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88" r:id="rId6"/>
    <p:sldId id="257" r:id="rId7"/>
    <p:sldId id="258" r:id="rId8"/>
    <p:sldId id="259" r:id="rId9"/>
    <p:sldId id="260" r:id="rId10"/>
    <p:sldId id="261" r:id="rId11"/>
    <p:sldId id="262" r:id="rId12"/>
    <p:sldId id="263" r:id="rId13"/>
    <p:sldId id="289" r:id="rId14"/>
    <p:sldId id="266" r:id="rId15"/>
    <p:sldId id="271" r:id="rId16"/>
    <p:sldId id="290" r:id="rId17"/>
    <p:sldId id="267" r:id="rId18"/>
    <p:sldId id="268" r:id="rId19"/>
    <p:sldId id="270" r:id="rId20"/>
    <p:sldId id="274" r:id="rId21"/>
    <p:sldId id="275" r:id="rId22"/>
    <p:sldId id="276" r:id="rId23"/>
    <p:sldId id="278" r:id="rId24"/>
    <p:sldId id="277" r:id="rId25"/>
    <p:sldId id="279" r:id="rId26"/>
    <p:sldId id="280" r:id="rId27"/>
    <p:sldId id="281" r:id="rId28"/>
    <p:sldId id="282" r:id="rId29"/>
    <p:sldId id="283" r:id="rId30"/>
    <p:sldId id="284" r:id="rId31"/>
    <p:sldId id="291" r:id="rId32"/>
    <p:sldId id="286" r:id="rId33"/>
    <p:sldId id="285" r:id="rId34"/>
    <p:sldId id="287"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1FD52B-54A4-D44A-BFB9-79F9BBF4DB9A}" name="Smith, Leonard T." initials="ST" userId="S::leonard.smith@ardot.gov::2bf0c1a1-cc39-4d04-a75e-8fa76a8bc26e" providerId="AD"/>
  <p188:author id="{258A497D-1DA0-8733-9F4F-7B92BC34CEAF}" name="Smith, Leonard T." initials="SLT" userId="S::Leonard.Smith@ardot.gov::2bf0c1a1-cc39-4d04-a75e-8fa76a8bc26e" providerId="AD"/>
  <p188:author id="{B8173F83-B27A-D97C-9B09-40AD57FB1590}" name="McFadden, Joanna P." initials="MP" userId="S::joanna.mcfadden@ardot.gov::93808383-56c4-488f-9adf-a4c4164850af" providerId="AD"/>
  <p188:author id="{BE447298-3D63-329A-1F82-C6885699A4BF}" name="McFadden, Joanna P." initials="JM" userId="S::Joanna.McFadden@ardot.gov::93808383-56c4-488f-9adf-a4c4164850af" providerId="AD"/>
  <p188:author id="{4E460CD1-3C13-B7FC-118C-12FE7DD143FD}" name="Martin, Stephanie C." initials="MC" userId="S::stephanie.martin@ardot.gov::e3c23d44-7cd2-47c5-a2bb-92422c1f84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20D34-7F73-44B1-9A31-41D6643214E0}" v="122" dt="2024-03-14T14:30:4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952E0-1A56-442D-B19F-2B2F6127D4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3B6B07-E548-41CF-9B1A-2848F85C73E2}">
      <dgm:prSet/>
      <dgm:spPr/>
      <dgm:t>
        <a:bodyPr/>
        <a:lstStyle/>
        <a:p>
          <a:r>
            <a:rPr lang="en-US"/>
            <a:t>Joanna P. McFadden- Civil Rights </a:t>
          </a:r>
          <a:r>
            <a:rPr lang="en-US">
              <a:latin typeface="Calibri Light" panose="020F0302020204030204"/>
            </a:rPr>
            <a:t>Officer</a:t>
          </a:r>
          <a:endParaRPr lang="en-US"/>
        </a:p>
      </dgm:t>
    </dgm:pt>
    <dgm:pt modelId="{96FFEBE8-684E-4B97-AAF8-4FF46C2ECD74}" type="parTrans" cxnId="{1C2F5E16-1CEC-4539-879F-20F9FDBFC065}">
      <dgm:prSet/>
      <dgm:spPr/>
      <dgm:t>
        <a:bodyPr/>
        <a:lstStyle/>
        <a:p>
          <a:endParaRPr lang="en-US"/>
        </a:p>
      </dgm:t>
    </dgm:pt>
    <dgm:pt modelId="{267C284D-05D5-45A0-98AD-088626881722}" type="sibTrans" cxnId="{1C2F5E16-1CEC-4539-879F-20F9FDBFC065}">
      <dgm:prSet/>
      <dgm:spPr/>
      <dgm:t>
        <a:bodyPr/>
        <a:lstStyle/>
        <a:p>
          <a:endParaRPr lang="en-US"/>
        </a:p>
      </dgm:t>
    </dgm:pt>
    <dgm:pt modelId="{3970D077-4719-40A6-8228-B06DBA91274C}">
      <dgm:prSet/>
      <dgm:spPr/>
      <dgm:t>
        <a:bodyPr/>
        <a:lstStyle/>
        <a:p>
          <a:r>
            <a:rPr lang="en-US"/>
            <a:t>Stephanie Martin- Civil Rights Program Manager</a:t>
          </a:r>
        </a:p>
      </dgm:t>
    </dgm:pt>
    <dgm:pt modelId="{2A1D5350-D464-4365-9240-949AD02147A6}" type="parTrans" cxnId="{89AF7DFB-966B-4C56-8B8F-B3C88B1ED72A}">
      <dgm:prSet/>
      <dgm:spPr/>
      <dgm:t>
        <a:bodyPr/>
        <a:lstStyle/>
        <a:p>
          <a:endParaRPr lang="en-US"/>
        </a:p>
      </dgm:t>
    </dgm:pt>
    <dgm:pt modelId="{E0E53D21-E351-4949-AF4E-C75510B770CC}" type="sibTrans" cxnId="{89AF7DFB-966B-4C56-8B8F-B3C88B1ED72A}">
      <dgm:prSet/>
      <dgm:spPr/>
      <dgm:t>
        <a:bodyPr/>
        <a:lstStyle/>
        <a:p>
          <a:endParaRPr lang="en-US"/>
        </a:p>
      </dgm:t>
    </dgm:pt>
    <dgm:pt modelId="{C20BB2C9-9E62-47A6-B724-133CB856B38C}">
      <dgm:prSet/>
      <dgm:spPr/>
      <dgm:t>
        <a:bodyPr/>
        <a:lstStyle/>
        <a:p>
          <a:r>
            <a:rPr lang="en-US"/>
            <a:t>Issac Hill- Internal EEO Coordinator</a:t>
          </a:r>
        </a:p>
      </dgm:t>
    </dgm:pt>
    <dgm:pt modelId="{C410F67B-B198-48FC-B65E-41E986E3EC30}" type="parTrans" cxnId="{11C53CB5-73C5-45DD-8DE9-F6E360FF0836}">
      <dgm:prSet/>
      <dgm:spPr/>
      <dgm:t>
        <a:bodyPr/>
        <a:lstStyle/>
        <a:p>
          <a:endParaRPr lang="en-US"/>
        </a:p>
      </dgm:t>
    </dgm:pt>
    <dgm:pt modelId="{D65EC05E-83F6-4B92-A9EB-88573DC424BA}" type="sibTrans" cxnId="{11C53CB5-73C5-45DD-8DE9-F6E360FF0836}">
      <dgm:prSet/>
      <dgm:spPr/>
      <dgm:t>
        <a:bodyPr/>
        <a:lstStyle/>
        <a:p>
          <a:endParaRPr lang="en-US"/>
        </a:p>
      </dgm:t>
    </dgm:pt>
    <dgm:pt modelId="{3B6DDE89-5E30-4FE9-AC80-0B362C1DCBBA}">
      <dgm:prSet/>
      <dgm:spPr/>
      <dgm:t>
        <a:bodyPr/>
        <a:lstStyle/>
        <a:p>
          <a:r>
            <a:rPr lang="en-US"/>
            <a:t>Leonard Smith- External EEO Coordinator</a:t>
          </a:r>
        </a:p>
      </dgm:t>
    </dgm:pt>
    <dgm:pt modelId="{EBF28235-43D0-41A2-BCA1-6E5FAAB2D84D}" type="parTrans" cxnId="{AEF817B0-A92F-4CD5-9D11-2A36A31EBDE6}">
      <dgm:prSet/>
      <dgm:spPr/>
      <dgm:t>
        <a:bodyPr/>
        <a:lstStyle/>
        <a:p>
          <a:endParaRPr lang="en-US"/>
        </a:p>
      </dgm:t>
    </dgm:pt>
    <dgm:pt modelId="{F9EF2180-6C3F-4D61-B0C5-33711AD227FC}" type="sibTrans" cxnId="{AEF817B0-A92F-4CD5-9D11-2A36A31EBDE6}">
      <dgm:prSet/>
      <dgm:spPr/>
      <dgm:t>
        <a:bodyPr/>
        <a:lstStyle/>
        <a:p>
          <a:endParaRPr lang="en-US"/>
        </a:p>
      </dgm:t>
    </dgm:pt>
    <dgm:pt modelId="{9B1AC462-5A36-4984-B6B1-C0AE7EDFDB35}">
      <dgm:prSet/>
      <dgm:spPr/>
      <dgm:t>
        <a:bodyPr/>
        <a:lstStyle/>
        <a:p>
          <a:r>
            <a:rPr lang="en-US"/>
            <a:t>Natasha Halbert- DBE Supportive Services Specialist</a:t>
          </a:r>
        </a:p>
      </dgm:t>
    </dgm:pt>
    <dgm:pt modelId="{6C8798B7-5A7F-4220-9A8C-CD20B7D52A92}" type="parTrans" cxnId="{7A5F322A-9324-4F90-A79C-3684CEE9F769}">
      <dgm:prSet/>
      <dgm:spPr/>
      <dgm:t>
        <a:bodyPr/>
        <a:lstStyle/>
        <a:p>
          <a:endParaRPr lang="en-US"/>
        </a:p>
      </dgm:t>
    </dgm:pt>
    <dgm:pt modelId="{2F7FF072-BD74-4CFD-A695-574560FF4457}" type="sibTrans" cxnId="{7A5F322A-9324-4F90-A79C-3684CEE9F769}">
      <dgm:prSet/>
      <dgm:spPr/>
      <dgm:t>
        <a:bodyPr/>
        <a:lstStyle/>
        <a:p>
          <a:endParaRPr lang="en-US"/>
        </a:p>
      </dgm:t>
    </dgm:pt>
    <dgm:pt modelId="{51689C7C-DCF8-4830-AF67-11352461FD95}">
      <dgm:prSet/>
      <dgm:spPr/>
      <dgm:t>
        <a:bodyPr/>
        <a:lstStyle/>
        <a:p>
          <a:r>
            <a:rPr lang="en-US"/>
            <a:t>Kristi Marshall- OJT Supportive Services Specialist</a:t>
          </a:r>
        </a:p>
      </dgm:t>
    </dgm:pt>
    <dgm:pt modelId="{EEF54E52-98A3-422B-BA0D-F2209FA1B54A}" type="parTrans" cxnId="{D5E83F50-C976-401D-A604-A3FA545D625C}">
      <dgm:prSet/>
      <dgm:spPr/>
      <dgm:t>
        <a:bodyPr/>
        <a:lstStyle/>
        <a:p>
          <a:endParaRPr lang="en-US"/>
        </a:p>
      </dgm:t>
    </dgm:pt>
    <dgm:pt modelId="{58395ED4-BE6A-4EB5-8B3D-52DD4C0C42CF}" type="sibTrans" cxnId="{D5E83F50-C976-401D-A604-A3FA545D625C}">
      <dgm:prSet/>
      <dgm:spPr/>
      <dgm:t>
        <a:bodyPr/>
        <a:lstStyle/>
        <a:p>
          <a:endParaRPr lang="en-US"/>
        </a:p>
      </dgm:t>
    </dgm:pt>
    <dgm:pt modelId="{9F8F3436-B37A-4C9A-B855-6076EBB4A5E6}">
      <dgm:prSet/>
      <dgm:spPr/>
      <dgm:t>
        <a:bodyPr/>
        <a:lstStyle/>
        <a:p>
          <a:pPr rtl="0"/>
          <a:r>
            <a:rPr lang="en-US"/>
            <a:t>Wayne Dinan- Investigative EEO Specialist</a:t>
          </a:r>
          <a:r>
            <a:rPr lang="en-US">
              <a:latin typeface="Calibri Light" panose="020F0302020204030204"/>
            </a:rPr>
            <a:t> </a:t>
          </a:r>
          <a:endParaRPr lang="en-US"/>
        </a:p>
      </dgm:t>
    </dgm:pt>
    <dgm:pt modelId="{7B73C061-F3DA-43C8-BD49-BAC43FDDF08A}" type="parTrans" cxnId="{B7003421-71BE-4373-BCD9-A6CC675587A7}">
      <dgm:prSet/>
      <dgm:spPr/>
      <dgm:t>
        <a:bodyPr/>
        <a:lstStyle/>
        <a:p>
          <a:endParaRPr lang="en-US"/>
        </a:p>
      </dgm:t>
    </dgm:pt>
    <dgm:pt modelId="{4134F9F9-01D5-4424-AC3A-072B99827D87}" type="sibTrans" cxnId="{B7003421-71BE-4373-BCD9-A6CC675587A7}">
      <dgm:prSet/>
      <dgm:spPr/>
      <dgm:t>
        <a:bodyPr/>
        <a:lstStyle/>
        <a:p>
          <a:endParaRPr lang="en-US"/>
        </a:p>
      </dgm:t>
    </dgm:pt>
    <dgm:pt modelId="{72E2870A-C24D-47C3-A7E8-B58809077ED7}">
      <dgm:prSet/>
      <dgm:spPr/>
      <dgm:t>
        <a:bodyPr/>
        <a:lstStyle/>
        <a:p>
          <a:r>
            <a:rPr lang="en-US"/>
            <a:t>Phaedra Cowan- EEO Specialist</a:t>
          </a:r>
        </a:p>
      </dgm:t>
    </dgm:pt>
    <dgm:pt modelId="{725F3217-CFA0-4247-AA07-B7A7D36CC5B0}" type="parTrans" cxnId="{9C0AF3CB-ED32-43C9-9E38-E16F353DE8AE}">
      <dgm:prSet/>
      <dgm:spPr/>
      <dgm:t>
        <a:bodyPr/>
        <a:lstStyle/>
        <a:p>
          <a:endParaRPr lang="en-US"/>
        </a:p>
      </dgm:t>
    </dgm:pt>
    <dgm:pt modelId="{F527F3D9-C339-4F00-9E60-FD5DB3B35C2C}" type="sibTrans" cxnId="{9C0AF3CB-ED32-43C9-9E38-E16F353DE8AE}">
      <dgm:prSet/>
      <dgm:spPr/>
      <dgm:t>
        <a:bodyPr/>
        <a:lstStyle/>
        <a:p>
          <a:endParaRPr lang="en-US"/>
        </a:p>
      </dgm:t>
    </dgm:pt>
    <dgm:pt modelId="{2689B641-2604-4845-AABB-E0FAD6A857D3}">
      <dgm:prSet/>
      <dgm:spPr/>
      <dgm:t>
        <a:bodyPr/>
        <a:lstStyle/>
        <a:p>
          <a:pPr rtl="0"/>
          <a:r>
            <a:rPr lang="en-US"/>
            <a:t>Shawna Meadows-</a:t>
          </a:r>
          <a:r>
            <a:rPr lang="en-US">
              <a:latin typeface="Calibri Light" panose="020F0302020204030204"/>
            </a:rPr>
            <a:t> </a:t>
          </a:r>
          <a:r>
            <a:rPr lang="en-US"/>
            <a:t> Administrative </a:t>
          </a:r>
          <a:r>
            <a:rPr lang="en-US">
              <a:latin typeface="Calibri Light" panose="020F0302020204030204"/>
            </a:rPr>
            <a:t>Assistant</a:t>
          </a:r>
          <a:endParaRPr lang="en-US"/>
        </a:p>
      </dgm:t>
    </dgm:pt>
    <dgm:pt modelId="{E68B633C-2FCC-4B80-89AB-566128E3F8BB}" type="parTrans" cxnId="{9355BA84-1E9A-4A31-965B-B6F6789848D5}">
      <dgm:prSet/>
      <dgm:spPr/>
      <dgm:t>
        <a:bodyPr/>
        <a:lstStyle/>
        <a:p>
          <a:endParaRPr lang="en-US"/>
        </a:p>
      </dgm:t>
    </dgm:pt>
    <dgm:pt modelId="{28F6D5AC-8C07-4AB4-9C73-5DBEE54D3E67}" type="sibTrans" cxnId="{9355BA84-1E9A-4A31-965B-B6F6789848D5}">
      <dgm:prSet/>
      <dgm:spPr/>
      <dgm:t>
        <a:bodyPr/>
        <a:lstStyle/>
        <a:p>
          <a:endParaRPr lang="en-US"/>
        </a:p>
      </dgm:t>
    </dgm:pt>
    <dgm:pt modelId="{7E6496B1-E5B3-49D6-B405-DC0561D35F12}" type="pres">
      <dgm:prSet presAssocID="{B55952E0-1A56-442D-B19F-2B2F6127D400}" presName="linear" presStyleCnt="0">
        <dgm:presLayoutVars>
          <dgm:animLvl val="lvl"/>
          <dgm:resizeHandles val="exact"/>
        </dgm:presLayoutVars>
      </dgm:prSet>
      <dgm:spPr/>
    </dgm:pt>
    <dgm:pt modelId="{2CDB41D8-D98D-428D-A53E-5ADE6D96CC5C}" type="pres">
      <dgm:prSet presAssocID="{D43B6B07-E548-41CF-9B1A-2848F85C73E2}" presName="parentText" presStyleLbl="node1" presStyleIdx="0" presStyleCnt="9" custLinFactNeighborY="-79963">
        <dgm:presLayoutVars>
          <dgm:chMax val="0"/>
          <dgm:bulletEnabled val="1"/>
        </dgm:presLayoutVars>
      </dgm:prSet>
      <dgm:spPr/>
    </dgm:pt>
    <dgm:pt modelId="{EA476006-C824-47FB-AB31-C305ED383202}" type="pres">
      <dgm:prSet presAssocID="{267C284D-05D5-45A0-98AD-088626881722}" presName="spacer" presStyleCnt="0"/>
      <dgm:spPr/>
    </dgm:pt>
    <dgm:pt modelId="{1647350F-FDA1-4D81-82A0-0AC7FF5D7F86}" type="pres">
      <dgm:prSet presAssocID="{3970D077-4719-40A6-8228-B06DBA91274C}" presName="parentText" presStyleLbl="node1" presStyleIdx="1" presStyleCnt="9">
        <dgm:presLayoutVars>
          <dgm:chMax val="0"/>
          <dgm:bulletEnabled val="1"/>
        </dgm:presLayoutVars>
      </dgm:prSet>
      <dgm:spPr/>
    </dgm:pt>
    <dgm:pt modelId="{94087FF2-32F3-4AC0-AA36-E8636744B0B8}" type="pres">
      <dgm:prSet presAssocID="{E0E53D21-E351-4949-AF4E-C75510B770CC}" presName="spacer" presStyleCnt="0"/>
      <dgm:spPr/>
    </dgm:pt>
    <dgm:pt modelId="{A065721A-FC5F-42D9-AEEE-61A5F64174CD}" type="pres">
      <dgm:prSet presAssocID="{C20BB2C9-9E62-47A6-B724-133CB856B38C}" presName="parentText" presStyleLbl="node1" presStyleIdx="2" presStyleCnt="9">
        <dgm:presLayoutVars>
          <dgm:chMax val="0"/>
          <dgm:bulletEnabled val="1"/>
        </dgm:presLayoutVars>
      </dgm:prSet>
      <dgm:spPr/>
    </dgm:pt>
    <dgm:pt modelId="{BD71CEA6-4107-4791-9F7A-FCF4F90E4EB2}" type="pres">
      <dgm:prSet presAssocID="{D65EC05E-83F6-4B92-A9EB-88573DC424BA}" presName="spacer" presStyleCnt="0"/>
      <dgm:spPr/>
    </dgm:pt>
    <dgm:pt modelId="{1B922CB8-3A83-4AFE-BE55-BA2D6C5BCE53}" type="pres">
      <dgm:prSet presAssocID="{3B6DDE89-5E30-4FE9-AC80-0B362C1DCBBA}" presName="parentText" presStyleLbl="node1" presStyleIdx="3" presStyleCnt="9">
        <dgm:presLayoutVars>
          <dgm:chMax val="0"/>
          <dgm:bulletEnabled val="1"/>
        </dgm:presLayoutVars>
      </dgm:prSet>
      <dgm:spPr/>
    </dgm:pt>
    <dgm:pt modelId="{30592F6E-C905-4EBC-825E-2BFB3F6339D2}" type="pres">
      <dgm:prSet presAssocID="{F9EF2180-6C3F-4D61-B0C5-33711AD227FC}" presName="spacer" presStyleCnt="0"/>
      <dgm:spPr/>
    </dgm:pt>
    <dgm:pt modelId="{AC3007AE-1D4B-40AF-8D68-C9E2A4ABAD5B}" type="pres">
      <dgm:prSet presAssocID="{9B1AC462-5A36-4984-B6B1-C0AE7EDFDB35}" presName="parentText" presStyleLbl="node1" presStyleIdx="4" presStyleCnt="9">
        <dgm:presLayoutVars>
          <dgm:chMax val="0"/>
          <dgm:bulletEnabled val="1"/>
        </dgm:presLayoutVars>
      </dgm:prSet>
      <dgm:spPr/>
    </dgm:pt>
    <dgm:pt modelId="{AEA91920-B02E-4FBC-913B-23B0A5AA1314}" type="pres">
      <dgm:prSet presAssocID="{2F7FF072-BD74-4CFD-A695-574560FF4457}" presName="spacer" presStyleCnt="0"/>
      <dgm:spPr/>
    </dgm:pt>
    <dgm:pt modelId="{93E72461-0CC2-4DFA-8B49-7F93ED37F059}" type="pres">
      <dgm:prSet presAssocID="{51689C7C-DCF8-4830-AF67-11352461FD95}" presName="parentText" presStyleLbl="node1" presStyleIdx="5" presStyleCnt="9">
        <dgm:presLayoutVars>
          <dgm:chMax val="0"/>
          <dgm:bulletEnabled val="1"/>
        </dgm:presLayoutVars>
      </dgm:prSet>
      <dgm:spPr/>
    </dgm:pt>
    <dgm:pt modelId="{B8BCA92E-CB9E-4194-AB36-DE64FC333415}" type="pres">
      <dgm:prSet presAssocID="{58395ED4-BE6A-4EB5-8B3D-52DD4C0C42CF}" presName="spacer" presStyleCnt="0"/>
      <dgm:spPr/>
    </dgm:pt>
    <dgm:pt modelId="{944935B7-F427-436B-A4B4-B8DCD6BF6633}" type="pres">
      <dgm:prSet presAssocID="{9F8F3436-B37A-4C9A-B855-6076EBB4A5E6}" presName="parentText" presStyleLbl="node1" presStyleIdx="6" presStyleCnt="9">
        <dgm:presLayoutVars>
          <dgm:chMax val="0"/>
          <dgm:bulletEnabled val="1"/>
        </dgm:presLayoutVars>
      </dgm:prSet>
      <dgm:spPr/>
    </dgm:pt>
    <dgm:pt modelId="{E8514FF5-FF4C-46AF-9799-46B9E6C9BD76}" type="pres">
      <dgm:prSet presAssocID="{4134F9F9-01D5-4424-AC3A-072B99827D87}" presName="spacer" presStyleCnt="0"/>
      <dgm:spPr/>
    </dgm:pt>
    <dgm:pt modelId="{C7481AFC-5E08-4DC0-9DEA-80E39FAE88B9}" type="pres">
      <dgm:prSet presAssocID="{72E2870A-C24D-47C3-A7E8-B58809077ED7}" presName="parentText" presStyleLbl="node1" presStyleIdx="7" presStyleCnt="9" custLinFactNeighborX="-8625" custLinFactNeighborY="-54327">
        <dgm:presLayoutVars>
          <dgm:chMax val="0"/>
          <dgm:bulletEnabled val="1"/>
        </dgm:presLayoutVars>
      </dgm:prSet>
      <dgm:spPr/>
    </dgm:pt>
    <dgm:pt modelId="{FF375FAB-6EEC-4BD2-A6D8-8AA4EAF70244}" type="pres">
      <dgm:prSet presAssocID="{F527F3D9-C339-4F00-9E60-FD5DB3B35C2C}" presName="spacer" presStyleCnt="0"/>
      <dgm:spPr/>
    </dgm:pt>
    <dgm:pt modelId="{770255C7-AAAA-4409-8AF9-65B1DCA9446D}" type="pres">
      <dgm:prSet presAssocID="{2689B641-2604-4845-AABB-E0FAD6A857D3}" presName="parentText" presStyleLbl="node1" presStyleIdx="8" presStyleCnt="9">
        <dgm:presLayoutVars>
          <dgm:chMax val="0"/>
          <dgm:bulletEnabled val="1"/>
        </dgm:presLayoutVars>
      </dgm:prSet>
      <dgm:spPr/>
    </dgm:pt>
  </dgm:ptLst>
  <dgm:cxnLst>
    <dgm:cxn modelId="{10EC1907-9ECA-4666-B7EA-72ACEC0784A4}" type="presOf" srcId="{9F8F3436-B37A-4C9A-B855-6076EBB4A5E6}" destId="{944935B7-F427-436B-A4B4-B8DCD6BF6633}" srcOrd="0" destOrd="0" presId="urn:microsoft.com/office/officeart/2005/8/layout/vList2"/>
    <dgm:cxn modelId="{1C2F5E16-1CEC-4539-879F-20F9FDBFC065}" srcId="{B55952E0-1A56-442D-B19F-2B2F6127D400}" destId="{D43B6B07-E548-41CF-9B1A-2848F85C73E2}" srcOrd="0" destOrd="0" parTransId="{96FFEBE8-684E-4B97-AAF8-4FF46C2ECD74}" sibTransId="{267C284D-05D5-45A0-98AD-088626881722}"/>
    <dgm:cxn modelId="{B7003421-71BE-4373-BCD9-A6CC675587A7}" srcId="{B55952E0-1A56-442D-B19F-2B2F6127D400}" destId="{9F8F3436-B37A-4C9A-B855-6076EBB4A5E6}" srcOrd="6" destOrd="0" parTransId="{7B73C061-F3DA-43C8-BD49-BAC43FDDF08A}" sibTransId="{4134F9F9-01D5-4424-AC3A-072B99827D87}"/>
    <dgm:cxn modelId="{7A5F322A-9324-4F90-A79C-3684CEE9F769}" srcId="{B55952E0-1A56-442D-B19F-2B2F6127D400}" destId="{9B1AC462-5A36-4984-B6B1-C0AE7EDFDB35}" srcOrd="4" destOrd="0" parTransId="{6C8798B7-5A7F-4220-9A8C-CD20B7D52A92}" sibTransId="{2F7FF072-BD74-4CFD-A695-574560FF4457}"/>
    <dgm:cxn modelId="{DB20E234-ED25-4258-AF86-D830DEEC59DD}" type="presOf" srcId="{C20BB2C9-9E62-47A6-B724-133CB856B38C}" destId="{A065721A-FC5F-42D9-AEEE-61A5F64174CD}" srcOrd="0" destOrd="0" presId="urn:microsoft.com/office/officeart/2005/8/layout/vList2"/>
    <dgm:cxn modelId="{B5D1F945-7D5D-4A40-AA1E-2EADF2CCDFC3}" type="presOf" srcId="{3970D077-4719-40A6-8228-B06DBA91274C}" destId="{1647350F-FDA1-4D81-82A0-0AC7FF5D7F86}" srcOrd="0" destOrd="0" presId="urn:microsoft.com/office/officeart/2005/8/layout/vList2"/>
    <dgm:cxn modelId="{FC5E2866-392B-4D60-B51E-6987E4A8135F}" type="presOf" srcId="{D43B6B07-E548-41CF-9B1A-2848F85C73E2}" destId="{2CDB41D8-D98D-428D-A53E-5ADE6D96CC5C}" srcOrd="0" destOrd="0" presId="urn:microsoft.com/office/officeart/2005/8/layout/vList2"/>
    <dgm:cxn modelId="{D5E83F50-C976-401D-A604-A3FA545D625C}" srcId="{B55952E0-1A56-442D-B19F-2B2F6127D400}" destId="{51689C7C-DCF8-4830-AF67-11352461FD95}" srcOrd="5" destOrd="0" parTransId="{EEF54E52-98A3-422B-BA0D-F2209FA1B54A}" sibTransId="{58395ED4-BE6A-4EB5-8B3D-52DD4C0C42CF}"/>
    <dgm:cxn modelId="{9355BA84-1E9A-4A31-965B-B6F6789848D5}" srcId="{B55952E0-1A56-442D-B19F-2B2F6127D400}" destId="{2689B641-2604-4845-AABB-E0FAD6A857D3}" srcOrd="8" destOrd="0" parTransId="{E68B633C-2FCC-4B80-89AB-566128E3F8BB}" sibTransId="{28F6D5AC-8C07-4AB4-9C73-5DBEE54D3E67}"/>
    <dgm:cxn modelId="{6E2CB68F-FF97-4584-B366-0E67284A24D3}" type="presOf" srcId="{B55952E0-1A56-442D-B19F-2B2F6127D400}" destId="{7E6496B1-E5B3-49D6-B405-DC0561D35F12}" srcOrd="0" destOrd="0" presId="urn:microsoft.com/office/officeart/2005/8/layout/vList2"/>
    <dgm:cxn modelId="{91D89491-FA60-46AE-8974-80883F50BF3F}" type="presOf" srcId="{3B6DDE89-5E30-4FE9-AC80-0B362C1DCBBA}" destId="{1B922CB8-3A83-4AFE-BE55-BA2D6C5BCE53}" srcOrd="0" destOrd="0" presId="urn:microsoft.com/office/officeart/2005/8/layout/vList2"/>
    <dgm:cxn modelId="{79D9A894-7186-4970-9DB8-C3BBCE459A06}" type="presOf" srcId="{2689B641-2604-4845-AABB-E0FAD6A857D3}" destId="{770255C7-AAAA-4409-8AF9-65B1DCA9446D}" srcOrd="0" destOrd="0" presId="urn:microsoft.com/office/officeart/2005/8/layout/vList2"/>
    <dgm:cxn modelId="{AEF817B0-A92F-4CD5-9D11-2A36A31EBDE6}" srcId="{B55952E0-1A56-442D-B19F-2B2F6127D400}" destId="{3B6DDE89-5E30-4FE9-AC80-0B362C1DCBBA}" srcOrd="3" destOrd="0" parTransId="{EBF28235-43D0-41A2-BCA1-6E5FAAB2D84D}" sibTransId="{F9EF2180-6C3F-4D61-B0C5-33711AD227FC}"/>
    <dgm:cxn modelId="{11C53CB5-73C5-45DD-8DE9-F6E360FF0836}" srcId="{B55952E0-1A56-442D-B19F-2B2F6127D400}" destId="{C20BB2C9-9E62-47A6-B724-133CB856B38C}" srcOrd="2" destOrd="0" parTransId="{C410F67B-B198-48FC-B65E-41E986E3EC30}" sibTransId="{D65EC05E-83F6-4B92-A9EB-88573DC424BA}"/>
    <dgm:cxn modelId="{0D1F0CC9-80F3-4DC3-8183-EFEFE874F363}" type="presOf" srcId="{9B1AC462-5A36-4984-B6B1-C0AE7EDFDB35}" destId="{AC3007AE-1D4B-40AF-8D68-C9E2A4ABAD5B}" srcOrd="0" destOrd="0" presId="urn:microsoft.com/office/officeart/2005/8/layout/vList2"/>
    <dgm:cxn modelId="{9C0AF3CB-ED32-43C9-9E38-E16F353DE8AE}" srcId="{B55952E0-1A56-442D-B19F-2B2F6127D400}" destId="{72E2870A-C24D-47C3-A7E8-B58809077ED7}" srcOrd="7" destOrd="0" parTransId="{725F3217-CFA0-4247-AA07-B7A7D36CC5B0}" sibTransId="{F527F3D9-C339-4F00-9E60-FD5DB3B35C2C}"/>
    <dgm:cxn modelId="{EDA795DF-C5DE-4898-BABF-1538FAB0549D}" type="presOf" srcId="{51689C7C-DCF8-4830-AF67-11352461FD95}" destId="{93E72461-0CC2-4DFA-8B49-7F93ED37F059}" srcOrd="0" destOrd="0" presId="urn:microsoft.com/office/officeart/2005/8/layout/vList2"/>
    <dgm:cxn modelId="{84B53FED-87B5-4B95-B5D4-8AA807402A1A}" type="presOf" srcId="{72E2870A-C24D-47C3-A7E8-B58809077ED7}" destId="{C7481AFC-5E08-4DC0-9DEA-80E39FAE88B9}" srcOrd="0" destOrd="0" presId="urn:microsoft.com/office/officeart/2005/8/layout/vList2"/>
    <dgm:cxn modelId="{89AF7DFB-966B-4C56-8B8F-B3C88B1ED72A}" srcId="{B55952E0-1A56-442D-B19F-2B2F6127D400}" destId="{3970D077-4719-40A6-8228-B06DBA91274C}" srcOrd="1" destOrd="0" parTransId="{2A1D5350-D464-4365-9240-949AD02147A6}" sibTransId="{E0E53D21-E351-4949-AF4E-C75510B770CC}"/>
    <dgm:cxn modelId="{CA84929E-1587-4757-ABBD-B6DB3C50E2E0}" type="presParOf" srcId="{7E6496B1-E5B3-49D6-B405-DC0561D35F12}" destId="{2CDB41D8-D98D-428D-A53E-5ADE6D96CC5C}" srcOrd="0" destOrd="0" presId="urn:microsoft.com/office/officeart/2005/8/layout/vList2"/>
    <dgm:cxn modelId="{AF92B11E-AD08-4BD0-825B-3CA5D84D9DDA}" type="presParOf" srcId="{7E6496B1-E5B3-49D6-B405-DC0561D35F12}" destId="{EA476006-C824-47FB-AB31-C305ED383202}" srcOrd="1" destOrd="0" presId="urn:microsoft.com/office/officeart/2005/8/layout/vList2"/>
    <dgm:cxn modelId="{A9F01C94-E069-46C2-AF9D-3A7FF78CB7C4}" type="presParOf" srcId="{7E6496B1-E5B3-49D6-B405-DC0561D35F12}" destId="{1647350F-FDA1-4D81-82A0-0AC7FF5D7F86}" srcOrd="2" destOrd="0" presId="urn:microsoft.com/office/officeart/2005/8/layout/vList2"/>
    <dgm:cxn modelId="{6DE6D00D-74E6-4065-83B3-F2C1A833FA73}" type="presParOf" srcId="{7E6496B1-E5B3-49D6-B405-DC0561D35F12}" destId="{94087FF2-32F3-4AC0-AA36-E8636744B0B8}" srcOrd="3" destOrd="0" presId="urn:microsoft.com/office/officeart/2005/8/layout/vList2"/>
    <dgm:cxn modelId="{E5AF71FB-57EE-4536-A89C-74884D82F200}" type="presParOf" srcId="{7E6496B1-E5B3-49D6-B405-DC0561D35F12}" destId="{A065721A-FC5F-42D9-AEEE-61A5F64174CD}" srcOrd="4" destOrd="0" presId="urn:microsoft.com/office/officeart/2005/8/layout/vList2"/>
    <dgm:cxn modelId="{47655F02-73F9-4EB6-8164-B41010550CA2}" type="presParOf" srcId="{7E6496B1-E5B3-49D6-B405-DC0561D35F12}" destId="{BD71CEA6-4107-4791-9F7A-FCF4F90E4EB2}" srcOrd="5" destOrd="0" presId="urn:microsoft.com/office/officeart/2005/8/layout/vList2"/>
    <dgm:cxn modelId="{570074A9-0A62-4A74-A398-9612491C4DC8}" type="presParOf" srcId="{7E6496B1-E5B3-49D6-B405-DC0561D35F12}" destId="{1B922CB8-3A83-4AFE-BE55-BA2D6C5BCE53}" srcOrd="6" destOrd="0" presId="urn:microsoft.com/office/officeart/2005/8/layout/vList2"/>
    <dgm:cxn modelId="{C3B21936-D01A-4812-A262-BE8BB6F13873}" type="presParOf" srcId="{7E6496B1-E5B3-49D6-B405-DC0561D35F12}" destId="{30592F6E-C905-4EBC-825E-2BFB3F6339D2}" srcOrd="7" destOrd="0" presId="urn:microsoft.com/office/officeart/2005/8/layout/vList2"/>
    <dgm:cxn modelId="{984408F1-1C71-4342-AC53-142418939CB0}" type="presParOf" srcId="{7E6496B1-E5B3-49D6-B405-DC0561D35F12}" destId="{AC3007AE-1D4B-40AF-8D68-C9E2A4ABAD5B}" srcOrd="8" destOrd="0" presId="urn:microsoft.com/office/officeart/2005/8/layout/vList2"/>
    <dgm:cxn modelId="{FB00F8CD-F7DC-4A3E-A33D-9D1AB1672A03}" type="presParOf" srcId="{7E6496B1-E5B3-49D6-B405-DC0561D35F12}" destId="{AEA91920-B02E-4FBC-913B-23B0A5AA1314}" srcOrd="9" destOrd="0" presId="urn:microsoft.com/office/officeart/2005/8/layout/vList2"/>
    <dgm:cxn modelId="{90354858-E133-475A-B579-B4517341B7E2}" type="presParOf" srcId="{7E6496B1-E5B3-49D6-B405-DC0561D35F12}" destId="{93E72461-0CC2-4DFA-8B49-7F93ED37F059}" srcOrd="10" destOrd="0" presId="urn:microsoft.com/office/officeart/2005/8/layout/vList2"/>
    <dgm:cxn modelId="{895A3356-8E1E-47E0-BD23-8863068E7DA3}" type="presParOf" srcId="{7E6496B1-E5B3-49D6-B405-DC0561D35F12}" destId="{B8BCA92E-CB9E-4194-AB36-DE64FC333415}" srcOrd="11" destOrd="0" presId="urn:microsoft.com/office/officeart/2005/8/layout/vList2"/>
    <dgm:cxn modelId="{70165911-98A3-4470-9B58-954140A4CA34}" type="presParOf" srcId="{7E6496B1-E5B3-49D6-B405-DC0561D35F12}" destId="{944935B7-F427-436B-A4B4-B8DCD6BF6633}" srcOrd="12" destOrd="0" presId="urn:microsoft.com/office/officeart/2005/8/layout/vList2"/>
    <dgm:cxn modelId="{16264376-8546-4512-B799-2A0507276BB0}" type="presParOf" srcId="{7E6496B1-E5B3-49D6-B405-DC0561D35F12}" destId="{E8514FF5-FF4C-46AF-9799-46B9E6C9BD76}" srcOrd="13" destOrd="0" presId="urn:microsoft.com/office/officeart/2005/8/layout/vList2"/>
    <dgm:cxn modelId="{95B4C06F-64A5-437B-804A-9E153BBCD95F}" type="presParOf" srcId="{7E6496B1-E5B3-49D6-B405-DC0561D35F12}" destId="{C7481AFC-5E08-4DC0-9DEA-80E39FAE88B9}" srcOrd="14" destOrd="0" presId="urn:microsoft.com/office/officeart/2005/8/layout/vList2"/>
    <dgm:cxn modelId="{CB37359C-5E68-48CE-884D-033413D9C6DB}" type="presParOf" srcId="{7E6496B1-E5B3-49D6-B405-DC0561D35F12}" destId="{FF375FAB-6EEC-4BD2-A6D8-8AA4EAF70244}" srcOrd="15" destOrd="0" presId="urn:microsoft.com/office/officeart/2005/8/layout/vList2"/>
    <dgm:cxn modelId="{30ADC8DD-0019-4F2A-8BC7-4EF996339162}" type="presParOf" srcId="{7E6496B1-E5B3-49D6-B405-DC0561D35F12}" destId="{770255C7-AAAA-4409-8AF9-65B1DCA9446D}"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F0FAB-DF90-49D1-8720-417FAD1394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4333FE-9FD9-4B1B-A5E9-A355F0F910DB}">
      <dgm:prSet/>
      <dgm:spPr/>
      <dgm:t>
        <a:bodyPr/>
        <a:lstStyle/>
        <a:p>
          <a:r>
            <a:rPr lang="en-US"/>
            <a:t>Explain Why What We do is Important</a:t>
          </a:r>
        </a:p>
      </dgm:t>
    </dgm:pt>
    <dgm:pt modelId="{592B3A0A-0DAB-48D7-9702-470BAABECE9C}" type="parTrans" cxnId="{D3FE22A5-B72F-4A9A-8C35-49037189197C}">
      <dgm:prSet/>
      <dgm:spPr/>
      <dgm:t>
        <a:bodyPr/>
        <a:lstStyle/>
        <a:p>
          <a:endParaRPr lang="en-US"/>
        </a:p>
      </dgm:t>
    </dgm:pt>
    <dgm:pt modelId="{65A87DA1-8DAC-4FE9-BBA3-63164192E258}" type="sibTrans" cxnId="{D3FE22A5-B72F-4A9A-8C35-49037189197C}">
      <dgm:prSet/>
      <dgm:spPr/>
      <dgm:t>
        <a:bodyPr/>
        <a:lstStyle/>
        <a:p>
          <a:endParaRPr lang="en-US"/>
        </a:p>
      </dgm:t>
    </dgm:pt>
    <dgm:pt modelId="{02584F1C-55B9-4FC3-A9E0-A3A76DD56149}">
      <dgm:prSet/>
      <dgm:spPr/>
      <dgm:t>
        <a:bodyPr/>
        <a:lstStyle/>
        <a:p>
          <a:r>
            <a:rPr lang="en-US"/>
            <a:t>Detailed understanding of FHWA Form 1273</a:t>
          </a:r>
        </a:p>
      </dgm:t>
    </dgm:pt>
    <dgm:pt modelId="{3440B828-0045-4E03-ADE4-D95F81666035}" type="parTrans" cxnId="{C6F8B348-1630-40DE-AB4C-4BA6E960B0EF}">
      <dgm:prSet/>
      <dgm:spPr/>
      <dgm:t>
        <a:bodyPr/>
        <a:lstStyle/>
        <a:p>
          <a:endParaRPr lang="en-US"/>
        </a:p>
      </dgm:t>
    </dgm:pt>
    <dgm:pt modelId="{F1BC4E33-4EDD-40CE-9C1D-15240891735F}" type="sibTrans" cxnId="{C6F8B348-1630-40DE-AB4C-4BA6E960B0EF}">
      <dgm:prSet/>
      <dgm:spPr/>
      <dgm:t>
        <a:bodyPr/>
        <a:lstStyle/>
        <a:p>
          <a:endParaRPr lang="en-US"/>
        </a:p>
      </dgm:t>
    </dgm:pt>
    <dgm:pt modelId="{73167A08-AD71-4413-83E4-D62BF47FA100}">
      <dgm:prSet/>
      <dgm:spPr/>
      <dgm:t>
        <a:bodyPr/>
        <a:lstStyle/>
        <a:p>
          <a:r>
            <a:rPr lang="en-US"/>
            <a:t>To Understand the Expectations of EEO Officers</a:t>
          </a:r>
        </a:p>
      </dgm:t>
    </dgm:pt>
    <dgm:pt modelId="{3300FD47-5839-4767-887E-0FCE5BD67CDB}" type="parTrans" cxnId="{9998883B-0FC2-4BBD-9C0D-F3D65CAC8006}">
      <dgm:prSet/>
      <dgm:spPr/>
      <dgm:t>
        <a:bodyPr/>
        <a:lstStyle/>
        <a:p>
          <a:endParaRPr lang="en-US"/>
        </a:p>
      </dgm:t>
    </dgm:pt>
    <dgm:pt modelId="{1F84F1CD-7E8D-45C9-9B21-6C32F21280E9}" type="sibTrans" cxnId="{9998883B-0FC2-4BBD-9C0D-F3D65CAC8006}">
      <dgm:prSet/>
      <dgm:spPr/>
      <dgm:t>
        <a:bodyPr/>
        <a:lstStyle/>
        <a:p>
          <a:endParaRPr lang="en-US"/>
        </a:p>
      </dgm:t>
    </dgm:pt>
    <dgm:pt modelId="{95114A63-9694-4A3E-8416-0F6A4FD579DD}">
      <dgm:prSet/>
      <dgm:spPr/>
      <dgm:t>
        <a:bodyPr/>
        <a:lstStyle/>
        <a:p>
          <a:r>
            <a:rPr lang="en-US"/>
            <a:t>To Understand the Role of EEO Officers</a:t>
          </a:r>
        </a:p>
      </dgm:t>
    </dgm:pt>
    <dgm:pt modelId="{E58355E6-814E-42BB-BE3C-F676DEC0C555}" type="parTrans" cxnId="{E5EC4292-96DF-4073-BF06-E1B997FFB37D}">
      <dgm:prSet/>
      <dgm:spPr/>
      <dgm:t>
        <a:bodyPr/>
        <a:lstStyle/>
        <a:p>
          <a:endParaRPr lang="en-US"/>
        </a:p>
      </dgm:t>
    </dgm:pt>
    <dgm:pt modelId="{927FA8FA-DBEE-4DB2-BBE2-2CC6AA8B3086}" type="sibTrans" cxnId="{E5EC4292-96DF-4073-BF06-E1B997FFB37D}">
      <dgm:prSet/>
      <dgm:spPr/>
      <dgm:t>
        <a:bodyPr/>
        <a:lstStyle/>
        <a:p>
          <a:endParaRPr lang="en-US"/>
        </a:p>
      </dgm:t>
    </dgm:pt>
    <dgm:pt modelId="{89BF543A-1428-4734-9461-7B49FEFB39F5}">
      <dgm:prSet/>
      <dgm:spPr/>
      <dgm:t>
        <a:bodyPr/>
        <a:lstStyle/>
        <a:p>
          <a:r>
            <a:rPr lang="en-US"/>
            <a:t>To Understand the Role of The Civil Rights Division</a:t>
          </a:r>
        </a:p>
      </dgm:t>
    </dgm:pt>
    <dgm:pt modelId="{0C3ED3A4-EBB0-4CCD-B118-AAA141B15FD3}" type="parTrans" cxnId="{2DC0506D-2D21-4E4B-B4E4-1416599BD205}">
      <dgm:prSet/>
      <dgm:spPr/>
      <dgm:t>
        <a:bodyPr/>
        <a:lstStyle/>
        <a:p>
          <a:endParaRPr lang="en-US"/>
        </a:p>
      </dgm:t>
    </dgm:pt>
    <dgm:pt modelId="{20D8D411-9C1B-41B9-BAC7-56E4B8EF5543}" type="sibTrans" cxnId="{2DC0506D-2D21-4E4B-B4E4-1416599BD205}">
      <dgm:prSet/>
      <dgm:spPr/>
      <dgm:t>
        <a:bodyPr/>
        <a:lstStyle/>
        <a:p>
          <a:endParaRPr lang="en-US"/>
        </a:p>
      </dgm:t>
    </dgm:pt>
    <dgm:pt modelId="{822E6946-EAE3-4018-81B8-0D4F2C9B1D63}" type="pres">
      <dgm:prSet presAssocID="{A19F0FAB-DF90-49D1-8720-417FAD139427}" presName="linear" presStyleCnt="0">
        <dgm:presLayoutVars>
          <dgm:animLvl val="lvl"/>
          <dgm:resizeHandles val="exact"/>
        </dgm:presLayoutVars>
      </dgm:prSet>
      <dgm:spPr/>
    </dgm:pt>
    <dgm:pt modelId="{919B98D6-983E-44FB-A720-18A1A99E51FF}" type="pres">
      <dgm:prSet presAssocID="{EF4333FE-9FD9-4B1B-A5E9-A355F0F910DB}" presName="parentText" presStyleLbl="node1" presStyleIdx="0" presStyleCnt="5">
        <dgm:presLayoutVars>
          <dgm:chMax val="0"/>
          <dgm:bulletEnabled val="1"/>
        </dgm:presLayoutVars>
      </dgm:prSet>
      <dgm:spPr/>
    </dgm:pt>
    <dgm:pt modelId="{8E6790DA-6D46-40DF-8B68-132073A1F6AF}" type="pres">
      <dgm:prSet presAssocID="{65A87DA1-8DAC-4FE9-BBA3-63164192E258}" presName="spacer" presStyleCnt="0"/>
      <dgm:spPr/>
    </dgm:pt>
    <dgm:pt modelId="{3F26C2A3-23D7-4E5A-A2CC-52302AA5F171}" type="pres">
      <dgm:prSet presAssocID="{02584F1C-55B9-4FC3-A9E0-A3A76DD56149}" presName="parentText" presStyleLbl="node1" presStyleIdx="1" presStyleCnt="5">
        <dgm:presLayoutVars>
          <dgm:chMax val="0"/>
          <dgm:bulletEnabled val="1"/>
        </dgm:presLayoutVars>
      </dgm:prSet>
      <dgm:spPr/>
    </dgm:pt>
    <dgm:pt modelId="{B5FA0158-EDAF-4A7E-A2B4-79693B37C877}" type="pres">
      <dgm:prSet presAssocID="{F1BC4E33-4EDD-40CE-9C1D-15240891735F}" presName="spacer" presStyleCnt="0"/>
      <dgm:spPr/>
    </dgm:pt>
    <dgm:pt modelId="{39CFCFE2-CD33-4B98-9D4B-9EB78A94B3B2}" type="pres">
      <dgm:prSet presAssocID="{73167A08-AD71-4413-83E4-D62BF47FA100}" presName="parentText" presStyleLbl="node1" presStyleIdx="2" presStyleCnt="5">
        <dgm:presLayoutVars>
          <dgm:chMax val="0"/>
          <dgm:bulletEnabled val="1"/>
        </dgm:presLayoutVars>
      </dgm:prSet>
      <dgm:spPr/>
    </dgm:pt>
    <dgm:pt modelId="{65B39491-164E-453E-93DD-D912C7F81927}" type="pres">
      <dgm:prSet presAssocID="{1F84F1CD-7E8D-45C9-9B21-6C32F21280E9}" presName="spacer" presStyleCnt="0"/>
      <dgm:spPr/>
    </dgm:pt>
    <dgm:pt modelId="{3F6BE83F-7ECD-4C29-A392-7693866F59F9}" type="pres">
      <dgm:prSet presAssocID="{95114A63-9694-4A3E-8416-0F6A4FD579DD}" presName="parentText" presStyleLbl="node1" presStyleIdx="3" presStyleCnt="5">
        <dgm:presLayoutVars>
          <dgm:chMax val="0"/>
          <dgm:bulletEnabled val="1"/>
        </dgm:presLayoutVars>
      </dgm:prSet>
      <dgm:spPr/>
    </dgm:pt>
    <dgm:pt modelId="{9B8625CE-C1E7-4A6A-AA68-97A33BAAA83D}" type="pres">
      <dgm:prSet presAssocID="{927FA8FA-DBEE-4DB2-BBE2-2CC6AA8B3086}" presName="spacer" presStyleCnt="0"/>
      <dgm:spPr/>
    </dgm:pt>
    <dgm:pt modelId="{ED4C3012-CCA6-4432-9D1B-D3FDDBC51C56}" type="pres">
      <dgm:prSet presAssocID="{89BF543A-1428-4734-9461-7B49FEFB39F5}" presName="parentText" presStyleLbl="node1" presStyleIdx="4" presStyleCnt="5">
        <dgm:presLayoutVars>
          <dgm:chMax val="0"/>
          <dgm:bulletEnabled val="1"/>
        </dgm:presLayoutVars>
      </dgm:prSet>
      <dgm:spPr/>
    </dgm:pt>
  </dgm:ptLst>
  <dgm:cxnLst>
    <dgm:cxn modelId="{9998883B-0FC2-4BBD-9C0D-F3D65CAC8006}" srcId="{A19F0FAB-DF90-49D1-8720-417FAD139427}" destId="{73167A08-AD71-4413-83E4-D62BF47FA100}" srcOrd="2" destOrd="0" parTransId="{3300FD47-5839-4767-887E-0FCE5BD67CDB}" sibTransId="{1F84F1CD-7E8D-45C9-9B21-6C32F21280E9}"/>
    <dgm:cxn modelId="{5D3E4D3C-DF9A-48BC-990D-6DA7131CABF1}" type="presOf" srcId="{A19F0FAB-DF90-49D1-8720-417FAD139427}" destId="{822E6946-EAE3-4018-81B8-0D4F2C9B1D63}" srcOrd="0" destOrd="0" presId="urn:microsoft.com/office/officeart/2005/8/layout/vList2"/>
    <dgm:cxn modelId="{C6F8B348-1630-40DE-AB4C-4BA6E960B0EF}" srcId="{A19F0FAB-DF90-49D1-8720-417FAD139427}" destId="{02584F1C-55B9-4FC3-A9E0-A3A76DD56149}" srcOrd="1" destOrd="0" parTransId="{3440B828-0045-4E03-ADE4-D95F81666035}" sibTransId="{F1BC4E33-4EDD-40CE-9C1D-15240891735F}"/>
    <dgm:cxn modelId="{2DC0506D-2D21-4E4B-B4E4-1416599BD205}" srcId="{A19F0FAB-DF90-49D1-8720-417FAD139427}" destId="{89BF543A-1428-4734-9461-7B49FEFB39F5}" srcOrd="4" destOrd="0" parTransId="{0C3ED3A4-EBB0-4CCD-B118-AAA141B15FD3}" sibTransId="{20D8D411-9C1B-41B9-BAC7-56E4B8EF5543}"/>
    <dgm:cxn modelId="{162EBE91-24FA-4CB1-AB78-8AA3DD6F0822}" type="presOf" srcId="{73167A08-AD71-4413-83E4-D62BF47FA100}" destId="{39CFCFE2-CD33-4B98-9D4B-9EB78A94B3B2}" srcOrd="0" destOrd="0" presId="urn:microsoft.com/office/officeart/2005/8/layout/vList2"/>
    <dgm:cxn modelId="{E5EC4292-96DF-4073-BF06-E1B997FFB37D}" srcId="{A19F0FAB-DF90-49D1-8720-417FAD139427}" destId="{95114A63-9694-4A3E-8416-0F6A4FD579DD}" srcOrd="3" destOrd="0" parTransId="{E58355E6-814E-42BB-BE3C-F676DEC0C555}" sibTransId="{927FA8FA-DBEE-4DB2-BBE2-2CC6AA8B3086}"/>
    <dgm:cxn modelId="{D3FE22A5-B72F-4A9A-8C35-49037189197C}" srcId="{A19F0FAB-DF90-49D1-8720-417FAD139427}" destId="{EF4333FE-9FD9-4B1B-A5E9-A355F0F910DB}" srcOrd="0" destOrd="0" parTransId="{592B3A0A-0DAB-48D7-9702-470BAABECE9C}" sibTransId="{65A87DA1-8DAC-4FE9-BBA3-63164192E258}"/>
    <dgm:cxn modelId="{BB401EA6-A1FD-4148-9DF2-5C92E75FBA85}" type="presOf" srcId="{EF4333FE-9FD9-4B1B-A5E9-A355F0F910DB}" destId="{919B98D6-983E-44FB-A720-18A1A99E51FF}" srcOrd="0" destOrd="0" presId="urn:microsoft.com/office/officeart/2005/8/layout/vList2"/>
    <dgm:cxn modelId="{68B947CB-B792-440E-BA78-DB84080737F4}" type="presOf" srcId="{95114A63-9694-4A3E-8416-0F6A4FD579DD}" destId="{3F6BE83F-7ECD-4C29-A392-7693866F59F9}" srcOrd="0" destOrd="0" presId="urn:microsoft.com/office/officeart/2005/8/layout/vList2"/>
    <dgm:cxn modelId="{990EEAE5-1C8D-4194-8F40-33ADB2161566}" type="presOf" srcId="{02584F1C-55B9-4FC3-A9E0-A3A76DD56149}" destId="{3F26C2A3-23D7-4E5A-A2CC-52302AA5F171}" srcOrd="0" destOrd="0" presId="urn:microsoft.com/office/officeart/2005/8/layout/vList2"/>
    <dgm:cxn modelId="{7BDBC4FE-E644-4F15-BB8D-946D19F81068}" type="presOf" srcId="{89BF543A-1428-4734-9461-7B49FEFB39F5}" destId="{ED4C3012-CCA6-4432-9D1B-D3FDDBC51C56}" srcOrd="0" destOrd="0" presId="urn:microsoft.com/office/officeart/2005/8/layout/vList2"/>
    <dgm:cxn modelId="{BA1D1E92-076E-41F6-9BFE-7137388F0016}" type="presParOf" srcId="{822E6946-EAE3-4018-81B8-0D4F2C9B1D63}" destId="{919B98D6-983E-44FB-A720-18A1A99E51FF}" srcOrd="0" destOrd="0" presId="urn:microsoft.com/office/officeart/2005/8/layout/vList2"/>
    <dgm:cxn modelId="{598D0649-2B05-4CB1-BB2B-D2ADC243C4D2}" type="presParOf" srcId="{822E6946-EAE3-4018-81B8-0D4F2C9B1D63}" destId="{8E6790DA-6D46-40DF-8B68-132073A1F6AF}" srcOrd="1" destOrd="0" presId="urn:microsoft.com/office/officeart/2005/8/layout/vList2"/>
    <dgm:cxn modelId="{ADB588E7-AF35-4E69-8036-C43E270107CA}" type="presParOf" srcId="{822E6946-EAE3-4018-81B8-0D4F2C9B1D63}" destId="{3F26C2A3-23D7-4E5A-A2CC-52302AA5F171}" srcOrd="2" destOrd="0" presId="urn:microsoft.com/office/officeart/2005/8/layout/vList2"/>
    <dgm:cxn modelId="{4AF70C51-CD1A-4B73-A380-CE886732FC34}" type="presParOf" srcId="{822E6946-EAE3-4018-81B8-0D4F2C9B1D63}" destId="{B5FA0158-EDAF-4A7E-A2B4-79693B37C877}" srcOrd="3" destOrd="0" presId="urn:microsoft.com/office/officeart/2005/8/layout/vList2"/>
    <dgm:cxn modelId="{ECC95EBB-AB27-4F41-8FBA-D5C27CFEB4E8}" type="presParOf" srcId="{822E6946-EAE3-4018-81B8-0D4F2C9B1D63}" destId="{39CFCFE2-CD33-4B98-9D4B-9EB78A94B3B2}" srcOrd="4" destOrd="0" presId="urn:microsoft.com/office/officeart/2005/8/layout/vList2"/>
    <dgm:cxn modelId="{2C08D5EC-84A8-4FA6-A1F6-F83A4B6C7B20}" type="presParOf" srcId="{822E6946-EAE3-4018-81B8-0D4F2C9B1D63}" destId="{65B39491-164E-453E-93DD-D912C7F81927}" srcOrd="5" destOrd="0" presId="urn:microsoft.com/office/officeart/2005/8/layout/vList2"/>
    <dgm:cxn modelId="{2F29B618-F137-444A-A254-AC166516D8A2}" type="presParOf" srcId="{822E6946-EAE3-4018-81B8-0D4F2C9B1D63}" destId="{3F6BE83F-7ECD-4C29-A392-7693866F59F9}" srcOrd="6" destOrd="0" presId="urn:microsoft.com/office/officeart/2005/8/layout/vList2"/>
    <dgm:cxn modelId="{9651EA93-8BEC-4CF1-B893-1FD0752D8728}" type="presParOf" srcId="{822E6946-EAE3-4018-81B8-0D4F2C9B1D63}" destId="{9B8625CE-C1E7-4A6A-AA68-97A33BAAA83D}" srcOrd="7" destOrd="0" presId="urn:microsoft.com/office/officeart/2005/8/layout/vList2"/>
    <dgm:cxn modelId="{FB305AE0-C6F8-48DB-9371-01B450277CCD}" type="presParOf" srcId="{822E6946-EAE3-4018-81B8-0D4F2C9B1D63}" destId="{ED4C3012-CCA6-4432-9D1B-D3FDDBC51C5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BBA8E-6580-4B8D-9E72-FEEFC00132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454D7E-14F3-48D8-8D7D-5D2FE1C334BE}">
      <dgm:prSet/>
      <dgm:spPr/>
      <dgm:t>
        <a:bodyPr/>
        <a:lstStyle/>
        <a:p>
          <a:r>
            <a:rPr lang="en-US"/>
            <a:t>The 1273 discusses several issues such as nondiscrimination, non segregated facilities, Davis Bacon Act, Contract Work Hours, Subletting or assigning the contract, Safety, False Statements, Water Pollution and Clean Air Regulations, Compliance and Lobbying.</a:t>
          </a:r>
        </a:p>
      </dgm:t>
    </dgm:pt>
    <dgm:pt modelId="{B756A603-B5DF-4BEF-96D2-37D7EFD470E1}" type="parTrans" cxnId="{8C0B944C-0E4D-4148-911D-E7C2A46964F6}">
      <dgm:prSet/>
      <dgm:spPr/>
      <dgm:t>
        <a:bodyPr/>
        <a:lstStyle/>
        <a:p>
          <a:endParaRPr lang="en-US"/>
        </a:p>
      </dgm:t>
    </dgm:pt>
    <dgm:pt modelId="{8146D25A-B1E0-4957-9351-1191A6F34D23}" type="sibTrans" cxnId="{8C0B944C-0E4D-4148-911D-E7C2A46964F6}">
      <dgm:prSet/>
      <dgm:spPr/>
      <dgm:t>
        <a:bodyPr/>
        <a:lstStyle/>
        <a:p>
          <a:endParaRPr lang="en-US"/>
        </a:p>
      </dgm:t>
    </dgm:pt>
    <dgm:pt modelId="{B9EB1A9D-6927-4C1D-827E-2EC4F448F8C5}">
      <dgm:prSet/>
      <dgm:spPr/>
      <dgm:t>
        <a:bodyPr/>
        <a:lstStyle/>
        <a:p>
          <a:r>
            <a:rPr lang="en-US"/>
            <a:t>Our Focus today is Section II-Nondiscrimination</a:t>
          </a:r>
        </a:p>
      </dgm:t>
    </dgm:pt>
    <dgm:pt modelId="{7898908E-1616-4B2E-89C1-1C2BB62AA111}" type="parTrans" cxnId="{C53D7120-3F47-4A67-A36E-9E7948D6FA1D}">
      <dgm:prSet/>
      <dgm:spPr/>
      <dgm:t>
        <a:bodyPr/>
        <a:lstStyle/>
        <a:p>
          <a:endParaRPr lang="en-US"/>
        </a:p>
      </dgm:t>
    </dgm:pt>
    <dgm:pt modelId="{12D4C17D-88D6-4E23-A256-56F995627184}" type="sibTrans" cxnId="{C53D7120-3F47-4A67-A36E-9E7948D6FA1D}">
      <dgm:prSet/>
      <dgm:spPr/>
      <dgm:t>
        <a:bodyPr/>
        <a:lstStyle/>
        <a:p>
          <a:endParaRPr lang="en-US"/>
        </a:p>
      </dgm:t>
    </dgm:pt>
    <dgm:pt modelId="{54F082B7-A514-4DB4-BEFF-9B713B4CEBE3}" type="pres">
      <dgm:prSet presAssocID="{B47BBA8E-6580-4B8D-9E72-FEEFC0013227}" presName="linear" presStyleCnt="0">
        <dgm:presLayoutVars>
          <dgm:animLvl val="lvl"/>
          <dgm:resizeHandles val="exact"/>
        </dgm:presLayoutVars>
      </dgm:prSet>
      <dgm:spPr/>
    </dgm:pt>
    <dgm:pt modelId="{7C9F87C8-EC7C-4A28-BA1B-6CE0C24EF16F}" type="pres">
      <dgm:prSet presAssocID="{10454D7E-14F3-48D8-8D7D-5D2FE1C334BE}" presName="parentText" presStyleLbl="node1" presStyleIdx="0" presStyleCnt="2">
        <dgm:presLayoutVars>
          <dgm:chMax val="0"/>
          <dgm:bulletEnabled val="1"/>
        </dgm:presLayoutVars>
      </dgm:prSet>
      <dgm:spPr/>
    </dgm:pt>
    <dgm:pt modelId="{7A5DC028-F35C-429C-8014-37D68BB8F979}" type="pres">
      <dgm:prSet presAssocID="{8146D25A-B1E0-4957-9351-1191A6F34D23}" presName="spacer" presStyleCnt="0"/>
      <dgm:spPr/>
    </dgm:pt>
    <dgm:pt modelId="{3E7097FA-599D-4280-BBDE-E9AE35CB1B2A}" type="pres">
      <dgm:prSet presAssocID="{B9EB1A9D-6927-4C1D-827E-2EC4F448F8C5}" presName="parentText" presStyleLbl="node1" presStyleIdx="1" presStyleCnt="2">
        <dgm:presLayoutVars>
          <dgm:chMax val="0"/>
          <dgm:bulletEnabled val="1"/>
        </dgm:presLayoutVars>
      </dgm:prSet>
      <dgm:spPr/>
    </dgm:pt>
  </dgm:ptLst>
  <dgm:cxnLst>
    <dgm:cxn modelId="{48A04B00-C506-4BD1-8C2A-9D0EAF2F56FA}" type="presOf" srcId="{10454D7E-14F3-48D8-8D7D-5D2FE1C334BE}" destId="{7C9F87C8-EC7C-4A28-BA1B-6CE0C24EF16F}" srcOrd="0" destOrd="0" presId="urn:microsoft.com/office/officeart/2005/8/layout/vList2"/>
    <dgm:cxn modelId="{C53D7120-3F47-4A67-A36E-9E7948D6FA1D}" srcId="{B47BBA8E-6580-4B8D-9E72-FEEFC0013227}" destId="{B9EB1A9D-6927-4C1D-827E-2EC4F448F8C5}" srcOrd="1" destOrd="0" parTransId="{7898908E-1616-4B2E-89C1-1C2BB62AA111}" sibTransId="{12D4C17D-88D6-4E23-A256-56F995627184}"/>
    <dgm:cxn modelId="{8C0B944C-0E4D-4148-911D-E7C2A46964F6}" srcId="{B47BBA8E-6580-4B8D-9E72-FEEFC0013227}" destId="{10454D7E-14F3-48D8-8D7D-5D2FE1C334BE}" srcOrd="0" destOrd="0" parTransId="{B756A603-B5DF-4BEF-96D2-37D7EFD470E1}" sibTransId="{8146D25A-B1E0-4957-9351-1191A6F34D23}"/>
    <dgm:cxn modelId="{50429CB1-8A8C-4492-8275-408DEF787133}" type="presOf" srcId="{B47BBA8E-6580-4B8D-9E72-FEEFC0013227}" destId="{54F082B7-A514-4DB4-BEFF-9B713B4CEBE3}" srcOrd="0" destOrd="0" presId="urn:microsoft.com/office/officeart/2005/8/layout/vList2"/>
    <dgm:cxn modelId="{CCB4D3F3-9014-4566-828E-3AB0D2376808}" type="presOf" srcId="{B9EB1A9D-6927-4C1D-827E-2EC4F448F8C5}" destId="{3E7097FA-599D-4280-BBDE-E9AE35CB1B2A}" srcOrd="0" destOrd="0" presId="urn:microsoft.com/office/officeart/2005/8/layout/vList2"/>
    <dgm:cxn modelId="{0424A025-BB48-4079-9B81-5082D650FBB6}" type="presParOf" srcId="{54F082B7-A514-4DB4-BEFF-9B713B4CEBE3}" destId="{7C9F87C8-EC7C-4A28-BA1B-6CE0C24EF16F}" srcOrd="0" destOrd="0" presId="urn:microsoft.com/office/officeart/2005/8/layout/vList2"/>
    <dgm:cxn modelId="{31EE8301-AD8D-4E18-90F6-AB91B7338231}" type="presParOf" srcId="{54F082B7-A514-4DB4-BEFF-9B713B4CEBE3}" destId="{7A5DC028-F35C-429C-8014-37D68BB8F979}" srcOrd="1" destOrd="0" presId="urn:microsoft.com/office/officeart/2005/8/layout/vList2"/>
    <dgm:cxn modelId="{F4A0B13B-C2EB-48E2-A5DB-8B71ABC2F023}" type="presParOf" srcId="{54F082B7-A514-4DB4-BEFF-9B713B4CEBE3}" destId="{3E7097FA-599D-4280-BBDE-E9AE35CB1B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F81FAC-A933-40C0-B78D-7FE0B7B3D6E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868C40E-BA48-4155-B574-AEB567C2BC83}">
      <dgm:prSet/>
      <dgm:spPr/>
      <dgm:t>
        <a:bodyPr/>
        <a:lstStyle/>
        <a:p>
          <a:r>
            <a:rPr lang="en-US"/>
            <a:t>1. Equal Employment Opportunity</a:t>
          </a:r>
        </a:p>
      </dgm:t>
    </dgm:pt>
    <dgm:pt modelId="{15854F52-7E2B-468A-A568-A0E7299E42BC}" type="parTrans" cxnId="{04817C68-60F8-4812-A8AF-BBEC34E50BEB}">
      <dgm:prSet/>
      <dgm:spPr/>
      <dgm:t>
        <a:bodyPr/>
        <a:lstStyle/>
        <a:p>
          <a:endParaRPr lang="en-US"/>
        </a:p>
      </dgm:t>
    </dgm:pt>
    <dgm:pt modelId="{D89DB7CF-260A-4A9C-B78A-F9B7FBD23B7D}" type="sibTrans" cxnId="{04817C68-60F8-4812-A8AF-BBEC34E50BEB}">
      <dgm:prSet/>
      <dgm:spPr/>
      <dgm:t>
        <a:bodyPr/>
        <a:lstStyle/>
        <a:p>
          <a:endParaRPr lang="en-US"/>
        </a:p>
      </dgm:t>
    </dgm:pt>
    <dgm:pt modelId="{7D88EA8E-C515-43BF-AE62-2DE9C7C23B3C}">
      <dgm:prSet/>
      <dgm:spPr/>
      <dgm:t>
        <a:bodyPr/>
        <a:lstStyle/>
        <a:p>
          <a:r>
            <a:rPr lang="en-US"/>
            <a:t>2. EEO Officer</a:t>
          </a:r>
        </a:p>
      </dgm:t>
    </dgm:pt>
    <dgm:pt modelId="{6C1EDCD8-ABB4-4D16-8D37-A3D4F52A9F25}" type="parTrans" cxnId="{A1C8F878-566A-44DF-83A7-A8CC5CCEAF4B}">
      <dgm:prSet/>
      <dgm:spPr/>
      <dgm:t>
        <a:bodyPr/>
        <a:lstStyle/>
        <a:p>
          <a:endParaRPr lang="en-US"/>
        </a:p>
      </dgm:t>
    </dgm:pt>
    <dgm:pt modelId="{CCDCDAF1-715A-424F-A5DC-8F8EDAA76C85}" type="sibTrans" cxnId="{A1C8F878-566A-44DF-83A7-A8CC5CCEAF4B}">
      <dgm:prSet/>
      <dgm:spPr/>
      <dgm:t>
        <a:bodyPr/>
        <a:lstStyle/>
        <a:p>
          <a:endParaRPr lang="en-US"/>
        </a:p>
      </dgm:t>
    </dgm:pt>
    <dgm:pt modelId="{60A60287-42D7-4C56-BD50-01175F737B9B}">
      <dgm:prSet/>
      <dgm:spPr/>
      <dgm:t>
        <a:bodyPr/>
        <a:lstStyle/>
        <a:p>
          <a:r>
            <a:rPr lang="en-US"/>
            <a:t>3. Dissemination of Policy</a:t>
          </a:r>
        </a:p>
      </dgm:t>
    </dgm:pt>
    <dgm:pt modelId="{0F14E841-F93B-482F-8C4F-151F2A59A85E}" type="parTrans" cxnId="{315A6B5B-A1B6-4D76-AE2A-A1E247275615}">
      <dgm:prSet/>
      <dgm:spPr/>
      <dgm:t>
        <a:bodyPr/>
        <a:lstStyle/>
        <a:p>
          <a:endParaRPr lang="en-US"/>
        </a:p>
      </dgm:t>
    </dgm:pt>
    <dgm:pt modelId="{01A74DFE-AA9C-4AA8-A303-706294710AAE}" type="sibTrans" cxnId="{315A6B5B-A1B6-4D76-AE2A-A1E247275615}">
      <dgm:prSet/>
      <dgm:spPr/>
      <dgm:t>
        <a:bodyPr/>
        <a:lstStyle/>
        <a:p>
          <a:endParaRPr lang="en-US"/>
        </a:p>
      </dgm:t>
    </dgm:pt>
    <dgm:pt modelId="{9FF57D81-A169-41B4-BA0C-F9E679385FB3}">
      <dgm:prSet/>
      <dgm:spPr/>
      <dgm:t>
        <a:bodyPr/>
        <a:lstStyle/>
        <a:p>
          <a:r>
            <a:rPr lang="en-US"/>
            <a:t>4. Recruitment</a:t>
          </a:r>
        </a:p>
      </dgm:t>
    </dgm:pt>
    <dgm:pt modelId="{FE396248-2E61-40E4-8407-A57AC58EBFD9}" type="parTrans" cxnId="{E4CA676A-F8FA-4FBE-AB38-A4C16634847D}">
      <dgm:prSet/>
      <dgm:spPr/>
      <dgm:t>
        <a:bodyPr/>
        <a:lstStyle/>
        <a:p>
          <a:endParaRPr lang="en-US"/>
        </a:p>
      </dgm:t>
    </dgm:pt>
    <dgm:pt modelId="{12A2F50A-910C-4225-823B-E2407AB1E73E}" type="sibTrans" cxnId="{E4CA676A-F8FA-4FBE-AB38-A4C16634847D}">
      <dgm:prSet/>
      <dgm:spPr/>
      <dgm:t>
        <a:bodyPr/>
        <a:lstStyle/>
        <a:p>
          <a:endParaRPr lang="en-US"/>
        </a:p>
      </dgm:t>
    </dgm:pt>
    <dgm:pt modelId="{4179BE9F-DD97-4105-85B9-02FB75639E29}">
      <dgm:prSet/>
      <dgm:spPr/>
      <dgm:t>
        <a:bodyPr/>
        <a:lstStyle/>
        <a:p>
          <a:r>
            <a:rPr lang="en-US"/>
            <a:t>5. Personnel Actions</a:t>
          </a:r>
        </a:p>
      </dgm:t>
    </dgm:pt>
    <dgm:pt modelId="{A01DC3F2-E301-474A-A5B0-98D64D6FE266}" type="parTrans" cxnId="{3A262926-A357-4032-B89F-80D1526D7151}">
      <dgm:prSet/>
      <dgm:spPr/>
      <dgm:t>
        <a:bodyPr/>
        <a:lstStyle/>
        <a:p>
          <a:endParaRPr lang="en-US"/>
        </a:p>
      </dgm:t>
    </dgm:pt>
    <dgm:pt modelId="{29D1490A-BA70-4232-B33A-6AAF5C8C93AE}" type="sibTrans" cxnId="{3A262926-A357-4032-B89F-80D1526D7151}">
      <dgm:prSet/>
      <dgm:spPr/>
      <dgm:t>
        <a:bodyPr/>
        <a:lstStyle/>
        <a:p>
          <a:endParaRPr lang="en-US"/>
        </a:p>
      </dgm:t>
    </dgm:pt>
    <dgm:pt modelId="{9CEC0E7E-2826-4EED-B40E-4E8958AFE151}">
      <dgm:prSet/>
      <dgm:spPr/>
      <dgm:t>
        <a:bodyPr/>
        <a:lstStyle/>
        <a:p>
          <a:r>
            <a:rPr lang="en-US"/>
            <a:t>6. Training and Promotions</a:t>
          </a:r>
        </a:p>
      </dgm:t>
    </dgm:pt>
    <dgm:pt modelId="{D46CF1CB-5C70-4FB4-8DDD-3AE215FE80B8}" type="parTrans" cxnId="{06E6009D-EF24-4D67-93B1-C79CDDE4E1A5}">
      <dgm:prSet/>
      <dgm:spPr/>
      <dgm:t>
        <a:bodyPr/>
        <a:lstStyle/>
        <a:p>
          <a:endParaRPr lang="en-US"/>
        </a:p>
      </dgm:t>
    </dgm:pt>
    <dgm:pt modelId="{10BAE8DF-8632-4C3E-A8B9-EDBEFE58A09A}" type="sibTrans" cxnId="{06E6009D-EF24-4D67-93B1-C79CDDE4E1A5}">
      <dgm:prSet/>
      <dgm:spPr/>
      <dgm:t>
        <a:bodyPr/>
        <a:lstStyle/>
        <a:p>
          <a:endParaRPr lang="en-US"/>
        </a:p>
      </dgm:t>
    </dgm:pt>
    <dgm:pt modelId="{B92E8420-22EA-4015-AD6E-EE5DF4CF3721}">
      <dgm:prSet/>
      <dgm:spPr/>
      <dgm:t>
        <a:bodyPr/>
        <a:lstStyle/>
        <a:p>
          <a:r>
            <a:rPr lang="en-US"/>
            <a:t>7. Unions</a:t>
          </a:r>
        </a:p>
      </dgm:t>
    </dgm:pt>
    <dgm:pt modelId="{6CD75022-4DEF-49DA-98BA-1F5E03CC14F9}" type="parTrans" cxnId="{8AAC427A-863D-4D88-825F-C43BE0571DE6}">
      <dgm:prSet/>
      <dgm:spPr/>
      <dgm:t>
        <a:bodyPr/>
        <a:lstStyle/>
        <a:p>
          <a:endParaRPr lang="en-US"/>
        </a:p>
      </dgm:t>
    </dgm:pt>
    <dgm:pt modelId="{4EEE777C-5461-47B8-9D8B-486DF9656335}" type="sibTrans" cxnId="{8AAC427A-863D-4D88-825F-C43BE0571DE6}">
      <dgm:prSet/>
      <dgm:spPr/>
      <dgm:t>
        <a:bodyPr/>
        <a:lstStyle/>
        <a:p>
          <a:endParaRPr lang="en-US"/>
        </a:p>
      </dgm:t>
    </dgm:pt>
    <dgm:pt modelId="{46A165D9-1361-47FD-8368-D380C60E657F}">
      <dgm:prSet/>
      <dgm:spPr/>
      <dgm:t>
        <a:bodyPr/>
        <a:lstStyle/>
        <a:p>
          <a:r>
            <a:rPr lang="en-US"/>
            <a:t>8. Reasonable Accommodation for Applicants/Employees with Disabilities</a:t>
          </a:r>
        </a:p>
      </dgm:t>
    </dgm:pt>
    <dgm:pt modelId="{5B4E2051-354F-4137-ABE3-1E5BD2CF8A2F}" type="parTrans" cxnId="{280212E4-5A31-457A-877E-9D0144FC95E0}">
      <dgm:prSet/>
      <dgm:spPr/>
      <dgm:t>
        <a:bodyPr/>
        <a:lstStyle/>
        <a:p>
          <a:endParaRPr lang="en-US"/>
        </a:p>
      </dgm:t>
    </dgm:pt>
    <dgm:pt modelId="{180DCC27-79E4-4A00-AC08-050E020FB0AF}" type="sibTrans" cxnId="{280212E4-5A31-457A-877E-9D0144FC95E0}">
      <dgm:prSet/>
      <dgm:spPr/>
      <dgm:t>
        <a:bodyPr/>
        <a:lstStyle/>
        <a:p>
          <a:endParaRPr lang="en-US"/>
        </a:p>
      </dgm:t>
    </dgm:pt>
    <dgm:pt modelId="{CB0D66D2-91E2-4774-A5DB-2431E9FDB3F1}">
      <dgm:prSet/>
      <dgm:spPr/>
      <dgm:t>
        <a:bodyPr/>
        <a:lstStyle/>
        <a:p>
          <a:r>
            <a:rPr lang="en-US"/>
            <a:t>9. Selection of Subcontractors</a:t>
          </a:r>
        </a:p>
      </dgm:t>
    </dgm:pt>
    <dgm:pt modelId="{F3B79ACA-5C73-470D-B9BE-72F7792708EF}" type="parTrans" cxnId="{F8430B45-993D-4681-A412-DB09B3A2EA88}">
      <dgm:prSet/>
      <dgm:spPr/>
      <dgm:t>
        <a:bodyPr/>
        <a:lstStyle/>
        <a:p>
          <a:endParaRPr lang="en-US"/>
        </a:p>
      </dgm:t>
    </dgm:pt>
    <dgm:pt modelId="{CD4FA511-118B-486F-B29C-F6760751C6AD}" type="sibTrans" cxnId="{F8430B45-993D-4681-A412-DB09B3A2EA88}">
      <dgm:prSet/>
      <dgm:spPr/>
      <dgm:t>
        <a:bodyPr/>
        <a:lstStyle/>
        <a:p>
          <a:endParaRPr lang="en-US"/>
        </a:p>
      </dgm:t>
    </dgm:pt>
    <dgm:pt modelId="{E1975DB8-F80C-4DDE-A2C0-EE3F79A3D502}">
      <dgm:prSet/>
      <dgm:spPr/>
      <dgm:t>
        <a:bodyPr/>
        <a:lstStyle/>
        <a:p>
          <a:r>
            <a:rPr lang="en-US"/>
            <a:t>10. Assurance Required by 49 CFR 26</a:t>
          </a:r>
        </a:p>
      </dgm:t>
    </dgm:pt>
    <dgm:pt modelId="{79791A8A-4BA6-4C92-80B9-FC25604C3ADB}" type="parTrans" cxnId="{F819DCA8-E348-4258-9E55-F74FAE7F9B74}">
      <dgm:prSet/>
      <dgm:spPr/>
      <dgm:t>
        <a:bodyPr/>
        <a:lstStyle/>
        <a:p>
          <a:endParaRPr lang="en-US"/>
        </a:p>
      </dgm:t>
    </dgm:pt>
    <dgm:pt modelId="{A1B6A38D-4DA9-4024-B094-8BA2533067A7}" type="sibTrans" cxnId="{F819DCA8-E348-4258-9E55-F74FAE7F9B74}">
      <dgm:prSet/>
      <dgm:spPr/>
      <dgm:t>
        <a:bodyPr/>
        <a:lstStyle/>
        <a:p>
          <a:endParaRPr lang="en-US"/>
        </a:p>
      </dgm:t>
    </dgm:pt>
    <dgm:pt modelId="{C9489723-AA73-4DD9-987B-74DC6F2D8B1A}">
      <dgm:prSet/>
      <dgm:spPr/>
      <dgm:t>
        <a:bodyPr/>
        <a:lstStyle/>
        <a:p>
          <a:r>
            <a:rPr lang="en-US"/>
            <a:t>11. Records and Reports</a:t>
          </a:r>
        </a:p>
      </dgm:t>
    </dgm:pt>
    <dgm:pt modelId="{23914C83-80F2-4B74-801D-5FFD6E577112}" type="parTrans" cxnId="{32145B02-7AF3-439F-991C-EC0DB11F13A9}">
      <dgm:prSet/>
      <dgm:spPr/>
      <dgm:t>
        <a:bodyPr/>
        <a:lstStyle/>
        <a:p>
          <a:endParaRPr lang="en-US"/>
        </a:p>
      </dgm:t>
    </dgm:pt>
    <dgm:pt modelId="{BD139C64-F8F5-4A7A-BB06-50500953DBC0}" type="sibTrans" cxnId="{32145B02-7AF3-439F-991C-EC0DB11F13A9}">
      <dgm:prSet/>
      <dgm:spPr/>
      <dgm:t>
        <a:bodyPr/>
        <a:lstStyle/>
        <a:p>
          <a:endParaRPr lang="en-US"/>
        </a:p>
      </dgm:t>
    </dgm:pt>
    <dgm:pt modelId="{897D1663-26B8-40B6-B13D-C67DA0392361}" type="pres">
      <dgm:prSet presAssocID="{ECF81FAC-A933-40C0-B78D-7FE0B7B3D6E6}" presName="linear" presStyleCnt="0">
        <dgm:presLayoutVars>
          <dgm:animLvl val="lvl"/>
          <dgm:resizeHandles val="exact"/>
        </dgm:presLayoutVars>
      </dgm:prSet>
      <dgm:spPr/>
    </dgm:pt>
    <dgm:pt modelId="{70D2CD2E-F529-4A7D-842E-DDC9F64F66A4}" type="pres">
      <dgm:prSet presAssocID="{5868C40E-BA48-4155-B574-AEB567C2BC83}" presName="parentText" presStyleLbl="node1" presStyleIdx="0" presStyleCnt="11">
        <dgm:presLayoutVars>
          <dgm:chMax val="0"/>
          <dgm:bulletEnabled val="1"/>
        </dgm:presLayoutVars>
      </dgm:prSet>
      <dgm:spPr/>
    </dgm:pt>
    <dgm:pt modelId="{CF3C202C-38FE-4D5A-9C92-7AE136D73066}" type="pres">
      <dgm:prSet presAssocID="{D89DB7CF-260A-4A9C-B78A-F9B7FBD23B7D}" presName="spacer" presStyleCnt="0"/>
      <dgm:spPr/>
    </dgm:pt>
    <dgm:pt modelId="{5A7AA7E6-583A-4BE9-BE35-6C359277FA3A}" type="pres">
      <dgm:prSet presAssocID="{7D88EA8E-C515-43BF-AE62-2DE9C7C23B3C}" presName="parentText" presStyleLbl="node1" presStyleIdx="1" presStyleCnt="11">
        <dgm:presLayoutVars>
          <dgm:chMax val="0"/>
          <dgm:bulletEnabled val="1"/>
        </dgm:presLayoutVars>
      </dgm:prSet>
      <dgm:spPr/>
    </dgm:pt>
    <dgm:pt modelId="{E41E352A-E718-43E0-8A4C-A0CE34D5B7A2}" type="pres">
      <dgm:prSet presAssocID="{CCDCDAF1-715A-424F-A5DC-8F8EDAA76C85}" presName="spacer" presStyleCnt="0"/>
      <dgm:spPr/>
    </dgm:pt>
    <dgm:pt modelId="{0B64F4D5-2653-421C-B303-DB0B362A549B}" type="pres">
      <dgm:prSet presAssocID="{60A60287-42D7-4C56-BD50-01175F737B9B}" presName="parentText" presStyleLbl="node1" presStyleIdx="2" presStyleCnt="11">
        <dgm:presLayoutVars>
          <dgm:chMax val="0"/>
          <dgm:bulletEnabled val="1"/>
        </dgm:presLayoutVars>
      </dgm:prSet>
      <dgm:spPr/>
    </dgm:pt>
    <dgm:pt modelId="{43580DCD-512A-4784-A733-D449373B6520}" type="pres">
      <dgm:prSet presAssocID="{01A74DFE-AA9C-4AA8-A303-706294710AAE}" presName="spacer" presStyleCnt="0"/>
      <dgm:spPr/>
    </dgm:pt>
    <dgm:pt modelId="{012784AD-B496-47D2-9C99-E18A8A7658BE}" type="pres">
      <dgm:prSet presAssocID="{9FF57D81-A169-41B4-BA0C-F9E679385FB3}" presName="parentText" presStyleLbl="node1" presStyleIdx="3" presStyleCnt="11">
        <dgm:presLayoutVars>
          <dgm:chMax val="0"/>
          <dgm:bulletEnabled val="1"/>
        </dgm:presLayoutVars>
      </dgm:prSet>
      <dgm:spPr/>
    </dgm:pt>
    <dgm:pt modelId="{B09AC7BA-F6DE-4E4A-B614-DE3383720217}" type="pres">
      <dgm:prSet presAssocID="{12A2F50A-910C-4225-823B-E2407AB1E73E}" presName="spacer" presStyleCnt="0"/>
      <dgm:spPr/>
    </dgm:pt>
    <dgm:pt modelId="{2D79FC81-C027-4491-BC1D-601411BF545F}" type="pres">
      <dgm:prSet presAssocID="{4179BE9F-DD97-4105-85B9-02FB75639E29}" presName="parentText" presStyleLbl="node1" presStyleIdx="4" presStyleCnt="11">
        <dgm:presLayoutVars>
          <dgm:chMax val="0"/>
          <dgm:bulletEnabled val="1"/>
        </dgm:presLayoutVars>
      </dgm:prSet>
      <dgm:spPr/>
    </dgm:pt>
    <dgm:pt modelId="{BBAED77E-5E6A-45DB-A7D2-AD060BB32291}" type="pres">
      <dgm:prSet presAssocID="{29D1490A-BA70-4232-B33A-6AAF5C8C93AE}" presName="spacer" presStyleCnt="0"/>
      <dgm:spPr/>
    </dgm:pt>
    <dgm:pt modelId="{431BEF08-F67A-4D5A-B0EF-51022FBE3490}" type="pres">
      <dgm:prSet presAssocID="{9CEC0E7E-2826-4EED-B40E-4E8958AFE151}" presName="parentText" presStyleLbl="node1" presStyleIdx="5" presStyleCnt="11">
        <dgm:presLayoutVars>
          <dgm:chMax val="0"/>
          <dgm:bulletEnabled val="1"/>
        </dgm:presLayoutVars>
      </dgm:prSet>
      <dgm:spPr/>
    </dgm:pt>
    <dgm:pt modelId="{D0FC026E-F767-413F-AF6A-05F7D2346B37}" type="pres">
      <dgm:prSet presAssocID="{10BAE8DF-8632-4C3E-A8B9-EDBEFE58A09A}" presName="spacer" presStyleCnt="0"/>
      <dgm:spPr/>
    </dgm:pt>
    <dgm:pt modelId="{8CC20836-762E-4DE8-B2FB-B62BA3095246}" type="pres">
      <dgm:prSet presAssocID="{B92E8420-22EA-4015-AD6E-EE5DF4CF3721}" presName="parentText" presStyleLbl="node1" presStyleIdx="6" presStyleCnt="11">
        <dgm:presLayoutVars>
          <dgm:chMax val="0"/>
          <dgm:bulletEnabled val="1"/>
        </dgm:presLayoutVars>
      </dgm:prSet>
      <dgm:spPr/>
    </dgm:pt>
    <dgm:pt modelId="{5B9C2770-7BE6-4A3F-8A2A-4998EDB059F0}" type="pres">
      <dgm:prSet presAssocID="{4EEE777C-5461-47B8-9D8B-486DF9656335}" presName="spacer" presStyleCnt="0"/>
      <dgm:spPr/>
    </dgm:pt>
    <dgm:pt modelId="{78504F99-718C-4A61-ABFC-FC92FCC170A1}" type="pres">
      <dgm:prSet presAssocID="{46A165D9-1361-47FD-8368-D380C60E657F}" presName="parentText" presStyleLbl="node1" presStyleIdx="7" presStyleCnt="11">
        <dgm:presLayoutVars>
          <dgm:chMax val="0"/>
          <dgm:bulletEnabled val="1"/>
        </dgm:presLayoutVars>
      </dgm:prSet>
      <dgm:spPr/>
    </dgm:pt>
    <dgm:pt modelId="{7C430F8E-E70F-4592-A117-3E7DE4D2E3C3}" type="pres">
      <dgm:prSet presAssocID="{180DCC27-79E4-4A00-AC08-050E020FB0AF}" presName="spacer" presStyleCnt="0"/>
      <dgm:spPr/>
    </dgm:pt>
    <dgm:pt modelId="{066291BD-2CF3-43A4-A30E-1E166F1FBAD3}" type="pres">
      <dgm:prSet presAssocID="{CB0D66D2-91E2-4774-A5DB-2431E9FDB3F1}" presName="parentText" presStyleLbl="node1" presStyleIdx="8" presStyleCnt="11">
        <dgm:presLayoutVars>
          <dgm:chMax val="0"/>
          <dgm:bulletEnabled val="1"/>
        </dgm:presLayoutVars>
      </dgm:prSet>
      <dgm:spPr/>
    </dgm:pt>
    <dgm:pt modelId="{BC541B9B-0E13-4E6B-8FB2-5D2AA386382A}" type="pres">
      <dgm:prSet presAssocID="{CD4FA511-118B-486F-B29C-F6760751C6AD}" presName="spacer" presStyleCnt="0"/>
      <dgm:spPr/>
    </dgm:pt>
    <dgm:pt modelId="{839586E3-8BC2-4237-84FE-AF7769B13272}" type="pres">
      <dgm:prSet presAssocID="{E1975DB8-F80C-4DDE-A2C0-EE3F79A3D502}" presName="parentText" presStyleLbl="node1" presStyleIdx="9" presStyleCnt="11">
        <dgm:presLayoutVars>
          <dgm:chMax val="0"/>
          <dgm:bulletEnabled val="1"/>
        </dgm:presLayoutVars>
      </dgm:prSet>
      <dgm:spPr/>
    </dgm:pt>
    <dgm:pt modelId="{FDC3A489-67C0-47B7-910E-235A32F3B31C}" type="pres">
      <dgm:prSet presAssocID="{A1B6A38D-4DA9-4024-B094-8BA2533067A7}" presName="spacer" presStyleCnt="0"/>
      <dgm:spPr/>
    </dgm:pt>
    <dgm:pt modelId="{B63476B2-EC12-48FE-93DB-6226F3F92B92}" type="pres">
      <dgm:prSet presAssocID="{C9489723-AA73-4DD9-987B-74DC6F2D8B1A}" presName="parentText" presStyleLbl="node1" presStyleIdx="10" presStyleCnt="11">
        <dgm:presLayoutVars>
          <dgm:chMax val="0"/>
          <dgm:bulletEnabled val="1"/>
        </dgm:presLayoutVars>
      </dgm:prSet>
      <dgm:spPr/>
    </dgm:pt>
  </dgm:ptLst>
  <dgm:cxnLst>
    <dgm:cxn modelId="{B8746700-F6E3-4FA6-819D-A28F10061D58}" type="presOf" srcId="{4179BE9F-DD97-4105-85B9-02FB75639E29}" destId="{2D79FC81-C027-4491-BC1D-601411BF545F}" srcOrd="0" destOrd="0" presId="urn:microsoft.com/office/officeart/2005/8/layout/vList2"/>
    <dgm:cxn modelId="{32145B02-7AF3-439F-991C-EC0DB11F13A9}" srcId="{ECF81FAC-A933-40C0-B78D-7FE0B7B3D6E6}" destId="{C9489723-AA73-4DD9-987B-74DC6F2D8B1A}" srcOrd="10" destOrd="0" parTransId="{23914C83-80F2-4B74-801D-5FFD6E577112}" sibTransId="{BD139C64-F8F5-4A7A-BB06-50500953DBC0}"/>
    <dgm:cxn modelId="{3A262926-A357-4032-B89F-80D1526D7151}" srcId="{ECF81FAC-A933-40C0-B78D-7FE0B7B3D6E6}" destId="{4179BE9F-DD97-4105-85B9-02FB75639E29}" srcOrd="4" destOrd="0" parTransId="{A01DC3F2-E301-474A-A5B0-98D64D6FE266}" sibTransId="{29D1490A-BA70-4232-B33A-6AAF5C8C93AE}"/>
    <dgm:cxn modelId="{AEA9E329-C9CE-46B5-9379-8BB5A2490C75}" type="presOf" srcId="{46A165D9-1361-47FD-8368-D380C60E657F}" destId="{78504F99-718C-4A61-ABFC-FC92FCC170A1}" srcOrd="0" destOrd="0" presId="urn:microsoft.com/office/officeart/2005/8/layout/vList2"/>
    <dgm:cxn modelId="{315A6B5B-A1B6-4D76-AE2A-A1E247275615}" srcId="{ECF81FAC-A933-40C0-B78D-7FE0B7B3D6E6}" destId="{60A60287-42D7-4C56-BD50-01175F737B9B}" srcOrd="2" destOrd="0" parTransId="{0F14E841-F93B-482F-8C4F-151F2A59A85E}" sibTransId="{01A74DFE-AA9C-4AA8-A303-706294710AAE}"/>
    <dgm:cxn modelId="{F8430B45-993D-4681-A412-DB09B3A2EA88}" srcId="{ECF81FAC-A933-40C0-B78D-7FE0B7B3D6E6}" destId="{CB0D66D2-91E2-4774-A5DB-2431E9FDB3F1}" srcOrd="8" destOrd="0" parTransId="{F3B79ACA-5C73-470D-B9BE-72F7792708EF}" sibTransId="{CD4FA511-118B-486F-B29C-F6760751C6AD}"/>
    <dgm:cxn modelId="{04817C68-60F8-4812-A8AF-BBEC34E50BEB}" srcId="{ECF81FAC-A933-40C0-B78D-7FE0B7B3D6E6}" destId="{5868C40E-BA48-4155-B574-AEB567C2BC83}" srcOrd="0" destOrd="0" parTransId="{15854F52-7E2B-468A-A568-A0E7299E42BC}" sibTransId="{D89DB7CF-260A-4A9C-B78A-F9B7FBD23B7D}"/>
    <dgm:cxn modelId="{E4CA676A-F8FA-4FBE-AB38-A4C16634847D}" srcId="{ECF81FAC-A933-40C0-B78D-7FE0B7B3D6E6}" destId="{9FF57D81-A169-41B4-BA0C-F9E679385FB3}" srcOrd="3" destOrd="0" parTransId="{FE396248-2E61-40E4-8407-A57AC58EBFD9}" sibTransId="{12A2F50A-910C-4225-823B-E2407AB1E73E}"/>
    <dgm:cxn modelId="{3AF4D371-B69D-433E-86CF-E8450AC8F811}" type="presOf" srcId="{9FF57D81-A169-41B4-BA0C-F9E679385FB3}" destId="{012784AD-B496-47D2-9C99-E18A8A7658BE}" srcOrd="0" destOrd="0" presId="urn:microsoft.com/office/officeart/2005/8/layout/vList2"/>
    <dgm:cxn modelId="{3E0BAE78-37AF-436F-863C-C19FAD0257D0}" type="presOf" srcId="{B92E8420-22EA-4015-AD6E-EE5DF4CF3721}" destId="{8CC20836-762E-4DE8-B2FB-B62BA3095246}" srcOrd="0" destOrd="0" presId="urn:microsoft.com/office/officeart/2005/8/layout/vList2"/>
    <dgm:cxn modelId="{A1C8F878-566A-44DF-83A7-A8CC5CCEAF4B}" srcId="{ECF81FAC-A933-40C0-B78D-7FE0B7B3D6E6}" destId="{7D88EA8E-C515-43BF-AE62-2DE9C7C23B3C}" srcOrd="1" destOrd="0" parTransId="{6C1EDCD8-ABB4-4D16-8D37-A3D4F52A9F25}" sibTransId="{CCDCDAF1-715A-424F-A5DC-8F8EDAA76C85}"/>
    <dgm:cxn modelId="{8AAC427A-863D-4D88-825F-C43BE0571DE6}" srcId="{ECF81FAC-A933-40C0-B78D-7FE0B7B3D6E6}" destId="{B92E8420-22EA-4015-AD6E-EE5DF4CF3721}" srcOrd="6" destOrd="0" parTransId="{6CD75022-4DEF-49DA-98BA-1F5E03CC14F9}" sibTransId="{4EEE777C-5461-47B8-9D8B-486DF9656335}"/>
    <dgm:cxn modelId="{06E6009D-EF24-4D67-93B1-C79CDDE4E1A5}" srcId="{ECF81FAC-A933-40C0-B78D-7FE0B7B3D6E6}" destId="{9CEC0E7E-2826-4EED-B40E-4E8958AFE151}" srcOrd="5" destOrd="0" parTransId="{D46CF1CB-5C70-4FB4-8DDD-3AE215FE80B8}" sibTransId="{10BAE8DF-8632-4C3E-A8B9-EDBEFE58A09A}"/>
    <dgm:cxn modelId="{F819DCA8-E348-4258-9E55-F74FAE7F9B74}" srcId="{ECF81FAC-A933-40C0-B78D-7FE0B7B3D6E6}" destId="{E1975DB8-F80C-4DDE-A2C0-EE3F79A3D502}" srcOrd="9" destOrd="0" parTransId="{79791A8A-4BA6-4C92-80B9-FC25604C3ADB}" sibTransId="{A1B6A38D-4DA9-4024-B094-8BA2533067A7}"/>
    <dgm:cxn modelId="{9DC71FAD-CDA9-49BB-8766-C7C73A9405AA}" type="presOf" srcId="{C9489723-AA73-4DD9-987B-74DC6F2D8B1A}" destId="{B63476B2-EC12-48FE-93DB-6226F3F92B92}" srcOrd="0" destOrd="0" presId="urn:microsoft.com/office/officeart/2005/8/layout/vList2"/>
    <dgm:cxn modelId="{625C3CCD-45D1-419D-B07A-0E33C6C35215}" type="presOf" srcId="{E1975DB8-F80C-4DDE-A2C0-EE3F79A3D502}" destId="{839586E3-8BC2-4237-84FE-AF7769B13272}" srcOrd="0" destOrd="0" presId="urn:microsoft.com/office/officeart/2005/8/layout/vList2"/>
    <dgm:cxn modelId="{1C5981D2-182E-4707-B197-8EEAB7DF00EF}" type="presOf" srcId="{ECF81FAC-A933-40C0-B78D-7FE0B7B3D6E6}" destId="{897D1663-26B8-40B6-B13D-C67DA0392361}" srcOrd="0" destOrd="0" presId="urn:microsoft.com/office/officeart/2005/8/layout/vList2"/>
    <dgm:cxn modelId="{1826BEDB-7BE0-41CB-A0D7-47F342CE8179}" type="presOf" srcId="{9CEC0E7E-2826-4EED-B40E-4E8958AFE151}" destId="{431BEF08-F67A-4D5A-B0EF-51022FBE3490}" srcOrd="0" destOrd="0" presId="urn:microsoft.com/office/officeart/2005/8/layout/vList2"/>
    <dgm:cxn modelId="{979583E3-8A12-44B1-BC98-02762B419202}" type="presOf" srcId="{CB0D66D2-91E2-4774-A5DB-2431E9FDB3F1}" destId="{066291BD-2CF3-43A4-A30E-1E166F1FBAD3}" srcOrd="0" destOrd="0" presId="urn:microsoft.com/office/officeart/2005/8/layout/vList2"/>
    <dgm:cxn modelId="{280212E4-5A31-457A-877E-9D0144FC95E0}" srcId="{ECF81FAC-A933-40C0-B78D-7FE0B7B3D6E6}" destId="{46A165D9-1361-47FD-8368-D380C60E657F}" srcOrd="7" destOrd="0" parTransId="{5B4E2051-354F-4137-ABE3-1E5BD2CF8A2F}" sibTransId="{180DCC27-79E4-4A00-AC08-050E020FB0AF}"/>
    <dgm:cxn modelId="{EEEDCAE4-56A6-42EF-93B9-E0BFBBB9559A}" type="presOf" srcId="{7D88EA8E-C515-43BF-AE62-2DE9C7C23B3C}" destId="{5A7AA7E6-583A-4BE9-BE35-6C359277FA3A}" srcOrd="0" destOrd="0" presId="urn:microsoft.com/office/officeart/2005/8/layout/vList2"/>
    <dgm:cxn modelId="{0A3F82EF-E325-455B-A1E9-E628C741A366}" type="presOf" srcId="{60A60287-42D7-4C56-BD50-01175F737B9B}" destId="{0B64F4D5-2653-421C-B303-DB0B362A549B}" srcOrd="0" destOrd="0" presId="urn:microsoft.com/office/officeart/2005/8/layout/vList2"/>
    <dgm:cxn modelId="{3C6481FA-A5AC-4AD7-AAAF-0D986E303BB3}" type="presOf" srcId="{5868C40E-BA48-4155-B574-AEB567C2BC83}" destId="{70D2CD2E-F529-4A7D-842E-DDC9F64F66A4}" srcOrd="0" destOrd="0" presId="urn:microsoft.com/office/officeart/2005/8/layout/vList2"/>
    <dgm:cxn modelId="{9E7A0F2D-77E6-47D3-8739-93ADC980A647}" type="presParOf" srcId="{897D1663-26B8-40B6-B13D-C67DA0392361}" destId="{70D2CD2E-F529-4A7D-842E-DDC9F64F66A4}" srcOrd="0" destOrd="0" presId="urn:microsoft.com/office/officeart/2005/8/layout/vList2"/>
    <dgm:cxn modelId="{A5A4A528-A824-4F0A-9D1A-FDA035F33E96}" type="presParOf" srcId="{897D1663-26B8-40B6-B13D-C67DA0392361}" destId="{CF3C202C-38FE-4D5A-9C92-7AE136D73066}" srcOrd="1" destOrd="0" presId="urn:microsoft.com/office/officeart/2005/8/layout/vList2"/>
    <dgm:cxn modelId="{B79A50FA-A6C6-4B7C-8D5A-27E51670033A}" type="presParOf" srcId="{897D1663-26B8-40B6-B13D-C67DA0392361}" destId="{5A7AA7E6-583A-4BE9-BE35-6C359277FA3A}" srcOrd="2" destOrd="0" presId="urn:microsoft.com/office/officeart/2005/8/layout/vList2"/>
    <dgm:cxn modelId="{5F18D6E5-044D-48F8-9569-2919F9F7BBAB}" type="presParOf" srcId="{897D1663-26B8-40B6-B13D-C67DA0392361}" destId="{E41E352A-E718-43E0-8A4C-A0CE34D5B7A2}" srcOrd="3" destOrd="0" presId="urn:microsoft.com/office/officeart/2005/8/layout/vList2"/>
    <dgm:cxn modelId="{3F2834C6-9CE8-4D6D-B2B9-41DC61C0906E}" type="presParOf" srcId="{897D1663-26B8-40B6-B13D-C67DA0392361}" destId="{0B64F4D5-2653-421C-B303-DB0B362A549B}" srcOrd="4" destOrd="0" presId="urn:microsoft.com/office/officeart/2005/8/layout/vList2"/>
    <dgm:cxn modelId="{0755FA91-F60A-4CCB-90ED-8A0FE25116E5}" type="presParOf" srcId="{897D1663-26B8-40B6-B13D-C67DA0392361}" destId="{43580DCD-512A-4784-A733-D449373B6520}" srcOrd="5" destOrd="0" presId="urn:microsoft.com/office/officeart/2005/8/layout/vList2"/>
    <dgm:cxn modelId="{73A31A6A-A9B2-4D7F-A1F9-29C31FBE3D7C}" type="presParOf" srcId="{897D1663-26B8-40B6-B13D-C67DA0392361}" destId="{012784AD-B496-47D2-9C99-E18A8A7658BE}" srcOrd="6" destOrd="0" presId="urn:microsoft.com/office/officeart/2005/8/layout/vList2"/>
    <dgm:cxn modelId="{8000EC6F-3C41-46A4-8D99-09F44ABFC02A}" type="presParOf" srcId="{897D1663-26B8-40B6-B13D-C67DA0392361}" destId="{B09AC7BA-F6DE-4E4A-B614-DE3383720217}" srcOrd="7" destOrd="0" presId="urn:microsoft.com/office/officeart/2005/8/layout/vList2"/>
    <dgm:cxn modelId="{D1C3D5FF-EBD5-416B-972C-81B60600ED47}" type="presParOf" srcId="{897D1663-26B8-40B6-B13D-C67DA0392361}" destId="{2D79FC81-C027-4491-BC1D-601411BF545F}" srcOrd="8" destOrd="0" presId="urn:microsoft.com/office/officeart/2005/8/layout/vList2"/>
    <dgm:cxn modelId="{781DE96D-3B5E-4346-9F9F-16F5309D9852}" type="presParOf" srcId="{897D1663-26B8-40B6-B13D-C67DA0392361}" destId="{BBAED77E-5E6A-45DB-A7D2-AD060BB32291}" srcOrd="9" destOrd="0" presId="urn:microsoft.com/office/officeart/2005/8/layout/vList2"/>
    <dgm:cxn modelId="{93CA4FBC-41C2-4BFD-A3E3-2E0E83E03F15}" type="presParOf" srcId="{897D1663-26B8-40B6-B13D-C67DA0392361}" destId="{431BEF08-F67A-4D5A-B0EF-51022FBE3490}" srcOrd="10" destOrd="0" presId="urn:microsoft.com/office/officeart/2005/8/layout/vList2"/>
    <dgm:cxn modelId="{04D87456-4CC2-4E12-BEB6-F9FE08B533F7}" type="presParOf" srcId="{897D1663-26B8-40B6-B13D-C67DA0392361}" destId="{D0FC026E-F767-413F-AF6A-05F7D2346B37}" srcOrd="11" destOrd="0" presId="urn:microsoft.com/office/officeart/2005/8/layout/vList2"/>
    <dgm:cxn modelId="{354D0995-69D6-4ACA-AD6A-3B9CF07BDC8B}" type="presParOf" srcId="{897D1663-26B8-40B6-B13D-C67DA0392361}" destId="{8CC20836-762E-4DE8-B2FB-B62BA3095246}" srcOrd="12" destOrd="0" presId="urn:microsoft.com/office/officeart/2005/8/layout/vList2"/>
    <dgm:cxn modelId="{DED2CB43-72F2-48C0-B9C8-167501D7710F}" type="presParOf" srcId="{897D1663-26B8-40B6-B13D-C67DA0392361}" destId="{5B9C2770-7BE6-4A3F-8A2A-4998EDB059F0}" srcOrd="13" destOrd="0" presId="urn:microsoft.com/office/officeart/2005/8/layout/vList2"/>
    <dgm:cxn modelId="{12D73D4E-13E7-4D54-A05B-FEA4935E241A}" type="presParOf" srcId="{897D1663-26B8-40B6-B13D-C67DA0392361}" destId="{78504F99-718C-4A61-ABFC-FC92FCC170A1}" srcOrd="14" destOrd="0" presId="urn:microsoft.com/office/officeart/2005/8/layout/vList2"/>
    <dgm:cxn modelId="{6B273605-694C-4E51-8D6B-6DDD5DF4ADBD}" type="presParOf" srcId="{897D1663-26B8-40B6-B13D-C67DA0392361}" destId="{7C430F8E-E70F-4592-A117-3E7DE4D2E3C3}" srcOrd="15" destOrd="0" presId="urn:microsoft.com/office/officeart/2005/8/layout/vList2"/>
    <dgm:cxn modelId="{A530867E-A4A5-419A-9E13-3C74E3B4FAAB}" type="presParOf" srcId="{897D1663-26B8-40B6-B13D-C67DA0392361}" destId="{066291BD-2CF3-43A4-A30E-1E166F1FBAD3}" srcOrd="16" destOrd="0" presId="urn:microsoft.com/office/officeart/2005/8/layout/vList2"/>
    <dgm:cxn modelId="{6F914979-F407-48F1-A7DB-A0FC7B76E3AD}" type="presParOf" srcId="{897D1663-26B8-40B6-B13D-C67DA0392361}" destId="{BC541B9B-0E13-4E6B-8FB2-5D2AA386382A}" srcOrd="17" destOrd="0" presId="urn:microsoft.com/office/officeart/2005/8/layout/vList2"/>
    <dgm:cxn modelId="{AECF6F73-78CE-4A87-ABF4-1281C79CAE66}" type="presParOf" srcId="{897D1663-26B8-40B6-B13D-C67DA0392361}" destId="{839586E3-8BC2-4237-84FE-AF7769B13272}" srcOrd="18" destOrd="0" presId="urn:microsoft.com/office/officeart/2005/8/layout/vList2"/>
    <dgm:cxn modelId="{23BCC721-8CCE-4354-A422-45D7C57C1BDD}" type="presParOf" srcId="{897D1663-26B8-40B6-B13D-C67DA0392361}" destId="{FDC3A489-67C0-47B7-910E-235A32F3B31C}" srcOrd="19" destOrd="0" presId="urn:microsoft.com/office/officeart/2005/8/layout/vList2"/>
    <dgm:cxn modelId="{1F1B1742-8872-481F-AFF6-82573ED60C68}" type="presParOf" srcId="{897D1663-26B8-40B6-B13D-C67DA0392361}" destId="{B63476B2-EC12-48FE-93DB-6226F3F92B92}"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B3B08-69D3-4AE0-B0B2-B1B9C808A55E}"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84111121-D594-4D89-826C-6105ECC13FF7}">
      <dgm:prSet/>
      <dgm:spPr/>
      <dgm:t>
        <a:bodyPr/>
        <a:lstStyle/>
        <a:p>
          <a:r>
            <a:rPr lang="en-US"/>
            <a:t>Supervisory meeting before work starts and at least every 6 months to review EEO policy</a:t>
          </a:r>
        </a:p>
      </dgm:t>
    </dgm:pt>
    <dgm:pt modelId="{64EBBADE-CFD6-4E6D-86BE-BBC9BC905F8E}" type="parTrans" cxnId="{A6430CEE-EA2B-4809-BDEE-1BAB132EDDB1}">
      <dgm:prSet/>
      <dgm:spPr/>
      <dgm:t>
        <a:bodyPr/>
        <a:lstStyle/>
        <a:p>
          <a:endParaRPr lang="en-US"/>
        </a:p>
      </dgm:t>
    </dgm:pt>
    <dgm:pt modelId="{7C373FC6-4786-42A1-8863-494B066718B2}" type="sibTrans" cxnId="{A6430CEE-EA2B-4809-BDEE-1BAB132EDDB1}">
      <dgm:prSet/>
      <dgm:spPr/>
      <dgm:t>
        <a:bodyPr/>
        <a:lstStyle/>
        <a:p>
          <a:endParaRPr lang="en-US"/>
        </a:p>
      </dgm:t>
    </dgm:pt>
    <dgm:pt modelId="{5E8EADFF-61B7-4C52-9FC3-29B777534B28}">
      <dgm:prSet/>
      <dgm:spPr/>
      <dgm:t>
        <a:bodyPr/>
        <a:lstStyle/>
        <a:p>
          <a:r>
            <a:rPr lang="en-US"/>
            <a:t>All new supervisors and office personnel will be trained on EEO</a:t>
          </a:r>
        </a:p>
      </dgm:t>
    </dgm:pt>
    <dgm:pt modelId="{6BD32BC3-71E0-410E-BCF2-0915CBA1091B}" type="parTrans" cxnId="{5441DCC1-CEB0-4E09-87EE-D579BD60465D}">
      <dgm:prSet/>
      <dgm:spPr/>
      <dgm:t>
        <a:bodyPr/>
        <a:lstStyle/>
        <a:p>
          <a:endParaRPr lang="en-US"/>
        </a:p>
      </dgm:t>
    </dgm:pt>
    <dgm:pt modelId="{F05E26A7-1EAD-48A1-89E9-86B0F1BB3409}" type="sibTrans" cxnId="{5441DCC1-CEB0-4E09-87EE-D579BD60465D}">
      <dgm:prSet/>
      <dgm:spPr/>
      <dgm:t>
        <a:bodyPr/>
        <a:lstStyle/>
        <a:p>
          <a:endParaRPr lang="en-US"/>
        </a:p>
      </dgm:t>
    </dgm:pt>
    <dgm:pt modelId="{829C0975-94C5-47E0-87CE-AAEFE0AFF47C}">
      <dgm:prSet/>
      <dgm:spPr/>
      <dgm:t>
        <a:bodyPr/>
        <a:lstStyle/>
        <a:p>
          <a:pPr rtl="0"/>
          <a:r>
            <a:rPr lang="en-US"/>
            <a:t>Any staff involved in recruitment for the project will be trained on EEO</a:t>
          </a:r>
          <a:r>
            <a:rPr lang="en-US">
              <a:latin typeface="Calibri Light" panose="020F0302020204030204"/>
            </a:rPr>
            <a:t> </a:t>
          </a:r>
        </a:p>
      </dgm:t>
    </dgm:pt>
    <dgm:pt modelId="{F4E593E6-C34A-487C-904F-D5D8050DCA64}" type="parTrans" cxnId="{7DFDE102-C669-41AA-8B21-ED591D57B2CE}">
      <dgm:prSet/>
      <dgm:spPr/>
      <dgm:t>
        <a:bodyPr/>
        <a:lstStyle/>
        <a:p>
          <a:endParaRPr lang="en-US"/>
        </a:p>
      </dgm:t>
    </dgm:pt>
    <dgm:pt modelId="{C9CC5E14-A20E-4D76-9024-A1495E25B7E3}" type="sibTrans" cxnId="{7DFDE102-C669-41AA-8B21-ED591D57B2CE}">
      <dgm:prSet/>
      <dgm:spPr/>
      <dgm:t>
        <a:bodyPr/>
        <a:lstStyle/>
        <a:p>
          <a:endParaRPr lang="en-US"/>
        </a:p>
      </dgm:t>
    </dgm:pt>
    <dgm:pt modelId="{D03CDA68-692D-4195-9C2F-14D4FA4772AE}">
      <dgm:prSet/>
      <dgm:spPr/>
      <dgm:t>
        <a:bodyPr/>
        <a:lstStyle/>
        <a:p>
          <a:r>
            <a:rPr lang="en-US"/>
            <a:t>All required notices and posters will be placed in areas readily accessible to employees, </a:t>
          </a:r>
          <a:r>
            <a:rPr lang="en-US" b="0">
              <a:latin typeface="Calibri Light" panose="020F0302020204030204"/>
            </a:rPr>
            <a:t>applicants</a:t>
          </a:r>
          <a:r>
            <a:rPr lang="en-US"/>
            <a:t> for employment and potential employees</a:t>
          </a:r>
        </a:p>
      </dgm:t>
    </dgm:pt>
    <dgm:pt modelId="{01D1EB43-6E20-4F58-8B91-DBCEA2579DBF}" type="parTrans" cxnId="{0B726977-703B-40D8-9BC7-6ED529A9C8C4}">
      <dgm:prSet/>
      <dgm:spPr/>
      <dgm:t>
        <a:bodyPr/>
        <a:lstStyle/>
        <a:p>
          <a:endParaRPr lang="en-US"/>
        </a:p>
      </dgm:t>
    </dgm:pt>
    <dgm:pt modelId="{E62DEDD5-3905-42D7-A7FC-E8A3AD435D45}" type="sibTrans" cxnId="{0B726977-703B-40D8-9BC7-6ED529A9C8C4}">
      <dgm:prSet/>
      <dgm:spPr/>
      <dgm:t>
        <a:bodyPr/>
        <a:lstStyle/>
        <a:p>
          <a:endParaRPr lang="en-US"/>
        </a:p>
      </dgm:t>
    </dgm:pt>
    <dgm:pt modelId="{585C73EC-E805-43F6-B71D-A62E9B199103}">
      <dgm:prSet/>
      <dgm:spPr/>
      <dgm:t>
        <a:bodyPr/>
        <a:lstStyle/>
        <a:p>
          <a:pPr rtl="0"/>
          <a:r>
            <a:rPr lang="en-US"/>
            <a:t>The EEO policy will be discussed in meetings, included in employee handbooks and other materials employees may encounter.</a:t>
          </a:r>
          <a:r>
            <a:rPr lang="en-US">
              <a:latin typeface="Calibri Light" panose="020F0302020204030204"/>
            </a:rPr>
            <a:t> </a:t>
          </a:r>
          <a:endParaRPr lang="en-US"/>
        </a:p>
      </dgm:t>
    </dgm:pt>
    <dgm:pt modelId="{EFBFC07A-49B4-4ED5-A03F-EBD5E43E7136}" type="parTrans" cxnId="{18FD31E1-1B8D-49F1-AC68-5308C02A57F0}">
      <dgm:prSet/>
      <dgm:spPr/>
      <dgm:t>
        <a:bodyPr/>
        <a:lstStyle/>
        <a:p>
          <a:endParaRPr lang="en-US"/>
        </a:p>
      </dgm:t>
    </dgm:pt>
    <dgm:pt modelId="{FBAFBE1C-73E7-444C-8976-AC643C89A416}" type="sibTrans" cxnId="{18FD31E1-1B8D-49F1-AC68-5308C02A57F0}">
      <dgm:prSet/>
      <dgm:spPr/>
      <dgm:t>
        <a:bodyPr/>
        <a:lstStyle/>
        <a:p>
          <a:endParaRPr lang="en-US"/>
        </a:p>
      </dgm:t>
    </dgm:pt>
    <dgm:pt modelId="{3771C72C-64F4-46CB-9556-326AF22A69D8}" type="pres">
      <dgm:prSet presAssocID="{8CFB3B08-69D3-4AE0-B0B2-B1B9C808A55E}" presName="Name0" presStyleCnt="0">
        <dgm:presLayoutVars>
          <dgm:dir/>
          <dgm:resizeHandles val="exact"/>
        </dgm:presLayoutVars>
      </dgm:prSet>
      <dgm:spPr/>
    </dgm:pt>
    <dgm:pt modelId="{6C3FFF8F-E44C-4789-89ED-DBBA41279822}" type="pres">
      <dgm:prSet presAssocID="{84111121-D594-4D89-826C-6105ECC13FF7}" presName="node" presStyleLbl="node1" presStyleIdx="0" presStyleCnt="5">
        <dgm:presLayoutVars>
          <dgm:bulletEnabled val="1"/>
        </dgm:presLayoutVars>
      </dgm:prSet>
      <dgm:spPr/>
    </dgm:pt>
    <dgm:pt modelId="{1B881209-1E18-4D33-934D-F3902CB17DD0}" type="pres">
      <dgm:prSet presAssocID="{7C373FC6-4786-42A1-8863-494B066718B2}" presName="sibTrans" presStyleLbl="sibTrans1D1" presStyleIdx="0" presStyleCnt="4"/>
      <dgm:spPr/>
    </dgm:pt>
    <dgm:pt modelId="{FA0EAF63-8740-4E5D-9685-A241EBF0DE17}" type="pres">
      <dgm:prSet presAssocID="{7C373FC6-4786-42A1-8863-494B066718B2}" presName="connectorText" presStyleLbl="sibTrans1D1" presStyleIdx="0" presStyleCnt="4"/>
      <dgm:spPr/>
    </dgm:pt>
    <dgm:pt modelId="{102B368B-49B1-4BDE-BC54-E04C8D82ACA7}" type="pres">
      <dgm:prSet presAssocID="{5E8EADFF-61B7-4C52-9FC3-29B777534B28}" presName="node" presStyleLbl="node1" presStyleIdx="1" presStyleCnt="5">
        <dgm:presLayoutVars>
          <dgm:bulletEnabled val="1"/>
        </dgm:presLayoutVars>
      </dgm:prSet>
      <dgm:spPr/>
    </dgm:pt>
    <dgm:pt modelId="{C279C575-C47A-4B48-A2D2-F60F6BE057E8}" type="pres">
      <dgm:prSet presAssocID="{F05E26A7-1EAD-48A1-89E9-86B0F1BB3409}" presName="sibTrans" presStyleLbl="sibTrans1D1" presStyleIdx="1" presStyleCnt="4"/>
      <dgm:spPr/>
    </dgm:pt>
    <dgm:pt modelId="{2FED3DB0-5E02-4313-AD8B-125333D38B4B}" type="pres">
      <dgm:prSet presAssocID="{F05E26A7-1EAD-48A1-89E9-86B0F1BB3409}" presName="connectorText" presStyleLbl="sibTrans1D1" presStyleIdx="1" presStyleCnt="4"/>
      <dgm:spPr/>
    </dgm:pt>
    <dgm:pt modelId="{C5A67050-0BA6-4569-AA5A-B10F2829064E}" type="pres">
      <dgm:prSet presAssocID="{829C0975-94C5-47E0-87CE-AAEFE0AFF47C}" presName="node" presStyleLbl="node1" presStyleIdx="2" presStyleCnt="5">
        <dgm:presLayoutVars>
          <dgm:bulletEnabled val="1"/>
        </dgm:presLayoutVars>
      </dgm:prSet>
      <dgm:spPr/>
    </dgm:pt>
    <dgm:pt modelId="{0CD18F2F-2F34-4D33-B6AD-3A72FC124478}" type="pres">
      <dgm:prSet presAssocID="{C9CC5E14-A20E-4D76-9024-A1495E25B7E3}" presName="sibTrans" presStyleLbl="sibTrans1D1" presStyleIdx="2" presStyleCnt="4"/>
      <dgm:spPr/>
    </dgm:pt>
    <dgm:pt modelId="{5E8F872A-9B31-4639-8B01-FD541F2B5ACC}" type="pres">
      <dgm:prSet presAssocID="{C9CC5E14-A20E-4D76-9024-A1495E25B7E3}" presName="connectorText" presStyleLbl="sibTrans1D1" presStyleIdx="2" presStyleCnt="4"/>
      <dgm:spPr/>
    </dgm:pt>
    <dgm:pt modelId="{7B4B6BEB-9FA0-4B76-8C18-FE6171D26811}" type="pres">
      <dgm:prSet presAssocID="{D03CDA68-692D-4195-9C2F-14D4FA4772AE}" presName="node" presStyleLbl="node1" presStyleIdx="3" presStyleCnt="5">
        <dgm:presLayoutVars>
          <dgm:bulletEnabled val="1"/>
        </dgm:presLayoutVars>
      </dgm:prSet>
      <dgm:spPr/>
    </dgm:pt>
    <dgm:pt modelId="{52949589-6866-4DFF-89F0-CBD8520362FA}" type="pres">
      <dgm:prSet presAssocID="{E62DEDD5-3905-42D7-A7FC-E8A3AD435D45}" presName="sibTrans" presStyleLbl="sibTrans1D1" presStyleIdx="3" presStyleCnt="4"/>
      <dgm:spPr/>
    </dgm:pt>
    <dgm:pt modelId="{4B401018-A7E2-406C-9B89-92831429FB77}" type="pres">
      <dgm:prSet presAssocID="{E62DEDD5-3905-42D7-A7FC-E8A3AD435D45}" presName="connectorText" presStyleLbl="sibTrans1D1" presStyleIdx="3" presStyleCnt="4"/>
      <dgm:spPr/>
    </dgm:pt>
    <dgm:pt modelId="{F44DF731-972D-41E8-9919-9E15EB7050F6}" type="pres">
      <dgm:prSet presAssocID="{585C73EC-E805-43F6-B71D-A62E9B199103}" presName="node" presStyleLbl="node1" presStyleIdx="4" presStyleCnt="5">
        <dgm:presLayoutVars>
          <dgm:bulletEnabled val="1"/>
        </dgm:presLayoutVars>
      </dgm:prSet>
      <dgm:spPr/>
    </dgm:pt>
  </dgm:ptLst>
  <dgm:cxnLst>
    <dgm:cxn modelId="{7DFDE102-C669-41AA-8B21-ED591D57B2CE}" srcId="{8CFB3B08-69D3-4AE0-B0B2-B1B9C808A55E}" destId="{829C0975-94C5-47E0-87CE-AAEFE0AFF47C}" srcOrd="2" destOrd="0" parTransId="{F4E593E6-C34A-487C-904F-D5D8050DCA64}" sibTransId="{C9CC5E14-A20E-4D76-9024-A1495E25B7E3}"/>
    <dgm:cxn modelId="{1D4A8405-6670-4A4D-9085-DBBE18F42524}" type="presOf" srcId="{7C373FC6-4786-42A1-8863-494B066718B2}" destId="{FA0EAF63-8740-4E5D-9685-A241EBF0DE17}" srcOrd="1" destOrd="0" presId="urn:microsoft.com/office/officeart/2016/7/layout/RepeatingBendingProcessNew"/>
    <dgm:cxn modelId="{1FE2F924-CEFD-441E-9832-8DEEBFCC64BC}" type="presOf" srcId="{E62DEDD5-3905-42D7-A7FC-E8A3AD435D45}" destId="{52949589-6866-4DFF-89F0-CBD8520362FA}" srcOrd="0" destOrd="0" presId="urn:microsoft.com/office/officeart/2016/7/layout/RepeatingBendingProcessNew"/>
    <dgm:cxn modelId="{6C54195F-96B2-4B2A-B36E-65D6C9E525ED}" type="presOf" srcId="{8CFB3B08-69D3-4AE0-B0B2-B1B9C808A55E}" destId="{3771C72C-64F4-46CB-9556-326AF22A69D8}" srcOrd="0" destOrd="0" presId="urn:microsoft.com/office/officeart/2016/7/layout/RepeatingBendingProcessNew"/>
    <dgm:cxn modelId="{04739F5F-900B-4968-9FC3-7CD4643C7E72}" type="presOf" srcId="{F05E26A7-1EAD-48A1-89E9-86B0F1BB3409}" destId="{C279C575-C47A-4B48-A2D2-F60F6BE057E8}" srcOrd="0" destOrd="0" presId="urn:microsoft.com/office/officeart/2016/7/layout/RepeatingBendingProcessNew"/>
    <dgm:cxn modelId="{E8A74A62-96A9-4695-9E8B-857A5DFED158}" type="presOf" srcId="{7C373FC6-4786-42A1-8863-494B066718B2}" destId="{1B881209-1E18-4D33-934D-F3902CB17DD0}" srcOrd="0" destOrd="0" presId="urn:microsoft.com/office/officeart/2016/7/layout/RepeatingBendingProcessNew"/>
    <dgm:cxn modelId="{086CC843-4042-4103-A401-02DD4E6A1E49}" type="presOf" srcId="{829C0975-94C5-47E0-87CE-AAEFE0AFF47C}" destId="{C5A67050-0BA6-4569-AA5A-B10F2829064E}" srcOrd="0" destOrd="0" presId="urn:microsoft.com/office/officeart/2016/7/layout/RepeatingBendingProcessNew"/>
    <dgm:cxn modelId="{78B18C69-A5BF-4E47-ADC6-8AF4BE47BB78}" type="presOf" srcId="{E62DEDD5-3905-42D7-A7FC-E8A3AD435D45}" destId="{4B401018-A7E2-406C-9B89-92831429FB77}" srcOrd="1" destOrd="0" presId="urn:microsoft.com/office/officeart/2016/7/layout/RepeatingBendingProcessNew"/>
    <dgm:cxn modelId="{83FBF352-2F41-4168-83F9-ED71E0F04B31}" type="presOf" srcId="{84111121-D594-4D89-826C-6105ECC13FF7}" destId="{6C3FFF8F-E44C-4789-89ED-DBBA41279822}" srcOrd="0" destOrd="0" presId="urn:microsoft.com/office/officeart/2016/7/layout/RepeatingBendingProcessNew"/>
    <dgm:cxn modelId="{0B726977-703B-40D8-9BC7-6ED529A9C8C4}" srcId="{8CFB3B08-69D3-4AE0-B0B2-B1B9C808A55E}" destId="{D03CDA68-692D-4195-9C2F-14D4FA4772AE}" srcOrd="3" destOrd="0" parTransId="{01D1EB43-6E20-4F58-8B91-DBCEA2579DBF}" sibTransId="{E62DEDD5-3905-42D7-A7FC-E8A3AD435D45}"/>
    <dgm:cxn modelId="{3E372579-6291-45E2-86B6-F39FBCB0A03E}" type="presOf" srcId="{F05E26A7-1EAD-48A1-89E9-86B0F1BB3409}" destId="{2FED3DB0-5E02-4313-AD8B-125333D38B4B}" srcOrd="1" destOrd="0" presId="urn:microsoft.com/office/officeart/2016/7/layout/RepeatingBendingProcessNew"/>
    <dgm:cxn modelId="{4B14B488-9D80-4BAA-810E-F6246D5D4DAD}" type="presOf" srcId="{C9CC5E14-A20E-4D76-9024-A1495E25B7E3}" destId="{5E8F872A-9B31-4639-8B01-FD541F2B5ACC}" srcOrd="1" destOrd="0" presId="urn:microsoft.com/office/officeart/2016/7/layout/RepeatingBendingProcessNew"/>
    <dgm:cxn modelId="{823F6894-4533-4462-B2E8-B1DBDF36A97B}" type="presOf" srcId="{585C73EC-E805-43F6-B71D-A62E9B199103}" destId="{F44DF731-972D-41E8-9919-9E15EB7050F6}" srcOrd="0" destOrd="0" presId="urn:microsoft.com/office/officeart/2016/7/layout/RepeatingBendingProcessNew"/>
    <dgm:cxn modelId="{4F66C1B1-7836-4270-87B7-CE14FA70AD08}" type="presOf" srcId="{5E8EADFF-61B7-4C52-9FC3-29B777534B28}" destId="{102B368B-49B1-4BDE-BC54-E04C8D82ACA7}" srcOrd="0" destOrd="0" presId="urn:microsoft.com/office/officeart/2016/7/layout/RepeatingBendingProcessNew"/>
    <dgm:cxn modelId="{6096C6C0-5AAF-45FE-A704-B5CC6FAE9B41}" type="presOf" srcId="{D03CDA68-692D-4195-9C2F-14D4FA4772AE}" destId="{7B4B6BEB-9FA0-4B76-8C18-FE6171D26811}" srcOrd="0" destOrd="0" presId="urn:microsoft.com/office/officeart/2016/7/layout/RepeatingBendingProcessNew"/>
    <dgm:cxn modelId="{5441DCC1-CEB0-4E09-87EE-D579BD60465D}" srcId="{8CFB3B08-69D3-4AE0-B0B2-B1B9C808A55E}" destId="{5E8EADFF-61B7-4C52-9FC3-29B777534B28}" srcOrd="1" destOrd="0" parTransId="{6BD32BC3-71E0-410E-BCF2-0915CBA1091B}" sibTransId="{F05E26A7-1EAD-48A1-89E9-86B0F1BB3409}"/>
    <dgm:cxn modelId="{600DA3CA-2EEE-4DD7-BA3E-1E7EAB3F2CB1}" type="presOf" srcId="{C9CC5E14-A20E-4D76-9024-A1495E25B7E3}" destId="{0CD18F2F-2F34-4D33-B6AD-3A72FC124478}" srcOrd="0" destOrd="0" presId="urn:microsoft.com/office/officeart/2016/7/layout/RepeatingBendingProcessNew"/>
    <dgm:cxn modelId="{18FD31E1-1B8D-49F1-AC68-5308C02A57F0}" srcId="{8CFB3B08-69D3-4AE0-B0B2-B1B9C808A55E}" destId="{585C73EC-E805-43F6-B71D-A62E9B199103}" srcOrd="4" destOrd="0" parTransId="{EFBFC07A-49B4-4ED5-A03F-EBD5E43E7136}" sibTransId="{FBAFBE1C-73E7-444C-8976-AC643C89A416}"/>
    <dgm:cxn modelId="{A6430CEE-EA2B-4809-BDEE-1BAB132EDDB1}" srcId="{8CFB3B08-69D3-4AE0-B0B2-B1B9C808A55E}" destId="{84111121-D594-4D89-826C-6105ECC13FF7}" srcOrd="0" destOrd="0" parTransId="{64EBBADE-CFD6-4E6D-86BE-BBC9BC905F8E}" sibTransId="{7C373FC6-4786-42A1-8863-494B066718B2}"/>
    <dgm:cxn modelId="{105BE8EC-793F-4059-A21E-B271E89BBC74}" type="presParOf" srcId="{3771C72C-64F4-46CB-9556-326AF22A69D8}" destId="{6C3FFF8F-E44C-4789-89ED-DBBA41279822}" srcOrd="0" destOrd="0" presId="urn:microsoft.com/office/officeart/2016/7/layout/RepeatingBendingProcessNew"/>
    <dgm:cxn modelId="{45E7CCD5-F9D9-4FDE-9B1C-5BC46C0634C6}" type="presParOf" srcId="{3771C72C-64F4-46CB-9556-326AF22A69D8}" destId="{1B881209-1E18-4D33-934D-F3902CB17DD0}" srcOrd="1" destOrd="0" presId="urn:microsoft.com/office/officeart/2016/7/layout/RepeatingBendingProcessNew"/>
    <dgm:cxn modelId="{EFB7EC9B-7933-46E9-84D3-F4EB84E1E718}" type="presParOf" srcId="{1B881209-1E18-4D33-934D-F3902CB17DD0}" destId="{FA0EAF63-8740-4E5D-9685-A241EBF0DE17}" srcOrd="0" destOrd="0" presId="urn:microsoft.com/office/officeart/2016/7/layout/RepeatingBendingProcessNew"/>
    <dgm:cxn modelId="{668420D0-EB46-40AE-AAEA-1E1A012F0214}" type="presParOf" srcId="{3771C72C-64F4-46CB-9556-326AF22A69D8}" destId="{102B368B-49B1-4BDE-BC54-E04C8D82ACA7}" srcOrd="2" destOrd="0" presId="urn:microsoft.com/office/officeart/2016/7/layout/RepeatingBendingProcessNew"/>
    <dgm:cxn modelId="{B885E884-F27A-4035-BBBA-C5ABB6B54183}" type="presParOf" srcId="{3771C72C-64F4-46CB-9556-326AF22A69D8}" destId="{C279C575-C47A-4B48-A2D2-F60F6BE057E8}" srcOrd="3" destOrd="0" presId="urn:microsoft.com/office/officeart/2016/7/layout/RepeatingBendingProcessNew"/>
    <dgm:cxn modelId="{02C99A5D-B57E-44C2-925E-31E0A96C12F2}" type="presParOf" srcId="{C279C575-C47A-4B48-A2D2-F60F6BE057E8}" destId="{2FED3DB0-5E02-4313-AD8B-125333D38B4B}" srcOrd="0" destOrd="0" presId="urn:microsoft.com/office/officeart/2016/7/layout/RepeatingBendingProcessNew"/>
    <dgm:cxn modelId="{3CC5924C-12E5-4307-957B-81F674A79C22}" type="presParOf" srcId="{3771C72C-64F4-46CB-9556-326AF22A69D8}" destId="{C5A67050-0BA6-4569-AA5A-B10F2829064E}" srcOrd="4" destOrd="0" presId="urn:microsoft.com/office/officeart/2016/7/layout/RepeatingBendingProcessNew"/>
    <dgm:cxn modelId="{33542C22-1EDB-4138-8C3B-CA7CBAB290A8}" type="presParOf" srcId="{3771C72C-64F4-46CB-9556-326AF22A69D8}" destId="{0CD18F2F-2F34-4D33-B6AD-3A72FC124478}" srcOrd="5" destOrd="0" presId="urn:microsoft.com/office/officeart/2016/7/layout/RepeatingBendingProcessNew"/>
    <dgm:cxn modelId="{8E8576FE-F228-493D-B330-D0B18180854D}" type="presParOf" srcId="{0CD18F2F-2F34-4D33-B6AD-3A72FC124478}" destId="{5E8F872A-9B31-4639-8B01-FD541F2B5ACC}" srcOrd="0" destOrd="0" presId="urn:microsoft.com/office/officeart/2016/7/layout/RepeatingBendingProcessNew"/>
    <dgm:cxn modelId="{BEE6EF87-F7C8-4F95-9111-FCAEEC6D06D8}" type="presParOf" srcId="{3771C72C-64F4-46CB-9556-326AF22A69D8}" destId="{7B4B6BEB-9FA0-4B76-8C18-FE6171D26811}" srcOrd="6" destOrd="0" presId="urn:microsoft.com/office/officeart/2016/7/layout/RepeatingBendingProcessNew"/>
    <dgm:cxn modelId="{43857E42-0A12-4FD5-9CFC-4F677CA593D3}" type="presParOf" srcId="{3771C72C-64F4-46CB-9556-326AF22A69D8}" destId="{52949589-6866-4DFF-89F0-CBD8520362FA}" srcOrd="7" destOrd="0" presId="urn:microsoft.com/office/officeart/2016/7/layout/RepeatingBendingProcessNew"/>
    <dgm:cxn modelId="{F796B3E5-B491-4D5A-AFF1-321F138E542F}" type="presParOf" srcId="{52949589-6866-4DFF-89F0-CBD8520362FA}" destId="{4B401018-A7E2-406C-9B89-92831429FB77}" srcOrd="0" destOrd="0" presId="urn:microsoft.com/office/officeart/2016/7/layout/RepeatingBendingProcessNew"/>
    <dgm:cxn modelId="{EBB7804C-E4E9-499E-B80B-108E3E6505C4}" type="presParOf" srcId="{3771C72C-64F4-46CB-9556-326AF22A69D8}" destId="{F44DF731-972D-41E8-9919-9E15EB7050F6}"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00644E-645F-4EBB-9A3F-6B3373540AD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684192-24A5-4CD9-8179-51FD0B010EE5}">
      <dgm:prSet custT="1"/>
      <dgm:spPr/>
      <dgm:t>
        <a:bodyPr/>
        <a:lstStyle/>
        <a:p>
          <a:pPr rtl="0"/>
          <a:r>
            <a:rPr lang="en-US" sz="1800" dirty="0"/>
            <a:t>The employer will</a:t>
          </a:r>
          <a:r>
            <a:rPr lang="en-US" sz="1800" dirty="0">
              <a:latin typeface="Calibri Light" panose="020F0302020204030204"/>
            </a:rPr>
            <a:t> </a:t>
          </a:r>
          <a:r>
            <a:rPr lang="en-US" sz="1800" dirty="0">
              <a:latin typeface="+mn-lt"/>
            </a:rPr>
            <a:t>focus on </a:t>
          </a:r>
          <a:r>
            <a:rPr lang="en-US" sz="1800" dirty="0"/>
            <a:t>locating, qualifying and increasing the skills of minorities and women who are employees or applicants. These efforts should be aimed towards improving the status or level of status in the trade or classification involved.</a:t>
          </a:r>
        </a:p>
      </dgm:t>
    </dgm:pt>
    <dgm:pt modelId="{7E23CC16-D0C7-4E7C-A10E-D94CCA022781}" type="parTrans" cxnId="{1C39E2E3-7CE3-447C-9A1D-93D8A6D3DD00}">
      <dgm:prSet/>
      <dgm:spPr/>
      <dgm:t>
        <a:bodyPr/>
        <a:lstStyle/>
        <a:p>
          <a:endParaRPr lang="en-US"/>
        </a:p>
      </dgm:t>
    </dgm:pt>
    <dgm:pt modelId="{8B708D1E-BA4E-4D7C-8EED-FE176A204A57}" type="sibTrans" cxnId="{1C39E2E3-7CE3-447C-9A1D-93D8A6D3DD00}">
      <dgm:prSet/>
      <dgm:spPr/>
      <dgm:t>
        <a:bodyPr/>
        <a:lstStyle/>
        <a:p>
          <a:endParaRPr lang="en-US"/>
        </a:p>
      </dgm:t>
    </dgm:pt>
    <dgm:pt modelId="{00A16026-04DB-48B3-A7E8-DC9982902C56}">
      <dgm:prSet/>
      <dgm:spPr/>
      <dgm:t>
        <a:bodyPr/>
        <a:lstStyle/>
        <a:p>
          <a:pPr rtl="0"/>
          <a:r>
            <a:rPr lang="en-US" dirty="0"/>
            <a:t>When available, the employer should make full use of training programs such as apprenticeships</a:t>
          </a:r>
          <a:r>
            <a:rPr lang="en-US" dirty="0">
              <a:latin typeface="Calibri Light" panose="020F0302020204030204"/>
            </a:rPr>
            <a:t> </a:t>
          </a:r>
          <a:r>
            <a:rPr lang="en-US" dirty="0">
              <a:latin typeface="+mn-lt"/>
            </a:rPr>
            <a:t>and on the job training programs in the area. The State Department of Labor</a:t>
          </a:r>
          <a:r>
            <a:rPr lang="en-US" dirty="0">
              <a:latin typeface="Calibri Light" panose="020F0302020204030204"/>
            </a:rPr>
            <a:t> </a:t>
          </a:r>
          <a:r>
            <a:rPr lang="en-US" dirty="0"/>
            <a:t>may reserve training positions for persons who receive welfare assistance in accordance with 23 U.S.C. 140(a).</a:t>
          </a:r>
        </a:p>
      </dgm:t>
    </dgm:pt>
    <dgm:pt modelId="{1970AAC5-EB0E-40BF-BF0D-FE2A2642AC31}" type="parTrans" cxnId="{22F3177F-C787-4D39-B719-1DB6884CF8F2}">
      <dgm:prSet/>
      <dgm:spPr/>
      <dgm:t>
        <a:bodyPr/>
        <a:lstStyle/>
        <a:p>
          <a:endParaRPr lang="en-US"/>
        </a:p>
      </dgm:t>
    </dgm:pt>
    <dgm:pt modelId="{91434995-5F11-47F8-B4CD-2FB8A6D617C7}" type="sibTrans" cxnId="{22F3177F-C787-4D39-B719-1DB6884CF8F2}">
      <dgm:prSet/>
      <dgm:spPr/>
      <dgm:t>
        <a:bodyPr/>
        <a:lstStyle/>
        <a:p>
          <a:endParaRPr lang="en-US"/>
        </a:p>
      </dgm:t>
    </dgm:pt>
    <dgm:pt modelId="{97508849-A651-4F7C-BDE5-1C8A9D627D1E}" type="pres">
      <dgm:prSet presAssocID="{DD00644E-645F-4EBB-9A3F-6B3373540AD8}" presName="root" presStyleCnt="0">
        <dgm:presLayoutVars>
          <dgm:dir/>
          <dgm:resizeHandles val="exact"/>
        </dgm:presLayoutVars>
      </dgm:prSet>
      <dgm:spPr/>
    </dgm:pt>
    <dgm:pt modelId="{E66485C3-51D1-41C1-B404-424C4297DE3C}" type="pres">
      <dgm:prSet presAssocID="{F6684192-24A5-4CD9-8179-51FD0B010EE5}" presName="compNode" presStyleCnt="0"/>
      <dgm:spPr/>
    </dgm:pt>
    <dgm:pt modelId="{F4560DAC-CBC0-4162-B0F1-E0FB0CBE214B}" type="pres">
      <dgm:prSet presAssocID="{F6684192-24A5-4CD9-8179-51FD0B010EE5}" presName="iconRect" presStyleLbl="node1" presStyleIdx="0" presStyleCnt="2" custLinFactNeighborX="-3840" custLinFactNeighborY="-422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240D0476-8F79-4426-A7B9-6D879C8E16FF}" type="pres">
      <dgm:prSet presAssocID="{F6684192-24A5-4CD9-8179-51FD0B010EE5}" presName="spaceRect" presStyleCnt="0"/>
      <dgm:spPr/>
    </dgm:pt>
    <dgm:pt modelId="{9719A868-64B3-4E34-8459-A3166C70D86E}" type="pres">
      <dgm:prSet presAssocID="{F6684192-24A5-4CD9-8179-51FD0B010EE5}" presName="textRect" presStyleLbl="revTx" presStyleIdx="0" presStyleCnt="2" custLinFactNeighborY="-49037">
        <dgm:presLayoutVars>
          <dgm:chMax val="1"/>
          <dgm:chPref val="1"/>
        </dgm:presLayoutVars>
      </dgm:prSet>
      <dgm:spPr/>
    </dgm:pt>
    <dgm:pt modelId="{EC0B015E-9CAD-4520-A79B-89E378A0B609}" type="pres">
      <dgm:prSet presAssocID="{8B708D1E-BA4E-4D7C-8EED-FE176A204A57}" presName="sibTrans" presStyleCnt="0"/>
      <dgm:spPr/>
    </dgm:pt>
    <dgm:pt modelId="{6DCA4925-AA94-4312-AA82-29DDD8C88AA2}" type="pres">
      <dgm:prSet presAssocID="{00A16026-04DB-48B3-A7E8-DC9982902C56}" presName="compNode" presStyleCnt="0"/>
      <dgm:spPr/>
    </dgm:pt>
    <dgm:pt modelId="{D15705B6-45A6-4EE5-875F-66D91F33281F}" type="pres">
      <dgm:prSet presAssocID="{00A16026-04DB-48B3-A7E8-DC9982902C56}" presName="iconRect" presStyleLbl="node1" presStyleIdx="1" presStyleCnt="2" custLinFactNeighborX="22008" custLinFactNeighborY="-362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76572058-58B8-4E0B-92FA-9D0B7683BA20}" type="pres">
      <dgm:prSet presAssocID="{00A16026-04DB-48B3-A7E8-DC9982902C56}" presName="spaceRect" presStyleCnt="0"/>
      <dgm:spPr/>
    </dgm:pt>
    <dgm:pt modelId="{5E6AEC3B-A01A-45C3-8B9E-364868635DFA}" type="pres">
      <dgm:prSet presAssocID="{00A16026-04DB-48B3-A7E8-DC9982902C56}" presName="textRect" presStyleLbl="revTx" presStyleIdx="1" presStyleCnt="2" custLinFactNeighborY="-44412">
        <dgm:presLayoutVars>
          <dgm:chMax val="1"/>
          <dgm:chPref val="1"/>
        </dgm:presLayoutVars>
      </dgm:prSet>
      <dgm:spPr/>
    </dgm:pt>
  </dgm:ptLst>
  <dgm:cxnLst>
    <dgm:cxn modelId="{F8FD9404-F625-4BAA-8760-61272070F4C5}" type="presOf" srcId="{F6684192-24A5-4CD9-8179-51FD0B010EE5}" destId="{9719A868-64B3-4E34-8459-A3166C70D86E}" srcOrd="0" destOrd="0" presId="urn:microsoft.com/office/officeart/2018/2/layout/IconLabelList"/>
    <dgm:cxn modelId="{22F3177F-C787-4D39-B719-1DB6884CF8F2}" srcId="{DD00644E-645F-4EBB-9A3F-6B3373540AD8}" destId="{00A16026-04DB-48B3-A7E8-DC9982902C56}" srcOrd="1" destOrd="0" parTransId="{1970AAC5-EB0E-40BF-BF0D-FE2A2642AC31}" sibTransId="{91434995-5F11-47F8-B4CD-2FB8A6D617C7}"/>
    <dgm:cxn modelId="{A94E66C7-3E1F-4E1D-A069-899E3BA95047}" type="presOf" srcId="{DD00644E-645F-4EBB-9A3F-6B3373540AD8}" destId="{97508849-A651-4F7C-BDE5-1C8A9D627D1E}" srcOrd="0" destOrd="0" presId="urn:microsoft.com/office/officeart/2018/2/layout/IconLabelList"/>
    <dgm:cxn modelId="{1C39E2E3-7CE3-447C-9A1D-93D8A6D3DD00}" srcId="{DD00644E-645F-4EBB-9A3F-6B3373540AD8}" destId="{F6684192-24A5-4CD9-8179-51FD0B010EE5}" srcOrd="0" destOrd="0" parTransId="{7E23CC16-D0C7-4E7C-A10E-D94CCA022781}" sibTransId="{8B708D1E-BA4E-4D7C-8EED-FE176A204A57}"/>
    <dgm:cxn modelId="{3F9A0CF7-798D-4349-9DBE-0D270E5BECF8}" type="presOf" srcId="{00A16026-04DB-48B3-A7E8-DC9982902C56}" destId="{5E6AEC3B-A01A-45C3-8B9E-364868635DFA}" srcOrd="0" destOrd="0" presId="urn:microsoft.com/office/officeart/2018/2/layout/IconLabelList"/>
    <dgm:cxn modelId="{D470E9A0-C29E-44BA-88B2-0B3C52610592}" type="presParOf" srcId="{97508849-A651-4F7C-BDE5-1C8A9D627D1E}" destId="{E66485C3-51D1-41C1-B404-424C4297DE3C}" srcOrd="0" destOrd="0" presId="urn:microsoft.com/office/officeart/2018/2/layout/IconLabelList"/>
    <dgm:cxn modelId="{6E94BF23-D253-4ECD-97AE-D75F674CAAA1}" type="presParOf" srcId="{E66485C3-51D1-41C1-B404-424C4297DE3C}" destId="{F4560DAC-CBC0-4162-B0F1-E0FB0CBE214B}" srcOrd="0" destOrd="0" presId="urn:microsoft.com/office/officeart/2018/2/layout/IconLabelList"/>
    <dgm:cxn modelId="{FDB13183-581F-4712-A113-D3A629ECDC3C}" type="presParOf" srcId="{E66485C3-51D1-41C1-B404-424C4297DE3C}" destId="{240D0476-8F79-4426-A7B9-6D879C8E16FF}" srcOrd="1" destOrd="0" presId="urn:microsoft.com/office/officeart/2018/2/layout/IconLabelList"/>
    <dgm:cxn modelId="{9CBF3C44-62A4-4318-81A2-9EC70E4E6D3E}" type="presParOf" srcId="{E66485C3-51D1-41C1-B404-424C4297DE3C}" destId="{9719A868-64B3-4E34-8459-A3166C70D86E}" srcOrd="2" destOrd="0" presId="urn:microsoft.com/office/officeart/2018/2/layout/IconLabelList"/>
    <dgm:cxn modelId="{CC0656D9-8153-45AF-87C8-F99C41FEC3C5}" type="presParOf" srcId="{97508849-A651-4F7C-BDE5-1C8A9D627D1E}" destId="{EC0B015E-9CAD-4520-A79B-89E378A0B609}" srcOrd="1" destOrd="0" presId="urn:microsoft.com/office/officeart/2018/2/layout/IconLabelList"/>
    <dgm:cxn modelId="{0ECFC78A-0D51-4088-A90D-69D5CFA174CD}" type="presParOf" srcId="{97508849-A651-4F7C-BDE5-1C8A9D627D1E}" destId="{6DCA4925-AA94-4312-AA82-29DDD8C88AA2}" srcOrd="2" destOrd="0" presId="urn:microsoft.com/office/officeart/2018/2/layout/IconLabelList"/>
    <dgm:cxn modelId="{E2016D11-EE7B-4614-AF72-81CB3C1B85FD}" type="presParOf" srcId="{6DCA4925-AA94-4312-AA82-29DDD8C88AA2}" destId="{D15705B6-45A6-4EE5-875F-66D91F33281F}" srcOrd="0" destOrd="0" presId="urn:microsoft.com/office/officeart/2018/2/layout/IconLabelList"/>
    <dgm:cxn modelId="{0E7B6B22-0BB2-492D-BAAE-3A6AD7124E56}" type="presParOf" srcId="{6DCA4925-AA94-4312-AA82-29DDD8C88AA2}" destId="{76572058-58B8-4E0B-92FA-9D0B7683BA20}" srcOrd="1" destOrd="0" presId="urn:microsoft.com/office/officeart/2018/2/layout/IconLabelList"/>
    <dgm:cxn modelId="{0FB3E5CD-74C0-4DAA-ACA5-5E152C05A91F}" type="presParOf" srcId="{6DCA4925-AA94-4312-AA82-29DDD8C88AA2}" destId="{5E6AEC3B-A01A-45C3-8B9E-364868635DF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0893D-6E60-400C-8319-9BA70737303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AD0AA6-8B7E-4596-8DA6-B9789C150F63}">
      <dgm:prSet custT="1"/>
      <dgm:spPr/>
      <dgm:t>
        <a:bodyPr/>
        <a:lstStyle/>
        <a:p>
          <a:r>
            <a:rPr lang="en-US" sz="2400" dirty="0"/>
            <a:t>The employer will advise employees and applicants for employment of available training programs and entrance requirements for each.</a:t>
          </a:r>
        </a:p>
      </dgm:t>
    </dgm:pt>
    <dgm:pt modelId="{78787C13-E893-4D38-B2CF-6550E92CE6BA}" type="parTrans" cxnId="{9B5040A4-20E1-446F-B5ED-9C5C57EB6F1E}">
      <dgm:prSet/>
      <dgm:spPr/>
      <dgm:t>
        <a:bodyPr/>
        <a:lstStyle/>
        <a:p>
          <a:endParaRPr lang="en-US"/>
        </a:p>
      </dgm:t>
    </dgm:pt>
    <dgm:pt modelId="{D159378C-81D4-4463-994E-F3B2BF81056F}" type="sibTrans" cxnId="{9B5040A4-20E1-446F-B5ED-9C5C57EB6F1E}">
      <dgm:prSet/>
      <dgm:spPr/>
      <dgm:t>
        <a:bodyPr/>
        <a:lstStyle/>
        <a:p>
          <a:endParaRPr lang="en-US"/>
        </a:p>
      </dgm:t>
    </dgm:pt>
    <dgm:pt modelId="{DBF157D9-EE1A-4210-B2B9-7455202ADEEB}">
      <dgm:prSet/>
      <dgm:spPr/>
      <dgm:t>
        <a:bodyPr/>
        <a:lstStyle/>
        <a:p>
          <a:r>
            <a:rPr lang="en-US" dirty="0"/>
            <a:t>The employer will occasionally review the training and promotion potential of employees who are minorities and women and will encourage eligible employees to apply for such training and promotion</a:t>
          </a:r>
        </a:p>
      </dgm:t>
    </dgm:pt>
    <dgm:pt modelId="{525D1E34-418E-4340-82B7-F8D3F9A1D867}" type="parTrans" cxnId="{79E59C10-153C-4E07-816F-AF27256B516E}">
      <dgm:prSet/>
      <dgm:spPr/>
      <dgm:t>
        <a:bodyPr/>
        <a:lstStyle/>
        <a:p>
          <a:endParaRPr lang="en-US"/>
        </a:p>
      </dgm:t>
    </dgm:pt>
    <dgm:pt modelId="{D4BCF866-6155-4B95-B60E-1D051445575C}" type="sibTrans" cxnId="{79E59C10-153C-4E07-816F-AF27256B516E}">
      <dgm:prSet/>
      <dgm:spPr/>
      <dgm:t>
        <a:bodyPr/>
        <a:lstStyle/>
        <a:p>
          <a:endParaRPr lang="en-US"/>
        </a:p>
      </dgm:t>
    </dgm:pt>
    <dgm:pt modelId="{63A6C9AD-97B2-4477-9902-DF573E2447C7}" type="pres">
      <dgm:prSet presAssocID="{96B0893D-6E60-400C-8319-9BA707373031}" presName="root" presStyleCnt="0">
        <dgm:presLayoutVars>
          <dgm:dir/>
          <dgm:resizeHandles val="exact"/>
        </dgm:presLayoutVars>
      </dgm:prSet>
      <dgm:spPr/>
    </dgm:pt>
    <dgm:pt modelId="{6CF9A943-3CD7-44BE-86A2-B724AD444DD2}" type="pres">
      <dgm:prSet presAssocID="{1AAD0AA6-8B7E-4596-8DA6-B9789C150F63}" presName="compNode" presStyleCnt="0"/>
      <dgm:spPr/>
    </dgm:pt>
    <dgm:pt modelId="{EFBC44B6-2F6D-47F5-993C-6C7E699D16B1}" type="pres">
      <dgm:prSet presAssocID="{1AAD0AA6-8B7E-4596-8DA6-B9789C150F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584B9931-F6CD-4315-A470-3F3172689AC0}" type="pres">
      <dgm:prSet presAssocID="{1AAD0AA6-8B7E-4596-8DA6-B9789C150F63}" presName="spaceRect" presStyleCnt="0"/>
      <dgm:spPr/>
    </dgm:pt>
    <dgm:pt modelId="{FE236510-824C-483A-807A-C02B132129B3}" type="pres">
      <dgm:prSet presAssocID="{1AAD0AA6-8B7E-4596-8DA6-B9789C150F63}" presName="textRect" presStyleLbl="revTx" presStyleIdx="0" presStyleCnt="2">
        <dgm:presLayoutVars>
          <dgm:chMax val="1"/>
          <dgm:chPref val="1"/>
        </dgm:presLayoutVars>
      </dgm:prSet>
      <dgm:spPr/>
    </dgm:pt>
    <dgm:pt modelId="{7D4D5B4F-3D4D-4CCF-8F2F-67A9C69A06A4}" type="pres">
      <dgm:prSet presAssocID="{D159378C-81D4-4463-994E-F3B2BF81056F}" presName="sibTrans" presStyleCnt="0"/>
      <dgm:spPr/>
    </dgm:pt>
    <dgm:pt modelId="{05FF2A95-9ACA-4A5C-8B54-C140F7ADFC59}" type="pres">
      <dgm:prSet presAssocID="{DBF157D9-EE1A-4210-B2B9-7455202ADEEB}" presName="compNode" presStyleCnt="0"/>
      <dgm:spPr/>
    </dgm:pt>
    <dgm:pt modelId="{C30E087C-C040-4CBC-B935-EF800BDB6A92}" type="pres">
      <dgm:prSet presAssocID="{DBF157D9-EE1A-4210-B2B9-7455202ADE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7954799F-10D5-48E2-9492-1A747EA98E7F}" type="pres">
      <dgm:prSet presAssocID="{DBF157D9-EE1A-4210-B2B9-7455202ADEEB}" presName="spaceRect" presStyleCnt="0"/>
      <dgm:spPr/>
    </dgm:pt>
    <dgm:pt modelId="{8C4A6735-2203-4069-AC39-2B6B4FB3548B}" type="pres">
      <dgm:prSet presAssocID="{DBF157D9-EE1A-4210-B2B9-7455202ADEEB}" presName="textRect" presStyleLbl="revTx" presStyleIdx="1" presStyleCnt="2">
        <dgm:presLayoutVars>
          <dgm:chMax val="1"/>
          <dgm:chPref val="1"/>
        </dgm:presLayoutVars>
      </dgm:prSet>
      <dgm:spPr/>
    </dgm:pt>
  </dgm:ptLst>
  <dgm:cxnLst>
    <dgm:cxn modelId="{79E59C10-153C-4E07-816F-AF27256B516E}" srcId="{96B0893D-6E60-400C-8319-9BA707373031}" destId="{DBF157D9-EE1A-4210-B2B9-7455202ADEEB}" srcOrd="1" destOrd="0" parTransId="{525D1E34-418E-4340-82B7-F8D3F9A1D867}" sibTransId="{D4BCF866-6155-4B95-B60E-1D051445575C}"/>
    <dgm:cxn modelId="{549B8F7D-C055-45CA-8FCA-230176E9A1FA}" type="presOf" srcId="{1AAD0AA6-8B7E-4596-8DA6-B9789C150F63}" destId="{FE236510-824C-483A-807A-C02B132129B3}" srcOrd="0" destOrd="0" presId="urn:microsoft.com/office/officeart/2018/2/layout/IconLabelList"/>
    <dgm:cxn modelId="{13A48D96-6B19-4684-AE2C-32BA817D91E2}" type="presOf" srcId="{DBF157D9-EE1A-4210-B2B9-7455202ADEEB}" destId="{8C4A6735-2203-4069-AC39-2B6B4FB3548B}" srcOrd="0" destOrd="0" presId="urn:microsoft.com/office/officeart/2018/2/layout/IconLabelList"/>
    <dgm:cxn modelId="{9B5040A4-20E1-446F-B5ED-9C5C57EB6F1E}" srcId="{96B0893D-6E60-400C-8319-9BA707373031}" destId="{1AAD0AA6-8B7E-4596-8DA6-B9789C150F63}" srcOrd="0" destOrd="0" parTransId="{78787C13-E893-4D38-B2CF-6550E92CE6BA}" sibTransId="{D159378C-81D4-4463-994E-F3B2BF81056F}"/>
    <dgm:cxn modelId="{7B1C3BFE-BA69-4085-8352-A4D490802D84}" type="presOf" srcId="{96B0893D-6E60-400C-8319-9BA707373031}" destId="{63A6C9AD-97B2-4477-9902-DF573E2447C7}" srcOrd="0" destOrd="0" presId="urn:microsoft.com/office/officeart/2018/2/layout/IconLabelList"/>
    <dgm:cxn modelId="{D704D6A2-D06A-4957-8D73-D5289FD036E6}" type="presParOf" srcId="{63A6C9AD-97B2-4477-9902-DF573E2447C7}" destId="{6CF9A943-3CD7-44BE-86A2-B724AD444DD2}" srcOrd="0" destOrd="0" presId="urn:microsoft.com/office/officeart/2018/2/layout/IconLabelList"/>
    <dgm:cxn modelId="{6E035B45-7FAC-4D83-B3EC-CCCD2A3F47BC}" type="presParOf" srcId="{6CF9A943-3CD7-44BE-86A2-B724AD444DD2}" destId="{EFBC44B6-2F6D-47F5-993C-6C7E699D16B1}" srcOrd="0" destOrd="0" presId="urn:microsoft.com/office/officeart/2018/2/layout/IconLabelList"/>
    <dgm:cxn modelId="{FC11441B-4904-4829-93EF-B363566D6311}" type="presParOf" srcId="{6CF9A943-3CD7-44BE-86A2-B724AD444DD2}" destId="{584B9931-F6CD-4315-A470-3F3172689AC0}" srcOrd="1" destOrd="0" presId="urn:microsoft.com/office/officeart/2018/2/layout/IconLabelList"/>
    <dgm:cxn modelId="{8147F1AD-DE04-4BE0-A07A-861D1BD08D4C}" type="presParOf" srcId="{6CF9A943-3CD7-44BE-86A2-B724AD444DD2}" destId="{FE236510-824C-483A-807A-C02B132129B3}" srcOrd="2" destOrd="0" presId="urn:microsoft.com/office/officeart/2018/2/layout/IconLabelList"/>
    <dgm:cxn modelId="{6B8018FF-382D-476F-9274-8E98321B8A54}" type="presParOf" srcId="{63A6C9AD-97B2-4477-9902-DF573E2447C7}" destId="{7D4D5B4F-3D4D-4CCF-8F2F-67A9C69A06A4}" srcOrd="1" destOrd="0" presId="urn:microsoft.com/office/officeart/2018/2/layout/IconLabelList"/>
    <dgm:cxn modelId="{41EA9FF4-11AB-465D-9EF0-07C1D985C5CD}" type="presParOf" srcId="{63A6C9AD-97B2-4477-9902-DF573E2447C7}" destId="{05FF2A95-9ACA-4A5C-8B54-C140F7ADFC59}" srcOrd="2" destOrd="0" presId="urn:microsoft.com/office/officeart/2018/2/layout/IconLabelList"/>
    <dgm:cxn modelId="{34A60BC4-C331-4985-BC66-CEF305EC20E1}" type="presParOf" srcId="{05FF2A95-9ACA-4A5C-8B54-C140F7ADFC59}" destId="{C30E087C-C040-4CBC-B935-EF800BDB6A92}" srcOrd="0" destOrd="0" presId="urn:microsoft.com/office/officeart/2018/2/layout/IconLabelList"/>
    <dgm:cxn modelId="{FF5BF6C7-576F-43A9-8A2A-D4C5C3C8D759}" type="presParOf" srcId="{05FF2A95-9ACA-4A5C-8B54-C140F7ADFC59}" destId="{7954799F-10D5-48E2-9492-1A747EA98E7F}" srcOrd="1" destOrd="0" presId="urn:microsoft.com/office/officeart/2018/2/layout/IconLabelList"/>
    <dgm:cxn modelId="{F3320587-7BC1-44D3-9510-C664EC0E9A29}" type="presParOf" srcId="{05FF2A95-9ACA-4A5C-8B54-C140F7ADFC59}" destId="{8C4A6735-2203-4069-AC39-2B6B4FB3548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CA968-892F-4A8D-802A-C5EB165C8C4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92D10EC-6E41-410C-B3A7-70AE2956558A}">
      <dgm:prSet custT="1"/>
      <dgm:spPr/>
      <dgm:t>
        <a:bodyPr/>
        <a:lstStyle/>
        <a:p>
          <a:r>
            <a:rPr lang="en-US" sz="2000" dirty="0"/>
            <a:t>If the employer uses unions in whole or in part as a source of employees, the contractor will use good faith efforts to obtain the cooperation of such unions to increase opportunities for minorities and women.</a:t>
          </a:r>
        </a:p>
      </dgm:t>
    </dgm:pt>
    <dgm:pt modelId="{5C9FBA01-5623-4E28-A3E7-DE695C5B7139}" type="parTrans" cxnId="{EAD2538C-13FB-4C3C-A05E-EDA160999599}">
      <dgm:prSet/>
      <dgm:spPr/>
      <dgm:t>
        <a:bodyPr/>
        <a:lstStyle/>
        <a:p>
          <a:endParaRPr lang="en-US"/>
        </a:p>
      </dgm:t>
    </dgm:pt>
    <dgm:pt modelId="{730CF47C-633D-4D06-9F23-64721F1E58FB}" type="sibTrans" cxnId="{EAD2538C-13FB-4C3C-A05E-EDA160999599}">
      <dgm:prSet/>
      <dgm:spPr/>
      <dgm:t>
        <a:bodyPr/>
        <a:lstStyle/>
        <a:p>
          <a:endParaRPr lang="en-US"/>
        </a:p>
      </dgm:t>
    </dgm:pt>
    <dgm:pt modelId="{B878BB37-526F-4625-9EB9-B0E40C36C5ED}">
      <dgm:prSet/>
      <dgm:spPr/>
      <dgm:t>
        <a:bodyPr/>
        <a:lstStyle/>
        <a:p>
          <a:r>
            <a:rPr lang="en-US" dirty="0"/>
            <a:t>The employer will use good faith efforts to develop joint training efforts geared towards qualifying more minorities and women for membership in the unions and increasing their skills to qualify for higher paying jobs.</a:t>
          </a:r>
        </a:p>
      </dgm:t>
    </dgm:pt>
    <dgm:pt modelId="{94F18341-671F-4D77-B42B-BBAE75D1C970}" type="parTrans" cxnId="{0AD947E6-DC3D-4A8D-8C99-68D7AD0491F9}">
      <dgm:prSet/>
      <dgm:spPr/>
      <dgm:t>
        <a:bodyPr/>
        <a:lstStyle/>
        <a:p>
          <a:endParaRPr lang="en-US"/>
        </a:p>
      </dgm:t>
    </dgm:pt>
    <dgm:pt modelId="{3FDF3CB4-853C-4039-BDE2-7E17D95358D9}" type="sibTrans" cxnId="{0AD947E6-DC3D-4A8D-8C99-68D7AD0491F9}">
      <dgm:prSet/>
      <dgm:spPr/>
      <dgm:t>
        <a:bodyPr/>
        <a:lstStyle/>
        <a:p>
          <a:endParaRPr lang="en-US"/>
        </a:p>
      </dgm:t>
    </dgm:pt>
    <dgm:pt modelId="{515ED3BB-1693-4820-9DB3-36220DA18832}" type="pres">
      <dgm:prSet presAssocID="{9CBCA968-892F-4A8D-802A-C5EB165C8C49}" presName="root" presStyleCnt="0">
        <dgm:presLayoutVars>
          <dgm:dir/>
          <dgm:resizeHandles val="exact"/>
        </dgm:presLayoutVars>
      </dgm:prSet>
      <dgm:spPr/>
    </dgm:pt>
    <dgm:pt modelId="{A7875E77-02AD-4EB8-A5CD-4F4F969A2254}" type="pres">
      <dgm:prSet presAssocID="{792D10EC-6E41-410C-B3A7-70AE2956558A}" presName="compNode" presStyleCnt="0"/>
      <dgm:spPr/>
    </dgm:pt>
    <dgm:pt modelId="{18B28074-906F-4DDF-9AAE-CD8CDB9A889A}" type="pres">
      <dgm:prSet presAssocID="{792D10EC-6E41-410C-B3A7-70AE295655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B0CD174-3133-4CF7-A35B-283B2B1CE1FB}" type="pres">
      <dgm:prSet presAssocID="{792D10EC-6E41-410C-B3A7-70AE2956558A}" presName="spaceRect" presStyleCnt="0"/>
      <dgm:spPr/>
    </dgm:pt>
    <dgm:pt modelId="{59B36523-B0B0-4D20-9418-C4D95F61C04F}" type="pres">
      <dgm:prSet presAssocID="{792D10EC-6E41-410C-B3A7-70AE2956558A}" presName="textRect" presStyleLbl="revTx" presStyleIdx="0" presStyleCnt="2">
        <dgm:presLayoutVars>
          <dgm:chMax val="1"/>
          <dgm:chPref val="1"/>
        </dgm:presLayoutVars>
      </dgm:prSet>
      <dgm:spPr/>
    </dgm:pt>
    <dgm:pt modelId="{C66B6334-3F80-48ED-97FA-DA057C045994}" type="pres">
      <dgm:prSet presAssocID="{730CF47C-633D-4D06-9F23-64721F1E58FB}" presName="sibTrans" presStyleCnt="0"/>
      <dgm:spPr/>
    </dgm:pt>
    <dgm:pt modelId="{AED9DF9E-8656-4C64-B6D1-D61C529AB2E1}" type="pres">
      <dgm:prSet presAssocID="{B878BB37-526F-4625-9EB9-B0E40C36C5ED}" presName="compNode" presStyleCnt="0"/>
      <dgm:spPr/>
    </dgm:pt>
    <dgm:pt modelId="{FD681502-374A-4468-B126-8CD24D6F6B41}" type="pres">
      <dgm:prSet presAssocID="{B878BB37-526F-4625-9EB9-B0E40C36C5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33FE9124-9ECC-4CF6-8D74-C8B4CA756190}" type="pres">
      <dgm:prSet presAssocID="{B878BB37-526F-4625-9EB9-B0E40C36C5ED}" presName="spaceRect" presStyleCnt="0"/>
      <dgm:spPr/>
    </dgm:pt>
    <dgm:pt modelId="{F45BDD66-311B-4E58-B2AD-1141F84FB5EA}" type="pres">
      <dgm:prSet presAssocID="{B878BB37-526F-4625-9EB9-B0E40C36C5ED}" presName="textRect" presStyleLbl="revTx" presStyleIdx="1" presStyleCnt="2">
        <dgm:presLayoutVars>
          <dgm:chMax val="1"/>
          <dgm:chPref val="1"/>
        </dgm:presLayoutVars>
      </dgm:prSet>
      <dgm:spPr/>
    </dgm:pt>
  </dgm:ptLst>
  <dgm:cxnLst>
    <dgm:cxn modelId="{A2039667-D437-4909-AC49-5B91C7DF538A}" type="presOf" srcId="{9CBCA968-892F-4A8D-802A-C5EB165C8C49}" destId="{515ED3BB-1693-4820-9DB3-36220DA18832}" srcOrd="0" destOrd="0" presId="urn:microsoft.com/office/officeart/2018/2/layout/IconLabelList"/>
    <dgm:cxn modelId="{68751977-56BD-4C57-A990-AF660C83B281}" type="presOf" srcId="{B878BB37-526F-4625-9EB9-B0E40C36C5ED}" destId="{F45BDD66-311B-4E58-B2AD-1141F84FB5EA}" srcOrd="0" destOrd="0" presId="urn:microsoft.com/office/officeart/2018/2/layout/IconLabelList"/>
    <dgm:cxn modelId="{7A0AC97E-432A-46B4-9D0B-163103B676D0}" type="presOf" srcId="{792D10EC-6E41-410C-B3A7-70AE2956558A}" destId="{59B36523-B0B0-4D20-9418-C4D95F61C04F}" srcOrd="0" destOrd="0" presId="urn:microsoft.com/office/officeart/2018/2/layout/IconLabelList"/>
    <dgm:cxn modelId="{EAD2538C-13FB-4C3C-A05E-EDA160999599}" srcId="{9CBCA968-892F-4A8D-802A-C5EB165C8C49}" destId="{792D10EC-6E41-410C-B3A7-70AE2956558A}" srcOrd="0" destOrd="0" parTransId="{5C9FBA01-5623-4E28-A3E7-DE695C5B7139}" sibTransId="{730CF47C-633D-4D06-9F23-64721F1E58FB}"/>
    <dgm:cxn modelId="{0AD947E6-DC3D-4A8D-8C99-68D7AD0491F9}" srcId="{9CBCA968-892F-4A8D-802A-C5EB165C8C49}" destId="{B878BB37-526F-4625-9EB9-B0E40C36C5ED}" srcOrd="1" destOrd="0" parTransId="{94F18341-671F-4D77-B42B-BBAE75D1C970}" sibTransId="{3FDF3CB4-853C-4039-BDE2-7E17D95358D9}"/>
    <dgm:cxn modelId="{5F17F074-FC62-48FA-950D-64697C8372E1}" type="presParOf" srcId="{515ED3BB-1693-4820-9DB3-36220DA18832}" destId="{A7875E77-02AD-4EB8-A5CD-4F4F969A2254}" srcOrd="0" destOrd="0" presId="urn:microsoft.com/office/officeart/2018/2/layout/IconLabelList"/>
    <dgm:cxn modelId="{B2DFE774-0BCA-44CE-84E2-A8D51DE503B2}" type="presParOf" srcId="{A7875E77-02AD-4EB8-A5CD-4F4F969A2254}" destId="{18B28074-906F-4DDF-9AAE-CD8CDB9A889A}" srcOrd="0" destOrd="0" presId="urn:microsoft.com/office/officeart/2018/2/layout/IconLabelList"/>
    <dgm:cxn modelId="{235F7D54-5BA9-4A60-875D-83C449ECC355}" type="presParOf" srcId="{A7875E77-02AD-4EB8-A5CD-4F4F969A2254}" destId="{AB0CD174-3133-4CF7-A35B-283B2B1CE1FB}" srcOrd="1" destOrd="0" presId="urn:microsoft.com/office/officeart/2018/2/layout/IconLabelList"/>
    <dgm:cxn modelId="{BC62613A-D81A-4121-8C79-A69CB0BBE341}" type="presParOf" srcId="{A7875E77-02AD-4EB8-A5CD-4F4F969A2254}" destId="{59B36523-B0B0-4D20-9418-C4D95F61C04F}" srcOrd="2" destOrd="0" presId="urn:microsoft.com/office/officeart/2018/2/layout/IconLabelList"/>
    <dgm:cxn modelId="{B84E01C2-F21F-4319-96C9-43C612EE9B78}" type="presParOf" srcId="{515ED3BB-1693-4820-9DB3-36220DA18832}" destId="{C66B6334-3F80-48ED-97FA-DA057C045994}" srcOrd="1" destOrd="0" presId="urn:microsoft.com/office/officeart/2018/2/layout/IconLabelList"/>
    <dgm:cxn modelId="{A344C653-196C-43A2-8AC1-FD9A704CD49A}" type="presParOf" srcId="{515ED3BB-1693-4820-9DB3-36220DA18832}" destId="{AED9DF9E-8656-4C64-B6D1-D61C529AB2E1}" srcOrd="2" destOrd="0" presId="urn:microsoft.com/office/officeart/2018/2/layout/IconLabelList"/>
    <dgm:cxn modelId="{4AC837B8-71C7-4CE6-8408-569BD22D6954}" type="presParOf" srcId="{AED9DF9E-8656-4C64-B6D1-D61C529AB2E1}" destId="{FD681502-374A-4468-B126-8CD24D6F6B41}" srcOrd="0" destOrd="0" presId="urn:microsoft.com/office/officeart/2018/2/layout/IconLabelList"/>
    <dgm:cxn modelId="{F319F7D4-A39D-46DC-8553-B2F198804F00}" type="presParOf" srcId="{AED9DF9E-8656-4C64-B6D1-D61C529AB2E1}" destId="{33FE9124-9ECC-4CF6-8D74-C8B4CA756190}" srcOrd="1" destOrd="0" presId="urn:microsoft.com/office/officeart/2018/2/layout/IconLabelList"/>
    <dgm:cxn modelId="{D7410BE0-354A-4990-B8AF-60FA22AA3077}" type="presParOf" srcId="{AED9DF9E-8656-4C64-B6D1-D61C529AB2E1}" destId="{F45BDD66-311B-4E58-B2AD-1141F84FB5E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D9D84D-5E63-4BB5-B517-1FBC78F9A11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16B4F89-D64D-4941-948B-9AD2E38000DF}">
      <dgm:prSet/>
      <dgm:spPr/>
      <dgm:t>
        <a:bodyPr/>
        <a:lstStyle/>
        <a:p>
          <a:r>
            <a:rPr lang="en-US"/>
            <a:t>FHWA 1273</a:t>
          </a:r>
        </a:p>
      </dgm:t>
    </dgm:pt>
    <dgm:pt modelId="{A09B52BB-C58E-4F58-A731-900E841AEA0C}" type="parTrans" cxnId="{7994D669-0227-442A-8CAA-1EB055BC5C23}">
      <dgm:prSet/>
      <dgm:spPr/>
      <dgm:t>
        <a:bodyPr/>
        <a:lstStyle/>
        <a:p>
          <a:endParaRPr lang="en-US"/>
        </a:p>
      </dgm:t>
    </dgm:pt>
    <dgm:pt modelId="{A920386C-D5DB-4704-BCDF-8E8D715D3CB0}" type="sibTrans" cxnId="{7994D669-0227-442A-8CAA-1EB055BC5C23}">
      <dgm:prSet/>
      <dgm:spPr/>
      <dgm:t>
        <a:bodyPr/>
        <a:lstStyle/>
        <a:p>
          <a:endParaRPr lang="en-US"/>
        </a:p>
      </dgm:t>
    </dgm:pt>
    <dgm:pt modelId="{AD4657CB-E4FF-40AC-AC13-31A447172347}">
      <dgm:prSet/>
      <dgm:spPr/>
      <dgm:t>
        <a:bodyPr/>
        <a:lstStyle/>
        <a:p>
          <a:r>
            <a:rPr lang="en-US"/>
            <a:t>23 CFR 230</a:t>
          </a:r>
        </a:p>
      </dgm:t>
    </dgm:pt>
    <dgm:pt modelId="{9A3D7173-0218-4746-A9C0-EB475177AEF4}" type="parTrans" cxnId="{203EC47D-6488-49DC-ACD2-E13EBE731BC2}">
      <dgm:prSet/>
      <dgm:spPr/>
      <dgm:t>
        <a:bodyPr/>
        <a:lstStyle/>
        <a:p>
          <a:endParaRPr lang="en-US"/>
        </a:p>
      </dgm:t>
    </dgm:pt>
    <dgm:pt modelId="{DDDE0B81-3AA4-4F12-BEB8-EAA47D9405B7}" type="sibTrans" cxnId="{203EC47D-6488-49DC-ACD2-E13EBE731BC2}">
      <dgm:prSet/>
      <dgm:spPr/>
      <dgm:t>
        <a:bodyPr/>
        <a:lstStyle/>
        <a:p>
          <a:endParaRPr lang="en-US"/>
        </a:p>
      </dgm:t>
    </dgm:pt>
    <dgm:pt modelId="{3E6D236B-3C9C-4CD6-8601-E023FDF2B578}">
      <dgm:prSet/>
      <dgm:spPr/>
      <dgm:t>
        <a:bodyPr/>
        <a:lstStyle/>
        <a:p>
          <a:r>
            <a:rPr lang="en-US"/>
            <a:t>41 CFR 60</a:t>
          </a:r>
        </a:p>
      </dgm:t>
    </dgm:pt>
    <dgm:pt modelId="{C9DB8A96-9478-4CBD-920F-C4E17FB28D2C}" type="parTrans" cxnId="{738B2C47-A9F5-45D4-8FCD-0155207D48BC}">
      <dgm:prSet/>
      <dgm:spPr/>
      <dgm:t>
        <a:bodyPr/>
        <a:lstStyle/>
        <a:p>
          <a:endParaRPr lang="en-US"/>
        </a:p>
      </dgm:t>
    </dgm:pt>
    <dgm:pt modelId="{311D56D1-696A-4BD0-A9B1-653E18D9D832}" type="sibTrans" cxnId="{738B2C47-A9F5-45D4-8FCD-0155207D48BC}">
      <dgm:prSet/>
      <dgm:spPr/>
      <dgm:t>
        <a:bodyPr/>
        <a:lstStyle/>
        <a:p>
          <a:endParaRPr lang="en-US"/>
        </a:p>
      </dgm:t>
    </dgm:pt>
    <dgm:pt modelId="{1006E0F7-7E91-4718-852A-D874EB718512}">
      <dgm:prSet/>
      <dgm:spPr/>
      <dgm:t>
        <a:bodyPr/>
        <a:lstStyle/>
        <a:p>
          <a:r>
            <a:rPr lang="en-US"/>
            <a:t>The Civil Rights Act of 1964</a:t>
          </a:r>
        </a:p>
      </dgm:t>
    </dgm:pt>
    <dgm:pt modelId="{3F19FDCB-EF29-401C-B096-3013FF12F414}" type="parTrans" cxnId="{29DC0B95-4996-4F1E-BE0D-9706BA596A00}">
      <dgm:prSet/>
      <dgm:spPr/>
      <dgm:t>
        <a:bodyPr/>
        <a:lstStyle/>
        <a:p>
          <a:endParaRPr lang="en-US"/>
        </a:p>
      </dgm:t>
    </dgm:pt>
    <dgm:pt modelId="{2E059EC5-EE59-4B5A-8B0F-BFC35E523A91}" type="sibTrans" cxnId="{29DC0B95-4996-4F1E-BE0D-9706BA596A00}">
      <dgm:prSet/>
      <dgm:spPr/>
      <dgm:t>
        <a:bodyPr/>
        <a:lstStyle/>
        <a:p>
          <a:endParaRPr lang="en-US"/>
        </a:p>
      </dgm:t>
    </dgm:pt>
    <dgm:pt modelId="{B3931753-5025-4C04-A558-1B4EE184E387}">
      <dgm:prSet/>
      <dgm:spPr/>
      <dgm:t>
        <a:bodyPr/>
        <a:lstStyle/>
        <a:p>
          <a:r>
            <a:rPr lang="en-US"/>
            <a:t>ARDOT Website</a:t>
          </a:r>
        </a:p>
      </dgm:t>
    </dgm:pt>
    <dgm:pt modelId="{ECD23FCE-BED0-4FD4-8E25-25ACC3DFB7C6}" type="parTrans" cxnId="{6F181529-016A-4912-ADFA-116B98EEE168}">
      <dgm:prSet/>
      <dgm:spPr/>
      <dgm:t>
        <a:bodyPr/>
        <a:lstStyle/>
        <a:p>
          <a:endParaRPr lang="en-US"/>
        </a:p>
      </dgm:t>
    </dgm:pt>
    <dgm:pt modelId="{AA48C9E9-114D-4438-8727-C76506025603}" type="sibTrans" cxnId="{6F181529-016A-4912-ADFA-116B98EEE168}">
      <dgm:prSet/>
      <dgm:spPr/>
      <dgm:t>
        <a:bodyPr/>
        <a:lstStyle/>
        <a:p>
          <a:endParaRPr lang="en-US"/>
        </a:p>
      </dgm:t>
    </dgm:pt>
    <dgm:pt modelId="{6179ADB5-C25D-454B-B445-736D5D36612E}">
      <dgm:prSet/>
      <dgm:spPr/>
      <dgm:t>
        <a:bodyPr/>
        <a:lstStyle/>
        <a:p>
          <a:r>
            <a:rPr lang="en-US"/>
            <a:t>Department of Labor</a:t>
          </a:r>
        </a:p>
      </dgm:t>
    </dgm:pt>
    <dgm:pt modelId="{9E667B79-B94A-4495-A67C-5945075B9CD5}" type="parTrans" cxnId="{C00613FB-C47E-4B95-91E0-411414DE359A}">
      <dgm:prSet/>
      <dgm:spPr/>
      <dgm:t>
        <a:bodyPr/>
        <a:lstStyle/>
        <a:p>
          <a:endParaRPr lang="en-US"/>
        </a:p>
      </dgm:t>
    </dgm:pt>
    <dgm:pt modelId="{DFD85D2A-1161-4E4D-9747-66C0481D587D}" type="sibTrans" cxnId="{C00613FB-C47E-4B95-91E0-411414DE359A}">
      <dgm:prSet/>
      <dgm:spPr/>
      <dgm:t>
        <a:bodyPr/>
        <a:lstStyle/>
        <a:p>
          <a:endParaRPr lang="en-US"/>
        </a:p>
      </dgm:t>
    </dgm:pt>
    <dgm:pt modelId="{7A66300E-78E0-4983-99C8-8704F290491A}" type="pres">
      <dgm:prSet presAssocID="{D4D9D84D-5E63-4BB5-B517-1FBC78F9A114}" presName="diagram" presStyleCnt="0">
        <dgm:presLayoutVars>
          <dgm:dir/>
          <dgm:resizeHandles val="exact"/>
        </dgm:presLayoutVars>
      </dgm:prSet>
      <dgm:spPr/>
    </dgm:pt>
    <dgm:pt modelId="{756AF99E-7F00-4774-9022-9102BB279CD1}" type="pres">
      <dgm:prSet presAssocID="{016B4F89-D64D-4941-948B-9AD2E38000DF}" presName="node" presStyleLbl="node1" presStyleIdx="0" presStyleCnt="6">
        <dgm:presLayoutVars>
          <dgm:bulletEnabled val="1"/>
        </dgm:presLayoutVars>
      </dgm:prSet>
      <dgm:spPr/>
    </dgm:pt>
    <dgm:pt modelId="{0E944C21-2A57-4E8A-9C6C-1824AC4E3222}" type="pres">
      <dgm:prSet presAssocID="{A920386C-D5DB-4704-BCDF-8E8D715D3CB0}" presName="sibTrans" presStyleCnt="0"/>
      <dgm:spPr/>
    </dgm:pt>
    <dgm:pt modelId="{45467616-E47A-48C2-B953-A209FB6D3755}" type="pres">
      <dgm:prSet presAssocID="{AD4657CB-E4FF-40AC-AC13-31A447172347}" presName="node" presStyleLbl="node1" presStyleIdx="1" presStyleCnt="6">
        <dgm:presLayoutVars>
          <dgm:bulletEnabled val="1"/>
        </dgm:presLayoutVars>
      </dgm:prSet>
      <dgm:spPr/>
    </dgm:pt>
    <dgm:pt modelId="{D4B10074-492B-4A95-A460-245F108EEA8E}" type="pres">
      <dgm:prSet presAssocID="{DDDE0B81-3AA4-4F12-BEB8-EAA47D9405B7}" presName="sibTrans" presStyleCnt="0"/>
      <dgm:spPr/>
    </dgm:pt>
    <dgm:pt modelId="{98477C53-3FC1-4BD5-AB85-385A197F1085}" type="pres">
      <dgm:prSet presAssocID="{3E6D236B-3C9C-4CD6-8601-E023FDF2B578}" presName="node" presStyleLbl="node1" presStyleIdx="2" presStyleCnt="6">
        <dgm:presLayoutVars>
          <dgm:bulletEnabled val="1"/>
        </dgm:presLayoutVars>
      </dgm:prSet>
      <dgm:spPr/>
    </dgm:pt>
    <dgm:pt modelId="{DF51E33B-EA2C-4F3C-868F-D046D3E49379}" type="pres">
      <dgm:prSet presAssocID="{311D56D1-696A-4BD0-A9B1-653E18D9D832}" presName="sibTrans" presStyleCnt="0"/>
      <dgm:spPr/>
    </dgm:pt>
    <dgm:pt modelId="{85A633C6-48DC-465B-BD6E-8B545A3BD686}" type="pres">
      <dgm:prSet presAssocID="{1006E0F7-7E91-4718-852A-D874EB718512}" presName="node" presStyleLbl="node1" presStyleIdx="3" presStyleCnt="6">
        <dgm:presLayoutVars>
          <dgm:bulletEnabled val="1"/>
        </dgm:presLayoutVars>
      </dgm:prSet>
      <dgm:spPr/>
    </dgm:pt>
    <dgm:pt modelId="{115146D8-1BC6-43F6-8AC5-B4290F892603}" type="pres">
      <dgm:prSet presAssocID="{2E059EC5-EE59-4B5A-8B0F-BFC35E523A91}" presName="sibTrans" presStyleCnt="0"/>
      <dgm:spPr/>
    </dgm:pt>
    <dgm:pt modelId="{675A833A-BEEF-4EAE-B837-F66E7F24CCE2}" type="pres">
      <dgm:prSet presAssocID="{B3931753-5025-4C04-A558-1B4EE184E387}" presName="node" presStyleLbl="node1" presStyleIdx="4" presStyleCnt="6">
        <dgm:presLayoutVars>
          <dgm:bulletEnabled val="1"/>
        </dgm:presLayoutVars>
      </dgm:prSet>
      <dgm:spPr/>
    </dgm:pt>
    <dgm:pt modelId="{B5D27F79-BEBB-4ED2-9CC0-D3BF72AADA97}" type="pres">
      <dgm:prSet presAssocID="{AA48C9E9-114D-4438-8727-C76506025603}" presName="sibTrans" presStyleCnt="0"/>
      <dgm:spPr/>
    </dgm:pt>
    <dgm:pt modelId="{8B74E49C-32E3-425A-9037-1E02EDE2575C}" type="pres">
      <dgm:prSet presAssocID="{6179ADB5-C25D-454B-B445-736D5D36612E}" presName="node" presStyleLbl="node1" presStyleIdx="5" presStyleCnt="6">
        <dgm:presLayoutVars>
          <dgm:bulletEnabled val="1"/>
        </dgm:presLayoutVars>
      </dgm:prSet>
      <dgm:spPr/>
    </dgm:pt>
  </dgm:ptLst>
  <dgm:cxnLst>
    <dgm:cxn modelId="{55FA1720-57E1-4EB2-AEA3-C5A7A0898E5C}" type="presOf" srcId="{6179ADB5-C25D-454B-B445-736D5D36612E}" destId="{8B74E49C-32E3-425A-9037-1E02EDE2575C}" srcOrd="0" destOrd="0" presId="urn:microsoft.com/office/officeart/2005/8/layout/default"/>
    <dgm:cxn modelId="{6F181529-016A-4912-ADFA-116B98EEE168}" srcId="{D4D9D84D-5E63-4BB5-B517-1FBC78F9A114}" destId="{B3931753-5025-4C04-A558-1B4EE184E387}" srcOrd="4" destOrd="0" parTransId="{ECD23FCE-BED0-4FD4-8E25-25ACC3DFB7C6}" sibTransId="{AA48C9E9-114D-4438-8727-C76506025603}"/>
    <dgm:cxn modelId="{738B2C47-A9F5-45D4-8FCD-0155207D48BC}" srcId="{D4D9D84D-5E63-4BB5-B517-1FBC78F9A114}" destId="{3E6D236B-3C9C-4CD6-8601-E023FDF2B578}" srcOrd="2" destOrd="0" parTransId="{C9DB8A96-9478-4CBD-920F-C4E17FB28D2C}" sibTransId="{311D56D1-696A-4BD0-A9B1-653E18D9D832}"/>
    <dgm:cxn modelId="{72D71948-0DE8-42DA-B513-6836BF176C32}" type="presOf" srcId="{B3931753-5025-4C04-A558-1B4EE184E387}" destId="{675A833A-BEEF-4EAE-B837-F66E7F24CCE2}" srcOrd="0" destOrd="0" presId="urn:microsoft.com/office/officeart/2005/8/layout/default"/>
    <dgm:cxn modelId="{7994D669-0227-442A-8CAA-1EB055BC5C23}" srcId="{D4D9D84D-5E63-4BB5-B517-1FBC78F9A114}" destId="{016B4F89-D64D-4941-948B-9AD2E38000DF}" srcOrd="0" destOrd="0" parTransId="{A09B52BB-C58E-4F58-A731-900E841AEA0C}" sibTransId="{A920386C-D5DB-4704-BCDF-8E8D715D3CB0}"/>
    <dgm:cxn modelId="{1079404B-6CB7-4D54-9E59-A1F2A5FAE21C}" type="presOf" srcId="{AD4657CB-E4FF-40AC-AC13-31A447172347}" destId="{45467616-E47A-48C2-B953-A209FB6D3755}" srcOrd="0" destOrd="0" presId="urn:microsoft.com/office/officeart/2005/8/layout/default"/>
    <dgm:cxn modelId="{23A58670-18E8-441F-93F1-896EC632D9D8}" type="presOf" srcId="{1006E0F7-7E91-4718-852A-D874EB718512}" destId="{85A633C6-48DC-465B-BD6E-8B545A3BD686}" srcOrd="0" destOrd="0" presId="urn:microsoft.com/office/officeart/2005/8/layout/default"/>
    <dgm:cxn modelId="{203EC47D-6488-49DC-ACD2-E13EBE731BC2}" srcId="{D4D9D84D-5E63-4BB5-B517-1FBC78F9A114}" destId="{AD4657CB-E4FF-40AC-AC13-31A447172347}" srcOrd="1" destOrd="0" parTransId="{9A3D7173-0218-4746-A9C0-EB475177AEF4}" sibTransId="{DDDE0B81-3AA4-4F12-BEB8-EAA47D9405B7}"/>
    <dgm:cxn modelId="{29DC0B95-4996-4F1E-BE0D-9706BA596A00}" srcId="{D4D9D84D-5E63-4BB5-B517-1FBC78F9A114}" destId="{1006E0F7-7E91-4718-852A-D874EB718512}" srcOrd="3" destOrd="0" parTransId="{3F19FDCB-EF29-401C-B096-3013FF12F414}" sibTransId="{2E059EC5-EE59-4B5A-8B0F-BFC35E523A91}"/>
    <dgm:cxn modelId="{40CF4B9B-E187-4E03-A922-376C723DBD55}" type="presOf" srcId="{D4D9D84D-5E63-4BB5-B517-1FBC78F9A114}" destId="{7A66300E-78E0-4983-99C8-8704F290491A}" srcOrd="0" destOrd="0" presId="urn:microsoft.com/office/officeart/2005/8/layout/default"/>
    <dgm:cxn modelId="{5533A6E9-D2F9-4407-98AC-CA4C7A83203D}" type="presOf" srcId="{016B4F89-D64D-4941-948B-9AD2E38000DF}" destId="{756AF99E-7F00-4774-9022-9102BB279CD1}" srcOrd="0" destOrd="0" presId="urn:microsoft.com/office/officeart/2005/8/layout/default"/>
    <dgm:cxn modelId="{34AE09F4-6C08-4A81-9C5F-CDE1F6413C56}" type="presOf" srcId="{3E6D236B-3C9C-4CD6-8601-E023FDF2B578}" destId="{98477C53-3FC1-4BD5-AB85-385A197F1085}" srcOrd="0" destOrd="0" presId="urn:microsoft.com/office/officeart/2005/8/layout/default"/>
    <dgm:cxn modelId="{C00613FB-C47E-4B95-91E0-411414DE359A}" srcId="{D4D9D84D-5E63-4BB5-B517-1FBC78F9A114}" destId="{6179ADB5-C25D-454B-B445-736D5D36612E}" srcOrd="5" destOrd="0" parTransId="{9E667B79-B94A-4495-A67C-5945075B9CD5}" sibTransId="{DFD85D2A-1161-4E4D-9747-66C0481D587D}"/>
    <dgm:cxn modelId="{36DD9F79-E7EE-432E-AAF3-3CA0F75A6C80}" type="presParOf" srcId="{7A66300E-78E0-4983-99C8-8704F290491A}" destId="{756AF99E-7F00-4774-9022-9102BB279CD1}" srcOrd="0" destOrd="0" presId="urn:microsoft.com/office/officeart/2005/8/layout/default"/>
    <dgm:cxn modelId="{E76AC032-B649-4F5B-8177-8813314E2FFD}" type="presParOf" srcId="{7A66300E-78E0-4983-99C8-8704F290491A}" destId="{0E944C21-2A57-4E8A-9C6C-1824AC4E3222}" srcOrd="1" destOrd="0" presId="urn:microsoft.com/office/officeart/2005/8/layout/default"/>
    <dgm:cxn modelId="{D67A1A24-B9F7-4BEC-851D-E171A8A3A865}" type="presParOf" srcId="{7A66300E-78E0-4983-99C8-8704F290491A}" destId="{45467616-E47A-48C2-B953-A209FB6D3755}" srcOrd="2" destOrd="0" presId="urn:microsoft.com/office/officeart/2005/8/layout/default"/>
    <dgm:cxn modelId="{B523981B-F6CB-4BDF-8FD5-C3C68CFD170C}" type="presParOf" srcId="{7A66300E-78E0-4983-99C8-8704F290491A}" destId="{D4B10074-492B-4A95-A460-245F108EEA8E}" srcOrd="3" destOrd="0" presId="urn:microsoft.com/office/officeart/2005/8/layout/default"/>
    <dgm:cxn modelId="{CD1171E7-9FA6-4DE7-B0EF-F88ED368B96B}" type="presParOf" srcId="{7A66300E-78E0-4983-99C8-8704F290491A}" destId="{98477C53-3FC1-4BD5-AB85-385A197F1085}" srcOrd="4" destOrd="0" presId="urn:microsoft.com/office/officeart/2005/8/layout/default"/>
    <dgm:cxn modelId="{9325F52D-F456-40B2-BA9C-1C312DB04C14}" type="presParOf" srcId="{7A66300E-78E0-4983-99C8-8704F290491A}" destId="{DF51E33B-EA2C-4F3C-868F-D046D3E49379}" srcOrd="5" destOrd="0" presId="urn:microsoft.com/office/officeart/2005/8/layout/default"/>
    <dgm:cxn modelId="{57E43493-ACFF-4FC9-8F1F-E57BE8985591}" type="presParOf" srcId="{7A66300E-78E0-4983-99C8-8704F290491A}" destId="{85A633C6-48DC-465B-BD6E-8B545A3BD686}" srcOrd="6" destOrd="0" presId="urn:microsoft.com/office/officeart/2005/8/layout/default"/>
    <dgm:cxn modelId="{175A217E-D6D6-4C8F-ABE2-4A2CD859FF3E}" type="presParOf" srcId="{7A66300E-78E0-4983-99C8-8704F290491A}" destId="{115146D8-1BC6-43F6-8AC5-B4290F892603}" srcOrd="7" destOrd="0" presId="urn:microsoft.com/office/officeart/2005/8/layout/default"/>
    <dgm:cxn modelId="{269A6780-41EC-4DEA-9CD3-FFE03D7978D0}" type="presParOf" srcId="{7A66300E-78E0-4983-99C8-8704F290491A}" destId="{675A833A-BEEF-4EAE-B837-F66E7F24CCE2}" srcOrd="8" destOrd="0" presId="urn:microsoft.com/office/officeart/2005/8/layout/default"/>
    <dgm:cxn modelId="{60759475-F051-4E63-A749-6C976D7E57DF}" type="presParOf" srcId="{7A66300E-78E0-4983-99C8-8704F290491A}" destId="{B5D27F79-BEBB-4ED2-9CC0-D3BF72AADA97}" srcOrd="9" destOrd="0" presId="urn:microsoft.com/office/officeart/2005/8/layout/default"/>
    <dgm:cxn modelId="{0F37CC88-FB6B-4728-8740-0AA409C1D687}" type="presParOf" srcId="{7A66300E-78E0-4983-99C8-8704F290491A}" destId="{8B74E49C-32E3-425A-9037-1E02EDE2575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B41D8-D98D-428D-A53E-5ADE6D96CC5C}">
      <dsp:nvSpPr>
        <dsp:cNvPr id="0" name=""/>
        <dsp:cNvSpPr/>
      </dsp:nvSpPr>
      <dsp:spPr>
        <a:xfrm>
          <a:off x="0" y="0"/>
          <a:ext cx="7559504"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Joanna P. McFadden- Civil Rights </a:t>
          </a:r>
          <a:r>
            <a:rPr lang="en-US" sz="2600" kern="1200">
              <a:latin typeface="Calibri Light" panose="020F0302020204030204"/>
            </a:rPr>
            <a:t>Officer</a:t>
          </a:r>
          <a:endParaRPr lang="en-US" sz="2600" kern="1200"/>
        </a:p>
      </dsp:txBody>
      <dsp:txXfrm>
        <a:off x="30442" y="30442"/>
        <a:ext cx="7498620" cy="562726"/>
      </dsp:txXfrm>
    </dsp:sp>
    <dsp:sp modelId="{1647350F-FDA1-4D81-82A0-0AC7FF5D7F86}">
      <dsp:nvSpPr>
        <dsp:cNvPr id="0" name=""/>
        <dsp:cNvSpPr/>
      </dsp:nvSpPr>
      <dsp:spPr>
        <a:xfrm>
          <a:off x="0" y="735373"/>
          <a:ext cx="7559504" cy="62361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Stephanie Martin- Civil Rights Program Manager</a:t>
          </a:r>
        </a:p>
      </dsp:txBody>
      <dsp:txXfrm>
        <a:off x="30442" y="765815"/>
        <a:ext cx="7498620" cy="562726"/>
      </dsp:txXfrm>
    </dsp:sp>
    <dsp:sp modelId="{A065721A-FC5F-42D9-AEEE-61A5F64174CD}">
      <dsp:nvSpPr>
        <dsp:cNvPr id="0" name=""/>
        <dsp:cNvSpPr/>
      </dsp:nvSpPr>
      <dsp:spPr>
        <a:xfrm>
          <a:off x="0" y="1433863"/>
          <a:ext cx="7559504" cy="62361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Issac Hill- Internal EEO Coordinator</a:t>
          </a:r>
        </a:p>
      </dsp:txBody>
      <dsp:txXfrm>
        <a:off x="30442" y="1464305"/>
        <a:ext cx="7498620" cy="562726"/>
      </dsp:txXfrm>
    </dsp:sp>
    <dsp:sp modelId="{1B922CB8-3A83-4AFE-BE55-BA2D6C5BCE53}">
      <dsp:nvSpPr>
        <dsp:cNvPr id="0" name=""/>
        <dsp:cNvSpPr/>
      </dsp:nvSpPr>
      <dsp:spPr>
        <a:xfrm>
          <a:off x="0" y="2132353"/>
          <a:ext cx="7559504" cy="62361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Leonard Smith- External EEO Coordinator</a:t>
          </a:r>
        </a:p>
      </dsp:txBody>
      <dsp:txXfrm>
        <a:off x="30442" y="2162795"/>
        <a:ext cx="7498620" cy="562726"/>
      </dsp:txXfrm>
    </dsp:sp>
    <dsp:sp modelId="{AC3007AE-1D4B-40AF-8D68-C9E2A4ABAD5B}">
      <dsp:nvSpPr>
        <dsp:cNvPr id="0" name=""/>
        <dsp:cNvSpPr/>
      </dsp:nvSpPr>
      <dsp:spPr>
        <a:xfrm>
          <a:off x="0" y="2830843"/>
          <a:ext cx="7559504" cy="6236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Natasha Halbert- DBE Supportive Services Specialist</a:t>
          </a:r>
        </a:p>
      </dsp:txBody>
      <dsp:txXfrm>
        <a:off x="30442" y="2861285"/>
        <a:ext cx="7498620" cy="562726"/>
      </dsp:txXfrm>
    </dsp:sp>
    <dsp:sp modelId="{93E72461-0CC2-4DFA-8B49-7F93ED37F059}">
      <dsp:nvSpPr>
        <dsp:cNvPr id="0" name=""/>
        <dsp:cNvSpPr/>
      </dsp:nvSpPr>
      <dsp:spPr>
        <a:xfrm>
          <a:off x="0" y="3529333"/>
          <a:ext cx="7559504" cy="62361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Kristi Marshall- OJT Supportive Services Specialist</a:t>
          </a:r>
        </a:p>
      </dsp:txBody>
      <dsp:txXfrm>
        <a:off x="30442" y="3559775"/>
        <a:ext cx="7498620" cy="562726"/>
      </dsp:txXfrm>
    </dsp:sp>
    <dsp:sp modelId="{944935B7-F427-436B-A4B4-B8DCD6BF6633}">
      <dsp:nvSpPr>
        <dsp:cNvPr id="0" name=""/>
        <dsp:cNvSpPr/>
      </dsp:nvSpPr>
      <dsp:spPr>
        <a:xfrm>
          <a:off x="0" y="4227823"/>
          <a:ext cx="7559504" cy="62361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Wayne Dinan- Investigative EEO Specialist</a:t>
          </a:r>
          <a:r>
            <a:rPr lang="en-US" sz="2600" kern="1200">
              <a:latin typeface="Calibri Light" panose="020F0302020204030204"/>
            </a:rPr>
            <a:t> </a:t>
          </a:r>
          <a:endParaRPr lang="en-US" sz="2600" kern="1200"/>
        </a:p>
      </dsp:txBody>
      <dsp:txXfrm>
        <a:off x="30442" y="4258265"/>
        <a:ext cx="7498620" cy="562726"/>
      </dsp:txXfrm>
    </dsp:sp>
    <dsp:sp modelId="{C7481AFC-5E08-4DC0-9DEA-80E39FAE88B9}">
      <dsp:nvSpPr>
        <dsp:cNvPr id="0" name=""/>
        <dsp:cNvSpPr/>
      </dsp:nvSpPr>
      <dsp:spPr>
        <a:xfrm>
          <a:off x="0" y="4885633"/>
          <a:ext cx="7559504" cy="62361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Phaedra Cowan- EEO Specialist</a:t>
          </a:r>
        </a:p>
      </dsp:txBody>
      <dsp:txXfrm>
        <a:off x="30442" y="4916075"/>
        <a:ext cx="7498620" cy="562726"/>
      </dsp:txXfrm>
    </dsp:sp>
    <dsp:sp modelId="{770255C7-AAAA-4409-8AF9-65B1DCA9446D}">
      <dsp:nvSpPr>
        <dsp:cNvPr id="0" name=""/>
        <dsp:cNvSpPr/>
      </dsp:nvSpPr>
      <dsp:spPr>
        <a:xfrm>
          <a:off x="0" y="5624803"/>
          <a:ext cx="7559504"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Shawna Meadows-</a:t>
          </a:r>
          <a:r>
            <a:rPr lang="en-US" sz="2600" kern="1200">
              <a:latin typeface="Calibri Light" panose="020F0302020204030204"/>
            </a:rPr>
            <a:t> </a:t>
          </a:r>
          <a:r>
            <a:rPr lang="en-US" sz="2600" kern="1200"/>
            <a:t> Administrative </a:t>
          </a:r>
          <a:r>
            <a:rPr lang="en-US" sz="2600" kern="1200">
              <a:latin typeface="Calibri Light" panose="020F0302020204030204"/>
            </a:rPr>
            <a:t>Assistant</a:t>
          </a:r>
          <a:endParaRPr lang="en-US" sz="2600" kern="1200"/>
        </a:p>
      </dsp:txBody>
      <dsp:txXfrm>
        <a:off x="30442" y="5655245"/>
        <a:ext cx="749862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B98D6-983E-44FB-A720-18A1A99E51FF}">
      <dsp:nvSpPr>
        <dsp:cNvPr id="0" name=""/>
        <dsp:cNvSpPr/>
      </dsp:nvSpPr>
      <dsp:spPr>
        <a:xfrm>
          <a:off x="0" y="95534"/>
          <a:ext cx="7559504" cy="1152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Explain Why What We do is Important</a:t>
          </a:r>
        </a:p>
      </dsp:txBody>
      <dsp:txXfrm>
        <a:off x="56237" y="151771"/>
        <a:ext cx="7447030" cy="1039555"/>
      </dsp:txXfrm>
    </dsp:sp>
    <dsp:sp modelId="{3F26C2A3-23D7-4E5A-A2CC-52302AA5F171}">
      <dsp:nvSpPr>
        <dsp:cNvPr id="0" name=""/>
        <dsp:cNvSpPr/>
      </dsp:nvSpPr>
      <dsp:spPr>
        <a:xfrm>
          <a:off x="0" y="1331084"/>
          <a:ext cx="7559504" cy="115202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Detailed understanding of FHWA Form 1273</a:t>
          </a:r>
        </a:p>
      </dsp:txBody>
      <dsp:txXfrm>
        <a:off x="56237" y="1387321"/>
        <a:ext cx="7447030" cy="1039555"/>
      </dsp:txXfrm>
    </dsp:sp>
    <dsp:sp modelId="{39CFCFE2-CD33-4B98-9D4B-9EB78A94B3B2}">
      <dsp:nvSpPr>
        <dsp:cNvPr id="0" name=""/>
        <dsp:cNvSpPr/>
      </dsp:nvSpPr>
      <dsp:spPr>
        <a:xfrm>
          <a:off x="0" y="2566633"/>
          <a:ext cx="7559504" cy="115202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Expectations of EEO Officers</a:t>
          </a:r>
        </a:p>
      </dsp:txBody>
      <dsp:txXfrm>
        <a:off x="56237" y="2622870"/>
        <a:ext cx="7447030" cy="1039555"/>
      </dsp:txXfrm>
    </dsp:sp>
    <dsp:sp modelId="{3F6BE83F-7ECD-4C29-A392-7693866F59F9}">
      <dsp:nvSpPr>
        <dsp:cNvPr id="0" name=""/>
        <dsp:cNvSpPr/>
      </dsp:nvSpPr>
      <dsp:spPr>
        <a:xfrm>
          <a:off x="0" y="3802183"/>
          <a:ext cx="7559504" cy="115202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Role of EEO Officers</a:t>
          </a:r>
        </a:p>
      </dsp:txBody>
      <dsp:txXfrm>
        <a:off x="56237" y="3858420"/>
        <a:ext cx="7447030" cy="1039555"/>
      </dsp:txXfrm>
    </dsp:sp>
    <dsp:sp modelId="{ED4C3012-CCA6-4432-9D1B-D3FDDBC51C56}">
      <dsp:nvSpPr>
        <dsp:cNvPr id="0" name=""/>
        <dsp:cNvSpPr/>
      </dsp:nvSpPr>
      <dsp:spPr>
        <a:xfrm>
          <a:off x="0" y="5037732"/>
          <a:ext cx="7559504" cy="115202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Role of The Civil Rights Division</a:t>
          </a:r>
        </a:p>
      </dsp:txBody>
      <dsp:txXfrm>
        <a:off x="56237" y="5093969"/>
        <a:ext cx="7447030" cy="1039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F87C8-EC7C-4A28-BA1B-6CE0C24EF16F}">
      <dsp:nvSpPr>
        <dsp:cNvPr id="0" name=""/>
        <dsp:cNvSpPr/>
      </dsp:nvSpPr>
      <dsp:spPr>
        <a:xfrm>
          <a:off x="0" y="10648"/>
          <a:ext cx="7559504" cy="308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1273 discusses several issues such as nondiscrimination, non segregated facilities, Davis Bacon Act, Contract Work Hours, Subletting or assigning the contract, Safety, False Statements, Water Pollution and Clean Air Regulations, Compliance and Lobbying.</a:t>
          </a:r>
        </a:p>
      </dsp:txBody>
      <dsp:txXfrm>
        <a:off x="150783" y="161431"/>
        <a:ext cx="7257938" cy="2787234"/>
      </dsp:txXfrm>
    </dsp:sp>
    <dsp:sp modelId="{3E7097FA-599D-4280-BBDE-E9AE35CB1B2A}">
      <dsp:nvSpPr>
        <dsp:cNvPr id="0" name=""/>
        <dsp:cNvSpPr/>
      </dsp:nvSpPr>
      <dsp:spPr>
        <a:xfrm>
          <a:off x="0" y="3185848"/>
          <a:ext cx="7559504" cy="3088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Our Focus today is Section II-Nondiscrimination</a:t>
          </a:r>
        </a:p>
      </dsp:txBody>
      <dsp:txXfrm>
        <a:off x="150783" y="3336631"/>
        <a:ext cx="7257938" cy="2787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CD2E-F529-4A7D-842E-DDC9F64F66A4}">
      <dsp:nvSpPr>
        <dsp:cNvPr id="0" name=""/>
        <dsp:cNvSpPr/>
      </dsp:nvSpPr>
      <dsp:spPr>
        <a:xfrm>
          <a:off x="0" y="239562"/>
          <a:ext cx="6666833"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 Equal Employment Opportunity</a:t>
          </a:r>
        </a:p>
      </dsp:txBody>
      <dsp:txXfrm>
        <a:off x="19904" y="259466"/>
        <a:ext cx="6627025" cy="367937"/>
      </dsp:txXfrm>
    </dsp:sp>
    <dsp:sp modelId="{5A7AA7E6-583A-4BE9-BE35-6C359277FA3A}">
      <dsp:nvSpPr>
        <dsp:cNvPr id="0" name=""/>
        <dsp:cNvSpPr/>
      </dsp:nvSpPr>
      <dsp:spPr>
        <a:xfrm>
          <a:off x="0" y="696267"/>
          <a:ext cx="6666833" cy="407745"/>
        </a:xfrm>
        <a:prstGeom prst="roundRect">
          <a:avLst/>
        </a:prstGeom>
        <a:gradFill rotWithShape="0">
          <a:gsLst>
            <a:gs pos="0">
              <a:schemeClr val="accent5">
                <a:hueOff val="-675854"/>
                <a:satOff val="-1742"/>
                <a:lumOff val="-1177"/>
                <a:alphaOff val="0"/>
                <a:satMod val="103000"/>
                <a:lumMod val="102000"/>
                <a:tint val="94000"/>
              </a:schemeClr>
            </a:gs>
            <a:gs pos="50000">
              <a:schemeClr val="accent5">
                <a:hueOff val="-675854"/>
                <a:satOff val="-1742"/>
                <a:lumOff val="-1177"/>
                <a:alphaOff val="0"/>
                <a:satMod val="110000"/>
                <a:lumMod val="100000"/>
                <a:shade val="100000"/>
              </a:schemeClr>
            </a:gs>
            <a:gs pos="100000">
              <a:schemeClr val="accent5">
                <a:hueOff val="-675854"/>
                <a:satOff val="-1742"/>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EEO Officer</a:t>
          </a:r>
        </a:p>
      </dsp:txBody>
      <dsp:txXfrm>
        <a:off x="19904" y="716171"/>
        <a:ext cx="6627025" cy="367937"/>
      </dsp:txXfrm>
    </dsp:sp>
    <dsp:sp modelId="{0B64F4D5-2653-421C-B303-DB0B362A549B}">
      <dsp:nvSpPr>
        <dsp:cNvPr id="0" name=""/>
        <dsp:cNvSpPr/>
      </dsp:nvSpPr>
      <dsp:spPr>
        <a:xfrm>
          <a:off x="0" y="1152972"/>
          <a:ext cx="6666833" cy="40774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3. Dissemination of Policy</a:t>
          </a:r>
        </a:p>
      </dsp:txBody>
      <dsp:txXfrm>
        <a:off x="19904" y="1172876"/>
        <a:ext cx="6627025" cy="367937"/>
      </dsp:txXfrm>
    </dsp:sp>
    <dsp:sp modelId="{012784AD-B496-47D2-9C99-E18A8A7658BE}">
      <dsp:nvSpPr>
        <dsp:cNvPr id="0" name=""/>
        <dsp:cNvSpPr/>
      </dsp:nvSpPr>
      <dsp:spPr>
        <a:xfrm>
          <a:off x="0" y="1609677"/>
          <a:ext cx="6666833" cy="407745"/>
        </a:xfrm>
        <a:prstGeom prst="roundRect">
          <a:avLst/>
        </a:prstGeom>
        <a:gradFill rotWithShape="0">
          <a:gsLst>
            <a:gs pos="0">
              <a:schemeClr val="accent5">
                <a:hueOff val="-2027563"/>
                <a:satOff val="-5226"/>
                <a:lumOff val="-3530"/>
                <a:alphaOff val="0"/>
                <a:satMod val="103000"/>
                <a:lumMod val="102000"/>
                <a:tint val="94000"/>
              </a:schemeClr>
            </a:gs>
            <a:gs pos="50000">
              <a:schemeClr val="accent5">
                <a:hueOff val="-2027563"/>
                <a:satOff val="-5226"/>
                <a:lumOff val="-3530"/>
                <a:alphaOff val="0"/>
                <a:satMod val="110000"/>
                <a:lumMod val="100000"/>
                <a:shade val="100000"/>
              </a:schemeClr>
            </a:gs>
            <a:gs pos="100000">
              <a:schemeClr val="accent5">
                <a:hueOff val="-2027563"/>
                <a:satOff val="-5226"/>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4. Recruitment</a:t>
          </a:r>
        </a:p>
      </dsp:txBody>
      <dsp:txXfrm>
        <a:off x="19904" y="1629581"/>
        <a:ext cx="6627025" cy="367937"/>
      </dsp:txXfrm>
    </dsp:sp>
    <dsp:sp modelId="{2D79FC81-C027-4491-BC1D-601411BF545F}">
      <dsp:nvSpPr>
        <dsp:cNvPr id="0" name=""/>
        <dsp:cNvSpPr/>
      </dsp:nvSpPr>
      <dsp:spPr>
        <a:xfrm>
          <a:off x="0" y="2066382"/>
          <a:ext cx="6666833" cy="40774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5. Personnel Actions</a:t>
          </a:r>
        </a:p>
      </dsp:txBody>
      <dsp:txXfrm>
        <a:off x="19904" y="2086286"/>
        <a:ext cx="6627025" cy="367937"/>
      </dsp:txXfrm>
    </dsp:sp>
    <dsp:sp modelId="{431BEF08-F67A-4D5A-B0EF-51022FBE3490}">
      <dsp:nvSpPr>
        <dsp:cNvPr id="0" name=""/>
        <dsp:cNvSpPr/>
      </dsp:nvSpPr>
      <dsp:spPr>
        <a:xfrm>
          <a:off x="0" y="2523087"/>
          <a:ext cx="6666833" cy="40774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6. Training and Promotions</a:t>
          </a:r>
        </a:p>
      </dsp:txBody>
      <dsp:txXfrm>
        <a:off x="19904" y="2542991"/>
        <a:ext cx="6627025" cy="367937"/>
      </dsp:txXfrm>
    </dsp:sp>
    <dsp:sp modelId="{8CC20836-762E-4DE8-B2FB-B62BA3095246}">
      <dsp:nvSpPr>
        <dsp:cNvPr id="0" name=""/>
        <dsp:cNvSpPr/>
      </dsp:nvSpPr>
      <dsp:spPr>
        <a:xfrm>
          <a:off x="0" y="2979792"/>
          <a:ext cx="6666833" cy="40774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7. Unions</a:t>
          </a:r>
        </a:p>
      </dsp:txBody>
      <dsp:txXfrm>
        <a:off x="19904" y="2999696"/>
        <a:ext cx="6627025" cy="367937"/>
      </dsp:txXfrm>
    </dsp:sp>
    <dsp:sp modelId="{78504F99-718C-4A61-ABFC-FC92FCC170A1}">
      <dsp:nvSpPr>
        <dsp:cNvPr id="0" name=""/>
        <dsp:cNvSpPr/>
      </dsp:nvSpPr>
      <dsp:spPr>
        <a:xfrm>
          <a:off x="0" y="3436497"/>
          <a:ext cx="6666833" cy="407745"/>
        </a:xfrm>
        <a:prstGeom prst="roundRect">
          <a:avLst/>
        </a:prstGeom>
        <a:gradFill rotWithShape="0">
          <a:gsLst>
            <a:gs pos="0">
              <a:schemeClr val="accent5">
                <a:hueOff val="-4730980"/>
                <a:satOff val="-12193"/>
                <a:lumOff val="-8236"/>
                <a:alphaOff val="0"/>
                <a:satMod val="103000"/>
                <a:lumMod val="102000"/>
                <a:tint val="94000"/>
              </a:schemeClr>
            </a:gs>
            <a:gs pos="50000">
              <a:schemeClr val="accent5">
                <a:hueOff val="-4730980"/>
                <a:satOff val="-12193"/>
                <a:lumOff val="-8236"/>
                <a:alphaOff val="0"/>
                <a:satMod val="110000"/>
                <a:lumMod val="100000"/>
                <a:shade val="100000"/>
              </a:schemeClr>
            </a:gs>
            <a:gs pos="100000">
              <a:schemeClr val="accent5">
                <a:hueOff val="-4730980"/>
                <a:satOff val="-12193"/>
                <a:lumOff val="-82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8. Reasonable Accommodation for Applicants/Employees with Disabilities</a:t>
          </a:r>
        </a:p>
      </dsp:txBody>
      <dsp:txXfrm>
        <a:off x="19904" y="3456401"/>
        <a:ext cx="6627025" cy="367937"/>
      </dsp:txXfrm>
    </dsp:sp>
    <dsp:sp modelId="{066291BD-2CF3-43A4-A30E-1E166F1FBAD3}">
      <dsp:nvSpPr>
        <dsp:cNvPr id="0" name=""/>
        <dsp:cNvSpPr/>
      </dsp:nvSpPr>
      <dsp:spPr>
        <a:xfrm>
          <a:off x="0" y="3893202"/>
          <a:ext cx="6666833" cy="40774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9. Selection of Subcontractors</a:t>
          </a:r>
        </a:p>
      </dsp:txBody>
      <dsp:txXfrm>
        <a:off x="19904" y="3913106"/>
        <a:ext cx="6627025" cy="367937"/>
      </dsp:txXfrm>
    </dsp:sp>
    <dsp:sp modelId="{839586E3-8BC2-4237-84FE-AF7769B13272}">
      <dsp:nvSpPr>
        <dsp:cNvPr id="0" name=""/>
        <dsp:cNvSpPr/>
      </dsp:nvSpPr>
      <dsp:spPr>
        <a:xfrm>
          <a:off x="0" y="4349907"/>
          <a:ext cx="6666833" cy="407745"/>
        </a:xfrm>
        <a:prstGeom prst="roundRect">
          <a:avLst/>
        </a:prstGeom>
        <a:gradFill rotWithShape="0">
          <a:gsLst>
            <a:gs pos="0">
              <a:schemeClr val="accent5">
                <a:hueOff val="-6082688"/>
                <a:satOff val="-15677"/>
                <a:lumOff val="-10588"/>
                <a:alphaOff val="0"/>
                <a:satMod val="103000"/>
                <a:lumMod val="102000"/>
                <a:tint val="94000"/>
              </a:schemeClr>
            </a:gs>
            <a:gs pos="50000">
              <a:schemeClr val="accent5">
                <a:hueOff val="-6082688"/>
                <a:satOff val="-15677"/>
                <a:lumOff val="-10588"/>
                <a:alphaOff val="0"/>
                <a:satMod val="110000"/>
                <a:lumMod val="100000"/>
                <a:shade val="100000"/>
              </a:schemeClr>
            </a:gs>
            <a:gs pos="100000">
              <a:schemeClr val="accent5">
                <a:hueOff val="-6082688"/>
                <a:satOff val="-15677"/>
                <a:lumOff val="-1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 Assurance Required by 49 CFR 26</a:t>
          </a:r>
        </a:p>
      </dsp:txBody>
      <dsp:txXfrm>
        <a:off x="19904" y="4369811"/>
        <a:ext cx="6627025" cy="367937"/>
      </dsp:txXfrm>
    </dsp:sp>
    <dsp:sp modelId="{B63476B2-EC12-48FE-93DB-6226F3F92B92}">
      <dsp:nvSpPr>
        <dsp:cNvPr id="0" name=""/>
        <dsp:cNvSpPr/>
      </dsp:nvSpPr>
      <dsp:spPr>
        <a:xfrm>
          <a:off x="0" y="4806612"/>
          <a:ext cx="6666833" cy="40774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11. Records and Reports</a:t>
          </a:r>
        </a:p>
      </dsp:txBody>
      <dsp:txXfrm>
        <a:off x="19904" y="4826516"/>
        <a:ext cx="6627025"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81209-1E18-4D33-934D-F3902CB17DD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6C3FFF8F-E44C-4789-89ED-DBBA41279822}">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Supervisory meeting before work starts and at least every 6 months to review EEO policy</a:t>
          </a:r>
        </a:p>
      </dsp:txBody>
      <dsp:txXfrm>
        <a:off x="8061" y="5979"/>
        <a:ext cx="3034531" cy="1820718"/>
      </dsp:txXfrm>
    </dsp:sp>
    <dsp:sp modelId="{C279C575-C47A-4B48-A2D2-F60F6BE057E8}">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02B368B-49B1-4BDE-BC54-E04C8D82ACA7}">
      <dsp:nvSpPr>
        <dsp:cNvPr id="0" name=""/>
        <dsp:cNvSpPr/>
      </dsp:nvSpPr>
      <dsp:spPr>
        <a:xfrm>
          <a:off x="3740534" y="5979"/>
          <a:ext cx="3034531" cy="182071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All new supervisors and office personnel will be trained on EEO</a:t>
          </a:r>
        </a:p>
      </dsp:txBody>
      <dsp:txXfrm>
        <a:off x="3740534" y="5979"/>
        <a:ext cx="3034531" cy="1820718"/>
      </dsp:txXfrm>
    </dsp:sp>
    <dsp:sp modelId="{0CD18F2F-2F34-4D33-B6AD-3A72FC12447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C5A67050-0BA6-4569-AA5A-B10F2829064E}">
      <dsp:nvSpPr>
        <dsp:cNvPr id="0" name=""/>
        <dsp:cNvSpPr/>
      </dsp:nvSpPr>
      <dsp:spPr>
        <a:xfrm>
          <a:off x="7473007" y="5979"/>
          <a:ext cx="3034531" cy="182071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rtl="0">
            <a:lnSpc>
              <a:spcPct val="90000"/>
            </a:lnSpc>
            <a:spcBef>
              <a:spcPct val="0"/>
            </a:spcBef>
            <a:spcAft>
              <a:spcPct val="35000"/>
            </a:spcAft>
            <a:buNone/>
          </a:pPr>
          <a:r>
            <a:rPr lang="en-US" sz="1800" kern="1200"/>
            <a:t>Any staff involved in recruitment for the project will be trained on EEO</a:t>
          </a:r>
          <a:r>
            <a:rPr lang="en-US" sz="1800" kern="1200">
              <a:latin typeface="Calibri Light" panose="020F0302020204030204"/>
            </a:rPr>
            <a:t> </a:t>
          </a:r>
        </a:p>
      </dsp:txBody>
      <dsp:txXfrm>
        <a:off x="7473007" y="5979"/>
        <a:ext cx="3034531" cy="1820718"/>
      </dsp:txXfrm>
    </dsp:sp>
    <dsp:sp modelId="{52949589-6866-4DFF-89F0-CBD8520362F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7B4B6BEB-9FA0-4B76-8C18-FE6171D26811}">
      <dsp:nvSpPr>
        <dsp:cNvPr id="0" name=""/>
        <dsp:cNvSpPr/>
      </dsp:nvSpPr>
      <dsp:spPr>
        <a:xfrm>
          <a:off x="8061" y="2524640"/>
          <a:ext cx="3034531" cy="182071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All required notices and posters will be placed in areas readily accessible to employees, </a:t>
          </a:r>
          <a:r>
            <a:rPr lang="en-US" sz="1800" b="0" kern="1200">
              <a:latin typeface="Calibri Light" panose="020F0302020204030204"/>
            </a:rPr>
            <a:t>applicants</a:t>
          </a:r>
          <a:r>
            <a:rPr lang="en-US" sz="1800" kern="1200"/>
            <a:t> for employment and potential employees</a:t>
          </a:r>
        </a:p>
      </dsp:txBody>
      <dsp:txXfrm>
        <a:off x="8061" y="2524640"/>
        <a:ext cx="3034531" cy="1820718"/>
      </dsp:txXfrm>
    </dsp:sp>
    <dsp:sp modelId="{F44DF731-972D-41E8-9919-9E15EB7050F6}">
      <dsp:nvSpPr>
        <dsp:cNvPr id="0" name=""/>
        <dsp:cNvSpPr/>
      </dsp:nvSpPr>
      <dsp:spPr>
        <a:xfrm>
          <a:off x="3740534" y="2524640"/>
          <a:ext cx="3034531" cy="182071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rtl="0">
            <a:lnSpc>
              <a:spcPct val="90000"/>
            </a:lnSpc>
            <a:spcBef>
              <a:spcPct val="0"/>
            </a:spcBef>
            <a:spcAft>
              <a:spcPct val="35000"/>
            </a:spcAft>
            <a:buNone/>
          </a:pPr>
          <a:r>
            <a:rPr lang="en-US" sz="1800" kern="1200"/>
            <a:t>The EEO policy will be discussed in meetings, included in employee handbooks and other materials employees may encounter.</a:t>
          </a:r>
          <a:r>
            <a:rPr lang="en-US" sz="1800" kern="1200">
              <a:latin typeface="Calibri Light" panose="020F0302020204030204"/>
            </a:rPr>
            <a:t> </a:t>
          </a:r>
          <a:endParaRPr lang="en-US" sz="1800" kern="1200"/>
        </a:p>
      </dsp:txBody>
      <dsp:txXfrm>
        <a:off x="3740534" y="2524640"/>
        <a:ext cx="3034531" cy="18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0DAC-CBC0-4162-B0F1-E0FB0CBE214B}">
      <dsp:nvSpPr>
        <dsp:cNvPr id="0" name=""/>
        <dsp:cNvSpPr/>
      </dsp:nvSpPr>
      <dsp:spPr>
        <a:xfrm>
          <a:off x="1673150"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9A868-64B3-4E34-8459-A3166C70D86E}">
      <dsp:nvSpPr>
        <dsp:cNvPr id="0" name=""/>
        <dsp:cNvSpPr/>
      </dsp:nvSpPr>
      <dsp:spPr>
        <a:xfrm>
          <a:off x="559800" y="1939121"/>
          <a:ext cx="432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pPr>
          <a:r>
            <a:rPr lang="en-US" sz="1800" kern="1200" dirty="0"/>
            <a:t>The employer will</a:t>
          </a:r>
          <a:r>
            <a:rPr lang="en-US" sz="1800" kern="1200" dirty="0">
              <a:latin typeface="Calibri Light" panose="020F0302020204030204"/>
            </a:rPr>
            <a:t> </a:t>
          </a:r>
          <a:r>
            <a:rPr lang="en-US" sz="1800" kern="1200" dirty="0">
              <a:latin typeface="+mn-lt"/>
            </a:rPr>
            <a:t>focus on </a:t>
          </a:r>
          <a:r>
            <a:rPr lang="en-US" sz="1800" kern="1200" dirty="0"/>
            <a:t>locating, qualifying and increasing the skills of minorities and women who are employees or applicants. These efforts should be aimed towards improving the status or level of status in the trade or classification involved.</a:t>
          </a:r>
        </a:p>
      </dsp:txBody>
      <dsp:txXfrm>
        <a:off x="559800" y="1939121"/>
        <a:ext cx="4320000" cy="1530000"/>
      </dsp:txXfrm>
    </dsp:sp>
    <dsp:sp modelId="{D15705B6-45A6-4EE5-875F-66D91F33281F}">
      <dsp:nvSpPr>
        <dsp:cNvPr id="0" name=""/>
        <dsp:cNvSpPr/>
      </dsp:nvSpPr>
      <dsp:spPr>
        <a:xfrm>
          <a:off x="7251635" y="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AEC3B-A01A-45C3-8B9E-364868635DFA}">
      <dsp:nvSpPr>
        <dsp:cNvPr id="0" name=""/>
        <dsp:cNvSpPr/>
      </dsp:nvSpPr>
      <dsp:spPr>
        <a:xfrm>
          <a:off x="5635800" y="2009883"/>
          <a:ext cx="432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kern="1200" dirty="0"/>
            <a:t>When available, the employer should make full use of training programs such as apprenticeships</a:t>
          </a:r>
          <a:r>
            <a:rPr lang="en-US" sz="1700" kern="1200" dirty="0">
              <a:latin typeface="Calibri Light" panose="020F0302020204030204"/>
            </a:rPr>
            <a:t> </a:t>
          </a:r>
          <a:r>
            <a:rPr lang="en-US" sz="1700" kern="1200" dirty="0">
              <a:latin typeface="+mn-lt"/>
            </a:rPr>
            <a:t>and on the job training programs in the area. The State Department of Labor</a:t>
          </a:r>
          <a:r>
            <a:rPr lang="en-US" sz="1700" kern="1200" dirty="0">
              <a:latin typeface="Calibri Light" panose="020F0302020204030204"/>
            </a:rPr>
            <a:t> </a:t>
          </a:r>
          <a:r>
            <a:rPr lang="en-US" sz="1700" kern="1200" dirty="0"/>
            <a:t>may reserve training positions for persons who receive welfare assistance in accordance with 23 U.S.C. 140(a).</a:t>
          </a:r>
        </a:p>
      </dsp:txBody>
      <dsp:txXfrm>
        <a:off x="5635800" y="2009883"/>
        <a:ext cx="4320000" cy="153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44B6-2F6D-47F5-993C-6C7E699D16B1}">
      <dsp:nvSpPr>
        <dsp:cNvPr id="0" name=""/>
        <dsp:cNvSpPr/>
      </dsp:nvSpPr>
      <dsp:spPr>
        <a:xfrm>
          <a:off x="1747800" y="2614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36510-824C-483A-807A-C02B132129B3}">
      <dsp:nvSpPr>
        <dsp:cNvPr id="0" name=""/>
        <dsp:cNvSpPr/>
      </dsp:nvSpPr>
      <dsp:spPr>
        <a:xfrm>
          <a:off x="559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The employer will advise employees and applicants for employment of available training programs and entrance requirements for each.</a:t>
          </a:r>
        </a:p>
      </dsp:txBody>
      <dsp:txXfrm>
        <a:off x="559800" y="2615194"/>
        <a:ext cx="4320000" cy="1710000"/>
      </dsp:txXfrm>
    </dsp:sp>
    <dsp:sp modelId="{C30E087C-C040-4CBC-B935-EF800BDB6A92}">
      <dsp:nvSpPr>
        <dsp:cNvPr id="0" name=""/>
        <dsp:cNvSpPr/>
      </dsp:nvSpPr>
      <dsp:spPr>
        <a:xfrm>
          <a:off x="6823800" y="2614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A6735-2203-4069-AC39-2B6B4FB3548B}">
      <dsp:nvSpPr>
        <dsp:cNvPr id="0" name=""/>
        <dsp:cNvSpPr/>
      </dsp:nvSpPr>
      <dsp:spPr>
        <a:xfrm>
          <a:off x="5635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The employer will occasionally review the training and promotion potential of employees who are minorities and women and will encourage eligible employees to apply for such training and promotion</a:t>
          </a:r>
        </a:p>
      </dsp:txBody>
      <dsp:txXfrm>
        <a:off x="5635800" y="2615194"/>
        <a:ext cx="4320000" cy="171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8074-906F-4DDF-9AAE-CD8CDB9A889A}">
      <dsp:nvSpPr>
        <dsp:cNvPr id="0" name=""/>
        <dsp:cNvSpPr/>
      </dsp:nvSpPr>
      <dsp:spPr>
        <a:xfrm>
          <a:off x="1747800" y="2614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B36523-B0B0-4D20-9418-C4D95F61C04F}">
      <dsp:nvSpPr>
        <dsp:cNvPr id="0" name=""/>
        <dsp:cNvSpPr/>
      </dsp:nvSpPr>
      <dsp:spPr>
        <a:xfrm>
          <a:off x="559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If the employer uses unions in whole or in part as a source of employees, the contractor will use good faith efforts to obtain the cooperation of such unions to increase opportunities for minorities and women.</a:t>
          </a:r>
        </a:p>
      </dsp:txBody>
      <dsp:txXfrm>
        <a:off x="559800" y="2615194"/>
        <a:ext cx="4320000" cy="1710000"/>
      </dsp:txXfrm>
    </dsp:sp>
    <dsp:sp modelId="{FD681502-374A-4468-B126-8CD24D6F6B41}">
      <dsp:nvSpPr>
        <dsp:cNvPr id="0" name=""/>
        <dsp:cNvSpPr/>
      </dsp:nvSpPr>
      <dsp:spPr>
        <a:xfrm>
          <a:off x="6823800" y="2614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BDD66-311B-4E58-B2AD-1141F84FB5EA}">
      <dsp:nvSpPr>
        <dsp:cNvPr id="0" name=""/>
        <dsp:cNvSpPr/>
      </dsp:nvSpPr>
      <dsp:spPr>
        <a:xfrm>
          <a:off x="5635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The employer will use good faith efforts to develop joint training efforts geared towards qualifying more minorities and women for membership in the unions and increasing their skills to qualify for higher paying jobs.</a:t>
          </a:r>
        </a:p>
      </dsp:txBody>
      <dsp:txXfrm>
        <a:off x="5635800" y="2615194"/>
        <a:ext cx="4320000" cy="171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AF99E-7F00-4774-9022-9102BB279CD1}">
      <dsp:nvSpPr>
        <dsp:cNvPr id="0" name=""/>
        <dsp:cNvSpPr/>
      </dsp:nvSpPr>
      <dsp:spPr>
        <a:xfrm>
          <a:off x="819983" y="2124"/>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FHWA 1273</a:t>
          </a:r>
        </a:p>
      </dsp:txBody>
      <dsp:txXfrm>
        <a:off x="819983" y="2124"/>
        <a:ext cx="2868885" cy="1721331"/>
      </dsp:txXfrm>
    </dsp:sp>
    <dsp:sp modelId="{45467616-E47A-48C2-B953-A209FB6D3755}">
      <dsp:nvSpPr>
        <dsp:cNvPr id="0" name=""/>
        <dsp:cNvSpPr/>
      </dsp:nvSpPr>
      <dsp:spPr>
        <a:xfrm>
          <a:off x="3975757" y="2124"/>
          <a:ext cx="2868885" cy="172133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23 CFR 230</a:t>
          </a:r>
        </a:p>
      </dsp:txBody>
      <dsp:txXfrm>
        <a:off x="3975757" y="2124"/>
        <a:ext cx="2868885" cy="1721331"/>
      </dsp:txXfrm>
    </dsp:sp>
    <dsp:sp modelId="{98477C53-3FC1-4BD5-AB85-385A197F1085}">
      <dsp:nvSpPr>
        <dsp:cNvPr id="0" name=""/>
        <dsp:cNvSpPr/>
      </dsp:nvSpPr>
      <dsp:spPr>
        <a:xfrm>
          <a:off x="7131531" y="2124"/>
          <a:ext cx="2868885" cy="1721331"/>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41 CFR 60</a:t>
          </a:r>
        </a:p>
      </dsp:txBody>
      <dsp:txXfrm>
        <a:off x="7131531" y="2124"/>
        <a:ext cx="2868885" cy="1721331"/>
      </dsp:txXfrm>
    </dsp:sp>
    <dsp:sp modelId="{85A633C6-48DC-465B-BD6E-8B545A3BD686}">
      <dsp:nvSpPr>
        <dsp:cNvPr id="0" name=""/>
        <dsp:cNvSpPr/>
      </dsp:nvSpPr>
      <dsp:spPr>
        <a:xfrm>
          <a:off x="819983" y="2010343"/>
          <a:ext cx="2868885" cy="1721331"/>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The Civil Rights Act of 1964</a:t>
          </a:r>
        </a:p>
      </dsp:txBody>
      <dsp:txXfrm>
        <a:off x="819983" y="2010343"/>
        <a:ext cx="2868885" cy="1721331"/>
      </dsp:txXfrm>
    </dsp:sp>
    <dsp:sp modelId="{675A833A-BEEF-4EAE-B837-F66E7F24CCE2}">
      <dsp:nvSpPr>
        <dsp:cNvPr id="0" name=""/>
        <dsp:cNvSpPr/>
      </dsp:nvSpPr>
      <dsp:spPr>
        <a:xfrm>
          <a:off x="3975757" y="2010343"/>
          <a:ext cx="2868885" cy="172133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ARDOT Website</a:t>
          </a:r>
        </a:p>
      </dsp:txBody>
      <dsp:txXfrm>
        <a:off x="3975757" y="2010343"/>
        <a:ext cx="2868885" cy="1721331"/>
      </dsp:txXfrm>
    </dsp:sp>
    <dsp:sp modelId="{8B74E49C-32E3-425A-9037-1E02EDE2575C}">
      <dsp:nvSpPr>
        <dsp:cNvPr id="0" name=""/>
        <dsp:cNvSpPr/>
      </dsp:nvSpPr>
      <dsp:spPr>
        <a:xfrm>
          <a:off x="7131531" y="2010343"/>
          <a:ext cx="2868885" cy="17213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Department of Labor</a:t>
          </a:r>
        </a:p>
      </dsp:txBody>
      <dsp:txXfrm>
        <a:off x="7131531" y="2010343"/>
        <a:ext cx="2868885" cy="17213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BC5003E-51C8-4DE3-A9C9-EB997AF764F4}" type="datetimeFigureOut">
              <a:rPr lang="en-US" smtClean="0"/>
              <a:t>3/21/2024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774B636-8907-4A7B-99CD-FB1F040DA8D3}" type="slidenum">
              <a:rPr lang="en-US" smtClean="0"/>
              <a:t>‹#›</a:t>
            </a:fld>
            <a:endParaRPr lang="en-US"/>
          </a:p>
        </p:txBody>
      </p:sp>
    </p:spTree>
    <p:extLst>
      <p:ext uri="{BB962C8B-B14F-4D97-AF65-F5344CB8AC3E}">
        <p14:creationId xmlns:p14="http://schemas.microsoft.com/office/powerpoint/2010/main" val="382533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add presented by wording</a:t>
            </a:r>
          </a:p>
        </p:txBody>
      </p:sp>
      <p:sp>
        <p:nvSpPr>
          <p:cNvPr id="4" name="Slide Number Placeholder 3"/>
          <p:cNvSpPr>
            <a:spLocks noGrp="1"/>
          </p:cNvSpPr>
          <p:nvPr>
            <p:ph type="sldNum" sz="quarter" idx="5"/>
          </p:nvPr>
        </p:nvSpPr>
        <p:spPr/>
        <p:txBody>
          <a:bodyPr/>
          <a:lstStyle/>
          <a:p>
            <a:fld id="{7774B636-8907-4A7B-99CD-FB1F040DA8D3}" type="slidenum">
              <a:rPr lang="en-US" smtClean="0"/>
              <a:t>1</a:t>
            </a:fld>
            <a:endParaRPr lang="en-US"/>
          </a:p>
        </p:txBody>
      </p:sp>
    </p:spTree>
    <p:extLst>
      <p:ext uri="{BB962C8B-B14F-4D97-AF65-F5344CB8AC3E}">
        <p14:creationId xmlns:p14="http://schemas.microsoft.com/office/powerpoint/2010/main" val="121675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10</a:t>
            </a:fld>
            <a:endParaRPr lang="en-US"/>
          </a:p>
        </p:txBody>
      </p:sp>
    </p:spTree>
    <p:extLst>
      <p:ext uri="{BB962C8B-B14F-4D97-AF65-F5344CB8AC3E}">
        <p14:creationId xmlns:p14="http://schemas.microsoft.com/office/powerpoint/2010/main" val="159674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11</a:t>
            </a:fld>
            <a:endParaRPr lang="en-US"/>
          </a:p>
        </p:txBody>
      </p:sp>
    </p:spTree>
    <p:extLst>
      <p:ext uri="{BB962C8B-B14F-4D97-AF65-F5344CB8AC3E}">
        <p14:creationId xmlns:p14="http://schemas.microsoft.com/office/powerpoint/2010/main" val="63432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12</a:t>
            </a:fld>
            <a:endParaRPr lang="en-US"/>
          </a:p>
        </p:txBody>
      </p:sp>
    </p:spTree>
    <p:extLst>
      <p:ext uri="{BB962C8B-B14F-4D97-AF65-F5344CB8AC3E}">
        <p14:creationId xmlns:p14="http://schemas.microsoft.com/office/powerpoint/2010/main" val="22106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14</a:t>
            </a:fld>
            <a:endParaRPr lang="en-US"/>
          </a:p>
        </p:txBody>
      </p:sp>
    </p:spTree>
    <p:extLst>
      <p:ext uri="{BB962C8B-B14F-4D97-AF65-F5344CB8AC3E}">
        <p14:creationId xmlns:p14="http://schemas.microsoft.com/office/powerpoint/2010/main" val="425289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15</a:t>
            </a:fld>
            <a:endParaRPr lang="en-US"/>
          </a:p>
        </p:txBody>
      </p:sp>
    </p:spTree>
    <p:extLst>
      <p:ext uri="{BB962C8B-B14F-4D97-AF65-F5344CB8AC3E}">
        <p14:creationId xmlns:p14="http://schemas.microsoft.com/office/powerpoint/2010/main" val="242636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16</a:t>
            </a:fld>
            <a:endParaRPr lang="en-US"/>
          </a:p>
        </p:txBody>
      </p:sp>
    </p:spTree>
    <p:extLst>
      <p:ext uri="{BB962C8B-B14F-4D97-AF65-F5344CB8AC3E}">
        <p14:creationId xmlns:p14="http://schemas.microsoft.com/office/powerpoint/2010/main" val="89335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17</a:t>
            </a:fld>
            <a:endParaRPr lang="en-US"/>
          </a:p>
        </p:txBody>
      </p:sp>
    </p:spTree>
    <p:extLst>
      <p:ext uri="{BB962C8B-B14F-4D97-AF65-F5344CB8AC3E}">
        <p14:creationId xmlns:p14="http://schemas.microsoft.com/office/powerpoint/2010/main" val="76838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does not mean that nonminority employees are not eligible for training.</a:t>
            </a:r>
          </a:p>
        </p:txBody>
      </p:sp>
      <p:sp>
        <p:nvSpPr>
          <p:cNvPr id="4" name="Slide Number Placeholder 3"/>
          <p:cNvSpPr>
            <a:spLocks noGrp="1"/>
          </p:cNvSpPr>
          <p:nvPr>
            <p:ph type="sldNum" sz="quarter" idx="5"/>
          </p:nvPr>
        </p:nvSpPr>
        <p:spPr/>
        <p:txBody>
          <a:bodyPr/>
          <a:lstStyle/>
          <a:p>
            <a:fld id="{7774B636-8907-4A7B-99CD-FB1F040DA8D3}" type="slidenum">
              <a:rPr lang="en-US" smtClean="0"/>
              <a:t>18</a:t>
            </a:fld>
            <a:endParaRPr lang="en-US"/>
          </a:p>
        </p:txBody>
      </p:sp>
    </p:spTree>
    <p:extLst>
      <p:ext uri="{BB962C8B-B14F-4D97-AF65-F5344CB8AC3E}">
        <p14:creationId xmlns:p14="http://schemas.microsoft.com/office/powerpoint/2010/main" val="109802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19</a:t>
            </a:fld>
            <a:endParaRPr lang="en-US"/>
          </a:p>
        </p:txBody>
      </p:sp>
    </p:spTree>
    <p:extLst>
      <p:ext uri="{BB962C8B-B14F-4D97-AF65-F5344CB8AC3E}">
        <p14:creationId xmlns:p14="http://schemas.microsoft.com/office/powerpoint/2010/main" val="54517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20</a:t>
            </a:fld>
            <a:endParaRPr lang="en-US"/>
          </a:p>
        </p:txBody>
      </p:sp>
    </p:spTree>
    <p:extLst>
      <p:ext uri="{BB962C8B-B14F-4D97-AF65-F5344CB8AC3E}">
        <p14:creationId xmlns:p14="http://schemas.microsoft.com/office/powerpoint/2010/main" val="66431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a:t>
            </a:fld>
            <a:endParaRPr lang="en-US"/>
          </a:p>
        </p:txBody>
      </p:sp>
    </p:spTree>
    <p:extLst>
      <p:ext uri="{BB962C8B-B14F-4D97-AF65-F5344CB8AC3E}">
        <p14:creationId xmlns:p14="http://schemas.microsoft.com/office/powerpoint/2010/main" val="112802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21</a:t>
            </a:fld>
            <a:endParaRPr lang="en-US"/>
          </a:p>
        </p:txBody>
      </p:sp>
    </p:spTree>
    <p:extLst>
      <p:ext uri="{BB962C8B-B14F-4D97-AF65-F5344CB8AC3E}">
        <p14:creationId xmlns:p14="http://schemas.microsoft.com/office/powerpoint/2010/main" val="249420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22</a:t>
            </a:fld>
            <a:endParaRPr lang="en-US"/>
          </a:p>
        </p:txBody>
      </p:sp>
    </p:spTree>
    <p:extLst>
      <p:ext uri="{BB962C8B-B14F-4D97-AF65-F5344CB8AC3E}">
        <p14:creationId xmlns:p14="http://schemas.microsoft.com/office/powerpoint/2010/main" val="331520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23</a:t>
            </a:fld>
            <a:endParaRPr lang="en-US"/>
          </a:p>
        </p:txBody>
      </p:sp>
    </p:spTree>
    <p:extLst>
      <p:ext uri="{BB962C8B-B14F-4D97-AF65-F5344CB8AC3E}">
        <p14:creationId xmlns:p14="http://schemas.microsoft.com/office/powerpoint/2010/main" val="5312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24</a:t>
            </a:fld>
            <a:endParaRPr lang="en-US"/>
          </a:p>
        </p:txBody>
      </p:sp>
    </p:spTree>
    <p:extLst>
      <p:ext uri="{BB962C8B-B14F-4D97-AF65-F5344CB8AC3E}">
        <p14:creationId xmlns:p14="http://schemas.microsoft.com/office/powerpoint/2010/main" val="383542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25</a:t>
            </a:fld>
            <a:endParaRPr lang="en-US"/>
          </a:p>
        </p:txBody>
      </p:sp>
    </p:spTree>
    <p:extLst>
      <p:ext uri="{BB962C8B-B14F-4D97-AF65-F5344CB8AC3E}">
        <p14:creationId xmlns:p14="http://schemas.microsoft.com/office/powerpoint/2010/main" val="25874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26</a:t>
            </a:fld>
            <a:endParaRPr lang="en-US"/>
          </a:p>
        </p:txBody>
      </p:sp>
    </p:spTree>
    <p:extLst>
      <p:ext uri="{BB962C8B-B14F-4D97-AF65-F5344CB8AC3E}">
        <p14:creationId xmlns:p14="http://schemas.microsoft.com/office/powerpoint/2010/main" val="320684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27</a:t>
            </a:fld>
            <a:endParaRPr lang="en-US"/>
          </a:p>
        </p:txBody>
      </p:sp>
    </p:spTree>
    <p:extLst>
      <p:ext uri="{BB962C8B-B14F-4D97-AF65-F5344CB8AC3E}">
        <p14:creationId xmlns:p14="http://schemas.microsoft.com/office/powerpoint/2010/main" val="196209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29</a:t>
            </a:fld>
            <a:endParaRPr lang="en-US"/>
          </a:p>
        </p:txBody>
      </p:sp>
    </p:spTree>
    <p:extLst>
      <p:ext uri="{BB962C8B-B14F-4D97-AF65-F5344CB8AC3E}">
        <p14:creationId xmlns:p14="http://schemas.microsoft.com/office/powerpoint/2010/main" val="229386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30</a:t>
            </a:fld>
            <a:endParaRPr lang="en-US"/>
          </a:p>
        </p:txBody>
      </p:sp>
    </p:spTree>
    <p:extLst>
      <p:ext uri="{BB962C8B-B14F-4D97-AF65-F5344CB8AC3E}">
        <p14:creationId xmlns:p14="http://schemas.microsoft.com/office/powerpoint/2010/main" val="47296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31</a:t>
            </a:fld>
            <a:endParaRPr lang="en-US"/>
          </a:p>
        </p:txBody>
      </p:sp>
    </p:spTree>
    <p:extLst>
      <p:ext uri="{BB962C8B-B14F-4D97-AF65-F5344CB8AC3E}">
        <p14:creationId xmlns:p14="http://schemas.microsoft.com/office/powerpoint/2010/main" val="50250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a:t>
            </a:fld>
            <a:endParaRPr lang="en-US"/>
          </a:p>
        </p:txBody>
      </p:sp>
    </p:spTree>
    <p:extLst>
      <p:ext uri="{BB962C8B-B14F-4D97-AF65-F5344CB8AC3E}">
        <p14:creationId xmlns:p14="http://schemas.microsoft.com/office/powerpoint/2010/main" val="152071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4</a:t>
            </a:fld>
            <a:endParaRPr lang="en-US"/>
          </a:p>
        </p:txBody>
      </p:sp>
    </p:spTree>
    <p:extLst>
      <p:ext uri="{BB962C8B-B14F-4D97-AF65-F5344CB8AC3E}">
        <p14:creationId xmlns:p14="http://schemas.microsoft.com/office/powerpoint/2010/main" val="206909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5</a:t>
            </a:fld>
            <a:endParaRPr lang="en-US"/>
          </a:p>
        </p:txBody>
      </p:sp>
    </p:spTree>
    <p:extLst>
      <p:ext uri="{BB962C8B-B14F-4D97-AF65-F5344CB8AC3E}">
        <p14:creationId xmlns:p14="http://schemas.microsoft.com/office/powerpoint/2010/main" val="71370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6</a:t>
            </a:fld>
            <a:endParaRPr lang="en-US"/>
          </a:p>
        </p:txBody>
      </p:sp>
    </p:spTree>
    <p:extLst>
      <p:ext uri="{BB962C8B-B14F-4D97-AF65-F5344CB8AC3E}">
        <p14:creationId xmlns:p14="http://schemas.microsoft.com/office/powerpoint/2010/main" val="322876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7</a:t>
            </a:fld>
            <a:endParaRPr lang="en-US"/>
          </a:p>
        </p:txBody>
      </p:sp>
    </p:spTree>
    <p:extLst>
      <p:ext uri="{BB962C8B-B14F-4D97-AF65-F5344CB8AC3E}">
        <p14:creationId xmlns:p14="http://schemas.microsoft.com/office/powerpoint/2010/main" val="184459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8</a:t>
            </a:fld>
            <a:endParaRPr lang="en-US"/>
          </a:p>
        </p:txBody>
      </p:sp>
    </p:spTree>
    <p:extLst>
      <p:ext uri="{BB962C8B-B14F-4D97-AF65-F5344CB8AC3E}">
        <p14:creationId xmlns:p14="http://schemas.microsoft.com/office/powerpoint/2010/main" val="52463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9</a:t>
            </a:fld>
            <a:endParaRPr lang="en-US"/>
          </a:p>
        </p:txBody>
      </p:sp>
    </p:spTree>
    <p:extLst>
      <p:ext uri="{BB962C8B-B14F-4D97-AF65-F5344CB8AC3E}">
        <p14:creationId xmlns:p14="http://schemas.microsoft.com/office/powerpoint/2010/main" val="265307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22EB-4899-33E7-91E2-D40E648B3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D718C8-293D-3F14-2E32-6240E3C10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4358B-7BB3-7C7A-4FE5-49E497CF9E2E}"/>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BC25DDC2-70F5-855B-D3BC-566DCA88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C8DC0-8E49-7D2F-37AF-67410B8027D5}"/>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21511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2DC6-4472-AA80-84A5-DC7367282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69A0D-0ACF-FF71-974B-CFEAB3E586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BA6F8-18CA-1344-B544-3E4099D6A76A}"/>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ED110BE9-B2A1-E386-F5A1-0D04D10A9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A660E-74CB-6C11-B0B1-B96768043924}"/>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225063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C4E1C-54BD-29D6-8CFC-E34BFA305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485DD-428D-9751-E54A-EA0191D39A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EE323-F650-EFCE-B49E-83497F2E89AC}"/>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4DC25D92-D32F-51E1-29D8-F5EDD343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7064-98EF-15BA-A9CD-AD31A001097A}"/>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34813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3895-DDF4-EA7F-C042-C2AC3EB06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18015-29AB-9A23-46C6-F7C72A2409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2BD35-AE86-16B3-CCBC-04A4CAC75096}"/>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BC443F7B-28BA-2B18-3ECB-28EE911F7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5E9F1-6829-03B9-2779-3ABE448C0A78}"/>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85242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292F-184A-2A1D-08F0-FFA1ACCDA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12CC5-F886-C8D0-ADBF-C144B11EB3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256A2-9820-99D0-71F8-B9FBBD85645C}"/>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B8C19E20-B755-177B-14AB-EDE5312A8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2EAD-080C-4B1A-DEAB-B0CF60ECF328}"/>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77266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789B-7C52-62C2-DE49-58C59A5A9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8F5EE-6066-D5A4-9236-4C936A02C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73FE2-9E66-4472-01BD-78B307A06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1485F-6B8D-96E8-1442-A48338DDCF73}"/>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6" name="Footer Placeholder 5">
            <a:extLst>
              <a:ext uri="{FF2B5EF4-FFF2-40B4-BE49-F238E27FC236}">
                <a16:creationId xmlns:a16="http://schemas.microsoft.com/office/drawing/2014/main" id="{1F2FD463-85F9-4D82-F110-3268BD375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52A2B-85DC-8B23-5107-173706F1A5D4}"/>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4698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3DDF-FF4B-AEDB-D920-10220B12BA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D97D3-B212-55F0-084A-E977468E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693BC-D52A-811F-F1F4-2D9CD5799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B7885-7D87-929D-3AE0-2C84EFE41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471B2-98F3-AE1E-92D0-B6E25298A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A1C2F-9175-C82F-64D7-F6A963FC2608}"/>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8" name="Footer Placeholder 7">
            <a:extLst>
              <a:ext uri="{FF2B5EF4-FFF2-40B4-BE49-F238E27FC236}">
                <a16:creationId xmlns:a16="http://schemas.microsoft.com/office/drawing/2014/main" id="{F6BD16DB-D256-ACCA-E357-B01755165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6C087-2A0D-C45C-C157-48DF5CE9920E}"/>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3451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4109-6F0B-2F62-040C-7214A0D2E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807A08-9C38-24CF-06B2-12EDEDB3D5EB}"/>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4" name="Footer Placeholder 3">
            <a:extLst>
              <a:ext uri="{FF2B5EF4-FFF2-40B4-BE49-F238E27FC236}">
                <a16:creationId xmlns:a16="http://schemas.microsoft.com/office/drawing/2014/main" id="{F7691262-2735-AA6A-F306-B0B1C9F23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3A9BC-7CD6-88AB-73D4-BF655D2503D1}"/>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99870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4D0F9-AC8C-299B-F92E-489F6BFA9133}"/>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3" name="Footer Placeholder 2">
            <a:extLst>
              <a:ext uri="{FF2B5EF4-FFF2-40B4-BE49-F238E27FC236}">
                <a16:creationId xmlns:a16="http://schemas.microsoft.com/office/drawing/2014/main" id="{6F8B511C-A497-373D-7903-793C9D5FB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91458-B0D9-0ABE-C23C-3CEF8594E80C}"/>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73865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1A16-5EBE-3E0F-7E45-A1BE8C39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BD394-41C3-357A-44D1-A9BB9C5AA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B0892-7988-42E5-CAFC-7B01AA743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0267F-326A-AC2E-10D7-631832EFE363}"/>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6" name="Footer Placeholder 5">
            <a:extLst>
              <a:ext uri="{FF2B5EF4-FFF2-40B4-BE49-F238E27FC236}">
                <a16:creationId xmlns:a16="http://schemas.microsoft.com/office/drawing/2014/main" id="{D7FA0948-49E9-0745-FBF0-B6D16D514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8613E-A0B3-E60F-3626-E3FE5BE038A5}"/>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7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4DA3-19FA-C2E2-A735-24F947814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ED79F1-1C67-C33B-884A-E6AE0CA76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40404-9F6A-D4CA-9F5A-3760A6B1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8219E-ACD5-6AEE-4E40-B9CCDF5036AE}"/>
              </a:ext>
            </a:extLst>
          </p:cNvPr>
          <p:cNvSpPr>
            <a:spLocks noGrp="1"/>
          </p:cNvSpPr>
          <p:nvPr>
            <p:ph type="dt" sz="half" idx="10"/>
          </p:nvPr>
        </p:nvSpPr>
        <p:spPr/>
        <p:txBody>
          <a:bodyPr/>
          <a:lstStyle/>
          <a:p>
            <a:fld id="{F1011FC4-1032-4238-813D-A1AEE7E8F952}" type="datetimeFigureOut">
              <a:rPr lang="en-US" smtClean="0"/>
              <a:t>3/21/2024</a:t>
            </a:fld>
            <a:endParaRPr lang="en-US"/>
          </a:p>
        </p:txBody>
      </p:sp>
      <p:sp>
        <p:nvSpPr>
          <p:cNvPr id="6" name="Footer Placeholder 5">
            <a:extLst>
              <a:ext uri="{FF2B5EF4-FFF2-40B4-BE49-F238E27FC236}">
                <a16:creationId xmlns:a16="http://schemas.microsoft.com/office/drawing/2014/main" id="{88D92EE2-F718-71CA-8669-606A0B469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1644-1B17-8220-BE97-0A362211A206}"/>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15322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1164F-1938-CFD6-1607-96A29C12F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1F5A8-EE0A-A4D4-41B8-F6DE00B67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6A571-7B6E-3B7F-47F1-8C57A5466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11FC4-1032-4238-813D-A1AEE7E8F952}" type="datetimeFigureOut">
              <a:rPr lang="en-US" smtClean="0"/>
              <a:t>3/21/2024</a:t>
            </a:fld>
            <a:endParaRPr lang="en-US"/>
          </a:p>
        </p:txBody>
      </p:sp>
      <p:sp>
        <p:nvSpPr>
          <p:cNvPr id="5" name="Footer Placeholder 4">
            <a:extLst>
              <a:ext uri="{FF2B5EF4-FFF2-40B4-BE49-F238E27FC236}">
                <a16:creationId xmlns:a16="http://schemas.microsoft.com/office/drawing/2014/main" id="{AAA717A4-206C-2565-2E49-74811DD69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B890E8-1559-5275-4FBB-A97D02BDB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0FD1B-A6C5-4E4E-9EF2-03E6D126CAE6}" type="slidenum">
              <a:rPr lang="en-US" smtClean="0"/>
              <a:t>‹#›</a:t>
            </a:fld>
            <a:endParaRPr lang="en-US"/>
          </a:p>
        </p:txBody>
      </p:sp>
    </p:spTree>
    <p:extLst>
      <p:ext uri="{BB962C8B-B14F-4D97-AF65-F5344CB8AC3E}">
        <p14:creationId xmlns:p14="http://schemas.microsoft.com/office/powerpoint/2010/main" val="9366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rdot.gov/wp-content/uploads/fhwa1391.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x0l_vkjoz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C1557-1316-8355-98CB-13968BCDF6D0}"/>
              </a:ext>
            </a:extLst>
          </p:cNvPr>
          <p:cNvSpPr>
            <a:spLocks noGrp="1"/>
          </p:cNvSpPr>
          <p:nvPr>
            <p:ph type="title"/>
          </p:nvPr>
        </p:nvSpPr>
        <p:spPr/>
        <p:txBody>
          <a:bodyPr/>
          <a:lstStyle/>
          <a:p>
            <a:r>
              <a:rPr lang="en-US"/>
              <a:t>EEO Requirements Presentation</a:t>
            </a:r>
          </a:p>
        </p:txBody>
      </p:sp>
      <p:sp>
        <p:nvSpPr>
          <p:cNvPr id="5" name="Content Placeholder 4">
            <a:extLst>
              <a:ext uri="{FF2B5EF4-FFF2-40B4-BE49-F238E27FC236}">
                <a16:creationId xmlns:a16="http://schemas.microsoft.com/office/drawing/2014/main" id="{9874F92B-1DFB-F0BC-4BF0-33FCBF653521}"/>
              </a:ext>
            </a:extLst>
          </p:cNvPr>
          <p:cNvSpPr>
            <a:spLocks noGrp="1"/>
          </p:cNvSpPr>
          <p:nvPr>
            <p:ph idx="1"/>
          </p:nvPr>
        </p:nvSpPr>
        <p:spPr>
          <a:xfrm>
            <a:off x="1191580" y="2453473"/>
            <a:ext cx="9047709" cy="3723490"/>
          </a:xfrm>
        </p:spPr>
        <p:txBody>
          <a:bodyPr>
            <a:normAutofit/>
          </a:bodyPr>
          <a:lstStyle/>
          <a:p>
            <a:pPr marL="0" indent="0">
              <a:buNone/>
            </a:pPr>
            <a:endParaRPr lang="en-US"/>
          </a:p>
          <a:p>
            <a:pPr marL="0" indent="0">
              <a:buNone/>
            </a:pPr>
            <a:endParaRPr lang="en-US"/>
          </a:p>
        </p:txBody>
      </p:sp>
      <p:pic>
        <p:nvPicPr>
          <p:cNvPr id="1026" name="Picture 2" descr="EEO Compliance - HR Sources &amp; Solutions">
            <a:extLst>
              <a:ext uri="{FF2B5EF4-FFF2-40B4-BE49-F238E27FC236}">
                <a16:creationId xmlns:a16="http://schemas.microsoft.com/office/drawing/2014/main" id="{437957EF-AF2C-B7C7-BC12-430402C6B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30" y="1791476"/>
            <a:ext cx="9834466" cy="406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7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7B23F2-FE92-46FD-01CD-5CD1EC2AC9F0}"/>
              </a:ext>
            </a:extLst>
          </p:cNvPr>
          <p:cNvSpPr>
            <a:spLocks/>
          </p:cNvSpPr>
          <p:nvPr/>
        </p:nvSpPr>
        <p:spPr>
          <a:xfrm>
            <a:off x="910239" y="1922814"/>
            <a:ext cx="5110605" cy="4291718"/>
          </a:xfrm>
          <a:prstGeom prst="rect">
            <a:avLst/>
          </a:prstGeom>
        </p:spPr>
        <p:txBody>
          <a:bodyPr/>
          <a:lstStyle/>
          <a:p>
            <a:pPr defTabSz="896112">
              <a:spcAft>
                <a:spcPts val="600"/>
              </a:spcAft>
            </a:pPr>
            <a:r>
              <a:rPr lang="en-US" sz="2600" kern="1200">
                <a:solidFill>
                  <a:schemeClr val="tx1"/>
                </a:solidFill>
                <a:latin typeface="+mn-lt"/>
                <a:ea typeface="+mn-ea"/>
                <a:cs typeface="+mn-cs"/>
              </a:rPr>
              <a:t>The contractor will assign an EEO officer and make sure contract officers, employees and others know who the EEO officer is and how to contact them. The assigned officer must have the ability to properly carry out the duties of the position and be given the authority, opportunity and responsibility to perform the duties. </a:t>
            </a:r>
          </a:p>
          <a:p>
            <a:pPr marL="0" indent="0">
              <a:spcAft>
                <a:spcPts val="600"/>
              </a:spcAft>
              <a:buNone/>
            </a:pPr>
            <a:endParaRPr lang="en-US"/>
          </a:p>
        </p:txBody>
      </p:sp>
      <p:sp>
        <p:nvSpPr>
          <p:cNvPr id="4" name="Content Placeholder 3">
            <a:extLst>
              <a:ext uri="{FF2B5EF4-FFF2-40B4-BE49-F238E27FC236}">
                <a16:creationId xmlns:a16="http://schemas.microsoft.com/office/drawing/2014/main" id="{177E0C2B-8E56-5D42-2717-58930FC0C6D0}"/>
              </a:ext>
            </a:extLst>
          </p:cNvPr>
          <p:cNvSpPr>
            <a:spLocks/>
          </p:cNvSpPr>
          <p:nvPr/>
        </p:nvSpPr>
        <p:spPr>
          <a:xfrm>
            <a:off x="6171155" y="1922814"/>
            <a:ext cx="5110605" cy="4291718"/>
          </a:xfrm>
          <a:prstGeom prst="rect">
            <a:avLst/>
          </a:prstGeom>
        </p:spPr>
        <p:txBody>
          <a:bodyPr/>
          <a:lstStyle/>
          <a:p>
            <a:pPr defTabSz="896112">
              <a:spcAft>
                <a:spcPts val="600"/>
              </a:spcAft>
            </a:pPr>
            <a:r>
              <a:rPr lang="en-US" sz="2600" kern="1200">
                <a:solidFill>
                  <a:schemeClr val="tx1"/>
                </a:solidFill>
                <a:latin typeface="+mn-lt"/>
                <a:ea typeface="+mn-ea"/>
                <a:cs typeface="+mn-cs"/>
              </a:rPr>
              <a:t>All staff members who are involved with the process of hiring and firing or have the authority to recommend hiring or firing must be made aware of and implement the EEO policy and its protections to ALL employees regardless of title, grade, classification or position.</a:t>
            </a:r>
          </a:p>
          <a:p>
            <a:pPr marL="0" indent="0">
              <a:spcAft>
                <a:spcPts val="600"/>
              </a:spcAft>
              <a:buNone/>
            </a:pPr>
            <a:endParaRPr lang="en-US"/>
          </a:p>
        </p:txBody>
      </p:sp>
      <p:sp>
        <p:nvSpPr>
          <p:cNvPr id="7" name="TextBox 6">
            <a:extLst>
              <a:ext uri="{FF2B5EF4-FFF2-40B4-BE49-F238E27FC236}">
                <a16:creationId xmlns:a16="http://schemas.microsoft.com/office/drawing/2014/main" id="{B04E5F30-5EA0-91FB-62FC-99033AD460C3}"/>
              </a:ext>
            </a:extLst>
          </p:cNvPr>
          <p:cNvSpPr txBox="1"/>
          <p:nvPr/>
        </p:nvSpPr>
        <p:spPr>
          <a:xfrm>
            <a:off x="1026765" y="643467"/>
            <a:ext cx="4567275" cy="1092815"/>
          </a:xfrm>
          <a:prstGeom prst="rect">
            <a:avLst/>
          </a:prstGeom>
          <a:noFill/>
        </p:spPr>
        <p:txBody>
          <a:bodyPr wrap="square" rtlCol="0">
            <a:spAutoFit/>
          </a:bodyPr>
          <a:lstStyle/>
          <a:p>
            <a:pPr defTabSz="896112">
              <a:spcAft>
                <a:spcPts val="600"/>
              </a:spcAft>
            </a:pPr>
            <a:r>
              <a:rPr lang="en-US" sz="6468" kern="1200">
                <a:solidFill>
                  <a:schemeClr val="tx1"/>
                </a:solidFill>
                <a:latin typeface="+mn-lt"/>
                <a:ea typeface="+mn-ea"/>
                <a:cs typeface="+mn-cs"/>
              </a:rPr>
              <a:t>EEO Officer</a:t>
            </a:r>
            <a:endParaRPr lang="en-US" sz="6600"/>
          </a:p>
        </p:txBody>
      </p:sp>
      <p:sp>
        <p:nvSpPr>
          <p:cNvPr id="9" name="TextBox 8">
            <a:extLst>
              <a:ext uri="{FF2B5EF4-FFF2-40B4-BE49-F238E27FC236}">
                <a16:creationId xmlns:a16="http://schemas.microsoft.com/office/drawing/2014/main" id="{382359E9-10AF-DF3E-8B62-25FA559E7D1C}"/>
              </a:ext>
            </a:extLst>
          </p:cNvPr>
          <p:cNvSpPr txBox="1"/>
          <p:nvPr/>
        </p:nvSpPr>
        <p:spPr>
          <a:xfrm>
            <a:off x="6597958" y="669797"/>
            <a:ext cx="4567275" cy="1305306"/>
          </a:xfrm>
          <a:prstGeom prst="rect">
            <a:avLst/>
          </a:prstGeom>
          <a:noFill/>
        </p:spPr>
        <p:txBody>
          <a:bodyPr wrap="square" rtlCol="0">
            <a:spAutoFit/>
          </a:bodyPr>
          <a:lstStyle/>
          <a:p>
            <a:pPr algn="ctr" defTabSz="896112">
              <a:spcAft>
                <a:spcPts val="600"/>
              </a:spcAft>
            </a:pPr>
            <a:r>
              <a:rPr lang="en-US" sz="3920" kern="1200">
                <a:solidFill>
                  <a:schemeClr val="tx1"/>
                </a:solidFill>
                <a:latin typeface="+mn-lt"/>
                <a:ea typeface="+mn-ea"/>
                <a:cs typeface="+mn-cs"/>
              </a:rPr>
              <a:t>Dissemination of Policy</a:t>
            </a:r>
            <a:endParaRPr lang="en-US" sz="4000"/>
          </a:p>
        </p:txBody>
      </p:sp>
    </p:spTree>
    <p:extLst>
      <p:ext uri="{BB962C8B-B14F-4D97-AF65-F5344CB8AC3E}">
        <p14:creationId xmlns:p14="http://schemas.microsoft.com/office/powerpoint/2010/main" val="163730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C549D8-8430-BD2B-63BA-0CBA75191D90}"/>
              </a:ext>
            </a:extLst>
          </p:cNvPr>
          <p:cNvPicPr>
            <a:picLocks noChangeAspect="1"/>
          </p:cNvPicPr>
          <p:nvPr/>
        </p:nvPicPr>
        <p:blipFill rotWithShape="1">
          <a:blip r:embed="rId3">
            <a:duotone>
              <a:schemeClr val="bg2">
                <a:shade val="45000"/>
                <a:satMod val="135000"/>
              </a:schemeClr>
              <a:prstClr val="white"/>
            </a:duotone>
          </a:blip>
          <a:srcRect t="5552" b="101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DF9D1-4221-4288-7966-739F0F232105}"/>
              </a:ext>
            </a:extLst>
          </p:cNvPr>
          <p:cNvSpPr>
            <a:spLocks noGrp="1"/>
          </p:cNvSpPr>
          <p:nvPr>
            <p:ph type="title"/>
          </p:nvPr>
        </p:nvSpPr>
        <p:spPr>
          <a:xfrm>
            <a:off x="838200" y="365125"/>
            <a:ext cx="10515600" cy="1325563"/>
          </a:xfrm>
        </p:spPr>
        <p:txBody>
          <a:bodyPr>
            <a:normAutofit/>
          </a:bodyPr>
          <a:lstStyle/>
          <a:p>
            <a:r>
              <a:rPr lang="en-US"/>
              <a:t>Minimum Actions Taken</a:t>
            </a:r>
          </a:p>
        </p:txBody>
      </p:sp>
      <p:graphicFrame>
        <p:nvGraphicFramePr>
          <p:cNvPr id="5" name="Content Placeholder 2">
            <a:extLst>
              <a:ext uri="{FF2B5EF4-FFF2-40B4-BE49-F238E27FC236}">
                <a16:creationId xmlns:a16="http://schemas.microsoft.com/office/drawing/2014/main" id="{885DFF35-4CEF-97DF-C75B-2D1325912880}"/>
              </a:ext>
            </a:extLst>
          </p:cNvPr>
          <p:cNvGraphicFramePr>
            <a:graphicFrameLocks noGrp="1"/>
          </p:cNvGraphicFramePr>
          <p:nvPr>
            <p:ph idx="1"/>
            <p:extLst>
              <p:ext uri="{D42A27DB-BD31-4B8C-83A1-F6EECF244321}">
                <p14:modId xmlns:p14="http://schemas.microsoft.com/office/powerpoint/2010/main" val="2556816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587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F2916-27F3-5932-4757-49B64EE0F99E}"/>
              </a:ext>
            </a:extLst>
          </p:cNvPr>
          <p:cNvSpPr>
            <a:spLocks noGrp="1"/>
          </p:cNvSpPr>
          <p:nvPr>
            <p:ph type="title"/>
          </p:nvPr>
        </p:nvSpPr>
        <p:spPr>
          <a:xfrm>
            <a:off x="956826" y="1112969"/>
            <a:ext cx="3937298" cy="4166010"/>
          </a:xfrm>
        </p:spPr>
        <p:txBody>
          <a:bodyPr>
            <a:normAutofit/>
          </a:bodyPr>
          <a:lstStyle/>
          <a:p>
            <a:r>
              <a:rPr lang="en-US">
                <a:solidFill>
                  <a:srgbClr val="FFFFFF"/>
                </a:solidFill>
              </a:rPr>
              <a:t>Personnel Actions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E00A06-2EAC-9554-1FFC-101A622A7D05}"/>
              </a:ext>
            </a:extLst>
          </p:cNvPr>
          <p:cNvSpPr>
            <a:spLocks noGrp="1"/>
          </p:cNvSpPr>
          <p:nvPr>
            <p:ph idx="1"/>
          </p:nvPr>
        </p:nvSpPr>
        <p:spPr>
          <a:xfrm>
            <a:off x="6096000" y="820880"/>
            <a:ext cx="5257799" cy="4889350"/>
          </a:xfrm>
        </p:spPr>
        <p:txBody>
          <a:bodyPr anchor="t">
            <a:normAutofit/>
          </a:bodyPr>
          <a:lstStyle/>
          <a:p>
            <a:pPr marL="0" indent="0">
              <a:buNone/>
            </a:pPr>
            <a:r>
              <a:rPr lang="en-US" sz="2600"/>
              <a:t>Wages, working conditions and employee benefits shall be established and administered, and personnel actions of every type, including hiring, upgrading, promotion, transfer, demotion, layoff, and termination, shall be taken without regard to race, color, religion, sex, national origin, age or disability. </a:t>
            </a:r>
          </a:p>
          <a:p>
            <a:pPr marL="0" indent="0">
              <a:buNone/>
            </a:pPr>
            <a:endParaRPr lang="en-US" sz="2600"/>
          </a:p>
          <a:p>
            <a:pPr marL="0" indent="0">
              <a:buNone/>
            </a:pPr>
            <a:r>
              <a:rPr lang="en-US" sz="2600"/>
              <a:t>There are four steps that should be taken to ensure this…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27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8375-F55F-BB80-0452-6D61FA17E73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4 Steps </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55A39EC9-CE47-BB10-B286-2B8289B223F6}"/>
              </a:ext>
            </a:extLst>
          </p:cNvPr>
          <p:cNvSpPr>
            <a:spLocks/>
          </p:cNvSpPr>
          <p:nvPr/>
        </p:nvSpPr>
        <p:spPr>
          <a:xfrm>
            <a:off x="648070" y="1890619"/>
            <a:ext cx="4904034" cy="3978782"/>
          </a:xfrm>
          <a:prstGeom prst="rect">
            <a:avLst/>
          </a:prstGeom>
        </p:spPr>
        <p:txBody>
          <a:bodyPr lIns="91440" tIns="45720" rIns="91440" bIns="45720" anchor="t">
            <a:normAutofit lnSpcReduction="10000"/>
          </a:bodyPr>
          <a:lstStyle/>
          <a:p>
            <a:pPr marL="514350" indent="-514350">
              <a:spcAft>
                <a:spcPts val="600"/>
              </a:spcAft>
              <a:buAutoNum type="arabicPeriod"/>
            </a:pPr>
            <a:r>
              <a:rPr lang="en-US" sz="2800" kern="1200">
                <a:latin typeface="+mn-lt"/>
                <a:ea typeface="+mn-ea"/>
                <a:cs typeface="+mn-cs"/>
              </a:rPr>
              <a:t>Conduct random</a:t>
            </a:r>
            <a:r>
              <a:rPr lang="en-US" sz="2800"/>
              <a:t> reviews</a:t>
            </a:r>
            <a:r>
              <a:rPr lang="en-US" sz="2800" kern="1200">
                <a:latin typeface="+mn-lt"/>
                <a:ea typeface="+mn-ea"/>
                <a:cs typeface="+mn-cs"/>
              </a:rPr>
              <a:t> to ensure there is no discriminatory practices on the worksite.</a:t>
            </a:r>
          </a:p>
          <a:p>
            <a:pPr marL="514350" indent="-514350">
              <a:spcAft>
                <a:spcPts val="600"/>
              </a:spcAft>
              <a:buAutoNum type="arabicPeriod"/>
            </a:pPr>
            <a:endParaRPr lang="en-US" sz="2800" kern="1200">
              <a:solidFill>
                <a:schemeClr val="tx1"/>
              </a:solidFill>
              <a:latin typeface="+mn-lt"/>
              <a:ea typeface="+mn-ea"/>
              <a:cs typeface="+mn-cs"/>
            </a:endParaRPr>
          </a:p>
          <a:p>
            <a:pPr marL="514350" indent="-514350">
              <a:spcAft>
                <a:spcPts val="600"/>
              </a:spcAft>
              <a:buAutoNum type="arabicPeriod"/>
            </a:pPr>
            <a:r>
              <a:rPr lang="en-US" sz="2800" kern="1200">
                <a:latin typeface="+mn-lt"/>
                <a:ea typeface="+mn-ea"/>
                <a:cs typeface="+mn-cs"/>
              </a:rPr>
              <a:t>Conduct random</a:t>
            </a:r>
            <a:r>
              <a:rPr lang="en-US" sz="2800"/>
              <a:t> reviews</a:t>
            </a:r>
            <a:r>
              <a:rPr lang="en-US" sz="2800" kern="1200">
                <a:latin typeface="+mn-lt"/>
                <a:ea typeface="+mn-ea"/>
                <a:cs typeface="+mn-cs"/>
              </a:rPr>
              <a:t> to make sure there is no evidence of discrimination in wage payment.</a:t>
            </a:r>
            <a:endParaRPr lang="en-US" sz="2800">
              <a:cs typeface="Calibri"/>
            </a:endParaRPr>
          </a:p>
        </p:txBody>
      </p:sp>
      <p:sp>
        <p:nvSpPr>
          <p:cNvPr id="6" name="Content Placeholder 5">
            <a:extLst>
              <a:ext uri="{FF2B5EF4-FFF2-40B4-BE49-F238E27FC236}">
                <a16:creationId xmlns:a16="http://schemas.microsoft.com/office/drawing/2014/main" id="{B72DC876-10B0-2B01-4A84-4CDBCD4B5A1A}"/>
              </a:ext>
            </a:extLst>
          </p:cNvPr>
          <p:cNvSpPr>
            <a:spLocks/>
          </p:cNvSpPr>
          <p:nvPr/>
        </p:nvSpPr>
        <p:spPr>
          <a:xfrm>
            <a:off x="6170612" y="1749116"/>
            <a:ext cx="5183188" cy="4749338"/>
          </a:xfrm>
          <a:prstGeom prst="rect">
            <a:avLst/>
          </a:prstGeom>
        </p:spPr>
        <p:txBody>
          <a:bodyPr lIns="91440" tIns="45720" rIns="91440" bIns="45720" anchor="t">
            <a:normAutofit fontScale="92500"/>
          </a:bodyPr>
          <a:lstStyle/>
          <a:p>
            <a:pPr>
              <a:spcAft>
                <a:spcPts val="600"/>
              </a:spcAft>
            </a:pPr>
            <a:r>
              <a:rPr lang="en-US" sz="2800" kern="1200">
                <a:latin typeface="+mn-lt"/>
                <a:ea typeface="+mn-ea"/>
                <a:cs typeface="+mn-cs"/>
              </a:rPr>
              <a:t>3. Conduct random </a:t>
            </a:r>
            <a:r>
              <a:rPr lang="en-US" sz="2800"/>
              <a:t>reviews </a:t>
            </a:r>
            <a:r>
              <a:rPr lang="en-US" sz="2800" kern="1200">
                <a:latin typeface="+mn-lt"/>
                <a:ea typeface="+mn-ea"/>
                <a:cs typeface="+mn-cs"/>
              </a:rPr>
              <a:t>on personnel matters for discriminatory actions.</a:t>
            </a:r>
          </a:p>
          <a:p>
            <a:pPr>
              <a:spcAft>
                <a:spcPts val="600"/>
              </a:spcAft>
            </a:pPr>
            <a:endParaRPr lang="en-US" sz="2800" kern="1200">
              <a:solidFill>
                <a:schemeClr val="tx1"/>
              </a:solidFill>
              <a:latin typeface="+mn-lt"/>
              <a:ea typeface="+mn-ea"/>
              <a:cs typeface="+mn-cs"/>
            </a:endParaRPr>
          </a:p>
          <a:p>
            <a:pPr>
              <a:spcAft>
                <a:spcPts val="600"/>
              </a:spcAft>
            </a:pPr>
            <a:r>
              <a:rPr lang="en-US" sz="2800" kern="1200">
                <a:latin typeface="+mn-lt"/>
                <a:ea typeface="+mn-ea"/>
                <a:cs typeface="+mn-cs"/>
              </a:rPr>
              <a:t>4. Promptly investigate any and all complaints of discrimination</a:t>
            </a:r>
            <a:r>
              <a:rPr lang="en-US" sz="2800"/>
              <a:t>. If any</a:t>
            </a:r>
            <a:r>
              <a:rPr lang="en-US" sz="2800" kern="1200">
                <a:latin typeface="+mn-lt"/>
                <a:ea typeface="+mn-ea"/>
                <a:cs typeface="+mn-cs"/>
              </a:rPr>
              <a:t> </a:t>
            </a:r>
            <a:r>
              <a:rPr lang="en-US" sz="2800"/>
              <a:t>discriminative actions are found,</a:t>
            </a:r>
            <a:r>
              <a:rPr lang="en-US" sz="2800" kern="1200">
                <a:latin typeface="+mn-lt"/>
                <a:ea typeface="+mn-ea"/>
                <a:cs typeface="+mn-cs"/>
              </a:rPr>
              <a:t> create a corrective </a:t>
            </a:r>
            <a:r>
              <a:rPr lang="en-US" sz="2800"/>
              <a:t>action plan</a:t>
            </a:r>
            <a:r>
              <a:rPr lang="en-US" sz="2800" kern="1200">
                <a:latin typeface="+mn-lt"/>
                <a:ea typeface="+mn-ea"/>
                <a:cs typeface="+mn-cs"/>
              </a:rPr>
              <a:t> </a:t>
            </a:r>
            <a:r>
              <a:rPr lang="en-US" sz="2800"/>
              <a:t>to include </a:t>
            </a:r>
            <a:r>
              <a:rPr lang="en-US" sz="2800" kern="1200">
                <a:latin typeface="+mn-lt"/>
                <a:ea typeface="+mn-ea"/>
                <a:cs typeface="+mn-cs"/>
              </a:rPr>
              <a:t>a reasonable timeline. Also, ensure that others besides the complainant were not affected.</a:t>
            </a:r>
            <a:endParaRPr lang="en-US" sz="2800" kern="1200">
              <a:latin typeface="+mn-lt"/>
              <a:cs typeface="Calibri"/>
            </a:endParaRPr>
          </a:p>
          <a:p>
            <a:pPr marL="0" indent="0">
              <a:spcAft>
                <a:spcPts val="600"/>
              </a:spcAft>
              <a:buNone/>
            </a:pPr>
            <a:endParaRPr lang="en-US"/>
          </a:p>
        </p:txBody>
      </p:sp>
    </p:spTree>
    <p:extLst>
      <p:ext uri="{BB962C8B-B14F-4D97-AF65-F5344CB8AC3E}">
        <p14:creationId xmlns:p14="http://schemas.microsoft.com/office/powerpoint/2010/main" val="354998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3BDFC-2DDD-A596-D119-51A2AE6775B1}"/>
              </a:ext>
            </a:extLst>
          </p:cNvPr>
          <p:cNvSpPr>
            <a:spLocks noGrp="1"/>
          </p:cNvSpPr>
          <p:nvPr>
            <p:ph type="title"/>
          </p:nvPr>
        </p:nvSpPr>
        <p:spPr>
          <a:xfrm>
            <a:off x="1171074" y="1396686"/>
            <a:ext cx="3240506" cy="4064628"/>
          </a:xfrm>
        </p:spPr>
        <p:txBody>
          <a:bodyPr>
            <a:normAutofit/>
          </a:bodyPr>
          <a:lstStyle/>
          <a:p>
            <a:r>
              <a:rPr lang="en-US">
                <a:solidFill>
                  <a:srgbClr val="FFFFFF"/>
                </a:solidFill>
              </a:rPr>
              <a:t>Recruitment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241676-03EF-C91B-4255-FFD76EC8C226}"/>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US" dirty="0"/>
              <a:t>Employers must include the following statement in all job postings: “An Equal Opportunity Employer.” </a:t>
            </a:r>
          </a:p>
          <a:p>
            <a:pPr marL="0" indent="0">
              <a:buNone/>
            </a:pPr>
            <a:r>
              <a:rPr lang="en-US" dirty="0"/>
              <a:t>All such job postings should be included in local publications that reach the minority populations.</a:t>
            </a:r>
          </a:p>
        </p:txBody>
      </p:sp>
    </p:spTree>
    <p:extLst>
      <p:ext uri="{BB962C8B-B14F-4D97-AF65-F5344CB8AC3E}">
        <p14:creationId xmlns:p14="http://schemas.microsoft.com/office/powerpoint/2010/main" val="19146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E5969-BF60-6A10-407F-D9D0B64B315A}"/>
              </a:ext>
            </a:extLst>
          </p:cNvPr>
          <p:cNvSpPr>
            <a:spLocks noGrp="1"/>
          </p:cNvSpPr>
          <p:nvPr>
            <p:ph type="title"/>
          </p:nvPr>
        </p:nvSpPr>
        <p:spPr>
          <a:xfrm>
            <a:off x="686834" y="1153572"/>
            <a:ext cx="3200400" cy="4461163"/>
          </a:xfrm>
        </p:spPr>
        <p:txBody>
          <a:bodyPr>
            <a:normAutofit/>
          </a:bodyPr>
          <a:lstStyle/>
          <a:p>
            <a:r>
              <a:rPr lang="en-US">
                <a:solidFill>
                  <a:srgbClr val="FFFFFF"/>
                </a:solidFill>
              </a:rPr>
              <a:t>Three Steps to Recruitment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824880-90D7-1F51-6C6A-916CCAA2F1E9}"/>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1. Employers will use public and private referral sources that are likely to yield qualified minority and women applicants. It is the employer's responsibility to find sources of potential minority group employees and establish relationships with organizations that can refer minorities.</a:t>
            </a:r>
          </a:p>
          <a:p>
            <a:pPr marL="0" indent="0">
              <a:buNone/>
            </a:pPr>
            <a:r>
              <a:rPr lang="en-US" sz="2600" dirty="0"/>
              <a:t>2. If the employer has a bargaining agreement that provides hiring referrals, the employer is expected to ensure that the agreement follows the EEO requirements. If the agreement is allowing or has potential to allow discrimination against minorities or women OR requires the employer to do such, it is a violation.</a:t>
            </a:r>
            <a:endParaRPr lang="en-US" sz="2600" dirty="0">
              <a:cs typeface="Calibri"/>
            </a:endParaRPr>
          </a:p>
          <a:p>
            <a:endParaRPr lang="en-US" sz="2600" dirty="0"/>
          </a:p>
        </p:txBody>
      </p:sp>
    </p:spTree>
    <p:extLst>
      <p:ext uri="{BB962C8B-B14F-4D97-AF65-F5344CB8AC3E}">
        <p14:creationId xmlns:p14="http://schemas.microsoft.com/office/powerpoint/2010/main" val="309591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6AB21-903B-4546-4EBE-19A42845EA6C}"/>
              </a:ext>
            </a:extLst>
          </p:cNvPr>
          <p:cNvSpPr>
            <a:spLocks noGrp="1"/>
          </p:cNvSpPr>
          <p:nvPr>
            <p:ph type="title"/>
          </p:nvPr>
        </p:nvSpPr>
        <p:spPr>
          <a:xfrm>
            <a:off x="956826" y="1112969"/>
            <a:ext cx="3937298" cy="4166010"/>
          </a:xfrm>
        </p:spPr>
        <p:txBody>
          <a:bodyPr>
            <a:normAutofit/>
          </a:bodyPr>
          <a:lstStyle/>
          <a:p>
            <a:r>
              <a:rPr lang="en-US">
                <a:solidFill>
                  <a:srgbClr val="FFFFFF"/>
                </a:solidFill>
              </a:rPr>
              <a:t>Three Steps to Recruitment-Step 3</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6808E68-2AD6-957E-DF0E-0EA8D050520D}"/>
              </a:ext>
            </a:extLst>
          </p:cNvPr>
          <p:cNvSpPr>
            <a:spLocks noGrp="1"/>
          </p:cNvSpPr>
          <p:nvPr>
            <p:ph idx="1"/>
          </p:nvPr>
        </p:nvSpPr>
        <p:spPr>
          <a:xfrm>
            <a:off x="6096000" y="820880"/>
            <a:ext cx="5257799" cy="4889350"/>
          </a:xfrm>
        </p:spPr>
        <p:txBody>
          <a:bodyPr anchor="t">
            <a:normAutofit/>
          </a:bodyPr>
          <a:lstStyle/>
          <a:p>
            <a:pPr marL="0" indent="0">
              <a:buNone/>
            </a:pPr>
            <a:r>
              <a:rPr lang="en-US" sz="3600" dirty="0"/>
              <a:t>3. The employer should encourage its present employees to refer minorities and women as applicants for employment. Information on how to make referrals should be discussed with employees.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5607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DF47C-BBC0-4B42-CB19-E1CC9FFB34D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Training and Promotions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27F16E-2214-91A9-F0D2-94B2B4C909D2}"/>
              </a:ext>
            </a:extLst>
          </p:cNvPr>
          <p:cNvGraphicFramePr>
            <a:graphicFrameLocks noGrp="1"/>
          </p:cNvGraphicFramePr>
          <p:nvPr>
            <p:ph idx="1"/>
            <p:extLst>
              <p:ext uri="{D42A27DB-BD31-4B8C-83A1-F6EECF244321}">
                <p14:modId xmlns:p14="http://schemas.microsoft.com/office/powerpoint/2010/main" val="406488549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61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8B604-2EA0-7AA2-FD62-1B87D95E2CEC}"/>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Training and Promotions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3022C1-2F2F-3935-E261-9E494388A47E}"/>
              </a:ext>
            </a:extLst>
          </p:cNvPr>
          <p:cNvGraphicFramePr>
            <a:graphicFrameLocks noGrp="1"/>
          </p:cNvGraphicFramePr>
          <p:nvPr>
            <p:ph idx="1"/>
            <p:extLst>
              <p:ext uri="{D42A27DB-BD31-4B8C-83A1-F6EECF244321}">
                <p14:modId xmlns:p14="http://schemas.microsoft.com/office/powerpoint/2010/main" val="30984893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62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84A5F-C049-8D37-5D3E-21D7B3634634}"/>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Unions</a:t>
            </a:r>
          </a:p>
        </p:txBody>
      </p:sp>
      <p:sp>
        <p:nvSpPr>
          <p:cNvPr id="22" name="Rectangle: Rounded Corners 2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0FC6DE7E-D1B1-FB50-0074-8573B16850A1}"/>
              </a:ext>
            </a:extLst>
          </p:cNvPr>
          <p:cNvGraphicFramePr>
            <a:graphicFrameLocks noGrp="1"/>
          </p:cNvGraphicFramePr>
          <p:nvPr>
            <p:ph idx="1"/>
            <p:extLst>
              <p:ext uri="{D42A27DB-BD31-4B8C-83A1-F6EECF244321}">
                <p14:modId xmlns:p14="http://schemas.microsoft.com/office/powerpoint/2010/main" val="225259012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80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8F74357-2CF5-1891-9EBD-5E5004B8B094}"/>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ARDOT Civil Rights Division</a:t>
            </a:r>
            <a:br>
              <a:rPr lang="en-US" sz="4800">
                <a:solidFill>
                  <a:schemeClr val="bg1"/>
                </a:solidFill>
              </a:rPr>
            </a:b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F7D85082-0843-CA35-DD09-289B9ADF1DDA}"/>
              </a:ext>
            </a:extLst>
          </p:cNvPr>
          <p:cNvGraphicFramePr>
            <a:graphicFrameLocks noGrp="1"/>
          </p:cNvGraphicFramePr>
          <p:nvPr>
            <p:ph idx="1"/>
            <p:extLst>
              <p:ext uri="{D42A27DB-BD31-4B8C-83A1-F6EECF244321}">
                <p14:modId xmlns:p14="http://schemas.microsoft.com/office/powerpoint/2010/main" val="362639046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20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5C9AB-AD81-6744-DF60-CEBFD420BFAF}"/>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800">
                <a:solidFill>
                  <a:srgbClr val="FFFFFF"/>
                </a:solidFill>
              </a:rPr>
              <a:t>Unions</a:t>
            </a:r>
          </a:p>
        </p:txBody>
      </p:sp>
      <p:sp>
        <p:nvSpPr>
          <p:cNvPr id="20" name="Rectangle 19">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7CF2B0-A095-9F3A-D7F9-7A73A466B0E8}"/>
              </a:ext>
            </a:extLst>
          </p:cNvPr>
          <p:cNvSpPr>
            <a:spLocks noGrp="1"/>
          </p:cNvSpPr>
          <p:nvPr>
            <p:ph sz="half" idx="1"/>
          </p:nvPr>
        </p:nvSpPr>
        <p:spPr>
          <a:xfrm>
            <a:off x="6574536" y="640080"/>
            <a:ext cx="5053066" cy="2546604"/>
          </a:xfrm>
        </p:spPr>
        <p:txBody>
          <a:bodyPr>
            <a:noAutofit/>
          </a:bodyPr>
          <a:lstStyle/>
          <a:p>
            <a:pPr marL="0" indent="0">
              <a:buNone/>
            </a:pPr>
            <a:r>
              <a:rPr lang="en-US" dirty="0"/>
              <a:t>The employer will use good faith efforts to include an EEO clause into each union agreement to ensure that the union will be bound by contract to refer applicants without regard to their race, color, religion, sex, national origin, age or disability. </a:t>
            </a:r>
          </a:p>
        </p:txBody>
      </p:sp>
      <p:sp>
        <p:nvSpPr>
          <p:cNvPr id="4" name="Content Placeholder 3">
            <a:extLst>
              <a:ext uri="{FF2B5EF4-FFF2-40B4-BE49-F238E27FC236}">
                <a16:creationId xmlns:a16="http://schemas.microsoft.com/office/drawing/2014/main" id="{0F1DE55F-1F85-9DBF-4BD4-B7116BB052CF}"/>
              </a:ext>
            </a:extLst>
          </p:cNvPr>
          <p:cNvSpPr>
            <a:spLocks noGrp="1"/>
          </p:cNvSpPr>
          <p:nvPr>
            <p:ph sz="half" idx="2"/>
          </p:nvPr>
        </p:nvSpPr>
        <p:spPr>
          <a:xfrm>
            <a:off x="6622734" y="4072759"/>
            <a:ext cx="5057398" cy="2546605"/>
          </a:xfrm>
        </p:spPr>
        <p:txBody>
          <a:bodyPr>
            <a:normAutofit/>
          </a:bodyPr>
          <a:lstStyle/>
          <a:p>
            <a:pPr marL="0" indent="0">
              <a:buNone/>
            </a:pPr>
            <a:r>
              <a:rPr lang="en-US" dirty="0"/>
              <a:t>The employer should obtain information on the referral practices and policies of the labor union to ensure EEO practices are included.</a:t>
            </a:r>
          </a:p>
        </p:txBody>
      </p:sp>
      <p:sp>
        <p:nvSpPr>
          <p:cNvPr id="5" name="TextBox 4">
            <a:extLst>
              <a:ext uri="{FF2B5EF4-FFF2-40B4-BE49-F238E27FC236}">
                <a16:creationId xmlns:a16="http://schemas.microsoft.com/office/drawing/2014/main" id="{3626C4E5-B3F4-BA71-AEA4-131986E101E5}"/>
              </a:ext>
            </a:extLst>
          </p:cNvPr>
          <p:cNvSpPr txBox="1"/>
          <p:nvPr/>
        </p:nvSpPr>
        <p:spPr>
          <a:xfrm>
            <a:off x="6574536" y="6391275"/>
            <a:ext cx="5105596" cy="369332"/>
          </a:xfrm>
          <a:prstGeom prst="rect">
            <a:avLst/>
          </a:prstGeom>
          <a:noFill/>
        </p:spPr>
        <p:txBody>
          <a:bodyPr wrap="square" rtlCol="0">
            <a:spAutoFit/>
          </a:bodyPr>
          <a:lstStyle/>
          <a:p>
            <a:r>
              <a:rPr lang="en-US" dirty="0"/>
              <a:t>Note: Arkansas is a non-union state.</a:t>
            </a:r>
          </a:p>
        </p:txBody>
      </p:sp>
    </p:spTree>
    <p:extLst>
      <p:ext uri="{BB962C8B-B14F-4D97-AF65-F5344CB8AC3E}">
        <p14:creationId xmlns:p14="http://schemas.microsoft.com/office/powerpoint/2010/main" val="311689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A87AC-735F-A615-B23F-7DECB4A22872}"/>
              </a:ext>
            </a:extLst>
          </p:cNvPr>
          <p:cNvSpPr>
            <a:spLocks noGrp="1"/>
          </p:cNvSpPr>
          <p:nvPr>
            <p:ph type="title"/>
          </p:nvPr>
        </p:nvSpPr>
        <p:spPr>
          <a:xfrm>
            <a:off x="686834" y="1153572"/>
            <a:ext cx="3200400" cy="4461163"/>
          </a:xfrm>
        </p:spPr>
        <p:txBody>
          <a:bodyPr>
            <a:normAutofit/>
          </a:bodyPr>
          <a:lstStyle/>
          <a:p>
            <a:r>
              <a:rPr lang="en-US">
                <a:solidFill>
                  <a:srgbClr val="FFFFFF"/>
                </a:solidFill>
              </a:rPr>
              <a:t>Unions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2ED951-C90D-2AFE-E1BE-EB4D1152380E}"/>
              </a:ext>
            </a:extLst>
          </p:cNvPr>
          <p:cNvSpPr>
            <a:spLocks noGrp="1"/>
          </p:cNvSpPr>
          <p:nvPr>
            <p:ph idx="1"/>
          </p:nvPr>
        </p:nvSpPr>
        <p:spPr>
          <a:xfrm>
            <a:off x="4447308" y="591344"/>
            <a:ext cx="6906491" cy="5585619"/>
          </a:xfrm>
        </p:spPr>
        <p:txBody>
          <a:bodyPr anchor="ctr">
            <a:normAutofit/>
          </a:bodyPr>
          <a:lstStyle/>
          <a:p>
            <a:pPr marL="0" indent="0">
              <a:buNone/>
            </a:pPr>
            <a:r>
              <a:rPr lang="en-US" dirty="0"/>
              <a:t>In the event that the union is unable to provide a reasonable flow of referrals within the set time limits of the collective bargaining agreement, the employer will fill the positions through independent recruitment efforts without regard to race, color, religion, sex, national origin, age or disability…making full effort to obtain qualified or qualifiable minorities and women.</a:t>
            </a:r>
          </a:p>
        </p:txBody>
      </p:sp>
    </p:spTree>
    <p:extLst>
      <p:ext uri="{BB962C8B-B14F-4D97-AF65-F5344CB8AC3E}">
        <p14:creationId xmlns:p14="http://schemas.microsoft.com/office/powerpoint/2010/main" val="295491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E313D-2B86-1049-3903-B3A1557A5C57}"/>
              </a:ext>
            </a:extLst>
          </p:cNvPr>
          <p:cNvSpPr>
            <a:spLocks noGrp="1"/>
          </p:cNvSpPr>
          <p:nvPr>
            <p:ph type="title"/>
          </p:nvPr>
        </p:nvSpPr>
        <p:spPr>
          <a:xfrm>
            <a:off x="804274" y="289999"/>
            <a:ext cx="4977976" cy="1454051"/>
          </a:xfrm>
        </p:spPr>
        <p:txBody>
          <a:bodyPr>
            <a:normAutofit/>
          </a:bodyPr>
          <a:lstStyle/>
          <a:p>
            <a:r>
              <a:rPr lang="en-US" sz="3100">
                <a:solidFill>
                  <a:schemeClr val="tx2"/>
                </a:solidFill>
              </a:rPr>
              <a:t>Reasonable Accommodations for Applicants/Employees with Disabilities</a:t>
            </a:r>
          </a:p>
        </p:txBody>
      </p:sp>
      <p:sp>
        <p:nvSpPr>
          <p:cNvPr id="3" name="Content Placeholder 2">
            <a:extLst>
              <a:ext uri="{FF2B5EF4-FFF2-40B4-BE49-F238E27FC236}">
                <a16:creationId xmlns:a16="http://schemas.microsoft.com/office/drawing/2014/main" id="{CE28CF5B-4B3F-43FC-35F8-0F8ADC4826DE}"/>
              </a:ext>
            </a:extLst>
          </p:cNvPr>
          <p:cNvSpPr>
            <a:spLocks noGrp="1"/>
          </p:cNvSpPr>
          <p:nvPr>
            <p:ph idx="1"/>
          </p:nvPr>
        </p:nvSpPr>
        <p:spPr>
          <a:xfrm>
            <a:off x="801645" y="2034049"/>
            <a:ext cx="4977578" cy="3639289"/>
          </a:xfrm>
        </p:spPr>
        <p:txBody>
          <a:bodyPr anchor="ctr">
            <a:noAutofit/>
          </a:bodyPr>
          <a:lstStyle/>
          <a:p>
            <a:pPr marL="0" indent="0">
              <a:buNone/>
            </a:pPr>
            <a:r>
              <a:rPr lang="en-US" dirty="0">
                <a:solidFill>
                  <a:schemeClr val="tx2"/>
                </a:solidFill>
              </a:rPr>
              <a:t>The employer must be familiar with the requirements for and comply with the Americans with Disabilities Act and all rules and regulations established there under. Employers must provide reasonable accommodation in all employment activities unless to do so would cause an undue hardship.</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onstruction Worker">
            <a:extLst>
              <a:ext uri="{FF2B5EF4-FFF2-40B4-BE49-F238E27FC236}">
                <a16:creationId xmlns:a16="http://schemas.microsoft.com/office/drawing/2014/main" id="{9F6EA17D-383F-7523-F86D-402E0F882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47993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D5FE9-D57C-2EB6-7DA6-74E4BDEFE3F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Selection of Subcontractors, Procurement of Materials and Leasing of Equipment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3806D7-C2B2-A435-7EE8-DE05292BDCD3}"/>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The employer shall not discriminate on the grounds of race, color, religion, sex, national origin, age or disability in the selection and retention of subcontractors, including the procurement of materials and leases of equipment. The employer shall take all reasonable steps to ensure nondiscrimination in the administration of the contract.</a:t>
            </a:r>
          </a:p>
          <a:p>
            <a:pPr marL="0" indent="0">
              <a:buNone/>
            </a:pPr>
            <a:r>
              <a:rPr lang="en-US" sz="2600" dirty="0"/>
              <a:t>The employer shall notify all potential subcontractors and suppliers of the contracts EEO obligations.</a:t>
            </a:r>
          </a:p>
          <a:p>
            <a:pPr marL="0" indent="0">
              <a:buNone/>
            </a:pPr>
            <a:r>
              <a:rPr lang="en-US" sz="2600" dirty="0"/>
              <a:t>The employer will use good faith efforts to ensure subcontractor compliance with their EEO obligations. </a:t>
            </a:r>
          </a:p>
        </p:txBody>
      </p:sp>
    </p:spTree>
    <p:extLst>
      <p:ext uri="{BB962C8B-B14F-4D97-AF65-F5344CB8AC3E}">
        <p14:creationId xmlns:p14="http://schemas.microsoft.com/office/powerpoint/2010/main" val="278485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34C1E-4D04-9092-15CF-FE128289EF57}"/>
              </a:ext>
            </a:extLst>
          </p:cNvPr>
          <p:cNvSpPr>
            <a:spLocks noGrp="1"/>
          </p:cNvSpPr>
          <p:nvPr>
            <p:ph type="title"/>
          </p:nvPr>
        </p:nvSpPr>
        <p:spPr>
          <a:xfrm>
            <a:off x="1171074" y="1396686"/>
            <a:ext cx="3240506" cy="4064628"/>
          </a:xfrm>
        </p:spPr>
        <p:txBody>
          <a:bodyPr>
            <a:normAutofit/>
          </a:bodyPr>
          <a:lstStyle/>
          <a:p>
            <a:r>
              <a:rPr lang="en-US">
                <a:solidFill>
                  <a:srgbClr val="FFFFFF"/>
                </a:solidFill>
              </a:rPr>
              <a:t>Assurance Required by 49 CFR 26.13(b)</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D1230-B2E7-1411-BD24-748E36F599A3}"/>
              </a:ext>
            </a:extLst>
          </p:cNvPr>
          <p:cNvSpPr>
            <a:spLocks noGrp="1"/>
          </p:cNvSpPr>
          <p:nvPr>
            <p:ph idx="1"/>
          </p:nvPr>
        </p:nvSpPr>
        <p:spPr>
          <a:xfrm>
            <a:off x="5370153" y="1526033"/>
            <a:ext cx="5536397" cy="3935281"/>
          </a:xfrm>
        </p:spPr>
        <p:txBody>
          <a:bodyPr>
            <a:normAutofit/>
          </a:bodyPr>
          <a:lstStyle/>
          <a:p>
            <a:pPr marL="0" indent="0">
              <a:buNone/>
            </a:pPr>
            <a:r>
              <a:rPr lang="en-US" sz="2000"/>
              <a:t>The requirements of 49 CFR Part 26 and the State DOT’s U.S. DOT-approved DBE program are incorporated by reference.</a:t>
            </a:r>
          </a:p>
          <a:p>
            <a:pPr marL="0" indent="0">
              <a:buNone/>
            </a:pPr>
            <a:r>
              <a:rPr lang="en-US" sz="2000"/>
              <a:t>The contractor or subcontractor shall not discriminate on the basis of race, color, national origin or sex in the performance of the contract. The applicable requirements of 49 CFR Part 26 in the award and administration of DOT assisted contracts. Failure to carry out these requirements is a material breach of the contract and may lead to the termination of the contract or other consequences as deemed appropriate. </a:t>
            </a:r>
          </a:p>
        </p:txBody>
      </p:sp>
    </p:spTree>
    <p:extLst>
      <p:ext uri="{BB962C8B-B14F-4D97-AF65-F5344CB8AC3E}">
        <p14:creationId xmlns:p14="http://schemas.microsoft.com/office/powerpoint/2010/main" val="122095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232DC-06D9-8AAB-4947-06045B876C2A}"/>
              </a:ext>
            </a:extLst>
          </p:cNvPr>
          <p:cNvSpPr>
            <a:spLocks noGrp="1"/>
          </p:cNvSpPr>
          <p:nvPr>
            <p:ph type="title"/>
          </p:nvPr>
        </p:nvSpPr>
        <p:spPr>
          <a:xfrm>
            <a:off x="1171074" y="1396686"/>
            <a:ext cx="3240506" cy="4064628"/>
          </a:xfrm>
        </p:spPr>
        <p:txBody>
          <a:bodyPr>
            <a:normAutofit/>
          </a:bodyPr>
          <a:lstStyle/>
          <a:p>
            <a:r>
              <a:rPr lang="en-US">
                <a:solidFill>
                  <a:srgbClr val="FFFFFF"/>
                </a:solidFill>
              </a:rPr>
              <a:t>Records and Reports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EAC798-1231-19CF-F0A2-5CF41007D9CA}"/>
              </a:ext>
            </a:extLst>
          </p:cNvPr>
          <p:cNvSpPr>
            <a:spLocks noGrp="1"/>
          </p:cNvSpPr>
          <p:nvPr>
            <p:ph idx="1"/>
          </p:nvPr>
        </p:nvSpPr>
        <p:spPr>
          <a:xfrm>
            <a:off x="5370153" y="1526033"/>
            <a:ext cx="5536397" cy="3935281"/>
          </a:xfrm>
        </p:spPr>
        <p:txBody>
          <a:bodyPr>
            <a:normAutofit/>
          </a:bodyPr>
          <a:lstStyle/>
          <a:p>
            <a:pPr marL="0" indent="0">
              <a:buNone/>
            </a:pPr>
            <a:r>
              <a:rPr lang="en-US" sz="2400"/>
              <a:t>The employer shall keep such records as necessary to document compliance with the EEO requirements. </a:t>
            </a:r>
            <a:r>
              <a:rPr lang="en-US" sz="2400" dirty="0"/>
              <a:t>Such records shall be retained for a period of three years following the date of the final payment to the contractor for all contract work and shall be available at reasonable times and places for inspection by authorized representatives of the contracting agency and the FHWA.</a:t>
            </a:r>
          </a:p>
        </p:txBody>
      </p:sp>
    </p:spTree>
    <p:extLst>
      <p:ext uri="{BB962C8B-B14F-4D97-AF65-F5344CB8AC3E}">
        <p14:creationId xmlns:p14="http://schemas.microsoft.com/office/powerpoint/2010/main" val="139673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31560-9114-0854-3D04-702CE721A5D7}"/>
              </a:ext>
            </a:extLst>
          </p:cNvPr>
          <p:cNvSpPr>
            <a:spLocks noGrp="1"/>
          </p:cNvSpPr>
          <p:nvPr>
            <p:ph type="title"/>
          </p:nvPr>
        </p:nvSpPr>
        <p:spPr>
          <a:xfrm>
            <a:off x="686834" y="1153572"/>
            <a:ext cx="3200400" cy="4461163"/>
          </a:xfrm>
        </p:spPr>
        <p:txBody>
          <a:bodyPr>
            <a:normAutofit/>
          </a:bodyPr>
          <a:lstStyle/>
          <a:p>
            <a:r>
              <a:rPr lang="en-US">
                <a:solidFill>
                  <a:srgbClr val="FFFFFF"/>
                </a:solidFill>
              </a:rPr>
              <a:t>Records and Reports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62882D-A45A-1EFA-D621-CA526DD46CDB}"/>
              </a:ext>
            </a:extLst>
          </p:cNvPr>
          <p:cNvSpPr>
            <a:spLocks noGrp="1"/>
          </p:cNvSpPr>
          <p:nvPr>
            <p:ph idx="1"/>
          </p:nvPr>
        </p:nvSpPr>
        <p:spPr>
          <a:xfrm>
            <a:off x="4447308" y="591344"/>
            <a:ext cx="6906491" cy="5585619"/>
          </a:xfrm>
        </p:spPr>
        <p:txBody>
          <a:bodyPr anchor="ctr">
            <a:normAutofit/>
          </a:bodyPr>
          <a:lstStyle/>
          <a:p>
            <a:pPr marL="0" indent="0">
              <a:buNone/>
            </a:pPr>
            <a:r>
              <a:rPr lang="en-US"/>
              <a:t>The records kept should document the following:</a:t>
            </a:r>
          </a:p>
          <a:p>
            <a:pPr marL="0" indent="0">
              <a:buNone/>
            </a:pPr>
            <a:r>
              <a:rPr lang="en-US"/>
              <a:t>	a. The number and work hours of minority and non-minority group members and women employed in each work classification.</a:t>
            </a:r>
          </a:p>
          <a:p>
            <a:pPr marL="0" indent="0">
              <a:buNone/>
            </a:pPr>
            <a:r>
              <a:rPr lang="en-US"/>
              <a:t>	b. The progress and efforts being made in cooperation with unions, when applicable, to increase employment opportunities for minorities and women and</a:t>
            </a:r>
          </a:p>
          <a:p>
            <a:pPr marL="0" indent="0">
              <a:buNone/>
            </a:pPr>
            <a:r>
              <a:rPr lang="en-US"/>
              <a:t>	c. The progress and efforts being made in locating, hiring, training, qualifying, and upgrading minorities and women.</a:t>
            </a:r>
          </a:p>
        </p:txBody>
      </p:sp>
    </p:spTree>
    <p:extLst>
      <p:ext uri="{BB962C8B-B14F-4D97-AF65-F5344CB8AC3E}">
        <p14:creationId xmlns:p14="http://schemas.microsoft.com/office/powerpoint/2010/main" val="317444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53AEA-7481-C280-1131-174AD8062E1C}"/>
              </a:ext>
            </a:extLst>
          </p:cNvPr>
          <p:cNvSpPr>
            <a:spLocks noGrp="1"/>
          </p:cNvSpPr>
          <p:nvPr>
            <p:ph type="title"/>
          </p:nvPr>
        </p:nvSpPr>
        <p:spPr>
          <a:xfrm>
            <a:off x="838200" y="365125"/>
            <a:ext cx="5558489" cy="1325563"/>
          </a:xfrm>
        </p:spPr>
        <p:txBody>
          <a:bodyPr>
            <a:normAutofit/>
          </a:bodyPr>
          <a:lstStyle/>
          <a:p>
            <a:r>
              <a:rPr lang="en-US"/>
              <a:t>Records and Reports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BEA2AB-2383-AE76-42F2-2B7620F5803D}"/>
              </a:ext>
            </a:extLst>
          </p:cNvPr>
          <p:cNvSpPr>
            <a:spLocks noGrp="1"/>
          </p:cNvSpPr>
          <p:nvPr>
            <p:ph idx="1"/>
          </p:nvPr>
        </p:nvSpPr>
        <p:spPr>
          <a:xfrm>
            <a:off x="838200" y="1825625"/>
            <a:ext cx="5558489" cy="4351338"/>
          </a:xfrm>
        </p:spPr>
        <p:txBody>
          <a:bodyPr vert="horz" lIns="91440" tIns="45720" rIns="91440" bIns="45720" rtlCol="0" anchor="t">
            <a:normAutofit/>
          </a:bodyPr>
          <a:lstStyle/>
          <a:p>
            <a:pPr marL="0" indent="0">
              <a:buNone/>
            </a:pPr>
            <a:r>
              <a:rPr lang="en-US" dirty="0"/>
              <a:t>The contractors and subcontractors will submit an annual report to the contracting agency each July for the duration of the project, indicating the number of minority, women and non-minority group employees currently engaged in each work classification required by the contract work. This information is to be reported on the </a:t>
            </a:r>
            <a:r>
              <a:rPr lang="en-US" dirty="0">
                <a:hlinkClick r:id="rId3"/>
              </a:rPr>
              <a:t>FORM FHWA-1391.</a:t>
            </a: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88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5E54-F202-3770-72F0-8A87D1B7B24B}"/>
              </a:ext>
            </a:extLst>
          </p:cNvPr>
          <p:cNvSpPr>
            <a:spLocks noGrp="1"/>
          </p:cNvSpPr>
          <p:nvPr>
            <p:ph type="title"/>
          </p:nvPr>
        </p:nvSpPr>
        <p:spPr/>
        <p:txBody>
          <a:bodyPr/>
          <a:lstStyle/>
          <a:p>
            <a:r>
              <a:rPr lang="en-US">
                <a:cs typeface="Calibri Light"/>
              </a:rPr>
              <a:t>What's the difference in the 1392 and 1391?</a:t>
            </a:r>
          </a:p>
        </p:txBody>
      </p:sp>
      <p:sp>
        <p:nvSpPr>
          <p:cNvPr id="3" name="Text Placeholder 2">
            <a:extLst>
              <a:ext uri="{FF2B5EF4-FFF2-40B4-BE49-F238E27FC236}">
                <a16:creationId xmlns:a16="http://schemas.microsoft.com/office/drawing/2014/main" id="{ABDFFB87-DFC4-2E28-F83F-8535E06D54EE}"/>
              </a:ext>
            </a:extLst>
          </p:cNvPr>
          <p:cNvSpPr>
            <a:spLocks noGrp="1"/>
          </p:cNvSpPr>
          <p:nvPr>
            <p:ph type="body" idx="1"/>
          </p:nvPr>
        </p:nvSpPr>
        <p:spPr/>
        <p:txBody>
          <a:bodyPr/>
          <a:lstStyle/>
          <a:p>
            <a:r>
              <a:rPr lang="en-US">
                <a:cs typeface="Calibri"/>
              </a:rPr>
              <a:t>FHWA Form 1391</a:t>
            </a:r>
            <a:endParaRPr lang="en-US"/>
          </a:p>
        </p:txBody>
      </p:sp>
      <p:sp>
        <p:nvSpPr>
          <p:cNvPr id="4" name="Content Placeholder 3">
            <a:extLst>
              <a:ext uri="{FF2B5EF4-FFF2-40B4-BE49-F238E27FC236}">
                <a16:creationId xmlns:a16="http://schemas.microsoft.com/office/drawing/2014/main" id="{ACF4E0B1-0B39-3145-C207-00310ACEB8FD}"/>
              </a:ext>
            </a:extLst>
          </p:cNvPr>
          <p:cNvSpPr>
            <a:spLocks noGrp="1"/>
          </p:cNvSpPr>
          <p:nvPr>
            <p:ph sz="half" idx="2"/>
          </p:nvPr>
        </p:nvSpPr>
        <p:spPr/>
        <p:txBody>
          <a:bodyPr vert="horz" lIns="91440" tIns="45720" rIns="91440" bIns="45720" rtlCol="0" anchor="t">
            <a:normAutofit/>
          </a:bodyPr>
          <a:lstStyle/>
          <a:p>
            <a:r>
              <a:rPr lang="en-US" sz="1800" b="1">
                <a:cs typeface="Calibri"/>
              </a:rPr>
              <a:t>For individual jobs</a:t>
            </a:r>
          </a:p>
          <a:p>
            <a:r>
              <a:rPr lang="en-US" sz="1800" b="1">
                <a:latin typeface="Calibri"/>
                <a:cs typeface="Helvetica"/>
              </a:rPr>
              <a:t>Include company officials and supervisors that are on the projects for a majority of the time even if they do not appear on certified payrolls.</a:t>
            </a:r>
            <a:endParaRPr lang="en-US" sz="1800" b="1">
              <a:latin typeface="Calibri"/>
              <a:cs typeface="Calibri"/>
            </a:endParaRPr>
          </a:p>
          <a:p>
            <a:r>
              <a:rPr lang="en-US" sz="1800" b="1">
                <a:latin typeface="Calibri"/>
                <a:cs typeface="Helvetica"/>
              </a:rPr>
              <a:t>Do not include any company personnel that may be on the Project on an occasional basis; but do not have daily, on-site responsibility for project activity.</a:t>
            </a:r>
            <a:endParaRPr lang="en-US" sz="1800" b="1">
              <a:latin typeface="Calibri"/>
              <a:cs typeface="Calibri"/>
            </a:endParaRPr>
          </a:p>
          <a:p>
            <a:r>
              <a:rPr lang="en-US" sz="1800" b="1">
                <a:latin typeface="Calibri"/>
                <a:cs typeface="Helvetica"/>
              </a:rPr>
              <a:t>Do not include any office personnel unless they are assigned exclusively to a project and appear on the project certified payroll.  This primarily applies to clerical personnel.</a:t>
            </a:r>
            <a:endParaRPr lang="en-US" sz="1800" b="1">
              <a:latin typeface="Calibri"/>
              <a:cs typeface="Calibri"/>
            </a:endParaRPr>
          </a:p>
          <a:p>
            <a:endParaRPr lang="en-US" sz="1800" b="1">
              <a:cs typeface="Calibri"/>
            </a:endParaRPr>
          </a:p>
        </p:txBody>
      </p:sp>
      <p:sp>
        <p:nvSpPr>
          <p:cNvPr id="5" name="Text Placeholder 4">
            <a:extLst>
              <a:ext uri="{FF2B5EF4-FFF2-40B4-BE49-F238E27FC236}">
                <a16:creationId xmlns:a16="http://schemas.microsoft.com/office/drawing/2014/main" id="{C91F3937-5FAF-DB5A-F7E7-ED2DA8E095D7}"/>
              </a:ext>
            </a:extLst>
          </p:cNvPr>
          <p:cNvSpPr>
            <a:spLocks noGrp="1"/>
          </p:cNvSpPr>
          <p:nvPr>
            <p:ph type="body" sz="quarter" idx="3"/>
          </p:nvPr>
        </p:nvSpPr>
        <p:spPr/>
        <p:txBody>
          <a:bodyPr/>
          <a:lstStyle/>
          <a:p>
            <a:r>
              <a:rPr lang="en-US">
                <a:cs typeface="Calibri"/>
              </a:rPr>
              <a:t>FHWA Form 1392</a:t>
            </a:r>
            <a:endParaRPr lang="en-US"/>
          </a:p>
        </p:txBody>
      </p:sp>
      <p:sp>
        <p:nvSpPr>
          <p:cNvPr id="6" name="Content Placeholder 5">
            <a:extLst>
              <a:ext uri="{FF2B5EF4-FFF2-40B4-BE49-F238E27FC236}">
                <a16:creationId xmlns:a16="http://schemas.microsoft.com/office/drawing/2014/main" id="{D6A63621-FC42-62B8-39F8-9977108AC3FA}"/>
              </a:ext>
            </a:extLst>
          </p:cNvPr>
          <p:cNvSpPr>
            <a:spLocks noGrp="1"/>
          </p:cNvSpPr>
          <p:nvPr>
            <p:ph sz="quarter" idx="4"/>
          </p:nvPr>
        </p:nvSpPr>
        <p:spPr/>
        <p:txBody>
          <a:bodyPr vert="horz" lIns="91440" tIns="45720" rIns="91440" bIns="45720" rtlCol="0" anchor="t">
            <a:normAutofit/>
          </a:bodyPr>
          <a:lstStyle/>
          <a:p>
            <a:r>
              <a:rPr lang="en-US">
                <a:cs typeface="Calibri"/>
              </a:rPr>
              <a:t>Total of all jobs being submitted</a:t>
            </a:r>
            <a:endParaRPr lang="en-US"/>
          </a:p>
        </p:txBody>
      </p:sp>
    </p:spTree>
    <p:extLst>
      <p:ext uri="{BB962C8B-B14F-4D97-AF65-F5344CB8AC3E}">
        <p14:creationId xmlns:p14="http://schemas.microsoft.com/office/powerpoint/2010/main" val="240303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 name="Group 15">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7" name="Rectangle 16">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itle 6">
            <a:extLst>
              <a:ext uri="{FF2B5EF4-FFF2-40B4-BE49-F238E27FC236}">
                <a16:creationId xmlns:a16="http://schemas.microsoft.com/office/drawing/2014/main" id="{AAC4BBFD-5B41-62EB-65EF-AD276F46A0B6}"/>
              </a:ext>
            </a:extLst>
          </p:cNvPr>
          <p:cNvSpPr>
            <a:spLocks noGrp="1"/>
          </p:cNvSpPr>
          <p:nvPr>
            <p:ph type="title"/>
          </p:nvPr>
        </p:nvSpPr>
        <p:spPr>
          <a:xfrm>
            <a:off x="1143000" y="990599"/>
            <a:ext cx="9906000" cy="685800"/>
          </a:xfrm>
        </p:spPr>
        <p:txBody>
          <a:bodyPr anchor="t">
            <a:normAutofit/>
          </a:bodyPr>
          <a:lstStyle/>
          <a:p>
            <a:r>
              <a:rPr lang="en-US" sz="4000"/>
              <a:t>Useful References</a:t>
            </a:r>
          </a:p>
        </p:txBody>
      </p:sp>
      <p:graphicFrame>
        <p:nvGraphicFramePr>
          <p:cNvPr id="10" name="Content Placeholder 7">
            <a:extLst>
              <a:ext uri="{FF2B5EF4-FFF2-40B4-BE49-F238E27FC236}">
                <a16:creationId xmlns:a16="http://schemas.microsoft.com/office/drawing/2014/main" id="{6ED0F857-7299-228C-362C-5D52068E1293}"/>
              </a:ext>
            </a:extLst>
          </p:cNvPr>
          <p:cNvGraphicFramePr>
            <a:graphicFrameLocks noGrp="1"/>
          </p:cNvGraphicFramePr>
          <p:nvPr>
            <p:ph idx="1"/>
            <p:extLst>
              <p:ext uri="{D42A27DB-BD31-4B8C-83A1-F6EECF244321}">
                <p14:modId xmlns:p14="http://schemas.microsoft.com/office/powerpoint/2010/main" val="255604720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82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0077ADA-E1F1-9197-1009-6737ECD498B9}"/>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Objectives</a:t>
            </a:r>
          </a:p>
        </p:txBody>
      </p:sp>
      <p:graphicFrame>
        <p:nvGraphicFramePr>
          <p:cNvPr id="5" name="Content Placeholder 2">
            <a:extLst>
              <a:ext uri="{FF2B5EF4-FFF2-40B4-BE49-F238E27FC236}">
                <a16:creationId xmlns:a16="http://schemas.microsoft.com/office/drawing/2014/main" id="{CD18E24D-CA47-3546-C883-82BD29EB1041}"/>
              </a:ext>
            </a:extLst>
          </p:cNvPr>
          <p:cNvGraphicFramePr>
            <a:graphicFrameLocks noGrp="1"/>
          </p:cNvGraphicFramePr>
          <p:nvPr>
            <p:ph idx="1"/>
            <p:extLst>
              <p:ext uri="{D42A27DB-BD31-4B8C-83A1-F6EECF244321}">
                <p14:modId xmlns:p14="http://schemas.microsoft.com/office/powerpoint/2010/main" val="222498940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30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C6DDA02-0F6B-C07B-678B-52543B2CBD98}"/>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Questions? </a:t>
            </a:r>
          </a:p>
        </p:txBody>
      </p:sp>
      <p:sp>
        <p:nvSpPr>
          <p:cNvPr id="3" name="Content Placeholder 2">
            <a:extLst>
              <a:ext uri="{FF2B5EF4-FFF2-40B4-BE49-F238E27FC236}">
                <a16:creationId xmlns:a16="http://schemas.microsoft.com/office/drawing/2014/main" id="{1B8AD7AB-2C59-0CC0-5E52-F5501DB086DB}"/>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Clear as mud?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89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5405C-7D3E-2E0C-3B2E-2420C4EBE660}"/>
              </a:ext>
            </a:extLst>
          </p:cNvPr>
          <p:cNvSpPr>
            <a:spLocks noGrp="1"/>
          </p:cNvSpPr>
          <p:nvPr>
            <p:ph type="title"/>
          </p:nvPr>
        </p:nvSpPr>
        <p:spPr>
          <a:xfrm>
            <a:off x="686834" y="1153572"/>
            <a:ext cx="3200400" cy="4461163"/>
          </a:xfrm>
        </p:spPr>
        <p:txBody>
          <a:bodyPr>
            <a:normAutofit/>
          </a:bodyPr>
          <a:lstStyle/>
          <a:p>
            <a:r>
              <a:rPr lang="en-US">
                <a:solidFill>
                  <a:srgbClr val="FFFFFF"/>
                </a:solidFill>
              </a:rPr>
              <a:t>Contact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A04D0C-3972-718C-EE23-6B1D6C2F8AB5}"/>
              </a:ext>
            </a:extLst>
          </p:cNvPr>
          <p:cNvSpPr>
            <a:spLocks noGrp="1"/>
          </p:cNvSpPr>
          <p:nvPr>
            <p:ph idx="1"/>
          </p:nvPr>
        </p:nvSpPr>
        <p:spPr>
          <a:xfrm>
            <a:off x="4447308" y="591344"/>
            <a:ext cx="6906491" cy="5585619"/>
          </a:xfrm>
        </p:spPr>
        <p:txBody>
          <a:bodyPr anchor="ctr">
            <a:normAutofit/>
          </a:bodyPr>
          <a:lstStyle/>
          <a:p>
            <a:pPr marL="0" indent="0">
              <a:buNone/>
            </a:pPr>
            <a:r>
              <a:rPr lang="en-US"/>
              <a:t>Leonard T. Smith</a:t>
            </a:r>
          </a:p>
          <a:p>
            <a:pPr marL="0" indent="0">
              <a:buNone/>
            </a:pPr>
            <a:r>
              <a:rPr lang="en-US"/>
              <a:t>External EEO Coordinator</a:t>
            </a:r>
          </a:p>
          <a:p>
            <a:pPr marL="0" indent="0">
              <a:buNone/>
            </a:pPr>
            <a:r>
              <a:rPr lang="en-US"/>
              <a:t>Office 501.569.2320</a:t>
            </a:r>
          </a:p>
          <a:p>
            <a:pPr marL="0" indent="0">
              <a:buNone/>
            </a:pPr>
            <a:r>
              <a:rPr lang="en-US"/>
              <a:t>Mobile 501.218.5598</a:t>
            </a:r>
          </a:p>
          <a:p>
            <a:pPr marL="0" indent="0">
              <a:buNone/>
            </a:pPr>
            <a:r>
              <a:rPr lang="en-US"/>
              <a:t>leonard.smith@ardot.gov</a:t>
            </a:r>
          </a:p>
        </p:txBody>
      </p:sp>
    </p:spTree>
    <p:extLst>
      <p:ext uri="{BB962C8B-B14F-4D97-AF65-F5344CB8AC3E}">
        <p14:creationId xmlns:p14="http://schemas.microsoft.com/office/powerpoint/2010/main" val="7250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D813B87-AA15-0F0E-6779-AA388F892661}"/>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Why Civil Rights</a:t>
            </a:r>
          </a:p>
        </p:txBody>
      </p:sp>
      <p:sp>
        <p:nvSpPr>
          <p:cNvPr id="3" name="Content Placeholder 2">
            <a:extLst>
              <a:ext uri="{FF2B5EF4-FFF2-40B4-BE49-F238E27FC236}">
                <a16:creationId xmlns:a16="http://schemas.microsoft.com/office/drawing/2014/main" id="{DEF24769-7311-1E9D-2FCE-829C3B3A38BD}"/>
              </a:ext>
            </a:extLst>
          </p:cNvPr>
          <p:cNvSpPr>
            <a:spLocks noGrp="1"/>
          </p:cNvSpPr>
          <p:nvPr>
            <p:ph idx="1"/>
          </p:nvPr>
        </p:nvSpPr>
        <p:spPr>
          <a:xfrm>
            <a:off x="789708" y="3866064"/>
            <a:ext cx="10558405" cy="2234485"/>
          </a:xfrm>
        </p:spPr>
        <p:txBody>
          <a:bodyPr vert="horz" lIns="91440" tIns="45720" rIns="91440" bIns="45720" rtlCol="0" anchor="t">
            <a:normAutofit/>
          </a:bodyPr>
          <a:lstStyle/>
          <a:p>
            <a:pPr marL="0" indent="0" algn="ctr">
              <a:buNone/>
            </a:pPr>
            <a:r>
              <a:rPr lang="en-US" sz="2400" kern="1200">
                <a:solidFill>
                  <a:schemeClr val="bg1"/>
                </a:solidFill>
                <a:latin typeface="+mn-lt"/>
                <a:ea typeface="+mn-ea"/>
                <a:cs typeface="+mn-cs"/>
                <a:hlinkClick r:id="rId3"/>
              </a:rPr>
              <a:t>The Civil Rights Act Of 1964 Explained | This Day Forward | </a:t>
            </a:r>
            <a:r>
              <a:rPr lang="en-US" sz="2400" kern="1200" err="1">
                <a:solidFill>
                  <a:schemeClr val="bg1"/>
                </a:solidFill>
                <a:latin typeface="+mn-lt"/>
                <a:ea typeface="+mn-ea"/>
                <a:cs typeface="+mn-cs"/>
                <a:hlinkClick r:id="rId3"/>
              </a:rPr>
              <a:t>msnbc</a:t>
            </a:r>
            <a:r>
              <a:rPr lang="en-US" sz="2400" kern="1200">
                <a:solidFill>
                  <a:schemeClr val="bg1"/>
                </a:solidFill>
                <a:latin typeface="+mn-lt"/>
                <a:ea typeface="+mn-ea"/>
                <a:cs typeface="+mn-cs"/>
                <a:hlinkClick r:id="rId3"/>
              </a:rPr>
              <a:t> (youtube.com)</a:t>
            </a:r>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48142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9584179-E0C1-02A1-FCA2-4047F5D33C9E}"/>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FHWA 1273</a:t>
            </a:r>
          </a:p>
        </p:txBody>
      </p:sp>
      <p:graphicFrame>
        <p:nvGraphicFramePr>
          <p:cNvPr id="5" name="Content Placeholder 2">
            <a:extLst>
              <a:ext uri="{FF2B5EF4-FFF2-40B4-BE49-F238E27FC236}">
                <a16:creationId xmlns:a16="http://schemas.microsoft.com/office/drawing/2014/main" id="{6955CD75-80F0-B533-05E5-C42BF04C8C4D}"/>
              </a:ext>
            </a:extLst>
          </p:cNvPr>
          <p:cNvGraphicFramePr>
            <a:graphicFrameLocks noGrp="1"/>
          </p:cNvGraphicFramePr>
          <p:nvPr>
            <p:ph idx="1"/>
            <p:extLst>
              <p:ext uri="{D42A27DB-BD31-4B8C-83A1-F6EECF244321}">
                <p14:modId xmlns:p14="http://schemas.microsoft.com/office/powerpoint/2010/main" val="161453547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12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FE48691-81CD-9AF2-310A-970E2394E0D9}"/>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23 CFR Part 230</a:t>
            </a:r>
          </a:p>
        </p:txBody>
      </p:sp>
      <p:sp>
        <p:nvSpPr>
          <p:cNvPr id="3" name="Content Placeholder 2">
            <a:extLst>
              <a:ext uri="{FF2B5EF4-FFF2-40B4-BE49-F238E27FC236}">
                <a16:creationId xmlns:a16="http://schemas.microsoft.com/office/drawing/2014/main" id="{29C06668-D429-8AC1-891D-F6BC3565D576}"/>
              </a:ext>
            </a:extLst>
          </p:cNvPr>
          <p:cNvSpPr>
            <a:spLocks noGrp="1"/>
          </p:cNvSpPr>
          <p:nvPr>
            <p:ph idx="1"/>
          </p:nvPr>
        </p:nvSpPr>
        <p:spPr>
          <a:xfrm>
            <a:off x="6412302" y="891713"/>
            <a:ext cx="4584882" cy="5160790"/>
          </a:xfrm>
        </p:spPr>
        <p:txBody>
          <a:bodyPr anchor="ctr">
            <a:normAutofit/>
          </a:bodyPr>
          <a:lstStyle/>
          <a:p>
            <a:pPr marL="0" indent="0">
              <a:buNone/>
            </a:pPr>
            <a:r>
              <a:rPr lang="en-US" dirty="0">
                <a:solidFill>
                  <a:schemeClr val="bg1"/>
                </a:solidFill>
              </a:rPr>
              <a:t>The Nondiscrimination section of the 1273 is related to 23 Part 230. The provisions as applicable to all Federal-aid construction contracts and to all related construction sub-contracts of $10,000 or more. The provisions of 23 CFR part 230 are NOT applicable to material supply, engineering or architectural service contracts.</a:t>
            </a:r>
          </a:p>
        </p:txBody>
      </p:sp>
    </p:spTree>
    <p:extLst>
      <p:ext uri="{BB962C8B-B14F-4D97-AF65-F5344CB8AC3E}">
        <p14:creationId xmlns:p14="http://schemas.microsoft.com/office/powerpoint/2010/main" val="325853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D2B0F-917B-FADD-7B08-C908BB7CA256}"/>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11 Parts of The Nondiscrimination Section</a:t>
            </a:r>
          </a:p>
        </p:txBody>
      </p:sp>
      <p:graphicFrame>
        <p:nvGraphicFramePr>
          <p:cNvPr id="5" name="Content Placeholder 2">
            <a:extLst>
              <a:ext uri="{FF2B5EF4-FFF2-40B4-BE49-F238E27FC236}">
                <a16:creationId xmlns:a16="http://schemas.microsoft.com/office/drawing/2014/main" id="{E4A9F009-BFEE-CDF9-053C-92876C2FAAE0}"/>
              </a:ext>
            </a:extLst>
          </p:cNvPr>
          <p:cNvGraphicFramePr>
            <a:graphicFrameLocks noGrp="1"/>
          </p:cNvGraphicFramePr>
          <p:nvPr>
            <p:ph idx="1"/>
            <p:extLst>
              <p:ext uri="{D42A27DB-BD31-4B8C-83A1-F6EECF244321}">
                <p14:modId xmlns:p14="http://schemas.microsoft.com/office/powerpoint/2010/main" val="17157619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91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3C725-8D83-B0F0-D036-C4371ED5EE66}"/>
              </a:ext>
            </a:extLst>
          </p:cNvPr>
          <p:cNvSpPr>
            <a:spLocks noGrp="1"/>
          </p:cNvSpPr>
          <p:nvPr>
            <p:ph type="title"/>
          </p:nvPr>
        </p:nvSpPr>
        <p:spPr>
          <a:xfrm>
            <a:off x="804672" y="243118"/>
            <a:ext cx="4977976" cy="1454051"/>
          </a:xfrm>
        </p:spPr>
        <p:txBody>
          <a:bodyPr>
            <a:normAutofit/>
          </a:bodyPr>
          <a:lstStyle/>
          <a:p>
            <a:r>
              <a:rPr lang="en-US" sz="3600">
                <a:solidFill>
                  <a:schemeClr val="tx2"/>
                </a:solidFill>
              </a:rPr>
              <a:t>1. Equal Employment Opportunity (EEO)</a:t>
            </a:r>
          </a:p>
        </p:txBody>
      </p:sp>
      <p:sp>
        <p:nvSpPr>
          <p:cNvPr id="3" name="Content Placeholder 2">
            <a:extLst>
              <a:ext uri="{FF2B5EF4-FFF2-40B4-BE49-F238E27FC236}">
                <a16:creationId xmlns:a16="http://schemas.microsoft.com/office/drawing/2014/main" id="{4254EABE-EC7A-67AE-642B-6DD8057D3BBB}"/>
              </a:ext>
            </a:extLst>
          </p:cNvPr>
          <p:cNvSpPr>
            <a:spLocks noGrp="1"/>
          </p:cNvSpPr>
          <p:nvPr>
            <p:ph idx="1"/>
          </p:nvPr>
        </p:nvSpPr>
        <p:spPr>
          <a:xfrm>
            <a:off x="804672" y="2421682"/>
            <a:ext cx="4977578" cy="3639289"/>
          </a:xfrm>
        </p:spPr>
        <p:txBody>
          <a:bodyPr anchor="ctr">
            <a:noAutofit/>
          </a:bodyPr>
          <a:lstStyle/>
          <a:p>
            <a:pPr marL="0" indent="0">
              <a:buNone/>
            </a:pPr>
            <a:r>
              <a:rPr lang="en-US" sz="2400">
                <a:solidFill>
                  <a:schemeClr val="tx2"/>
                </a:solidFill>
              </a:rPr>
              <a:t>This requires employers not to discriminate and to take affirmative action to assure that equal opportunities for employment is presented to all applicants. The contractor will work with the contracting agency and the Federal Government to ensure that  it has made every good faith effort to provide equal opportunity with respect to all of its terms and conditions of employment and in their review of activities.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Office Worker">
            <a:extLst>
              <a:ext uri="{FF2B5EF4-FFF2-40B4-BE49-F238E27FC236}">
                <a16:creationId xmlns:a16="http://schemas.microsoft.com/office/drawing/2014/main" id="{C1A6E459-A92D-BB68-2291-46CE0ECA3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60423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24FAA-D17B-1EE3-4765-C2BF94C4D9E2}"/>
              </a:ext>
            </a:extLst>
          </p:cNvPr>
          <p:cNvSpPr>
            <a:spLocks noGrp="1"/>
          </p:cNvSpPr>
          <p:nvPr>
            <p:ph type="title"/>
          </p:nvPr>
        </p:nvSpPr>
        <p:spPr>
          <a:xfrm>
            <a:off x="686834" y="1153572"/>
            <a:ext cx="3200400" cy="4461163"/>
          </a:xfrm>
        </p:spPr>
        <p:txBody>
          <a:bodyPr>
            <a:normAutofit/>
          </a:bodyPr>
          <a:lstStyle/>
          <a:p>
            <a:r>
              <a:rPr lang="en-US">
                <a:solidFill>
                  <a:srgbClr val="FFFFFF"/>
                </a:solidFill>
              </a:rPr>
              <a:t>EEO Statement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60DD24-9F99-B19E-EA79-FB396C33A11A}"/>
              </a:ext>
            </a:extLst>
          </p:cNvPr>
          <p:cNvSpPr>
            <a:spLocks noGrp="1"/>
          </p:cNvSpPr>
          <p:nvPr>
            <p:ph idx="1"/>
          </p:nvPr>
        </p:nvSpPr>
        <p:spPr>
          <a:xfrm>
            <a:off x="4447308" y="591344"/>
            <a:ext cx="6906491" cy="5585619"/>
          </a:xfrm>
        </p:spPr>
        <p:txBody>
          <a:bodyPr anchor="ctr">
            <a:normAutofit/>
          </a:bodyPr>
          <a:lstStyle/>
          <a:p>
            <a:pPr marL="0" indent="0">
              <a:buNone/>
            </a:pPr>
            <a:r>
              <a:rPr lang="en-US"/>
              <a:t>“It is the policy of this company to assure that applicants are employed, and that employees are treated during employment, without regard to their race, religion, sex, color, national origin, age or disability. Such action shall include employment, upgrading, demotion, or transfer, recruitment or recruitment advertising; layoff or termination; rates of pay or other forms of compensation; and selection for training, including apprenticeship, pre-apprenticeship, and/or on-the-job training.” </a:t>
            </a:r>
          </a:p>
        </p:txBody>
      </p:sp>
    </p:spTree>
    <p:extLst>
      <p:ext uri="{BB962C8B-B14F-4D97-AF65-F5344CB8AC3E}">
        <p14:creationId xmlns:p14="http://schemas.microsoft.com/office/powerpoint/2010/main" val="108212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8e71ee5-2949-400f-a458-4eb45ab7fc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56A70DEC55374D8D41C0C8D8C85188" ma:contentTypeVersion="8" ma:contentTypeDescription="Create a new document." ma:contentTypeScope="" ma:versionID="7863371528f8086d4c7b22588efc690b">
  <xsd:schema xmlns:xsd="http://www.w3.org/2001/XMLSchema" xmlns:xs="http://www.w3.org/2001/XMLSchema" xmlns:p="http://schemas.microsoft.com/office/2006/metadata/properties" xmlns:ns3="e8e71ee5-2949-400f-a458-4eb45ab7fc6f" xmlns:ns4="12e5cbdb-40ac-4912-a019-d1dafd48d9ce" targetNamespace="http://schemas.microsoft.com/office/2006/metadata/properties" ma:root="true" ma:fieldsID="0cbfc5cc2a6046ba6ecaff7f3d96d959" ns3:_="" ns4:_="">
    <xsd:import namespace="e8e71ee5-2949-400f-a458-4eb45ab7fc6f"/>
    <xsd:import namespace="12e5cbdb-40ac-4912-a019-d1dafd48d9c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71ee5-2949-400f-a458-4eb45ab7f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e5cbdb-40ac-4912-a019-d1dafd48d9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7FA45-5A41-4B91-9456-FF2778C8B8E8}">
  <ds:schemaRefs>
    <ds:schemaRef ds:uri="http://purl.org/dc/elements/1.1/"/>
    <ds:schemaRef ds:uri="e8e71ee5-2949-400f-a458-4eb45ab7fc6f"/>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12e5cbdb-40ac-4912-a019-d1dafd48d9ce"/>
    <ds:schemaRef ds:uri="http://www.w3.org/XML/1998/namespace"/>
    <ds:schemaRef ds:uri="http://purl.org/dc/terms/"/>
  </ds:schemaRefs>
</ds:datastoreItem>
</file>

<file path=customXml/itemProps2.xml><?xml version="1.0" encoding="utf-8"?>
<ds:datastoreItem xmlns:ds="http://schemas.openxmlformats.org/officeDocument/2006/customXml" ds:itemID="{CD8F9E62-9F31-4F8B-AFFF-A60A8F4E9F11}">
  <ds:schemaRefs>
    <ds:schemaRef ds:uri="12e5cbdb-40ac-4912-a019-d1dafd48d9ce"/>
    <ds:schemaRef ds:uri="e8e71ee5-2949-400f-a458-4eb45ab7fc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307EB5-1AF5-4799-BED0-1B981F0BB0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2015</Words>
  <Application>Microsoft Office PowerPoint</Application>
  <PresentationFormat>Widescreen</PresentationFormat>
  <Paragraphs>156</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EEO Requirements Presentation</vt:lpstr>
      <vt:lpstr>ARDOT Civil Rights Division </vt:lpstr>
      <vt:lpstr>Objectives</vt:lpstr>
      <vt:lpstr>Why Civil Rights</vt:lpstr>
      <vt:lpstr>FHWA 1273</vt:lpstr>
      <vt:lpstr>23 CFR Part 230</vt:lpstr>
      <vt:lpstr>11 Parts of The Nondiscrimination Section</vt:lpstr>
      <vt:lpstr>1. Equal Employment Opportunity (EEO)</vt:lpstr>
      <vt:lpstr>EEO Statement</vt:lpstr>
      <vt:lpstr>PowerPoint Presentation</vt:lpstr>
      <vt:lpstr>Minimum Actions Taken</vt:lpstr>
      <vt:lpstr>Personnel Actions</vt:lpstr>
      <vt:lpstr>4 Steps </vt:lpstr>
      <vt:lpstr>Recruitment</vt:lpstr>
      <vt:lpstr>Three Steps to Recruitment</vt:lpstr>
      <vt:lpstr>Three Steps to Recruitment-Step 3</vt:lpstr>
      <vt:lpstr>Training and Promotions</vt:lpstr>
      <vt:lpstr>Training and Promotions</vt:lpstr>
      <vt:lpstr>Unions</vt:lpstr>
      <vt:lpstr>Unions</vt:lpstr>
      <vt:lpstr>Unions</vt:lpstr>
      <vt:lpstr>Reasonable Accommodations for Applicants/Employees with Disabilities</vt:lpstr>
      <vt:lpstr>Selection of Subcontractors, Procurement of Materials and Leasing of Equipment</vt:lpstr>
      <vt:lpstr>Assurance Required by 49 CFR 26.13(b)</vt:lpstr>
      <vt:lpstr>Records and Reports</vt:lpstr>
      <vt:lpstr>Records and Reports</vt:lpstr>
      <vt:lpstr>Records and Reports</vt:lpstr>
      <vt:lpstr>What's the difference in the 1392 and 1391?</vt:lpstr>
      <vt:lpstr>Useful References</vt:lpstr>
      <vt:lpstr>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 Requirements Presentation</dc:title>
  <dc:creator>Smith, Leonard T.</dc:creator>
  <cp:lastModifiedBy>Smith, Leonard T.</cp:lastModifiedBy>
  <cp:revision>2</cp:revision>
  <cp:lastPrinted>2024-02-20T22:07:35Z</cp:lastPrinted>
  <dcterms:created xsi:type="dcterms:W3CDTF">2024-02-13T14:10:32Z</dcterms:created>
  <dcterms:modified xsi:type="dcterms:W3CDTF">2024-03-21T15:44:42Z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0x0101009856A70DEC55374D8D41C0C8D8C85188</vt:lpwstr>
  </property>
</Properties>
</file>