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xml" ContentType="application/vnd.openxmlformats-officedocument.presentationml.tags+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sldIdLst>
    <p:sldId id="1295" r:id="rId5"/>
    <p:sldId id="305" r:id="rId6"/>
    <p:sldId id="1297" r:id="rId7"/>
    <p:sldId id="1352" r:id="rId8"/>
    <p:sldId id="349" r:id="rId9"/>
    <p:sldId id="572" r:id="rId10"/>
    <p:sldId id="1267" r:id="rId11"/>
    <p:sldId id="1277" r:id="rId12"/>
    <p:sldId id="1328" r:id="rId13"/>
    <p:sldId id="1333" r:id="rId14"/>
    <p:sldId id="1332" r:id="rId15"/>
    <p:sldId id="1331" r:id="rId16"/>
    <p:sldId id="326" r:id="rId17"/>
    <p:sldId id="1286" r:id="rId18"/>
    <p:sldId id="1312" r:id="rId19"/>
    <p:sldId id="1278" r:id="rId20"/>
    <p:sldId id="1018" r:id="rId21"/>
    <p:sldId id="1317" r:id="rId22"/>
    <p:sldId id="1319" r:id="rId23"/>
    <p:sldId id="1321" r:id="rId24"/>
    <p:sldId id="1323" r:id="rId25"/>
    <p:sldId id="1351" r:id="rId26"/>
    <p:sldId id="1335" r:id="rId27"/>
    <p:sldId id="1336" r:id="rId28"/>
    <p:sldId id="1338" r:id="rId29"/>
    <p:sldId id="1339" r:id="rId30"/>
    <p:sldId id="1341" r:id="rId31"/>
    <p:sldId id="1344" r:id="rId32"/>
    <p:sldId id="434" r:id="rId33"/>
    <p:sldId id="1349" r:id="rId3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7E51722D-C67A-4734-B6AF-BA0DE25A6842}">
          <p14:sldIdLst>
            <p14:sldId id="1295"/>
            <p14:sldId id="305"/>
            <p14:sldId id="1297"/>
            <p14:sldId id="1352"/>
            <p14:sldId id="349"/>
            <p14:sldId id="572"/>
            <p14:sldId id="1267"/>
            <p14:sldId id="1277"/>
            <p14:sldId id="1328"/>
            <p14:sldId id="1333"/>
            <p14:sldId id="1332"/>
            <p14:sldId id="1331"/>
            <p14:sldId id="326"/>
            <p14:sldId id="1286"/>
            <p14:sldId id="1312"/>
            <p14:sldId id="1278"/>
            <p14:sldId id="1018"/>
            <p14:sldId id="1317"/>
            <p14:sldId id="1319"/>
            <p14:sldId id="1321"/>
            <p14:sldId id="1323"/>
          </p14:sldIdLst>
        </p14:section>
        <p14:section name="Roadway Departure Benefits" id="{5C73071A-5CBC-4063-8EE4-6C981E436409}">
          <p14:sldIdLst>
            <p14:sldId id="1351"/>
            <p14:sldId id="1335"/>
            <p14:sldId id="1336"/>
            <p14:sldId id="1338"/>
            <p14:sldId id="1339"/>
            <p14:sldId id="1341"/>
            <p14:sldId id="1344"/>
            <p14:sldId id="434"/>
          </p14:sldIdLst>
        </p14:section>
        <p14:section name="Wrap-up" id="{C6E90EE7-E742-4703-98D1-0233C41D5D54}">
          <p14:sldIdLst>
            <p14:sldId id="134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D6280B-5363-DC29-7D5E-A996CC756DAA}" name="Dolan, Alissa (FHWA)" initials="D(" userId="S::alissa.dolan@ad.dot.gov::6c2918da-a04d-41f0-8955-c9e789f6f6a4" providerId="AD"/>
  <p188:author id="{068D875A-16AE-76F1-1036-07BDEA6DC263}" name="Merritt, George (FHWA)" initials="MG(" userId="S::George.Merritt@ad.dot.gov::ec93daec-b4f0-4b6f-8653-5be41665a9c5" providerId="AD"/>
  <p188:author id="{E7F03898-9A75-89E0-AE3C-9A8452C7C3B2}" name="Brinkly, Tori (FHWA)" initials="BT(" userId="S::Victoria.Brinkly@ad.dot.gov::71014c44-f289-4abf-8e11-0e3d673bdd0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inkly, Tori (FHWA)" initials="BT(" lastIdx="188" clrIdx="0">
    <p:extLst>
      <p:ext uri="{19B8F6BF-5375-455C-9EA6-DF929625EA0E}">
        <p15:presenceInfo xmlns:p15="http://schemas.microsoft.com/office/powerpoint/2012/main" userId="S::Victoria.Brinkly@ad.dot.gov::71014c44-f289-4abf-8e11-0e3d673bdd0a" providerId="AD"/>
      </p:ext>
    </p:extLst>
  </p:cmAuthor>
  <p:cmAuthor id="2" name="Merritt, George (FHWA)" initials="MG(" lastIdx="52" clrIdx="1">
    <p:extLst>
      <p:ext uri="{19B8F6BF-5375-455C-9EA6-DF929625EA0E}">
        <p15:presenceInfo xmlns:p15="http://schemas.microsoft.com/office/powerpoint/2012/main" userId="S::George.Merritt@ad.dot.gov::ec93daec-b4f0-4b6f-8653-5be41665a9c5" providerId="AD"/>
      </p:ext>
    </p:extLst>
  </p:cmAuthor>
  <p:cmAuthor id="3" name="Cheung, Joseph (FHWA)" initials="C(" lastIdx="20" clrIdx="2">
    <p:extLst>
      <p:ext uri="{19B8F6BF-5375-455C-9EA6-DF929625EA0E}">
        <p15:presenceInfo xmlns:p15="http://schemas.microsoft.com/office/powerpoint/2012/main" userId="S::joseph.cheung@ad.dot.gov::32fc99d7-7bd8-421f-998e-2c35c5ec3c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2C80"/>
    <a:srgbClr val="BAD9CC"/>
    <a:srgbClr val="BEE2D4"/>
    <a:srgbClr val="60497A"/>
    <a:srgbClr val="CCC0DA"/>
    <a:srgbClr val="00ADEF"/>
    <a:srgbClr val="FBAF41"/>
    <a:srgbClr val="EE1B24"/>
    <a:srgbClr val="12559C"/>
    <a:srgbClr val="D753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822" autoAdjust="0"/>
  </p:normalViewPr>
  <p:slideViewPr>
    <p:cSldViewPr snapToGrid="0">
      <p:cViewPr varScale="1">
        <p:scale>
          <a:sx n="78" d="100"/>
          <a:sy n="78" d="100"/>
        </p:scale>
        <p:origin x="1752" y="90"/>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76" d="100"/>
          <a:sy n="76" d="100"/>
        </p:scale>
        <p:origin x="990" y="1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pike.TTI-SERVERS\Desktop\FullDesktopBackup\Projects\FHWA%20Hwy%20Safety%20Vis%20Program%20(609231)\Task%205%20outreach\Presentation\Fatal%20Crash%20Rate%20Calculations.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a:t>Fatality Rate</a:t>
            </a:r>
            <a:r>
              <a:rPr lang="en-US" sz="2000" b="1" baseline="0"/>
              <a:t> per 100 Million VMT by Hour (2015-2019)</a:t>
            </a:r>
            <a:endParaRPr lang="en-US" sz="2000" b="1"/>
          </a:p>
        </c:rich>
      </c:tx>
      <c:overlay val="0"/>
      <c:spPr>
        <a:noFill/>
        <a:ln>
          <a:noFill/>
        </a:ln>
        <a:effectLst/>
      </c:spPr>
    </c:title>
    <c:autoTitleDeleted val="0"/>
    <c:plotArea>
      <c:layout>
        <c:manualLayout>
          <c:layoutTarget val="inner"/>
          <c:xMode val="edge"/>
          <c:yMode val="edge"/>
          <c:x val="0.13437311051401193"/>
          <c:y val="0.15216410256410257"/>
          <c:w val="0.8225877409166712"/>
          <c:h val="0.57562333939026855"/>
        </c:manualLayout>
      </c:layout>
      <c:lineChart>
        <c:grouping val="standard"/>
        <c:varyColors val="0"/>
        <c:ser>
          <c:idx val="0"/>
          <c:order val="0"/>
          <c:spPr>
            <a:ln w="88900"/>
          </c:spPr>
          <c:marker>
            <c:symbol val="none"/>
          </c:marker>
          <c:cat>
            <c:numRef>
              <c:f>'Calculated Fatality Rate'!$H$3:$H$26</c:f>
              <c:numCache>
                <c:formatCode>[$-409]h:mm\ AM/PM;@</c:formatCode>
                <c:ptCount val="24"/>
                <c:pt idx="0">
                  <c:v>0</c:v>
                </c:pt>
                <c:pt idx="1">
                  <c:v>4.1666666666666664E-2</c:v>
                </c:pt>
                <c:pt idx="2">
                  <c:v>8.3333333333333301E-2</c:v>
                </c:pt>
                <c:pt idx="3">
                  <c:v>0.125</c:v>
                </c:pt>
                <c:pt idx="4">
                  <c:v>0.16666666666666699</c:v>
                </c:pt>
                <c:pt idx="5">
                  <c:v>0.20833333333333301</c:v>
                </c:pt>
                <c:pt idx="6">
                  <c:v>0.25</c:v>
                </c:pt>
                <c:pt idx="7">
                  <c:v>0.29166666666666702</c:v>
                </c:pt>
                <c:pt idx="8">
                  <c:v>0.33333333333333298</c:v>
                </c:pt>
                <c:pt idx="9">
                  <c:v>0.375</c:v>
                </c:pt>
                <c:pt idx="10">
                  <c:v>0.41666666666666702</c:v>
                </c:pt>
                <c:pt idx="11">
                  <c:v>0.45833333333333298</c:v>
                </c:pt>
                <c:pt idx="12">
                  <c:v>0.5</c:v>
                </c:pt>
                <c:pt idx="13">
                  <c:v>0.54166666666666696</c:v>
                </c:pt>
                <c:pt idx="14">
                  <c:v>0.58333333333333304</c:v>
                </c:pt>
                <c:pt idx="15">
                  <c:v>0.625</c:v>
                </c:pt>
                <c:pt idx="16">
                  <c:v>0.66666666666666696</c:v>
                </c:pt>
                <c:pt idx="17">
                  <c:v>0.70833333333333304</c:v>
                </c:pt>
                <c:pt idx="18">
                  <c:v>0.75</c:v>
                </c:pt>
                <c:pt idx="19">
                  <c:v>0.79166666666666696</c:v>
                </c:pt>
                <c:pt idx="20">
                  <c:v>0.83333333333333304</c:v>
                </c:pt>
                <c:pt idx="21">
                  <c:v>0.875</c:v>
                </c:pt>
                <c:pt idx="22">
                  <c:v>0.91666666666666696</c:v>
                </c:pt>
                <c:pt idx="23">
                  <c:v>0.95833333333333304</c:v>
                </c:pt>
              </c:numCache>
            </c:numRef>
          </c:cat>
          <c:val>
            <c:numRef>
              <c:f>'Calculated Fatality Rate'!$I$3:$I$26</c:f>
              <c:numCache>
                <c:formatCode>General</c:formatCode>
                <c:ptCount val="24"/>
                <c:pt idx="0">
                  <c:v>0.60345708446866486</c:v>
                </c:pt>
                <c:pt idx="1">
                  <c:v>1.1450084602368866</c:v>
                </c:pt>
                <c:pt idx="2">
                  <c:v>1.6276696725201709</c:v>
                </c:pt>
                <c:pt idx="3">
                  <c:v>2.6086081047067706</c:v>
                </c:pt>
                <c:pt idx="4">
                  <c:v>0.33124622812311405</c:v>
                </c:pt>
                <c:pt idx="5">
                  <c:v>0.14200763508222397</c:v>
                </c:pt>
                <c:pt idx="6">
                  <c:v>8.4133105003141598E-2</c:v>
                </c:pt>
                <c:pt idx="7">
                  <c:v>4.6902889987389285E-2</c:v>
                </c:pt>
                <c:pt idx="8">
                  <c:v>3.3839027992213194E-2</c:v>
                </c:pt>
                <c:pt idx="9">
                  <c:v>4.0429264591993169E-2</c:v>
                </c:pt>
                <c:pt idx="10">
                  <c:v>4.7181703583648475E-2</c:v>
                </c:pt>
                <c:pt idx="11">
                  <c:v>5.3767920597965937E-2</c:v>
                </c:pt>
                <c:pt idx="12">
                  <c:v>5.7828639665638372E-2</c:v>
                </c:pt>
                <c:pt idx="13">
                  <c:v>6.325369920472601E-2</c:v>
                </c:pt>
                <c:pt idx="14">
                  <c:v>6.8291521117815182E-2</c:v>
                </c:pt>
                <c:pt idx="15">
                  <c:v>6.6145860640696275E-2</c:v>
                </c:pt>
                <c:pt idx="16">
                  <c:v>5.2482147941933469E-2</c:v>
                </c:pt>
                <c:pt idx="17">
                  <c:v>5.3168477975534208E-2</c:v>
                </c:pt>
                <c:pt idx="18">
                  <c:v>7.1964588421935885E-2</c:v>
                </c:pt>
                <c:pt idx="19">
                  <c:v>0.10416580009151033</c:v>
                </c:pt>
                <c:pt idx="20">
                  <c:v>0.16648076074308871</c:v>
                </c:pt>
                <c:pt idx="21">
                  <c:v>0.22626805359739785</c:v>
                </c:pt>
                <c:pt idx="22">
                  <c:v>0.27410758552305403</c:v>
                </c:pt>
                <c:pt idx="23">
                  <c:v>0.36263035657361448</c:v>
                </c:pt>
              </c:numCache>
            </c:numRef>
          </c:val>
          <c:smooth val="1"/>
          <c:extLst>
            <c:ext xmlns:c16="http://schemas.microsoft.com/office/drawing/2014/chart" uri="{C3380CC4-5D6E-409C-BE32-E72D297353CC}">
              <c16:uniqueId val="{00000000-9693-4155-8691-2A438434C1D0}"/>
            </c:ext>
          </c:extLst>
        </c:ser>
        <c:dLbls>
          <c:showLegendKey val="0"/>
          <c:showVal val="0"/>
          <c:showCatName val="0"/>
          <c:showSerName val="0"/>
          <c:showPercent val="0"/>
          <c:showBubbleSize val="0"/>
        </c:dLbls>
        <c:smooth val="0"/>
        <c:axId val="939260223"/>
        <c:axId val="939262303"/>
      </c:lineChart>
      <c:catAx>
        <c:axId val="939260223"/>
        <c:scaling>
          <c:orientation val="minMax"/>
        </c:scaling>
        <c:delete val="0"/>
        <c:axPos val="b"/>
        <c:title>
          <c:tx>
            <c:rich>
              <a:bodyPr/>
              <a:lstStyle/>
              <a:p>
                <a:pPr>
                  <a:defRPr sz="1600"/>
                </a:pPr>
                <a:r>
                  <a:rPr lang="en-US" sz="1600"/>
                  <a:t>Time (Hour)</a:t>
                </a:r>
              </a:p>
            </c:rich>
          </c:tx>
          <c:overlay val="0"/>
        </c:title>
        <c:numFmt formatCode="[$-409]h:mm\ AM/PM;@" sourceLinked="1"/>
        <c:majorTickMark val="none"/>
        <c:minorTickMark val="none"/>
        <c:tickLblPos val="nextTo"/>
        <c:spPr>
          <a:noFill/>
          <a:ln w="9525" cap="flat" cmpd="sng" algn="ctr">
            <a:solidFill>
              <a:schemeClr val="tx1">
                <a:lumMod val="15000"/>
                <a:lumOff val="85000"/>
              </a:schemeClr>
            </a:solidFill>
            <a:round/>
          </a:ln>
          <a:effectLst/>
        </c:spPr>
        <c:txPr>
          <a:bodyPr rot="-21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939262303"/>
        <c:crosses val="autoZero"/>
        <c:auto val="1"/>
        <c:lblAlgn val="ctr"/>
        <c:lblOffset val="100"/>
        <c:tickMarkSkip val="1"/>
        <c:noMultiLvlLbl val="0"/>
      </c:catAx>
      <c:valAx>
        <c:axId val="939262303"/>
        <c:scaling>
          <c:orientation val="minMax"/>
        </c:scaling>
        <c:delete val="0"/>
        <c:axPos val="l"/>
        <c:majorGridlines>
          <c:spPr>
            <a:ln w="9525" cap="flat" cmpd="sng" algn="ctr">
              <a:solidFill>
                <a:schemeClr val="tx1">
                  <a:alpha val="50000"/>
                </a:schemeClr>
              </a:solidFill>
              <a:round/>
            </a:ln>
            <a:effectLst/>
          </c:spPr>
        </c:majorGridlines>
        <c:title>
          <c:tx>
            <c:rich>
              <a:bodyPr/>
              <a:lstStyle/>
              <a:p>
                <a:pPr>
                  <a:defRPr sz="1600" b="1"/>
                </a:pPr>
                <a:r>
                  <a:rPr lang="en-US" sz="1600" b="1"/>
                  <a:t>Fatalities per </a:t>
                </a:r>
              </a:p>
              <a:p>
                <a:pPr>
                  <a:defRPr sz="1600" b="1"/>
                </a:pPr>
                <a:r>
                  <a:rPr lang="en-US" sz="1600" b="1"/>
                  <a:t>100 Million Vehicle Miles Traveled</a:t>
                </a:r>
              </a:p>
            </c:rich>
          </c:tx>
          <c:layout>
            <c:manualLayout>
              <c:xMode val="edge"/>
              <c:yMode val="edge"/>
              <c:x val="2.0819145917571117E-2"/>
              <c:y val="0.14912992125984251"/>
            </c:manualLayout>
          </c:layout>
          <c:overlay val="0"/>
        </c:title>
        <c:numFmt formatCode="General" sourceLinked="1"/>
        <c:majorTickMark val="none"/>
        <c:minorTickMark val="none"/>
        <c:tickLblPos val="nextTo"/>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effectLst>
                  <a:outerShdw blurRad="50800" dist="50800" dir="5400000" sx="2000" sy="2000" algn="ctr" rotWithShape="0">
                    <a:srgbClr val="000000">
                      <a:alpha val="43137"/>
                    </a:srgbClr>
                  </a:outerShdw>
                </a:effectLst>
                <a:latin typeface="+mn-lt"/>
                <a:ea typeface="+mn-ea"/>
                <a:cs typeface="+mn-cs"/>
              </a:defRPr>
            </a:pPr>
            <a:endParaRPr lang="en-US"/>
          </a:p>
        </c:txPr>
        <c:crossAx val="939260223"/>
        <c:crossesAt val="0"/>
        <c:crossBetween val="between"/>
      </c:valAx>
    </c:plotArea>
    <c:plotVisOnly val="1"/>
    <c:dispBlanksAs val="gap"/>
    <c:showDLblsOverMax val="0"/>
    <c:extLst/>
  </c:chart>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1"/>
          <c:order val="1"/>
          <c:tx>
            <c:strRef>
              <c:f>'Light Condition'!$M$8</c:f>
              <c:strCache>
                <c:ptCount val="1"/>
                <c:pt idx="0">
                  <c:v>Pedestrian Fatalities in Dark Conditions</c:v>
                </c:pt>
              </c:strCache>
            </c:strRef>
          </c:tx>
          <c:spPr>
            <a:solidFill>
              <a:srgbClr val="525252"/>
            </a:solidFill>
            <a:ln>
              <a:noFill/>
            </a:ln>
            <a:effectLst/>
          </c:spPr>
          <c:invertIfNegative val="0"/>
          <c:cat>
            <c:numRef>
              <c:f>General!$A$17:$A$27</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'Light Condition'!$M$10:$M$20</c:f>
              <c:numCache>
                <c:formatCode>General</c:formatCode>
                <c:ptCount val="11"/>
                <c:pt idx="0">
                  <c:v>2846</c:v>
                </c:pt>
                <c:pt idx="1">
                  <c:v>3030</c:v>
                </c:pt>
                <c:pt idx="2">
                  <c:v>3204</c:v>
                </c:pt>
                <c:pt idx="3">
                  <c:v>3452</c:v>
                </c:pt>
                <c:pt idx="4">
                  <c:v>3405</c:v>
                </c:pt>
                <c:pt idx="5">
                  <c:v>3510</c:v>
                </c:pt>
                <c:pt idx="6">
                  <c:v>4040</c:v>
                </c:pt>
                <c:pt idx="7">
                  <c:v>4543</c:v>
                </c:pt>
                <c:pt idx="8">
                  <c:v>4522</c:v>
                </c:pt>
                <c:pt idx="9">
                  <c:v>4834</c:v>
                </c:pt>
                <c:pt idx="10">
                  <c:v>4660</c:v>
                </c:pt>
              </c:numCache>
            </c:numRef>
          </c:val>
          <c:extLst>
            <c:ext xmlns:c16="http://schemas.microsoft.com/office/drawing/2014/chart" uri="{C3380CC4-5D6E-409C-BE32-E72D297353CC}">
              <c16:uniqueId val="{00000000-2AD0-4667-BF9B-D3245111758A}"/>
            </c:ext>
          </c:extLst>
        </c:ser>
        <c:dLbls>
          <c:showLegendKey val="0"/>
          <c:showVal val="0"/>
          <c:showCatName val="0"/>
          <c:showSerName val="0"/>
          <c:showPercent val="0"/>
          <c:showBubbleSize val="0"/>
        </c:dLbls>
        <c:gapWidth val="150"/>
        <c:axId val="547377792"/>
        <c:axId val="547377464"/>
      </c:barChart>
      <c:lineChart>
        <c:grouping val="standard"/>
        <c:varyColors val="0"/>
        <c:ser>
          <c:idx val="0"/>
          <c:order val="0"/>
          <c:tx>
            <c:strRef>
              <c:f>'Light Condition'!$N$8</c:f>
              <c:strCache>
                <c:ptCount val="1"/>
                <c:pt idx="0">
                  <c:v>Percent of Total Pedestrian Fatalities in Dark Conditions</c:v>
                </c:pt>
              </c:strCache>
            </c:strRef>
          </c:tx>
          <c:spPr>
            <a:ln w="19050" cap="rnd">
              <a:solidFill>
                <a:schemeClr val="accent1"/>
              </a:solidFill>
              <a:round/>
            </a:ln>
            <a:effectLst/>
          </c:spPr>
          <c:marker>
            <c:symbol val="circle"/>
            <c:size val="5"/>
            <c:spPr>
              <a:solidFill>
                <a:srgbClr val="E7E6E6"/>
              </a:solidFill>
              <a:ln w="9525">
                <a:solidFill>
                  <a:schemeClr val="accent1"/>
                </a:solidFill>
              </a:ln>
              <a:effectLst/>
            </c:spPr>
          </c:marker>
          <c:cat>
            <c:numRef>
              <c:f>'Light Condition'!$A$10:$A$20</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'Light Condition'!$N$10:$N$20</c:f>
              <c:numCache>
                <c:formatCode>0%</c:formatCode>
                <c:ptCount val="11"/>
                <c:pt idx="0">
                  <c:v>0.69262594305183744</c:v>
                </c:pt>
                <c:pt idx="1">
                  <c:v>0.70432357043235705</c:v>
                </c:pt>
                <c:pt idx="2">
                  <c:v>0.7188691945254656</c:v>
                </c:pt>
                <c:pt idx="3">
                  <c:v>0.71647986716479872</c:v>
                </c:pt>
                <c:pt idx="4">
                  <c:v>0.71249215317011927</c:v>
                </c:pt>
                <c:pt idx="5">
                  <c:v>0.714867617107943</c:v>
                </c:pt>
                <c:pt idx="6">
                  <c:v>0.73534765198398255</c:v>
                </c:pt>
                <c:pt idx="7">
                  <c:v>0.74720394736842111</c:v>
                </c:pt>
                <c:pt idx="8">
                  <c:v>0.74436213991769551</c:v>
                </c:pt>
                <c:pt idx="9">
                  <c:v>0.75839347348603703</c:v>
                </c:pt>
                <c:pt idx="10">
                  <c:v>0.75100725221595488</c:v>
                </c:pt>
              </c:numCache>
            </c:numRef>
          </c:val>
          <c:smooth val="0"/>
          <c:extLst>
            <c:ext xmlns:c16="http://schemas.microsoft.com/office/drawing/2014/chart" uri="{C3380CC4-5D6E-409C-BE32-E72D297353CC}">
              <c16:uniqueId val="{00000001-2AD0-4667-BF9B-D3245111758A}"/>
            </c:ext>
          </c:extLst>
        </c:ser>
        <c:dLbls>
          <c:showLegendKey val="0"/>
          <c:showVal val="0"/>
          <c:showCatName val="0"/>
          <c:showSerName val="0"/>
          <c:showPercent val="0"/>
          <c:showBubbleSize val="0"/>
        </c:dLbls>
        <c:marker val="1"/>
        <c:smooth val="0"/>
        <c:axId val="656086328"/>
        <c:axId val="656087968"/>
      </c:lineChart>
      <c:catAx>
        <c:axId val="54737779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7377464"/>
        <c:crosses val="autoZero"/>
        <c:auto val="1"/>
        <c:lblAlgn val="ctr"/>
        <c:lblOffset val="100"/>
        <c:noMultiLvlLbl val="0"/>
      </c:catAx>
      <c:valAx>
        <c:axId val="547377464"/>
        <c:scaling>
          <c:orientation val="minMax"/>
          <c:max val="500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Pedestrian Fatalitiesin Dark Conditions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7377792"/>
        <c:crosses val="autoZero"/>
        <c:crossBetween val="between"/>
        <c:minorUnit val="250"/>
      </c:valAx>
      <c:valAx>
        <c:axId val="656087968"/>
        <c:scaling>
          <c:orientation val="minMax"/>
          <c:max val="1"/>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Percent of Total Pedestrian Fatalities</a:t>
                </a:r>
                <a:r>
                  <a:rPr lang="en-US" baseline="0"/>
                  <a:t> in Dark Conditions</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6086328"/>
        <c:crosses val="max"/>
        <c:crossBetween val="between"/>
      </c:valAx>
      <c:catAx>
        <c:axId val="656086328"/>
        <c:scaling>
          <c:orientation val="minMax"/>
        </c:scaling>
        <c:delete val="1"/>
        <c:axPos val="b"/>
        <c:numFmt formatCode="General" sourceLinked="1"/>
        <c:majorTickMark val="out"/>
        <c:minorTickMark val="none"/>
        <c:tickLblPos val="nextTo"/>
        <c:crossAx val="65608796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2"/>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5" tIns="46587" rIns="93175" bIns="46587" rtlCol="0"/>
          <a:lstStyle>
            <a:lvl1pPr algn="l">
              <a:defRPr sz="1200"/>
            </a:lvl1pPr>
          </a:lstStyle>
          <a:p>
            <a:endParaRPr lang="en-US"/>
          </a:p>
        </p:txBody>
      </p:sp>
      <p:sp>
        <p:nvSpPr>
          <p:cNvPr id="3" name="Date Placeholder 2"/>
          <p:cNvSpPr>
            <a:spLocks noGrp="1"/>
          </p:cNvSpPr>
          <p:nvPr>
            <p:ph type="dt" idx="1"/>
          </p:nvPr>
        </p:nvSpPr>
        <p:spPr>
          <a:xfrm>
            <a:off x="3970938" y="0"/>
            <a:ext cx="3037840" cy="466435"/>
          </a:xfrm>
          <a:prstGeom prst="rect">
            <a:avLst/>
          </a:prstGeom>
        </p:spPr>
        <p:txBody>
          <a:bodyPr vert="horz" lIns="93175" tIns="46587" rIns="93175" bIns="46587" rtlCol="0"/>
          <a:lstStyle>
            <a:lvl1pPr algn="r">
              <a:defRPr sz="1200"/>
            </a:lvl1pPr>
          </a:lstStyle>
          <a:p>
            <a:fld id="{61697A76-51DE-47BE-AE59-A0229415767A}" type="datetimeFigureOut">
              <a:rPr lang="en-US" smtClean="0"/>
              <a:t>5/10/2023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5" tIns="46587" rIns="93175" bIns="46587"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5" tIns="46587" rIns="93175" bIns="4658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4"/>
          </a:xfrm>
          <a:prstGeom prst="rect">
            <a:avLst/>
          </a:prstGeom>
        </p:spPr>
        <p:txBody>
          <a:bodyPr vert="horz" lIns="93175" tIns="46587" rIns="93175"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4"/>
          </a:xfrm>
          <a:prstGeom prst="rect">
            <a:avLst/>
          </a:prstGeom>
        </p:spPr>
        <p:txBody>
          <a:bodyPr vert="horz" lIns="93175" tIns="46587" rIns="93175" bIns="46587" rtlCol="0" anchor="b"/>
          <a:lstStyle>
            <a:lvl1pPr algn="r">
              <a:defRPr sz="1200"/>
            </a:lvl1pPr>
          </a:lstStyle>
          <a:p>
            <a:fld id="{AD291E6D-DC1C-44BC-A81E-081DA0062B93}" type="slidenum">
              <a:rPr lang="en-US" smtClean="0"/>
              <a:t>‹#›</a:t>
            </a:fld>
            <a:endParaRPr lang="en-US"/>
          </a:p>
        </p:txBody>
      </p:sp>
    </p:spTree>
    <p:extLst>
      <p:ext uri="{BB962C8B-B14F-4D97-AF65-F5344CB8AC3E}">
        <p14:creationId xmlns:p14="http://schemas.microsoft.com/office/powerpoint/2010/main" val="2458092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291E6D-DC1C-44BC-A81E-081DA0062B93}" type="slidenum">
              <a:rPr lang="en-US" smtClean="0"/>
              <a:t>1</a:t>
            </a:fld>
            <a:endParaRPr lang="en-US"/>
          </a:p>
        </p:txBody>
      </p:sp>
    </p:spTree>
    <p:extLst>
      <p:ext uri="{BB962C8B-B14F-4D97-AF65-F5344CB8AC3E}">
        <p14:creationId xmlns:p14="http://schemas.microsoft.com/office/powerpoint/2010/main" val="3100554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50">
              <a:defRPr/>
            </a:pPr>
            <a:endParaRPr lang="en-US" dirty="0"/>
          </a:p>
        </p:txBody>
      </p:sp>
      <p:sp>
        <p:nvSpPr>
          <p:cNvPr id="4" name="Slide Number Placeholder 3"/>
          <p:cNvSpPr>
            <a:spLocks noGrp="1"/>
          </p:cNvSpPr>
          <p:nvPr>
            <p:ph type="sldNum" sz="quarter" idx="10"/>
          </p:nvPr>
        </p:nvSpPr>
        <p:spPr/>
        <p:txBody>
          <a:bodyPr/>
          <a:lstStyle/>
          <a:p>
            <a:fld id="{1EC75225-0ABA-453C-97C9-7C81919BFDBE}" type="slidenum">
              <a:rPr lang="en-US" smtClean="0"/>
              <a:t>10</a:t>
            </a:fld>
            <a:endParaRPr lang="en-US"/>
          </a:p>
        </p:txBody>
      </p:sp>
    </p:spTree>
    <p:extLst>
      <p:ext uri="{BB962C8B-B14F-4D97-AF65-F5344CB8AC3E}">
        <p14:creationId xmlns:p14="http://schemas.microsoft.com/office/powerpoint/2010/main" val="2263789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6"/>
          <p:cNvSpPr txBox="1">
            <a:spLocks noGrp="1" noChangeArrowheads="1"/>
          </p:cNvSpPr>
          <p:nvPr/>
        </p:nvSpPr>
        <p:spPr bwMode="auto">
          <a:xfrm>
            <a:off x="0" y="9272828"/>
            <a:ext cx="3241042" cy="488393"/>
          </a:xfrm>
          <a:prstGeom prst="rect">
            <a:avLst/>
          </a:prstGeom>
          <a:noFill/>
          <a:ln w="9525">
            <a:noFill/>
            <a:miter lim="800000"/>
            <a:headEnd/>
            <a:tailEnd/>
          </a:ln>
        </p:spPr>
        <p:txBody>
          <a:bodyPr lIns="98464" tIns="49233" rIns="98464" bIns="49233" anchor="b"/>
          <a:lstStyle/>
          <a:p>
            <a:r>
              <a:rPr lang="en-US" sz="1100"/>
              <a:t>Welcome and Introduction</a:t>
            </a:r>
          </a:p>
        </p:txBody>
      </p:sp>
      <p:sp>
        <p:nvSpPr>
          <p:cNvPr id="25602" name="Rectangle 7"/>
          <p:cNvSpPr txBox="1">
            <a:spLocks noGrp="1" noChangeArrowheads="1"/>
          </p:cNvSpPr>
          <p:nvPr/>
        </p:nvSpPr>
        <p:spPr bwMode="auto">
          <a:xfrm>
            <a:off x="4236720" y="9272828"/>
            <a:ext cx="3241042" cy="488393"/>
          </a:xfrm>
          <a:prstGeom prst="rect">
            <a:avLst/>
          </a:prstGeom>
          <a:noFill/>
          <a:ln w="9525">
            <a:noFill/>
            <a:miter lim="800000"/>
            <a:headEnd/>
            <a:tailEnd/>
          </a:ln>
        </p:spPr>
        <p:txBody>
          <a:bodyPr lIns="98464" tIns="49233" rIns="98464" bIns="49233" anchor="b"/>
          <a:lstStyle/>
          <a:p>
            <a:pPr algn="r"/>
            <a:fld id="{1C27982A-FC40-466B-A3E8-83D3101D09CB}" type="slidenum">
              <a:rPr lang="en-US" sz="1100"/>
              <a:pPr algn="r"/>
              <a:t>11</a:t>
            </a:fld>
            <a:endParaRPr lang="en-US" sz="1100"/>
          </a:p>
        </p:txBody>
      </p:sp>
      <p:sp>
        <p:nvSpPr>
          <p:cNvPr id="25603" name="Rectangle 2"/>
          <p:cNvSpPr>
            <a:spLocks noGrp="1" noRot="1" noChangeAspect="1" noChangeArrowheads="1" noTextEdit="1"/>
          </p:cNvSpPr>
          <p:nvPr>
            <p:ph type="sldImg"/>
          </p:nvPr>
        </p:nvSpPr>
        <p:spPr>
          <a:xfrm>
            <a:off x="485775" y="730250"/>
            <a:ext cx="6507163" cy="3660775"/>
          </a:xfrm>
          <a:ln/>
        </p:spPr>
      </p:sp>
      <p:sp>
        <p:nvSpPr>
          <p:cNvPr id="25604" name="Rectangle 3"/>
          <p:cNvSpPr>
            <a:spLocks noGrp="1" noChangeArrowheads="1"/>
          </p:cNvSpPr>
          <p:nvPr>
            <p:ph type="body" idx="1"/>
          </p:nvPr>
        </p:nvSpPr>
        <p:spPr>
          <a:noFill/>
          <a:ln/>
        </p:spPr>
        <p:txBody>
          <a:bodyPr lIns="98437" tIns="49217" rIns="98437" bIns="49217"/>
          <a:lstStyle/>
          <a:p>
            <a:pPr eaLnBrk="1" hangingPunct="1"/>
            <a:endParaRPr lang="en-US" dirty="0"/>
          </a:p>
        </p:txBody>
      </p:sp>
    </p:spTree>
    <p:extLst>
      <p:ext uri="{BB962C8B-B14F-4D97-AF65-F5344CB8AC3E}">
        <p14:creationId xmlns:p14="http://schemas.microsoft.com/office/powerpoint/2010/main" val="769448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6"/>
          <p:cNvSpPr txBox="1">
            <a:spLocks noGrp="1" noChangeArrowheads="1"/>
          </p:cNvSpPr>
          <p:nvPr/>
        </p:nvSpPr>
        <p:spPr bwMode="auto">
          <a:xfrm>
            <a:off x="0" y="9272828"/>
            <a:ext cx="3241042" cy="488393"/>
          </a:xfrm>
          <a:prstGeom prst="rect">
            <a:avLst/>
          </a:prstGeom>
          <a:noFill/>
          <a:ln w="9525">
            <a:noFill/>
            <a:miter lim="800000"/>
            <a:headEnd/>
            <a:tailEnd/>
          </a:ln>
        </p:spPr>
        <p:txBody>
          <a:bodyPr lIns="98464" tIns="49233" rIns="98464" bIns="49233" anchor="b"/>
          <a:lstStyle/>
          <a:p>
            <a:r>
              <a:rPr lang="en-US" sz="1100"/>
              <a:t>Welcome and Introduction</a:t>
            </a:r>
          </a:p>
        </p:txBody>
      </p:sp>
      <p:sp>
        <p:nvSpPr>
          <p:cNvPr id="25602" name="Rectangle 7"/>
          <p:cNvSpPr txBox="1">
            <a:spLocks noGrp="1" noChangeArrowheads="1"/>
          </p:cNvSpPr>
          <p:nvPr/>
        </p:nvSpPr>
        <p:spPr bwMode="auto">
          <a:xfrm>
            <a:off x="4236720" y="9272828"/>
            <a:ext cx="3241042" cy="488393"/>
          </a:xfrm>
          <a:prstGeom prst="rect">
            <a:avLst/>
          </a:prstGeom>
          <a:noFill/>
          <a:ln w="9525">
            <a:noFill/>
            <a:miter lim="800000"/>
            <a:headEnd/>
            <a:tailEnd/>
          </a:ln>
        </p:spPr>
        <p:txBody>
          <a:bodyPr lIns="98464" tIns="49233" rIns="98464" bIns="49233" anchor="b"/>
          <a:lstStyle/>
          <a:p>
            <a:pPr algn="r"/>
            <a:fld id="{1C27982A-FC40-466B-A3E8-83D3101D09CB}" type="slidenum">
              <a:rPr lang="en-US" sz="1100"/>
              <a:pPr algn="r"/>
              <a:t>12</a:t>
            </a:fld>
            <a:endParaRPr lang="en-US" sz="1100"/>
          </a:p>
        </p:txBody>
      </p:sp>
      <p:sp>
        <p:nvSpPr>
          <p:cNvPr id="25603" name="Rectangle 2"/>
          <p:cNvSpPr>
            <a:spLocks noGrp="1" noRot="1" noChangeAspect="1" noChangeArrowheads="1" noTextEdit="1"/>
          </p:cNvSpPr>
          <p:nvPr>
            <p:ph type="sldImg"/>
          </p:nvPr>
        </p:nvSpPr>
        <p:spPr>
          <a:xfrm>
            <a:off x="485775" y="730250"/>
            <a:ext cx="6507163" cy="3660775"/>
          </a:xfrm>
          <a:ln/>
        </p:spPr>
      </p:sp>
      <p:sp>
        <p:nvSpPr>
          <p:cNvPr id="25604" name="Rectangle 3"/>
          <p:cNvSpPr>
            <a:spLocks noGrp="1" noChangeArrowheads="1"/>
          </p:cNvSpPr>
          <p:nvPr>
            <p:ph type="body" idx="1"/>
          </p:nvPr>
        </p:nvSpPr>
        <p:spPr>
          <a:noFill/>
          <a:ln/>
        </p:spPr>
        <p:txBody>
          <a:bodyPr lIns="98437" tIns="49217" rIns="98437" bIns="49217"/>
          <a:lstStyle/>
          <a:p>
            <a:pPr eaLnBrk="1" hangingPunct="1"/>
            <a:endParaRPr lang="en-US" dirty="0"/>
          </a:p>
          <a:p>
            <a:pPr eaLnBrk="1" hangingPunct="1"/>
            <a:endParaRPr lang="en-US" dirty="0"/>
          </a:p>
        </p:txBody>
      </p:sp>
    </p:spTree>
    <p:extLst>
      <p:ext uri="{BB962C8B-B14F-4D97-AF65-F5344CB8AC3E}">
        <p14:creationId xmlns:p14="http://schemas.microsoft.com/office/powerpoint/2010/main" val="3315850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13</a:t>
            </a:fld>
            <a:endParaRPr lang="en-US"/>
          </a:p>
        </p:txBody>
      </p:sp>
    </p:spTree>
    <p:extLst>
      <p:ext uri="{BB962C8B-B14F-4D97-AF65-F5344CB8AC3E}">
        <p14:creationId xmlns:p14="http://schemas.microsoft.com/office/powerpoint/2010/main" val="630873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50">
              <a:defRPr/>
            </a:pPr>
            <a:endParaRPr lang="en-US" dirty="0"/>
          </a:p>
        </p:txBody>
      </p:sp>
      <p:sp>
        <p:nvSpPr>
          <p:cNvPr id="4" name="Slide Number Placeholder 3"/>
          <p:cNvSpPr>
            <a:spLocks noGrp="1"/>
          </p:cNvSpPr>
          <p:nvPr>
            <p:ph type="sldNum" sz="quarter" idx="10"/>
          </p:nvPr>
        </p:nvSpPr>
        <p:spPr/>
        <p:txBody>
          <a:bodyPr/>
          <a:lstStyle/>
          <a:p>
            <a:fld id="{1EC75225-0ABA-453C-97C9-7C81919BFDBE}" type="slidenum">
              <a:rPr lang="en-US" smtClean="0"/>
              <a:t>14</a:t>
            </a:fld>
            <a:endParaRPr lang="en-US"/>
          </a:p>
        </p:txBody>
      </p:sp>
    </p:spTree>
    <p:extLst>
      <p:ext uri="{BB962C8B-B14F-4D97-AF65-F5344CB8AC3E}">
        <p14:creationId xmlns:p14="http://schemas.microsoft.com/office/powerpoint/2010/main" val="2716196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C75225-0ABA-453C-97C9-7C81919BFDBE}" type="slidenum">
              <a:rPr lang="en-US" smtClean="0"/>
              <a:t>15</a:t>
            </a:fld>
            <a:endParaRPr lang="en-US"/>
          </a:p>
        </p:txBody>
      </p:sp>
    </p:spTree>
    <p:extLst>
      <p:ext uri="{BB962C8B-B14F-4D97-AF65-F5344CB8AC3E}">
        <p14:creationId xmlns:p14="http://schemas.microsoft.com/office/powerpoint/2010/main" val="66944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16</a:t>
            </a:fld>
            <a:endParaRPr lang="en-US"/>
          </a:p>
        </p:txBody>
      </p:sp>
    </p:spTree>
    <p:extLst>
      <p:ext uri="{BB962C8B-B14F-4D97-AF65-F5344CB8AC3E}">
        <p14:creationId xmlns:p14="http://schemas.microsoft.com/office/powerpoint/2010/main" val="2628020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endParaRPr lang="en-US" b="1" i="1" u="sng" dirty="0"/>
          </a:p>
        </p:txBody>
      </p:sp>
      <p:sp>
        <p:nvSpPr>
          <p:cNvPr id="4" name="Slide Number Placeholder 3"/>
          <p:cNvSpPr>
            <a:spLocks noGrp="1"/>
          </p:cNvSpPr>
          <p:nvPr>
            <p:ph type="sldNum" sz="quarter" idx="10"/>
          </p:nvPr>
        </p:nvSpPr>
        <p:spPr/>
        <p:txBody>
          <a:bodyPr/>
          <a:lstStyle/>
          <a:p>
            <a:fld id="{A17AE095-82E2-1445-BF41-146BFA823AD3}" type="slidenum">
              <a:rPr lang="en-US" smtClean="0"/>
              <a:t>17</a:t>
            </a:fld>
            <a:endParaRPr lang="en-US"/>
          </a:p>
        </p:txBody>
      </p:sp>
    </p:spTree>
    <p:extLst>
      <p:ext uri="{BB962C8B-B14F-4D97-AF65-F5344CB8AC3E}">
        <p14:creationId xmlns:p14="http://schemas.microsoft.com/office/powerpoint/2010/main" val="1399805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AE095-82E2-1445-BF41-146BFA823AD3}" type="slidenum">
              <a:rPr lang="en-US" smtClean="0"/>
              <a:t>18</a:t>
            </a:fld>
            <a:endParaRPr lang="en-US"/>
          </a:p>
        </p:txBody>
      </p:sp>
    </p:spTree>
    <p:extLst>
      <p:ext uri="{BB962C8B-B14F-4D97-AF65-F5344CB8AC3E}">
        <p14:creationId xmlns:p14="http://schemas.microsoft.com/office/powerpoint/2010/main" val="20282359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7AE095-82E2-1445-BF41-146BFA823AD3}" type="slidenum">
              <a:rPr lang="en-US" smtClean="0"/>
              <a:t>19</a:t>
            </a:fld>
            <a:endParaRPr lang="en-US"/>
          </a:p>
        </p:txBody>
      </p:sp>
    </p:spTree>
    <p:extLst>
      <p:ext uri="{BB962C8B-B14F-4D97-AF65-F5344CB8AC3E}">
        <p14:creationId xmlns:p14="http://schemas.microsoft.com/office/powerpoint/2010/main" val="3680657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Mandatory FHWA Disclaimers</a:t>
            </a:r>
          </a:p>
        </p:txBody>
      </p:sp>
      <p:sp>
        <p:nvSpPr>
          <p:cNvPr id="4" name="Slide Number Placeholder 3"/>
          <p:cNvSpPr>
            <a:spLocks noGrp="1"/>
          </p:cNvSpPr>
          <p:nvPr>
            <p:ph type="sldNum" sz="quarter" idx="5"/>
          </p:nvPr>
        </p:nvSpPr>
        <p:spPr/>
        <p:txBody>
          <a:bodyPr/>
          <a:lstStyle/>
          <a:p>
            <a:fld id="{1CA2DF34-83A7-418B-8674-86405C3DB474}" type="slidenum">
              <a:rPr lang="en-US" smtClean="0"/>
              <a:t>2</a:t>
            </a:fld>
            <a:endParaRPr lang="en-US"/>
          </a:p>
        </p:txBody>
      </p:sp>
    </p:spTree>
    <p:extLst>
      <p:ext uri="{BB962C8B-B14F-4D97-AF65-F5344CB8AC3E}">
        <p14:creationId xmlns:p14="http://schemas.microsoft.com/office/powerpoint/2010/main" val="2963874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xfrm>
            <a:off x="485775" y="731838"/>
            <a:ext cx="6505575" cy="3660775"/>
          </a:xfrm>
          <a:ln/>
        </p:spPr>
      </p:sp>
      <p:sp>
        <p:nvSpPr>
          <p:cNvPr id="175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75108" name="Slide Number Placeholder 3"/>
          <p:cNvSpPr>
            <a:spLocks noGrp="1"/>
          </p:cNvSpPr>
          <p:nvPr>
            <p:ph type="sldNum" sz="quarter" idx="5"/>
          </p:nvPr>
        </p:nvSpPr>
        <p:spPr/>
        <p:txBody>
          <a:bodyPr/>
          <a:lstStyle/>
          <a:p>
            <a:pPr>
              <a:defRPr/>
            </a:pPr>
            <a:fld id="{A8833ED8-D661-4220-99D8-7B5F9CAF7F86}" type="slidenum">
              <a:rPr lang="en-US" smtClean="0"/>
              <a:pPr>
                <a:defRPr/>
              </a:pPr>
              <a:t>20</a:t>
            </a:fld>
            <a:endParaRPr lang="en-US"/>
          </a:p>
        </p:txBody>
      </p:sp>
    </p:spTree>
    <p:extLst>
      <p:ext uri="{BB962C8B-B14F-4D97-AF65-F5344CB8AC3E}">
        <p14:creationId xmlns:p14="http://schemas.microsoft.com/office/powerpoint/2010/main" val="1674347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50">
              <a:defRPr/>
            </a:pPr>
            <a:endParaRPr lang="en-US" b="1" i="1" u="sng" dirty="0"/>
          </a:p>
        </p:txBody>
      </p:sp>
      <p:sp>
        <p:nvSpPr>
          <p:cNvPr id="4" name="Slide Number Placeholder 3"/>
          <p:cNvSpPr>
            <a:spLocks noGrp="1"/>
          </p:cNvSpPr>
          <p:nvPr>
            <p:ph type="sldNum" sz="quarter" idx="10"/>
          </p:nvPr>
        </p:nvSpPr>
        <p:spPr/>
        <p:txBody>
          <a:bodyPr/>
          <a:lstStyle/>
          <a:p>
            <a:fld id="{1EC75225-0ABA-453C-97C9-7C81919BFDBE}" type="slidenum">
              <a:rPr lang="en-US" smtClean="0"/>
              <a:t>21</a:t>
            </a:fld>
            <a:endParaRPr lang="en-US"/>
          </a:p>
        </p:txBody>
      </p:sp>
    </p:spTree>
    <p:extLst>
      <p:ext uri="{BB962C8B-B14F-4D97-AF65-F5344CB8AC3E}">
        <p14:creationId xmlns:p14="http://schemas.microsoft.com/office/powerpoint/2010/main" val="2628669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22</a:t>
            </a:fld>
            <a:endParaRPr lang="en-US"/>
          </a:p>
        </p:txBody>
      </p:sp>
    </p:spTree>
    <p:extLst>
      <p:ext uri="{BB962C8B-B14F-4D97-AF65-F5344CB8AC3E}">
        <p14:creationId xmlns:p14="http://schemas.microsoft.com/office/powerpoint/2010/main" val="24869694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38" indent="-232938">
              <a:lnSpc>
                <a:spcPct val="115000"/>
              </a:lnSpc>
              <a:spcAft>
                <a:spcPts val="306"/>
              </a:spcAft>
              <a:tabLst>
                <a:tab pos="232938" algn="l"/>
                <a:tab pos="465876" algn="l"/>
              </a:tabLst>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6651F27-7871-44AD-A8A7-292596D68213}" type="slidenum">
              <a:rPr lang="en-US" smtClean="0"/>
              <a:t>23</a:t>
            </a:fld>
            <a:endParaRPr lang="en-US"/>
          </a:p>
        </p:txBody>
      </p:sp>
    </p:spTree>
    <p:extLst>
      <p:ext uri="{BB962C8B-B14F-4D97-AF65-F5344CB8AC3E}">
        <p14:creationId xmlns:p14="http://schemas.microsoft.com/office/powerpoint/2010/main" val="32557996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50">
              <a:defRPr/>
            </a:pPr>
            <a:endParaRPr lang="en-US" dirty="0"/>
          </a:p>
        </p:txBody>
      </p:sp>
      <p:sp>
        <p:nvSpPr>
          <p:cNvPr id="4" name="Slide Number Placeholder 3"/>
          <p:cNvSpPr>
            <a:spLocks noGrp="1"/>
          </p:cNvSpPr>
          <p:nvPr>
            <p:ph type="sldNum" sz="quarter" idx="5"/>
          </p:nvPr>
        </p:nvSpPr>
        <p:spPr/>
        <p:txBody>
          <a:bodyPr/>
          <a:lstStyle/>
          <a:p>
            <a:fld id="{46651F27-7871-44AD-A8A7-292596D68213}" type="slidenum">
              <a:rPr lang="en-US" smtClean="0"/>
              <a:t>24</a:t>
            </a:fld>
            <a:endParaRPr lang="en-US"/>
          </a:p>
        </p:txBody>
      </p:sp>
    </p:spTree>
    <p:extLst>
      <p:ext uri="{BB962C8B-B14F-4D97-AF65-F5344CB8AC3E}">
        <p14:creationId xmlns:p14="http://schemas.microsoft.com/office/powerpoint/2010/main" val="22531623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50">
              <a:defRPr/>
            </a:pPr>
            <a:endParaRPr lang="en-US" dirty="0"/>
          </a:p>
        </p:txBody>
      </p:sp>
      <p:sp>
        <p:nvSpPr>
          <p:cNvPr id="4" name="Slide Number Placeholder 3"/>
          <p:cNvSpPr>
            <a:spLocks noGrp="1"/>
          </p:cNvSpPr>
          <p:nvPr>
            <p:ph type="sldNum" sz="quarter" idx="5"/>
          </p:nvPr>
        </p:nvSpPr>
        <p:spPr/>
        <p:txBody>
          <a:bodyPr/>
          <a:lstStyle/>
          <a:p>
            <a:fld id="{46651F27-7871-44AD-A8A7-292596D68213}" type="slidenum">
              <a:rPr lang="en-US" smtClean="0"/>
              <a:t>25</a:t>
            </a:fld>
            <a:endParaRPr lang="en-US"/>
          </a:p>
        </p:txBody>
      </p:sp>
    </p:spTree>
    <p:extLst>
      <p:ext uri="{BB962C8B-B14F-4D97-AF65-F5344CB8AC3E}">
        <p14:creationId xmlns:p14="http://schemas.microsoft.com/office/powerpoint/2010/main" val="35373679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50">
              <a:defRPr/>
            </a:pPr>
            <a:endParaRPr lang="en-CA" dirty="0"/>
          </a:p>
        </p:txBody>
      </p:sp>
      <p:sp>
        <p:nvSpPr>
          <p:cNvPr id="4" name="Slide Number Placeholder 3"/>
          <p:cNvSpPr>
            <a:spLocks noGrp="1"/>
          </p:cNvSpPr>
          <p:nvPr>
            <p:ph type="sldNum" sz="quarter" idx="5"/>
          </p:nvPr>
        </p:nvSpPr>
        <p:spPr/>
        <p:txBody>
          <a:bodyPr/>
          <a:lstStyle/>
          <a:p>
            <a:fld id="{C94B5C98-C8A7-457F-AB56-27CD3C9DC0D2}" type="slidenum">
              <a:rPr lang="en-US" smtClean="0"/>
              <a:t>26</a:t>
            </a:fld>
            <a:endParaRPr lang="en-US"/>
          </a:p>
        </p:txBody>
      </p:sp>
    </p:spTree>
    <p:extLst>
      <p:ext uri="{BB962C8B-B14F-4D97-AF65-F5344CB8AC3E}">
        <p14:creationId xmlns:p14="http://schemas.microsoft.com/office/powerpoint/2010/main" val="3730601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US" dirty="0"/>
          </a:p>
        </p:txBody>
      </p:sp>
      <p:sp>
        <p:nvSpPr>
          <p:cNvPr id="4" name="Slide Number Placeholder 3"/>
          <p:cNvSpPr>
            <a:spLocks noGrp="1"/>
          </p:cNvSpPr>
          <p:nvPr>
            <p:ph type="sldNum" sz="quarter" idx="5"/>
          </p:nvPr>
        </p:nvSpPr>
        <p:spPr/>
        <p:txBody>
          <a:bodyPr/>
          <a:lstStyle/>
          <a:p>
            <a:fld id="{46651F27-7871-44AD-A8A7-292596D68213}" type="slidenum">
              <a:rPr lang="en-US" smtClean="0"/>
              <a:t>27</a:t>
            </a:fld>
            <a:endParaRPr lang="en-US"/>
          </a:p>
        </p:txBody>
      </p:sp>
    </p:spTree>
    <p:extLst>
      <p:ext uri="{BB962C8B-B14F-4D97-AF65-F5344CB8AC3E}">
        <p14:creationId xmlns:p14="http://schemas.microsoft.com/office/powerpoint/2010/main" val="30230616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50">
              <a:defRPr/>
            </a:pPr>
            <a:endParaRPr lang="en-US" dirty="0"/>
          </a:p>
        </p:txBody>
      </p:sp>
      <p:sp>
        <p:nvSpPr>
          <p:cNvPr id="4" name="Slide Number Placeholder 3"/>
          <p:cNvSpPr>
            <a:spLocks noGrp="1"/>
          </p:cNvSpPr>
          <p:nvPr>
            <p:ph type="sldNum" sz="quarter" idx="10"/>
          </p:nvPr>
        </p:nvSpPr>
        <p:spPr/>
        <p:txBody>
          <a:bodyPr/>
          <a:lstStyle/>
          <a:p>
            <a:fld id="{1EC75225-0ABA-453C-97C9-7C81919BFDBE}" type="slidenum">
              <a:rPr lang="en-US" smtClean="0"/>
              <a:t>28</a:t>
            </a:fld>
            <a:endParaRPr lang="en-US"/>
          </a:p>
        </p:txBody>
      </p:sp>
    </p:spTree>
    <p:extLst>
      <p:ext uri="{BB962C8B-B14F-4D97-AF65-F5344CB8AC3E}">
        <p14:creationId xmlns:p14="http://schemas.microsoft.com/office/powerpoint/2010/main" val="54816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50">
              <a:defRPr/>
            </a:pPr>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29</a:t>
            </a:fld>
            <a:endParaRPr lang="en-US"/>
          </a:p>
        </p:txBody>
      </p:sp>
    </p:spTree>
    <p:extLst>
      <p:ext uri="{BB962C8B-B14F-4D97-AF65-F5344CB8AC3E}">
        <p14:creationId xmlns:p14="http://schemas.microsoft.com/office/powerpoint/2010/main" val="3300391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3</a:t>
            </a:fld>
            <a:endParaRPr lang="en-US"/>
          </a:p>
        </p:txBody>
      </p:sp>
    </p:spTree>
    <p:extLst>
      <p:ext uri="{BB962C8B-B14F-4D97-AF65-F5344CB8AC3E}">
        <p14:creationId xmlns:p14="http://schemas.microsoft.com/office/powerpoint/2010/main" val="12100574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A17AE095-82E2-1445-BF41-146BFA823AD3}" type="slidenum">
              <a:rPr lang="en-US" smtClean="0"/>
              <a:t>30</a:t>
            </a:fld>
            <a:endParaRPr lang="en-US"/>
          </a:p>
        </p:txBody>
      </p:sp>
    </p:spTree>
    <p:extLst>
      <p:ext uri="{BB962C8B-B14F-4D97-AF65-F5344CB8AC3E}">
        <p14:creationId xmlns:p14="http://schemas.microsoft.com/office/powerpoint/2010/main" val="503638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6"/>
          <p:cNvSpPr txBox="1">
            <a:spLocks noGrp="1" noChangeArrowheads="1"/>
          </p:cNvSpPr>
          <p:nvPr/>
        </p:nvSpPr>
        <p:spPr bwMode="auto">
          <a:xfrm>
            <a:off x="0" y="9272828"/>
            <a:ext cx="3241042" cy="488393"/>
          </a:xfrm>
          <a:prstGeom prst="rect">
            <a:avLst/>
          </a:prstGeom>
          <a:noFill/>
          <a:ln w="9525">
            <a:noFill/>
            <a:miter lim="800000"/>
            <a:headEnd/>
            <a:tailEnd/>
          </a:ln>
        </p:spPr>
        <p:txBody>
          <a:bodyPr lIns="98464" tIns="49233" rIns="98464" bIns="49233" anchor="b"/>
          <a:lstStyle/>
          <a:p>
            <a:r>
              <a:rPr lang="en-US" sz="1100"/>
              <a:t>Welcome and Introduction</a:t>
            </a:r>
          </a:p>
        </p:txBody>
      </p:sp>
      <p:sp>
        <p:nvSpPr>
          <p:cNvPr id="28674" name="Rectangle 7"/>
          <p:cNvSpPr txBox="1">
            <a:spLocks noGrp="1" noChangeArrowheads="1"/>
          </p:cNvSpPr>
          <p:nvPr/>
        </p:nvSpPr>
        <p:spPr bwMode="auto">
          <a:xfrm>
            <a:off x="4236720" y="9272828"/>
            <a:ext cx="3241042" cy="488393"/>
          </a:xfrm>
          <a:prstGeom prst="rect">
            <a:avLst/>
          </a:prstGeom>
          <a:noFill/>
          <a:ln w="9525">
            <a:noFill/>
            <a:miter lim="800000"/>
            <a:headEnd/>
            <a:tailEnd/>
          </a:ln>
        </p:spPr>
        <p:txBody>
          <a:bodyPr lIns="98464" tIns="49233" rIns="98464" bIns="49233" anchor="b"/>
          <a:lstStyle/>
          <a:p>
            <a:pPr algn="r"/>
            <a:fld id="{FF0B0CB0-3B07-47EA-92C4-5EEB6F13969A}" type="slidenum">
              <a:rPr lang="en-US" sz="1100"/>
              <a:pPr algn="r"/>
              <a:t>4</a:t>
            </a:fld>
            <a:endParaRPr lang="en-US" sz="1100"/>
          </a:p>
        </p:txBody>
      </p:sp>
      <p:sp>
        <p:nvSpPr>
          <p:cNvPr id="28675" name="Rectangle 2"/>
          <p:cNvSpPr>
            <a:spLocks noGrp="1" noRot="1" noChangeAspect="1" noChangeArrowheads="1" noTextEdit="1"/>
          </p:cNvSpPr>
          <p:nvPr>
            <p:ph type="sldImg"/>
          </p:nvPr>
        </p:nvSpPr>
        <p:spPr>
          <a:xfrm>
            <a:off x="485775" y="731838"/>
            <a:ext cx="6505575" cy="3660775"/>
          </a:xfrm>
          <a:ln/>
        </p:spPr>
      </p:sp>
      <p:sp>
        <p:nvSpPr>
          <p:cNvPr id="28676" name="Rectangle 3"/>
          <p:cNvSpPr>
            <a:spLocks noGrp="1" noChangeArrowheads="1"/>
          </p:cNvSpPr>
          <p:nvPr>
            <p:ph type="body" idx="1"/>
          </p:nvPr>
        </p:nvSpPr>
        <p:spPr>
          <a:noFill/>
          <a:ln/>
        </p:spPr>
        <p:txBody>
          <a:bodyPr lIns="98464" tIns="49233" rIns="98464" bIns="49233"/>
          <a:lstStyle/>
          <a:p>
            <a:endParaRPr lang="en-US" dirty="0"/>
          </a:p>
        </p:txBody>
      </p:sp>
    </p:spTree>
    <p:extLst>
      <p:ext uri="{BB962C8B-B14F-4D97-AF65-F5344CB8AC3E}">
        <p14:creationId xmlns:p14="http://schemas.microsoft.com/office/powerpoint/2010/main" val="706469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31"/>
              </a:spcAft>
            </a:pPr>
            <a:endParaRPr lang="en-US" sz="1900" dirty="0">
              <a:latin typeface="Calibri" panose="020F0502020204030204" pitchFamily="34" charset="0"/>
              <a:ea typeface="Calibri" panose="020F0502020204030204" pitchFamily="34" charset="0"/>
              <a:cs typeface="Arial" panose="020B0604020202020204" pitchFamily="34" charset="0"/>
            </a:endParaRPr>
          </a:p>
          <a:p>
            <a:pPr algn="just">
              <a:spcAft>
                <a:spcPts val="831"/>
              </a:spcAft>
            </a:pPr>
            <a:endParaRPr lang="en-US" sz="1900" dirty="0">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7B4F6F4-CB49-4BAF-B659-E61AB871CB75}" type="slidenum">
              <a:rPr lang="en-US" smtClean="0"/>
              <a:t>5</a:t>
            </a:fld>
            <a:endParaRPr lang="en-US"/>
          </a:p>
        </p:txBody>
      </p:sp>
    </p:spTree>
    <p:extLst>
      <p:ext uri="{BB962C8B-B14F-4D97-AF65-F5344CB8AC3E}">
        <p14:creationId xmlns:p14="http://schemas.microsoft.com/office/powerpoint/2010/main" val="3830942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94B5C98-C8A7-457F-AB56-27CD3C9DC0D2}" type="slidenum">
              <a:rPr lang="en-US" smtClean="0"/>
              <a:t>6</a:t>
            </a:fld>
            <a:endParaRPr lang="en-US"/>
          </a:p>
        </p:txBody>
      </p:sp>
    </p:spTree>
    <p:extLst>
      <p:ext uri="{BB962C8B-B14F-4D97-AF65-F5344CB8AC3E}">
        <p14:creationId xmlns:p14="http://schemas.microsoft.com/office/powerpoint/2010/main" val="1864015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7</a:t>
            </a:fld>
            <a:endParaRPr lang="en-US"/>
          </a:p>
        </p:txBody>
      </p:sp>
    </p:spTree>
    <p:extLst>
      <p:ext uri="{BB962C8B-B14F-4D97-AF65-F5344CB8AC3E}">
        <p14:creationId xmlns:p14="http://schemas.microsoft.com/office/powerpoint/2010/main" val="1634514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4" indent="-174704">
              <a:buFont typeface="Arial" panose="020B0604020202020204" pitchFamily="34" charset="0"/>
              <a:buChar char="•"/>
            </a:pPr>
            <a:endParaRPr lang="en-US" dirty="0"/>
          </a:p>
          <a:p>
            <a:pPr marL="174704" indent="-174704">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D291E6D-DC1C-44BC-A81E-081DA0062B93}" type="slidenum">
              <a:rPr lang="en-US" smtClean="0"/>
              <a:t>8</a:t>
            </a:fld>
            <a:endParaRPr lang="en-US"/>
          </a:p>
        </p:txBody>
      </p:sp>
    </p:spTree>
    <p:extLst>
      <p:ext uri="{BB962C8B-B14F-4D97-AF65-F5344CB8AC3E}">
        <p14:creationId xmlns:p14="http://schemas.microsoft.com/office/powerpoint/2010/main" val="3965387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984988" fontAlgn="base">
              <a:spcBef>
                <a:spcPct val="0"/>
              </a:spcBef>
              <a:spcAft>
                <a:spcPct val="0"/>
              </a:spcAft>
              <a:defRPr/>
            </a:pPr>
            <a:fld id="{6AC13CD4-5875-4B0E-94F6-5C27A5D99C3C}" type="slidenum">
              <a:rPr lang="en-US" sz="1300">
                <a:solidFill>
                  <a:srgbClr val="000000"/>
                </a:solidFill>
                <a:latin typeface="Arial" charset="0"/>
              </a:rPr>
              <a:pPr defTabSz="984988" fontAlgn="base">
                <a:spcBef>
                  <a:spcPct val="0"/>
                </a:spcBef>
                <a:spcAft>
                  <a:spcPct val="0"/>
                </a:spcAft>
                <a:defRPr/>
              </a:pPr>
              <a:t>9</a:t>
            </a:fld>
            <a:endParaRPr lang="en-US" sz="1300">
              <a:solidFill>
                <a:srgbClr val="000000"/>
              </a:solidFill>
              <a:latin typeface="Arial" charset="0"/>
            </a:endParaRPr>
          </a:p>
        </p:txBody>
      </p:sp>
      <p:sp>
        <p:nvSpPr>
          <p:cNvPr id="327682" name="Rectangle 2"/>
          <p:cNvSpPr>
            <a:spLocks noGrp="1" noRot="1" noChangeAspect="1" noChangeArrowheads="1" noTextEdit="1"/>
          </p:cNvSpPr>
          <p:nvPr>
            <p:ph type="sldImg"/>
          </p:nvPr>
        </p:nvSpPr>
        <p:spPr>
          <a:xfrm>
            <a:off x="485775" y="735013"/>
            <a:ext cx="6505575" cy="3660775"/>
          </a:xfrm>
          <a:ln/>
        </p:spPr>
      </p:sp>
      <p:sp>
        <p:nvSpPr>
          <p:cNvPr id="327683" name="Rectangle 3"/>
          <p:cNvSpPr>
            <a:spLocks noGrp="1" noChangeArrowheads="1"/>
          </p:cNvSpPr>
          <p:nvPr>
            <p:ph type="body" idx="1"/>
          </p:nvPr>
        </p:nvSpPr>
        <p:spPr>
          <a:xfrm>
            <a:off x="748101" y="4636904"/>
            <a:ext cx="5981559" cy="4389966"/>
          </a:xfrm>
        </p:spPr>
        <p:txBody>
          <a:bodyPr/>
          <a:lstStyle/>
          <a:p>
            <a:endParaRPr lang="en-US" dirty="0"/>
          </a:p>
        </p:txBody>
      </p:sp>
    </p:spTree>
    <p:extLst>
      <p:ext uri="{BB962C8B-B14F-4D97-AF65-F5344CB8AC3E}">
        <p14:creationId xmlns:p14="http://schemas.microsoft.com/office/powerpoint/2010/main" val="26526233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hqprint">
            <a:extLst>
              <a:ext uri="{28A0092B-C50C-407E-A947-70E740481C1C}">
                <a14:useLocalDpi xmlns:a14="http://schemas.microsoft.com/office/drawing/2010/main"/>
              </a:ext>
            </a:extLst>
          </a:blip>
          <a:srcRect l="32351" t="3234" b="9921"/>
          <a:stretch/>
        </p:blipFill>
        <p:spPr>
          <a:xfrm>
            <a:off x="3860800" y="0"/>
            <a:ext cx="8337736" cy="5425440"/>
          </a:xfrm>
          <a:prstGeom prst="rect">
            <a:avLst/>
          </a:prstGeom>
        </p:spPr>
      </p:pic>
      <p:sp>
        <p:nvSpPr>
          <p:cNvPr id="8" name="Rectangle 7"/>
          <p:cNvSpPr/>
          <p:nvPr userDrawn="1"/>
        </p:nvSpPr>
        <p:spPr>
          <a:xfrm>
            <a:off x="0" y="0"/>
            <a:ext cx="3939268" cy="6858000"/>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110718" y="457200"/>
            <a:ext cx="7644402" cy="3235959"/>
          </a:xfrm>
        </p:spPr>
        <p:txBody>
          <a:bodyPr anchor="b"/>
          <a:lstStyle>
            <a:lvl1pPr algn="l">
              <a:defRPr sz="60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4110718" y="3810000"/>
            <a:ext cx="7644402" cy="14478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48640" y="5577840"/>
            <a:ext cx="2480155" cy="100584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193618" y="5880434"/>
            <a:ext cx="3561502" cy="759125"/>
          </a:xfrm>
          <a:prstGeom prst="rect">
            <a:avLst/>
          </a:prstGeom>
        </p:spPr>
      </p:pic>
    </p:spTree>
    <p:extLst>
      <p:ext uri="{BB962C8B-B14F-4D97-AF65-F5344CB8AC3E}">
        <p14:creationId xmlns:p14="http://schemas.microsoft.com/office/powerpoint/2010/main" val="58834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16_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sp>
        <p:nvSpPr>
          <p:cNvPr id="2" name="Title 1"/>
          <p:cNvSpPr>
            <a:spLocks noGrp="1"/>
          </p:cNvSpPr>
          <p:nvPr>
            <p:ph type="title"/>
          </p:nvPr>
        </p:nvSpPr>
        <p:spPr/>
        <p:txBody>
          <a:bodyPr/>
          <a:lstStyle>
            <a:lvl1pPr marL="228600" indent="-228600">
              <a:defRPr b="1">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1" name="Rectangle 10"/>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2502406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hqprint">
            <a:extLst>
              <a:ext uri="{28A0092B-C50C-407E-A947-70E740481C1C}">
                <a14:useLocalDpi xmlns:a14="http://schemas.microsoft.com/office/drawing/2010/main"/>
              </a:ext>
            </a:extLst>
          </a:blip>
          <a:srcRect t="-100"/>
          <a:stretch/>
        </p:blipFill>
        <p:spPr>
          <a:xfrm>
            <a:off x="8704" y="-5080"/>
            <a:ext cx="12189832" cy="62534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0" name="Content Placeholder 2"/>
          <p:cNvSpPr>
            <a:spLocks noGrp="1"/>
          </p:cNvSpPr>
          <p:nvPr>
            <p:ph sz="half" idx="13" hasCustomPrompt="1"/>
          </p:nvPr>
        </p:nvSpPr>
        <p:spPr>
          <a:xfrm>
            <a:off x="838200" y="4152900"/>
            <a:ext cx="3266440" cy="193802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Point One</a:t>
            </a:r>
          </a:p>
          <a:p>
            <a:pPr lvl="1"/>
            <a:r>
              <a:rPr lang="en-US"/>
              <a:t>Subheading</a:t>
            </a:r>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p:cNvSpPr>
            <a:spLocks noGrp="1"/>
          </p:cNvSpPr>
          <p:nvPr>
            <p:ph sz="half" idx="14" hasCustomPrompt="1"/>
          </p:nvPr>
        </p:nvSpPr>
        <p:spPr>
          <a:xfrm>
            <a:off x="838200" y="1805940"/>
            <a:ext cx="3266440" cy="208026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4" name="Content Placeholder 2"/>
          <p:cNvSpPr>
            <a:spLocks noGrp="1"/>
          </p:cNvSpPr>
          <p:nvPr>
            <p:ph sz="half" idx="15" hasCustomPrompt="1"/>
          </p:nvPr>
        </p:nvSpPr>
        <p:spPr>
          <a:xfrm>
            <a:off x="4470400" y="4152900"/>
            <a:ext cx="3266440" cy="193802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Point Two</a:t>
            </a:r>
          </a:p>
          <a:p>
            <a:pPr lvl="1"/>
            <a:r>
              <a:rPr lang="en-US"/>
              <a:t>Subheading</a:t>
            </a:r>
          </a:p>
        </p:txBody>
      </p:sp>
      <p:sp>
        <p:nvSpPr>
          <p:cNvPr id="15" name="Content Placeholder 2"/>
          <p:cNvSpPr>
            <a:spLocks noGrp="1"/>
          </p:cNvSpPr>
          <p:nvPr>
            <p:ph sz="half" idx="16" hasCustomPrompt="1"/>
          </p:nvPr>
        </p:nvSpPr>
        <p:spPr>
          <a:xfrm>
            <a:off x="4470400" y="1805940"/>
            <a:ext cx="3266440" cy="208026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6" name="Content Placeholder 2"/>
          <p:cNvSpPr>
            <a:spLocks noGrp="1"/>
          </p:cNvSpPr>
          <p:nvPr>
            <p:ph sz="half" idx="17" hasCustomPrompt="1"/>
          </p:nvPr>
        </p:nvSpPr>
        <p:spPr>
          <a:xfrm>
            <a:off x="8087360" y="4152900"/>
            <a:ext cx="3266440" cy="193802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Point Three</a:t>
            </a:r>
          </a:p>
          <a:p>
            <a:pPr lvl="1"/>
            <a:r>
              <a:rPr lang="en-US"/>
              <a:t>Subheading</a:t>
            </a:r>
          </a:p>
        </p:txBody>
      </p:sp>
      <p:sp>
        <p:nvSpPr>
          <p:cNvPr id="17" name="Content Placeholder 2"/>
          <p:cNvSpPr>
            <a:spLocks noGrp="1"/>
          </p:cNvSpPr>
          <p:nvPr>
            <p:ph sz="half" idx="18" hasCustomPrompt="1"/>
          </p:nvPr>
        </p:nvSpPr>
        <p:spPr>
          <a:xfrm>
            <a:off x="8087360" y="1805940"/>
            <a:ext cx="3266440" cy="208026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p:nvPr>
        </p:nvSpPr>
        <p:spPr>
          <a:xfrm>
            <a:off x="838200" y="365125"/>
            <a:ext cx="10515600" cy="1325563"/>
          </a:xfrm>
        </p:spPr>
        <p:txBody>
          <a:bodyPr/>
          <a:lstStyle>
            <a:lvl1pPr>
              <a:defRPr b="1">
                <a:solidFill>
                  <a:schemeClr val="bg1"/>
                </a:solidFill>
              </a:defRPr>
            </a:lvl1pPr>
          </a:lstStyle>
          <a:p>
            <a:r>
              <a:rPr lang="en-US"/>
              <a:t>Click to edit Master title style</a:t>
            </a: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21" name="Picture 20"/>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3047415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0" name="Content Placeholder 2"/>
          <p:cNvSpPr>
            <a:spLocks noGrp="1"/>
          </p:cNvSpPr>
          <p:nvPr>
            <p:ph sz="half" idx="13"/>
          </p:nvPr>
        </p:nvSpPr>
        <p:spPr>
          <a:xfrm>
            <a:off x="838200" y="1805940"/>
            <a:ext cx="3266440" cy="4284980"/>
          </a:xfrm>
        </p:spPr>
        <p:txBody>
          <a:bodyPr/>
          <a:lstStyle>
            <a:lvl1pPr marL="0" indent="0">
              <a:buNone/>
              <a:defRPr>
                <a:solidFill>
                  <a:schemeClr val="tx1"/>
                </a:solidFill>
              </a:defRPr>
            </a:lvl1pPr>
            <a:lvl2pPr marL="0" indent="0">
              <a:buNone/>
              <a:defRPr>
                <a:solidFill>
                  <a:schemeClr val="tx1"/>
                </a:solidFill>
              </a:defRPr>
            </a:lvl2pPr>
            <a:lvl3pPr marL="401638" indent="-228600">
              <a:defRPr>
                <a:solidFill>
                  <a:schemeClr val="tx1"/>
                </a:solidFill>
              </a:defRPr>
            </a:lvl3pPr>
            <a:lvl4pPr marL="914400" indent="-228600">
              <a:defRPr>
                <a:solidFill>
                  <a:schemeClr val="tx1"/>
                </a:solidFill>
              </a:defRPr>
            </a:lvl4pPr>
            <a:lvl5pPr marL="1544638" indent="-228600">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246880" y="1805940"/>
            <a:ext cx="7106920" cy="428498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p:nvPr>
        </p:nvSpPr>
        <p:spPr>
          <a:xfrm>
            <a:off x="838200" y="365125"/>
            <a:ext cx="10515600" cy="1325563"/>
          </a:xfrm>
        </p:spPr>
        <p:txBody>
          <a:bodyPr/>
          <a:lstStyle>
            <a:lvl1pPr marL="228600" indent="-228600">
              <a:defRPr b="1">
                <a:solidFill>
                  <a:schemeClr val="tx1"/>
                </a:solidFill>
              </a:defRPr>
            </a:lvl1pPr>
          </a:lstStyle>
          <a:p>
            <a:r>
              <a:rPr lang="en-US"/>
              <a:t>Click to edit Master title style</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1942481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0" name="Content Placeholder 2"/>
          <p:cNvSpPr>
            <a:spLocks noGrp="1"/>
          </p:cNvSpPr>
          <p:nvPr>
            <p:ph sz="half" idx="13"/>
          </p:nvPr>
        </p:nvSpPr>
        <p:spPr>
          <a:xfrm>
            <a:off x="4301304" y="1805940"/>
            <a:ext cx="7052496" cy="4284980"/>
          </a:xfrm>
        </p:spPr>
        <p:txBody>
          <a:bodyPr/>
          <a:lstStyle>
            <a:lvl1pPr marL="0" indent="0">
              <a:buNone/>
              <a:defRPr>
                <a:solidFill>
                  <a:schemeClr val="tx1"/>
                </a:solidFill>
              </a:defRPr>
            </a:lvl1pPr>
            <a:lvl2pPr marL="0" indent="0">
              <a:buNone/>
              <a:defRPr>
                <a:solidFill>
                  <a:schemeClr val="tx1"/>
                </a:solidFill>
              </a:defRPr>
            </a:lvl2pPr>
            <a:lvl3pPr marL="401638" indent="-228600">
              <a:defRPr>
                <a:solidFill>
                  <a:schemeClr val="tx1"/>
                </a:solidFill>
              </a:defRPr>
            </a:lvl3pPr>
            <a:lvl4pPr marL="914400" indent="-228600">
              <a:defRPr>
                <a:solidFill>
                  <a:schemeClr val="tx1"/>
                </a:solidFill>
              </a:defRPr>
            </a:lvl4pPr>
            <a:lvl5pPr marL="1544638" indent="-228600">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838200" y="1805940"/>
            <a:ext cx="3238500" cy="428498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 using the tools below.</a:t>
            </a:r>
          </a:p>
        </p:txBody>
      </p:sp>
      <p:sp>
        <p:nvSpPr>
          <p:cNvPr id="18" name="Title 1"/>
          <p:cNvSpPr>
            <a:spLocks noGrp="1"/>
          </p:cNvSpPr>
          <p:nvPr>
            <p:ph type="title"/>
          </p:nvPr>
        </p:nvSpPr>
        <p:spPr>
          <a:xfrm>
            <a:off x="838200" y="365125"/>
            <a:ext cx="10515600" cy="1325563"/>
          </a:xfrm>
        </p:spPr>
        <p:txBody>
          <a:bodyPr/>
          <a:lstStyle>
            <a:lvl1pPr marL="228600" indent="-228600">
              <a:defRPr b="1">
                <a:solidFill>
                  <a:schemeClr val="tx1"/>
                </a:solidFill>
              </a:defRPr>
            </a:lvl1pPr>
          </a:lstStyle>
          <a:p>
            <a:r>
              <a:rPr lang="en-US"/>
              <a:t>Click to edit Master title style</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3207940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704" y="10160"/>
            <a:ext cx="12189832" cy="623824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0" name="Content Placeholder 2"/>
          <p:cNvSpPr>
            <a:spLocks noGrp="1"/>
          </p:cNvSpPr>
          <p:nvPr>
            <p:ph sz="half" idx="13" hasCustomPrompt="1"/>
          </p:nvPr>
        </p:nvSpPr>
        <p:spPr>
          <a:xfrm>
            <a:off x="838200" y="4152900"/>
            <a:ext cx="3266440" cy="193802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Key Statement</a:t>
            </a:r>
          </a:p>
          <a:p>
            <a:pPr lvl="1"/>
            <a:r>
              <a:rPr lang="en-US"/>
              <a:t>Subheading</a:t>
            </a:r>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p:cNvSpPr>
            <a:spLocks noGrp="1"/>
          </p:cNvSpPr>
          <p:nvPr>
            <p:ph sz="half" idx="15" hasCustomPrompt="1"/>
          </p:nvPr>
        </p:nvSpPr>
        <p:spPr>
          <a:xfrm>
            <a:off x="838200" y="1805940"/>
            <a:ext cx="3266440" cy="208026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Key Statement</a:t>
            </a:r>
          </a:p>
          <a:p>
            <a:pPr lvl="1"/>
            <a:r>
              <a:rPr lang="en-US"/>
              <a:t>Subheading</a:t>
            </a:r>
          </a:p>
        </p:txBody>
      </p:sp>
      <p:sp>
        <p:nvSpPr>
          <p:cNvPr id="15" name="Content Placeholder 2"/>
          <p:cNvSpPr>
            <a:spLocks noGrp="1"/>
          </p:cNvSpPr>
          <p:nvPr>
            <p:ph sz="half" idx="16" hasCustomPrompt="1"/>
          </p:nvPr>
        </p:nvSpPr>
        <p:spPr>
          <a:xfrm>
            <a:off x="4328160" y="1805940"/>
            <a:ext cx="7025640" cy="208026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6" name="Content Placeholder 2"/>
          <p:cNvSpPr>
            <a:spLocks noGrp="1"/>
          </p:cNvSpPr>
          <p:nvPr>
            <p:ph sz="half" idx="17" hasCustomPrompt="1"/>
          </p:nvPr>
        </p:nvSpPr>
        <p:spPr>
          <a:xfrm>
            <a:off x="4328160" y="4152900"/>
            <a:ext cx="7025640" cy="19380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p:nvPr>
        </p:nvSpPr>
        <p:spPr>
          <a:xfrm>
            <a:off x="838200" y="365125"/>
            <a:ext cx="10515600" cy="1325563"/>
          </a:xfrm>
        </p:spPr>
        <p:txBody>
          <a:bodyPr/>
          <a:lstStyle>
            <a:lvl1pPr>
              <a:defRPr b="1">
                <a:solidFill>
                  <a:schemeClr val="bg1"/>
                </a:solidFill>
              </a:defRPr>
            </a:lvl1pPr>
          </a:lstStyle>
          <a:p>
            <a:r>
              <a:rPr lang="en-US"/>
              <a:t>Click to edit Master title style</a:t>
            </a: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1458433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hqprint">
            <a:extLst>
              <a:ext uri="{28A0092B-C50C-407E-A947-70E740481C1C}">
                <a14:useLocalDpi xmlns:a14="http://schemas.microsoft.com/office/drawing/2010/main"/>
              </a:ext>
            </a:extLst>
          </a:blip>
          <a:srcRect t="-18" b="-1"/>
          <a:stretch/>
        </p:blipFill>
        <p:spPr>
          <a:xfrm>
            <a:off x="8704" y="0"/>
            <a:ext cx="12189832" cy="624840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0" name="Content Placeholder 2"/>
          <p:cNvSpPr>
            <a:spLocks noGrp="1"/>
          </p:cNvSpPr>
          <p:nvPr>
            <p:ph sz="half" idx="13" hasCustomPrompt="1"/>
          </p:nvPr>
        </p:nvSpPr>
        <p:spPr>
          <a:xfrm>
            <a:off x="838200" y="4152900"/>
            <a:ext cx="3266440" cy="193802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Key Statement</a:t>
            </a:r>
          </a:p>
          <a:p>
            <a:pPr lvl="1"/>
            <a:r>
              <a:rPr lang="en-US"/>
              <a:t>Subheading</a:t>
            </a:r>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p:cNvSpPr>
            <a:spLocks noGrp="1"/>
          </p:cNvSpPr>
          <p:nvPr>
            <p:ph sz="half" idx="15" hasCustomPrompt="1"/>
          </p:nvPr>
        </p:nvSpPr>
        <p:spPr>
          <a:xfrm>
            <a:off x="838200" y="1805940"/>
            <a:ext cx="3266440" cy="2080260"/>
          </a:xfrm>
        </p:spPr>
        <p:txBody>
          <a:bodyPr/>
          <a:lstStyle>
            <a:lvl1pPr marL="0" indent="0">
              <a:buNone/>
              <a:defRPr>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Key Statement</a:t>
            </a:r>
          </a:p>
          <a:p>
            <a:pPr lvl="1"/>
            <a:r>
              <a:rPr lang="en-US"/>
              <a:t>Subheading</a:t>
            </a:r>
          </a:p>
        </p:txBody>
      </p:sp>
      <p:sp>
        <p:nvSpPr>
          <p:cNvPr id="15" name="Content Placeholder 2"/>
          <p:cNvSpPr>
            <a:spLocks noGrp="1"/>
          </p:cNvSpPr>
          <p:nvPr>
            <p:ph sz="half" idx="16" hasCustomPrompt="1"/>
          </p:nvPr>
        </p:nvSpPr>
        <p:spPr>
          <a:xfrm>
            <a:off x="4353560" y="1805940"/>
            <a:ext cx="3550920" cy="2080260"/>
          </a:xfrm>
        </p:spPr>
        <p:txBody>
          <a:bodyPr>
            <a:normAutofit/>
          </a:bodyPr>
          <a:lstStyle>
            <a:lvl1pPr marL="0" indent="0">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image here</a:t>
            </a:r>
          </a:p>
        </p:txBody>
      </p:sp>
      <p:sp>
        <p:nvSpPr>
          <p:cNvPr id="16" name="Content Placeholder 2"/>
          <p:cNvSpPr>
            <a:spLocks noGrp="1"/>
          </p:cNvSpPr>
          <p:nvPr>
            <p:ph sz="half" idx="17" hasCustomPrompt="1"/>
          </p:nvPr>
        </p:nvSpPr>
        <p:spPr>
          <a:xfrm>
            <a:off x="4353560" y="4152900"/>
            <a:ext cx="3550920" cy="19380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p:nvPr>
        </p:nvSpPr>
        <p:spPr>
          <a:xfrm>
            <a:off x="838200" y="365125"/>
            <a:ext cx="10515600" cy="1325563"/>
          </a:xfrm>
        </p:spPr>
        <p:txBody>
          <a:bodyPr/>
          <a:lstStyle>
            <a:lvl1pPr>
              <a:defRPr b="1">
                <a:solidFill>
                  <a:schemeClr val="bg1"/>
                </a:solidFill>
              </a:defRPr>
            </a:lvl1pPr>
          </a:lstStyle>
          <a:p>
            <a:r>
              <a:rPr lang="en-US"/>
              <a:t>Click to edit Master title style</a:t>
            </a: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sp>
        <p:nvSpPr>
          <p:cNvPr id="13" name="Content Placeholder 2"/>
          <p:cNvSpPr>
            <a:spLocks noGrp="1"/>
          </p:cNvSpPr>
          <p:nvPr>
            <p:ph sz="half" idx="18" hasCustomPrompt="1"/>
          </p:nvPr>
        </p:nvSpPr>
        <p:spPr>
          <a:xfrm>
            <a:off x="8115300" y="1805940"/>
            <a:ext cx="3238500" cy="208026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7" name="Content Placeholder 2"/>
          <p:cNvSpPr>
            <a:spLocks noGrp="1"/>
          </p:cNvSpPr>
          <p:nvPr>
            <p:ph sz="half" idx="19" hasCustomPrompt="1"/>
          </p:nvPr>
        </p:nvSpPr>
        <p:spPr>
          <a:xfrm>
            <a:off x="8115300" y="4152900"/>
            <a:ext cx="3238500" cy="193802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pic>
        <p:nvPicPr>
          <p:cNvPr id="21" name="Picture 20"/>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611023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hqprint">
            <a:extLst>
              <a:ext uri="{28A0092B-C50C-407E-A947-70E740481C1C}">
                <a14:useLocalDpi xmlns:a14="http://schemas.microsoft.com/office/drawing/2010/main"/>
              </a:ext>
            </a:extLst>
          </a:blip>
          <a:srcRect t="-263"/>
          <a:stretch/>
        </p:blipFill>
        <p:spPr>
          <a:xfrm>
            <a:off x="8704" y="-15240"/>
            <a:ext cx="12189832" cy="626364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668520" y="365125"/>
            <a:ext cx="7142480" cy="566483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p:nvPr>
        </p:nvSpPr>
        <p:spPr>
          <a:xfrm>
            <a:off x="495300" y="365125"/>
            <a:ext cx="3395980" cy="5664835"/>
          </a:xfrm>
        </p:spPr>
        <p:txBody>
          <a:bodyPr>
            <a:normAutofit/>
          </a:bodyPr>
          <a:lstStyle>
            <a:lvl1pPr algn="r">
              <a:defRPr sz="4400" b="1">
                <a:solidFill>
                  <a:schemeClr val="bg1"/>
                </a:solidFill>
              </a:defRPr>
            </a:lvl1pPr>
          </a:lstStyle>
          <a:p>
            <a:r>
              <a:rPr lang="en-US"/>
              <a:t>Click to edit Master title style</a:t>
            </a: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grpSp>
        <p:nvGrpSpPr>
          <p:cNvPr id="16" name="Group 15">
            <a:extLst>
              <a:ext uri="{FF2B5EF4-FFF2-40B4-BE49-F238E27FC236}">
                <a16:creationId xmlns:a16="http://schemas.microsoft.com/office/drawing/2014/main" id="{135F917A-F091-4C24-B58E-FD8C68B17A1D}"/>
              </a:ext>
            </a:extLst>
          </p:cNvPr>
          <p:cNvGrpSpPr/>
          <p:nvPr userDrawn="1"/>
        </p:nvGrpSpPr>
        <p:grpSpPr>
          <a:xfrm>
            <a:off x="4186836" y="568243"/>
            <a:ext cx="269051" cy="5168096"/>
            <a:chOff x="4355943" y="833378"/>
            <a:chExt cx="269051" cy="5168096"/>
          </a:xfrm>
          <a:solidFill>
            <a:schemeClr val="bg1"/>
          </a:solidFill>
        </p:grpSpPr>
        <p:cxnSp>
          <p:nvCxnSpPr>
            <p:cNvPr id="17" name="Straight Connector 16">
              <a:extLst>
                <a:ext uri="{FF2B5EF4-FFF2-40B4-BE49-F238E27FC236}">
                  <a16:creationId xmlns:a16="http://schemas.microsoft.com/office/drawing/2014/main" id="{C19AD698-926D-4F27-A40A-D46F5E3831D3}"/>
                </a:ext>
              </a:extLst>
            </p:cNvPr>
            <p:cNvCxnSpPr/>
            <p:nvPr/>
          </p:nvCxnSpPr>
          <p:spPr>
            <a:xfrm>
              <a:off x="4355943" y="833378"/>
              <a:ext cx="0" cy="5168096"/>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Isosceles Triangle 20">
              <a:extLst>
                <a:ext uri="{FF2B5EF4-FFF2-40B4-BE49-F238E27FC236}">
                  <a16:creationId xmlns:a16="http://schemas.microsoft.com/office/drawing/2014/main" id="{1FA5E612-39D3-4397-80E2-D03F1E377F54}"/>
                </a:ext>
              </a:extLst>
            </p:cNvPr>
            <p:cNvSpPr/>
            <p:nvPr/>
          </p:nvSpPr>
          <p:spPr>
            <a:xfrm rot="5400000">
              <a:off x="4254843" y="3287336"/>
              <a:ext cx="480121" cy="260180"/>
            </a:xfrm>
            <a:prstGeom prst="triangl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spcBef>
                  <a:spcPts val="600"/>
                </a:spcBef>
                <a:spcAft>
                  <a:spcPts val="600"/>
                </a:spcAft>
              </a:pPr>
              <a:endParaRPr lang="en-US" sz="2800"/>
            </a:p>
          </p:txBody>
        </p:sp>
      </p:grpSp>
      <p:pic>
        <p:nvPicPr>
          <p:cNvPr id="13" name="Picture 1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35741159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hqprint">
            <a:extLst>
              <a:ext uri="{28A0092B-C50C-407E-A947-70E740481C1C}">
                <a14:useLocalDpi xmlns:a14="http://schemas.microsoft.com/office/drawing/2010/main"/>
              </a:ext>
            </a:extLst>
          </a:blip>
          <a:srcRect t="-263"/>
          <a:stretch/>
        </p:blipFill>
        <p:spPr>
          <a:xfrm>
            <a:off x="8704" y="-15240"/>
            <a:ext cx="12189832" cy="626364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267200" y="365125"/>
            <a:ext cx="7543800" cy="566483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p:nvPr>
        </p:nvSpPr>
        <p:spPr>
          <a:xfrm>
            <a:off x="495300" y="365125"/>
            <a:ext cx="3581400" cy="1824355"/>
          </a:xfrm>
        </p:spPr>
        <p:txBody>
          <a:bodyPr>
            <a:normAutofit/>
          </a:bodyPr>
          <a:lstStyle>
            <a:lvl1pPr algn="l">
              <a:defRPr sz="3600" b="1">
                <a:solidFill>
                  <a:schemeClr val="bg1"/>
                </a:solidFill>
              </a:defRPr>
            </a:lvl1pPr>
          </a:lstStyle>
          <a:p>
            <a:r>
              <a:rPr lang="en-US"/>
              <a:t>Click to edit Master title style</a:t>
            </a: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sp>
        <p:nvSpPr>
          <p:cNvPr id="3" name="Text Placeholder 2"/>
          <p:cNvSpPr>
            <a:spLocks noGrp="1"/>
          </p:cNvSpPr>
          <p:nvPr>
            <p:ph type="body" sz="quarter" idx="17"/>
          </p:nvPr>
        </p:nvSpPr>
        <p:spPr>
          <a:xfrm>
            <a:off x="495300" y="2316480"/>
            <a:ext cx="3581400" cy="363664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7813343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hqprint">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4140200" y="-1"/>
            <a:ext cx="8051800" cy="62484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785360" y="0"/>
            <a:ext cx="7413176" cy="6248399"/>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hasCustomPrompt="1"/>
          </p:nvPr>
        </p:nvSpPr>
        <p:spPr>
          <a:xfrm>
            <a:off x="495300" y="365125"/>
            <a:ext cx="3538220" cy="5664835"/>
          </a:xfrm>
        </p:spPr>
        <p:txBody>
          <a:bodyPr>
            <a:normAutofit/>
          </a:bodyPr>
          <a:lstStyle>
            <a:lvl1pPr>
              <a:defRPr sz="3600">
                <a:solidFill>
                  <a:schemeClr val="bg1"/>
                </a:solidFill>
              </a:defRPr>
            </a:lvl1pPr>
          </a:lstStyle>
          <a:p>
            <a:r>
              <a:rPr lang="en-US"/>
              <a:t>Grids can save time in the decision making process and bring structure to your slides. Click to edit…</a:t>
            </a: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grpSp>
        <p:nvGrpSpPr>
          <p:cNvPr id="13" name="Group 12">
            <a:extLst>
              <a:ext uri="{FF2B5EF4-FFF2-40B4-BE49-F238E27FC236}">
                <a16:creationId xmlns:a16="http://schemas.microsoft.com/office/drawing/2014/main" id="{135F917A-F091-4C24-B58E-FD8C68B17A1D}"/>
              </a:ext>
            </a:extLst>
          </p:cNvPr>
          <p:cNvGrpSpPr/>
          <p:nvPr userDrawn="1"/>
        </p:nvGrpSpPr>
        <p:grpSpPr>
          <a:xfrm>
            <a:off x="4385590" y="568243"/>
            <a:ext cx="269051" cy="5168096"/>
            <a:chOff x="4355943" y="833378"/>
            <a:chExt cx="269051" cy="5168096"/>
          </a:xfrm>
          <a:solidFill>
            <a:schemeClr val="bg1"/>
          </a:solidFill>
        </p:grpSpPr>
        <p:cxnSp>
          <p:nvCxnSpPr>
            <p:cNvPr id="14" name="Straight Connector 13">
              <a:extLst>
                <a:ext uri="{FF2B5EF4-FFF2-40B4-BE49-F238E27FC236}">
                  <a16:creationId xmlns:a16="http://schemas.microsoft.com/office/drawing/2014/main" id="{C19AD698-926D-4F27-A40A-D46F5E3831D3}"/>
                </a:ext>
              </a:extLst>
            </p:cNvPr>
            <p:cNvCxnSpPr/>
            <p:nvPr/>
          </p:nvCxnSpPr>
          <p:spPr>
            <a:xfrm>
              <a:off x="4355943" y="833378"/>
              <a:ext cx="0" cy="5168096"/>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Isosceles Triangle 15">
              <a:extLst>
                <a:ext uri="{FF2B5EF4-FFF2-40B4-BE49-F238E27FC236}">
                  <a16:creationId xmlns:a16="http://schemas.microsoft.com/office/drawing/2014/main" id="{1FA5E612-39D3-4397-80E2-D03F1E377F54}"/>
                </a:ext>
              </a:extLst>
            </p:cNvPr>
            <p:cNvSpPr/>
            <p:nvPr/>
          </p:nvSpPr>
          <p:spPr>
            <a:xfrm rot="5400000">
              <a:off x="4254843" y="3287336"/>
              <a:ext cx="480121" cy="260180"/>
            </a:xfrm>
            <a:prstGeom prst="triangle">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algn="ctr">
                <a:spcBef>
                  <a:spcPts val="600"/>
                </a:spcBef>
                <a:spcAft>
                  <a:spcPts val="600"/>
                </a:spcAft>
              </a:pPr>
              <a:endParaRPr lang="en-US" sz="2800"/>
            </a:p>
          </p:txBody>
        </p:sp>
      </p:grpSp>
      <p:pic>
        <p:nvPicPr>
          <p:cNvPr id="17" name="Picture 1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24588585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Two Content">
    <p:spTree>
      <p:nvGrpSpPr>
        <p:cNvPr id="1" name=""/>
        <p:cNvGrpSpPr/>
        <p:nvPr/>
      </p:nvGrpSpPr>
      <p:grpSpPr>
        <a:xfrm>
          <a:off x="0" y="0"/>
          <a:ext cx="0" cy="0"/>
          <a:chOff x="0" y="0"/>
          <a:chExt cx="0" cy="0"/>
        </a:xfrm>
      </p:grpSpPr>
      <p:sp>
        <p:nvSpPr>
          <p:cNvPr id="15" name="Content Placeholder 2"/>
          <p:cNvSpPr>
            <a:spLocks noGrp="1"/>
          </p:cNvSpPr>
          <p:nvPr>
            <p:ph sz="half" idx="16" hasCustomPrompt="1"/>
          </p:nvPr>
        </p:nvSpPr>
        <p:spPr>
          <a:xfrm>
            <a:off x="8704" y="159171"/>
            <a:ext cx="12189832" cy="608922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7" name="Rectangle 16"/>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sp>
        <p:nvSpPr>
          <p:cNvPr id="18" name="Title 1"/>
          <p:cNvSpPr>
            <a:spLocks noGrp="1"/>
          </p:cNvSpPr>
          <p:nvPr>
            <p:ph type="title" hasCustomPrompt="1"/>
          </p:nvPr>
        </p:nvSpPr>
        <p:spPr>
          <a:xfrm>
            <a:off x="772160" y="365125"/>
            <a:ext cx="4826000" cy="5664835"/>
          </a:xfrm>
        </p:spPr>
        <p:txBody>
          <a:bodyPr>
            <a:normAutofit/>
          </a:bodyPr>
          <a:lstStyle>
            <a:lvl1pPr>
              <a:defRPr sz="5400" b="1" baseline="0">
                <a:solidFill>
                  <a:schemeClr val="tx1"/>
                </a:solidFill>
              </a:defRPr>
            </a:lvl1pPr>
          </a:lstStyle>
          <a:p>
            <a:r>
              <a:rPr lang="en-US"/>
              <a:t>Full screen image with text overlay…</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1330140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Alt. with Imag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hqprint">
            <a:extLst>
              <a:ext uri="{28A0092B-C50C-407E-A947-70E740481C1C}">
                <a14:useLocalDpi xmlns:a14="http://schemas.microsoft.com/office/drawing/2010/main"/>
              </a:ext>
            </a:extLst>
          </a:blip>
          <a:srcRect l="21540" t="3234" b="25824"/>
          <a:stretch/>
        </p:blipFill>
        <p:spPr>
          <a:xfrm>
            <a:off x="-5080" y="-1"/>
            <a:ext cx="12203616" cy="5725161"/>
          </a:xfrm>
          <a:prstGeom prst="rect">
            <a:avLst/>
          </a:prstGeom>
        </p:spPr>
      </p:pic>
      <p:sp>
        <p:nvSpPr>
          <p:cNvPr id="8" name="Rectangle 7"/>
          <p:cNvSpPr/>
          <p:nvPr userDrawn="1"/>
        </p:nvSpPr>
        <p:spPr>
          <a:xfrm>
            <a:off x="0" y="-10223"/>
            <a:ext cx="12198536" cy="1239583"/>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95300" y="2827356"/>
            <a:ext cx="11315700" cy="1904506"/>
          </a:xfrm>
        </p:spPr>
        <p:txBody>
          <a:bodyPr anchor="b"/>
          <a:lstStyle>
            <a:lvl1pPr algn="l">
              <a:defRPr sz="60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495300" y="4856480"/>
            <a:ext cx="6557282" cy="49784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0" y="6694942"/>
            <a:ext cx="2743200" cy="157389"/>
          </a:xfrm>
          <a:prstGeom prst="rect">
            <a:avLst/>
          </a:prstGeom>
        </p:spPr>
        <p:txBody>
          <a:bodyPr/>
          <a:lstStyle>
            <a:lvl1pPr>
              <a:defRPr sz="800">
                <a:solidFill>
                  <a:schemeClr val="bg1">
                    <a:lumMod val="50000"/>
                  </a:schemeClr>
                </a:solidFill>
              </a:defRPr>
            </a:lvl1pPr>
          </a:lstStyle>
          <a:p>
            <a:endParaRPr lang="en-US"/>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2473" y="326888"/>
            <a:ext cx="2029888" cy="823232"/>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133490" y="5842000"/>
            <a:ext cx="3677509" cy="783851"/>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133491" y="457200"/>
            <a:ext cx="3692750" cy="247152"/>
          </a:xfrm>
          <a:prstGeom prst="rect">
            <a:avLst/>
          </a:prstGeom>
        </p:spPr>
      </p:pic>
      <p:sp>
        <p:nvSpPr>
          <p:cNvPr id="12" name="Content Placeholder 2"/>
          <p:cNvSpPr>
            <a:spLocks noGrp="1"/>
          </p:cNvSpPr>
          <p:nvPr>
            <p:ph sz="half" idx="16" hasCustomPrompt="1"/>
          </p:nvPr>
        </p:nvSpPr>
        <p:spPr>
          <a:xfrm>
            <a:off x="0" y="1234502"/>
            <a:ext cx="12192000" cy="14375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Tree>
    <p:extLst>
      <p:ext uri="{BB962C8B-B14F-4D97-AF65-F5344CB8AC3E}">
        <p14:creationId xmlns:p14="http://schemas.microsoft.com/office/powerpoint/2010/main" val="4086681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hqprint">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0" y="-1"/>
            <a:ext cx="4076700" cy="62484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95300" y="365125"/>
            <a:ext cx="3401060" cy="566483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hasCustomPrompt="1"/>
          </p:nvPr>
        </p:nvSpPr>
        <p:spPr>
          <a:xfrm>
            <a:off x="4284980" y="365125"/>
            <a:ext cx="7526020" cy="5664835"/>
          </a:xfrm>
        </p:spPr>
        <p:txBody>
          <a:bodyPr/>
          <a:lstStyle>
            <a:lvl1pPr>
              <a:defRPr>
                <a:solidFill>
                  <a:schemeClr val="bg1"/>
                </a:solidFill>
              </a:defRPr>
            </a:lvl1pPr>
          </a:lstStyle>
          <a:p>
            <a:r>
              <a:rPr lang="en-US"/>
              <a:t>Grids can save time in the decision making process and bring structure to your slides. Click to edit…</a:t>
            </a: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14143431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hqprint">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8704" y="-1"/>
            <a:ext cx="12189832" cy="38862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95300" y="457200"/>
            <a:ext cx="11315700" cy="320548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hasCustomPrompt="1"/>
          </p:nvPr>
        </p:nvSpPr>
        <p:spPr>
          <a:xfrm>
            <a:off x="495300" y="4152900"/>
            <a:ext cx="11315700" cy="1877060"/>
          </a:xfrm>
        </p:spPr>
        <p:txBody>
          <a:bodyPr>
            <a:normAutofit/>
          </a:bodyPr>
          <a:lstStyle>
            <a:lvl1pPr>
              <a:defRPr sz="4000" baseline="0">
                <a:solidFill>
                  <a:schemeClr val="bg1"/>
                </a:solidFill>
              </a:defRPr>
            </a:lvl1pPr>
          </a:lstStyle>
          <a:p>
            <a:r>
              <a:rPr lang="en-US"/>
              <a:t>Grids can save time in the decision making process and bring structure to your slides. Click to edit…</a:t>
            </a: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34134450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hqprint">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15240" y="-1"/>
            <a:ext cx="12183296" cy="354076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0" y="-1"/>
            <a:ext cx="12192000" cy="354076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hasCustomPrompt="1"/>
          </p:nvPr>
        </p:nvSpPr>
        <p:spPr>
          <a:xfrm>
            <a:off x="495300" y="3708400"/>
            <a:ext cx="7620000" cy="2321560"/>
          </a:xfrm>
        </p:spPr>
        <p:txBody>
          <a:bodyPr>
            <a:normAutofit/>
          </a:bodyPr>
          <a:lstStyle>
            <a:lvl1pPr>
              <a:defRPr sz="3600">
                <a:solidFill>
                  <a:schemeClr val="bg1"/>
                </a:solidFill>
              </a:defRPr>
            </a:lvl1pPr>
          </a:lstStyle>
          <a:p>
            <a:r>
              <a:rPr lang="en-US"/>
              <a:t>Grids can save time in the decision making process and bring structure to your slides. Click to edit…</a:t>
            </a: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33979659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hqprint">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flipV="1">
            <a:off x="15240" y="3540760"/>
            <a:ext cx="12183296" cy="2707640"/>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0" y="3532504"/>
            <a:ext cx="12192000" cy="271589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8" name="Title 1"/>
          <p:cNvSpPr>
            <a:spLocks noGrp="1"/>
          </p:cNvSpPr>
          <p:nvPr>
            <p:ph type="title" hasCustomPrompt="1"/>
          </p:nvPr>
        </p:nvSpPr>
        <p:spPr>
          <a:xfrm>
            <a:off x="495300" y="457200"/>
            <a:ext cx="7620000" cy="2910840"/>
          </a:xfrm>
        </p:spPr>
        <p:txBody>
          <a:bodyPr>
            <a:normAutofit/>
          </a:bodyPr>
          <a:lstStyle>
            <a:lvl1pPr>
              <a:defRPr sz="3600">
                <a:solidFill>
                  <a:schemeClr val="bg1"/>
                </a:solidFill>
              </a:defRPr>
            </a:lvl1pPr>
          </a:lstStyle>
          <a:p>
            <a:r>
              <a:rPr lang="en-US"/>
              <a:t>Grids can save time in the decision making process and bring structure to your slides. Click to edit…</a:t>
            </a: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20249517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Two Content">
    <p:spTree>
      <p:nvGrpSpPr>
        <p:cNvPr id="1" name=""/>
        <p:cNvGrpSpPr/>
        <p:nvPr/>
      </p:nvGrpSpPr>
      <p:grpSpPr>
        <a:xfrm>
          <a:off x="0" y="0"/>
          <a:ext cx="0" cy="0"/>
          <a:chOff x="0" y="0"/>
          <a:chExt cx="0" cy="0"/>
        </a:xfrm>
      </p:grpSpPr>
      <p:sp>
        <p:nvSpPr>
          <p:cNvPr id="14" name="Rectangle 13"/>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6175374"/>
            <a:ext cx="12192000" cy="73025"/>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0" y="-1"/>
            <a:ext cx="4076700" cy="6248401"/>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221480" y="457200"/>
            <a:ext cx="7837849" cy="5497512"/>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sp>
        <p:nvSpPr>
          <p:cNvPr id="3" name="Text Placeholder 2"/>
          <p:cNvSpPr>
            <a:spLocks noGrp="1"/>
          </p:cNvSpPr>
          <p:nvPr>
            <p:ph type="body" sz="quarter" idx="17"/>
          </p:nvPr>
        </p:nvSpPr>
        <p:spPr>
          <a:xfrm>
            <a:off x="495300" y="2368867"/>
            <a:ext cx="3390900" cy="376840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495300" y="365125"/>
            <a:ext cx="3581400" cy="1824355"/>
          </a:xfrm>
        </p:spPr>
        <p:txBody>
          <a:bodyPr>
            <a:normAutofit/>
          </a:bodyPr>
          <a:lstStyle>
            <a:lvl1pPr algn="l">
              <a:defRPr sz="3600" b="1">
                <a:solidFill>
                  <a:schemeClr val="bg1"/>
                </a:solidFill>
              </a:defRPr>
            </a:lvl1pPr>
          </a:lstStyle>
          <a:p>
            <a:r>
              <a:rPr lang="en-US"/>
              <a:t>Click to edit Master title style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2737922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Two Content">
    <p:spTree>
      <p:nvGrpSpPr>
        <p:cNvPr id="1" name=""/>
        <p:cNvGrpSpPr/>
        <p:nvPr/>
      </p:nvGrpSpPr>
      <p:grpSpPr>
        <a:xfrm>
          <a:off x="0" y="0"/>
          <a:ext cx="0" cy="0"/>
          <a:chOff x="0" y="0"/>
          <a:chExt cx="0" cy="0"/>
        </a:xfrm>
      </p:grpSpPr>
      <p:sp>
        <p:nvSpPr>
          <p:cNvPr id="16" name="Rectangle 15"/>
          <p:cNvSpPr/>
          <p:nvPr userDrawn="1"/>
        </p:nvSpPr>
        <p:spPr>
          <a:xfrm>
            <a:off x="0" y="-1"/>
            <a:ext cx="12192000" cy="1757045"/>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6175374"/>
            <a:ext cx="12192000" cy="73025"/>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sp>
        <p:nvSpPr>
          <p:cNvPr id="21" name="Title 1"/>
          <p:cNvSpPr>
            <a:spLocks noGrp="1"/>
          </p:cNvSpPr>
          <p:nvPr>
            <p:ph type="title"/>
          </p:nvPr>
        </p:nvSpPr>
        <p:spPr>
          <a:xfrm>
            <a:off x="495300" y="365125"/>
            <a:ext cx="11315700" cy="1189355"/>
          </a:xfrm>
        </p:spPr>
        <p:txBody>
          <a:bodyPr>
            <a:normAutofit/>
          </a:bodyPr>
          <a:lstStyle>
            <a:lvl1pPr algn="l">
              <a:defRPr sz="4400" b="1">
                <a:solidFill>
                  <a:schemeClr val="bg1"/>
                </a:solidFill>
              </a:defRPr>
            </a:lvl1p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
        <p:nvSpPr>
          <p:cNvPr id="10" name="Content Placeholder 2">
            <a:extLst>
              <a:ext uri="{FF2B5EF4-FFF2-40B4-BE49-F238E27FC236}">
                <a16:creationId xmlns:a16="http://schemas.microsoft.com/office/drawing/2014/main" id="{4CE3FFDE-2B1D-4704-A126-344E783BB77A}"/>
              </a:ext>
            </a:extLst>
          </p:cNvPr>
          <p:cNvSpPr>
            <a:spLocks noGrp="1"/>
          </p:cNvSpPr>
          <p:nvPr>
            <p:ph idx="1"/>
          </p:nvPr>
        </p:nvSpPr>
        <p:spPr>
          <a:xfrm>
            <a:off x="495300" y="1896642"/>
            <a:ext cx="11315700" cy="405807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1004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ection Title slide with Imag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hqprint">
            <a:extLst>
              <a:ext uri="{28A0092B-C50C-407E-A947-70E740481C1C}">
                <a14:useLocalDpi xmlns:a14="http://schemas.microsoft.com/office/drawing/2010/main"/>
              </a:ext>
            </a:extLst>
          </a:blip>
          <a:srcRect l="21540" t="3234" b="33252"/>
          <a:stretch/>
        </p:blipFill>
        <p:spPr>
          <a:xfrm>
            <a:off x="-5080" y="-1"/>
            <a:ext cx="12203616" cy="5125721"/>
          </a:xfrm>
          <a:prstGeom prst="rect">
            <a:avLst/>
          </a:prstGeom>
        </p:spPr>
      </p:pic>
      <p:sp>
        <p:nvSpPr>
          <p:cNvPr id="2" name="Title 1"/>
          <p:cNvSpPr>
            <a:spLocks noGrp="1"/>
          </p:cNvSpPr>
          <p:nvPr>
            <p:ph type="ctrTitle"/>
          </p:nvPr>
        </p:nvSpPr>
        <p:spPr>
          <a:xfrm>
            <a:off x="495300" y="2199640"/>
            <a:ext cx="11315700" cy="2804160"/>
          </a:xfrm>
        </p:spPr>
        <p:txBody>
          <a:bodyPr anchor="ctr"/>
          <a:lstStyle>
            <a:lvl1pPr algn="ctr">
              <a:defRPr sz="6000" b="1">
                <a:solidFill>
                  <a:schemeClr val="bg1"/>
                </a:solidFill>
              </a:defRPr>
            </a:lvl1pPr>
          </a:lstStyle>
          <a:p>
            <a:r>
              <a:rPr lang="en-US"/>
              <a:t>Click to edit Master 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8584" y="5699760"/>
            <a:ext cx="3670318" cy="782319"/>
          </a:xfrm>
          <a:prstGeom prst="rect">
            <a:avLst/>
          </a:prstGeom>
        </p:spPr>
      </p:pic>
      <p:sp>
        <p:nvSpPr>
          <p:cNvPr id="12" name="Content Placeholder 2"/>
          <p:cNvSpPr>
            <a:spLocks noGrp="1"/>
          </p:cNvSpPr>
          <p:nvPr>
            <p:ph sz="half" idx="16" hasCustomPrompt="1"/>
          </p:nvPr>
        </p:nvSpPr>
        <p:spPr>
          <a:xfrm>
            <a:off x="0" y="185738"/>
            <a:ext cx="12192000" cy="1912302"/>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sp>
        <p:nvSpPr>
          <p:cNvPr id="14" name="Rectangle 13"/>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512064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p:cNvSpPr>
            <a:spLocks noGrp="1"/>
          </p:cNvSpPr>
          <p:nvPr>
            <p:ph type="sldNum" sz="quarter" idx="12"/>
          </p:nvPr>
        </p:nvSpPr>
        <p:spPr>
          <a:xfrm>
            <a:off x="11709400" y="6356350"/>
            <a:ext cx="409121" cy="365125"/>
          </a:xfrm>
        </p:spPr>
        <p:txBody>
          <a:bodyPr/>
          <a:lstStyle>
            <a:lvl1pPr>
              <a:defRPr>
                <a:solidFill>
                  <a:srgbClr val="898989"/>
                </a:solidFill>
              </a:defRPr>
            </a:lvl1pPr>
          </a:lstStyle>
          <a:p>
            <a:fld id="{C10DD06B-44D0-4B5F-9DB8-096B8174C7B9}" type="slidenum">
              <a:rPr lang="en-US" smtClean="0"/>
              <a:pPr/>
              <a:t>‹#›</a:t>
            </a:fld>
            <a:endParaRPr lang="en-US"/>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540239" y="5607702"/>
            <a:ext cx="2087877" cy="935338"/>
          </a:xfrm>
          <a:prstGeom prst="rect">
            <a:avLst/>
          </a:prstGeom>
        </p:spPr>
      </p:pic>
    </p:spTree>
    <p:extLst>
      <p:ext uri="{BB962C8B-B14F-4D97-AF65-F5344CB8AC3E}">
        <p14:creationId xmlns:p14="http://schemas.microsoft.com/office/powerpoint/2010/main" val="1388507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hqprint">
            <a:extLst>
              <a:ext uri="{28A0092B-C50C-407E-A947-70E740481C1C}">
                <a14:useLocalDpi xmlns:a14="http://schemas.microsoft.com/office/drawing/2010/main"/>
              </a:ext>
            </a:extLst>
          </a:blip>
          <a:srcRect l="21540" t="3234" b="33252"/>
          <a:stretch/>
        </p:blipFill>
        <p:spPr>
          <a:xfrm>
            <a:off x="-5080" y="-1"/>
            <a:ext cx="12203616" cy="5125721"/>
          </a:xfrm>
          <a:prstGeom prst="rect">
            <a:avLst/>
          </a:prstGeom>
        </p:spPr>
      </p:pic>
      <p:sp>
        <p:nvSpPr>
          <p:cNvPr id="2" name="Title 1"/>
          <p:cNvSpPr>
            <a:spLocks noGrp="1"/>
          </p:cNvSpPr>
          <p:nvPr>
            <p:ph type="ctrTitle"/>
          </p:nvPr>
        </p:nvSpPr>
        <p:spPr>
          <a:xfrm>
            <a:off x="495300" y="325120"/>
            <a:ext cx="11315700" cy="4678680"/>
          </a:xfrm>
        </p:spPr>
        <p:txBody>
          <a:bodyPr anchor="ctr"/>
          <a:lstStyle>
            <a:lvl1pPr algn="ctr">
              <a:defRPr sz="6000" b="1">
                <a:solidFill>
                  <a:schemeClr val="bg1"/>
                </a:solidFill>
              </a:defRPr>
            </a:lvl1pPr>
          </a:lstStyle>
          <a:p>
            <a:r>
              <a:rPr lang="en-US"/>
              <a:t>Click to edit Master title style</a:t>
            </a:r>
          </a:p>
        </p:txBody>
      </p:sp>
      <p:sp>
        <p:nvSpPr>
          <p:cNvPr id="14" name="Rectangle 13"/>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512064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p:cNvSpPr>
            <a:spLocks noGrp="1"/>
          </p:cNvSpPr>
          <p:nvPr>
            <p:ph type="sldNum" sz="quarter" idx="12"/>
          </p:nvPr>
        </p:nvSpPr>
        <p:spPr>
          <a:xfrm>
            <a:off x="11709400" y="6356350"/>
            <a:ext cx="409121" cy="365125"/>
          </a:xfrm>
        </p:spPr>
        <p:txBody>
          <a:bodyPr/>
          <a:lstStyle>
            <a:lvl1pPr>
              <a:defRPr>
                <a:solidFill>
                  <a:srgbClr val="898989"/>
                </a:solidFill>
              </a:defRPr>
            </a:lvl1pPr>
          </a:lstStyle>
          <a:p>
            <a:fld id="{C10DD06B-44D0-4B5F-9DB8-096B8174C7B9}" type="slidenum">
              <a:rPr lang="en-US" smtClean="0"/>
              <a:pPr/>
              <a:t>‹#›</a:t>
            </a:fld>
            <a:endParaRPr lang="en-US"/>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540239" y="5607702"/>
            <a:ext cx="2087877" cy="935338"/>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48584" y="5699760"/>
            <a:ext cx="3670318" cy="782319"/>
          </a:xfrm>
          <a:prstGeom prst="rect">
            <a:avLst/>
          </a:prstGeom>
        </p:spPr>
      </p:pic>
    </p:spTree>
    <p:extLst>
      <p:ext uri="{BB962C8B-B14F-4D97-AF65-F5344CB8AC3E}">
        <p14:creationId xmlns:p14="http://schemas.microsoft.com/office/powerpoint/2010/main" val="871628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hqprint">
            <a:extLst>
              <a:ext uri="{28A0092B-C50C-407E-A947-70E740481C1C}">
                <a14:useLocalDpi xmlns:a14="http://schemas.microsoft.com/office/drawing/2010/main"/>
              </a:ext>
            </a:extLst>
          </a:blip>
          <a:srcRect t="-913" b="-1"/>
          <a:stretch/>
        </p:blipFill>
        <p:spPr>
          <a:xfrm>
            <a:off x="8704" y="-55880"/>
            <a:ext cx="12189832" cy="6304280"/>
          </a:xfrm>
          <a:prstGeom prst="rect">
            <a:avLst/>
          </a:prstGeom>
        </p:spPr>
      </p:pic>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2" name="Rectangle 11"/>
          <p:cNvSpPr/>
          <p:nvPr userDrawn="1"/>
        </p:nvSpPr>
        <p:spPr>
          <a:xfrm>
            <a:off x="8704" y="3886200"/>
            <a:ext cx="12189832" cy="2362200"/>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sz="half" idx="16" hasCustomPrompt="1"/>
          </p:nvPr>
        </p:nvSpPr>
        <p:spPr>
          <a:xfrm>
            <a:off x="495300" y="4152900"/>
            <a:ext cx="11315700" cy="1871979"/>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image here</a:t>
            </a: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20" name="Picture 19"/>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
        <p:nvSpPr>
          <p:cNvPr id="13" name="Title 1"/>
          <p:cNvSpPr>
            <a:spLocks noGrp="1"/>
          </p:cNvSpPr>
          <p:nvPr>
            <p:ph type="ctrTitle"/>
          </p:nvPr>
        </p:nvSpPr>
        <p:spPr>
          <a:xfrm>
            <a:off x="495300" y="457200"/>
            <a:ext cx="11315700" cy="3086100"/>
          </a:xfrm>
        </p:spPr>
        <p:txBody>
          <a:bodyPr anchor="ctr"/>
          <a:lstStyle>
            <a:lvl1pPr algn="ctr">
              <a:defRPr sz="6000" b="1">
                <a:solidFill>
                  <a:schemeClr val="bg1"/>
                </a:solidFill>
              </a:defRPr>
            </a:lvl1pPr>
          </a:lstStyle>
          <a:p>
            <a:r>
              <a:rPr lang="en-US"/>
              <a:t>Click to edit Master title style</a:t>
            </a:r>
          </a:p>
        </p:txBody>
      </p:sp>
    </p:spTree>
    <p:extLst>
      <p:ext uri="{BB962C8B-B14F-4D97-AF65-F5344CB8AC3E}">
        <p14:creationId xmlns:p14="http://schemas.microsoft.com/office/powerpoint/2010/main" val="1117870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marL="228600" indent="-228600">
              <a:defRPr b="1">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709400" y="6356350"/>
            <a:ext cx="409121" cy="365125"/>
          </a:xfrm>
        </p:spPr>
        <p:txBody>
          <a:bodyPr/>
          <a:lstStyle>
            <a:lvl1pPr>
              <a:defRPr>
                <a:solidFill>
                  <a:srgbClr val="898989"/>
                </a:solidFill>
              </a:defRPr>
            </a:lvl1pPr>
          </a:lstStyle>
          <a:p>
            <a:fld id="{C10DD06B-44D0-4B5F-9DB8-096B8174C7B9}" type="slidenum">
              <a:rPr lang="en-US" smtClean="0"/>
              <a:pPr/>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4240646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Rectangle 7"/>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marL="228600" indent="-228600">
              <a:defRPr b="1">
                <a:solidFill>
                  <a:schemeClr val="tx1"/>
                </a:solidFill>
              </a:defRPr>
            </a:lvl1pPr>
          </a:lstStyle>
          <a:p>
            <a:r>
              <a:rPr lang="en-US"/>
              <a:t>Click to edit Master title style</a:t>
            </a:r>
          </a:p>
        </p:txBody>
      </p:sp>
      <p:sp>
        <p:nvSpPr>
          <p:cNvPr id="6" name="Slide Number Placeholder 5"/>
          <p:cNvSpPr>
            <a:spLocks noGrp="1"/>
          </p:cNvSpPr>
          <p:nvPr>
            <p:ph type="sldNum" sz="quarter" idx="12"/>
          </p:nvPr>
        </p:nvSpPr>
        <p:spPr>
          <a:xfrm>
            <a:off x="11709400" y="6356350"/>
            <a:ext cx="409121" cy="365125"/>
          </a:xfrm>
        </p:spPr>
        <p:txBody>
          <a:bodyPr/>
          <a:lstStyle>
            <a:lvl1pPr>
              <a:defRPr>
                <a:solidFill>
                  <a:srgbClr val="898989"/>
                </a:solidFill>
              </a:defRPr>
            </a:lvl1pPr>
          </a:lstStyle>
          <a:p>
            <a:fld id="{C10DD06B-44D0-4B5F-9DB8-096B8174C7B9}" type="slidenum">
              <a:rPr lang="en-US" smtClean="0"/>
              <a:pPr/>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3765102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and Content with accent colo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hqprint">
            <a:extLst>
              <a:ext uri="{28A0092B-C50C-407E-A947-70E740481C1C}">
                <a14:useLocalDpi xmlns:a14="http://schemas.microsoft.com/office/drawing/2010/main"/>
              </a:ext>
            </a:extLst>
          </a:blip>
          <a:srcRect t="-263"/>
          <a:stretch/>
        </p:blipFill>
        <p:spPr>
          <a:xfrm>
            <a:off x="2168" y="-20320"/>
            <a:ext cx="12189832" cy="6263640"/>
          </a:xfrm>
          <a:prstGeom prst="rect">
            <a:avLst/>
          </a:prstGeom>
        </p:spPr>
      </p:pic>
      <p:sp>
        <p:nvSpPr>
          <p:cNvPr id="8" name="Rectangle 7"/>
          <p:cNvSpPr/>
          <p:nvPr userDrawn="1"/>
        </p:nvSpPr>
        <p:spPr>
          <a:xfrm>
            <a:off x="0" y="-1"/>
            <a:ext cx="12192000" cy="1757045"/>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709400" y="6356350"/>
            <a:ext cx="409121" cy="365125"/>
          </a:xfrm>
        </p:spPr>
        <p:txBody>
          <a:bodyPr/>
          <a:lstStyle>
            <a:lvl1pPr>
              <a:defRPr>
                <a:solidFill>
                  <a:srgbClr val="898989"/>
                </a:solidFill>
              </a:defRPr>
            </a:lvl1pPr>
          </a:lstStyle>
          <a:p>
            <a:fld id="{C10DD06B-44D0-4B5F-9DB8-096B8174C7B9}" type="slidenum">
              <a:rPr lang="en-US" smtClean="0"/>
              <a:pPr/>
              <a:t>‹#›</a:t>
            </a:fld>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2168920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hqprint">
            <a:extLst>
              <a:ext uri="{28A0092B-C50C-407E-A947-70E740481C1C}">
                <a14:useLocalDpi xmlns:a14="http://schemas.microsoft.com/office/drawing/2010/main"/>
              </a:ext>
            </a:extLst>
          </a:blip>
          <a:srcRect t="-182"/>
          <a:stretch/>
        </p:blipFill>
        <p:spPr>
          <a:xfrm>
            <a:off x="8704" y="-10160"/>
            <a:ext cx="12189832" cy="62585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92652" y="6311900"/>
            <a:ext cx="1581588" cy="473983"/>
          </a:xfrm>
          <a:prstGeom prst="rect">
            <a:avLst/>
          </a:prstGeom>
        </p:spPr>
      </p:pic>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C10DD06B-44D0-4B5F-9DB8-096B8174C7B9}" type="slidenum">
              <a:rPr lang="en-US" smtClean="0"/>
              <a:t>‹#›</a:t>
            </a:fld>
            <a:endParaRPr lang="en-US"/>
          </a:p>
        </p:txBody>
      </p:sp>
      <p:sp>
        <p:nvSpPr>
          <p:cNvPr id="11" name="Rectangle 10"/>
          <p:cNvSpPr/>
          <p:nvPr userDrawn="1"/>
        </p:nvSpPr>
        <p:spPr>
          <a:xfrm>
            <a:off x="0" y="0"/>
            <a:ext cx="12192000" cy="185738"/>
          </a:xfrm>
          <a:prstGeom prst="rect">
            <a:avLst/>
          </a:prstGeom>
          <a:solidFill>
            <a:srgbClr val="125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61340" y="6248400"/>
            <a:ext cx="1355678" cy="609600"/>
          </a:xfrm>
          <a:prstGeom prst="rect">
            <a:avLst/>
          </a:prstGeom>
        </p:spPr>
      </p:pic>
    </p:spTree>
    <p:extLst>
      <p:ext uri="{BB962C8B-B14F-4D97-AF65-F5344CB8AC3E}">
        <p14:creationId xmlns:p14="http://schemas.microsoft.com/office/powerpoint/2010/main" val="4061735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684000" y="6356350"/>
            <a:ext cx="457200" cy="365125"/>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C10DD06B-44D0-4B5F-9DB8-096B8174C7B9}" type="slidenum">
              <a:rPr lang="en-US" smtClean="0"/>
              <a:pPr/>
              <a:t>‹#›</a:t>
            </a:fld>
            <a:endParaRPr lang="en-US"/>
          </a:p>
        </p:txBody>
      </p:sp>
    </p:spTree>
    <p:extLst>
      <p:ext uri="{BB962C8B-B14F-4D97-AF65-F5344CB8AC3E}">
        <p14:creationId xmlns:p14="http://schemas.microsoft.com/office/powerpoint/2010/main" val="1963880085"/>
      </p:ext>
    </p:extLst>
  </p:cSld>
  <p:clrMap bg1="lt1" tx1="dk1" bg2="lt2" tx2="dk2" accent1="accent1" accent2="accent2" accent3="accent3" accent4="accent4" accent5="accent5" accent6="accent6" hlink="hlink" folHlink="folHlink"/>
  <p:sldLayoutIdLst>
    <p:sldLayoutId id="2147483665" r:id="rId1"/>
    <p:sldLayoutId id="2147483676" r:id="rId2"/>
    <p:sldLayoutId id="2147483677" r:id="rId3"/>
    <p:sldLayoutId id="2147483679" r:id="rId4"/>
    <p:sldLayoutId id="2147483688" r:id="rId5"/>
    <p:sldLayoutId id="2147483660" r:id="rId6"/>
    <p:sldLayoutId id="2147483691" r:id="rId7"/>
    <p:sldLayoutId id="2147483680" r:id="rId8"/>
    <p:sldLayoutId id="2147483652" r:id="rId9"/>
    <p:sldLayoutId id="2147483689" r:id="rId10"/>
    <p:sldLayoutId id="2147483664" r:id="rId11"/>
    <p:sldLayoutId id="2147483666" r:id="rId12"/>
    <p:sldLayoutId id="2147483675" r:id="rId13"/>
    <p:sldLayoutId id="2147483667" r:id="rId14"/>
    <p:sldLayoutId id="2147483668" r:id="rId15"/>
    <p:sldLayoutId id="2147483669" r:id="rId16"/>
    <p:sldLayoutId id="2147483678" r:id="rId17"/>
    <p:sldLayoutId id="2147483670" r:id="rId18"/>
    <p:sldLayoutId id="2147483683" r:id="rId19"/>
    <p:sldLayoutId id="2147483671" r:id="rId20"/>
    <p:sldLayoutId id="2147483673" r:id="rId21"/>
    <p:sldLayoutId id="2147483672" r:id="rId22"/>
    <p:sldLayoutId id="2147483674" r:id="rId23"/>
    <p:sldLayoutId id="2147483681" r:id="rId24"/>
    <p:sldLayoutId id="2147483682" r:id="rId25"/>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56" userDrawn="1">
          <p15:clr>
            <a:srgbClr val="F26B43"/>
          </p15:clr>
        </p15:guide>
        <p15:guide id="2" pos="5112" userDrawn="1">
          <p15:clr>
            <a:srgbClr val="F26B43"/>
          </p15:clr>
        </p15:guide>
        <p15:guide id="3" pos="2568" userDrawn="1">
          <p15:clr>
            <a:srgbClr val="F26B43"/>
          </p15:clr>
        </p15:guide>
        <p15:guide id="4" orient="horz" pos="2448" userDrawn="1">
          <p15:clr>
            <a:srgbClr val="F26B43"/>
          </p15:clr>
        </p15:guide>
        <p15:guide id="5" orient="horz" pos="2616" userDrawn="1">
          <p15:clr>
            <a:srgbClr val="F26B43"/>
          </p15:clr>
        </p15:guide>
        <p15:guide id="6" orient="horz" pos="288" userDrawn="1">
          <p15:clr>
            <a:srgbClr val="F26B43"/>
          </p15:clr>
        </p15:guide>
        <p15:guide id="7" pos="312" userDrawn="1">
          <p15:clr>
            <a:srgbClr val="F26B43"/>
          </p15:clr>
        </p15:guide>
        <p15:guide id="8" pos="7440" userDrawn="1">
          <p15:clr>
            <a:srgbClr val="F26B43"/>
          </p15:clr>
        </p15:guide>
        <p15:guide id="9" orient="horz" pos="393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hyperlink" Target="https://mutcd.fhwa.dot.gov/htm/2009r1r2/part2/part2a.htm#section2A08" TargetMode="Externa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hyperlink" Target="http://www.cmfclearinghouse.org/"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2.jpe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hyperlink" Target="https://mutcd.fhwa.dot.gov/htm/2009/part2/part2a.htm#section2A15" TargetMode="External"/><Relationship Id="rId5" Type="http://schemas.openxmlformats.org/officeDocument/2006/relationships/image" Target="../media/image34.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hyperlink" Target="https://highways.dot.gov/safety/proven-safety-countermeasures/rectangular-rapid-flashing-beacons-rrfb"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6.jpe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gif"/><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gif"/><Relationship Id="rId4" Type="http://schemas.openxmlformats.org/officeDocument/2006/relationships/image" Target="../media/image38.gif"/><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6.gif"/><Relationship Id="rId5" Type="http://schemas.openxmlformats.org/officeDocument/2006/relationships/image" Target="../media/image45.png"/><Relationship Id="rId4" Type="http://schemas.openxmlformats.org/officeDocument/2006/relationships/hyperlink" Target="https://highways.dot.gov/safety/proven-safety-countermeasures/crosswalk-visibility-enhancement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https://highways.dot.gov/safety/proven-safety-countermeasures/pedestrian-hybrid-beacon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hyperlink" Target="https://www.fhwa.dot.gov/publications/research/safety/08053/"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png"/><Relationship Id="rId10" Type="http://schemas.openxmlformats.org/officeDocument/2006/relationships/hyperlink" Target="https://highways.dot.gov/sites/fhwa.dot.gov/files/2022-09/fhwa_handbook2012.pdf" TargetMode="External"/><Relationship Id="rId4" Type="http://schemas.openxmlformats.org/officeDocument/2006/relationships/image" Target="../media/image51.png"/><Relationship Id="rId9"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hyperlink" Target="https://highways.dot.gov/safety/proven-safety-countermeasures/lighting" TargetMode="Externa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64.jpeg"/><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hyperlink" Target="https://highways.dot.gov/sites/fhwa.dot.gov/files/2022-09/fhwa_handbook2012.pdf" TargetMode="Externa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hyperlink" Target="https://highways.dot.gov/sites/fhwa.dot.gov/files/2022-09/fhwa_handbook2012.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hyperlink" Target="mailto:Joseph.Heflin@dot.gov" TargetMode="External"/><Relationship Id="rId4" Type="http://schemas.openxmlformats.org/officeDocument/2006/relationships/hyperlink" Target="https://www.fhwa.dot.gov/innovation/everydaycounts/edc_7/nighttime_visibility.cfm" TargetMode="Externa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s://highways.dot.gov/sites/fhwa.dot.gov/files/2022-09/Pedestrian_Lighting_Primer_Final.pdf" TargetMode="Externa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highways.dot.gov/sites/fhwa.dot.gov/files/2022-09/Pedestrian_Lighting_Primer_Final.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hyperlink" Target="https://highways.dot.gov/safety/proven-safety-countermeasures/enhanced-delineation-horizontal-curves" TargetMode="External"/><Relationship Id="rId7"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hyperlink" Target="https://mutcd.fhwa.dot.gov/htm/2009/part2/part2a.htm#section2A1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110718" y="127001"/>
            <a:ext cx="7644402" cy="2674620"/>
          </a:xfrm>
        </p:spPr>
        <p:txBody>
          <a:bodyPr/>
          <a:lstStyle/>
          <a:p>
            <a:pPr algn="ctr"/>
            <a:r>
              <a:rPr lang="en-US" dirty="0"/>
              <a:t>Nighttime Visibility for Safety</a:t>
            </a:r>
          </a:p>
        </p:txBody>
      </p:sp>
      <p:sp>
        <p:nvSpPr>
          <p:cNvPr id="6" name="Subtitle 5"/>
          <p:cNvSpPr>
            <a:spLocks noGrp="1"/>
          </p:cNvSpPr>
          <p:nvPr>
            <p:ph type="subTitle" idx="1"/>
          </p:nvPr>
        </p:nvSpPr>
        <p:spPr>
          <a:xfrm>
            <a:off x="4110718" y="3033789"/>
            <a:ext cx="7644402" cy="1972848"/>
          </a:xfrm>
        </p:spPr>
        <p:txBody>
          <a:bodyPr>
            <a:spAutoFit/>
          </a:bodyPr>
          <a:lstStyle/>
          <a:p>
            <a:pPr algn="ctr"/>
            <a:r>
              <a:rPr lang="en-US" sz="4000" dirty="0"/>
              <a:t>An EDC-7 Safety Initiative</a:t>
            </a:r>
          </a:p>
          <a:p>
            <a:pPr algn="ctr"/>
            <a:r>
              <a:rPr lang="en-US" sz="2800" dirty="0"/>
              <a:t>ARDOT TRC Meeting 5/24/2023</a:t>
            </a:r>
          </a:p>
          <a:p>
            <a:pPr algn="ctr"/>
            <a:endParaRPr lang="en-US" sz="2000" dirty="0"/>
          </a:p>
          <a:p>
            <a:pPr algn="ctr"/>
            <a:r>
              <a:rPr lang="en-US" sz="2000" dirty="0"/>
              <a:t>Joe Heflin, FHWA Office of Safety</a:t>
            </a:r>
          </a:p>
        </p:txBody>
      </p:sp>
    </p:spTree>
    <p:extLst>
      <p:ext uri="{BB962C8B-B14F-4D97-AF65-F5344CB8AC3E}">
        <p14:creationId xmlns:p14="http://schemas.microsoft.com/office/powerpoint/2010/main" val="2629345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838200" y="365125"/>
            <a:ext cx="10087466" cy="1325563"/>
          </a:xfrm>
        </p:spPr>
        <p:txBody>
          <a:bodyPr/>
          <a:lstStyle/>
          <a:p>
            <a:pPr marL="228600" indent="-228600"/>
            <a:r>
              <a:rPr lang="en-US" altLang="en-US"/>
              <a:t>Increase Nighttime Visibility for Safety: Roadway Departure</a:t>
            </a:r>
          </a:p>
        </p:txBody>
      </p:sp>
      <p:sp>
        <p:nvSpPr>
          <p:cNvPr id="5123" name="Rectangle 3"/>
          <p:cNvSpPr>
            <a:spLocks noGrp="1" noChangeArrowheads="1"/>
          </p:cNvSpPr>
          <p:nvPr>
            <p:ph type="body" idx="1"/>
          </p:nvPr>
        </p:nvSpPr>
        <p:spPr>
          <a:xfrm>
            <a:off x="304799" y="1816817"/>
            <a:ext cx="5934226" cy="4351338"/>
          </a:xfrm>
        </p:spPr>
        <p:txBody>
          <a:bodyPr>
            <a:normAutofit/>
          </a:bodyPr>
          <a:lstStyle/>
          <a:p>
            <a:r>
              <a:rPr lang="en-US" sz="3200" dirty="0"/>
              <a:t>Range of practice:</a:t>
            </a:r>
          </a:p>
          <a:p>
            <a:pPr lvl="1"/>
            <a:r>
              <a:rPr lang="en-US" sz="2800" dirty="0"/>
              <a:t>Focused improvements at locations with known crash history and/or travel ways for roadway departure benefits</a:t>
            </a:r>
          </a:p>
          <a:p>
            <a:pPr lvl="2"/>
            <a:r>
              <a:rPr lang="en-US" sz="2400" dirty="0"/>
              <a:t>Enhanced conspicuity of traffic control devices </a:t>
            </a:r>
          </a:p>
          <a:p>
            <a:pPr lvl="2"/>
            <a:r>
              <a:rPr lang="en-US" sz="2400" dirty="0"/>
              <a:t>Installation of lighting for curves </a:t>
            </a:r>
          </a:p>
          <a:p>
            <a:pPr lvl="2"/>
            <a:r>
              <a:rPr lang="en-US" sz="2400" dirty="0"/>
              <a:t>Maintain Minimum </a:t>
            </a:r>
            <a:r>
              <a:rPr lang="en-US" sz="2400" dirty="0" err="1"/>
              <a:t>Retroreflectivity</a:t>
            </a:r>
            <a:endParaRPr lang="en-US" sz="2400" dirty="0"/>
          </a:p>
          <a:p>
            <a:pPr lvl="2"/>
            <a:endParaRPr lang="en-US" dirty="0"/>
          </a:p>
          <a:p>
            <a:endParaRPr lang="en-US" dirty="0"/>
          </a:p>
          <a:p>
            <a:endParaRPr lang="en-US" altLang="en-US" dirty="0"/>
          </a:p>
        </p:txBody>
      </p:sp>
      <p:sp>
        <p:nvSpPr>
          <p:cNvPr id="4" name="Slide Number Placeholder 3">
            <a:extLst>
              <a:ext uri="{FF2B5EF4-FFF2-40B4-BE49-F238E27FC236}">
                <a16:creationId xmlns:a16="http://schemas.microsoft.com/office/drawing/2014/main" id="{53D2A878-AF41-43D6-8644-90CC6CB62F75}"/>
              </a:ext>
            </a:extLst>
          </p:cNvPr>
          <p:cNvSpPr>
            <a:spLocks noGrp="1"/>
          </p:cNvSpPr>
          <p:nvPr>
            <p:ph type="sldNum" sz="quarter" idx="12"/>
          </p:nvPr>
        </p:nvSpPr>
        <p:spPr>
          <a:xfrm>
            <a:off x="11709400" y="6356350"/>
            <a:ext cx="409121" cy="365125"/>
          </a:xfrm>
        </p:spPr>
        <p:txBody>
          <a:bodyPr/>
          <a:lstStyle/>
          <a:p>
            <a:fld id="{C10DD06B-44D0-4B5F-9DB8-096B8174C7B9}" type="slidenum">
              <a:rPr lang="en-US" smtClean="0"/>
              <a:pPr/>
              <a:t>10</a:t>
            </a:fld>
            <a:endParaRPr lang="en-US"/>
          </a:p>
        </p:txBody>
      </p:sp>
      <p:pic>
        <p:nvPicPr>
          <p:cNvPr id="6" name="Picture 5">
            <a:extLst>
              <a:ext uri="{FF2B5EF4-FFF2-40B4-BE49-F238E27FC236}">
                <a16:creationId xmlns:a16="http://schemas.microsoft.com/office/drawing/2014/main" id="{2FAF4F55-4A40-4C7E-8C8E-9EB8E5D2EF7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44932" y="1690688"/>
            <a:ext cx="3484857" cy="26143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oad at night&#10;&#10;Description automatically generated with low confidence">
            <a:extLst>
              <a:ext uri="{FF2B5EF4-FFF2-40B4-BE49-F238E27FC236}">
                <a16:creationId xmlns:a16="http://schemas.microsoft.com/office/drawing/2014/main" id="{2367DF19-D019-443C-A459-C317DC275F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1933" y="3878502"/>
            <a:ext cx="3921560" cy="2614373"/>
          </a:xfrm>
          <a:prstGeom prst="rect">
            <a:avLst/>
          </a:prstGeom>
        </p:spPr>
      </p:pic>
    </p:spTree>
    <p:extLst>
      <p:ext uri="{BB962C8B-B14F-4D97-AF65-F5344CB8AC3E}">
        <p14:creationId xmlns:p14="http://schemas.microsoft.com/office/powerpoint/2010/main" val="1198904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p:txBody>
          <a:bodyPr/>
          <a:lstStyle/>
          <a:p>
            <a:r>
              <a:rPr lang="en-US"/>
              <a:t>Why is Traffic Sign</a:t>
            </a:r>
            <a:br>
              <a:rPr lang="en-US"/>
            </a:br>
            <a:r>
              <a:rPr lang="en-US" err="1"/>
              <a:t>Retroreflectivity</a:t>
            </a:r>
            <a:r>
              <a:rPr lang="en-US"/>
              <a:t> Important?</a:t>
            </a:r>
          </a:p>
        </p:txBody>
      </p:sp>
      <p:sp>
        <p:nvSpPr>
          <p:cNvPr id="300035" name="Rectangle 3"/>
          <p:cNvSpPr>
            <a:spLocks noGrp="1" noChangeArrowheads="1"/>
          </p:cNvSpPr>
          <p:nvPr>
            <p:ph idx="1"/>
          </p:nvPr>
        </p:nvSpPr>
        <p:spPr/>
        <p:txBody>
          <a:bodyPr/>
          <a:lstStyle/>
          <a:p>
            <a:pPr marL="0" indent="0">
              <a:buNone/>
            </a:pPr>
            <a:r>
              <a:rPr lang="en-US" altLang="en-US" sz="2800">
                <a:solidFill>
                  <a:srgbClr val="000000"/>
                </a:solidFill>
              </a:rPr>
              <a:t>Signs provide critical information to drivers but</a:t>
            </a:r>
          </a:p>
          <a:p>
            <a:pPr marL="0" indent="0">
              <a:buNone/>
            </a:pPr>
            <a:r>
              <a:rPr lang="en-US" altLang="en-US">
                <a:solidFill>
                  <a:srgbClr val="000000"/>
                </a:solidFill>
              </a:rPr>
              <a:t>	…</a:t>
            </a:r>
            <a:r>
              <a:rPr lang="en-US" altLang="en-US" err="1">
                <a:solidFill>
                  <a:srgbClr val="000000"/>
                </a:solidFill>
              </a:rPr>
              <a:t>retroreflectivity</a:t>
            </a:r>
            <a:r>
              <a:rPr lang="en-US" altLang="en-US">
                <a:solidFill>
                  <a:srgbClr val="000000"/>
                </a:solidFill>
              </a:rPr>
              <a:t> degrades over time.</a:t>
            </a:r>
            <a:endParaRPr lang="en-US" altLang="en-US" sz="2800">
              <a:solidFill>
                <a:srgbClr val="000000"/>
              </a:solidFill>
            </a:endParaRPr>
          </a:p>
        </p:txBody>
      </p:sp>
      <p:pic>
        <p:nvPicPr>
          <p:cNvPr id="8" name="Picture 5">
            <a:extLst>
              <a:ext uri="{FF2B5EF4-FFF2-40B4-BE49-F238E27FC236}">
                <a16:creationId xmlns:a16="http://schemas.microsoft.com/office/drawing/2014/main" id="{D569BEC7-EABE-4E22-B972-63BCAE820CD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67312" y="3652711"/>
            <a:ext cx="1910376" cy="1920240"/>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pic>
        <p:nvPicPr>
          <p:cNvPr id="9" name="Picture 6" descr="faded STOP sign">
            <a:extLst>
              <a:ext uri="{FF2B5EF4-FFF2-40B4-BE49-F238E27FC236}">
                <a16:creationId xmlns:a16="http://schemas.microsoft.com/office/drawing/2014/main" id="{7E0976F6-0243-48FD-B5B7-860373E50A3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89382" y="3652711"/>
            <a:ext cx="2735306" cy="1920240"/>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10" name="AutoShape 3">
            <a:extLst>
              <a:ext uri="{FF2B5EF4-FFF2-40B4-BE49-F238E27FC236}">
                <a16:creationId xmlns:a16="http://schemas.microsoft.com/office/drawing/2014/main" id="{E0BCB637-0FB7-446E-9C25-84EE088F6A37}"/>
              </a:ext>
            </a:extLst>
          </p:cNvPr>
          <p:cNvSpPr>
            <a:spLocks noChangeArrowheads="1"/>
          </p:cNvSpPr>
          <p:nvPr/>
        </p:nvSpPr>
        <p:spPr bwMode="auto">
          <a:xfrm>
            <a:off x="3488975" y="4064191"/>
            <a:ext cx="4389120" cy="109728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1" name="TextBox 10">
            <a:extLst>
              <a:ext uri="{FF2B5EF4-FFF2-40B4-BE49-F238E27FC236}">
                <a16:creationId xmlns:a16="http://schemas.microsoft.com/office/drawing/2014/main" id="{0FC952C5-7CB7-43A6-B98A-2A3605B3DDA4}"/>
              </a:ext>
            </a:extLst>
          </p:cNvPr>
          <p:cNvSpPr txBox="1"/>
          <p:nvPr/>
        </p:nvSpPr>
        <p:spPr>
          <a:xfrm>
            <a:off x="2169436" y="6457890"/>
            <a:ext cx="8296835" cy="400110"/>
          </a:xfrm>
          <a:prstGeom prst="rect">
            <a:avLst/>
          </a:prstGeom>
          <a:noFill/>
        </p:spPr>
        <p:txBody>
          <a:bodyPr wrap="square">
            <a:spAutoFit/>
          </a:bodyPr>
          <a:lstStyle/>
          <a:p>
            <a:pPr algn="ctr"/>
            <a:r>
              <a:rPr lang="en-US" sz="2000">
                <a:hlinkClick r:id="rId5"/>
              </a:rPr>
              <a:t>https://mutcd.fhwa.dot.gov/htm/2009r1r2/part2/part2a.htm#section2A08</a:t>
            </a:r>
            <a:r>
              <a:rPr lang="en-US" sz="2000"/>
              <a:t> </a:t>
            </a:r>
          </a:p>
        </p:txBody>
      </p:sp>
      <p:pic>
        <p:nvPicPr>
          <p:cNvPr id="12" name="Picture 2" descr="Figure 1. Image. Relative visual comparison of sheeting types. The image shows 6 variations on retroreflective sheeting on STOP signs. The samples are numbered 1, 2, 3, 7, 8, and 9 in Roman numerals. Number 1 is the least retroreflective (most difficult to see) and number 9 is the most retroreflective (easiest to see).">
            <a:extLst>
              <a:ext uri="{FF2B5EF4-FFF2-40B4-BE49-F238E27FC236}">
                <a16:creationId xmlns:a16="http://schemas.microsoft.com/office/drawing/2014/main" id="{8BDB5D24-692F-4C1A-B8FD-F6185C6C1317}"/>
              </a:ext>
            </a:extLst>
          </p:cNvPr>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a:xfrm>
            <a:off x="8922143" y="360362"/>
            <a:ext cx="3088256" cy="2743200"/>
          </a:xfrm>
          <a:prstGeom prst="rect">
            <a:avLst/>
          </a:prstGeom>
        </p:spPr>
      </p:pic>
      <p:sp>
        <p:nvSpPr>
          <p:cNvPr id="13" name="Slide Number Placeholder 3">
            <a:extLst>
              <a:ext uri="{FF2B5EF4-FFF2-40B4-BE49-F238E27FC236}">
                <a16:creationId xmlns:a16="http://schemas.microsoft.com/office/drawing/2014/main" id="{587F9D13-9178-4BCC-AD68-BD9763FEE498}"/>
              </a:ext>
            </a:extLst>
          </p:cNvPr>
          <p:cNvSpPr>
            <a:spLocks noGrp="1"/>
          </p:cNvSpPr>
          <p:nvPr>
            <p:ph type="sldNum" sz="quarter" idx="12"/>
          </p:nvPr>
        </p:nvSpPr>
        <p:spPr>
          <a:xfrm>
            <a:off x="11709400" y="6356350"/>
            <a:ext cx="409121" cy="365125"/>
          </a:xfrm>
        </p:spPr>
        <p:txBody>
          <a:bodyPr/>
          <a:lstStyle/>
          <a:p>
            <a:fld id="{C10DD06B-44D0-4B5F-9DB8-096B8174C7B9}" type="slidenum">
              <a:rPr lang="en-US" smtClean="0"/>
              <a:pPr/>
              <a:t>11</a:t>
            </a:fld>
            <a:endParaRPr lang="en-US"/>
          </a:p>
        </p:txBody>
      </p:sp>
    </p:spTree>
    <p:extLst>
      <p:ext uri="{BB962C8B-B14F-4D97-AF65-F5344CB8AC3E}">
        <p14:creationId xmlns:p14="http://schemas.microsoft.com/office/powerpoint/2010/main" val="94514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p:txBody>
          <a:bodyPr/>
          <a:lstStyle/>
          <a:p>
            <a:pPr marL="228600" indent="-228600"/>
            <a:r>
              <a:rPr lang="en-US"/>
              <a:t>Why is Pavement Marking </a:t>
            </a:r>
            <a:r>
              <a:rPr lang="en-US" err="1"/>
              <a:t>Retroreflectivity</a:t>
            </a:r>
            <a:r>
              <a:rPr lang="en-US"/>
              <a:t> Important?</a:t>
            </a:r>
          </a:p>
        </p:txBody>
      </p:sp>
      <p:sp>
        <p:nvSpPr>
          <p:cNvPr id="300035" name="Rectangle 3"/>
          <p:cNvSpPr>
            <a:spLocks noGrp="1" noChangeArrowheads="1"/>
          </p:cNvSpPr>
          <p:nvPr>
            <p:ph idx="1"/>
          </p:nvPr>
        </p:nvSpPr>
        <p:spPr/>
        <p:txBody>
          <a:bodyPr/>
          <a:lstStyle/>
          <a:p>
            <a:pPr marL="0" indent="0">
              <a:buNone/>
            </a:pPr>
            <a:r>
              <a:rPr lang="en-US"/>
              <a:t>Visibility is critical for nighttime driving</a:t>
            </a:r>
          </a:p>
        </p:txBody>
      </p:sp>
      <p:sp>
        <p:nvSpPr>
          <p:cNvPr id="300038" name="Rectangle 6"/>
          <p:cNvSpPr>
            <a:spLocks noChangeArrowheads="1"/>
          </p:cNvSpPr>
          <p:nvPr/>
        </p:nvSpPr>
        <p:spPr bwMode="auto">
          <a:xfrm>
            <a:off x="858759" y="2357455"/>
            <a:ext cx="4754270" cy="548640"/>
          </a:xfrm>
          <a:prstGeom prst="rect">
            <a:avLst/>
          </a:prstGeom>
          <a:noFill/>
          <a:ln w="9525">
            <a:noFill/>
            <a:miter lim="800000"/>
            <a:headEnd/>
            <a:tailEnd/>
          </a:ln>
        </p:spPr>
        <p:txBody>
          <a:bodyPr lIns="89383" tIns="44691" rIns="89383" bIns="44691" anchor="ctr" anchorCtr="0"/>
          <a:lstStyle/>
          <a:p>
            <a:pPr algn="ctr"/>
            <a:r>
              <a:rPr lang="en-US" sz="2400">
                <a:solidFill>
                  <a:srgbClr val="0070C0"/>
                </a:solidFill>
                <a:latin typeface="Arial" charset="0"/>
              </a:rPr>
              <a:t>Daytime - many cues available</a:t>
            </a:r>
          </a:p>
        </p:txBody>
      </p:sp>
      <p:sp>
        <p:nvSpPr>
          <p:cNvPr id="300041" name="Rectangle 9"/>
          <p:cNvSpPr>
            <a:spLocks noChangeArrowheads="1"/>
          </p:cNvSpPr>
          <p:nvPr/>
        </p:nvSpPr>
        <p:spPr bwMode="auto">
          <a:xfrm>
            <a:off x="6321343" y="2354326"/>
            <a:ext cx="4754270" cy="548640"/>
          </a:xfrm>
          <a:prstGeom prst="rect">
            <a:avLst/>
          </a:prstGeom>
          <a:noFill/>
          <a:ln w="9525">
            <a:noFill/>
            <a:miter lim="800000"/>
            <a:headEnd/>
            <a:tailEnd/>
          </a:ln>
        </p:spPr>
        <p:txBody>
          <a:bodyPr lIns="89383" tIns="44691" rIns="89383" bIns="44691" anchor="ctr" anchorCtr="0"/>
          <a:lstStyle/>
          <a:p>
            <a:pPr marL="334963" indent="-334963" algn="ctr" defTabSz="893763" eaLnBrk="0" hangingPunct="0"/>
            <a:r>
              <a:rPr lang="en-US" sz="2400">
                <a:solidFill>
                  <a:srgbClr val="0070C0"/>
                </a:solidFill>
                <a:latin typeface="Arial" charset="0"/>
              </a:rPr>
              <a:t>Nighttime - few cues remain</a:t>
            </a:r>
          </a:p>
        </p:txBody>
      </p:sp>
      <p:pic>
        <p:nvPicPr>
          <p:cNvPr id="3" name="Picture 2" descr="A road with trees on the side&#10;&#10;Description automatically generated with medium confidence">
            <a:extLst>
              <a:ext uri="{FF2B5EF4-FFF2-40B4-BE49-F238E27FC236}">
                <a16:creationId xmlns:a16="http://schemas.microsoft.com/office/drawing/2014/main" id="{5F0B4CBE-8E53-F397-1EFA-F6E44302050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8200" y="2902966"/>
            <a:ext cx="4795388" cy="3200400"/>
          </a:xfrm>
          <a:prstGeom prst="rect">
            <a:avLst/>
          </a:prstGeom>
        </p:spPr>
      </p:pic>
      <p:pic>
        <p:nvPicPr>
          <p:cNvPr id="5" name="Picture 4" descr="A car driving on a road at night&#10;&#10;Description automatically generated with low confidence">
            <a:extLst>
              <a:ext uri="{FF2B5EF4-FFF2-40B4-BE49-F238E27FC236}">
                <a16:creationId xmlns:a16="http://schemas.microsoft.com/office/drawing/2014/main" id="{F04763EE-E150-9BCD-75FF-7677F7DA541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00784" y="2902966"/>
            <a:ext cx="4795388" cy="3200400"/>
          </a:xfrm>
          <a:prstGeom prst="rect">
            <a:avLst/>
          </a:prstGeom>
        </p:spPr>
      </p:pic>
      <p:sp>
        <p:nvSpPr>
          <p:cNvPr id="10" name="Slide Number Placeholder 3">
            <a:extLst>
              <a:ext uri="{FF2B5EF4-FFF2-40B4-BE49-F238E27FC236}">
                <a16:creationId xmlns:a16="http://schemas.microsoft.com/office/drawing/2014/main" id="{AC666CE9-1C98-4FD9-A5F1-3BAF15764B1F}"/>
              </a:ext>
            </a:extLst>
          </p:cNvPr>
          <p:cNvSpPr>
            <a:spLocks noGrp="1"/>
          </p:cNvSpPr>
          <p:nvPr>
            <p:ph type="sldNum" sz="quarter" idx="12"/>
          </p:nvPr>
        </p:nvSpPr>
        <p:spPr>
          <a:xfrm>
            <a:off x="11709400" y="6356350"/>
            <a:ext cx="409121" cy="365125"/>
          </a:xfrm>
        </p:spPr>
        <p:txBody>
          <a:bodyPr/>
          <a:lstStyle/>
          <a:p>
            <a:fld id="{C10DD06B-44D0-4B5F-9DB8-096B8174C7B9}" type="slidenum">
              <a:rPr lang="en-US" smtClean="0"/>
              <a:pPr/>
              <a:t>12</a:t>
            </a:fld>
            <a:endParaRPr lang="en-US"/>
          </a:p>
        </p:txBody>
      </p:sp>
    </p:spTree>
    <p:extLst>
      <p:ext uri="{BB962C8B-B14F-4D97-AF65-F5344CB8AC3E}">
        <p14:creationId xmlns:p14="http://schemas.microsoft.com/office/powerpoint/2010/main" val="52052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0038"/>
                                        </p:tgtEl>
                                        <p:attrNameLst>
                                          <p:attrName>style.visibility</p:attrName>
                                        </p:attrNameLst>
                                      </p:cBhvr>
                                      <p:to>
                                        <p:strVal val="visible"/>
                                      </p:to>
                                    </p:set>
                                    <p:animEffect transition="in" filter="dissolve">
                                      <p:cBhvr>
                                        <p:cTn id="7" dur="500"/>
                                        <p:tgtEl>
                                          <p:spTgt spid="300038"/>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00041"/>
                                        </p:tgtEl>
                                        <p:attrNameLst>
                                          <p:attrName>style.visibility</p:attrName>
                                        </p:attrNameLst>
                                      </p:cBhvr>
                                      <p:to>
                                        <p:strVal val="visible"/>
                                      </p:to>
                                    </p:set>
                                    <p:animEffect transition="in" filter="dissolve">
                                      <p:cBhvr>
                                        <p:cTn id="15" dur="500"/>
                                        <p:tgtEl>
                                          <p:spTgt spid="300041"/>
                                        </p:tgtEl>
                                      </p:cBhvr>
                                    </p:animEffect>
                                  </p:childTnLst>
                                </p:cTn>
                              </p:par>
                              <p:par>
                                <p:cTn id="16" presetID="9"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8" grpId="0"/>
      <p:bldP spid="3000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84147"/>
            <a:ext cx="10515600" cy="1325563"/>
          </a:xfrm>
        </p:spPr>
        <p:txBody>
          <a:bodyPr/>
          <a:lstStyle/>
          <a:p>
            <a:r>
              <a:rPr lang="en-US" dirty="0"/>
              <a:t>Intersection Benefits</a:t>
            </a:r>
          </a:p>
        </p:txBody>
      </p:sp>
      <p:sp>
        <p:nvSpPr>
          <p:cNvPr id="2" name="Content Placeholder 1">
            <a:extLst>
              <a:ext uri="{FF2B5EF4-FFF2-40B4-BE49-F238E27FC236}">
                <a16:creationId xmlns:a16="http://schemas.microsoft.com/office/drawing/2014/main" id="{5916F9DD-C85F-4B06-9447-F289482663A7}"/>
              </a:ext>
            </a:extLst>
          </p:cNvPr>
          <p:cNvSpPr>
            <a:spLocks noGrp="1"/>
          </p:cNvSpPr>
          <p:nvPr>
            <p:ph idx="1"/>
          </p:nvPr>
        </p:nvSpPr>
        <p:spPr>
          <a:xfrm>
            <a:off x="98461" y="1301821"/>
            <a:ext cx="6330578" cy="4351338"/>
          </a:xfrm>
        </p:spPr>
        <p:txBody>
          <a:bodyPr>
            <a:noAutofit/>
          </a:bodyPr>
          <a:lstStyle/>
          <a:p>
            <a:r>
              <a:rPr lang="en-US" dirty="0"/>
              <a:t>Retroreflective backplates for signals can reduce crashes by 15-percent.</a:t>
            </a:r>
          </a:p>
          <a:p>
            <a:r>
              <a:rPr lang="en-US" dirty="0"/>
              <a:t>Properly designed lighting at rural and urban intersections can reduce nighttime crashes by up to 38 percent. </a:t>
            </a:r>
          </a:p>
          <a:p>
            <a:r>
              <a:rPr lang="en-US" dirty="0"/>
              <a:t>Adequate intersection lighting can help reduce pedestrian fatalities by 42-percent. </a:t>
            </a:r>
          </a:p>
          <a:p>
            <a:r>
              <a:rPr lang="en-US" dirty="0"/>
              <a:t>Improved visibility with improved sight distance reduces crashes.</a:t>
            </a:r>
          </a:p>
          <a:p>
            <a:endParaRPr lang="en-US" dirty="0"/>
          </a:p>
          <a:p>
            <a:endParaRPr lang="en-US" dirty="0"/>
          </a:p>
        </p:txBody>
      </p:sp>
      <p:sp>
        <p:nvSpPr>
          <p:cNvPr id="4" name="Slide Number Placeholder 3"/>
          <p:cNvSpPr>
            <a:spLocks noGrp="1"/>
          </p:cNvSpPr>
          <p:nvPr>
            <p:ph type="sldNum" sz="quarter" idx="12"/>
          </p:nvPr>
        </p:nvSpPr>
        <p:spPr>
          <a:xfrm>
            <a:off x="11709400" y="6356350"/>
            <a:ext cx="409121" cy="365125"/>
          </a:xfrm>
        </p:spPr>
        <p:txBody>
          <a:bodyPr/>
          <a:lstStyle/>
          <a:p>
            <a:fld id="{C10DD06B-44D0-4B5F-9DB8-096B8174C7B9}" type="slidenum">
              <a:rPr lang="en-US" smtClean="0"/>
              <a:pPr/>
              <a:t>13</a:t>
            </a:fld>
            <a:endParaRPr lang="en-US"/>
          </a:p>
        </p:txBody>
      </p:sp>
      <p:sp>
        <p:nvSpPr>
          <p:cNvPr id="6" name="TextBox 5">
            <a:extLst>
              <a:ext uri="{FF2B5EF4-FFF2-40B4-BE49-F238E27FC236}">
                <a16:creationId xmlns:a16="http://schemas.microsoft.com/office/drawing/2014/main" id="{08A1F491-27FF-4575-8B80-28DC21A0A963}"/>
              </a:ext>
            </a:extLst>
          </p:cNvPr>
          <p:cNvSpPr txBox="1"/>
          <p:nvPr/>
        </p:nvSpPr>
        <p:spPr>
          <a:xfrm>
            <a:off x="2302249" y="6211669"/>
            <a:ext cx="7587503" cy="646331"/>
          </a:xfrm>
          <a:prstGeom prst="rect">
            <a:avLst/>
          </a:prstGeom>
          <a:noFill/>
        </p:spPr>
        <p:txBody>
          <a:bodyPr wrap="square">
            <a:spAutoFit/>
          </a:bodyPr>
          <a:lstStyle/>
          <a:p>
            <a:pPr algn="ctr"/>
            <a:r>
              <a:rPr lang="en-US" sz="1800">
                <a:effectLst/>
                <a:latin typeface="Calibri" panose="020F0502020204030204" pitchFamily="34" charset="0"/>
                <a:ea typeface="Times New Roman" panose="02020603050405020304" pitchFamily="18" charset="0"/>
              </a:rPr>
              <a:t>Data sources: Crash Modification Factors (CMF) Clearinghouse  </a:t>
            </a:r>
            <a:r>
              <a:rPr lang="en-US" sz="1800" u="sng">
                <a:solidFill>
                  <a:srgbClr val="0563C1"/>
                </a:solidFill>
                <a:effectLst/>
                <a:latin typeface="Calibri" panose="020F0502020204030204" pitchFamily="34" charset="0"/>
                <a:ea typeface="Times New Roman" panose="02020603050405020304" pitchFamily="18" charset="0"/>
                <a:hlinkClick r:id="rId3"/>
              </a:rPr>
              <a:t>www.cmfclearinghouse.org</a:t>
            </a:r>
            <a:r>
              <a:rPr lang="en-US" sz="1800" u="sng">
                <a:solidFill>
                  <a:srgbClr val="0563C1"/>
                </a:solidFill>
                <a:effectLst/>
                <a:latin typeface="Calibri" panose="020F0502020204030204" pitchFamily="34" charset="0"/>
                <a:ea typeface="Times New Roman" panose="02020603050405020304" pitchFamily="18" charset="0"/>
              </a:rPr>
              <a:t> </a:t>
            </a:r>
            <a:r>
              <a:rPr lang="en-US">
                <a:latin typeface="Calibri" panose="020F0502020204030204" pitchFamily="34" charset="0"/>
                <a:ea typeface="Times New Roman" panose="02020603050405020304" pitchFamily="18" charset="0"/>
              </a:rPr>
              <a:t>CMF IDs 1410, 2376, 433, and 436</a:t>
            </a:r>
            <a:endParaRPr lang="en-US"/>
          </a:p>
        </p:txBody>
      </p:sp>
      <p:pic>
        <p:nvPicPr>
          <p:cNvPr id="7" name="Content Placeholder 6" descr="A picture containing road, outdoor, sky, light&#10;&#10;Description automatically generated">
            <a:extLst>
              <a:ext uri="{FF2B5EF4-FFF2-40B4-BE49-F238E27FC236}">
                <a16:creationId xmlns:a16="http://schemas.microsoft.com/office/drawing/2014/main" id="{820C0CDE-08B6-41D4-A2AF-AD5D38DE6E4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29039" y="1301821"/>
            <a:ext cx="5484921" cy="3657600"/>
          </a:xfrm>
          <a:prstGeom prst="rect">
            <a:avLst/>
          </a:prstGeom>
          <a:ln>
            <a:solidFill>
              <a:schemeClr val="bg2">
                <a:lumMod val="50000"/>
              </a:schemeClr>
            </a:solidFill>
          </a:ln>
        </p:spPr>
      </p:pic>
    </p:spTree>
    <p:extLst>
      <p:ext uri="{BB962C8B-B14F-4D97-AF65-F5344CB8AC3E}">
        <p14:creationId xmlns:p14="http://schemas.microsoft.com/office/powerpoint/2010/main" val="3279417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838200" y="365125"/>
            <a:ext cx="10087466" cy="1325563"/>
          </a:xfrm>
        </p:spPr>
        <p:txBody>
          <a:bodyPr/>
          <a:lstStyle/>
          <a:p>
            <a:pPr marL="228600" indent="-228600"/>
            <a:r>
              <a:rPr lang="en-US" altLang="en-US" dirty="0"/>
              <a:t>Increase Nighttime Visibility for Safety: Intersections</a:t>
            </a:r>
          </a:p>
        </p:txBody>
      </p:sp>
      <p:sp>
        <p:nvSpPr>
          <p:cNvPr id="5123" name="Rectangle 3"/>
          <p:cNvSpPr>
            <a:spLocks noGrp="1" noChangeArrowheads="1"/>
          </p:cNvSpPr>
          <p:nvPr>
            <p:ph type="body" idx="1"/>
          </p:nvPr>
        </p:nvSpPr>
        <p:spPr>
          <a:xfrm>
            <a:off x="241434" y="1690688"/>
            <a:ext cx="6838239" cy="4665662"/>
          </a:xfrm>
        </p:spPr>
        <p:txBody>
          <a:bodyPr>
            <a:normAutofit lnSpcReduction="10000"/>
          </a:bodyPr>
          <a:lstStyle/>
          <a:p>
            <a:r>
              <a:rPr lang="en-US" sz="3500" dirty="0"/>
              <a:t>Range of practice (examples):</a:t>
            </a:r>
          </a:p>
          <a:p>
            <a:pPr lvl="1"/>
            <a:r>
              <a:rPr lang="en-US" sz="3000" dirty="0"/>
              <a:t>Focused improvements at intersections with known crash history and/or near target locations such as schools, activity centers, transit stops etc.</a:t>
            </a:r>
          </a:p>
          <a:p>
            <a:pPr lvl="2"/>
            <a:r>
              <a:rPr lang="en-US" sz="2600" dirty="0"/>
              <a:t>Enhanced conspicuity of traffic control devices </a:t>
            </a:r>
          </a:p>
          <a:p>
            <a:pPr lvl="2"/>
            <a:r>
              <a:rPr lang="en-US" sz="2600" dirty="0"/>
              <a:t>Install luminaire at candidate rural intersections </a:t>
            </a:r>
          </a:p>
          <a:p>
            <a:pPr lvl="2"/>
            <a:r>
              <a:rPr lang="en-US" sz="2600" dirty="0"/>
              <a:t>Install well-designed lighting</a:t>
            </a:r>
          </a:p>
          <a:p>
            <a:pPr lvl="2"/>
            <a:r>
              <a:rPr lang="en-US" sz="2600" dirty="0"/>
              <a:t>Improve intersection site distance</a:t>
            </a:r>
          </a:p>
          <a:p>
            <a:pPr marL="0" indent="0">
              <a:buNone/>
            </a:pPr>
            <a:endParaRPr lang="en-US" dirty="0"/>
          </a:p>
          <a:p>
            <a:endParaRPr lang="en-US" altLang="en-US" dirty="0"/>
          </a:p>
        </p:txBody>
      </p:sp>
      <p:sp>
        <p:nvSpPr>
          <p:cNvPr id="5" name="Slide Number Placeholder 3">
            <a:extLst>
              <a:ext uri="{FF2B5EF4-FFF2-40B4-BE49-F238E27FC236}">
                <a16:creationId xmlns:a16="http://schemas.microsoft.com/office/drawing/2014/main" id="{6146F749-5AC7-41C3-8C85-7FAF5F649A3F}"/>
              </a:ext>
            </a:extLst>
          </p:cNvPr>
          <p:cNvSpPr>
            <a:spLocks noGrp="1"/>
          </p:cNvSpPr>
          <p:nvPr>
            <p:ph type="sldNum" sz="quarter" idx="12"/>
          </p:nvPr>
        </p:nvSpPr>
        <p:spPr>
          <a:xfrm>
            <a:off x="11709400" y="6356350"/>
            <a:ext cx="409121" cy="365125"/>
          </a:xfrm>
        </p:spPr>
        <p:txBody>
          <a:bodyPr/>
          <a:lstStyle/>
          <a:p>
            <a:fld id="{C10DD06B-44D0-4B5F-9DB8-096B8174C7B9}" type="slidenum">
              <a:rPr lang="en-US" smtClean="0"/>
              <a:pPr/>
              <a:t>14</a:t>
            </a:fld>
            <a:endParaRPr lang="en-US"/>
          </a:p>
        </p:txBody>
      </p:sp>
      <p:pic>
        <p:nvPicPr>
          <p:cNvPr id="9" name="Picture 8">
            <a:extLst>
              <a:ext uri="{FF2B5EF4-FFF2-40B4-BE49-F238E27FC236}">
                <a16:creationId xmlns:a16="http://schemas.microsoft.com/office/drawing/2014/main" id="{82843C2F-378B-4427-BC37-489216918DC3}"/>
              </a:ext>
            </a:extLst>
          </p:cNvPr>
          <p:cNvPicPr>
            <a:picLocks noChangeAspect="1"/>
          </p:cNvPicPr>
          <p:nvPr/>
        </p:nvPicPr>
        <p:blipFill>
          <a:blip r:embed="rId3"/>
          <a:stretch>
            <a:fillRect/>
          </a:stretch>
        </p:blipFill>
        <p:spPr>
          <a:xfrm>
            <a:off x="6968650" y="1128712"/>
            <a:ext cx="3856661" cy="2846522"/>
          </a:xfrm>
          <a:prstGeom prst="rect">
            <a:avLst/>
          </a:prstGeom>
        </p:spPr>
      </p:pic>
      <p:pic>
        <p:nvPicPr>
          <p:cNvPr id="10" name="Picture 9" descr="Slide7">
            <a:extLst>
              <a:ext uri="{FF2B5EF4-FFF2-40B4-BE49-F238E27FC236}">
                <a16:creationId xmlns:a16="http://schemas.microsoft.com/office/drawing/2014/main" id="{0661C8E6-3720-4B0A-BFF1-0286CCC5DD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9721" y="3526676"/>
            <a:ext cx="3960845" cy="24242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descr="backplate border - night (BC Can)">
            <a:extLst>
              <a:ext uri="{FF2B5EF4-FFF2-40B4-BE49-F238E27FC236}">
                <a16:creationId xmlns:a16="http://schemas.microsoft.com/office/drawing/2014/main" id="{51737001-571C-44C7-B1B0-E010E48B662C}"/>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10825362" y="1550944"/>
            <a:ext cx="904592" cy="1301596"/>
          </a:xfrm>
          <a:prstGeom prst="rect">
            <a:avLst/>
          </a:prstGeom>
          <a:noFill/>
        </p:spPr>
      </p:pic>
    </p:spTree>
    <p:extLst>
      <p:ext uri="{BB962C8B-B14F-4D97-AF65-F5344CB8AC3E}">
        <p14:creationId xmlns:p14="http://schemas.microsoft.com/office/powerpoint/2010/main" val="410477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413986" y="1561317"/>
            <a:ext cx="3159993" cy="1325563"/>
          </a:xfrm>
        </p:spPr>
        <p:txBody>
          <a:bodyPr>
            <a:normAutofit/>
          </a:bodyPr>
          <a:lstStyle/>
          <a:p>
            <a:pPr algn="ctr"/>
            <a:r>
              <a:rPr lang="en-US" altLang="en-US" sz="2800" dirty="0"/>
              <a:t>Traffic Signal Enhancements</a:t>
            </a:r>
          </a:p>
        </p:txBody>
      </p:sp>
      <p:sp>
        <p:nvSpPr>
          <p:cNvPr id="5123" name="Rectangle 3"/>
          <p:cNvSpPr>
            <a:spLocks noGrp="1" noChangeArrowheads="1"/>
          </p:cNvSpPr>
          <p:nvPr>
            <p:ph type="body" idx="1"/>
          </p:nvPr>
        </p:nvSpPr>
        <p:spPr>
          <a:xfrm>
            <a:off x="4619866" y="2808666"/>
            <a:ext cx="2954113" cy="3592532"/>
          </a:xfrm>
        </p:spPr>
        <p:txBody>
          <a:bodyPr>
            <a:normAutofit/>
          </a:bodyPr>
          <a:lstStyle/>
          <a:p>
            <a:r>
              <a:rPr lang="en-US" altLang="en-US" sz="2400" dirty="0"/>
              <a:t>Use 12-inch signal indications</a:t>
            </a:r>
          </a:p>
          <a:p>
            <a:r>
              <a:rPr lang="en-US" altLang="en-US" sz="2400" dirty="0"/>
              <a:t>Add supplemental signal heads</a:t>
            </a:r>
          </a:p>
          <a:p>
            <a:r>
              <a:rPr lang="en-US" altLang="en-US" sz="2400" dirty="0"/>
              <a:t>Add retroreflective borders to backplates</a:t>
            </a:r>
          </a:p>
          <a:p>
            <a:endParaRPr lang="en-US" altLang="en-US" sz="2400" dirty="0"/>
          </a:p>
        </p:txBody>
      </p:sp>
      <p:pic>
        <p:nvPicPr>
          <p:cNvPr id="7" name="Picture 4" descr="Sig_D2a">
            <a:extLst>
              <a:ext uri="{FF2B5EF4-FFF2-40B4-BE49-F238E27FC236}">
                <a16:creationId xmlns:a16="http://schemas.microsoft.com/office/drawing/2014/main" id="{09976F80-394C-4AC7-85E8-ED4B587166ED}"/>
              </a:ext>
            </a:extLst>
          </p:cNvPr>
          <p:cNvPicPr>
            <a:picLocks noChangeAspect="1" noChangeArrowheads="1"/>
          </p:cNvPicPr>
          <p:nvPr/>
        </p:nvPicPr>
        <p:blipFill>
          <a:blip r:embed="rId3"/>
          <a:srcRect/>
          <a:stretch>
            <a:fillRect/>
          </a:stretch>
        </p:blipFill>
        <p:spPr bwMode="auto">
          <a:xfrm>
            <a:off x="7897435" y="3916873"/>
            <a:ext cx="3715760" cy="2286000"/>
          </a:xfrm>
          <a:prstGeom prst="rect">
            <a:avLst/>
          </a:prstGeom>
          <a:ln w="6350">
            <a:solidFill>
              <a:schemeClr val="bg2">
                <a:lumMod val="50000"/>
              </a:schemeClr>
            </a:solidFill>
          </a:ln>
          <a:effectLst/>
        </p:spPr>
      </p:pic>
      <p:sp>
        <p:nvSpPr>
          <p:cNvPr id="8" name="Oval 7">
            <a:extLst>
              <a:ext uri="{FF2B5EF4-FFF2-40B4-BE49-F238E27FC236}">
                <a16:creationId xmlns:a16="http://schemas.microsoft.com/office/drawing/2014/main" id="{F446C25A-685D-413E-823E-25B529630CA5}"/>
              </a:ext>
            </a:extLst>
          </p:cNvPr>
          <p:cNvSpPr/>
          <p:nvPr/>
        </p:nvSpPr>
        <p:spPr>
          <a:xfrm>
            <a:off x="8025082" y="4766396"/>
            <a:ext cx="310544" cy="595668"/>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 name="Picture 7" descr="backplate border - night (BC Can)">
            <a:extLst>
              <a:ext uri="{FF2B5EF4-FFF2-40B4-BE49-F238E27FC236}">
                <a16:creationId xmlns:a16="http://schemas.microsoft.com/office/drawing/2014/main" id="{ABE05834-67BE-445C-9AEA-EB385644E02D}"/>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7404602" y="910519"/>
            <a:ext cx="904592" cy="1301596"/>
          </a:xfrm>
          <a:prstGeom prst="rect">
            <a:avLst/>
          </a:prstGeom>
          <a:noFill/>
        </p:spPr>
      </p:pic>
      <p:sp>
        <p:nvSpPr>
          <p:cNvPr id="14" name="Slide Number Placeholder 3">
            <a:extLst>
              <a:ext uri="{FF2B5EF4-FFF2-40B4-BE49-F238E27FC236}">
                <a16:creationId xmlns:a16="http://schemas.microsoft.com/office/drawing/2014/main" id="{1CBB625E-6E0F-4431-90F5-DE25DF1BFFB7}"/>
              </a:ext>
            </a:extLst>
          </p:cNvPr>
          <p:cNvSpPr>
            <a:spLocks noGrp="1"/>
          </p:cNvSpPr>
          <p:nvPr>
            <p:ph type="sldNum" sz="quarter" idx="12"/>
          </p:nvPr>
        </p:nvSpPr>
        <p:spPr>
          <a:xfrm>
            <a:off x="11709400" y="6356350"/>
            <a:ext cx="409121" cy="365125"/>
          </a:xfrm>
        </p:spPr>
        <p:txBody>
          <a:bodyPr/>
          <a:lstStyle/>
          <a:p>
            <a:fld id="{C10DD06B-44D0-4B5F-9DB8-096B8174C7B9}" type="slidenum">
              <a:rPr lang="en-US" smtClean="0"/>
              <a:pPr/>
              <a:t>15</a:t>
            </a:fld>
            <a:endParaRPr lang="en-US"/>
          </a:p>
        </p:txBody>
      </p:sp>
      <p:pic>
        <p:nvPicPr>
          <p:cNvPr id="20" name="Picture 19" descr="A picture containing text, sky, road, way&#10;&#10;Description automatically generated">
            <a:extLst>
              <a:ext uri="{FF2B5EF4-FFF2-40B4-BE49-F238E27FC236}">
                <a16:creationId xmlns:a16="http://schemas.microsoft.com/office/drawing/2014/main" id="{BC3D9EB3-1D9B-4890-98E6-8A2D4837F96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198910" y="1397985"/>
            <a:ext cx="3959528" cy="2639685"/>
          </a:xfrm>
          <a:prstGeom prst="rect">
            <a:avLst/>
          </a:prstGeom>
        </p:spPr>
      </p:pic>
      <p:sp>
        <p:nvSpPr>
          <p:cNvPr id="22" name="Oval 21">
            <a:extLst>
              <a:ext uri="{FF2B5EF4-FFF2-40B4-BE49-F238E27FC236}">
                <a16:creationId xmlns:a16="http://schemas.microsoft.com/office/drawing/2014/main" id="{DA6D9A70-256D-4F6F-8CC0-F96B4F73F577}"/>
              </a:ext>
            </a:extLst>
          </p:cNvPr>
          <p:cNvSpPr/>
          <p:nvPr/>
        </p:nvSpPr>
        <p:spPr>
          <a:xfrm>
            <a:off x="11082428" y="4583631"/>
            <a:ext cx="310544" cy="595668"/>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Oval 24">
            <a:extLst>
              <a:ext uri="{FF2B5EF4-FFF2-40B4-BE49-F238E27FC236}">
                <a16:creationId xmlns:a16="http://schemas.microsoft.com/office/drawing/2014/main" id="{7F92B9D9-5CCE-4FC7-88B6-937BD04A7098}"/>
              </a:ext>
            </a:extLst>
          </p:cNvPr>
          <p:cNvSpPr/>
          <p:nvPr/>
        </p:nvSpPr>
        <p:spPr>
          <a:xfrm>
            <a:off x="9606925" y="2419994"/>
            <a:ext cx="1143499" cy="595668"/>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TextBox 26">
            <a:extLst>
              <a:ext uri="{FF2B5EF4-FFF2-40B4-BE49-F238E27FC236}">
                <a16:creationId xmlns:a16="http://schemas.microsoft.com/office/drawing/2014/main" id="{50D60259-23CD-4301-8384-6FDD62A004AE}"/>
              </a:ext>
            </a:extLst>
          </p:cNvPr>
          <p:cNvSpPr txBox="1"/>
          <p:nvPr/>
        </p:nvSpPr>
        <p:spPr>
          <a:xfrm>
            <a:off x="1066089" y="4998401"/>
            <a:ext cx="1073114" cy="276999"/>
          </a:xfrm>
          <a:prstGeom prst="rect">
            <a:avLst/>
          </a:prstGeom>
          <a:noFill/>
        </p:spPr>
        <p:txBody>
          <a:bodyPr wrap="none" rtlCol="0">
            <a:spAutoFit/>
          </a:bodyPr>
          <a:lstStyle/>
          <a:p>
            <a:r>
              <a:rPr lang="en-US" sz="1200">
                <a:solidFill>
                  <a:schemeClr val="bg1"/>
                </a:solidFill>
              </a:rPr>
              <a:t>Source: FHWA</a:t>
            </a:r>
          </a:p>
        </p:txBody>
      </p:sp>
      <p:sp>
        <p:nvSpPr>
          <p:cNvPr id="15" name="Content Placeholder 1">
            <a:extLst>
              <a:ext uri="{FF2B5EF4-FFF2-40B4-BE49-F238E27FC236}">
                <a16:creationId xmlns:a16="http://schemas.microsoft.com/office/drawing/2014/main" id="{9F15B703-583F-45AA-8F64-346B74DF3F00}"/>
              </a:ext>
            </a:extLst>
          </p:cNvPr>
          <p:cNvSpPr txBox="1">
            <a:spLocks/>
          </p:cNvSpPr>
          <p:nvPr/>
        </p:nvSpPr>
        <p:spPr>
          <a:xfrm>
            <a:off x="770622" y="1401435"/>
            <a:ext cx="315999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Bigger signs</a:t>
            </a:r>
          </a:p>
          <a:p>
            <a:r>
              <a:rPr lang="en-US" sz="2400" dirty="0"/>
              <a:t>Doubling-up </a:t>
            </a:r>
          </a:p>
          <a:p>
            <a:r>
              <a:rPr lang="en-US" sz="2400" dirty="0"/>
              <a:t>Fluorescent prismatic sheeting</a:t>
            </a:r>
          </a:p>
          <a:p>
            <a:r>
              <a:rPr lang="en-US" sz="2400" dirty="0"/>
              <a:t>Warning beacon</a:t>
            </a:r>
          </a:p>
          <a:p>
            <a:r>
              <a:rPr lang="en-US" sz="2400" dirty="0"/>
              <a:t>Reflectorized posts</a:t>
            </a:r>
          </a:p>
          <a:p>
            <a:r>
              <a:rPr lang="en-US" sz="2400" dirty="0"/>
              <a:t>Advance warning signs and systems</a:t>
            </a:r>
          </a:p>
          <a:p>
            <a:r>
              <a:rPr lang="en-US" sz="2400" dirty="0"/>
              <a:t>Others in </a:t>
            </a:r>
            <a:r>
              <a:rPr lang="en-US" sz="2400" dirty="0">
                <a:hlinkClick r:id="rId6"/>
              </a:rPr>
              <a:t>MUTCD 2A.15</a:t>
            </a:r>
            <a:endParaRPr lang="en-US" sz="2400" dirty="0"/>
          </a:p>
          <a:p>
            <a:endParaRPr lang="en-US" sz="2400" dirty="0"/>
          </a:p>
          <a:p>
            <a:endParaRPr lang="en-US" sz="2400" dirty="0"/>
          </a:p>
        </p:txBody>
      </p:sp>
      <p:sp>
        <p:nvSpPr>
          <p:cNvPr id="2" name="TextBox 1">
            <a:extLst>
              <a:ext uri="{FF2B5EF4-FFF2-40B4-BE49-F238E27FC236}">
                <a16:creationId xmlns:a16="http://schemas.microsoft.com/office/drawing/2014/main" id="{F8378A64-1039-4B92-9072-49FEF6AC0DB4}"/>
              </a:ext>
            </a:extLst>
          </p:cNvPr>
          <p:cNvSpPr txBox="1"/>
          <p:nvPr/>
        </p:nvSpPr>
        <p:spPr>
          <a:xfrm>
            <a:off x="258516" y="231564"/>
            <a:ext cx="4258065" cy="1077218"/>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Treatments that enhance conspicuity</a:t>
            </a:r>
          </a:p>
        </p:txBody>
      </p:sp>
    </p:spTree>
    <p:extLst>
      <p:ext uri="{BB962C8B-B14F-4D97-AF65-F5344CB8AC3E}">
        <p14:creationId xmlns:p14="http://schemas.microsoft.com/office/powerpoint/2010/main" val="417042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3">
                                            <p:txEl>
                                              <p:pRg st="1" end="1"/>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123">
                                            <p:txEl>
                                              <p:pRg st="2" end="2"/>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childTnLst>
                          </p:cTn>
                        </p:par>
                        <p:par>
                          <p:cTn id="26" fill="hold">
                            <p:stCondLst>
                              <p:cond delay="0"/>
                            </p:stCondLst>
                            <p:childTnLst>
                              <p:par>
                                <p:cTn id="27" presetID="10" presetClass="entr" presetSubtype="0" fill="hold" nodeType="afterEffect">
                                  <p:stCondLst>
                                    <p:cond delay="50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50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uiExpand="1" build="p"/>
      <p:bldP spid="8" grpId="0" animBg="1"/>
      <p:bldP spid="22"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5"/>
            <a:ext cx="10515600" cy="1325563"/>
          </a:xfrm>
        </p:spPr>
        <p:txBody>
          <a:bodyPr/>
          <a:lstStyle/>
          <a:p>
            <a:r>
              <a:rPr lang="en-US"/>
              <a:t>Pedestrian &amp; Bicyclist Benefits</a:t>
            </a:r>
          </a:p>
        </p:txBody>
      </p:sp>
      <p:sp>
        <p:nvSpPr>
          <p:cNvPr id="2" name="Content Placeholder 1">
            <a:extLst>
              <a:ext uri="{FF2B5EF4-FFF2-40B4-BE49-F238E27FC236}">
                <a16:creationId xmlns:a16="http://schemas.microsoft.com/office/drawing/2014/main" id="{5916F9DD-C85F-4B06-9447-F289482663A7}"/>
              </a:ext>
            </a:extLst>
          </p:cNvPr>
          <p:cNvSpPr>
            <a:spLocks noGrp="1"/>
          </p:cNvSpPr>
          <p:nvPr>
            <p:ph idx="1"/>
          </p:nvPr>
        </p:nvSpPr>
        <p:spPr>
          <a:xfrm>
            <a:off x="412899" y="1527913"/>
            <a:ext cx="6093724" cy="4351338"/>
          </a:xfrm>
        </p:spPr>
        <p:txBody>
          <a:bodyPr>
            <a:normAutofit fontScale="92500"/>
          </a:bodyPr>
          <a:lstStyle/>
          <a:p>
            <a:r>
              <a:rPr lang="en-US" dirty="0"/>
              <a:t>Crosswalk visibility enhancements for pedestrians, such as those in STEP, can reduce pedestrian crashes up to 47-percent! </a:t>
            </a:r>
          </a:p>
          <a:p>
            <a:r>
              <a:rPr lang="en-US" dirty="0"/>
              <a:t>Advance markings and signs make it safer for people to cross a road. </a:t>
            </a:r>
          </a:p>
          <a:p>
            <a:r>
              <a:rPr lang="en-US" dirty="0"/>
              <a:t>Improved pedestrian lighting design at intersections and mid-block crossings provide safer experiences at activity centers like schools, transit stops, and entertainment venues.</a:t>
            </a:r>
          </a:p>
          <a:p>
            <a:endParaRPr lang="en-US" dirty="0"/>
          </a:p>
          <a:p>
            <a:endParaRPr lang="en-US" dirty="0"/>
          </a:p>
          <a:p>
            <a:endParaRPr lang="en-US" dirty="0"/>
          </a:p>
        </p:txBody>
      </p:sp>
      <p:sp>
        <p:nvSpPr>
          <p:cNvPr id="4" name="Slide Number Placeholder 3"/>
          <p:cNvSpPr>
            <a:spLocks noGrp="1"/>
          </p:cNvSpPr>
          <p:nvPr>
            <p:ph type="sldNum" sz="quarter" idx="12"/>
          </p:nvPr>
        </p:nvSpPr>
        <p:spPr>
          <a:xfrm>
            <a:off x="11709400" y="6356350"/>
            <a:ext cx="409121" cy="365125"/>
          </a:xfrm>
        </p:spPr>
        <p:txBody>
          <a:bodyPr/>
          <a:lstStyle/>
          <a:p>
            <a:fld id="{C10DD06B-44D0-4B5F-9DB8-096B8174C7B9}" type="slidenum">
              <a:rPr lang="en-US" smtClean="0"/>
              <a:pPr/>
              <a:t>16</a:t>
            </a:fld>
            <a:endParaRPr lang="en-US"/>
          </a:p>
        </p:txBody>
      </p:sp>
      <p:sp>
        <p:nvSpPr>
          <p:cNvPr id="7" name="TextBox 6">
            <a:extLst>
              <a:ext uri="{FF2B5EF4-FFF2-40B4-BE49-F238E27FC236}">
                <a16:creationId xmlns:a16="http://schemas.microsoft.com/office/drawing/2014/main" id="{45DC5952-9DBC-488A-B4BB-D7582483D1A2}"/>
              </a:ext>
            </a:extLst>
          </p:cNvPr>
          <p:cNvSpPr txBox="1"/>
          <p:nvPr/>
        </p:nvSpPr>
        <p:spPr>
          <a:xfrm>
            <a:off x="3049138" y="6473167"/>
            <a:ext cx="6093724" cy="369332"/>
          </a:xfrm>
          <a:prstGeom prst="rect">
            <a:avLst/>
          </a:prstGeom>
          <a:noFill/>
        </p:spPr>
        <p:txBody>
          <a:bodyPr wrap="square">
            <a:spAutoFit/>
          </a:bodyPr>
          <a:lstStyle/>
          <a:p>
            <a:pPr algn="ctr"/>
            <a:r>
              <a:rPr lang="en-US" sz="1800">
                <a:effectLst/>
                <a:latin typeface="Calibri" panose="020F0502020204030204" pitchFamily="34" charset="0"/>
                <a:ea typeface="Times New Roman" panose="02020603050405020304" pitchFamily="18" charset="0"/>
              </a:rPr>
              <a:t>Data source: </a:t>
            </a:r>
            <a:r>
              <a:rPr lang="en-US">
                <a:hlinkClick r:id="rId3"/>
              </a:rPr>
              <a:t>Rectangular Rapid Flashing Beacons (RRFB)</a:t>
            </a:r>
            <a:endParaRPr lang="en-US"/>
          </a:p>
        </p:txBody>
      </p:sp>
      <p:grpSp>
        <p:nvGrpSpPr>
          <p:cNvPr id="6" name="Group 5">
            <a:extLst>
              <a:ext uri="{FF2B5EF4-FFF2-40B4-BE49-F238E27FC236}">
                <a16:creationId xmlns:a16="http://schemas.microsoft.com/office/drawing/2014/main" id="{954EA345-095A-48A8-B2F3-4941A866CD15}"/>
              </a:ext>
            </a:extLst>
          </p:cNvPr>
          <p:cNvGrpSpPr>
            <a:grpSpLocks noChangeAspect="1"/>
          </p:cNvGrpSpPr>
          <p:nvPr/>
        </p:nvGrpSpPr>
        <p:grpSpPr>
          <a:xfrm>
            <a:off x="8128994" y="1328243"/>
            <a:ext cx="3495553" cy="2703845"/>
            <a:chOff x="623451" y="1817377"/>
            <a:chExt cx="7591916" cy="4502602"/>
          </a:xfrm>
        </p:grpSpPr>
        <p:pic>
          <p:nvPicPr>
            <p:cNvPr id="8" name="Picture 2">
              <a:extLst>
                <a:ext uri="{FF2B5EF4-FFF2-40B4-BE49-F238E27FC236}">
                  <a16:creationId xmlns:a16="http://schemas.microsoft.com/office/drawing/2014/main" id="{FF11D9C9-5F9E-47F8-955E-490411ABFD4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3451" y="1817377"/>
              <a:ext cx="7591916" cy="4310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22BC4177-2A14-4616-939D-D4DE8C6D7F2E}"/>
                </a:ext>
              </a:extLst>
            </p:cNvPr>
            <p:cNvSpPr txBox="1"/>
            <p:nvPr/>
          </p:nvSpPr>
          <p:spPr>
            <a:xfrm>
              <a:off x="623451" y="5825376"/>
              <a:ext cx="6020233" cy="494603"/>
            </a:xfrm>
            <a:prstGeom prst="rect">
              <a:avLst/>
            </a:prstGeom>
            <a:noFill/>
          </p:spPr>
          <p:txBody>
            <a:bodyPr wrap="square" rtlCol="0">
              <a:spAutoFit/>
            </a:bodyPr>
            <a:lstStyle/>
            <a:p>
              <a:r>
                <a:rPr lang="en-US" sz="1200">
                  <a:solidFill>
                    <a:schemeClr val="bg1"/>
                  </a:solidFill>
                </a:rPr>
                <a:t>Source: Screen capture of SWARCO “Cross Walk Street Lighting” YouTube Video (at 1:16)</a:t>
              </a:r>
            </a:p>
          </p:txBody>
        </p:sp>
      </p:grpSp>
      <p:pic>
        <p:nvPicPr>
          <p:cNvPr id="11" name="Content Placeholder 4" descr="A picture containing text, outdoor, road, way&#10;&#10;Description automatically generated">
            <a:extLst>
              <a:ext uri="{FF2B5EF4-FFF2-40B4-BE49-F238E27FC236}">
                <a16:creationId xmlns:a16="http://schemas.microsoft.com/office/drawing/2014/main" id="{CC29DDA8-AC1D-42D8-845E-8EE397B294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4332" y="3764332"/>
            <a:ext cx="3755757" cy="2504175"/>
          </a:xfrm>
          <a:prstGeom prst="rect">
            <a:avLst/>
          </a:prstGeom>
        </p:spPr>
      </p:pic>
    </p:spTree>
    <p:extLst>
      <p:ext uri="{BB962C8B-B14F-4D97-AF65-F5344CB8AC3E}">
        <p14:creationId xmlns:p14="http://schemas.microsoft.com/office/powerpoint/2010/main" val="3525108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52400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EC0E8CB4-1FE0-4F64-9CEB-D1399D88F9B7}"/>
              </a:ext>
            </a:extLst>
          </p:cNvPr>
          <p:cNvSpPr>
            <a:spLocks noGrp="1"/>
          </p:cNvSpPr>
          <p:nvPr>
            <p:ph type="title"/>
          </p:nvPr>
        </p:nvSpPr>
        <p:spPr/>
        <p:txBody>
          <a:bodyPr>
            <a:normAutofit/>
          </a:bodyPr>
          <a:lstStyle/>
          <a:p>
            <a:r>
              <a:rPr lang="en-US" sz="4000"/>
              <a:t>Safe Transportation for Every Pedestrian (STEP) Countermeasures</a:t>
            </a:r>
          </a:p>
        </p:txBody>
      </p:sp>
      <p:sp>
        <p:nvSpPr>
          <p:cNvPr id="4" name="Content Placeholder 3"/>
          <p:cNvSpPr>
            <a:spLocks noGrp="1"/>
          </p:cNvSpPr>
          <p:nvPr>
            <p:ph idx="1"/>
          </p:nvPr>
        </p:nvSpPr>
        <p:spPr>
          <a:xfrm>
            <a:off x="838200" y="1815455"/>
            <a:ext cx="10515600" cy="4351338"/>
          </a:xfrm>
        </p:spPr>
        <p:txBody>
          <a:bodyPr/>
          <a:lstStyle/>
          <a:p>
            <a:pPr marL="469900" indent="-457200">
              <a:lnSpc>
                <a:spcPct val="100000"/>
              </a:lnSpc>
              <a:spcBef>
                <a:spcPts val="770"/>
              </a:spcBef>
              <a:buFont typeface="Arial"/>
              <a:buChar char="•"/>
              <a:tabLst>
                <a:tab pos="469265" algn="l"/>
                <a:tab pos="469900" algn="l"/>
              </a:tabLst>
            </a:pPr>
            <a:r>
              <a:rPr lang="en-US" sz="3200" b="1" spc="-10" dirty="0"/>
              <a:t>Crosswalk </a:t>
            </a:r>
            <a:r>
              <a:rPr lang="en-US" sz="3200" b="1" dirty="0"/>
              <a:t>Visibility</a:t>
            </a:r>
            <a:r>
              <a:rPr lang="en-US" sz="3200" b="1" spc="5" dirty="0"/>
              <a:t> </a:t>
            </a:r>
            <a:r>
              <a:rPr lang="en-US" sz="3200" b="1" spc="-10" dirty="0"/>
              <a:t>Enhancements</a:t>
            </a:r>
          </a:p>
          <a:p>
            <a:pPr marL="469900" indent="-457200">
              <a:lnSpc>
                <a:spcPct val="100000"/>
              </a:lnSpc>
              <a:spcBef>
                <a:spcPts val="675"/>
              </a:spcBef>
              <a:buFont typeface="Arial"/>
              <a:buChar char="•"/>
              <a:tabLst>
                <a:tab pos="469265" algn="l"/>
                <a:tab pos="469900" algn="l"/>
              </a:tabLst>
            </a:pPr>
            <a:r>
              <a:rPr lang="en-US" i="1" spc="-10" dirty="0">
                <a:solidFill>
                  <a:schemeClr val="accent1">
                    <a:lumMod val="50000"/>
                  </a:schemeClr>
                </a:solidFill>
              </a:rPr>
              <a:t>Raised</a:t>
            </a:r>
            <a:r>
              <a:rPr lang="en-US" i="1" spc="10" dirty="0">
                <a:solidFill>
                  <a:schemeClr val="accent1">
                    <a:lumMod val="50000"/>
                  </a:schemeClr>
                </a:solidFill>
              </a:rPr>
              <a:t> </a:t>
            </a:r>
            <a:r>
              <a:rPr lang="en-US" i="1" spc="-10" dirty="0">
                <a:solidFill>
                  <a:schemeClr val="accent1">
                    <a:lumMod val="50000"/>
                  </a:schemeClr>
                </a:solidFill>
              </a:rPr>
              <a:t>Crosswalks</a:t>
            </a:r>
            <a:endParaRPr lang="en-US" i="1" dirty="0">
              <a:solidFill>
                <a:schemeClr val="accent1">
                  <a:lumMod val="50000"/>
                </a:schemeClr>
              </a:solidFill>
            </a:endParaRPr>
          </a:p>
          <a:p>
            <a:pPr marL="469900" indent="-457200">
              <a:lnSpc>
                <a:spcPct val="100000"/>
              </a:lnSpc>
              <a:spcBef>
                <a:spcPts val="670"/>
              </a:spcBef>
              <a:buFont typeface="Arial"/>
              <a:buChar char="•"/>
              <a:tabLst>
                <a:tab pos="469265" algn="l"/>
                <a:tab pos="469900" algn="l"/>
              </a:tabLst>
            </a:pPr>
            <a:r>
              <a:rPr lang="en-US" i="1" spc="-10" dirty="0">
                <a:solidFill>
                  <a:schemeClr val="accent1">
                    <a:lumMod val="50000"/>
                  </a:schemeClr>
                </a:solidFill>
              </a:rPr>
              <a:t>Pedestrian Refuge</a:t>
            </a:r>
            <a:r>
              <a:rPr lang="en-US" i="1" spc="65" dirty="0">
                <a:solidFill>
                  <a:schemeClr val="accent1">
                    <a:lumMod val="50000"/>
                  </a:schemeClr>
                </a:solidFill>
              </a:rPr>
              <a:t> </a:t>
            </a:r>
            <a:r>
              <a:rPr lang="en-US" i="1" spc="-10" dirty="0">
                <a:solidFill>
                  <a:schemeClr val="accent1">
                    <a:lumMod val="50000"/>
                  </a:schemeClr>
                </a:solidFill>
              </a:rPr>
              <a:t>Island</a:t>
            </a:r>
            <a:endParaRPr lang="en-US" i="1" dirty="0">
              <a:solidFill>
                <a:schemeClr val="accent1">
                  <a:lumMod val="50000"/>
                </a:schemeClr>
              </a:solidFill>
            </a:endParaRPr>
          </a:p>
          <a:p>
            <a:pPr marL="469900" indent="-457200">
              <a:lnSpc>
                <a:spcPct val="100000"/>
              </a:lnSpc>
              <a:spcBef>
                <a:spcPts val="670"/>
              </a:spcBef>
              <a:buFont typeface="Arial"/>
              <a:buChar char="•"/>
              <a:tabLst>
                <a:tab pos="469265" algn="l"/>
                <a:tab pos="469900" algn="l"/>
              </a:tabLst>
            </a:pPr>
            <a:r>
              <a:rPr lang="en-US" sz="3200" b="1" spc="-10" dirty="0"/>
              <a:t>Rectangular Rapid Flashing Beacon (RRFB)</a:t>
            </a:r>
            <a:endParaRPr lang="en-US" sz="3200" b="1" dirty="0"/>
          </a:p>
          <a:p>
            <a:pPr marL="469900" indent="-457200">
              <a:lnSpc>
                <a:spcPct val="100000"/>
              </a:lnSpc>
              <a:spcBef>
                <a:spcPts val="675"/>
              </a:spcBef>
              <a:buFont typeface="Arial"/>
              <a:buChar char="•"/>
              <a:tabLst>
                <a:tab pos="469265" algn="l"/>
                <a:tab pos="469900" algn="l"/>
              </a:tabLst>
            </a:pPr>
            <a:r>
              <a:rPr lang="en-US" sz="3200" b="1" spc="-10" dirty="0"/>
              <a:t>Pedestrian Hybrid Beacon (PHB)</a:t>
            </a:r>
            <a:endParaRPr lang="en-US" sz="3200" b="1" dirty="0"/>
          </a:p>
          <a:p>
            <a:pPr marL="469900" indent="-457200">
              <a:lnSpc>
                <a:spcPct val="100000"/>
              </a:lnSpc>
              <a:spcBef>
                <a:spcPts val="670"/>
              </a:spcBef>
              <a:buFont typeface="Arial"/>
              <a:buChar char="•"/>
              <a:tabLst>
                <a:tab pos="469265" algn="l"/>
                <a:tab pos="469900" algn="l"/>
              </a:tabLst>
            </a:pPr>
            <a:r>
              <a:rPr lang="en-US" i="1" spc="-10" dirty="0">
                <a:solidFill>
                  <a:schemeClr val="accent1">
                    <a:lumMod val="50000"/>
                  </a:schemeClr>
                </a:solidFill>
              </a:rPr>
              <a:t>Road</a:t>
            </a:r>
            <a:r>
              <a:rPr lang="en-US" i="1" dirty="0">
                <a:solidFill>
                  <a:schemeClr val="accent1">
                    <a:lumMod val="50000"/>
                  </a:schemeClr>
                </a:solidFill>
              </a:rPr>
              <a:t> </a:t>
            </a:r>
            <a:r>
              <a:rPr lang="en-US" i="1" spc="-5" dirty="0">
                <a:solidFill>
                  <a:schemeClr val="accent1">
                    <a:lumMod val="50000"/>
                  </a:schemeClr>
                </a:solidFill>
              </a:rPr>
              <a:t>Diets</a:t>
            </a:r>
          </a:p>
          <a:p>
            <a:pPr marL="469900" indent="-457200">
              <a:lnSpc>
                <a:spcPct val="100000"/>
              </a:lnSpc>
              <a:spcBef>
                <a:spcPts val="670"/>
              </a:spcBef>
              <a:buFont typeface="Arial"/>
              <a:buChar char="•"/>
              <a:tabLst>
                <a:tab pos="469265" algn="l"/>
                <a:tab pos="469900" algn="l"/>
              </a:tabLst>
            </a:pPr>
            <a:r>
              <a:rPr lang="en-US" sz="3200" b="1" spc="-10" dirty="0"/>
              <a:t>Leading Pedestrian Interval (LPI)</a:t>
            </a:r>
            <a:endParaRPr lang="en-US" sz="3200" b="1" dirty="0"/>
          </a:p>
          <a:p>
            <a:endParaRPr lang="en-US" dirty="0"/>
          </a:p>
        </p:txBody>
      </p:sp>
      <p:sp>
        <p:nvSpPr>
          <p:cNvPr id="13" name="Slide Number Placeholder 2">
            <a:extLst>
              <a:ext uri="{FF2B5EF4-FFF2-40B4-BE49-F238E27FC236}">
                <a16:creationId xmlns:a16="http://schemas.microsoft.com/office/drawing/2014/main" id="{39060794-F5D2-46DA-A305-E336EA149CCE}"/>
              </a:ext>
            </a:extLst>
          </p:cNvPr>
          <p:cNvSpPr>
            <a:spLocks noGrp="1"/>
          </p:cNvSpPr>
          <p:nvPr>
            <p:ph type="sldNum" sz="quarter" idx="12"/>
          </p:nvPr>
        </p:nvSpPr>
        <p:spPr/>
        <p:txBody>
          <a:bodyPr/>
          <a:lstStyle/>
          <a:p>
            <a:fld id="{1114828C-5D78-9B49-B11B-F71E2B02E95C}" type="slidenum">
              <a:rPr lang="en-US" smtClean="0"/>
              <a:pPr/>
              <a:t>17</a:t>
            </a:fld>
            <a:endParaRPr lang="en-US"/>
          </a:p>
        </p:txBody>
      </p:sp>
      <p:pic>
        <p:nvPicPr>
          <p:cNvPr id="6" name="Picture 4" descr="Pedestrian Hybrid Beac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223" y="4026527"/>
            <a:ext cx="548640" cy="5486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Medians and Pedestrian Crossing Islands in Urban and Suburban Area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9887" y="2947396"/>
            <a:ext cx="397313" cy="3973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Road Die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29569" y="4620168"/>
            <a:ext cx="397949" cy="397949"/>
          </a:xfrm>
          <a:prstGeom prst="rect">
            <a:avLst/>
          </a:prstGeom>
          <a:noFill/>
          <a:extLst>
            <a:ext uri="{909E8E84-426E-40DD-AFC4-6F175D3DCCD1}">
              <a14:hiddenFill xmlns:a14="http://schemas.microsoft.com/office/drawing/2010/main">
                <a:solidFill>
                  <a:srgbClr val="FFFFFF"/>
                </a:solidFill>
              </a14:hiddenFill>
            </a:ext>
          </a:extLst>
        </p:spPr>
      </p:pic>
      <p:sp>
        <p:nvSpPr>
          <p:cNvPr id="14" name="object 11">
            <a:extLst>
              <a:ext uri="{FF2B5EF4-FFF2-40B4-BE49-F238E27FC236}">
                <a16:creationId xmlns:a16="http://schemas.microsoft.com/office/drawing/2014/main" id="{3F7C793D-79E7-4785-8BA0-1F47ED4F4175}"/>
              </a:ext>
            </a:extLst>
          </p:cNvPr>
          <p:cNvSpPr>
            <a:spLocks noChangeAspect="1"/>
          </p:cNvSpPr>
          <p:nvPr/>
        </p:nvSpPr>
        <p:spPr>
          <a:xfrm>
            <a:off x="754223" y="3418544"/>
            <a:ext cx="548641" cy="548640"/>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15" name="Picture 2" descr="Leading pedestrian interval icon.">
            <a:extLst>
              <a:ext uri="{FF2B5EF4-FFF2-40B4-BE49-F238E27FC236}">
                <a16:creationId xmlns:a16="http://schemas.microsoft.com/office/drawing/2014/main" id="{051D5106-D9F6-4013-87BE-43743592F1B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55739" y="5109303"/>
            <a:ext cx="545608" cy="5486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D446BA4-7902-44D4-8532-00B98DC03B34}"/>
              </a:ext>
            </a:extLst>
          </p:cNvPr>
          <p:cNvPicPr>
            <a:picLocks noChangeAspect="1"/>
          </p:cNvPicPr>
          <p:nvPr/>
        </p:nvPicPr>
        <p:blipFill>
          <a:blip r:embed="rId8"/>
          <a:stretch>
            <a:fillRect/>
          </a:stretch>
        </p:blipFill>
        <p:spPr>
          <a:xfrm>
            <a:off x="754223" y="1862000"/>
            <a:ext cx="548640" cy="548640"/>
          </a:xfrm>
          <a:prstGeom prst="rect">
            <a:avLst/>
          </a:prstGeom>
        </p:spPr>
      </p:pic>
      <p:pic>
        <p:nvPicPr>
          <p:cNvPr id="10" name="Picture 9">
            <a:extLst>
              <a:ext uri="{FF2B5EF4-FFF2-40B4-BE49-F238E27FC236}">
                <a16:creationId xmlns:a16="http://schemas.microsoft.com/office/drawing/2014/main" id="{81C99DE3-B05A-4D99-896B-B3286C27E58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818231" y="2444769"/>
            <a:ext cx="420624" cy="420624"/>
          </a:xfrm>
          <a:prstGeom prst="rect">
            <a:avLst/>
          </a:prstGeom>
        </p:spPr>
      </p:pic>
    </p:spTree>
    <p:extLst>
      <p:ext uri="{BB962C8B-B14F-4D97-AF65-F5344CB8AC3E}">
        <p14:creationId xmlns:p14="http://schemas.microsoft.com/office/powerpoint/2010/main" val="2230346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183" y="53635"/>
            <a:ext cx="11201229" cy="1325563"/>
          </a:xfrm>
        </p:spPr>
        <p:txBody>
          <a:bodyPr>
            <a:normAutofit/>
          </a:bodyPr>
          <a:lstStyle/>
          <a:p>
            <a:pPr algn="ctr"/>
            <a:r>
              <a:rPr lang="en-US" sz="3600" dirty="0"/>
              <a:t>Crosswalk Visibility Enhancements and </a:t>
            </a:r>
            <a:r>
              <a:rPr lang="en-US" sz="3600" b="1" spc="-10" dirty="0"/>
              <a:t>Rectangular Rapid Flashing Beacon (RRFB)</a:t>
            </a:r>
            <a:endParaRPr lang="en-US" sz="3600" dirty="0"/>
          </a:p>
        </p:txBody>
      </p:sp>
      <p:sp>
        <p:nvSpPr>
          <p:cNvPr id="4" name="Slide Number Placeholder 3"/>
          <p:cNvSpPr>
            <a:spLocks noGrp="1"/>
          </p:cNvSpPr>
          <p:nvPr>
            <p:ph type="sldNum" sz="quarter" idx="12"/>
          </p:nvPr>
        </p:nvSpPr>
        <p:spPr/>
        <p:txBody>
          <a:bodyPr/>
          <a:lstStyle/>
          <a:p>
            <a:fld id="{F0C94032-CD4C-4C25-B0C2-CEC720522D92}" type="slidenum">
              <a:rPr lang="en-US" smtClean="0"/>
              <a:pPr/>
              <a:t>18</a:t>
            </a:fld>
            <a:endParaRPr lang="en-US"/>
          </a:p>
        </p:txBody>
      </p:sp>
      <p:pic>
        <p:nvPicPr>
          <p:cNvPr id="6" name="Picture 5"/>
          <p:cNvPicPr>
            <a:picLocks noChangeAspect="1"/>
          </p:cNvPicPr>
          <p:nvPr/>
        </p:nvPicPr>
        <p:blipFill>
          <a:blip r:embed="rId3"/>
          <a:stretch>
            <a:fillRect/>
          </a:stretch>
        </p:blipFill>
        <p:spPr>
          <a:xfrm>
            <a:off x="662788" y="1520215"/>
            <a:ext cx="5553821" cy="3131516"/>
          </a:xfrm>
          <a:prstGeom prst="rect">
            <a:avLst/>
          </a:prstGeom>
        </p:spPr>
      </p:pic>
      <p:sp>
        <p:nvSpPr>
          <p:cNvPr id="7" name="TextBox 6">
            <a:extLst>
              <a:ext uri="{FF2B5EF4-FFF2-40B4-BE49-F238E27FC236}">
                <a16:creationId xmlns:a16="http://schemas.microsoft.com/office/drawing/2014/main" id="{93D61B9F-BA88-45CE-969A-CD9C278CAD86}"/>
              </a:ext>
            </a:extLst>
          </p:cNvPr>
          <p:cNvSpPr txBox="1"/>
          <p:nvPr/>
        </p:nvSpPr>
        <p:spPr>
          <a:xfrm>
            <a:off x="466163" y="4704021"/>
            <a:ext cx="4733365" cy="1446550"/>
          </a:xfrm>
          <a:prstGeom prst="rect">
            <a:avLst/>
          </a:prstGeom>
          <a:solidFill>
            <a:schemeClr val="bg1">
              <a:lumMod val="95000"/>
              <a:alpha val="70000"/>
            </a:schemeClr>
          </a:solidFill>
          <a:effectLst>
            <a:outerShdw blurRad="63500" sx="102000" sy="102000" algn="ctr" rotWithShape="0">
              <a:prstClr val="black">
                <a:alpha val="40000"/>
              </a:prstClr>
            </a:outerShdw>
          </a:effectLst>
        </p:spPr>
        <p:txBody>
          <a:bodyPr wrap="square" rtlCol="0" anchor="ctr" anchorCtr="0">
            <a:spAutoFit/>
          </a:bodyPr>
          <a:lstStyle/>
          <a:p>
            <a:pPr algn="ct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Intersection Lighting  </a:t>
            </a:r>
            <a:r>
              <a:rPr lang="en-US" sz="4000" dirty="0">
                <a:solidFill>
                  <a:srgbClr val="0070C0"/>
                </a:solidFill>
                <a:effectLst>
                  <a:outerShdw blurRad="38100" dist="38100" dir="2700000" algn="tl">
                    <a:srgbClr val="000000">
                      <a:alpha val="43137"/>
                    </a:srgbClr>
                  </a:outerShdw>
                </a:effectLst>
                <a:latin typeface="Arial Black" panose="020B0A04020102020204" pitchFamily="34" charset="0"/>
              </a:rPr>
              <a:t>42%</a:t>
            </a:r>
            <a:r>
              <a:rPr lang="en-US" sz="4000" dirty="0">
                <a:solidFill>
                  <a:srgbClr val="33A3FF"/>
                </a:solidFill>
                <a:effectLst>
                  <a:outerShdw blurRad="38100" dist="38100" dir="2700000" algn="tl">
                    <a:srgbClr val="000000">
                      <a:alpha val="43137"/>
                    </a:srgbClr>
                  </a:outerShdw>
                </a:effectLst>
                <a:latin typeface="Arial Black" panose="020B0A04020102020204" pitchFamily="34" charset="0"/>
              </a:rPr>
              <a:t>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Reduction in Nighttime Pedestrian Crashes</a:t>
            </a:r>
            <a:endPar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4CFE06E-743F-41C7-A58A-15B1C90234F6}"/>
              </a:ext>
            </a:extLst>
          </p:cNvPr>
          <p:cNvSpPr txBox="1"/>
          <p:nvPr/>
        </p:nvSpPr>
        <p:spPr>
          <a:xfrm>
            <a:off x="2032325" y="6284406"/>
            <a:ext cx="8243492" cy="584775"/>
          </a:xfrm>
          <a:prstGeom prst="rect">
            <a:avLst/>
          </a:prstGeom>
          <a:noFill/>
        </p:spPr>
        <p:txBody>
          <a:bodyPr wrap="square">
            <a:spAutoFit/>
          </a:bodyPr>
          <a:lstStyle/>
          <a:p>
            <a:pPr algn="ctr"/>
            <a:r>
              <a:rPr lang="en-US" sz="1600" dirty="0"/>
              <a:t>Data Source: </a:t>
            </a:r>
            <a:r>
              <a:rPr lang="en-US" sz="1600" dirty="0">
                <a:hlinkClick r:id="rId4"/>
              </a:rPr>
              <a:t>https://highways.dot.gov/safety/proven-safety-countermeasures/crosswalk-visibility-enhancements</a:t>
            </a:r>
            <a:r>
              <a:rPr lang="en-US" sz="1600" dirty="0"/>
              <a:t> </a:t>
            </a:r>
          </a:p>
        </p:txBody>
      </p:sp>
      <p:pic>
        <p:nvPicPr>
          <p:cNvPr id="8" name="Picture 7">
            <a:extLst>
              <a:ext uri="{FF2B5EF4-FFF2-40B4-BE49-F238E27FC236}">
                <a16:creationId xmlns:a16="http://schemas.microsoft.com/office/drawing/2014/main" id="{C6205990-BCCC-428E-802E-52544BE9024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186003" y="3005866"/>
            <a:ext cx="5184349" cy="3144705"/>
          </a:xfrm>
          <a:prstGeom prst="rect">
            <a:avLst/>
          </a:prstGeom>
          <a:ln>
            <a:solidFill>
              <a:schemeClr val="bg1">
                <a:lumMod val="75000"/>
              </a:schemeClr>
            </a:solidFill>
          </a:ln>
        </p:spPr>
      </p:pic>
      <p:sp>
        <p:nvSpPr>
          <p:cNvPr id="10" name="TextBox 9">
            <a:extLst>
              <a:ext uri="{FF2B5EF4-FFF2-40B4-BE49-F238E27FC236}">
                <a16:creationId xmlns:a16="http://schemas.microsoft.com/office/drawing/2014/main" id="{5211DEA4-3376-41F9-A2EF-9D3C78731085}"/>
              </a:ext>
            </a:extLst>
          </p:cNvPr>
          <p:cNvSpPr txBox="1"/>
          <p:nvPr/>
        </p:nvSpPr>
        <p:spPr>
          <a:xfrm>
            <a:off x="8624047" y="1873623"/>
            <a:ext cx="3494474" cy="1077218"/>
          </a:xfrm>
          <a:prstGeom prst="rect">
            <a:avLst/>
          </a:prstGeom>
          <a:solidFill>
            <a:schemeClr val="bg1">
              <a:lumMod val="95000"/>
              <a:alpha val="80000"/>
            </a:schemeClr>
          </a:solidFill>
          <a:effectLst>
            <a:outerShdw blurRad="63500" sx="102000" sy="102000" algn="ctr" rotWithShape="0">
              <a:prstClr val="black">
                <a:alpha val="40000"/>
              </a:prstClr>
            </a:outerShdw>
          </a:effectLst>
        </p:spPr>
        <p:txBody>
          <a:bodyPr wrap="square" rtlCol="0">
            <a:spAutoFit/>
          </a:bodyPr>
          <a:lstStyle/>
          <a:p>
            <a:pPr algn="ctr"/>
            <a:r>
              <a:rPr lang="en-US" sz="4000" dirty="0">
                <a:solidFill>
                  <a:srgbClr val="0070C0"/>
                </a:solidFill>
                <a:effectLst>
                  <a:outerShdw blurRad="38100" dist="38100" dir="2700000" algn="tl">
                    <a:srgbClr val="000000">
                      <a:alpha val="43137"/>
                    </a:srgbClr>
                  </a:outerShdw>
                </a:effectLst>
                <a:latin typeface="Arial Black" panose="020B0A04020102020204" pitchFamily="34" charset="0"/>
              </a:rPr>
              <a:t>47%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Reduction in Pedestrian Crashes</a:t>
            </a:r>
            <a:endPar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D2EE10F3-CA2C-48E0-BADC-E7772488655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631163" y="1296332"/>
            <a:ext cx="1547725" cy="2040533"/>
          </a:xfrm>
          <a:prstGeom prst="rect">
            <a:avLst/>
          </a:prstGeom>
        </p:spPr>
      </p:pic>
    </p:spTree>
    <p:extLst>
      <p:ext uri="{BB962C8B-B14F-4D97-AF65-F5344CB8AC3E}">
        <p14:creationId xmlns:p14="http://schemas.microsoft.com/office/powerpoint/2010/main" val="117331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C7BB022-D069-49A1-900D-DBDE0B6E268F}" type="slidenum">
              <a:rPr lang="en-US" smtClean="0"/>
              <a:t>19</a:t>
            </a:fld>
            <a:endParaRPr lang="en-US"/>
          </a:p>
        </p:txBody>
      </p:sp>
      <p:sp>
        <p:nvSpPr>
          <p:cNvPr id="3" name="Title 2"/>
          <p:cNvSpPr>
            <a:spLocks noGrp="1"/>
          </p:cNvSpPr>
          <p:nvPr>
            <p:ph type="title"/>
          </p:nvPr>
        </p:nvSpPr>
        <p:spPr>
          <a:xfrm>
            <a:off x="1623252" y="267096"/>
            <a:ext cx="9256059" cy="1325563"/>
          </a:xfrm>
        </p:spPr>
        <p:txBody>
          <a:bodyPr>
            <a:normAutofit/>
          </a:bodyPr>
          <a:lstStyle/>
          <a:p>
            <a:pPr algn="ctr"/>
            <a:r>
              <a:rPr lang="en-US" sz="3600" dirty="0"/>
              <a:t>Pedestrian Hybrid Beacon (PHB) and </a:t>
            </a:r>
            <a:r>
              <a:rPr lang="en-US" sz="3600" dirty="0">
                <a:solidFill>
                  <a:srgbClr val="00245D"/>
                </a:solidFill>
                <a:latin typeface="Century Gothic"/>
                <a:cs typeface="Century Gothic"/>
              </a:rPr>
              <a:t>Leading Pedestrian Interval (LPI)</a:t>
            </a:r>
            <a:r>
              <a:rPr lang="en-US" sz="3600" dirty="0"/>
              <a:t> </a:t>
            </a:r>
          </a:p>
        </p:txBody>
      </p:sp>
      <p:pic>
        <p:nvPicPr>
          <p:cNvPr id="4" name="Picture 3"/>
          <p:cNvPicPr>
            <a:picLocks noChangeAspect="1"/>
          </p:cNvPicPr>
          <p:nvPr/>
        </p:nvPicPr>
        <p:blipFill>
          <a:blip r:embed="rId3"/>
          <a:stretch>
            <a:fillRect/>
          </a:stretch>
        </p:blipFill>
        <p:spPr>
          <a:xfrm>
            <a:off x="6820700" y="1361363"/>
            <a:ext cx="4888700" cy="2852049"/>
          </a:xfrm>
          <a:prstGeom prst="rect">
            <a:avLst/>
          </a:prstGeom>
        </p:spPr>
      </p:pic>
      <p:sp>
        <p:nvSpPr>
          <p:cNvPr id="5" name="TextBox 4">
            <a:extLst>
              <a:ext uri="{FF2B5EF4-FFF2-40B4-BE49-F238E27FC236}">
                <a16:creationId xmlns:a16="http://schemas.microsoft.com/office/drawing/2014/main" id="{4AD5BC63-7B91-4149-9050-65AD6E7A30F8}"/>
              </a:ext>
            </a:extLst>
          </p:cNvPr>
          <p:cNvSpPr txBox="1"/>
          <p:nvPr/>
        </p:nvSpPr>
        <p:spPr>
          <a:xfrm>
            <a:off x="2159510" y="1738973"/>
            <a:ext cx="5369859" cy="954107"/>
          </a:xfrm>
          <a:prstGeom prst="rect">
            <a:avLst/>
          </a:prstGeom>
          <a:solidFill>
            <a:schemeClr val="bg1">
              <a:lumMod val="95000"/>
              <a:alpha val="70000"/>
            </a:schemeClr>
          </a:solidFill>
          <a:effectLst>
            <a:outerShdw blurRad="63500" sx="102000" sy="102000" algn="ctr" rotWithShape="0">
              <a:prstClr val="black">
                <a:alpha val="40000"/>
              </a:prstClr>
            </a:outerShdw>
          </a:effectLst>
        </p:spPr>
        <p:txBody>
          <a:bodyPr wrap="square" rtlCol="0">
            <a:spAutoFit/>
          </a:bodyPr>
          <a:lstStyle/>
          <a:p>
            <a:pPr algn="ctr"/>
            <a:r>
              <a:rPr lang="en-US" sz="2800" dirty="0">
                <a:solidFill>
                  <a:srgbClr val="0070C0"/>
                </a:solidFill>
                <a:effectLst>
                  <a:outerShdw blurRad="38100" dist="38100" dir="2700000" algn="tl">
                    <a:srgbClr val="000000">
                      <a:alpha val="43137"/>
                    </a:srgbClr>
                  </a:outerShdw>
                </a:effectLst>
                <a:latin typeface="Arial Black" panose="020B0A04020102020204" pitchFamily="34" charset="0"/>
              </a:rPr>
              <a:t>55% </a:t>
            </a: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Reduction in Pedestrian Crashes</a:t>
            </a:r>
          </a:p>
        </p:txBody>
      </p:sp>
      <p:sp>
        <p:nvSpPr>
          <p:cNvPr id="7" name="TextBox 6">
            <a:extLst>
              <a:ext uri="{FF2B5EF4-FFF2-40B4-BE49-F238E27FC236}">
                <a16:creationId xmlns:a16="http://schemas.microsoft.com/office/drawing/2014/main" id="{9F5B3ACB-1C30-4BE9-B78D-325320566D5E}"/>
              </a:ext>
            </a:extLst>
          </p:cNvPr>
          <p:cNvSpPr txBox="1"/>
          <p:nvPr/>
        </p:nvSpPr>
        <p:spPr>
          <a:xfrm>
            <a:off x="2097741" y="6211669"/>
            <a:ext cx="8307082" cy="584775"/>
          </a:xfrm>
          <a:prstGeom prst="rect">
            <a:avLst/>
          </a:prstGeom>
          <a:noFill/>
        </p:spPr>
        <p:txBody>
          <a:bodyPr wrap="square">
            <a:spAutoFit/>
          </a:bodyPr>
          <a:lstStyle/>
          <a:p>
            <a:pPr algn="ctr"/>
            <a:r>
              <a:rPr lang="en-US" sz="1600" dirty="0"/>
              <a:t>Data Source: </a:t>
            </a:r>
            <a:r>
              <a:rPr lang="en-US" sz="1600" dirty="0">
                <a:hlinkClick r:id="rId4"/>
              </a:rPr>
              <a:t>https://highways.dot.gov/safety/proven-safety-countermeasures/pedestrian-hybrid-beacons</a:t>
            </a:r>
            <a:r>
              <a:rPr lang="en-US" sz="1600" dirty="0"/>
              <a:t>   </a:t>
            </a:r>
          </a:p>
        </p:txBody>
      </p:sp>
      <p:pic>
        <p:nvPicPr>
          <p:cNvPr id="8" name="Picture 7" descr="A close up of a street&#10;&#10;Description generated with very high confidence">
            <a:extLst>
              <a:ext uri="{FF2B5EF4-FFF2-40B4-BE49-F238E27FC236}">
                <a16:creationId xmlns:a16="http://schemas.microsoft.com/office/drawing/2014/main" id="{F1E2E420-47D4-4C14-A186-23982FFA14A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9303" y="2901857"/>
            <a:ext cx="4180573" cy="3142791"/>
          </a:xfrm>
          <a:prstGeom prst="rect">
            <a:avLst/>
          </a:prstGeom>
        </p:spPr>
      </p:pic>
      <p:grpSp>
        <p:nvGrpSpPr>
          <p:cNvPr id="9" name="Group 8">
            <a:extLst>
              <a:ext uri="{FF2B5EF4-FFF2-40B4-BE49-F238E27FC236}">
                <a16:creationId xmlns:a16="http://schemas.microsoft.com/office/drawing/2014/main" id="{0E3C946E-7BA4-4BE1-9F5A-8AD2EC42D6D6}"/>
              </a:ext>
            </a:extLst>
          </p:cNvPr>
          <p:cNvGrpSpPr/>
          <p:nvPr/>
        </p:nvGrpSpPr>
        <p:grpSpPr>
          <a:xfrm>
            <a:off x="4059043" y="2985707"/>
            <a:ext cx="1570794" cy="2226833"/>
            <a:chOff x="8139968" y="916813"/>
            <a:chExt cx="2298429" cy="2779762"/>
          </a:xfrm>
        </p:grpSpPr>
        <p:pic>
          <p:nvPicPr>
            <p:cNvPr id="10" name="Picture 9" descr="A picture containing building, indoor&#10;&#10;Description generated with high confidence">
              <a:extLst>
                <a:ext uri="{FF2B5EF4-FFF2-40B4-BE49-F238E27FC236}">
                  <a16:creationId xmlns:a16="http://schemas.microsoft.com/office/drawing/2014/main" id="{A4E27ED7-27C4-451A-A3C4-15FA707D807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139968" y="916813"/>
              <a:ext cx="2298429" cy="2779762"/>
            </a:xfrm>
            <a:prstGeom prst="rect">
              <a:avLst/>
            </a:prstGeom>
            <a:ln w="31750">
              <a:solidFill>
                <a:schemeClr val="tx1"/>
              </a:solidFill>
            </a:ln>
            <a:effectLst>
              <a:outerShdw blurRad="50800" dist="38100" dir="2700000" algn="tl" rotWithShape="0">
                <a:prstClr val="black">
                  <a:alpha val="40000"/>
                </a:prstClr>
              </a:outerShdw>
            </a:effectLst>
          </p:spPr>
        </p:pic>
        <p:sp>
          <p:nvSpPr>
            <p:cNvPr id="11" name="Arrow: Down 10">
              <a:extLst>
                <a:ext uri="{FF2B5EF4-FFF2-40B4-BE49-F238E27FC236}">
                  <a16:creationId xmlns:a16="http://schemas.microsoft.com/office/drawing/2014/main" id="{6CD20BA4-1DE7-40C6-B32D-854FBACE2533}"/>
                </a:ext>
              </a:extLst>
            </p:cNvPr>
            <p:cNvSpPr/>
            <p:nvPr/>
          </p:nvSpPr>
          <p:spPr>
            <a:xfrm>
              <a:off x="9712636" y="2339131"/>
              <a:ext cx="240631" cy="996452"/>
            </a:xfrm>
            <a:prstGeom prst="downArrow">
              <a:avLst/>
            </a:prstGeom>
            <a:gradFill>
              <a:gsLst>
                <a:gs pos="0">
                  <a:schemeClr val="bg2">
                    <a:lumMod val="20000"/>
                    <a:lumOff val="80000"/>
                    <a:alpha val="34000"/>
                  </a:schemeClr>
                </a:gs>
                <a:gs pos="100000">
                  <a:srgbClr val="33A3FF"/>
                </a:gs>
              </a:gsLst>
            </a:gradFill>
            <a:ln>
              <a:solidFill>
                <a:schemeClr val="bg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Arrow: Bent 11">
              <a:extLst>
                <a:ext uri="{FF2B5EF4-FFF2-40B4-BE49-F238E27FC236}">
                  <a16:creationId xmlns:a16="http://schemas.microsoft.com/office/drawing/2014/main" id="{AC0347F8-2F27-444E-BC9F-7AD2E19D6664}"/>
                </a:ext>
              </a:extLst>
            </p:cNvPr>
            <p:cNvSpPr/>
            <p:nvPr/>
          </p:nvSpPr>
          <p:spPr>
            <a:xfrm rot="10800000" flipH="1">
              <a:off x="8820618" y="1616289"/>
              <a:ext cx="537424" cy="1803686"/>
            </a:xfrm>
            <a:prstGeom prst="bentArrow">
              <a:avLst/>
            </a:prstGeom>
            <a:solidFill>
              <a:srgbClr val="FFFFD5">
                <a:alpha val="4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3" name="TextBox 12">
            <a:extLst>
              <a:ext uri="{FF2B5EF4-FFF2-40B4-BE49-F238E27FC236}">
                <a16:creationId xmlns:a16="http://schemas.microsoft.com/office/drawing/2014/main" id="{244E4826-E8BB-4AA5-90F2-194825A8E719}"/>
              </a:ext>
            </a:extLst>
          </p:cNvPr>
          <p:cNvSpPr txBox="1"/>
          <p:nvPr/>
        </p:nvSpPr>
        <p:spPr>
          <a:xfrm>
            <a:off x="5531515" y="5090541"/>
            <a:ext cx="5100626" cy="954107"/>
          </a:xfrm>
          <a:prstGeom prst="rect">
            <a:avLst/>
          </a:prstGeom>
          <a:solidFill>
            <a:schemeClr val="bg1">
              <a:lumMod val="95000"/>
              <a:alpha val="80000"/>
            </a:schemeClr>
          </a:solidFill>
          <a:effectLst>
            <a:outerShdw blurRad="63500" sx="102000" sy="102000" algn="ctr" rotWithShape="0">
              <a:prstClr val="black">
                <a:alpha val="40000"/>
              </a:prstClr>
            </a:outerShdw>
          </a:effectLst>
        </p:spPr>
        <p:txBody>
          <a:bodyPr wrap="square" rtlCol="0">
            <a:spAutoFit/>
          </a:bodyPr>
          <a:lstStyle/>
          <a:p>
            <a:pPr algn="ctr"/>
            <a:r>
              <a:rPr lang="en-US" sz="2800" dirty="0">
                <a:solidFill>
                  <a:srgbClr val="0070C0"/>
                </a:solidFill>
                <a:effectLst>
                  <a:outerShdw blurRad="38100" dist="38100" dir="2700000" algn="tl">
                    <a:srgbClr val="000000">
                      <a:alpha val="43137"/>
                    </a:srgbClr>
                  </a:outerShdw>
                </a:effectLst>
                <a:latin typeface="Arial Black" panose="020B0A04020102020204" pitchFamily="34" charset="0"/>
              </a:rPr>
              <a:t>13% </a:t>
            </a: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Reduction in Pedestrian-Vehicle Crashes</a:t>
            </a:r>
          </a:p>
        </p:txBody>
      </p:sp>
    </p:spTree>
    <p:extLst>
      <p:ext uri="{BB962C8B-B14F-4D97-AF65-F5344CB8AC3E}">
        <p14:creationId xmlns:p14="http://schemas.microsoft.com/office/powerpoint/2010/main" val="3745260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3DE03-4DC5-40EC-8D43-49B4A5E8CAC6}"/>
              </a:ext>
            </a:extLst>
          </p:cNvPr>
          <p:cNvSpPr>
            <a:spLocks noGrp="1"/>
          </p:cNvSpPr>
          <p:nvPr>
            <p:ph type="title"/>
          </p:nvPr>
        </p:nvSpPr>
        <p:spPr/>
        <p:txBody>
          <a:bodyPr/>
          <a:lstStyle/>
          <a:p>
            <a:r>
              <a:rPr lang="en-US"/>
              <a:t>Disclaimers</a:t>
            </a:r>
          </a:p>
        </p:txBody>
      </p:sp>
      <p:sp>
        <p:nvSpPr>
          <p:cNvPr id="3" name="Content Placeholder 2">
            <a:extLst>
              <a:ext uri="{FF2B5EF4-FFF2-40B4-BE49-F238E27FC236}">
                <a16:creationId xmlns:a16="http://schemas.microsoft.com/office/drawing/2014/main" id="{0AB13189-BB82-4E22-9658-5901648C5C7D}"/>
              </a:ext>
            </a:extLst>
          </p:cNvPr>
          <p:cNvSpPr>
            <a:spLocks noGrp="1"/>
          </p:cNvSpPr>
          <p:nvPr>
            <p:ph idx="1"/>
          </p:nvPr>
        </p:nvSpPr>
        <p:spPr/>
        <p:txBody>
          <a:bodyPr>
            <a:normAutofit fontScale="85000" lnSpcReduction="20000"/>
          </a:bodyPr>
          <a:lstStyle/>
          <a:p>
            <a:pPr marL="0" indent="0">
              <a:buNone/>
            </a:pPr>
            <a:r>
              <a:rPr lang="en-US"/>
              <a:t>Except for any statutes or regulations cited, the contents of this presentation do not have the force and effect of law and are not meant to bind the States or the public in any way. This presentation is intended only to provide information regarding existing requirements under the law or agency policies.</a:t>
            </a:r>
          </a:p>
          <a:p>
            <a:endParaRPr lang="en-US"/>
          </a:p>
          <a:p>
            <a:pPr marL="0" indent="0">
              <a:buNone/>
            </a:pPr>
            <a:r>
              <a:rPr lang="en-US"/>
              <a:t>The U.S. Government does not endorse products or manufacturers. Trademarks or manufacturers’ names appear in this presentation only because they are considered essential to the objective of the presentation. They are included for informational purposes only and are not intended to reflect a preference, approval, or endorsement of any one product or entity.</a:t>
            </a:r>
          </a:p>
          <a:p>
            <a:endParaRPr lang="en-US"/>
          </a:p>
          <a:p>
            <a:pPr marL="0" indent="0">
              <a:buNone/>
            </a:pPr>
            <a:r>
              <a:rPr lang="en-US"/>
              <a:t>Unless otherwise indicated, FHWA is the source for all images in this presentation. </a:t>
            </a:r>
          </a:p>
          <a:p>
            <a:endParaRPr lang="en-US"/>
          </a:p>
          <a:p>
            <a:endParaRPr lang="en-US"/>
          </a:p>
        </p:txBody>
      </p:sp>
      <p:sp>
        <p:nvSpPr>
          <p:cNvPr id="6" name="Slide Number Placeholder 3">
            <a:extLst>
              <a:ext uri="{FF2B5EF4-FFF2-40B4-BE49-F238E27FC236}">
                <a16:creationId xmlns:a16="http://schemas.microsoft.com/office/drawing/2014/main" id="{A8D4AB4E-825C-4F64-BB7F-9D2A1ECEB92B}"/>
              </a:ext>
            </a:extLst>
          </p:cNvPr>
          <p:cNvSpPr>
            <a:spLocks noGrp="1"/>
          </p:cNvSpPr>
          <p:nvPr>
            <p:ph type="sldNum" sz="quarter" idx="12"/>
          </p:nvPr>
        </p:nvSpPr>
        <p:spPr>
          <a:xfrm>
            <a:off x="11709400" y="6356350"/>
            <a:ext cx="409121" cy="365125"/>
          </a:xfrm>
        </p:spPr>
        <p:txBody>
          <a:bodyPr/>
          <a:lstStyle/>
          <a:p>
            <a:fld id="{C10DD06B-44D0-4B5F-9DB8-096B8174C7B9}" type="slidenum">
              <a:rPr lang="en-US" smtClean="0"/>
              <a:pPr/>
              <a:t>2</a:t>
            </a:fld>
            <a:endParaRPr lang="en-US"/>
          </a:p>
        </p:txBody>
      </p:sp>
    </p:spTree>
    <p:extLst>
      <p:ext uri="{BB962C8B-B14F-4D97-AF65-F5344CB8AC3E}">
        <p14:creationId xmlns:p14="http://schemas.microsoft.com/office/powerpoint/2010/main" val="3724790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52400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66255" y="365125"/>
            <a:ext cx="11817927" cy="1325563"/>
          </a:xfrm>
        </p:spPr>
        <p:txBody>
          <a:bodyPr/>
          <a:lstStyle/>
          <a:p>
            <a:r>
              <a:rPr lang="en-US" dirty="0"/>
              <a:t>Lighting Over Crosswalks - </a:t>
            </a:r>
            <a:r>
              <a:rPr lang="en-US" sz="3600" dirty="0"/>
              <a:t>Positive Contrast</a:t>
            </a:r>
          </a:p>
        </p:txBody>
      </p:sp>
      <p:sp>
        <p:nvSpPr>
          <p:cNvPr id="3" name="Slide Number Placeholder 2"/>
          <p:cNvSpPr>
            <a:spLocks noGrp="1"/>
          </p:cNvSpPr>
          <p:nvPr>
            <p:ph type="sldNum" sz="quarter" idx="12"/>
          </p:nvPr>
        </p:nvSpPr>
        <p:spPr/>
        <p:txBody>
          <a:bodyPr/>
          <a:lstStyle/>
          <a:p>
            <a:fld id="{F0C94032-CD4C-4C25-B0C2-CEC720522D92}" type="slidenum">
              <a:rPr lang="en-US" smtClean="0"/>
              <a:pPr/>
              <a:t>20</a:t>
            </a:fld>
            <a:endParaRPr lang="en-US"/>
          </a:p>
        </p:txBody>
      </p:sp>
      <p:pic>
        <p:nvPicPr>
          <p:cNvPr id="5120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399970"/>
            <a:ext cx="3818561" cy="2660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43602" y="1557933"/>
            <a:ext cx="4245326"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Rectangle 4"/>
          <p:cNvSpPr>
            <a:spLocks noChangeArrowheads="1"/>
          </p:cNvSpPr>
          <p:nvPr/>
        </p:nvSpPr>
        <p:spPr bwMode="auto">
          <a:xfrm>
            <a:off x="5943603" y="4265588"/>
            <a:ext cx="42453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000" dirty="0"/>
              <a:t>Fig 12. New design for midblock </a:t>
            </a:r>
            <a:br>
              <a:rPr lang="en-US" sz="2000" dirty="0"/>
            </a:br>
            <a:r>
              <a:rPr lang="en-US" sz="2000" dirty="0"/>
              <a:t>crosswalk lighting layout</a:t>
            </a:r>
          </a:p>
        </p:txBody>
      </p:sp>
      <p:sp>
        <p:nvSpPr>
          <p:cNvPr id="51206" name="Rectangle 5"/>
          <p:cNvSpPr>
            <a:spLocks noChangeArrowheads="1"/>
          </p:cNvSpPr>
          <p:nvPr/>
        </p:nvSpPr>
        <p:spPr bwMode="auto">
          <a:xfrm>
            <a:off x="1524000" y="4265588"/>
            <a:ext cx="381856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000"/>
              <a:t>Fig 11. Traditional midblock </a:t>
            </a:r>
            <a:br>
              <a:rPr lang="en-US" sz="2000"/>
            </a:br>
            <a:r>
              <a:rPr lang="en-US" sz="2000"/>
              <a:t>crosswalk lighting layout</a:t>
            </a:r>
          </a:p>
        </p:txBody>
      </p:sp>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tretch/>
        </p:blipFill>
        <p:spPr bwMode="auto">
          <a:xfrm>
            <a:off x="2016791" y="5020247"/>
            <a:ext cx="2832978" cy="1097280"/>
          </a:xfrm>
          <a:prstGeom prst="rect">
            <a:avLst/>
          </a:prstGeom>
          <a:ln>
            <a:noFill/>
          </a:ln>
          <a:extLst>
            <a:ext uri="{53640926-AAD7-44D8-BBD7-CCE9431645EC}">
              <a14:shadowObscured xmlns:a14="http://schemas.microsoft.com/office/drawing/2010/main"/>
            </a:ext>
          </a:extLst>
        </p:spPr>
      </p:pic>
      <p:pic>
        <p:nvPicPr>
          <p:cNvPr id="12" name="Picture 11" descr="ge1002_cameb"/>
          <p:cNvPicPr>
            <a:picLocks noChangeAspect="1"/>
          </p:cNvPicPr>
          <p:nvPr/>
        </p:nvPicPr>
        <p:blipFill rotWithShape="1">
          <a:blip r:embed="rId6" cstate="screen">
            <a:extLst>
              <a:ext uri="{28A0092B-C50C-407E-A947-70E740481C1C}">
                <a14:useLocalDpi xmlns:a14="http://schemas.microsoft.com/office/drawing/2010/main"/>
              </a:ext>
            </a:extLst>
          </a:blip>
          <a:stretch/>
        </p:blipFill>
        <p:spPr bwMode="auto">
          <a:xfrm>
            <a:off x="6237465" y="5020247"/>
            <a:ext cx="3657600" cy="1097280"/>
          </a:xfrm>
          <a:prstGeom prst="rect">
            <a:avLst/>
          </a:prstGeom>
          <a:noFill/>
          <a:ln w="9525">
            <a:noFill/>
            <a:miter lim="800000"/>
            <a:headEnd/>
            <a:tailEnd/>
          </a:ln>
          <a:effectLst/>
        </p:spPr>
      </p:pic>
      <p:sp>
        <p:nvSpPr>
          <p:cNvPr id="14" name="Rectangle 13">
            <a:extLst>
              <a:ext uri="{FF2B5EF4-FFF2-40B4-BE49-F238E27FC236}">
                <a16:creationId xmlns:a16="http://schemas.microsoft.com/office/drawing/2014/main" id="{A8110514-933D-450A-AC6A-C0C8C2587636}"/>
              </a:ext>
            </a:extLst>
          </p:cNvPr>
          <p:cNvSpPr/>
          <p:nvPr/>
        </p:nvSpPr>
        <p:spPr>
          <a:xfrm>
            <a:off x="2899465" y="6500495"/>
            <a:ext cx="6393071" cy="338554"/>
          </a:xfrm>
          <a:prstGeom prst="rect">
            <a:avLst/>
          </a:prstGeom>
        </p:spPr>
        <p:txBody>
          <a:bodyPr wrap="square">
            <a:spAutoFit/>
          </a:bodyPr>
          <a:lstStyle/>
          <a:p>
            <a:pPr algn="ctr"/>
            <a:r>
              <a:rPr lang="en-US" sz="1600">
                <a:hlinkClick r:id="rId7"/>
              </a:rPr>
              <a:t>https://www.fhwa.dot.gov/publications/research/safety/08053/</a:t>
            </a:r>
            <a:r>
              <a:rPr lang="en-US" sz="1600"/>
              <a:t> </a:t>
            </a:r>
          </a:p>
        </p:txBody>
      </p:sp>
      <p:grpSp>
        <p:nvGrpSpPr>
          <p:cNvPr id="13" name="Group 12">
            <a:extLst>
              <a:ext uri="{FF2B5EF4-FFF2-40B4-BE49-F238E27FC236}">
                <a16:creationId xmlns:a16="http://schemas.microsoft.com/office/drawing/2014/main" id="{D3E610F2-030D-4E84-8E2A-43F09E430F9A}"/>
              </a:ext>
            </a:extLst>
          </p:cNvPr>
          <p:cNvGrpSpPr/>
          <p:nvPr/>
        </p:nvGrpSpPr>
        <p:grpSpPr>
          <a:xfrm>
            <a:off x="-338619" y="2329923"/>
            <a:ext cx="2438400" cy="2801341"/>
            <a:chOff x="-244390" y="320992"/>
            <a:chExt cx="3155570" cy="3433909"/>
          </a:xfrm>
        </p:grpSpPr>
        <p:pic>
          <p:nvPicPr>
            <p:cNvPr id="15" name="Picture 14">
              <a:extLst>
                <a:ext uri="{FF2B5EF4-FFF2-40B4-BE49-F238E27FC236}">
                  <a16:creationId xmlns:a16="http://schemas.microsoft.com/office/drawing/2014/main" id="{2942092A-C97C-4D36-8B67-6CE104620667}"/>
                </a:ext>
              </a:extLst>
            </p:cNvPr>
            <p:cNvPicPr>
              <a:picLocks noChangeAspect="1"/>
            </p:cNvPicPr>
            <p:nvPr/>
          </p:nvPicPr>
          <p:blipFill>
            <a:blip r:embed="rId8"/>
            <a:stretch>
              <a:fillRect/>
            </a:stretch>
          </p:blipFill>
          <p:spPr>
            <a:xfrm>
              <a:off x="455178" y="1547334"/>
              <a:ext cx="2232372" cy="2207567"/>
            </a:xfrm>
            <a:prstGeom prst="rect">
              <a:avLst/>
            </a:prstGeom>
          </p:spPr>
        </p:pic>
        <p:sp>
          <p:nvSpPr>
            <p:cNvPr id="16" name="TextBox 15">
              <a:extLst>
                <a:ext uri="{FF2B5EF4-FFF2-40B4-BE49-F238E27FC236}">
                  <a16:creationId xmlns:a16="http://schemas.microsoft.com/office/drawing/2014/main" id="{2150046F-098A-40F1-86E8-04F075602B24}"/>
                </a:ext>
              </a:extLst>
            </p:cNvPr>
            <p:cNvSpPr txBox="1"/>
            <p:nvPr/>
          </p:nvSpPr>
          <p:spPr>
            <a:xfrm>
              <a:off x="-244390" y="320992"/>
              <a:ext cx="3155570" cy="523219"/>
            </a:xfrm>
            <a:prstGeom prst="rect">
              <a:avLst/>
            </a:prstGeom>
            <a:noFill/>
          </p:spPr>
          <p:txBody>
            <a:bodyPr wrap="square">
              <a:spAutoFit/>
            </a:bodyPr>
            <a:lstStyle/>
            <a:p>
              <a:pPr algn="ctr">
                <a:spcBef>
                  <a:spcPct val="0"/>
                </a:spcBef>
                <a:buFontTx/>
                <a:buNone/>
              </a:pPr>
              <a:r>
                <a:rPr lang="en-US" altLang="en-US" sz="2800" dirty="0"/>
                <a:t>Negative Contrast</a:t>
              </a:r>
            </a:p>
          </p:txBody>
        </p:sp>
      </p:grpSp>
      <p:grpSp>
        <p:nvGrpSpPr>
          <p:cNvPr id="17" name="Group 16">
            <a:extLst>
              <a:ext uri="{FF2B5EF4-FFF2-40B4-BE49-F238E27FC236}">
                <a16:creationId xmlns:a16="http://schemas.microsoft.com/office/drawing/2014/main" id="{3F0A7B32-3318-4F40-8D20-EB64C88031DD}"/>
              </a:ext>
            </a:extLst>
          </p:cNvPr>
          <p:cNvGrpSpPr/>
          <p:nvPr/>
        </p:nvGrpSpPr>
        <p:grpSpPr>
          <a:xfrm>
            <a:off x="9876529" y="2337584"/>
            <a:ext cx="2107652" cy="2564380"/>
            <a:chOff x="838200" y="2191247"/>
            <a:chExt cx="3038354" cy="3346113"/>
          </a:xfrm>
        </p:grpSpPr>
        <p:pic>
          <p:nvPicPr>
            <p:cNvPr id="18" name="Picture 17">
              <a:extLst>
                <a:ext uri="{FF2B5EF4-FFF2-40B4-BE49-F238E27FC236}">
                  <a16:creationId xmlns:a16="http://schemas.microsoft.com/office/drawing/2014/main" id="{9B5DFDFD-0529-41C8-86C9-C1AA506F662D}"/>
                </a:ext>
              </a:extLst>
            </p:cNvPr>
            <p:cNvPicPr>
              <a:picLocks noChangeAspect="1"/>
            </p:cNvPicPr>
            <p:nvPr/>
          </p:nvPicPr>
          <p:blipFill>
            <a:blip r:embed="rId9"/>
            <a:stretch>
              <a:fillRect/>
            </a:stretch>
          </p:blipFill>
          <p:spPr>
            <a:xfrm>
              <a:off x="838200" y="3481865"/>
              <a:ext cx="3038354" cy="2055495"/>
            </a:xfrm>
            <a:prstGeom prst="rect">
              <a:avLst/>
            </a:prstGeom>
          </p:spPr>
        </p:pic>
        <p:sp>
          <p:nvSpPr>
            <p:cNvPr id="19" name="TextBox 18">
              <a:extLst>
                <a:ext uri="{FF2B5EF4-FFF2-40B4-BE49-F238E27FC236}">
                  <a16:creationId xmlns:a16="http://schemas.microsoft.com/office/drawing/2014/main" id="{69B0F4BC-1309-4027-B277-E85B8A30300A}"/>
                </a:ext>
              </a:extLst>
            </p:cNvPr>
            <p:cNvSpPr txBox="1"/>
            <p:nvPr/>
          </p:nvSpPr>
          <p:spPr>
            <a:xfrm>
              <a:off x="864920" y="2191247"/>
              <a:ext cx="2905983" cy="523220"/>
            </a:xfrm>
            <a:prstGeom prst="rect">
              <a:avLst/>
            </a:prstGeom>
            <a:noFill/>
          </p:spPr>
          <p:txBody>
            <a:bodyPr wrap="square">
              <a:spAutoFit/>
            </a:bodyPr>
            <a:lstStyle/>
            <a:p>
              <a:pPr algn="ctr"/>
              <a:r>
                <a:rPr lang="en-CA" sz="2800" dirty="0"/>
                <a:t>Positive Contrast</a:t>
              </a:r>
            </a:p>
          </p:txBody>
        </p:sp>
      </p:grpSp>
      <p:sp>
        <p:nvSpPr>
          <p:cNvPr id="20" name="TextBox 19">
            <a:extLst>
              <a:ext uri="{FF2B5EF4-FFF2-40B4-BE49-F238E27FC236}">
                <a16:creationId xmlns:a16="http://schemas.microsoft.com/office/drawing/2014/main" id="{4B39E148-DC7D-4907-A7EB-864E73E24357}"/>
              </a:ext>
            </a:extLst>
          </p:cNvPr>
          <p:cNvSpPr txBox="1"/>
          <p:nvPr/>
        </p:nvSpPr>
        <p:spPr>
          <a:xfrm>
            <a:off x="9895064" y="5065310"/>
            <a:ext cx="201582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effectLst/>
                <a:uLnTx/>
                <a:uFillTx/>
                <a:latin typeface="Arial"/>
                <a:ea typeface="+mn-ea"/>
                <a:cs typeface="+mn-cs"/>
              </a:rPr>
              <a:t>Figure 7 </a:t>
            </a:r>
            <a:r>
              <a:rPr lang="en-CA" sz="1200" dirty="0">
                <a:latin typeface="Arial"/>
                <a:hlinkClick r:id="rId10"/>
              </a:rPr>
              <a:t>FHWA Lighting Handbook (2012)</a:t>
            </a:r>
            <a:endParaRPr kumimoji="0" lang="en-CA" sz="1200" b="0" i="0" u="none" strike="noStrike" kern="1200" cap="none" spc="0" normalizeH="0" baseline="0" noProof="0" dirty="0">
              <a:ln>
                <a:noFill/>
              </a:ln>
              <a:effectLst/>
              <a:uLnTx/>
              <a:uFillTx/>
              <a:latin typeface="Arial"/>
              <a:ea typeface="+mn-ea"/>
              <a:cs typeface="+mn-cs"/>
            </a:endParaRPr>
          </a:p>
        </p:txBody>
      </p:sp>
      <p:sp>
        <p:nvSpPr>
          <p:cNvPr id="21" name="TextBox 20">
            <a:extLst>
              <a:ext uri="{FF2B5EF4-FFF2-40B4-BE49-F238E27FC236}">
                <a16:creationId xmlns:a16="http://schemas.microsoft.com/office/drawing/2014/main" id="{F75C7965-C1FD-42A3-AE6D-2097732DD89E}"/>
              </a:ext>
            </a:extLst>
          </p:cNvPr>
          <p:cNvSpPr txBox="1"/>
          <p:nvPr/>
        </p:nvSpPr>
        <p:spPr>
          <a:xfrm>
            <a:off x="961" y="5227197"/>
            <a:ext cx="201582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effectLst/>
                <a:uLnTx/>
                <a:uFillTx/>
                <a:latin typeface="Arial"/>
                <a:ea typeface="+mn-ea"/>
                <a:cs typeface="+mn-cs"/>
              </a:rPr>
              <a:t>Figure 7 </a:t>
            </a:r>
            <a:r>
              <a:rPr lang="en-CA" sz="1200" dirty="0">
                <a:latin typeface="Arial"/>
                <a:hlinkClick r:id="rId10"/>
              </a:rPr>
              <a:t>FHWA Lighting Handbook (2012)</a:t>
            </a:r>
            <a:endParaRPr kumimoji="0" lang="en-CA" sz="1200" b="0" i="0" u="none" strike="noStrike" kern="1200" cap="none" spc="0" normalizeH="0" baseline="0" noProof="0" dirty="0">
              <a:ln>
                <a:noFill/>
              </a:ln>
              <a:effectLst/>
              <a:uLnTx/>
              <a:uFillTx/>
              <a:latin typeface="Arial"/>
              <a:ea typeface="+mn-ea"/>
              <a:cs typeface="+mn-cs"/>
            </a:endParaRPr>
          </a:p>
        </p:txBody>
      </p:sp>
    </p:spTree>
    <p:extLst>
      <p:ext uri="{BB962C8B-B14F-4D97-AF65-F5344CB8AC3E}">
        <p14:creationId xmlns:p14="http://schemas.microsoft.com/office/powerpoint/2010/main" val="2795433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907473" y="171981"/>
            <a:ext cx="10087466" cy="1325563"/>
          </a:xfrm>
        </p:spPr>
        <p:txBody>
          <a:bodyPr/>
          <a:lstStyle/>
          <a:p>
            <a:pPr marL="228600" indent="-228600"/>
            <a:r>
              <a:rPr lang="en-US" altLang="en-US" dirty="0"/>
              <a:t>Increase Nighttime Visibility for Safety: Bicyclists and Pedestrians</a:t>
            </a:r>
          </a:p>
        </p:txBody>
      </p:sp>
      <p:sp>
        <p:nvSpPr>
          <p:cNvPr id="5123" name="Rectangle 3"/>
          <p:cNvSpPr>
            <a:spLocks noGrp="1" noChangeArrowheads="1"/>
          </p:cNvSpPr>
          <p:nvPr>
            <p:ph type="body" idx="1"/>
          </p:nvPr>
        </p:nvSpPr>
        <p:spPr>
          <a:xfrm>
            <a:off x="97723" y="1351690"/>
            <a:ext cx="5787710" cy="5188475"/>
          </a:xfrm>
        </p:spPr>
        <p:txBody>
          <a:bodyPr>
            <a:normAutofit/>
          </a:bodyPr>
          <a:lstStyle/>
          <a:p>
            <a:r>
              <a:rPr lang="en-US" sz="3500" dirty="0"/>
              <a:t>Range of practice:</a:t>
            </a:r>
          </a:p>
          <a:p>
            <a:pPr lvl="1"/>
            <a:r>
              <a:rPr lang="en-US" sz="2800" dirty="0"/>
              <a:t>At locations with known crash history and/or near target locations such as near schools, activity centers, transit stops etc.</a:t>
            </a:r>
          </a:p>
          <a:p>
            <a:pPr lvl="2"/>
            <a:r>
              <a:rPr lang="en-US" sz="2600" dirty="0"/>
              <a:t>Enhanced conspicuity of traffic control devices </a:t>
            </a:r>
          </a:p>
          <a:p>
            <a:pPr lvl="2"/>
            <a:r>
              <a:rPr lang="en-US" sz="2600" dirty="0"/>
              <a:t>Geometric enhancements </a:t>
            </a:r>
          </a:p>
          <a:p>
            <a:pPr lvl="2"/>
            <a:r>
              <a:rPr lang="en-US" sz="2600" dirty="0"/>
              <a:t>Install well-designed lighting </a:t>
            </a:r>
          </a:p>
          <a:p>
            <a:pPr lvl="2"/>
            <a:r>
              <a:rPr lang="en-US" sz="2600" dirty="0"/>
              <a:t>Enhanced visibility at midblock crossings</a:t>
            </a:r>
          </a:p>
          <a:p>
            <a:endParaRPr lang="en-US" dirty="0"/>
          </a:p>
          <a:p>
            <a:endParaRPr lang="en-US" altLang="en-US" dirty="0"/>
          </a:p>
        </p:txBody>
      </p:sp>
      <p:sp>
        <p:nvSpPr>
          <p:cNvPr id="4" name="Slide Number Placeholder 3">
            <a:extLst>
              <a:ext uri="{FF2B5EF4-FFF2-40B4-BE49-F238E27FC236}">
                <a16:creationId xmlns:a16="http://schemas.microsoft.com/office/drawing/2014/main" id="{CC2FC528-0CC7-4580-9751-C7EDCFF2C94C}"/>
              </a:ext>
            </a:extLst>
          </p:cNvPr>
          <p:cNvSpPr>
            <a:spLocks noGrp="1"/>
          </p:cNvSpPr>
          <p:nvPr>
            <p:ph type="sldNum" sz="quarter" idx="12"/>
          </p:nvPr>
        </p:nvSpPr>
        <p:spPr>
          <a:xfrm>
            <a:off x="11709400" y="6356350"/>
            <a:ext cx="409121" cy="365125"/>
          </a:xfrm>
        </p:spPr>
        <p:txBody>
          <a:bodyPr/>
          <a:lstStyle/>
          <a:p>
            <a:fld id="{C10DD06B-44D0-4B5F-9DB8-096B8174C7B9}" type="slidenum">
              <a:rPr lang="en-US" smtClean="0"/>
              <a:pPr/>
              <a:t>21</a:t>
            </a:fld>
            <a:endParaRPr lang="en-US"/>
          </a:p>
        </p:txBody>
      </p:sp>
      <p:pic>
        <p:nvPicPr>
          <p:cNvPr id="6" name="Picture 5">
            <a:extLst>
              <a:ext uri="{FF2B5EF4-FFF2-40B4-BE49-F238E27FC236}">
                <a16:creationId xmlns:a16="http://schemas.microsoft.com/office/drawing/2014/main" id="{BA9B8197-F2F3-4682-8C0F-CD9C648E1FE9}"/>
              </a:ext>
            </a:extLst>
          </p:cNvPr>
          <p:cNvPicPr>
            <a:picLocks noChangeAspect="1"/>
          </p:cNvPicPr>
          <p:nvPr/>
        </p:nvPicPr>
        <p:blipFill>
          <a:blip r:embed="rId3"/>
          <a:stretch>
            <a:fillRect/>
          </a:stretch>
        </p:blipFill>
        <p:spPr>
          <a:xfrm>
            <a:off x="5618761" y="1622665"/>
            <a:ext cx="3578294" cy="2436146"/>
          </a:xfrm>
          <a:prstGeom prst="rect">
            <a:avLst/>
          </a:prstGeom>
        </p:spPr>
      </p:pic>
      <p:pic>
        <p:nvPicPr>
          <p:cNvPr id="7" name="Picture 6">
            <a:extLst>
              <a:ext uri="{FF2B5EF4-FFF2-40B4-BE49-F238E27FC236}">
                <a16:creationId xmlns:a16="http://schemas.microsoft.com/office/drawing/2014/main" id="{F702ECB3-91D6-4752-8DED-E4F51BB8608F}"/>
              </a:ext>
            </a:extLst>
          </p:cNvPr>
          <p:cNvPicPr>
            <a:picLocks noChangeAspect="1"/>
          </p:cNvPicPr>
          <p:nvPr/>
        </p:nvPicPr>
        <p:blipFill>
          <a:blip r:embed="rId4"/>
          <a:stretch>
            <a:fillRect/>
          </a:stretch>
        </p:blipFill>
        <p:spPr>
          <a:xfrm>
            <a:off x="5615394" y="4058811"/>
            <a:ext cx="3585028" cy="2388044"/>
          </a:xfrm>
          <a:prstGeom prst="rect">
            <a:avLst/>
          </a:prstGeom>
        </p:spPr>
      </p:pic>
      <p:pic>
        <p:nvPicPr>
          <p:cNvPr id="8" name="Content Placeholder 4">
            <a:extLst>
              <a:ext uri="{FF2B5EF4-FFF2-40B4-BE49-F238E27FC236}">
                <a16:creationId xmlns:a16="http://schemas.microsoft.com/office/drawing/2014/main" id="{D0791F91-51EB-40DA-9B9D-38EB736D6908}"/>
              </a:ext>
            </a:extLst>
          </p:cNvPr>
          <p:cNvPicPr>
            <a:picLocks noChangeAspect="1"/>
          </p:cNvPicPr>
          <p:nvPr/>
        </p:nvPicPr>
        <p:blipFill>
          <a:blip r:embed="rId5"/>
          <a:stretch>
            <a:fillRect/>
          </a:stretch>
        </p:blipFill>
        <p:spPr>
          <a:xfrm>
            <a:off x="8636000" y="2500997"/>
            <a:ext cx="3335867" cy="2545223"/>
          </a:xfrm>
          <a:prstGeom prst="rect">
            <a:avLst/>
          </a:prstGeom>
        </p:spPr>
      </p:pic>
    </p:spTree>
    <p:extLst>
      <p:ext uri="{BB962C8B-B14F-4D97-AF65-F5344CB8AC3E}">
        <p14:creationId xmlns:p14="http://schemas.microsoft.com/office/powerpoint/2010/main" val="4139111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A2CD0F4-0AD7-4AE0-96D1-5F08DF241354}"/>
              </a:ext>
            </a:extLst>
          </p:cNvPr>
          <p:cNvSpPr>
            <a:spLocks noGrp="1"/>
          </p:cNvSpPr>
          <p:nvPr>
            <p:ph type="sldNum" sz="quarter" idx="12"/>
          </p:nvPr>
        </p:nvSpPr>
        <p:spPr/>
        <p:txBody>
          <a:bodyPr/>
          <a:lstStyle/>
          <a:p>
            <a:fld id="{C10DD06B-44D0-4B5F-9DB8-096B8174C7B9}" type="slidenum">
              <a:rPr lang="en-US" smtClean="0"/>
              <a:pPr/>
              <a:t>22</a:t>
            </a:fld>
            <a:endParaRPr lang="en-US"/>
          </a:p>
        </p:txBody>
      </p:sp>
      <p:sp>
        <p:nvSpPr>
          <p:cNvPr id="5" name="Title 6">
            <a:extLst>
              <a:ext uri="{FF2B5EF4-FFF2-40B4-BE49-F238E27FC236}">
                <a16:creationId xmlns:a16="http://schemas.microsoft.com/office/drawing/2014/main" id="{EF573E8D-3481-44B6-9EFD-0192B55E779E}"/>
              </a:ext>
            </a:extLst>
          </p:cNvPr>
          <p:cNvSpPr>
            <a:spLocks noGrp="1"/>
          </p:cNvSpPr>
          <p:nvPr>
            <p:ph type="title"/>
          </p:nvPr>
        </p:nvSpPr>
        <p:spPr>
          <a:xfrm>
            <a:off x="838200" y="365125"/>
            <a:ext cx="10515600" cy="1325563"/>
          </a:xfrm>
        </p:spPr>
        <p:txBody>
          <a:bodyPr/>
          <a:lstStyle/>
          <a:p>
            <a:r>
              <a:rPr lang="en-US" dirty="0"/>
              <a:t>Let’s Talk About Lighting!</a:t>
            </a:r>
          </a:p>
        </p:txBody>
      </p:sp>
      <p:pic>
        <p:nvPicPr>
          <p:cNvPr id="6" name="Content Placeholder 11">
            <a:extLst>
              <a:ext uri="{FF2B5EF4-FFF2-40B4-BE49-F238E27FC236}">
                <a16:creationId xmlns:a16="http://schemas.microsoft.com/office/drawing/2014/main" id="{D527919C-0B98-47F1-B33A-80ACE288B257}"/>
              </a:ext>
            </a:extLst>
          </p:cNvPr>
          <p:cNvPicPr>
            <a:picLocks noGrp="1" noChangeAspect="1"/>
          </p:cNvPicPr>
          <p:nvPr>
            <p:ph idx="1"/>
          </p:nvPr>
        </p:nvPicPr>
        <p:blipFill>
          <a:blip r:embed="rId3"/>
          <a:stretch>
            <a:fillRect/>
          </a:stretch>
        </p:blipFill>
        <p:spPr>
          <a:xfrm>
            <a:off x="3213239" y="1825625"/>
            <a:ext cx="5765522" cy="4351338"/>
          </a:xfrm>
        </p:spPr>
      </p:pic>
      <p:sp>
        <p:nvSpPr>
          <p:cNvPr id="2" name="TextBox 1">
            <a:extLst>
              <a:ext uri="{FF2B5EF4-FFF2-40B4-BE49-F238E27FC236}">
                <a16:creationId xmlns:a16="http://schemas.microsoft.com/office/drawing/2014/main" id="{2255DD18-773D-45FB-858F-E48611602F77}"/>
              </a:ext>
            </a:extLst>
          </p:cNvPr>
          <p:cNvSpPr txBox="1"/>
          <p:nvPr/>
        </p:nvSpPr>
        <p:spPr>
          <a:xfrm>
            <a:off x="403412" y="2250140"/>
            <a:ext cx="2528047" cy="1569660"/>
          </a:xfrm>
          <a:prstGeom prst="rect">
            <a:avLst/>
          </a:prstGeom>
          <a:noFill/>
        </p:spPr>
        <p:txBody>
          <a:bodyPr wrap="square" rtlCol="0">
            <a:spAutoFit/>
          </a:bodyPr>
          <a:lstStyle/>
          <a:p>
            <a:pPr marL="285750" indent="-285750">
              <a:buFont typeface="Arial" panose="020B0604020202020204" pitchFamily="34" charset="0"/>
              <a:buChar char="•"/>
            </a:pPr>
            <a:r>
              <a:rPr lang="en-US" sz="3200" b="1" i="1" dirty="0"/>
              <a:t>Safety</a:t>
            </a:r>
          </a:p>
          <a:p>
            <a:pPr marL="742950" lvl="1" indent="-285750">
              <a:buFont typeface="Arial" panose="020B0604020202020204" pitchFamily="34" charset="0"/>
              <a:buChar char="•"/>
            </a:pPr>
            <a:r>
              <a:rPr lang="en-US" sz="3200" b="1" i="1" dirty="0"/>
              <a:t>Security</a:t>
            </a:r>
          </a:p>
          <a:p>
            <a:pPr marL="1200150" lvl="2" indent="-285750">
              <a:buFont typeface="Arial" panose="020B0604020202020204" pitchFamily="34" charset="0"/>
              <a:buChar char="•"/>
            </a:pPr>
            <a:r>
              <a:rPr lang="en-US" sz="3200" b="1" i="1" dirty="0"/>
              <a:t>Equity</a:t>
            </a:r>
          </a:p>
        </p:txBody>
      </p:sp>
    </p:spTree>
    <p:extLst>
      <p:ext uri="{BB962C8B-B14F-4D97-AF65-F5344CB8AC3E}">
        <p14:creationId xmlns:p14="http://schemas.microsoft.com/office/powerpoint/2010/main" val="26981068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idewalk with cars parked on the side&#10;&#10;Description automatically generated with low confidence">
            <a:extLst>
              <a:ext uri="{FF2B5EF4-FFF2-40B4-BE49-F238E27FC236}">
                <a16:creationId xmlns:a16="http://schemas.microsoft.com/office/drawing/2014/main" id="{CB2DEB7C-0B43-400B-B455-91A8C85303C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69897" y="1471193"/>
            <a:ext cx="3427374" cy="2286000"/>
          </a:xfrm>
          <a:prstGeom prst="rect">
            <a:avLst/>
          </a:prstGeom>
          <a:effectLst/>
        </p:spPr>
      </p:pic>
      <p:pic>
        <p:nvPicPr>
          <p:cNvPr id="11" name="Picture 10">
            <a:extLst>
              <a:ext uri="{FF2B5EF4-FFF2-40B4-BE49-F238E27FC236}">
                <a16:creationId xmlns:a16="http://schemas.microsoft.com/office/drawing/2014/main" id="{7D54C2EB-3CF0-4601-A230-829C68EF67F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067253" y="3816590"/>
            <a:ext cx="3430016" cy="2286000"/>
          </a:xfrm>
          <a:prstGeom prst="rect">
            <a:avLst/>
          </a:prstGeom>
        </p:spPr>
      </p:pic>
      <p:sp>
        <p:nvSpPr>
          <p:cNvPr id="3" name="Title 2">
            <a:extLst>
              <a:ext uri="{FF2B5EF4-FFF2-40B4-BE49-F238E27FC236}">
                <a16:creationId xmlns:a16="http://schemas.microsoft.com/office/drawing/2014/main" id="{EFF5BF3A-925C-4C80-9440-80B70FDE4E96}"/>
              </a:ext>
            </a:extLst>
          </p:cNvPr>
          <p:cNvSpPr>
            <a:spLocks noGrp="1"/>
          </p:cNvSpPr>
          <p:nvPr>
            <p:ph type="title"/>
          </p:nvPr>
        </p:nvSpPr>
        <p:spPr/>
        <p:txBody>
          <a:bodyPr/>
          <a:lstStyle/>
          <a:p>
            <a:r>
              <a:rPr lang="en-US"/>
              <a:t>Safety Benefits of Lighting</a:t>
            </a:r>
          </a:p>
        </p:txBody>
      </p:sp>
      <p:sp>
        <p:nvSpPr>
          <p:cNvPr id="4" name="Content Placeholder 3">
            <a:extLst>
              <a:ext uri="{FF2B5EF4-FFF2-40B4-BE49-F238E27FC236}">
                <a16:creationId xmlns:a16="http://schemas.microsoft.com/office/drawing/2014/main" id="{49070E43-820C-4838-ADCB-DCAB88D83A7E}"/>
              </a:ext>
            </a:extLst>
          </p:cNvPr>
          <p:cNvSpPr>
            <a:spLocks noGrp="1"/>
          </p:cNvSpPr>
          <p:nvPr>
            <p:ph idx="1"/>
          </p:nvPr>
        </p:nvSpPr>
        <p:spPr>
          <a:xfrm>
            <a:off x="838200" y="1825625"/>
            <a:ext cx="7596116" cy="4351338"/>
          </a:xfrm>
        </p:spPr>
        <p:txBody>
          <a:bodyPr/>
          <a:lstStyle/>
          <a:p>
            <a:pPr marL="0" indent="0">
              <a:buNone/>
            </a:pPr>
            <a:r>
              <a:rPr lang="en-US"/>
              <a:t>Lighting can reduce crashes up to:</a:t>
            </a:r>
          </a:p>
          <a:p>
            <a:r>
              <a:rPr lang="en-US"/>
              <a:t>42-percent for nighttime injury pedestrian crashes at intersections</a:t>
            </a:r>
          </a:p>
          <a:p>
            <a:r>
              <a:rPr lang="en-US"/>
              <a:t>33- to 38-percent for nighttime crashes at rural and urban intersections</a:t>
            </a:r>
          </a:p>
          <a:p>
            <a:r>
              <a:rPr lang="en-US"/>
              <a:t>28-percent for nighttime injury crashes on rural and urban highways</a:t>
            </a:r>
          </a:p>
          <a:p>
            <a:endParaRPr lang="en-US"/>
          </a:p>
          <a:p>
            <a:endParaRPr lang="en-US"/>
          </a:p>
          <a:p>
            <a:endParaRPr lang="en-US"/>
          </a:p>
        </p:txBody>
      </p:sp>
      <p:sp>
        <p:nvSpPr>
          <p:cNvPr id="9" name="Slide Number Placeholder 3">
            <a:extLst>
              <a:ext uri="{FF2B5EF4-FFF2-40B4-BE49-F238E27FC236}">
                <a16:creationId xmlns:a16="http://schemas.microsoft.com/office/drawing/2014/main" id="{FC74068A-71FC-4CB7-84D1-FB43D8CE2F13}"/>
              </a:ext>
            </a:extLst>
          </p:cNvPr>
          <p:cNvSpPr>
            <a:spLocks noGrp="1"/>
          </p:cNvSpPr>
          <p:nvPr>
            <p:ph type="sldNum" sz="quarter" idx="12"/>
          </p:nvPr>
        </p:nvSpPr>
        <p:spPr>
          <a:xfrm>
            <a:off x="11709400" y="6356350"/>
            <a:ext cx="409121" cy="365125"/>
          </a:xfrm>
        </p:spPr>
        <p:txBody>
          <a:bodyPr/>
          <a:lstStyle/>
          <a:p>
            <a:fld id="{C10DD06B-44D0-4B5F-9DB8-096B8174C7B9}" type="slidenum">
              <a:rPr lang="en-US" smtClean="0"/>
              <a:pPr/>
              <a:t>23</a:t>
            </a:fld>
            <a:endParaRPr lang="en-US"/>
          </a:p>
        </p:txBody>
      </p:sp>
      <p:sp>
        <p:nvSpPr>
          <p:cNvPr id="10" name="TextBox 9">
            <a:extLst>
              <a:ext uri="{FF2B5EF4-FFF2-40B4-BE49-F238E27FC236}">
                <a16:creationId xmlns:a16="http://schemas.microsoft.com/office/drawing/2014/main" id="{7ACFA0B7-4D60-4C95-9C0A-C8C256EF1ED8}"/>
              </a:ext>
            </a:extLst>
          </p:cNvPr>
          <p:cNvSpPr txBox="1"/>
          <p:nvPr/>
        </p:nvSpPr>
        <p:spPr>
          <a:xfrm>
            <a:off x="1981200" y="6488668"/>
            <a:ext cx="8359588" cy="369332"/>
          </a:xfrm>
          <a:prstGeom prst="rect">
            <a:avLst/>
          </a:prstGeom>
          <a:noFill/>
        </p:spPr>
        <p:txBody>
          <a:bodyPr wrap="square">
            <a:spAutoFit/>
          </a:bodyPr>
          <a:lstStyle/>
          <a:p>
            <a:pPr algn="ctr"/>
            <a:r>
              <a:rPr lang="en-US"/>
              <a:t>Data Source: </a:t>
            </a:r>
            <a:r>
              <a:rPr lang="en-US">
                <a:hlinkClick r:id="rId5"/>
              </a:rPr>
              <a:t>https://highways.dot.gov/safety/proven-safety-countermeasures/lighting</a:t>
            </a:r>
            <a:endParaRPr lang="en-US"/>
          </a:p>
        </p:txBody>
      </p:sp>
    </p:spTree>
    <p:extLst>
      <p:ext uri="{BB962C8B-B14F-4D97-AF65-F5344CB8AC3E}">
        <p14:creationId xmlns:p14="http://schemas.microsoft.com/office/powerpoint/2010/main" val="3007761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FC3B2E1-5694-4169-9EB4-CC222D48EC4F}"/>
              </a:ext>
            </a:extLst>
          </p:cNvPr>
          <p:cNvSpPr>
            <a:spLocks noGrp="1"/>
          </p:cNvSpPr>
          <p:nvPr>
            <p:ph type="title"/>
          </p:nvPr>
        </p:nvSpPr>
        <p:spPr/>
        <p:txBody>
          <a:bodyPr>
            <a:normAutofit/>
          </a:bodyPr>
          <a:lstStyle/>
          <a:p>
            <a:r>
              <a:rPr lang="en-US" sz="3600" b="1"/>
              <a:t>New Lighting Technologies</a:t>
            </a:r>
          </a:p>
        </p:txBody>
      </p:sp>
      <p:sp>
        <p:nvSpPr>
          <p:cNvPr id="2" name="Slide Number Placeholder 1"/>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DD9CD26-733E-4067-AAA0-1FBD9DA81EF2}" type="slidenum">
              <a:rPr lang="en-US" altLang="en-US">
                <a:solidFill>
                  <a:srgbClr val="898989"/>
                </a:solidFill>
              </a:rPr>
              <a:pPr eaLnBrk="1" hangingPunct="1"/>
              <a:t>24</a:t>
            </a:fld>
            <a:endParaRPr lang="en-US" altLang="en-US">
              <a:solidFill>
                <a:srgbClr val="898989"/>
              </a:solidFill>
            </a:endParaRPr>
          </a:p>
        </p:txBody>
      </p:sp>
      <p:pic>
        <p:nvPicPr>
          <p:cNvPr id="11" name="Picture 10">
            <a:extLst>
              <a:ext uri="{FF2B5EF4-FFF2-40B4-BE49-F238E27FC236}">
                <a16:creationId xmlns:a16="http://schemas.microsoft.com/office/drawing/2014/main" id="{A7188A12-1A2C-4556-A579-B663EDCDFA9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84060" y="4753811"/>
            <a:ext cx="2936811" cy="1967664"/>
          </a:xfrm>
          <a:prstGeom prst="rect">
            <a:avLst/>
          </a:prstGeom>
          <a:effectLst/>
        </p:spPr>
      </p:pic>
      <p:grpSp>
        <p:nvGrpSpPr>
          <p:cNvPr id="8" name="Group 7">
            <a:extLst>
              <a:ext uri="{FF2B5EF4-FFF2-40B4-BE49-F238E27FC236}">
                <a16:creationId xmlns:a16="http://schemas.microsoft.com/office/drawing/2014/main" id="{E715C7C6-58F3-469C-A76F-66C592490B95}"/>
              </a:ext>
            </a:extLst>
          </p:cNvPr>
          <p:cNvGrpSpPr/>
          <p:nvPr/>
        </p:nvGrpSpPr>
        <p:grpSpPr>
          <a:xfrm>
            <a:off x="7058029" y="3405187"/>
            <a:ext cx="4822613" cy="2743200"/>
            <a:chOff x="4096126" y="3937808"/>
            <a:chExt cx="4822613" cy="2743200"/>
          </a:xfrm>
        </p:grpSpPr>
        <p:grpSp>
          <p:nvGrpSpPr>
            <p:cNvPr id="4" name="Group 3">
              <a:extLst>
                <a:ext uri="{FF2B5EF4-FFF2-40B4-BE49-F238E27FC236}">
                  <a16:creationId xmlns:a16="http://schemas.microsoft.com/office/drawing/2014/main" id="{2D543529-BFAD-45BB-BAD7-04E514948431}"/>
                </a:ext>
              </a:extLst>
            </p:cNvPr>
            <p:cNvGrpSpPr/>
            <p:nvPr/>
          </p:nvGrpSpPr>
          <p:grpSpPr>
            <a:xfrm>
              <a:off x="4096126" y="3937808"/>
              <a:ext cx="4808965" cy="2743200"/>
              <a:chOff x="5416028" y="3978275"/>
              <a:chExt cx="4808965" cy="2743200"/>
            </a:xfrm>
          </p:grpSpPr>
          <p:pic>
            <p:nvPicPr>
              <p:cNvPr id="5" name="Content Placeholder 3"/>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5416028" y="3978275"/>
                <a:ext cx="4808965" cy="2743200"/>
              </a:xfrm>
              <a:prstGeom prst="rect">
                <a:avLst/>
              </a:prstGeom>
            </p:spPr>
          </p:pic>
          <p:sp>
            <p:nvSpPr>
              <p:cNvPr id="3" name="Rectangle 2"/>
              <p:cNvSpPr/>
              <p:nvPr/>
            </p:nvSpPr>
            <p:spPr>
              <a:xfrm>
                <a:off x="5416029" y="6330990"/>
                <a:ext cx="2741954" cy="369332"/>
              </a:xfrm>
              <a:prstGeom prst="rect">
                <a:avLst/>
              </a:prstGeom>
            </p:spPr>
            <p:txBody>
              <a:bodyPr wrap="square">
                <a:spAutoFit/>
              </a:bodyPr>
              <a:lstStyle/>
              <a:p>
                <a:pPr algn="ctr"/>
                <a:r>
                  <a:rPr lang="en-US" altLang="en-US">
                    <a:solidFill>
                      <a:schemeClr val="bg1"/>
                    </a:solidFill>
                  </a:rPr>
                  <a:t>Light Emitting Diode Lights</a:t>
                </a:r>
                <a:endParaRPr lang="en-US">
                  <a:solidFill>
                    <a:schemeClr val="bg1"/>
                  </a:solidFill>
                </a:endParaRPr>
              </a:p>
            </p:txBody>
          </p:sp>
        </p:grpSp>
        <p:sp>
          <p:nvSpPr>
            <p:cNvPr id="14" name="TextBox 13" hidden="1">
              <a:extLst>
                <a:ext uri="{FF2B5EF4-FFF2-40B4-BE49-F238E27FC236}">
                  <a16:creationId xmlns:a16="http://schemas.microsoft.com/office/drawing/2014/main" id="{940DA4C2-F329-4FEB-9D5A-2BEC660B1A38}"/>
                </a:ext>
              </a:extLst>
            </p:cNvPr>
            <p:cNvSpPr txBox="1"/>
            <p:nvPr/>
          </p:nvSpPr>
          <p:spPr>
            <a:xfrm>
              <a:off x="7845625" y="3944888"/>
              <a:ext cx="1073114" cy="276999"/>
            </a:xfrm>
            <a:prstGeom prst="rect">
              <a:avLst/>
            </a:prstGeom>
            <a:noFill/>
          </p:spPr>
          <p:txBody>
            <a:bodyPr wrap="none" rtlCol="0">
              <a:spAutoFit/>
            </a:bodyPr>
            <a:lstStyle/>
            <a:p>
              <a:r>
                <a:rPr lang="en-US" sz="1200">
                  <a:solidFill>
                    <a:schemeClr val="bg1"/>
                  </a:solidFill>
                </a:rPr>
                <a:t>Source: FHWA</a:t>
              </a:r>
            </a:p>
          </p:txBody>
        </p:sp>
      </p:grpSp>
      <p:sp>
        <p:nvSpPr>
          <p:cNvPr id="7" name="Content Placeholder 6">
            <a:extLst>
              <a:ext uri="{FF2B5EF4-FFF2-40B4-BE49-F238E27FC236}">
                <a16:creationId xmlns:a16="http://schemas.microsoft.com/office/drawing/2014/main" id="{8076DECD-6DD0-4E97-8774-4860224163A4}"/>
              </a:ext>
            </a:extLst>
          </p:cNvPr>
          <p:cNvSpPr>
            <a:spLocks noGrp="1"/>
          </p:cNvSpPr>
          <p:nvPr>
            <p:ph idx="1"/>
          </p:nvPr>
        </p:nvSpPr>
        <p:spPr>
          <a:xfrm>
            <a:off x="838200" y="1825625"/>
            <a:ext cx="6139070" cy="4351338"/>
          </a:xfrm>
        </p:spPr>
        <p:txBody>
          <a:bodyPr/>
          <a:lstStyle/>
          <a:p>
            <a:pPr marL="285750" indent="-285750">
              <a:buFont typeface="Arial" panose="020B0604020202020204" pitchFamily="34" charset="0"/>
              <a:buChar char="•"/>
            </a:pPr>
            <a:r>
              <a:rPr lang="en-US"/>
              <a:t>Acutely dimmed to specific levels</a:t>
            </a:r>
          </a:p>
          <a:p>
            <a:pPr marL="285750" indent="-285750">
              <a:buFont typeface="Arial" panose="020B0604020202020204" pitchFamily="34" charset="0"/>
              <a:buChar char="•"/>
            </a:pPr>
            <a:r>
              <a:rPr lang="en-US"/>
              <a:t>Can be turned on and off rapidly (no warm-up period needed)</a:t>
            </a:r>
          </a:p>
          <a:p>
            <a:pPr marL="285750" indent="-285750">
              <a:buFont typeface="Arial" panose="020B0604020202020204" pitchFamily="34" charset="0"/>
              <a:buChar char="•"/>
            </a:pPr>
            <a:r>
              <a:rPr lang="en-US"/>
              <a:t>Can be fine-tuned for color output</a:t>
            </a:r>
          </a:p>
          <a:p>
            <a:pPr marL="285750" indent="-285750">
              <a:buFont typeface="Arial" panose="020B0604020202020204" pitchFamily="34" charset="0"/>
              <a:buChar char="•"/>
            </a:pPr>
            <a:r>
              <a:rPr lang="en-US"/>
              <a:t>Energy efficiency</a:t>
            </a:r>
          </a:p>
          <a:p>
            <a:pPr marL="285750" indent="-285750">
              <a:buFont typeface="Arial" panose="020B0604020202020204" pitchFamily="34" charset="0"/>
              <a:buChar char="•"/>
            </a:pPr>
            <a:r>
              <a:rPr lang="en-US"/>
              <a:t>Higher initial cost but longer life cycle</a:t>
            </a:r>
          </a:p>
          <a:p>
            <a:endParaRPr lang="en-US"/>
          </a:p>
        </p:txBody>
      </p:sp>
      <p:grpSp>
        <p:nvGrpSpPr>
          <p:cNvPr id="16" name="Group 15">
            <a:extLst>
              <a:ext uri="{FF2B5EF4-FFF2-40B4-BE49-F238E27FC236}">
                <a16:creationId xmlns:a16="http://schemas.microsoft.com/office/drawing/2014/main" id="{9188E79B-ED38-4E47-98F3-092F557460A7}"/>
              </a:ext>
            </a:extLst>
          </p:cNvPr>
          <p:cNvGrpSpPr/>
          <p:nvPr/>
        </p:nvGrpSpPr>
        <p:grpSpPr>
          <a:xfrm>
            <a:off x="7736058" y="454025"/>
            <a:ext cx="4130936" cy="2743200"/>
            <a:chOff x="7736058" y="454025"/>
            <a:chExt cx="4130936" cy="2743200"/>
          </a:xfrm>
        </p:grpSpPr>
        <p:pic>
          <p:nvPicPr>
            <p:cNvPr id="15" name="Content Placeholder 5">
              <a:extLst>
                <a:ext uri="{FF2B5EF4-FFF2-40B4-BE49-F238E27FC236}">
                  <a16:creationId xmlns:a16="http://schemas.microsoft.com/office/drawing/2014/main" id="{E8873AB7-44DB-447F-B402-CB951FF7B7E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736058" y="454025"/>
              <a:ext cx="4130936" cy="2743200"/>
            </a:xfrm>
            <a:prstGeom prst="rect">
              <a:avLst/>
            </a:prstGeom>
          </p:spPr>
        </p:pic>
        <p:sp>
          <p:nvSpPr>
            <p:cNvPr id="12" name="Rectangle 11">
              <a:extLst>
                <a:ext uri="{FF2B5EF4-FFF2-40B4-BE49-F238E27FC236}">
                  <a16:creationId xmlns:a16="http://schemas.microsoft.com/office/drawing/2014/main" id="{56A02966-22EA-411C-9746-29A9A110E629}"/>
                </a:ext>
              </a:extLst>
            </p:cNvPr>
            <p:cNvSpPr/>
            <p:nvPr/>
          </p:nvSpPr>
          <p:spPr>
            <a:xfrm>
              <a:off x="7736058" y="2826708"/>
              <a:ext cx="4123310" cy="370516"/>
            </a:xfrm>
            <a:prstGeom prst="rect">
              <a:avLst/>
            </a:prstGeom>
          </p:spPr>
          <p:txBody>
            <a:bodyPr wrap="square">
              <a:spAutoFit/>
            </a:bodyPr>
            <a:lstStyle/>
            <a:p>
              <a:r>
                <a:rPr lang="en-US" altLang="en-US">
                  <a:solidFill>
                    <a:schemeClr val="bg1"/>
                  </a:solidFill>
                </a:rPr>
                <a:t>High Pressure Sodium HPS Lights</a:t>
              </a:r>
              <a:endParaRPr lang="en-US">
                <a:solidFill>
                  <a:schemeClr val="bg1"/>
                </a:solidFill>
              </a:endParaRPr>
            </a:p>
          </p:txBody>
        </p:sp>
        <p:sp>
          <p:nvSpPr>
            <p:cNvPr id="13" name="TextBox 12" hidden="1">
              <a:extLst>
                <a:ext uri="{FF2B5EF4-FFF2-40B4-BE49-F238E27FC236}">
                  <a16:creationId xmlns:a16="http://schemas.microsoft.com/office/drawing/2014/main" id="{08D18E1C-B56D-4501-A3D9-5A62584039BE}"/>
                </a:ext>
              </a:extLst>
            </p:cNvPr>
            <p:cNvSpPr txBox="1"/>
            <p:nvPr/>
          </p:nvSpPr>
          <p:spPr>
            <a:xfrm>
              <a:off x="10786254" y="456901"/>
              <a:ext cx="1073114" cy="276999"/>
            </a:xfrm>
            <a:prstGeom prst="rect">
              <a:avLst/>
            </a:prstGeom>
            <a:noFill/>
          </p:spPr>
          <p:txBody>
            <a:bodyPr wrap="none" rtlCol="0">
              <a:spAutoFit/>
            </a:bodyPr>
            <a:lstStyle/>
            <a:p>
              <a:r>
                <a:rPr lang="en-US" sz="1200">
                  <a:solidFill>
                    <a:schemeClr val="bg1"/>
                  </a:solidFill>
                </a:rPr>
                <a:t>Source: FHWA</a:t>
              </a:r>
            </a:p>
          </p:txBody>
        </p:sp>
      </p:grpSp>
    </p:spTree>
    <p:extLst>
      <p:ext uri="{BB962C8B-B14F-4D97-AF65-F5344CB8AC3E}">
        <p14:creationId xmlns:p14="http://schemas.microsoft.com/office/powerpoint/2010/main" val="67104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8C36CB6-E769-48F7-8A65-720C02B60FB8}"/>
              </a:ext>
            </a:extLst>
          </p:cNvPr>
          <p:cNvSpPr>
            <a:spLocks noGrp="1"/>
          </p:cNvSpPr>
          <p:nvPr>
            <p:ph type="title"/>
          </p:nvPr>
        </p:nvSpPr>
        <p:spPr>
          <a:xfrm>
            <a:off x="784058" y="164282"/>
            <a:ext cx="10515600" cy="1325563"/>
          </a:xfrm>
        </p:spPr>
        <p:txBody>
          <a:bodyPr/>
          <a:lstStyle/>
          <a:p>
            <a:r>
              <a:rPr lang="en-US" dirty="0"/>
              <a:t>Color Contrast With LED Lighting</a:t>
            </a:r>
          </a:p>
        </p:txBody>
      </p:sp>
      <p:sp>
        <p:nvSpPr>
          <p:cNvPr id="13" name="Slide Number Placeholder 3">
            <a:extLst>
              <a:ext uri="{FF2B5EF4-FFF2-40B4-BE49-F238E27FC236}">
                <a16:creationId xmlns:a16="http://schemas.microsoft.com/office/drawing/2014/main" id="{2CD697C3-DA52-4896-A95E-A2957144E744}"/>
              </a:ext>
            </a:extLst>
          </p:cNvPr>
          <p:cNvSpPr>
            <a:spLocks noGrp="1"/>
          </p:cNvSpPr>
          <p:nvPr>
            <p:ph type="sldNum" sz="quarter" idx="12"/>
          </p:nvPr>
        </p:nvSpPr>
        <p:spPr>
          <a:xfrm>
            <a:off x="11709400" y="6356350"/>
            <a:ext cx="409121" cy="365125"/>
          </a:xfrm>
        </p:spPr>
        <p:txBody>
          <a:bodyPr/>
          <a:lstStyle/>
          <a:p>
            <a:fld id="{C10DD06B-44D0-4B5F-9DB8-096B8174C7B9}" type="slidenum">
              <a:rPr lang="en-US" smtClean="0"/>
              <a:pPr/>
              <a:t>25</a:t>
            </a:fld>
            <a:endParaRPr lang="en-US"/>
          </a:p>
        </p:txBody>
      </p:sp>
      <p:grpSp>
        <p:nvGrpSpPr>
          <p:cNvPr id="19" name="Group 18">
            <a:extLst>
              <a:ext uri="{FF2B5EF4-FFF2-40B4-BE49-F238E27FC236}">
                <a16:creationId xmlns:a16="http://schemas.microsoft.com/office/drawing/2014/main" id="{00CF2572-B604-4FE6-A1FF-D9747A5B4B96}"/>
              </a:ext>
            </a:extLst>
          </p:cNvPr>
          <p:cNvGrpSpPr/>
          <p:nvPr/>
        </p:nvGrpSpPr>
        <p:grpSpPr>
          <a:xfrm>
            <a:off x="1027737" y="1256992"/>
            <a:ext cx="10136526" cy="4651791"/>
            <a:chOff x="1030539" y="1439628"/>
            <a:chExt cx="10136526" cy="4651791"/>
          </a:xfrm>
        </p:grpSpPr>
        <p:grpSp>
          <p:nvGrpSpPr>
            <p:cNvPr id="12" name="Group 11">
              <a:extLst>
                <a:ext uri="{FF2B5EF4-FFF2-40B4-BE49-F238E27FC236}">
                  <a16:creationId xmlns:a16="http://schemas.microsoft.com/office/drawing/2014/main" id="{62F2D519-AF90-4807-A099-C4F0FA9A007B}"/>
                </a:ext>
              </a:extLst>
            </p:cNvPr>
            <p:cNvGrpSpPr>
              <a:grpSpLocks noChangeAspect="1"/>
            </p:cNvGrpSpPr>
            <p:nvPr/>
          </p:nvGrpSpPr>
          <p:grpSpPr>
            <a:xfrm>
              <a:off x="1030539" y="1439628"/>
              <a:ext cx="10136526" cy="3799121"/>
              <a:chOff x="2436660" y="5041625"/>
              <a:chExt cx="6831251" cy="2560320"/>
            </a:xfrm>
          </p:grpSpPr>
          <p:pic>
            <p:nvPicPr>
              <p:cNvPr id="8" name="Picture 7">
                <a:extLst>
                  <a:ext uri="{FF2B5EF4-FFF2-40B4-BE49-F238E27FC236}">
                    <a16:creationId xmlns:a16="http://schemas.microsoft.com/office/drawing/2014/main" id="{9F23402B-1A2C-45BB-9322-DB7647110C59}"/>
                  </a:ext>
                </a:extLst>
              </p:cNvPr>
              <p:cNvPicPr>
                <a:picLocks noChangeAspect="1"/>
              </p:cNvPicPr>
              <p:nvPr/>
            </p:nvPicPr>
            <p:blipFill>
              <a:blip r:embed="rId3"/>
              <a:stretch>
                <a:fillRect/>
              </a:stretch>
            </p:blipFill>
            <p:spPr>
              <a:xfrm>
                <a:off x="2436660" y="5041625"/>
                <a:ext cx="3381026" cy="2560320"/>
              </a:xfrm>
              <a:prstGeom prst="rect">
                <a:avLst/>
              </a:prstGeom>
              <a:ln>
                <a:noFill/>
              </a:ln>
            </p:spPr>
          </p:pic>
          <p:pic>
            <p:nvPicPr>
              <p:cNvPr id="9" name="Picture 8">
                <a:extLst>
                  <a:ext uri="{FF2B5EF4-FFF2-40B4-BE49-F238E27FC236}">
                    <a16:creationId xmlns:a16="http://schemas.microsoft.com/office/drawing/2014/main" id="{5BB8C6A1-F1BF-4230-90F0-0582D2D2F6E9}"/>
                  </a:ext>
                </a:extLst>
              </p:cNvPr>
              <p:cNvPicPr>
                <a:picLocks noChangeAspect="1"/>
              </p:cNvPicPr>
              <p:nvPr/>
            </p:nvPicPr>
            <p:blipFill>
              <a:blip r:embed="rId4"/>
              <a:stretch>
                <a:fillRect/>
              </a:stretch>
            </p:blipFill>
            <p:spPr>
              <a:xfrm>
                <a:off x="5886885" y="5041625"/>
                <a:ext cx="3381026" cy="2560320"/>
              </a:xfrm>
              <a:prstGeom prst="rect">
                <a:avLst/>
              </a:prstGeom>
            </p:spPr>
          </p:pic>
        </p:grpSp>
        <p:sp>
          <p:nvSpPr>
            <p:cNvPr id="15" name="TextBox 14">
              <a:extLst>
                <a:ext uri="{FF2B5EF4-FFF2-40B4-BE49-F238E27FC236}">
                  <a16:creationId xmlns:a16="http://schemas.microsoft.com/office/drawing/2014/main" id="{C8BFBB75-C7CF-4BA0-B45C-3B05463E5D3C}"/>
                </a:ext>
              </a:extLst>
            </p:cNvPr>
            <p:cNvSpPr txBox="1"/>
            <p:nvPr/>
          </p:nvSpPr>
          <p:spPr>
            <a:xfrm>
              <a:off x="2873593" y="5414311"/>
              <a:ext cx="6419454" cy="6771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Image showing color contrast between LED and HPS lighting.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effectLst/>
                  <a:uLnTx/>
                  <a:uFillTx/>
                  <a:latin typeface="Arial"/>
                  <a:ea typeface="+mn-ea"/>
                  <a:cs typeface="+mn-cs"/>
                </a:rPr>
                <a:t>Figure 7 </a:t>
              </a:r>
              <a:r>
                <a:rPr lang="en-CA" dirty="0">
                  <a:latin typeface="Arial"/>
                  <a:hlinkClick r:id="rId5"/>
                </a:rPr>
                <a:t>FHWA Lighting Handbook (2012)</a:t>
              </a:r>
              <a:endParaRPr kumimoji="0" lang="en-CA" sz="1800" b="0" i="0" u="none" strike="noStrike" kern="1200" cap="none" spc="0" normalizeH="0" baseline="0" noProof="0" dirty="0">
                <a:ln>
                  <a:noFill/>
                </a:ln>
                <a:effectLst/>
                <a:uLnTx/>
                <a:uFillTx/>
                <a:latin typeface="Arial"/>
                <a:ea typeface="+mn-ea"/>
                <a:cs typeface="+mn-cs"/>
              </a:endParaRPr>
            </a:p>
          </p:txBody>
        </p:sp>
      </p:grpSp>
      <p:sp>
        <p:nvSpPr>
          <p:cNvPr id="16" name="TextBox 15">
            <a:extLst>
              <a:ext uri="{FF2B5EF4-FFF2-40B4-BE49-F238E27FC236}">
                <a16:creationId xmlns:a16="http://schemas.microsoft.com/office/drawing/2014/main" id="{0B28FA1D-EE3B-4780-983C-C9FF5E4211BF}"/>
              </a:ext>
            </a:extLst>
          </p:cNvPr>
          <p:cNvSpPr txBox="1"/>
          <p:nvPr/>
        </p:nvSpPr>
        <p:spPr>
          <a:xfrm>
            <a:off x="3146367" y="9287872"/>
            <a:ext cx="6012190" cy="369332"/>
          </a:xfrm>
          <a:prstGeom prst="rect">
            <a:avLst/>
          </a:prstGeom>
          <a:noFill/>
        </p:spPr>
        <p:txBody>
          <a:bodyPr wrap="square" rtlCol="0">
            <a:spAutoFit/>
          </a:bodyPr>
          <a:lstStyle/>
          <a:p>
            <a:r>
              <a:rPr lang="en-US" dirty="0"/>
              <a:t>Image showing color contrast between LED and HPS lighting.</a:t>
            </a:r>
          </a:p>
        </p:txBody>
      </p:sp>
    </p:spTree>
    <p:extLst>
      <p:ext uri="{BB962C8B-B14F-4D97-AF65-F5344CB8AC3E}">
        <p14:creationId xmlns:p14="http://schemas.microsoft.com/office/powerpoint/2010/main" val="429430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492D7-340F-99B5-45F1-3C9558FB4204}"/>
              </a:ext>
            </a:extLst>
          </p:cNvPr>
          <p:cNvSpPr>
            <a:spLocks noGrp="1"/>
          </p:cNvSpPr>
          <p:nvPr>
            <p:ph type="title"/>
          </p:nvPr>
        </p:nvSpPr>
        <p:spPr>
          <a:xfrm>
            <a:off x="838200" y="184582"/>
            <a:ext cx="10515600" cy="1325563"/>
          </a:xfrm>
        </p:spPr>
        <p:txBody>
          <a:bodyPr/>
          <a:lstStyle/>
          <a:p>
            <a:r>
              <a:rPr lang="en-US" dirty="0"/>
              <a:t>U</a:t>
            </a:r>
            <a:r>
              <a:rPr lang="en-CA" dirty="0" err="1"/>
              <a:t>rban</a:t>
            </a:r>
            <a:r>
              <a:rPr lang="en-CA" dirty="0"/>
              <a:t> Streetscape Design</a:t>
            </a:r>
          </a:p>
        </p:txBody>
      </p:sp>
      <p:sp>
        <p:nvSpPr>
          <p:cNvPr id="4" name="Slide Number Placeholder 3">
            <a:extLst>
              <a:ext uri="{FF2B5EF4-FFF2-40B4-BE49-F238E27FC236}">
                <a16:creationId xmlns:a16="http://schemas.microsoft.com/office/drawing/2014/main" id="{1CD3B835-4DC4-D5E8-AB4B-24ABD611A7E2}"/>
              </a:ext>
            </a:extLst>
          </p:cNvPr>
          <p:cNvSpPr>
            <a:spLocks noGrp="1"/>
          </p:cNvSpPr>
          <p:nvPr>
            <p:ph type="sldNum" sz="quarter" idx="12"/>
          </p:nvPr>
        </p:nvSpPr>
        <p:spPr/>
        <p:txBody>
          <a:bodyPr/>
          <a:lstStyle/>
          <a:p>
            <a:fld id="{DDD3025B-A783-4703-866A-ED0E444E6E3B}" type="slidenum">
              <a:rPr lang="en-US" smtClean="0"/>
              <a:pPr/>
              <a:t>26</a:t>
            </a:fld>
            <a:endParaRPr lang="en-US"/>
          </a:p>
        </p:txBody>
      </p:sp>
      <p:pic>
        <p:nvPicPr>
          <p:cNvPr id="3" name="Picture 2">
            <a:extLst>
              <a:ext uri="{FF2B5EF4-FFF2-40B4-BE49-F238E27FC236}">
                <a16:creationId xmlns:a16="http://schemas.microsoft.com/office/drawing/2014/main" id="{530E3D98-D74C-398B-036F-1AC310EBFE2E}"/>
              </a:ext>
            </a:extLst>
          </p:cNvPr>
          <p:cNvPicPr>
            <a:picLocks noChangeAspect="1"/>
          </p:cNvPicPr>
          <p:nvPr/>
        </p:nvPicPr>
        <p:blipFill>
          <a:blip r:embed="rId3"/>
          <a:stretch>
            <a:fillRect/>
          </a:stretch>
        </p:blipFill>
        <p:spPr>
          <a:xfrm>
            <a:off x="2424121" y="1510145"/>
            <a:ext cx="7933068" cy="5028346"/>
          </a:xfrm>
          <a:prstGeom prst="rect">
            <a:avLst/>
          </a:prstGeom>
        </p:spPr>
      </p:pic>
      <p:sp>
        <p:nvSpPr>
          <p:cNvPr id="7" name="TextBox 6">
            <a:extLst>
              <a:ext uri="{FF2B5EF4-FFF2-40B4-BE49-F238E27FC236}">
                <a16:creationId xmlns:a16="http://schemas.microsoft.com/office/drawing/2014/main" id="{3BC006DB-B65D-F01E-AEA1-29D3DE066235}"/>
              </a:ext>
            </a:extLst>
          </p:cNvPr>
          <p:cNvSpPr txBox="1"/>
          <p:nvPr/>
        </p:nvSpPr>
        <p:spPr>
          <a:xfrm>
            <a:off x="408709" y="3255818"/>
            <a:ext cx="2181666"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effectLst/>
                <a:uLnTx/>
                <a:uFillTx/>
                <a:latin typeface="Arial"/>
                <a:ea typeface="+mn-ea"/>
                <a:cs typeface="+mn-cs"/>
              </a:rPr>
              <a:t>Figure 47 </a:t>
            </a:r>
            <a:r>
              <a:rPr lang="en-CA" dirty="0">
                <a:latin typeface="Arial"/>
                <a:hlinkClick r:id="rId4"/>
              </a:rPr>
              <a:t>FHWA Lighting Handbook (2012)</a:t>
            </a:r>
            <a:endParaRPr kumimoji="0" lang="en-CA" sz="1800" b="0" i="0" u="none" strike="noStrike" kern="1200" cap="none" spc="0" normalizeH="0" baseline="0" noProof="0" dirty="0">
              <a:ln>
                <a:noFill/>
              </a:ln>
              <a:effectLst/>
              <a:uLnTx/>
              <a:uFillTx/>
              <a:latin typeface="Arial"/>
              <a:ea typeface="+mn-ea"/>
              <a:cs typeface="+mn-cs"/>
            </a:endParaRPr>
          </a:p>
        </p:txBody>
      </p:sp>
    </p:spTree>
    <p:extLst>
      <p:ext uri="{BB962C8B-B14F-4D97-AF65-F5344CB8AC3E}">
        <p14:creationId xmlns:p14="http://schemas.microsoft.com/office/powerpoint/2010/main" val="853717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991E4-25B5-477E-B706-B6A31F16D174}"/>
              </a:ext>
            </a:extLst>
          </p:cNvPr>
          <p:cNvPicPr>
            <a:picLocks noChangeAspect="1"/>
          </p:cNvPicPr>
          <p:nvPr/>
        </p:nvPicPr>
        <p:blipFill>
          <a:blip r:embed="rId3"/>
          <a:stretch>
            <a:fillRect/>
          </a:stretch>
        </p:blipFill>
        <p:spPr>
          <a:xfrm>
            <a:off x="8268727" y="1874020"/>
            <a:ext cx="2370140" cy="3763399"/>
          </a:xfrm>
          <a:prstGeom prst="rect">
            <a:avLst/>
          </a:prstGeom>
        </p:spPr>
      </p:pic>
      <p:sp>
        <p:nvSpPr>
          <p:cNvPr id="5" name="Title 4">
            <a:extLst>
              <a:ext uri="{FF2B5EF4-FFF2-40B4-BE49-F238E27FC236}">
                <a16:creationId xmlns:a16="http://schemas.microsoft.com/office/drawing/2014/main" id="{4B7541B9-3F51-4146-A903-6C48831978D6}"/>
              </a:ext>
            </a:extLst>
          </p:cNvPr>
          <p:cNvSpPr>
            <a:spLocks noGrp="1"/>
          </p:cNvSpPr>
          <p:nvPr>
            <p:ph type="title"/>
          </p:nvPr>
        </p:nvSpPr>
        <p:spPr/>
        <p:txBody>
          <a:bodyPr>
            <a:normAutofit/>
          </a:bodyPr>
          <a:lstStyle/>
          <a:p>
            <a:r>
              <a:rPr lang="en-US" sz="3600" dirty="0"/>
              <a:t>Dark Sky and LED Mitigation         Shielding</a:t>
            </a:r>
          </a:p>
        </p:txBody>
      </p:sp>
      <p:pic>
        <p:nvPicPr>
          <p:cNvPr id="6" name="Picture 5">
            <a:extLst>
              <a:ext uri="{FF2B5EF4-FFF2-40B4-BE49-F238E27FC236}">
                <a16:creationId xmlns:a16="http://schemas.microsoft.com/office/drawing/2014/main" id="{3A1A8DCF-9503-4740-AD94-4C9A62B9F55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38199" y="1849154"/>
            <a:ext cx="3326743" cy="2468880"/>
          </a:xfrm>
          <a:prstGeom prst="rect">
            <a:avLst/>
          </a:prstGeom>
        </p:spPr>
      </p:pic>
      <p:pic>
        <p:nvPicPr>
          <p:cNvPr id="7" name="Picture 6">
            <a:extLst>
              <a:ext uri="{FF2B5EF4-FFF2-40B4-BE49-F238E27FC236}">
                <a16:creationId xmlns:a16="http://schemas.microsoft.com/office/drawing/2014/main" id="{B7A960B0-BC71-43F2-A0C2-203C2BF0118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272782" y="1835736"/>
            <a:ext cx="3289723" cy="2468880"/>
          </a:xfrm>
          <a:prstGeom prst="rect">
            <a:avLst/>
          </a:prstGeom>
        </p:spPr>
      </p:pic>
      <p:sp>
        <p:nvSpPr>
          <p:cNvPr id="8" name="TextBox 7">
            <a:extLst>
              <a:ext uri="{FF2B5EF4-FFF2-40B4-BE49-F238E27FC236}">
                <a16:creationId xmlns:a16="http://schemas.microsoft.com/office/drawing/2014/main" id="{EA02FB77-C911-4FEB-8AD4-5318A691C53D}"/>
              </a:ext>
            </a:extLst>
          </p:cNvPr>
          <p:cNvSpPr txBox="1"/>
          <p:nvPr/>
        </p:nvSpPr>
        <p:spPr>
          <a:xfrm>
            <a:off x="3070771" y="5036411"/>
            <a:ext cx="228711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effectLst/>
                <a:uLnTx/>
                <a:uFillTx/>
                <a:latin typeface="Arial"/>
                <a:ea typeface="+mn-ea"/>
                <a:cs typeface="+mn-cs"/>
              </a:rPr>
              <a:t>Source – </a:t>
            </a:r>
            <a:r>
              <a:rPr lang="en-CA">
                <a:latin typeface="Arial"/>
              </a:rPr>
              <a:t>IES RP-33</a:t>
            </a:r>
            <a:endParaRPr kumimoji="0" lang="en-CA" sz="1800" b="0" i="0" u="none" strike="noStrike" kern="1200" cap="none" spc="0" normalizeH="0" baseline="0" noProof="0">
              <a:ln>
                <a:noFill/>
              </a:ln>
              <a:effectLst/>
              <a:uLnTx/>
              <a:uFillTx/>
              <a:latin typeface="Arial"/>
              <a:ea typeface="+mn-ea"/>
              <a:cs typeface="+mn-cs"/>
            </a:endParaRPr>
          </a:p>
        </p:txBody>
      </p:sp>
      <p:sp>
        <p:nvSpPr>
          <p:cNvPr id="9" name="TextBox 8">
            <a:extLst>
              <a:ext uri="{FF2B5EF4-FFF2-40B4-BE49-F238E27FC236}">
                <a16:creationId xmlns:a16="http://schemas.microsoft.com/office/drawing/2014/main" id="{CB43B911-3F99-45D6-804E-EE66F2767F5D}"/>
              </a:ext>
            </a:extLst>
          </p:cNvPr>
          <p:cNvSpPr txBox="1"/>
          <p:nvPr/>
        </p:nvSpPr>
        <p:spPr>
          <a:xfrm>
            <a:off x="1349532" y="4318034"/>
            <a:ext cx="572959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a:ln>
                  <a:noFill/>
                </a:ln>
                <a:effectLst/>
                <a:uLnTx/>
                <a:uFillTx/>
                <a:latin typeface="Arial"/>
                <a:ea typeface="+mn-ea"/>
                <a:cs typeface="+mn-cs"/>
              </a:rPr>
              <a:t>View from Mt Wilson light pollution in Los Angeles, before and after LED deployment</a:t>
            </a:r>
          </a:p>
        </p:txBody>
      </p:sp>
      <p:sp>
        <p:nvSpPr>
          <p:cNvPr id="10" name="TextBox 9">
            <a:extLst>
              <a:ext uri="{FF2B5EF4-FFF2-40B4-BE49-F238E27FC236}">
                <a16:creationId xmlns:a16="http://schemas.microsoft.com/office/drawing/2014/main" id="{C43F46CA-4365-40DD-BE60-AC5E65CCF1EE}"/>
              </a:ext>
            </a:extLst>
          </p:cNvPr>
          <p:cNvSpPr txBox="1"/>
          <p:nvPr/>
        </p:nvSpPr>
        <p:spPr>
          <a:xfrm>
            <a:off x="7765466" y="5637419"/>
            <a:ext cx="346080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effectLst/>
                <a:uLnTx/>
                <a:uFillTx/>
                <a:latin typeface="Arial"/>
                <a:ea typeface="+mn-ea"/>
                <a:cs typeface="+mn-cs"/>
              </a:rPr>
              <a:t>Example of how shielding only lights up targeted areas</a:t>
            </a:r>
          </a:p>
        </p:txBody>
      </p:sp>
      <p:sp>
        <p:nvSpPr>
          <p:cNvPr id="11" name="Slide Number Placeholder 3">
            <a:extLst>
              <a:ext uri="{FF2B5EF4-FFF2-40B4-BE49-F238E27FC236}">
                <a16:creationId xmlns:a16="http://schemas.microsoft.com/office/drawing/2014/main" id="{6D17648A-7679-4BAB-BA32-213EC6D79E3F}"/>
              </a:ext>
            </a:extLst>
          </p:cNvPr>
          <p:cNvSpPr>
            <a:spLocks noGrp="1"/>
          </p:cNvSpPr>
          <p:nvPr>
            <p:ph type="sldNum" sz="quarter" idx="12"/>
          </p:nvPr>
        </p:nvSpPr>
        <p:spPr>
          <a:xfrm>
            <a:off x="11709400" y="6356350"/>
            <a:ext cx="409121" cy="365125"/>
          </a:xfrm>
        </p:spPr>
        <p:txBody>
          <a:bodyPr/>
          <a:lstStyle/>
          <a:p>
            <a:fld id="{C10DD06B-44D0-4B5F-9DB8-096B8174C7B9}" type="slidenum">
              <a:rPr lang="en-US" smtClean="0"/>
              <a:pPr/>
              <a:t>27</a:t>
            </a:fld>
            <a:endParaRPr lang="en-US"/>
          </a:p>
        </p:txBody>
      </p:sp>
    </p:spTree>
    <p:extLst>
      <p:ext uri="{BB962C8B-B14F-4D97-AF65-F5344CB8AC3E}">
        <p14:creationId xmlns:p14="http://schemas.microsoft.com/office/powerpoint/2010/main" val="1377322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838200" y="365125"/>
            <a:ext cx="10087466" cy="1325563"/>
          </a:xfrm>
        </p:spPr>
        <p:txBody>
          <a:bodyPr/>
          <a:lstStyle/>
          <a:p>
            <a:pPr marL="228600" indent="-228600"/>
            <a:r>
              <a:rPr lang="en-US" altLang="en-US"/>
              <a:t>Increase Nighttime Visibility for Safety: Lighting</a:t>
            </a:r>
          </a:p>
        </p:txBody>
      </p:sp>
      <p:sp>
        <p:nvSpPr>
          <p:cNvPr id="5123" name="Rectangle 3"/>
          <p:cNvSpPr>
            <a:spLocks noGrp="1" noChangeArrowheads="1"/>
          </p:cNvSpPr>
          <p:nvPr>
            <p:ph type="body" idx="1"/>
          </p:nvPr>
        </p:nvSpPr>
        <p:spPr>
          <a:xfrm>
            <a:off x="443345" y="1825625"/>
            <a:ext cx="11266055" cy="4351338"/>
          </a:xfrm>
        </p:spPr>
        <p:txBody>
          <a:bodyPr>
            <a:normAutofit lnSpcReduction="10000"/>
          </a:bodyPr>
          <a:lstStyle/>
          <a:p>
            <a:r>
              <a:rPr lang="en-US" sz="3200" dirty="0"/>
              <a:t>Range of practice:</a:t>
            </a:r>
          </a:p>
          <a:p>
            <a:pPr lvl="1"/>
            <a:r>
              <a:rPr lang="en-US" sz="2800" dirty="0"/>
              <a:t>Focused improvements at locations with known crash history and/or near target locations such as near schools, activity centers, transit stops etc.</a:t>
            </a:r>
          </a:p>
          <a:p>
            <a:pPr lvl="2"/>
            <a:r>
              <a:rPr lang="en-US" sz="2400" dirty="0"/>
              <a:t>Working with municipalities and/or energy providers to discontinue the use of HPS systems and evolving toward modern lighting technology</a:t>
            </a:r>
          </a:p>
          <a:p>
            <a:pPr lvl="2"/>
            <a:r>
              <a:rPr lang="en-US" sz="2400" dirty="0"/>
              <a:t>Retrofitting of existing luminaires with modern lighting technology</a:t>
            </a:r>
          </a:p>
          <a:p>
            <a:pPr lvl="2"/>
            <a:r>
              <a:rPr lang="en-US" sz="2400" dirty="0"/>
              <a:t>Retrofitting of existing luminaires with well-designed lighting improvements </a:t>
            </a:r>
          </a:p>
          <a:p>
            <a:pPr lvl="2"/>
            <a:r>
              <a:rPr lang="en-US" sz="2400" dirty="0"/>
              <a:t>Installation of new, modern well-designed lighting</a:t>
            </a:r>
          </a:p>
          <a:p>
            <a:pPr lvl="2"/>
            <a:r>
              <a:rPr lang="en-US" sz="2400" dirty="0"/>
              <a:t>Evaluation of Lighting policies </a:t>
            </a:r>
          </a:p>
          <a:p>
            <a:pPr marL="914400" lvl="2" indent="0">
              <a:buNone/>
            </a:pPr>
            <a:endParaRPr lang="en-US" dirty="0"/>
          </a:p>
          <a:p>
            <a:endParaRPr lang="en-US" dirty="0"/>
          </a:p>
          <a:p>
            <a:endParaRPr lang="en-US" altLang="en-US" dirty="0"/>
          </a:p>
        </p:txBody>
      </p:sp>
      <p:sp>
        <p:nvSpPr>
          <p:cNvPr id="4" name="Slide Number Placeholder 3">
            <a:extLst>
              <a:ext uri="{FF2B5EF4-FFF2-40B4-BE49-F238E27FC236}">
                <a16:creationId xmlns:a16="http://schemas.microsoft.com/office/drawing/2014/main" id="{17821C25-48C0-4DA0-BCD7-449A7D5EC24B}"/>
              </a:ext>
            </a:extLst>
          </p:cNvPr>
          <p:cNvSpPr>
            <a:spLocks noGrp="1"/>
          </p:cNvSpPr>
          <p:nvPr>
            <p:ph type="sldNum" sz="quarter" idx="12"/>
          </p:nvPr>
        </p:nvSpPr>
        <p:spPr>
          <a:xfrm>
            <a:off x="11709400" y="6356350"/>
            <a:ext cx="409121" cy="365125"/>
          </a:xfrm>
        </p:spPr>
        <p:txBody>
          <a:bodyPr/>
          <a:lstStyle/>
          <a:p>
            <a:fld id="{C10DD06B-44D0-4B5F-9DB8-096B8174C7B9}" type="slidenum">
              <a:rPr lang="en-US" smtClean="0"/>
              <a:pPr/>
              <a:t>28</a:t>
            </a:fld>
            <a:endParaRPr lang="en-US"/>
          </a:p>
        </p:txBody>
      </p:sp>
    </p:spTree>
    <p:extLst>
      <p:ext uri="{BB962C8B-B14F-4D97-AF65-F5344CB8AC3E}">
        <p14:creationId xmlns:p14="http://schemas.microsoft.com/office/powerpoint/2010/main" val="8238224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ADCF1-C10E-4690-A588-65113EC5BA8F}"/>
              </a:ext>
            </a:extLst>
          </p:cNvPr>
          <p:cNvSpPr>
            <a:spLocks noGrp="1"/>
          </p:cNvSpPr>
          <p:nvPr>
            <p:ph type="title"/>
          </p:nvPr>
        </p:nvSpPr>
        <p:spPr>
          <a:xfrm>
            <a:off x="838200" y="365125"/>
            <a:ext cx="10515600" cy="1325563"/>
          </a:xfrm>
        </p:spPr>
        <p:txBody>
          <a:bodyPr/>
          <a:lstStyle/>
          <a:p>
            <a:r>
              <a:rPr lang="en-US"/>
              <a:t>Tools &amp; Resources</a:t>
            </a:r>
          </a:p>
        </p:txBody>
      </p:sp>
      <p:sp>
        <p:nvSpPr>
          <p:cNvPr id="3" name="Content Placeholder 2">
            <a:extLst>
              <a:ext uri="{FF2B5EF4-FFF2-40B4-BE49-F238E27FC236}">
                <a16:creationId xmlns:a16="http://schemas.microsoft.com/office/drawing/2014/main" id="{6E4C62AC-4228-41D7-928C-BF0C6E220F74}"/>
              </a:ext>
            </a:extLst>
          </p:cNvPr>
          <p:cNvSpPr>
            <a:spLocks noGrp="1"/>
          </p:cNvSpPr>
          <p:nvPr>
            <p:ph idx="1"/>
          </p:nvPr>
        </p:nvSpPr>
        <p:spPr>
          <a:xfrm>
            <a:off x="838200" y="1591709"/>
            <a:ext cx="10515600" cy="4351338"/>
          </a:xfrm>
        </p:spPr>
        <p:txBody>
          <a:bodyPr vert="horz" lIns="91440" tIns="45720" rIns="91440" bIns="45720" rtlCol="0" anchor="t">
            <a:normAutofit/>
          </a:bodyPr>
          <a:lstStyle/>
          <a:p>
            <a:r>
              <a:rPr lang="en-US" sz="3200" dirty="0"/>
              <a:t>Proven Safety Countermeasures </a:t>
            </a:r>
          </a:p>
          <a:p>
            <a:r>
              <a:rPr lang="en-US" sz="3200" dirty="0"/>
              <a:t>Past EDC Initiatives</a:t>
            </a:r>
          </a:p>
          <a:p>
            <a:pPr lvl="1"/>
            <a:r>
              <a:rPr lang="en-US" sz="2800" dirty="0"/>
              <a:t>STEP  (Safe Transportation for Every Pedestrian)</a:t>
            </a:r>
          </a:p>
          <a:p>
            <a:pPr lvl="1"/>
            <a:r>
              <a:rPr lang="en-US" sz="2800" dirty="0" err="1"/>
              <a:t>FoRRRwD</a:t>
            </a:r>
            <a:r>
              <a:rPr lang="en-US" sz="2800" dirty="0"/>
              <a:t> (Focus on Reducing Rural Roadway Departures)</a:t>
            </a:r>
          </a:p>
          <a:p>
            <a:r>
              <a:rPr lang="en-US" sz="3200" dirty="0">
                <a:latin typeface="Arial"/>
                <a:cs typeface="Arial"/>
              </a:rPr>
              <a:t>Opportunities: training, webinars, peer exchanges, tools, guides, checklists, demonstrations, etc.</a:t>
            </a:r>
            <a:endParaRPr lang="en-US" sz="3200" dirty="0"/>
          </a:p>
          <a:p>
            <a:r>
              <a:rPr lang="en-US" sz="3200" dirty="0">
                <a:latin typeface="Arial"/>
                <a:cs typeface="Arial"/>
              </a:rPr>
              <a:t>Recommendations for lighting design and new tools for application of traffic control devices</a:t>
            </a:r>
          </a:p>
          <a:p>
            <a:endParaRPr lang="en-US" dirty="0"/>
          </a:p>
        </p:txBody>
      </p:sp>
      <p:sp>
        <p:nvSpPr>
          <p:cNvPr id="4" name="Slide Number Placeholder 3">
            <a:extLst>
              <a:ext uri="{FF2B5EF4-FFF2-40B4-BE49-F238E27FC236}">
                <a16:creationId xmlns:a16="http://schemas.microsoft.com/office/drawing/2014/main" id="{99E973AC-3168-4E27-9800-16A426871D1C}"/>
              </a:ext>
            </a:extLst>
          </p:cNvPr>
          <p:cNvSpPr>
            <a:spLocks noGrp="1"/>
          </p:cNvSpPr>
          <p:nvPr>
            <p:ph type="sldNum" sz="quarter" idx="12"/>
          </p:nvPr>
        </p:nvSpPr>
        <p:spPr>
          <a:xfrm>
            <a:off x="11709400" y="6356350"/>
            <a:ext cx="409121" cy="365125"/>
          </a:xfrm>
        </p:spPr>
        <p:txBody>
          <a:bodyPr/>
          <a:lstStyle/>
          <a:p>
            <a:fld id="{C10DD06B-44D0-4B5F-9DB8-096B8174C7B9}" type="slidenum">
              <a:rPr lang="en-US" smtClean="0"/>
              <a:pPr/>
              <a:t>29</a:t>
            </a:fld>
            <a:endParaRPr lang="en-US"/>
          </a:p>
        </p:txBody>
      </p:sp>
    </p:spTree>
    <p:extLst>
      <p:ext uri="{BB962C8B-B14F-4D97-AF65-F5344CB8AC3E}">
        <p14:creationId xmlns:p14="http://schemas.microsoft.com/office/powerpoint/2010/main" val="4131380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6780C43-EBB3-4053-8FF7-33148FD65099}"/>
              </a:ext>
            </a:extLst>
          </p:cNvPr>
          <p:cNvSpPr>
            <a:spLocks noGrp="1"/>
          </p:cNvSpPr>
          <p:nvPr>
            <p:ph type="title"/>
          </p:nvPr>
        </p:nvSpPr>
        <p:spPr/>
        <p:txBody>
          <a:bodyPr/>
          <a:lstStyle/>
          <a:p>
            <a:r>
              <a:rPr lang="en-US"/>
              <a:t>Agenda</a:t>
            </a:r>
          </a:p>
        </p:txBody>
      </p:sp>
      <p:sp>
        <p:nvSpPr>
          <p:cNvPr id="13" name="Content Placeholder 12">
            <a:extLst>
              <a:ext uri="{FF2B5EF4-FFF2-40B4-BE49-F238E27FC236}">
                <a16:creationId xmlns:a16="http://schemas.microsoft.com/office/drawing/2014/main" id="{9858FC55-96A5-4299-8EE4-8C9EF3EF05D0}"/>
              </a:ext>
            </a:extLst>
          </p:cNvPr>
          <p:cNvSpPr>
            <a:spLocks noGrp="1"/>
          </p:cNvSpPr>
          <p:nvPr>
            <p:ph idx="1"/>
          </p:nvPr>
        </p:nvSpPr>
        <p:spPr/>
        <p:txBody>
          <a:bodyPr/>
          <a:lstStyle/>
          <a:p>
            <a:r>
              <a:rPr lang="en-US" dirty="0"/>
              <a:t>Why is Nighttime Visibility Important?</a:t>
            </a:r>
          </a:p>
          <a:p>
            <a:r>
              <a:rPr lang="en-US" dirty="0"/>
              <a:t>EDC-7 </a:t>
            </a:r>
            <a:r>
              <a:rPr lang="en-US" i="1" dirty="0"/>
              <a:t>Nighttime Visibility for Safety </a:t>
            </a:r>
            <a:r>
              <a:rPr lang="en-US" dirty="0"/>
              <a:t>Initiative </a:t>
            </a:r>
          </a:p>
          <a:p>
            <a:r>
              <a:rPr lang="en-US" dirty="0"/>
              <a:t>Roadway Departure Benefits</a:t>
            </a:r>
          </a:p>
          <a:p>
            <a:r>
              <a:rPr lang="en-US" dirty="0"/>
              <a:t>Intersection Benefits</a:t>
            </a:r>
          </a:p>
          <a:p>
            <a:r>
              <a:rPr lang="en-US" dirty="0"/>
              <a:t>Pedestrian &amp; Bicyclist Benefits</a:t>
            </a:r>
          </a:p>
          <a:p>
            <a:r>
              <a:rPr lang="en-US" dirty="0"/>
              <a:t>Let’s Talk about Lighting!</a:t>
            </a:r>
          </a:p>
          <a:p>
            <a:r>
              <a:rPr lang="en-US" dirty="0"/>
              <a:t>Wrap-up</a:t>
            </a:r>
          </a:p>
          <a:p>
            <a:endParaRPr lang="en-US" dirty="0"/>
          </a:p>
        </p:txBody>
      </p:sp>
      <p:sp>
        <p:nvSpPr>
          <p:cNvPr id="4" name="Slide Number Placeholder 3">
            <a:extLst>
              <a:ext uri="{FF2B5EF4-FFF2-40B4-BE49-F238E27FC236}">
                <a16:creationId xmlns:a16="http://schemas.microsoft.com/office/drawing/2014/main" id="{1A8A8A05-4E4B-458C-AD45-3B07BD5CCC2E}"/>
              </a:ext>
            </a:extLst>
          </p:cNvPr>
          <p:cNvSpPr>
            <a:spLocks noGrp="1"/>
          </p:cNvSpPr>
          <p:nvPr>
            <p:ph type="sldNum" sz="quarter" idx="12"/>
          </p:nvPr>
        </p:nvSpPr>
        <p:spPr/>
        <p:txBody>
          <a:bodyPr/>
          <a:lstStyle/>
          <a:p>
            <a:fld id="{C10DD06B-44D0-4B5F-9DB8-096B8174C7B9}" type="slidenum">
              <a:rPr lang="en-US" smtClean="0"/>
              <a:pPr/>
              <a:t>3</a:t>
            </a:fld>
            <a:endParaRPr lang="en-US"/>
          </a:p>
        </p:txBody>
      </p:sp>
      <p:pic>
        <p:nvPicPr>
          <p:cNvPr id="5" name="Picture 4">
            <a:extLst>
              <a:ext uri="{FF2B5EF4-FFF2-40B4-BE49-F238E27FC236}">
                <a16:creationId xmlns:a16="http://schemas.microsoft.com/office/drawing/2014/main" id="{9B4143B5-3DFE-48B5-B056-5CDD10531E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40636" y="128788"/>
            <a:ext cx="1188720" cy="1188720"/>
          </a:xfrm>
          <a:prstGeom prst="rect">
            <a:avLst/>
          </a:prstGeom>
        </p:spPr>
      </p:pic>
    </p:spTree>
    <p:extLst>
      <p:ext uri="{BB962C8B-B14F-4D97-AF65-F5344CB8AC3E}">
        <p14:creationId xmlns:p14="http://schemas.microsoft.com/office/powerpoint/2010/main" val="27748270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10718" y="2622210"/>
            <a:ext cx="7644402" cy="1097281"/>
          </a:xfrm>
        </p:spPr>
        <p:txBody>
          <a:bodyPr>
            <a:normAutofit/>
          </a:bodyPr>
          <a:lstStyle/>
          <a:p>
            <a:r>
              <a:rPr lang="en-US" dirty="0"/>
              <a:t>Thank you!</a:t>
            </a:r>
          </a:p>
        </p:txBody>
      </p:sp>
      <p:sp>
        <p:nvSpPr>
          <p:cNvPr id="3" name="Subtitle 2">
            <a:extLst>
              <a:ext uri="{FF2B5EF4-FFF2-40B4-BE49-F238E27FC236}">
                <a16:creationId xmlns:a16="http://schemas.microsoft.com/office/drawing/2014/main" id="{8C9D0585-BFB5-4B07-8080-D1AB7A486A0F}"/>
              </a:ext>
            </a:extLst>
          </p:cNvPr>
          <p:cNvSpPr>
            <a:spLocks noGrp="1"/>
          </p:cNvSpPr>
          <p:nvPr>
            <p:ph type="subTitle" idx="1"/>
          </p:nvPr>
        </p:nvSpPr>
        <p:spPr>
          <a:xfrm>
            <a:off x="4110718" y="4160520"/>
            <a:ext cx="6557282" cy="1097280"/>
          </a:xfrm>
        </p:spPr>
        <p:txBody>
          <a:bodyPr>
            <a:normAutofit/>
          </a:bodyPr>
          <a:lstStyle/>
          <a:p>
            <a:r>
              <a:rPr lang="en-US" sz="2800" dirty="0"/>
              <a:t>Questions or Comments?</a:t>
            </a:r>
          </a:p>
        </p:txBody>
      </p:sp>
      <p:sp>
        <p:nvSpPr>
          <p:cNvPr id="5" name="TextBox 4">
            <a:extLst>
              <a:ext uri="{FF2B5EF4-FFF2-40B4-BE49-F238E27FC236}">
                <a16:creationId xmlns:a16="http://schemas.microsoft.com/office/drawing/2014/main" id="{F36FA56D-FF7B-4011-959E-6627AE900D7A}"/>
              </a:ext>
            </a:extLst>
          </p:cNvPr>
          <p:cNvSpPr txBox="1"/>
          <p:nvPr/>
        </p:nvSpPr>
        <p:spPr>
          <a:xfrm>
            <a:off x="4110718" y="457200"/>
            <a:ext cx="7169150" cy="2246769"/>
          </a:xfrm>
          <a:prstGeom prst="rect">
            <a:avLst/>
          </a:prstGeom>
          <a:noFill/>
        </p:spPr>
        <p:txBody>
          <a:bodyPr wrap="square">
            <a:spAutoFit/>
          </a:bodyPr>
          <a:lstStyle/>
          <a:p>
            <a:r>
              <a:rPr lang="en-US" sz="2800" i="1" dirty="0">
                <a:solidFill>
                  <a:schemeClr val="bg1"/>
                </a:solidFill>
              </a:rPr>
              <a:t>Find Additional Resources at:</a:t>
            </a:r>
          </a:p>
          <a:p>
            <a:r>
              <a:rPr lang="en-US" sz="2800" i="1" dirty="0">
                <a:solidFill>
                  <a:schemeClr val="bg1"/>
                </a:solidFill>
              </a:rPr>
              <a:t>EDC-7: Nighttime Visibility for Safety (</a:t>
            </a:r>
            <a:r>
              <a:rPr lang="en-US" sz="2800" i="1" dirty="0">
                <a:solidFill>
                  <a:srgbClr val="FFFF00"/>
                </a:solidFill>
                <a:hlinkClick r:id="rId4">
                  <a:extLst>
                    <a:ext uri="{A12FA001-AC4F-418D-AE19-62706E023703}">
                      <ahyp:hlinkClr xmlns:ahyp="http://schemas.microsoft.com/office/drawing/2018/hyperlinkcolor" val="tx"/>
                    </a:ext>
                  </a:extLst>
                </a:hlinkClick>
              </a:rPr>
              <a:t>https://www.fhwa.dot.gov/innovation/everydaycounts/edc_7/nighttime_visibility.cfm</a:t>
            </a:r>
            <a:r>
              <a:rPr lang="en-US" sz="2800" i="1" dirty="0">
                <a:solidFill>
                  <a:schemeClr val="bg1"/>
                </a:solidFill>
              </a:rPr>
              <a:t>)</a:t>
            </a:r>
          </a:p>
          <a:p>
            <a:endParaRPr lang="en-US" sz="2800" i="1" dirty="0">
              <a:solidFill>
                <a:schemeClr val="bg1"/>
              </a:solidFill>
            </a:endParaRPr>
          </a:p>
        </p:txBody>
      </p:sp>
      <p:sp>
        <p:nvSpPr>
          <p:cNvPr id="6" name="TextBox 5">
            <a:extLst>
              <a:ext uri="{FF2B5EF4-FFF2-40B4-BE49-F238E27FC236}">
                <a16:creationId xmlns:a16="http://schemas.microsoft.com/office/drawing/2014/main" id="{E26D1BE8-88DF-49DC-8878-F275F283AE6D}"/>
              </a:ext>
            </a:extLst>
          </p:cNvPr>
          <p:cNvSpPr txBox="1"/>
          <p:nvPr/>
        </p:nvSpPr>
        <p:spPr>
          <a:xfrm>
            <a:off x="306238" y="3170850"/>
            <a:ext cx="3610154" cy="1938992"/>
          </a:xfrm>
          <a:prstGeom prst="rect">
            <a:avLst/>
          </a:prstGeom>
          <a:noFill/>
        </p:spPr>
        <p:txBody>
          <a:bodyPr wrap="square">
            <a:spAutoFit/>
          </a:bodyPr>
          <a:lstStyle/>
          <a:p>
            <a:r>
              <a:rPr lang="en-US" sz="2400" dirty="0">
                <a:solidFill>
                  <a:schemeClr val="accent4">
                    <a:lumMod val="40000"/>
                    <a:lumOff val="60000"/>
                  </a:schemeClr>
                </a:solidFill>
              </a:rPr>
              <a:t>Joe Heflin</a:t>
            </a:r>
          </a:p>
          <a:p>
            <a:r>
              <a:rPr lang="en-US" sz="2400" dirty="0">
                <a:solidFill>
                  <a:schemeClr val="accent4">
                    <a:lumMod val="40000"/>
                    <a:lumOff val="60000"/>
                  </a:schemeClr>
                </a:solidFill>
              </a:rPr>
              <a:t>Transportation Specialist</a:t>
            </a:r>
          </a:p>
          <a:p>
            <a:r>
              <a:rPr lang="en-US" sz="2400" dirty="0">
                <a:solidFill>
                  <a:schemeClr val="accent4">
                    <a:lumMod val="40000"/>
                    <a:lumOff val="60000"/>
                  </a:schemeClr>
                </a:solidFill>
              </a:rPr>
              <a:t>FHWA Office of Safety</a:t>
            </a:r>
            <a:endParaRPr lang="en-US" sz="2400" dirty="0">
              <a:solidFill>
                <a:srgbClr val="92D050"/>
              </a:solidFill>
            </a:endParaRPr>
          </a:p>
          <a:p>
            <a:r>
              <a:rPr lang="en-US" sz="2400" dirty="0">
                <a:solidFill>
                  <a:srgbClr val="92D050"/>
                </a:solidFill>
                <a:hlinkClick r:id="rId5">
                  <a:extLst>
                    <a:ext uri="{A12FA001-AC4F-418D-AE19-62706E023703}">
                      <ahyp:hlinkClr xmlns:ahyp="http://schemas.microsoft.com/office/drawing/2018/hyperlinkcolor" val="tx"/>
                    </a:ext>
                  </a:extLst>
                </a:hlinkClick>
              </a:rPr>
              <a:t>Joseph.Heflin@dot.gov</a:t>
            </a:r>
            <a:r>
              <a:rPr lang="en-US" sz="2400" dirty="0">
                <a:solidFill>
                  <a:srgbClr val="92D050"/>
                </a:solidFill>
              </a:rPr>
              <a:t> </a:t>
            </a:r>
          </a:p>
          <a:p>
            <a:r>
              <a:rPr lang="en-US" sz="2400" dirty="0">
                <a:solidFill>
                  <a:schemeClr val="accent4">
                    <a:lumMod val="40000"/>
                    <a:lumOff val="60000"/>
                  </a:schemeClr>
                </a:solidFill>
              </a:rPr>
              <a:t>501-324-6443</a:t>
            </a:r>
          </a:p>
        </p:txBody>
      </p:sp>
    </p:spTree>
    <p:custDataLst>
      <p:tags r:id="rId1"/>
    </p:custDataLst>
    <p:extLst>
      <p:ext uri="{BB962C8B-B14F-4D97-AF65-F5344CB8AC3E}">
        <p14:creationId xmlns:p14="http://schemas.microsoft.com/office/powerpoint/2010/main" val="676251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p:txBody>
          <a:bodyPr>
            <a:normAutofit/>
          </a:bodyPr>
          <a:lstStyle/>
          <a:p>
            <a:pPr marL="227013" indent="-227013"/>
            <a:r>
              <a:rPr lang="en-US" sz="4000"/>
              <a:t>The Problem: </a:t>
            </a:r>
            <a:br>
              <a:rPr lang="en-US" sz="4000"/>
            </a:br>
            <a:r>
              <a:rPr lang="en-US" sz="4000"/>
              <a:t>Nighttime vs. Daytime Fatality Rates</a:t>
            </a:r>
          </a:p>
        </p:txBody>
      </p:sp>
      <p:grpSp>
        <p:nvGrpSpPr>
          <p:cNvPr id="7" name="Group 6">
            <a:extLst>
              <a:ext uri="{FF2B5EF4-FFF2-40B4-BE49-F238E27FC236}">
                <a16:creationId xmlns:a16="http://schemas.microsoft.com/office/drawing/2014/main" id="{6D15BB0B-0A2E-DE04-9B45-2E545BFBEE4F}"/>
              </a:ext>
            </a:extLst>
          </p:cNvPr>
          <p:cNvGrpSpPr/>
          <p:nvPr/>
        </p:nvGrpSpPr>
        <p:grpSpPr>
          <a:xfrm>
            <a:off x="304800" y="1672048"/>
            <a:ext cx="11658600" cy="5105400"/>
            <a:chOff x="304800" y="1371600"/>
            <a:chExt cx="11658600" cy="5105400"/>
          </a:xfrm>
        </p:grpSpPr>
        <p:sp>
          <p:nvSpPr>
            <p:cNvPr id="8" name="Rectangle 7">
              <a:extLst>
                <a:ext uri="{FF2B5EF4-FFF2-40B4-BE49-F238E27FC236}">
                  <a16:creationId xmlns:a16="http://schemas.microsoft.com/office/drawing/2014/main" id="{B2C60089-4662-4B69-9452-CEDE65C5E022}"/>
                </a:ext>
              </a:extLst>
            </p:cNvPr>
            <p:cNvSpPr/>
            <p:nvPr/>
          </p:nvSpPr>
          <p:spPr>
            <a:xfrm>
              <a:off x="9994042" y="1946061"/>
              <a:ext cx="1448080" cy="3148330"/>
            </a:xfrm>
            <a:prstGeom prst="rect">
              <a:avLst/>
            </a:prstGeom>
            <a:solidFill>
              <a:schemeClr val="tx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35A6BB0-BE30-409B-B9AA-2AD38BA32A2D}"/>
                </a:ext>
              </a:extLst>
            </p:cNvPr>
            <p:cNvSpPr/>
            <p:nvPr/>
          </p:nvSpPr>
          <p:spPr>
            <a:xfrm>
              <a:off x="4883368" y="1946061"/>
              <a:ext cx="4517738" cy="3148330"/>
            </a:xfrm>
            <a:prstGeom prst="rect">
              <a:avLst/>
            </a:prstGeom>
            <a:solidFill>
              <a:srgbClr val="FFFF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423F4F2-6E76-448D-9963-65F538535115}"/>
                </a:ext>
              </a:extLst>
            </p:cNvPr>
            <p:cNvSpPr/>
            <p:nvPr/>
          </p:nvSpPr>
          <p:spPr>
            <a:xfrm>
              <a:off x="4381366" y="1946061"/>
              <a:ext cx="502001" cy="3148330"/>
            </a:xfrm>
            <a:prstGeom prst="rect">
              <a:avLst/>
            </a:prstGeom>
            <a:gradFill flip="none" rotWithShape="1">
              <a:gsLst>
                <a:gs pos="0">
                  <a:schemeClr val="tx1">
                    <a:alpha val="32000"/>
                  </a:schemeClr>
                </a:gs>
                <a:gs pos="100000">
                  <a:srgbClr val="FFFF00">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96E482E-2A78-408F-8427-0D3F43D52019}"/>
                </a:ext>
              </a:extLst>
            </p:cNvPr>
            <p:cNvSpPr/>
            <p:nvPr/>
          </p:nvSpPr>
          <p:spPr>
            <a:xfrm>
              <a:off x="1866739" y="1946061"/>
              <a:ext cx="2514627" cy="3148330"/>
            </a:xfrm>
            <a:prstGeom prst="rect">
              <a:avLst/>
            </a:prstGeom>
            <a:solidFill>
              <a:schemeClr val="tx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028C742-043A-EE70-EEF2-8BF01B86AD23}"/>
                </a:ext>
              </a:extLst>
            </p:cNvPr>
            <p:cNvSpPr/>
            <p:nvPr/>
          </p:nvSpPr>
          <p:spPr>
            <a:xfrm>
              <a:off x="9401105" y="1946061"/>
              <a:ext cx="592936" cy="3148330"/>
            </a:xfrm>
            <a:prstGeom prst="rect">
              <a:avLst/>
            </a:prstGeom>
            <a:gradFill flip="none" rotWithShape="1">
              <a:gsLst>
                <a:gs pos="0">
                  <a:schemeClr val="tx1">
                    <a:alpha val="32000"/>
                  </a:schemeClr>
                </a:gs>
                <a:gs pos="100000">
                  <a:srgbClr val="FFFF00">
                    <a:alpha val="1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hart 5">
              <a:extLst>
                <a:ext uri="{FF2B5EF4-FFF2-40B4-BE49-F238E27FC236}">
                  <a16:creationId xmlns:a16="http://schemas.microsoft.com/office/drawing/2014/main" id="{74C8835F-5F01-48AB-9901-6856FD9FA4EF}"/>
                </a:ext>
              </a:extLst>
            </p:cNvPr>
            <p:cNvGraphicFramePr>
              <a:graphicFrameLocks/>
            </p:cNvGraphicFramePr>
            <p:nvPr/>
          </p:nvGraphicFramePr>
          <p:xfrm>
            <a:off x="304800" y="1371600"/>
            <a:ext cx="11658600" cy="5105400"/>
          </p:xfrm>
          <a:graphic>
            <a:graphicData uri="http://schemas.openxmlformats.org/drawingml/2006/chart">
              <c:chart xmlns:c="http://schemas.openxmlformats.org/drawingml/2006/chart" xmlns:r="http://schemas.openxmlformats.org/officeDocument/2006/relationships" r:id="rId3"/>
            </a:graphicData>
          </a:graphic>
        </p:graphicFrame>
      </p:grpSp>
      <p:sp>
        <p:nvSpPr>
          <p:cNvPr id="10" name="TextBox 9">
            <a:extLst>
              <a:ext uri="{FF2B5EF4-FFF2-40B4-BE49-F238E27FC236}">
                <a16:creationId xmlns:a16="http://schemas.microsoft.com/office/drawing/2014/main" id="{08BCCF4A-C843-4269-8E1D-581F92369270}"/>
              </a:ext>
            </a:extLst>
          </p:cNvPr>
          <p:cNvSpPr txBox="1"/>
          <p:nvPr/>
        </p:nvSpPr>
        <p:spPr>
          <a:xfrm>
            <a:off x="2651036" y="6466417"/>
            <a:ext cx="3250231" cy="369332"/>
          </a:xfrm>
          <a:prstGeom prst="rect">
            <a:avLst/>
          </a:prstGeom>
          <a:noFill/>
        </p:spPr>
        <p:txBody>
          <a:bodyPr wrap="square" rtlCol="0">
            <a:spAutoFit/>
          </a:bodyPr>
          <a:lstStyle/>
          <a:p>
            <a:r>
              <a:rPr lang="en-US"/>
              <a:t>Source: NHTSA FARS 2015-2019</a:t>
            </a:r>
          </a:p>
        </p:txBody>
      </p:sp>
      <p:sp>
        <p:nvSpPr>
          <p:cNvPr id="12" name="Slide Number Placeholder 3">
            <a:extLst>
              <a:ext uri="{FF2B5EF4-FFF2-40B4-BE49-F238E27FC236}">
                <a16:creationId xmlns:a16="http://schemas.microsoft.com/office/drawing/2014/main" id="{D5100DF5-354E-420E-9B4A-DA5FEA6CF08A}"/>
              </a:ext>
            </a:extLst>
          </p:cNvPr>
          <p:cNvSpPr>
            <a:spLocks noGrp="1"/>
          </p:cNvSpPr>
          <p:nvPr>
            <p:ph type="sldNum" sz="quarter" idx="12"/>
          </p:nvPr>
        </p:nvSpPr>
        <p:spPr>
          <a:xfrm>
            <a:off x="11709400" y="6356350"/>
            <a:ext cx="409121" cy="365125"/>
          </a:xfrm>
        </p:spPr>
        <p:txBody>
          <a:bodyPr/>
          <a:lstStyle/>
          <a:p>
            <a:fld id="{C10DD06B-44D0-4B5F-9DB8-096B8174C7B9}" type="slidenum">
              <a:rPr lang="en-US" smtClean="0"/>
              <a:pPr/>
              <a:t>4</a:t>
            </a:fld>
            <a:endParaRPr lang="en-US"/>
          </a:p>
        </p:txBody>
      </p:sp>
    </p:spTree>
    <p:extLst>
      <p:ext uri="{BB962C8B-B14F-4D97-AF65-F5344CB8AC3E}">
        <p14:creationId xmlns:p14="http://schemas.microsoft.com/office/powerpoint/2010/main" val="318420912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25D426B-B628-4B0A-BD92-AFB46A101B1E}"/>
              </a:ext>
            </a:extLst>
          </p:cNvPr>
          <p:cNvSpPr>
            <a:spLocks noGrp="1"/>
          </p:cNvSpPr>
          <p:nvPr>
            <p:ph type="title"/>
          </p:nvPr>
        </p:nvSpPr>
        <p:spPr/>
        <p:txBody>
          <a:bodyPr>
            <a:normAutofit/>
          </a:bodyPr>
          <a:lstStyle/>
          <a:p>
            <a:r>
              <a:rPr lang="en-US" sz="4000"/>
              <a:t>Pedestrian Fatalities in Dark Conditions</a:t>
            </a:r>
          </a:p>
        </p:txBody>
      </p:sp>
      <p:sp>
        <p:nvSpPr>
          <p:cNvPr id="2" name="Slide Number Placeholder 1">
            <a:extLst>
              <a:ext uri="{FF2B5EF4-FFF2-40B4-BE49-F238E27FC236}">
                <a16:creationId xmlns:a16="http://schemas.microsoft.com/office/drawing/2014/main" id="{D7433B32-31B8-496F-9449-1903392CCF4D}"/>
              </a:ext>
            </a:extLst>
          </p:cNvPr>
          <p:cNvSpPr>
            <a:spLocks noGrp="1"/>
          </p:cNvSpPr>
          <p:nvPr>
            <p:ph type="sldNum" sz="quarter" idx="12"/>
          </p:nvPr>
        </p:nvSpPr>
        <p:spPr/>
        <p:txBody>
          <a:bodyPr/>
          <a:lstStyle/>
          <a:p>
            <a:fld id="{CBC956F3-94CB-4225-B80D-D5B5BEA895E6}" type="slidenum">
              <a:rPr lang="en-US" smtClean="0"/>
              <a:pPr/>
              <a:t>5</a:t>
            </a:fld>
            <a:endParaRPr lang="en-US"/>
          </a:p>
        </p:txBody>
      </p:sp>
      <p:graphicFrame>
        <p:nvGraphicFramePr>
          <p:cNvPr id="3" name="Chart 2">
            <a:extLst>
              <a:ext uri="{FF2B5EF4-FFF2-40B4-BE49-F238E27FC236}">
                <a16:creationId xmlns:a16="http://schemas.microsoft.com/office/drawing/2014/main" id="{EF20E130-481F-4B1F-9011-2D66E10514CA}"/>
              </a:ext>
            </a:extLst>
          </p:cNvPr>
          <p:cNvGraphicFramePr>
            <a:graphicFrameLocks noChangeAspect="1"/>
          </p:cNvGraphicFramePr>
          <p:nvPr/>
        </p:nvGraphicFramePr>
        <p:xfrm>
          <a:off x="4260897" y="1292370"/>
          <a:ext cx="7217065" cy="4608469"/>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Group 3">
            <a:extLst>
              <a:ext uri="{FF2B5EF4-FFF2-40B4-BE49-F238E27FC236}">
                <a16:creationId xmlns:a16="http://schemas.microsoft.com/office/drawing/2014/main" id="{3AE7D225-FD02-40EE-A30D-66AE2C2883D0}"/>
              </a:ext>
            </a:extLst>
          </p:cNvPr>
          <p:cNvGrpSpPr/>
          <p:nvPr/>
        </p:nvGrpSpPr>
        <p:grpSpPr>
          <a:xfrm>
            <a:off x="464707" y="1522481"/>
            <a:ext cx="3503930" cy="4702247"/>
            <a:chOff x="-122693" y="471804"/>
            <a:chExt cx="3503930" cy="4702247"/>
          </a:xfrm>
        </p:grpSpPr>
        <p:pic>
          <p:nvPicPr>
            <p:cNvPr id="5" name="Picture 4">
              <a:extLst>
                <a:ext uri="{FF2B5EF4-FFF2-40B4-BE49-F238E27FC236}">
                  <a16:creationId xmlns:a16="http://schemas.microsoft.com/office/drawing/2014/main" id="{4623139B-284F-4F05-B769-CA400C5ADBC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1649" b="-275"/>
            <a:stretch/>
          </p:blipFill>
          <p:spPr bwMode="auto">
            <a:xfrm>
              <a:off x="-122693" y="471804"/>
              <a:ext cx="3503930" cy="4148249"/>
            </a:xfrm>
            <a:prstGeom prst="rect">
              <a:avLst/>
            </a:prstGeom>
            <a:ln>
              <a:noFill/>
            </a:ln>
            <a:extLst>
              <a:ext uri="{53640926-AAD7-44D8-BBD7-CCE9431645EC}">
                <a14:shadowObscured xmlns:a14="http://schemas.microsoft.com/office/drawing/2010/main"/>
              </a:ext>
            </a:extLst>
          </p:spPr>
        </p:pic>
        <p:sp>
          <p:nvSpPr>
            <p:cNvPr id="6" name="Text Box 1">
              <a:extLst>
                <a:ext uri="{FF2B5EF4-FFF2-40B4-BE49-F238E27FC236}">
                  <a16:creationId xmlns:a16="http://schemas.microsoft.com/office/drawing/2014/main" id="{D73F0B1A-4D6F-4A38-89BC-160A669A9EC4}"/>
                </a:ext>
              </a:extLst>
            </p:cNvPr>
            <p:cNvSpPr txBox="1"/>
            <p:nvPr/>
          </p:nvSpPr>
          <p:spPr>
            <a:xfrm>
              <a:off x="-96950" y="4620053"/>
              <a:ext cx="3431540" cy="553998"/>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ts val="0"/>
                </a:spcBef>
                <a:spcAft>
                  <a:spcPts val="1000"/>
                </a:spcAft>
              </a:pPr>
              <a:r>
                <a:rPr lang="en-US" i="1">
                  <a:effectLst/>
                  <a:ea typeface="Calibri" panose="020F0502020204030204" pitchFamily="34" charset="0"/>
                  <a:cs typeface="Times New Roman" panose="02020603050405020304" pitchFamily="18" charset="0"/>
                </a:rPr>
                <a:t>Graphic. Infographic for nighttime pedestrian fatalities.</a:t>
              </a:r>
            </a:p>
          </p:txBody>
        </p:sp>
      </p:grpSp>
      <p:sp>
        <p:nvSpPr>
          <p:cNvPr id="7" name="TextBox 6">
            <a:extLst>
              <a:ext uri="{FF2B5EF4-FFF2-40B4-BE49-F238E27FC236}">
                <a16:creationId xmlns:a16="http://schemas.microsoft.com/office/drawing/2014/main" id="{B151DF73-F9D5-438F-8CA9-694AE2B451A7}"/>
              </a:ext>
            </a:extLst>
          </p:cNvPr>
          <p:cNvSpPr txBox="1"/>
          <p:nvPr/>
        </p:nvSpPr>
        <p:spPr>
          <a:xfrm>
            <a:off x="4260897" y="5879329"/>
            <a:ext cx="7217064" cy="646331"/>
          </a:xfrm>
          <a:prstGeom prst="rect">
            <a:avLst/>
          </a:prstGeom>
          <a:noFill/>
        </p:spPr>
        <p:txBody>
          <a:bodyPr wrap="square" rtlCol="0">
            <a:spAutoFit/>
          </a:bodyPr>
          <a:lstStyle/>
          <a:p>
            <a:r>
              <a:rPr lang="en-US" i="1"/>
              <a:t>Dark condition pedestrian fatalities/year and dark condition pedestrian fatalities/year as a percentage of total pedestrian fatalities</a:t>
            </a:r>
          </a:p>
        </p:txBody>
      </p:sp>
      <p:sp>
        <p:nvSpPr>
          <p:cNvPr id="12" name="TextBox 11">
            <a:extLst>
              <a:ext uri="{FF2B5EF4-FFF2-40B4-BE49-F238E27FC236}">
                <a16:creationId xmlns:a16="http://schemas.microsoft.com/office/drawing/2014/main" id="{D1343DDE-0C76-49C7-9A04-8797EDA80742}"/>
              </a:ext>
            </a:extLst>
          </p:cNvPr>
          <p:cNvSpPr txBox="1"/>
          <p:nvPr/>
        </p:nvSpPr>
        <p:spPr>
          <a:xfrm>
            <a:off x="5392271" y="6490027"/>
            <a:ext cx="4827494" cy="369332"/>
          </a:xfrm>
          <a:prstGeom prst="rect">
            <a:avLst/>
          </a:prstGeom>
          <a:noFill/>
        </p:spPr>
        <p:txBody>
          <a:bodyPr wrap="square">
            <a:spAutoFit/>
          </a:bodyPr>
          <a:lstStyle/>
          <a:p>
            <a:pPr algn="ctr"/>
            <a:r>
              <a:rPr lang="en-US"/>
              <a:t>Figure 5 </a:t>
            </a:r>
            <a:r>
              <a:rPr lang="en-US">
                <a:hlinkClick r:id="rId5"/>
              </a:rPr>
              <a:t>Pedestrian Lighting Primer (dot.gov)</a:t>
            </a:r>
            <a:endParaRPr lang="en-US"/>
          </a:p>
        </p:txBody>
      </p:sp>
      <p:sp>
        <p:nvSpPr>
          <p:cNvPr id="11" name="TextBox 10">
            <a:extLst>
              <a:ext uri="{FF2B5EF4-FFF2-40B4-BE49-F238E27FC236}">
                <a16:creationId xmlns:a16="http://schemas.microsoft.com/office/drawing/2014/main" id="{B70C8B6B-9E92-4F22-A94D-47D74618B96E}"/>
              </a:ext>
            </a:extLst>
          </p:cNvPr>
          <p:cNvSpPr txBox="1"/>
          <p:nvPr/>
        </p:nvSpPr>
        <p:spPr>
          <a:xfrm>
            <a:off x="10186819" y="5322477"/>
            <a:ext cx="1291142" cy="307777"/>
          </a:xfrm>
          <a:prstGeom prst="rect">
            <a:avLst/>
          </a:prstGeom>
          <a:noFill/>
        </p:spPr>
        <p:txBody>
          <a:bodyPr wrap="square">
            <a:spAutoFit/>
          </a:bodyPr>
          <a:lstStyle/>
          <a:p>
            <a:r>
              <a:rPr lang="en-US" sz="1400">
                <a:effectLst/>
                <a:latin typeface="Calibri" panose="020F0502020204030204" pitchFamily="34" charset="0"/>
                <a:ea typeface="Calibri" panose="020F0502020204030204" pitchFamily="34" charset="0"/>
                <a:cs typeface="Times New Roman" panose="02020603050405020304" pitchFamily="18" charset="0"/>
              </a:rPr>
              <a:t>Source: NHTSA</a:t>
            </a:r>
            <a:endParaRPr lang="en-US" sz="1400"/>
          </a:p>
        </p:txBody>
      </p:sp>
    </p:spTree>
    <p:extLst>
      <p:ext uri="{BB962C8B-B14F-4D97-AF65-F5344CB8AC3E}">
        <p14:creationId xmlns:p14="http://schemas.microsoft.com/office/powerpoint/2010/main" val="2768313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3D81286-B94F-46AE-8E43-0000D91F5DED}"/>
              </a:ext>
            </a:extLst>
          </p:cNvPr>
          <p:cNvSpPr>
            <a:spLocks noGrp="1"/>
          </p:cNvSpPr>
          <p:nvPr>
            <p:ph type="title"/>
          </p:nvPr>
        </p:nvSpPr>
        <p:spPr/>
        <p:txBody>
          <a:bodyPr/>
          <a:lstStyle/>
          <a:p>
            <a:r>
              <a:rPr lang="en-US"/>
              <a:t>E</a:t>
            </a:r>
            <a:r>
              <a:rPr lang="en-CA" err="1"/>
              <a:t>quity</a:t>
            </a:r>
            <a:r>
              <a:rPr lang="en-CA"/>
              <a:t> and Nighttime</a:t>
            </a:r>
            <a:endParaRPr lang="en-US"/>
          </a:p>
        </p:txBody>
      </p:sp>
      <p:sp>
        <p:nvSpPr>
          <p:cNvPr id="4" name="Slide Number Placeholder 3">
            <a:extLst>
              <a:ext uri="{FF2B5EF4-FFF2-40B4-BE49-F238E27FC236}">
                <a16:creationId xmlns:a16="http://schemas.microsoft.com/office/drawing/2014/main" id="{C8966F56-8DF5-5D9A-677B-DA396DDA3452}"/>
              </a:ext>
            </a:extLst>
          </p:cNvPr>
          <p:cNvSpPr>
            <a:spLocks noGrp="1"/>
          </p:cNvSpPr>
          <p:nvPr>
            <p:ph type="sldNum" sz="quarter" idx="12"/>
          </p:nvPr>
        </p:nvSpPr>
        <p:spPr/>
        <p:txBody>
          <a:bodyPr/>
          <a:lstStyle/>
          <a:p>
            <a:fld id="{DDD3025B-A783-4703-866A-ED0E444E6E3B}" type="slidenum">
              <a:rPr lang="en-US" smtClean="0"/>
              <a:pPr/>
              <a:t>6</a:t>
            </a:fld>
            <a:endParaRPr lang="en-US"/>
          </a:p>
        </p:txBody>
      </p:sp>
      <p:pic>
        <p:nvPicPr>
          <p:cNvPr id="5" name="Picture 4" descr="Diagram&#10;&#10;Description automatically generated">
            <a:extLst>
              <a:ext uri="{FF2B5EF4-FFF2-40B4-BE49-F238E27FC236}">
                <a16:creationId xmlns:a16="http://schemas.microsoft.com/office/drawing/2014/main" id="{0F0E2ED9-A377-0655-88FE-E9787E308CC4}"/>
              </a:ext>
            </a:extLst>
          </p:cNvPr>
          <p:cNvPicPr>
            <a:picLocks noChangeAspect="1"/>
          </p:cNvPicPr>
          <p:nvPr/>
        </p:nvPicPr>
        <p:blipFill rotWithShape="1">
          <a:blip r:embed="rId3" cstate="print">
            <a:extLst>
              <a:ext uri="{28A0092B-C50C-407E-A947-70E740481C1C}">
                <a14:useLocalDpi xmlns:a14="http://schemas.microsoft.com/office/drawing/2010/main"/>
              </a:ext>
            </a:extLst>
          </a:blip>
          <a:stretch/>
        </p:blipFill>
        <p:spPr>
          <a:xfrm>
            <a:off x="2148017" y="1609325"/>
            <a:ext cx="7895967" cy="4114800"/>
          </a:xfrm>
          <a:prstGeom prst="rect">
            <a:avLst/>
          </a:prstGeom>
        </p:spPr>
      </p:pic>
      <p:sp>
        <p:nvSpPr>
          <p:cNvPr id="10" name="TextBox 9">
            <a:extLst>
              <a:ext uri="{FF2B5EF4-FFF2-40B4-BE49-F238E27FC236}">
                <a16:creationId xmlns:a16="http://schemas.microsoft.com/office/drawing/2014/main" id="{9DD97750-3C20-AC3C-F46E-2108EDD9ED14}"/>
              </a:ext>
            </a:extLst>
          </p:cNvPr>
          <p:cNvSpPr txBox="1"/>
          <p:nvPr/>
        </p:nvSpPr>
        <p:spPr>
          <a:xfrm>
            <a:off x="4265357" y="5776602"/>
            <a:ext cx="3661286" cy="392159"/>
          </a:xfrm>
          <a:prstGeom prst="rect">
            <a:avLst/>
          </a:prstGeom>
          <a:noFill/>
        </p:spPr>
        <p:txBody>
          <a:bodyPr wrap="square">
            <a:spAutoFit/>
          </a:bodyPr>
          <a:lstStyle/>
          <a:p>
            <a:pPr algn="ctr">
              <a:lnSpc>
                <a:spcPct val="115000"/>
              </a:lnSpc>
              <a:spcAft>
                <a:spcPts val="1000"/>
              </a:spcAft>
            </a:pPr>
            <a:r>
              <a:rPr lang="en-US" sz="1800">
                <a:effectLst/>
                <a:latin typeface="Calibri" panose="020F0502020204030204" pitchFamily="34" charset="0"/>
                <a:ea typeface="Calibri" panose="020F0502020204030204" pitchFamily="34" charset="0"/>
                <a:cs typeface="Times New Roman" panose="02020603050405020304" pitchFamily="18" charset="0"/>
              </a:rPr>
              <a:t>Source: NHTSA FARS</a:t>
            </a:r>
            <a:r>
              <a:rPr lang="en-US">
                <a:latin typeface="Calibri" panose="020F0502020204030204" pitchFamily="34" charset="0"/>
                <a:ea typeface="Calibri" panose="020F0502020204030204" pitchFamily="34" charset="0"/>
                <a:cs typeface="Times New Roman" panose="02020603050405020304" pitchFamily="18" charset="0"/>
              </a:rPr>
              <a:t> (2008–2018)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FACA4EF4-9936-48CC-9BD6-4416655BBD05}"/>
              </a:ext>
            </a:extLst>
          </p:cNvPr>
          <p:cNvSpPr txBox="1"/>
          <p:nvPr/>
        </p:nvSpPr>
        <p:spPr>
          <a:xfrm>
            <a:off x="3048786" y="6485821"/>
            <a:ext cx="6094428" cy="369332"/>
          </a:xfrm>
          <a:prstGeom prst="rect">
            <a:avLst/>
          </a:prstGeom>
          <a:noFill/>
        </p:spPr>
        <p:txBody>
          <a:bodyPr wrap="square">
            <a:spAutoFit/>
          </a:bodyPr>
          <a:lstStyle/>
          <a:p>
            <a:pPr algn="ctr"/>
            <a:r>
              <a:rPr lang="en-US">
                <a:hlinkClick r:id="rId4"/>
              </a:rPr>
              <a:t>Pedestrian Lighting Primer (dot.gov)</a:t>
            </a:r>
            <a:endParaRPr lang="en-US"/>
          </a:p>
        </p:txBody>
      </p:sp>
    </p:spTree>
    <p:extLst>
      <p:ext uri="{BB962C8B-B14F-4D97-AF65-F5344CB8AC3E}">
        <p14:creationId xmlns:p14="http://schemas.microsoft.com/office/powerpoint/2010/main" val="3886576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4ABF58-A44A-4413-91B3-130D14678C26}"/>
              </a:ext>
            </a:extLst>
          </p:cNvPr>
          <p:cNvSpPr>
            <a:spLocks noGrp="1"/>
          </p:cNvSpPr>
          <p:nvPr>
            <p:ph type="sldNum" sz="quarter" idx="12"/>
          </p:nvPr>
        </p:nvSpPr>
        <p:spPr/>
        <p:txBody>
          <a:bodyPr/>
          <a:lstStyle/>
          <a:p>
            <a:fld id="{C10DD06B-44D0-4B5F-9DB8-096B8174C7B9}" type="slidenum">
              <a:rPr lang="en-US" smtClean="0"/>
              <a:pPr/>
              <a:t>7</a:t>
            </a:fld>
            <a:endParaRPr lang="en-US"/>
          </a:p>
        </p:txBody>
      </p:sp>
      <p:pic>
        <p:nvPicPr>
          <p:cNvPr id="3" name="Content Placeholder 2">
            <a:extLst>
              <a:ext uri="{FF2B5EF4-FFF2-40B4-BE49-F238E27FC236}">
                <a16:creationId xmlns:a16="http://schemas.microsoft.com/office/drawing/2014/main" id="{68A4A595-F71B-489B-9233-58E5A4027E6E}"/>
              </a:ext>
            </a:extLst>
          </p:cNvPr>
          <p:cNvPicPr>
            <a:picLocks noGrp="1" noChangeAspect="1"/>
          </p:cNvPicPr>
          <p:nvPr>
            <p:ph sz="half" idx="16"/>
          </p:nvPr>
        </p:nvPicPr>
        <p:blipFill>
          <a:blip r:embed="rId3"/>
          <a:stretch>
            <a:fillRect/>
          </a:stretch>
        </p:blipFill>
        <p:spPr>
          <a:xfrm>
            <a:off x="1024889" y="457200"/>
            <a:ext cx="10256521" cy="3205163"/>
          </a:xfrm>
          <a:prstGeom prst="rect">
            <a:avLst/>
          </a:prstGeom>
        </p:spPr>
      </p:pic>
      <p:sp>
        <p:nvSpPr>
          <p:cNvPr id="2" name="Title 1">
            <a:extLst>
              <a:ext uri="{FF2B5EF4-FFF2-40B4-BE49-F238E27FC236}">
                <a16:creationId xmlns:a16="http://schemas.microsoft.com/office/drawing/2014/main" id="{AB8E1BA4-78BA-4B08-BF53-561377CA5875}"/>
              </a:ext>
            </a:extLst>
          </p:cNvPr>
          <p:cNvSpPr>
            <a:spLocks noGrp="1"/>
          </p:cNvSpPr>
          <p:nvPr>
            <p:ph type="title"/>
          </p:nvPr>
        </p:nvSpPr>
        <p:spPr>
          <a:xfrm>
            <a:off x="495300" y="3837709"/>
            <a:ext cx="11315700" cy="2355273"/>
          </a:xfrm>
        </p:spPr>
        <p:txBody>
          <a:bodyPr>
            <a:normAutofit fontScale="90000"/>
          </a:bodyPr>
          <a:lstStyle/>
          <a:p>
            <a:pPr algn="ctr"/>
            <a:r>
              <a:rPr lang="en-US" sz="3600" dirty="0"/>
              <a:t>EDC-7 Nighttime Visibility for Safety Initiative</a:t>
            </a:r>
            <a:br>
              <a:rPr lang="en-US" sz="2800" dirty="0"/>
            </a:br>
            <a:br>
              <a:rPr lang="en-US" sz="2800" dirty="0"/>
            </a:br>
            <a:r>
              <a:rPr lang="en-US" sz="2800" dirty="0"/>
              <a:t>Enhancing Nighttime visibility along corridors, intersections, and pedestrian crossings can help reduce fatalities. This initiative promotes traffic control devices and properly designed lighting to improve safety for all users</a:t>
            </a:r>
          </a:p>
        </p:txBody>
      </p:sp>
    </p:spTree>
    <p:extLst>
      <p:ext uri="{BB962C8B-B14F-4D97-AF65-F5344CB8AC3E}">
        <p14:creationId xmlns:p14="http://schemas.microsoft.com/office/powerpoint/2010/main" val="3368888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60138-8346-47D6-BA23-024F8DB9DFC7}"/>
              </a:ext>
            </a:extLst>
          </p:cNvPr>
          <p:cNvSpPr>
            <a:spLocks noGrp="1"/>
          </p:cNvSpPr>
          <p:nvPr>
            <p:ph type="title"/>
          </p:nvPr>
        </p:nvSpPr>
        <p:spPr/>
        <p:txBody>
          <a:bodyPr/>
          <a:lstStyle/>
          <a:p>
            <a:r>
              <a:rPr lang="en-US"/>
              <a:t>Roadway Departure Benefits</a:t>
            </a:r>
          </a:p>
        </p:txBody>
      </p:sp>
      <p:sp>
        <p:nvSpPr>
          <p:cNvPr id="3" name="Content Placeholder 2">
            <a:extLst>
              <a:ext uri="{FF2B5EF4-FFF2-40B4-BE49-F238E27FC236}">
                <a16:creationId xmlns:a16="http://schemas.microsoft.com/office/drawing/2014/main" id="{8B8FE377-A2B8-43F6-BA98-20B2C94A2F7B}"/>
              </a:ext>
            </a:extLst>
          </p:cNvPr>
          <p:cNvSpPr>
            <a:spLocks noGrp="1"/>
          </p:cNvSpPr>
          <p:nvPr>
            <p:ph idx="1"/>
          </p:nvPr>
        </p:nvSpPr>
        <p:spPr>
          <a:xfrm>
            <a:off x="363279" y="1583332"/>
            <a:ext cx="6022850" cy="4351338"/>
          </a:xfrm>
        </p:spPr>
        <p:txBody>
          <a:bodyPr>
            <a:normAutofit lnSpcReduction="10000"/>
          </a:bodyPr>
          <a:lstStyle/>
          <a:p>
            <a:r>
              <a:rPr lang="en-US" dirty="0"/>
              <a:t>Horizontal curve delineation enhancements through the use of chevrons (16- to 25-percent reduction)</a:t>
            </a:r>
          </a:p>
          <a:p>
            <a:r>
              <a:rPr lang="en-US" dirty="0"/>
              <a:t>Edge and center line markings (24-percent reduction)</a:t>
            </a:r>
          </a:p>
          <a:p>
            <a:r>
              <a:rPr lang="en-US" dirty="0"/>
              <a:t>Fluorescent sheeting for warning signs (18-percent reduction)</a:t>
            </a:r>
          </a:p>
          <a:p>
            <a:r>
              <a:rPr lang="en-US" dirty="0"/>
              <a:t>Other enhancements like retroreflective raised pavement markers and delineators</a:t>
            </a:r>
          </a:p>
          <a:p>
            <a:endParaRPr lang="en-US" dirty="0"/>
          </a:p>
          <a:p>
            <a:endParaRPr lang="en-US" dirty="0"/>
          </a:p>
        </p:txBody>
      </p:sp>
      <p:sp>
        <p:nvSpPr>
          <p:cNvPr id="4" name="Slide Number Placeholder 3">
            <a:extLst>
              <a:ext uri="{FF2B5EF4-FFF2-40B4-BE49-F238E27FC236}">
                <a16:creationId xmlns:a16="http://schemas.microsoft.com/office/drawing/2014/main" id="{C87CBC31-E3F0-45A6-BA4A-7D37976F6630}"/>
              </a:ext>
            </a:extLst>
          </p:cNvPr>
          <p:cNvSpPr>
            <a:spLocks noGrp="1"/>
          </p:cNvSpPr>
          <p:nvPr>
            <p:ph type="sldNum" sz="quarter" idx="12"/>
          </p:nvPr>
        </p:nvSpPr>
        <p:spPr/>
        <p:txBody>
          <a:bodyPr/>
          <a:lstStyle/>
          <a:p>
            <a:fld id="{C10DD06B-44D0-4B5F-9DB8-096B8174C7B9}" type="slidenum">
              <a:rPr lang="en-US" smtClean="0"/>
              <a:pPr/>
              <a:t>8</a:t>
            </a:fld>
            <a:endParaRPr lang="en-US"/>
          </a:p>
        </p:txBody>
      </p:sp>
      <p:sp>
        <p:nvSpPr>
          <p:cNvPr id="10" name="TextBox 9">
            <a:extLst>
              <a:ext uri="{FF2B5EF4-FFF2-40B4-BE49-F238E27FC236}">
                <a16:creationId xmlns:a16="http://schemas.microsoft.com/office/drawing/2014/main" id="{EBC05AEF-0883-4414-94A4-B45630F4FA3C}"/>
              </a:ext>
            </a:extLst>
          </p:cNvPr>
          <p:cNvSpPr txBox="1"/>
          <p:nvPr/>
        </p:nvSpPr>
        <p:spPr>
          <a:xfrm>
            <a:off x="1896034" y="5934670"/>
            <a:ext cx="8659907" cy="646331"/>
          </a:xfrm>
          <a:prstGeom prst="rect">
            <a:avLst/>
          </a:prstGeom>
          <a:noFill/>
        </p:spPr>
        <p:txBody>
          <a:bodyPr wrap="square">
            <a:spAutoFit/>
          </a:bodyPr>
          <a:lstStyle/>
          <a:p>
            <a:pPr algn="ctr"/>
            <a:r>
              <a:rPr lang="en-US"/>
              <a:t>Data Sources: </a:t>
            </a:r>
            <a:r>
              <a:rPr lang="en-US">
                <a:hlinkClick r:id="rId3"/>
              </a:rPr>
              <a:t>https://highways.dot.gov/safety/proven-safety-countermeasures/enhanced-delineation-horizontal-curves</a:t>
            </a:r>
            <a:r>
              <a:rPr lang="en-US"/>
              <a:t>  and CMF Clearinghouse CMF ID 101 </a:t>
            </a:r>
          </a:p>
        </p:txBody>
      </p:sp>
      <p:pic>
        <p:nvPicPr>
          <p:cNvPr id="6" name="Picture 5">
            <a:extLst>
              <a:ext uri="{FF2B5EF4-FFF2-40B4-BE49-F238E27FC236}">
                <a16:creationId xmlns:a16="http://schemas.microsoft.com/office/drawing/2014/main" id="{F4A3CA17-7083-4D72-B319-08FEDEE218D1}"/>
              </a:ext>
            </a:extLst>
          </p:cNvPr>
          <p:cNvPicPr>
            <a:picLocks noChangeAspect="1"/>
          </p:cNvPicPr>
          <p:nvPr/>
        </p:nvPicPr>
        <p:blipFill>
          <a:blip r:embed="rId4"/>
          <a:stretch>
            <a:fillRect/>
          </a:stretch>
        </p:blipFill>
        <p:spPr>
          <a:xfrm>
            <a:off x="6764618" y="1421387"/>
            <a:ext cx="1436072" cy="1414592"/>
          </a:xfrm>
          <a:prstGeom prst="rect">
            <a:avLst/>
          </a:prstGeom>
        </p:spPr>
      </p:pic>
      <p:pic>
        <p:nvPicPr>
          <p:cNvPr id="7" name="Picture 6">
            <a:extLst>
              <a:ext uri="{FF2B5EF4-FFF2-40B4-BE49-F238E27FC236}">
                <a16:creationId xmlns:a16="http://schemas.microsoft.com/office/drawing/2014/main" id="{1129DE91-1734-4A4E-8BEF-BF8715DE220E}"/>
              </a:ext>
            </a:extLst>
          </p:cNvPr>
          <p:cNvPicPr>
            <a:picLocks noChangeAspect="1"/>
          </p:cNvPicPr>
          <p:nvPr/>
        </p:nvPicPr>
        <p:blipFill>
          <a:blip r:embed="rId5"/>
          <a:stretch>
            <a:fillRect/>
          </a:stretch>
        </p:blipFill>
        <p:spPr>
          <a:xfrm>
            <a:off x="10555941" y="1426384"/>
            <a:ext cx="1019637" cy="1319810"/>
          </a:xfrm>
          <a:prstGeom prst="rect">
            <a:avLst/>
          </a:prstGeom>
        </p:spPr>
      </p:pic>
      <p:pic>
        <p:nvPicPr>
          <p:cNvPr id="8" name="Picture 7">
            <a:extLst>
              <a:ext uri="{FF2B5EF4-FFF2-40B4-BE49-F238E27FC236}">
                <a16:creationId xmlns:a16="http://schemas.microsoft.com/office/drawing/2014/main" id="{31BE7CE6-D5AF-4419-8E83-2ECE262BA7DB}"/>
              </a:ext>
            </a:extLst>
          </p:cNvPr>
          <p:cNvPicPr>
            <a:picLocks noChangeAspect="1"/>
          </p:cNvPicPr>
          <p:nvPr/>
        </p:nvPicPr>
        <p:blipFill>
          <a:blip r:embed="rId6"/>
          <a:stretch>
            <a:fillRect/>
          </a:stretch>
        </p:blipFill>
        <p:spPr>
          <a:xfrm>
            <a:off x="8579179" y="1418711"/>
            <a:ext cx="1526650" cy="1504616"/>
          </a:xfrm>
          <a:prstGeom prst="rect">
            <a:avLst/>
          </a:prstGeom>
        </p:spPr>
      </p:pic>
      <p:pic>
        <p:nvPicPr>
          <p:cNvPr id="9" name="Picture 8" descr="A person walking on a road&#10;&#10;Description automatically generated with low confidence">
            <a:extLst>
              <a:ext uri="{FF2B5EF4-FFF2-40B4-BE49-F238E27FC236}">
                <a16:creationId xmlns:a16="http://schemas.microsoft.com/office/drawing/2014/main" id="{0A87579A-2C94-4F2F-B408-F36C6572BED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085013" y="3014329"/>
            <a:ext cx="4244007" cy="2829338"/>
          </a:xfrm>
          <a:prstGeom prst="rect">
            <a:avLst/>
          </a:prstGeom>
          <a:ln>
            <a:solidFill>
              <a:schemeClr val="bg2">
                <a:lumMod val="50000"/>
              </a:schemeClr>
            </a:solidFill>
          </a:ln>
        </p:spPr>
      </p:pic>
    </p:spTree>
    <p:extLst>
      <p:ext uri="{BB962C8B-B14F-4D97-AF65-F5344CB8AC3E}">
        <p14:creationId xmlns:p14="http://schemas.microsoft.com/office/powerpoint/2010/main" val="3205889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8" name="Picture 2" descr="P0005344"/>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7630817" y="3920834"/>
            <a:ext cx="4374800" cy="2286000"/>
          </a:xfrm>
          <a:prstGeom prst="rect">
            <a:avLst/>
          </a:prstGeom>
          <a:noFill/>
        </p:spPr>
      </p:pic>
      <p:sp>
        <p:nvSpPr>
          <p:cNvPr id="10" name="Title 1">
            <a:extLst>
              <a:ext uri="{FF2B5EF4-FFF2-40B4-BE49-F238E27FC236}">
                <a16:creationId xmlns:a16="http://schemas.microsoft.com/office/drawing/2014/main" id="{F2FB1480-33BC-499B-BC46-402078D94ED8}"/>
              </a:ext>
            </a:extLst>
          </p:cNvPr>
          <p:cNvSpPr>
            <a:spLocks noGrp="1"/>
          </p:cNvSpPr>
          <p:nvPr>
            <p:ph type="title"/>
          </p:nvPr>
        </p:nvSpPr>
        <p:spPr/>
        <p:txBody>
          <a:bodyPr/>
          <a:lstStyle/>
          <a:p>
            <a:r>
              <a:rPr lang="en-US"/>
              <a:t>Curve Sign Enhancements </a:t>
            </a:r>
          </a:p>
        </p:txBody>
      </p:sp>
      <p:sp>
        <p:nvSpPr>
          <p:cNvPr id="2" name="Content Placeholder 1">
            <a:extLst>
              <a:ext uri="{FF2B5EF4-FFF2-40B4-BE49-F238E27FC236}">
                <a16:creationId xmlns:a16="http://schemas.microsoft.com/office/drawing/2014/main" id="{4A6A24CF-30C1-4236-A0AA-F43D443115EC}"/>
              </a:ext>
            </a:extLst>
          </p:cNvPr>
          <p:cNvSpPr>
            <a:spLocks noGrp="1"/>
          </p:cNvSpPr>
          <p:nvPr>
            <p:ph idx="1"/>
          </p:nvPr>
        </p:nvSpPr>
        <p:spPr>
          <a:xfrm>
            <a:off x="838200" y="1825625"/>
            <a:ext cx="6556023" cy="4351338"/>
          </a:xfrm>
        </p:spPr>
        <p:txBody>
          <a:bodyPr>
            <a:normAutofit fontScale="92500"/>
          </a:bodyPr>
          <a:lstStyle/>
          <a:p>
            <a:pPr marL="0" indent="0">
              <a:buNone/>
            </a:pPr>
            <a:r>
              <a:rPr lang="en-US"/>
              <a:t>In some cases, additional treatments that enhance conspicuity may be appropriate</a:t>
            </a:r>
          </a:p>
          <a:p>
            <a:r>
              <a:rPr lang="en-US"/>
              <a:t>Bigger signs</a:t>
            </a:r>
          </a:p>
          <a:p>
            <a:r>
              <a:rPr lang="en-US"/>
              <a:t>Doubling-up </a:t>
            </a:r>
          </a:p>
          <a:p>
            <a:r>
              <a:rPr lang="en-US"/>
              <a:t>Fluorescent yellow prismatic sheeting</a:t>
            </a:r>
          </a:p>
          <a:p>
            <a:r>
              <a:rPr lang="en-US"/>
              <a:t>Overhead placement</a:t>
            </a:r>
          </a:p>
          <a:p>
            <a:r>
              <a:rPr lang="en-US"/>
              <a:t>Warning beacon</a:t>
            </a:r>
          </a:p>
          <a:p>
            <a:r>
              <a:rPr lang="en-US"/>
              <a:t>Reflectorized posts</a:t>
            </a:r>
          </a:p>
          <a:p>
            <a:r>
              <a:rPr lang="en-US"/>
              <a:t>Others in </a:t>
            </a:r>
            <a:r>
              <a:rPr lang="en-US">
                <a:hlinkClick r:id="rId4"/>
              </a:rPr>
              <a:t>MUTCD 2A.15</a:t>
            </a:r>
            <a:endParaRPr lang="en-US"/>
          </a:p>
          <a:p>
            <a:endParaRPr lang="en-US"/>
          </a:p>
          <a:p>
            <a:endParaRPr lang="en-US"/>
          </a:p>
        </p:txBody>
      </p:sp>
      <p:pic>
        <p:nvPicPr>
          <p:cNvPr id="12" name="Picture 11">
            <a:extLst>
              <a:ext uri="{FF2B5EF4-FFF2-40B4-BE49-F238E27FC236}">
                <a16:creationId xmlns:a16="http://schemas.microsoft.com/office/drawing/2014/main" id="{6C7F7EB1-66A8-460C-8218-D3BA4A7114BD}"/>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p:blipFill>
        <p:spPr>
          <a:xfrm>
            <a:off x="7836117" y="1494380"/>
            <a:ext cx="3943256" cy="2286000"/>
          </a:xfrm>
          <a:prstGeom prst="rect">
            <a:avLst/>
          </a:prstGeom>
        </p:spPr>
      </p:pic>
      <p:sp>
        <p:nvSpPr>
          <p:cNvPr id="8" name="Slide Number Placeholder 3">
            <a:extLst>
              <a:ext uri="{FF2B5EF4-FFF2-40B4-BE49-F238E27FC236}">
                <a16:creationId xmlns:a16="http://schemas.microsoft.com/office/drawing/2014/main" id="{28C8EB37-8B41-41A0-BF23-D6F6447AD253}"/>
              </a:ext>
            </a:extLst>
          </p:cNvPr>
          <p:cNvSpPr>
            <a:spLocks noGrp="1"/>
          </p:cNvSpPr>
          <p:nvPr>
            <p:ph type="sldNum" sz="quarter" idx="12"/>
          </p:nvPr>
        </p:nvSpPr>
        <p:spPr>
          <a:xfrm>
            <a:off x="11709400" y="6356350"/>
            <a:ext cx="409121" cy="365125"/>
          </a:xfrm>
        </p:spPr>
        <p:txBody>
          <a:bodyPr/>
          <a:lstStyle/>
          <a:p>
            <a:fld id="{C10DD06B-44D0-4B5F-9DB8-096B8174C7B9}" type="slidenum">
              <a:rPr lang="en-US" smtClean="0"/>
              <a:pPr/>
              <a:t>9</a:t>
            </a:fld>
            <a:endParaRPr lang="en-US"/>
          </a:p>
        </p:txBody>
      </p:sp>
    </p:spTree>
    <p:extLst>
      <p:ext uri="{BB962C8B-B14F-4D97-AF65-F5344CB8AC3E}">
        <p14:creationId xmlns:p14="http://schemas.microsoft.com/office/powerpoint/2010/main" val="27882057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3109660-2640-404b-b779-306c06ffea21">
      <Terms xmlns="http://schemas.microsoft.com/office/infopath/2007/PartnerControls"/>
    </lcf76f155ced4ddcb4097134ff3c332f>
    <TaxCatchAll xmlns="2bfabbae-75c3-4cd1-9a45-a28906e6cac7" xsi:nil="true"/>
    <MediaLengthInSeconds xmlns="13109660-2640-404b-b779-306c06ffea21" xsi:nil="true"/>
    <SharedWithUsers xmlns="2bfabbae-75c3-4cd1-9a45-a28906e6cac7">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04D448380806849915725CB97AB94DB" ma:contentTypeVersion="14" ma:contentTypeDescription="Create a new document." ma:contentTypeScope="" ma:versionID="e68449d258c4aaf201d741d58031b298">
  <xsd:schema xmlns:xsd="http://www.w3.org/2001/XMLSchema" xmlns:xs="http://www.w3.org/2001/XMLSchema" xmlns:p="http://schemas.microsoft.com/office/2006/metadata/properties" xmlns:ns2="2bfabbae-75c3-4cd1-9a45-a28906e6cac7" xmlns:ns3="13109660-2640-404b-b779-306c06ffea21" targetNamespace="http://schemas.microsoft.com/office/2006/metadata/properties" ma:root="true" ma:fieldsID="447434e826140985180e1ee7c0e99687" ns2:_="" ns3:_="">
    <xsd:import namespace="2bfabbae-75c3-4cd1-9a45-a28906e6cac7"/>
    <xsd:import namespace="13109660-2640-404b-b779-306c06ffea2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fabbae-75c3-4cd1-9a45-a28906e6cac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4051fb6-84f9-4913-88ff-bc909d5cdc73}" ma:internalName="TaxCatchAll" ma:showField="CatchAllData" ma:web="2bfabbae-75c3-4cd1-9a45-a28906e6cac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3109660-2640-404b-b779-306c06ffea2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2ed1bf8-33a6-463b-9893-e93613f3d28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8BD04D-F030-46AB-9315-A7DADA70B3A7}">
  <ds:schemaRefs>
    <ds:schemaRef ds:uri="http://schemas.openxmlformats.org/package/2006/metadata/core-properties"/>
    <ds:schemaRef ds:uri="http://schemas.microsoft.com/office/2006/documentManagement/types"/>
    <ds:schemaRef ds:uri="c51b62e9-f245-475a-a487-2a880828502f"/>
    <ds:schemaRef ds:uri="277f5319-4940-49b2-92f0-f4f9131d4455"/>
    <ds:schemaRef ds:uri="http://purl.org/dc/elements/1.1/"/>
    <ds:schemaRef ds:uri="http://schemas.microsoft.com/office/2006/metadata/properties"/>
    <ds:schemaRef ds:uri="http://purl.org/dc/term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6D59A71C-1554-4C04-8208-076483679A11}">
  <ds:schemaRefs>
    <ds:schemaRef ds:uri="http://schemas.microsoft.com/sharepoint/v3/contenttype/forms"/>
  </ds:schemaRefs>
</ds:datastoreItem>
</file>

<file path=customXml/itemProps3.xml><?xml version="1.0" encoding="utf-8"?>
<ds:datastoreItem xmlns:ds="http://schemas.openxmlformats.org/officeDocument/2006/customXml" ds:itemID="{89F80126-B918-4171-8239-C1240FC36A25}"/>
</file>

<file path=docProps/app.xml><?xml version="1.0" encoding="utf-8"?>
<Properties xmlns="http://schemas.openxmlformats.org/officeDocument/2006/extended-properties" xmlns:vt="http://schemas.openxmlformats.org/officeDocument/2006/docPropsVTypes">
  <TotalTime>6993</TotalTime>
  <Words>1517</Words>
  <Application>Microsoft Office PowerPoint</Application>
  <PresentationFormat>Widescreen</PresentationFormat>
  <Paragraphs>251</Paragraphs>
  <Slides>30</Slides>
  <Notes>30</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Arial Black</vt:lpstr>
      <vt:lpstr>Calibri</vt:lpstr>
      <vt:lpstr>Century Gothic</vt:lpstr>
      <vt:lpstr>Office Theme</vt:lpstr>
      <vt:lpstr>Nighttime Visibility for Safety</vt:lpstr>
      <vt:lpstr>Disclaimers</vt:lpstr>
      <vt:lpstr>Agenda</vt:lpstr>
      <vt:lpstr>The Problem:  Nighttime vs. Daytime Fatality Rates</vt:lpstr>
      <vt:lpstr>Pedestrian Fatalities in Dark Conditions</vt:lpstr>
      <vt:lpstr>Equity and Nighttime</vt:lpstr>
      <vt:lpstr>EDC-7 Nighttime Visibility for Safety Initiative  Enhancing Nighttime visibility along corridors, intersections, and pedestrian crossings can help reduce fatalities. This initiative promotes traffic control devices and properly designed lighting to improve safety for all users</vt:lpstr>
      <vt:lpstr>Roadway Departure Benefits</vt:lpstr>
      <vt:lpstr>Curve Sign Enhancements </vt:lpstr>
      <vt:lpstr>Increase Nighttime Visibility for Safety: Roadway Departure</vt:lpstr>
      <vt:lpstr>Why is Traffic Sign Retroreflectivity Important?</vt:lpstr>
      <vt:lpstr>Why is Pavement Marking Retroreflectivity Important?</vt:lpstr>
      <vt:lpstr>Intersection Benefits</vt:lpstr>
      <vt:lpstr>Increase Nighttime Visibility for Safety: Intersections</vt:lpstr>
      <vt:lpstr>Traffic Signal Enhancements</vt:lpstr>
      <vt:lpstr>Pedestrian &amp; Bicyclist Benefits</vt:lpstr>
      <vt:lpstr>Safe Transportation for Every Pedestrian (STEP) Countermeasures</vt:lpstr>
      <vt:lpstr>Crosswalk Visibility Enhancements and Rectangular Rapid Flashing Beacon (RRFB)</vt:lpstr>
      <vt:lpstr>Pedestrian Hybrid Beacon (PHB) and Leading Pedestrian Interval (LPI) </vt:lpstr>
      <vt:lpstr>Lighting Over Crosswalks - Positive Contrast</vt:lpstr>
      <vt:lpstr>Increase Nighttime Visibility for Safety: Bicyclists and Pedestrians</vt:lpstr>
      <vt:lpstr>Let’s Talk About Lighting!</vt:lpstr>
      <vt:lpstr>Safety Benefits of Lighting</vt:lpstr>
      <vt:lpstr>New Lighting Technologies</vt:lpstr>
      <vt:lpstr>Color Contrast With LED Lighting</vt:lpstr>
      <vt:lpstr>Urban Streetscape Design</vt:lpstr>
      <vt:lpstr>Dark Sky and LED Mitigation         Shielding</vt:lpstr>
      <vt:lpstr>Increase Nighttime Visibility for Safety: Lighting</vt:lpstr>
      <vt:lpstr>Tools &amp; Resources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Victoria.Brinkly@dot.gov;joseph.cheung@dot.gov;George.Merritt@dot.gov</dc:creator>
  <cp:lastModifiedBy>Romano, Kim K.</cp:lastModifiedBy>
  <cp:revision>31</cp:revision>
  <cp:lastPrinted>2023-04-04T19:03:50Z</cp:lastPrinted>
  <dcterms:created xsi:type="dcterms:W3CDTF">2020-06-18T18:17:35Z</dcterms:created>
  <dcterms:modified xsi:type="dcterms:W3CDTF">2023-05-10T13:48:29Z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0x010100D0FECD2DEB43A443B6990845951D1369</vt:lpwstr>
  </property>
  <property fmtid="{D5CDD505-2E9C-101B-9397-08002B2CF9AE}" pid="3" name="MediaServiceImageTags">
    <vt:lpwstr/>
  </property>
  <property fmtid="{D5CDD505-2E9C-101B-9397-08002B2CF9AE}" pid="4" name="Order">
    <vt:lpwstr>37600.0000000000</vt:lpwstr>
  </property>
  <property fmtid="{D5CDD505-2E9C-101B-9397-08002B2CF9AE}" pid="5" name="ComplianceAssetId">
    <vt:lpwstr/>
  </property>
  <property fmtid="{D5CDD505-2E9C-101B-9397-08002B2CF9AE}" pid="6" name="_activity">
    <vt:lpwstr>{"FileActivityType":"8","FileActivityTimeStamp":"2023-01-31T19:26:29.400Z","FileActivityUsersOnPage":[{"DisplayName":"Merritt, George (FHWA)","Id":"george.merritt@ad.dot.gov"}],"FileActivityNavigationId":null}</vt:lpwstr>
  </property>
  <property fmtid="{D5CDD505-2E9C-101B-9397-08002B2CF9AE}" pid="7" name="_ExtendedDescription">
    <vt:lpwstr/>
  </property>
  <property fmtid="{D5CDD505-2E9C-101B-9397-08002B2CF9AE}" pid="8" name="TriggerFlowInfo">
    <vt:lpwstr/>
  </property>
</Properties>
</file>