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8" r:id="rId2"/>
  </p:sldMasterIdLst>
  <p:notesMasterIdLst>
    <p:notesMasterId r:id="rId27"/>
  </p:notesMasterIdLst>
  <p:handoutMasterIdLst>
    <p:handoutMasterId r:id="rId28"/>
  </p:handoutMasterIdLst>
  <p:sldIdLst>
    <p:sldId id="284" r:id="rId3"/>
    <p:sldId id="1313" r:id="rId4"/>
    <p:sldId id="302" r:id="rId5"/>
    <p:sldId id="1508" r:id="rId6"/>
    <p:sldId id="1513" r:id="rId7"/>
    <p:sldId id="1528" r:id="rId8"/>
    <p:sldId id="1531" r:id="rId9"/>
    <p:sldId id="1532" r:id="rId10"/>
    <p:sldId id="1533" r:id="rId11"/>
    <p:sldId id="1510" r:id="rId12"/>
    <p:sldId id="1530" r:id="rId13"/>
    <p:sldId id="295" r:id="rId14"/>
    <p:sldId id="1507" r:id="rId15"/>
    <p:sldId id="1499" r:id="rId16"/>
    <p:sldId id="1502" r:id="rId17"/>
    <p:sldId id="1503" r:id="rId18"/>
    <p:sldId id="1527" r:id="rId19"/>
    <p:sldId id="1511" r:id="rId20"/>
    <p:sldId id="1485" r:id="rId21"/>
    <p:sldId id="1529" r:id="rId22"/>
    <p:sldId id="1484" r:id="rId23"/>
    <p:sldId id="1494" r:id="rId24"/>
    <p:sldId id="1515" r:id="rId25"/>
    <p:sldId id="280" r:id="rId26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986" autoAdjust="0"/>
    <p:restoredTop sz="94876"/>
  </p:normalViewPr>
  <p:slideViewPr>
    <p:cSldViewPr>
      <p:cViewPr varScale="1">
        <p:scale>
          <a:sx n="108" d="100"/>
          <a:sy n="108" d="100"/>
        </p:scale>
        <p:origin x="51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5" tIns="46243" rIns="92485" bIns="4624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7" y="0"/>
            <a:ext cx="3011699" cy="461804"/>
          </a:xfrm>
          <a:prstGeom prst="rect">
            <a:avLst/>
          </a:prstGeom>
        </p:spPr>
        <p:txBody>
          <a:bodyPr vert="horz" lIns="92485" tIns="46243" rIns="92485" bIns="46243" rtlCol="0"/>
          <a:lstStyle>
            <a:lvl1pPr algn="r">
              <a:defRPr sz="1200"/>
            </a:lvl1pPr>
          </a:lstStyle>
          <a:p>
            <a:fld id="{6897F04D-B4B4-4EE3-B3A1-1F6B7B89A92E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5" tIns="46243" rIns="92485" bIns="4624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7" y="8772668"/>
            <a:ext cx="3011699" cy="461804"/>
          </a:xfrm>
          <a:prstGeom prst="rect">
            <a:avLst/>
          </a:prstGeom>
        </p:spPr>
        <p:txBody>
          <a:bodyPr vert="horz" lIns="92485" tIns="46243" rIns="92485" bIns="46243" rtlCol="0" anchor="b"/>
          <a:lstStyle>
            <a:lvl1pPr algn="r">
              <a:defRPr sz="1200"/>
            </a:lvl1pPr>
          </a:lstStyle>
          <a:p>
            <a:fld id="{05DC2447-6EDF-4FEA-A1AA-C5C8A4D6EC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16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1AA39-A7ED-4052-83F0-B2FCFF7B94B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A403F-706F-48F5-99C5-753BEEB1A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89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388" y="693738"/>
            <a:ext cx="6143625" cy="3455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BDD81-80B2-433A-AF77-F18EC68A04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994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ay, scene, outdoor, road&#10;&#10;Description automatically generated">
            <a:extLst>
              <a:ext uri="{FF2B5EF4-FFF2-40B4-BE49-F238E27FC236}">
                <a16:creationId xmlns:a16="http://schemas.microsoft.com/office/drawing/2014/main" id="{80D2047E-4AE9-9249-854A-9DF7535889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64" y="13851"/>
            <a:ext cx="12192000" cy="684414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44E60AC-2436-5449-B904-B7DA23399E7A}"/>
              </a:ext>
            </a:extLst>
          </p:cNvPr>
          <p:cNvSpPr/>
          <p:nvPr userDrawn="1"/>
        </p:nvSpPr>
        <p:spPr>
          <a:xfrm>
            <a:off x="0" y="4596384"/>
            <a:ext cx="12196064" cy="501532"/>
          </a:xfrm>
          <a:prstGeom prst="rect">
            <a:avLst/>
          </a:prstGeom>
          <a:solidFill>
            <a:schemeClr val="accent3">
              <a:alpha val="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254000" y="3789954"/>
            <a:ext cx="11834368" cy="1375719"/>
          </a:xfrm>
        </p:spPr>
        <p:txBody>
          <a:bodyPr anchor="b">
            <a:normAutofit/>
          </a:bodyPr>
          <a:lstStyle>
            <a:lvl1pPr algn="r">
              <a:defRPr sz="4400" b="0" i="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kumimoji="0" lang="en-US" dirty="0"/>
              <a:t>PRESENTATION TITLE</a:t>
            </a:r>
          </a:p>
        </p:txBody>
      </p:sp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7B03AE19-1BFD-A047-BCE7-611018EDBA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28600"/>
            <a:ext cx="2148266" cy="1060450"/>
          </a:xfrm>
          <a:prstGeom prst="rect">
            <a:avLst/>
          </a:prstGeom>
        </p:spPr>
      </p:pic>
      <p:sp>
        <p:nvSpPr>
          <p:cNvPr id="13" name="Subtitle 1">
            <a:extLst>
              <a:ext uri="{FF2B5EF4-FFF2-40B4-BE49-F238E27FC236}">
                <a16:creationId xmlns:a16="http://schemas.microsoft.com/office/drawing/2014/main" id="{A1646C1A-473E-7B4B-A8FC-21724652E8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76600" y="5242483"/>
            <a:ext cx="8811768" cy="790358"/>
          </a:xfrm>
        </p:spPr>
        <p:txBody>
          <a:bodyPr anchor="ctr">
            <a:normAutofit/>
          </a:bodyPr>
          <a:lstStyle>
            <a:lvl1pPr marL="0" indent="0" algn="r">
              <a:buNone/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Presenter Name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211A94-FF38-EE4B-A4E6-BC0507BD2588}"/>
              </a:ext>
            </a:extLst>
          </p:cNvPr>
          <p:cNvSpPr/>
          <p:nvPr userDrawn="1"/>
        </p:nvSpPr>
        <p:spPr>
          <a:xfrm>
            <a:off x="-4064" y="6096000"/>
            <a:ext cx="3280664" cy="65836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400B11-177A-4C43-8C11-78826676D40F}"/>
              </a:ext>
            </a:extLst>
          </p:cNvPr>
          <p:cNvSpPr/>
          <p:nvPr userDrawn="1"/>
        </p:nvSpPr>
        <p:spPr>
          <a:xfrm>
            <a:off x="3429000" y="6096000"/>
            <a:ext cx="8765032" cy="65836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itle 7">
            <a:extLst>
              <a:ext uri="{FF2B5EF4-FFF2-40B4-BE49-F238E27FC236}">
                <a16:creationId xmlns:a16="http://schemas.microsoft.com/office/drawing/2014/main" id="{6100CF6A-827A-674A-BAB8-3635690AB854}"/>
              </a:ext>
            </a:extLst>
          </p:cNvPr>
          <p:cNvSpPr txBox="1">
            <a:spLocks/>
          </p:cNvSpPr>
          <p:nvPr userDrawn="1"/>
        </p:nvSpPr>
        <p:spPr>
          <a:xfrm>
            <a:off x="3505200" y="6096000"/>
            <a:ext cx="8614664" cy="654624"/>
          </a:xfrm>
          <a:prstGeom prst="rect">
            <a:avLst/>
          </a:prstGeom>
        </p:spPr>
        <p:txBody>
          <a:bodyPr vert="horz" tIns="91440" bIns="91440" anchor="ctr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400" b="0" i="0" kern="12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3600" b="1" i="0" spc="60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NCAT Pavement Test Track</a:t>
            </a:r>
            <a:endParaRPr lang="en-US" sz="3600" b="0" i="0" spc="600" baseline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itle 7">
            <a:extLst>
              <a:ext uri="{FF2B5EF4-FFF2-40B4-BE49-F238E27FC236}">
                <a16:creationId xmlns:a16="http://schemas.microsoft.com/office/drawing/2014/main" id="{6FFB7EBF-B384-6C4F-BFA8-A14142A286D4}"/>
              </a:ext>
            </a:extLst>
          </p:cNvPr>
          <p:cNvSpPr txBox="1">
            <a:spLocks/>
          </p:cNvSpPr>
          <p:nvPr userDrawn="1"/>
        </p:nvSpPr>
        <p:spPr>
          <a:xfrm>
            <a:off x="0" y="6092256"/>
            <a:ext cx="3276600" cy="658368"/>
          </a:xfrm>
          <a:prstGeom prst="rect">
            <a:avLst/>
          </a:prstGeom>
        </p:spPr>
        <p:txBody>
          <a:bodyPr vert="horz" wrap="square" lIns="91440" tIns="91440" rIns="91440" bIns="91440" anchor="t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400" b="0" i="0" kern="12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2000" b="1" i="0" spc="3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 (Eighth)</a:t>
            </a:r>
            <a:endParaRPr lang="en-US" sz="2000" b="1" i="0" spc="300" baseline="30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>
              <a:lnSpc>
                <a:spcPct val="80000"/>
              </a:lnSpc>
            </a:pPr>
            <a:r>
              <a:rPr lang="en-US" sz="2000" b="0" i="0" spc="3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Cycle</a:t>
            </a:r>
          </a:p>
        </p:txBody>
      </p:sp>
    </p:spTree>
    <p:extLst>
      <p:ext uri="{BB962C8B-B14F-4D97-AF65-F5344CB8AC3E}">
        <p14:creationId xmlns:p14="http://schemas.microsoft.com/office/powerpoint/2010/main" val="420409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03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ay, scene, outdoor, road&#10;&#10;Description automatically generated">
            <a:extLst>
              <a:ext uri="{FF2B5EF4-FFF2-40B4-BE49-F238E27FC236}">
                <a16:creationId xmlns:a16="http://schemas.microsoft.com/office/drawing/2014/main" id="{80D2047E-4AE9-9249-854A-9DF7535889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64" y="13851"/>
            <a:ext cx="12192000" cy="684414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44E60AC-2436-5449-B904-B7DA23399E7A}"/>
              </a:ext>
            </a:extLst>
          </p:cNvPr>
          <p:cNvSpPr/>
          <p:nvPr userDrawn="1"/>
        </p:nvSpPr>
        <p:spPr>
          <a:xfrm>
            <a:off x="0" y="4596384"/>
            <a:ext cx="12196064" cy="501532"/>
          </a:xfrm>
          <a:prstGeom prst="rect">
            <a:avLst/>
          </a:prstGeom>
          <a:solidFill>
            <a:schemeClr val="accent3">
              <a:alpha val="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254000" y="3789954"/>
            <a:ext cx="11834368" cy="1375719"/>
          </a:xfrm>
        </p:spPr>
        <p:txBody>
          <a:bodyPr anchor="b">
            <a:normAutofit/>
          </a:bodyPr>
          <a:lstStyle>
            <a:lvl1pPr algn="r">
              <a:defRPr sz="4400" b="0" i="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kumimoji="0" lang="en-US" dirty="0"/>
              <a:t>PRESENTATION TITLE</a:t>
            </a:r>
          </a:p>
        </p:txBody>
      </p:sp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7B03AE19-1BFD-A047-BCE7-611018EDBA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28600"/>
            <a:ext cx="2148266" cy="1060450"/>
          </a:xfrm>
          <a:prstGeom prst="rect">
            <a:avLst/>
          </a:prstGeom>
        </p:spPr>
      </p:pic>
      <p:sp>
        <p:nvSpPr>
          <p:cNvPr id="13" name="Subtitle 1">
            <a:extLst>
              <a:ext uri="{FF2B5EF4-FFF2-40B4-BE49-F238E27FC236}">
                <a16:creationId xmlns:a16="http://schemas.microsoft.com/office/drawing/2014/main" id="{A1646C1A-473E-7B4B-A8FC-21724652E8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76600" y="5242483"/>
            <a:ext cx="8811768" cy="790358"/>
          </a:xfrm>
        </p:spPr>
        <p:txBody>
          <a:bodyPr anchor="ctr">
            <a:normAutofit/>
          </a:bodyPr>
          <a:lstStyle>
            <a:lvl1pPr marL="0" indent="0" algn="r">
              <a:buNone/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Presenter Name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EA9525-FC3C-43FB-B9A0-4C734B41B2C0}"/>
              </a:ext>
            </a:extLst>
          </p:cNvPr>
          <p:cNvSpPr/>
          <p:nvPr userDrawn="1"/>
        </p:nvSpPr>
        <p:spPr>
          <a:xfrm>
            <a:off x="-4064" y="6096000"/>
            <a:ext cx="3280664" cy="65836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2A7717-8238-4A71-93CB-65E7A5586A22}"/>
              </a:ext>
            </a:extLst>
          </p:cNvPr>
          <p:cNvSpPr/>
          <p:nvPr userDrawn="1"/>
        </p:nvSpPr>
        <p:spPr>
          <a:xfrm>
            <a:off x="3429000" y="6096000"/>
            <a:ext cx="8765032" cy="65836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itle 7">
            <a:extLst>
              <a:ext uri="{FF2B5EF4-FFF2-40B4-BE49-F238E27FC236}">
                <a16:creationId xmlns:a16="http://schemas.microsoft.com/office/drawing/2014/main" id="{77C092D8-32CA-4122-BDA8-0224E354E2B9}"/>
              </a:ext>
            </a:extLst>
          </p:cNvPr>
          <p:cNvSpPr txBox="1">
            <a:spLocks/>
          </p:cNvSpPr>
          <p:nvPr userDrawn="1"/>
        </p:nvSpPr>
        <p:spPr>
          <a:xfrm>
            <a:off x="0" y="6092256"/>
            <a:ext cx="3276600" cy="658368"/>
          </a:xfrm>
          <a:prstGeom prst="rect">
            <a:avLst/>
          </a:prstGeom>
        </p:spPr>
        <p:txBody>
          <a:bodyPr vert="horz" wrap="square" lIns="91440" tIns="91440" rIns="91440" bIns="91440" anchor="t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400" b="0" i="0" kern="12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2000" b="1" i="0" spc="3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 (Eighth)</a:t>
            </a:r>
            <a:endParaRPr lang="en-US" sz="2000" b="1" i="0" spc="300" baseline="30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>
              <a:lnSpc>
                <a:spcPct val="80000"/>
              </a:lnSpc>
            </a:pPr>
            <a:r>
              <a:rPr lang="en-US" sz="2000" b="0" i="0" spc="3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Cycle</a:t>
            </a:r>
          </a:p>
          <a:p>
            <a:pPr algn="r">
              <a:lnSpc>
                <a:spcPct val="80000"/>
              </a:lnSpc>
            </a:pPr>
            <a:endParaRPr lang="en-US" sz="2000" b="0" i="0" spc="3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itle 7">
            <a:extLst>
              <a:ext uri="{FF2B5EF4-FFF2-40B4-BE49-F238E27FC236}">
                <a16:creationId xmlns:a16="http://schemas.microsoft.com/office/drawing/2014/main" id="{CBD4735C-8734-4D9F-8C0D-75516A5D4968}"/>
              </a:ext>
            </a:extLst>
          </p:cNvPr>
          <p:cNvSpPr txBox="1">
            <a:spLocks/>
          </p:cNvSpPr>
          <p:nvPr userDrawn="1"/>
        </p:nvSpPr>
        <p:spPr>
          <a:xfrm>
            <a:off x="3505200" y="6096000"/>
            <a:ext cx="8614664" cy="654624"/>
          </a:xfrm>
          <a:prstGeom prst="rect">
            <a:avLst/>
          </a:prstGeom>
        </p:spPr>
        <p:txBody>
          <a:bodyPr vert="horz" tIns="91440" bIns="91440" anchor="ctr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400" b="0" i="0" kern="12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3600" b="1" i="0" spc="60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NCAT Pavement Test Track</a:t>
            </a:r>
            <a:endParaRPr lang="en-US" sz="3600" b="0" i="0" spc="600" baseline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DB5D0828-C6A9-4FA9-A389-9D048DEE73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7" y="6248400"/>
            <a:ext cx="773799" cy="3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11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tree, outdoor, way&#10;&#10;Description automatically generated">
            <a:extLst>
              <a:ext uri="{FF2B5EF4-FFF2-40B4-BE49-F238E27FC236}">
                <a16:creationId xmlns:a16="http://schemas.microsoft.com/office/drawing/2014/main" id="{CB7F1312-AEB3-EB49-A803-3C4D41D745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white">
          <a:xfrm>
            <a:off x="0" y="9906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0668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10668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066800"/>
            <a:ext cx="10160000" cy="990600"/>
          </a:xfrm>
        </p:spPr>
        <p:txBody>
          <a:bodyPr/>
          <a:lstStyle>
            <a:lvl1pPr algn="l">
              <a:buNone/>
              <a:defRPr sz="3300" b="0" cap="none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F11907-DDE8-416B-8826-233CF646A898}"/>
              </a:ext>
            </a:extLst>
          </p:cNvPr>
          <p:cNvSpPr/>
          <p:nvPr userDrawn="1"/>
        </p:nvSpPr>
        <p:spPr>
          <a:xfrm>
            <a:off x="-4064" y="6096000"/>
            <a:ext cx="3280664" cy="65836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24E228-4884-4F0B-98D1-3BB444B89423}"/>
              </a:ext>
            </a:extLst>
          </p:cNvPr>
          <p:cNvSpPr/>
          <p:nvPr userDrawn="1"/>
        </p:nvSpPr>
        <p:spPr>
          <a:xfrm>
            <a:off x="3429000" y="6096000"/>
            <a:ext cx="8765032" cy="65836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0B31727E-F084-4916-8F31-0059E802E85E}"/>
              </a:ext>
            </a:extLst>
          </p:cNvPr>
          <p:cNvSpPr txBox="1">
            <a:spLocks/>
          </p:cNvSpPr>
          <p:nvPr userDrawn="1"/>
        </p:nvSpPr>
        <p:spPr>
          <a:xfrm>
            <a:off x="0" y="6092256"/>
            <a:ext cx="3276600" cy="658368"/>
          </a:xfrm>
          <a:prstGeom prst="rect">
            <a:avLst/>
          </a:prstGeom>
        </p:spPr>
        <p:txBody>
          <a:bodyPr vert="horz" wrap="square" lIns="91440" tIns="91440" rIns="91440" bIns="91440" anchor="t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400" b="0" i="0" kern="12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2000" b="1" i="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 (Eighth)</a:t>
            </a:r>
            <a:endParaRPr lang="en-US" sz="2000" b="1" i="0" spc="300" baseline="30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>
              <a:lnSpc>
                <a:spcPct val="80000"/>
              </a:lnSpc>
            </a:pPr>
            <a:r>
              <a:rPr lang="en-US" sz="2000" b="0" i="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Cycle</a:t>
            </a:r>
          </a:p>
          <a:p>
            <a:pPr algn="r">
              <a:lnSpc>
                <a:spcPct val="80000"/>
              </a:lnSpc>
            </a:pPr>
            <a:endParaRPr lang="en-US" sz="2000" b="0" i="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itle 7">
            <a:extLst>
              <a:ext uri="{FF2B5EF4-FFF2-40B4-BE49-F238E27FC236}">
                <a16:creationId xmlns:a16="http://schemas.microsoft.com/office/drawing/2014/main" id="{0BC555EA-2561-4AEB-AEFE-2FF8EAE48F43}"/>
              </a:ext>
            </a:extLst>
          </p:cNvPr>
          <p:cNvSpPr txBox="1">
            <a:spLocks/>
          </p:cNvSpPr>
          <p:nvPr userDrawn="1"/>
        </p:nvSpPr>
        <p:spPr>
          <a:xfrm>
            <a:off x="3505200" y="6096000"/>
            <a:ext cx="8614664" cy="654624"/>
          </a:xfrm>
          <a:prstGeom prst="rect">
            <a:avLst/>
          </a:prstGeom>
        </p:spPr>
        <p:txBody>
          <a:bodyPr vert="horz" tIns="91440" bIns="91440" anchor="ctr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400" b="0" i="0" kern="12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3600" b="1" i="0" spc="600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NCAT Pavement Test Track</a:t>
            </a:r>
            <a:endParaRPr lang="en-US" sz="3600" b="0" i="0" spc="600" baseline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6D33E818-BCA3-44EA-9B29-E0D2F51043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7" y="6248400"/>
            <a:ext cx="773799" cy="3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50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28B8EA-7384-4A0B-97EF-8306FAACDF53}"/>
              </a:ext>
            </a:extLst>
          </p:cNvPr>
          <p:cNvSpPr/>
          <p:nvPr userDrawn="1"/>
        </p:nvSpPr>
        <p:spPr>
          <a:xfrm>
            <a:off x="-4064" y="6096000"/>
            <a:ext cx="3280664" cy="65836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307EBE-079E-436F-87E1-218AD6C74172}"/>
              </a:ext>
            </a:extLst>
          </p:cNvPr>
          <p:cNvSpPr/>
          <p:nvPr userDrawn="1"/>
        </p:nvSpPr>
        <p:spPr>
          <a:xfrm>
            <a:off x="3429000" y="6096000"/>
            <a:ext cx="8765032" cy="65836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8AFBE2E9-E854-4AC6-86AE-36C4346A8B48}"/>
              </a:ext>
            </a:extLst>
          </p:cNvPr>
          <p:cNvSpPr txBox="1">
            <a:spLocks/>
          </p:cNvSpPr>
          <p:nvPr userDrawn="1"/>
        </p:nvSpPr>
        <p:spPr>
          <a:xfrm>
            <a:off x="0" y="6092256"/>
            <a:ext cx="3276600" cy="658368"/>
          </a:xfrm>
          <a:prstGeom prst="rect">
            <a:avLst/>
          </a:prstGeom>
        </p:spPr>
        <p:txBody>
          <a:bodyPr vert="horz" wrap="square" lIns="91440" tIns="91440" rIns="91440" bIns="91440" anchor="t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400" b="0" i="0" kern="12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2000" b="1" i="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 (Eighth)</a:t>
            </a:r>
            <a:endParaRPr lang="en-US" sz="2000" b="1" i="0" spc="300" baseline="30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>
              <a:lnSpc>
                <a:spcPct val="80000"/>
              </a:lnSpc>
            </a:pPr>
            <a:r>
              <a:rPr lang="en-US" sz="2000" b="0" i="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Cycle</a:t>
            </a:r>
          </a:p>
          <a:p>
            <a:pPr algn="r">
              <a:lnSpc>
                <a:spcPct val="80000"/>
              </a:lnSpc>
            </a:pPr>
            <a:endParaRPr lang="en-US" sz="2000" b="0" i="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itle 7">
            <a:extLst>
              <a:ext uri="{FF2B5EF4-FFF2-40B4-BE49-F238E27FC236}">
                <a16:creationId xmlns:a16="http://schemas.microsoft.com/office/drawing/2014/main" id="{9B6B059F-BF32-4F8D-8E63-AB4F24381A80}"/>
              </a:ext>
            </a:extLst>
          </p:cNvPr>
          <p:cNvSpPr txBox="1">
            <a:spLocks/>
          </p:cNvSpPr>
          <p:nvPr userDrawn="1"/>
        </p:nvSpPr>
        <p:spPr>
          <a:xfrm>
            <a:off x="3505200" y="6096000"/>
            <a:ext cx="8614664" cy="654624"/>
          </a:xfrm>
          <a:prstGeom prst="rect">
            <a:avLst/>
          </a:prstGeom>
        </p:spPr>
        <p:txBody>
          <a:bodyPr vert="horz" tIns="91440" bIns="91440" anchor="ctr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400" b="0" i="0" kern="12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3600" b="1" i="0" spc="600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NCAT Pavement Test Track</a:t>
            </a:r>
            <a:endParaRPr lang="en-US" sz="3600" b="0" i="0" spc="600" baseline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Picture 16" descr="A picture containing shape&#10;&#10;Description automatically generated">
            <a:extLst>
              <a:ext uri="{FF2B5EF4-FFF2-40B4-BE49-F238E27FC236}">
                <a16:creationId xmlns:a16="http://schemas.microsoft.com/office/drawing/2014/main" id="{F8A3CD24-D68D-448D-87A4-994687BABB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7" y="6248400"/>
            <a:ext cx="773799" cy="3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36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0224D9-6B44-4645-A66E-50BC69F105BE}"/>
              </a:ext>
            </a:extLst>
          </p:cNvPr>
          <p:cNvSpPr/>
          <p:nvPr userDrawn="1"/>
        </p:nvSpPr>
        <p:spPr>
          <a:xfrm>
            <a:off x="-4064" y="6096000"/>
            <a:ext cx="3280664" cy="65836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E55992-4935-4340-B6CF-96FC20397A9C}"/>
              </a:ext>
            </a:extLst>
          </p:cNvPr>
          <p:cNvSpPr/>
          <p:nvPr userDrawn="1"/>
        </p:nvSpPr>
        <p:spPr>
          <a:xfrm>
            <a:off x="3429000" y="6096000"/>
            <a:ext cx="8765032" cy="65836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F06C0FD9-252D-463C-BCEB-184131817449}"/>
              </a:ext>
            </a:extLst>
          </p:cNvPr>
          <p:cNvSpPr txBox="1">
            <a:spLocks/>
          </p:cNvSpPr>
          <p:nvPr userDrawn="1"/>
        </p:nvSpPr>
        <p:spPr>
          <a:xfrm>
            <a:off x="0" y="6092256"/>
            <a:ext cx="3276600" cy="658368"/>
          </a:xfrm>
          <a:prstGeom prst="rect">
            <a:avLst/>
          </a:prstGeom>
        </p:spPr>
        <p:txBody>
          <a:bodyPr vert="horz" wrap="square" lIns="91440" tIns="91440" rIns="91440" bIns="91440" anchor="t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400" b="0" i="0" kern="12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2000" b="1" i="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 (Eighth)</a:t>
            </a:r>
            <a:endParaRPr lang="en-US" sz="2000" b="1" i="0" spc="300" baseline="30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>
              <a:lnSpc>
                <a:spcPct val="80000"/>
              </a:lnSpc>
            </a:pPr>
            <a:r>
              <a:rPr lang="en-US" sz="2000" b="0" i="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Cycle</a:t>
            </a:r>
          </a:p>
          <a:p>
            <a:pPr algn="r">
              <a:lnSpc>
                <a:spcPct val="80000"/>
              </a:lnSpc>
            </a:pPr>
            <a:endParaRPr lang="en-US" sz="2000" b="0" i="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itle 7">
            <a:extLst>
              <a:ext uri="{FF2B5EF4-FFF2-40B4-BE49-F238E27FC236}">
                <a16:creationId xmlns:a16="http://schemas.microsoft.com/office/drawing/2014/main" id="{F12F422A-E6C5-4311-B319-07D5B0CFF3A2}"/>
              </a:ext>
            </a:extLst>
          </p:cNvPr>
          <p:cNvSpPr txBox="1">
            <a:spLocks/>
          </p:cNvSpPr>
          <p:nvPr userDrawn="1"/>
        </p:nvSpPr>
        <p:spPr>
          <a:xfrm>
            <a:off x="3505200" y="6096000"/>
            <a:ext cx="8614664" cy="654624"/>
          </a:xfrm>
          <a:prstGeom prst="rect">
            <a:avLst/>
          </a:prstGeom>
        </p:spPr>
        <p:txBody>
          <a:bodyPr vert="horz" tIns="91440" bIns="91440" anchor="ctr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400" b="0" i="0" kern="12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3600" b="1" i="0" spc="600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NCAT Pavement Test Track</a:t>
            </a:r>
            <a:endParaRPr lang="en-US" sz="3600" b="0" i="0" spc="600" baseline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ADE2D119-D937-413A-B858-0556D1D1AB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7" y="6248400"/>
            <a:ext cx="773799" cy="3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19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5663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0643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02689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BD8C18-ACC3-4271-BA61-215C1C3F7609}"/>
              </a:ext>
            </a:extLst>
          </p:cNvPr>
          <p:cNvSpPr/>
          <p:nvPr userDrawn="1"/>
        </p:nvSpPr>
        <p:spPr>
          <a:xfrm>
            <a:off x="-4064" y="6096000"/>
            <a:ext cx="3280664" cy="65836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6DCF2E-98CB-4C09-BD2D-6E942F0BC163}"/>
              </a:ext>
            </a:extLst>
          </p:cNvPr>
          <p:cNvSpPr/>
          <p:nvPr userDrawn="1"/>
        </p:nvSpPr>
        <p:spPr>
          <a:xfrm>
            <a:off x="3429000" y="6096000"/>
            <a:ext cx="8765032" cy="65836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E534AECF-951E-4B82-AB51-D169BDB220E3}"/>
              </a:ext>
            </a:extLst>
          </p:cNvPr>
          <p:cNvSpPr txBox="1">
            <a:spLocks/>
          </p:cNvSpPr>
          <p:nvPr userDrawn="1"/>
        </p:nvSpPr>
        <p:spPr>
          <a:xfrm>
            <a:off x="0" y="6092256"/>
            <a:ext cx="3276600" cy="658368"/>
          </a:xfrm>
          <a:prstGeom prst="rect">
            <a:avLst/>
          </a:prstGeom>
        </p:spPr>
        <p:txBody>
          <a:bodyPr vert="horz" wrap="square" lIns="91440" tIns="91440" rIns="91440" bIns="91440" anchor="t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400" b="0" i="0" kern="12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2000" b="1" i="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 (Eighth)</a:t>
            </a:r>
            <a:endParaRPr lang="en-US" sz="2000" b="1" i="0" spc="300" baseline="30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>
              <a:lnSpc>
                <a:spcPct val="80000"/>
              </a:lnSpc>
            </a:pPr>
            <a:r>
              <a:rPr lang="en-US" sz="2000" b="0" i="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Cycle</a:t>
            </a:r>
          </a:p>
          <a:p>
            <a:pPr algn="r">
              <a:lnSpc>
                <a:spcPct val="80000"/>
              </a:lnSpc>
            </a:pPr>
            <a:endParaRPr lang="en-US" sz="2000" b="0" i="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itle 7">
            <a:extLst>
              <a:ext uri="{FF2B5EF4-FFF2-40B4-BE49-F238E27FC236}">
                <a16:creationId xmlns:a16="http://schemas.microsoft.com/office/drawing/2014/main" id="{63A72E7D-BE7E-47F2-AD8B-178CF6F80DFA}"/>
              </a:ext>
            </a:extLst>
          </p:cNvPr>
          <p:cNvSpPr txBox="1">
            <a:spLocks/>
          </p:cNvSpPr>
          <p:nvPr userDrawn="1"/>
        </p:nvSpPr>
        <p:spPr>
          <a:xfrm>
            <a:off x="3505200" y="6096000"/>
            <a:ext cx="8614664" cy="654624"/>
          </a:xfrm>
          <a:prstGeom prst="rect">
            <a:avLst/>
          </a:prstGeom>
        </p:spPr>
        <p:txBody>
          <a:bodyPr vert="horz" tIns="91440" bIns="91440" anchor="ctr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400" b="0" i="0" kern="12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3600" b="1" i="0" spc="600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NCAT Pavement Test Track</a:t>
            </a:r>
            <a:endParaRPr lang="en-US" sz="3600" b="0" i="0" spc="600" baseline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9" name="Picture 18" descr="A picture containing shape&#10;&#10;Description automatically generated">
            <a:extLst>
              <a:ext uri="{FF2B5EF4-FFF2-40B4-BE49-F238E27FC236}">
                <a16:creationId xmlns:a16="http://schemas.microsoft.com/office/drawing/2014/main" id="{7ECCEEA1-DD49-45B5-B7AB-A4E741CE4F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7" y="6248400"/>
            <a:ext cx="773799" cy="3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39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2098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2098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5240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5240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D57C45-A2FA-4F1C-B1D4-86F651AD21CB}"/>
              </a:ext>
            </a:extLst>
          </p:cNvPr>
          <p:cNvSpPr/>
          <p:nvPr userDrawn="1"/>
        </p:nvSpPr>
        <p:spPr>
          <a:xfrm>
            <a:off x="-4064" y="6096000"/>
            <a:ext cx="3280664" cy="65836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89B6F7-6232-4FFB-B88D-7E99373D0DD1}"/>
              </a:ext>
            </a:extLst>
          </p:cNvPr>
          <p:cNvSpPr/>
          <p:nvPr userDrawn="1"/>
        </p:nvSpPr>
        <p:spPr>
          <a:xfrm>
            <a:off x="3429000" y="6096000"/>
            <a:ext cx="8765032" cy="65836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itle 7">
            <a:extLst>
              <a:ext uri="{FF2B5EF4-FFF2-40B4-BE49-F238E27FC236}">
                <a16:creationId xmlns:a16="http://schemas.microsoft.com/office/drawing/2014/main" id="{6C82A3A7-C28A-4E98-AB4A-774F23F129EA}"/>
              </a:ext>
            </a:extLst>
          </p:cNvPr>
          <p:cNvSpPr txBox="1">
            <a:spLocks/>
          </p:cNvSpPr>
          <p:nvPr userDrawn="1"/>
        </p:nvSpPr>
        <p:spPr>
          <a:xfrm>
            <a:off x="0" y="6092256"/>
            <a:ext cx="3276600" cy="658368"/>
          </a:xfrm>
          <a:prstGeom prst="rect">
            <a:avLst/>
          </a:prstGeom>
        </p:spPr>
        <p:txBody>
          <a:bodyPr vert="horz" wrap="square" lIns="91440" tIns="91440" rIns="91440" bIns="91440" anchor="t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400" b="0" i="0" kern="12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2000" b="1" i="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 (Eighth)</a:t>
            </a:r>
            <a:endParaRPr lang="en-US" sz="2000" b="1" i="0" spc="300" baseline="30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>
              <a:lnSpc>
                <a:spcPct val="80000"/>
              </a:lnSpc>
            </a:pPr>
            <a:r>
              <a:rPr lang="en-US" sz="2000" b="0" i="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Cycle</a:t>
            </a:r>
          </a:p>
          <a:p>
            <a:pPr algn="r">
              <a:lnSpc>
                <a:spcPct val="80000"/>
              </a:lnSpc>
            </a:pPr>
            <a:endParaRPr lang="en-US" sz="2000" b="0" i="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itle 7">
            <a:extLst>
              <a:ext uri="{FF2B5EF4-FFF2-40B4-BE49-F238E27FC236}">
                <a16:creationId xmlns:a16="http://schemas.microsoft.com/office/drawing/2014/main" id="{62CAEBFB-B8D8-45E5-A582-E9C5BCBD9F65}"/>
              </a:ext>
            </a:extLst>
          </p:cNvPr>
          <p:cNvSpPr txBox="1">
            <a:spLocks/>
          </p:cNvSpPr>
          <p:nvPr userDrawn="1"/>
        </p:nvSpPr>
        <p:spPr>
          <a:xfrm>
            <a:off x="3505200" y="6096000"/>
            <a:ext cx="8614664" cy="654624"/>
          </a:xfrm>
          <a:prstGeom prst="rect">
            <a:avLst/>
          </a:prstGeom>
        </p:spPr>
        <p:txBody>
          <a:bodyPr vert="horz" tIns="91440" bIns="91440" anchor="ctr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400" b="0" i="0" kern="12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3600" b="1" i="0" spc="600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NCAT Pavement Test Track</a:t>
            </a:r>
            <a:endParaRPr lang="en-US" sz="3600" b="0" i="0" spc="600" baseline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3" name="Picture 22" descr="A picture containing shape&#10;&#10;Description automatically generated">
            <a:extLst>
              <a:ext uri="{FF2B5EF4-FFF2-40B4-BE49-F238E27FC236}">
                <a16:creationId xmlns:a16="http://schemas.microsoft.com/office/drawing/2014/main" id="{79850C92-758A-461C-9AFD-798A75B250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7" y="6248400"/>
            <a:ext cx="773799" cy="3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52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33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5240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750"/>
              </a:spcAft>
              <a:buNone/>
              <a:defRPr sz="13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524000"/>
            <a:ext cx="8534400" cy="4419600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27A155-6E83-4C85-8B50-FE3984C056F1}"/>
              </a:ext>
            </a:extLst>
          </p:cNvPr>
          <p:cNvSpPr/>
          <p:nvPr userDrawn="1"/>
        </p:nvSpPr>
        <p:spPr>
          <a:xfrm>
            <a:off x="-4064" y="6096000"/>
            <a:ext cx="3280664" cy="65836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DD6338-847A-49AB-8C84-7B1B362E5022}"/>
              </a:ext>
            </a:extLst>
          </p:cNvPr>
          <p:cNvSpPr/>
          <p:nvPr userDrawn="1"/>
        </p:nvSpPr>
        <p:spPr>
          <a:xfrm>
            <a:off x="3429000" y="6096000"/>
            <a:ext cx="8765032" cy="65836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itle 7">
            <a:extLst>
              <a:ext uri="{FF2B5EF4-FFF2-40B4-BE49-F238E27FC236}">
                <a16:creationId xmlns:a16="http://schemas.microsoft.com/office/drawing/2014/main" id="{61580F74-4113-4F45-8C7A-1A4670755D06}"/>
              </a:ext>
            </a:extLst>
          </p:cNvPr>
          <p:cNvSpPr txBox="1">
            <a:spLocks/>
          </p:cNvSpPr>
          <p:nvPr userDrawn="1"/>
        </p:nvSpPr>
        <p:spPr>
          <a:xfrm>
            <a:off x="0" y="6092256"/>
            <a:ext cx="3276600" cy="658368"/>
          </a:xfrm>
          <a:prstGeom prst="rect">
            <a:avLst/>
          </a:prstGeom>
        </p:spPr>
        <p:txBody>
          <a:bodyPr vert="horz" wrap="square" lIns="91440" tIns="91440" rIns="91440" bIns="91440" anchor="t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400" b="0" i="0" kern="12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2000" b="1" i="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 (Eighth)</a:t>
            </a:r>
            <a:endParaRPr lang="en-US" sz="2000" b="1" i="0" spc="300" baseline="30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>
              <a:lnSpc>
                <a:spcPct val="80000"/>
              </a:lnSpc>
            </a:pPr>
            <a:r>
              <a:rPr lang="en-US" sz="2000" b="0" i="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Cycle</a:t>
            </a:r>
          </a:p>
          <a:p>
            <a:pPr algn="r">
              <a:lnSpc>
                <a:spcPct val="80000"/>
              </a:lnSpc>
            </a:pPr>
            <a:endParaRPr lang="en-US" sz="2000" b="0" i="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itle 7">
            <a:extLst>
              <a:ext uri="{FF2B5EF4-FFF2-40B4-BE49-F238E27FC236}">
                <a16:creationId xmlns:a16="http://schemas.microsoft.com/office/drawing/2014/main" id="{544E81A8-A2E0-4B49-B123-9A8DF5D1A73F}"/>
              </a:ext>
            </a:extLst>
          </p:cNvPr>
          <p:cNvSpPr txBox="1">
            <a:spLocks/>
          </p:cNvSpPr>
          <p:nvPr userDrawn="1"/>
        </p:nvSpPr>
        <p:spPr>
          <a:xfrm>
            <a:off x="3505200" y="6096000"/>
            <a:ext cx="8614664" cy="654624"/>
          </a:xfrm>
          <a:prstGeom prst="rect">
            <a:avLst/>
          </a:prstGeom>
        </p:spPr>
        <p:txBody>
          <a:bodyPr vert="horz" tIns="91440" bIns="91440" anchor="ctr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400" b="0" i="0" kern="12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3600" b="1" i="0" spc="600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NCAT Pavement Test Track</a:t>
            </a:r>
            <a:endParaRPr lang="en-US" sz="3600" b="0" i="0" spc="600" baseline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297C6DE5-F4A3-4A17-B57F-E4B266ACBF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7" y="6248400"/>
            <a:ext cx="773799" cy="3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25AC79A-21EC-49B6-87DB-3CF6B4EE947C}"/>
              </a:ext>
            </a:extLst>
          </p:cNvPr>
          <p:cNvSpPr/>
          <p:nvPr userDrawn="1"/>
        </p:nvSpPr>
        <p:spPr>
          <a:xfrm>
            <a:off x="-4064" y="6096000"/>
            <a:ext cx="3280664" cy="65836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0B21E2-E1BA-4367-ABB3-3CEB76A68C5C}"/>
              </a:ext>
            </a:extLst>
          </p:cNvPr>
          <p:cNvSpPr/>
          <p:nvPr userDrawn="1"/>
        </p:nvSpPr>
        <p:spPr>
          <a:xfrm>
            <a:off x="3429000" y="6096000"/>
            <a:ext cx="8765032" cy="65836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73E3DC41-3725-4711-AE25-FB5324860C31}"/>
              </a:ext>
            </a:extLst>
          </p:cNvPr>
          <p:cNvSpPr txBox="1">
            <a:spLocks/>
          </p:cNvSpPr>
          <p:nvPr userDrawn="1"/>
        </p:nvSpPr>
        <p:spPr>
          <a:xfrm>
            <a:off x="0" y="6092256"/>
            <a:ext cx="3276600" cy="658368"/>
          </a:xfrm>
          <a:prstGeom prst="rect">
            <a:avLst/>
          </a:prstGeom>
        </p:spPr>
        <p:txBody>
          <a:bodyPr vert="horz" wrap="square" lIns="91440" tIns="91440" rIns="91440" bIns="91440" anchor="t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400" b="0" i="0" kern="12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2000" b="1" i="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 (Eighth)</a:t>
            </a:r>
            <a:endParaRPr lang="en-US" sz="2000" b="1" i="0" spc="300" baseline="30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>
              <a:lnSpc>
                <a:spcPct val="80000"/>
              </a:lnSpc>
            </a:pPr>
            <a:r>
              <a:rPr lang="en-US" sz="2000" b="0" i="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Cycle</a:t>
            </a:r>
          </a:p>
          <a:p>
            <a:pPr algn="r">
              <a:lnSpc>
                <a:spcPct val="80000"/>
              </a:lnSpc>
            </a:pPr>
            <a:endParaRPr lang="en-US" sz="2000" b="0" i="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A4464595-1127-4A47-8B8B-2FF48BC47A9A}"/>
              </a:ext>
            </a:extLst>
          </p:cNvPr>
          <p:cNvSpPr txBox="1">
            <a:spLocks/>
          </p:cNvSpPr>
          <p:nvPr userDrawn="1"/>
        </p:nvSpPr>
        <p:spPr>
          <a:xfrm>
            <a:off x="3505200" y="6096000"/>
            <a:ext cx="8614664" cy="654624"/>
          </a:xfrm>
          <a:prstGeom prst="rect">
            <a:avLst/>
          </a:prstGeom>
        </p:spPr>
        <p:txBody>
          <a:bodyPr vert="horz" tIns="91440" bIns="91440" anchor="ctr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400" b="0" i="0" kern="12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3600" b="1" i="0" spc="600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NCAT Pavement Test Track</a:t>
            </a:r>
            <a:endParaRPr lang="en-US" sz="3600" b="0" i="0" spc="600" baseline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2E6DD736-04DF-437E-9FFA-B06B16E363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7" y="6248400"/>
            <a:ext cx="773799" cy="3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2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tree, outdoor, way&#10;&#10;Description automatically generated">
            <a:extLst>
              <a:ext uri="{FF2B5EF4-FFF2-40B4-BE49-F238E27FC236}">
                <a16:creationId xmlns:a16="http://schemas.microsoft.com/office/drawing/2014/main" id="{CB7F1312-AEB3-EB49-A803-3C4D41D745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white">
          <a:xfrm>
            <a:off x="0" y="9906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0668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10668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066800"/>
            <a:ext cx="10160000" cy="990600"/>
          </a:xfrm>
        </p:spPr>
        <p:txBody>
          <a:bodyPr/>
          <a:lstStyle>
            <a:lvl1pPr algn="l">
              <a:buNone/>
              <a:defRPr sz="3300" b="0" cap="none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C7B10F-543A-1E48-9FF2-556232FDF986}"/>
              </a:ext>
            </a:extLst>
          </p:cNvPr>
          <p:cNvSpPr/>
          <p:nvPr userDrawn="1"/>
        </p:nvSpPr>
        <p:spPr>
          <a:xfrm>
            <a:off x="-4064" y="6096000"/>
            <a:ext cx="3280664" cy="65836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63B25F-75F3-6348-84DF-FA9EEAF6F270}"/>
              </a:ext>
            </a:extLst>
          </p:cNvPr>
          <p:cNvSpPr/>
          <p:nvPr userDrawn="1"/>
        </p:nvSpPr>
        <p:spPr>
          <a:xfrm>
            <a:off x="3429000" y="6096000"/>
            <a:ext cx="8765032" cy="65836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4F609AEE-C1B0-46B8-AA5E-D7C58FBE8973}"/>
              </a:ext>
            </a:extLst>
          </p:cNvPr>
          <p:cNvSpPr txBox="1">
            <a:spLocks/>
          </p:cNvSpPr>
          <p:nvPr userDrawn="1"/>
        </p:nvSpPr>
        <p:spPr>
          <a:xfrm>
            <a:off x="3505200" y="6096000"/>
            <a:ext cx="8614664" cy="654624"/>
          </a:xfrm>
          <a:prstGeom prst="rect">
            <a:avLst/>
          </a:prstGeom>
        </p:spPr>
        <p:txBody>
          <a:bodyPr vert="horz" tIns="91440" bIns="91440" anchor="ctr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400" b="0" i="0" kern="12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3600" b="1" i="0" spc="600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NCAT Pavement Test Track</a:t>
            </a:r>
            <a:endParaRPr lang="en-US" sz="3600" b="0" i="0" spc="600" baseline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C8060F4D-AA69-43C2-97FC-7E9CDDC888B6}"/>
              </a:ext>
            </a:extLst>
          </p:cNvPr>
          <p:cNvSpPr txBox="1">
            <a:spLocks/>
          </p:cNvSpPr>
          <p:nvPr userDrawn="1"/>
        </p:nvSpPr>
        <p:spPr>
          <a:xfrm>
            <a:off x="0" y="6092256"/>
            <a:ext cx="3276600" cy="658368"/>
          </a:xfrm>
          <a:prstGeom prst="rect">
            <a:avLst/>
          </a:prstGeom>
        </p:spPr>
        <p:txBody>
          <a:bodyPr vert="horz" wrap="square" lIns="91440" tIns="91440" rIns="91440" bIns="91440" anchor="t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400" b="0" i="0" kern="12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2000" b="1" i="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 (Eighth)</a:t>
            </a:r>
            <a:endParaRPr lang="en-US" sz="2000" b="1" i="0" spc="300" baseline="30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>
              <a:lnSpc>
                <a:spcPct val="80000"/>
              </a:lnSpc>
            </a:pPr>
            <a:r>
              <a:rPr lang="en-US" sz="2000" b="0" i="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Cycle</a:t>
            </a:r>
          </a:p>
        </p:txBody>
      </p:sp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A733C2D2-4B23-4CC1-BC65-53B73CEA87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7" y="6248400"/>
            <a:ext cx="773799" cy="38197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248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28319A-2EAE-0249-B0BB-89B476AE478D}"/>
              </a:ext>
            </a:extLst>
          </p:cNvPr>
          <p:cNvSpPr/>
          <p:nvPr userDrawn="1"/>
        </p:nvSpPr>
        <p:spPr>
          <a:xfrm>
            <a:off x="-4064" y="6096000"/>
            <a:ext cx="3280664" cy="65836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FBB5F9-2179-844F-9135-F24DA9905D54}"/>
              </a:ext>
            </a:extLst>
          </p:cNvPr>
          <p:cNvSpPr/>
          <p:nvPr userDrawn="1"/>
        </p:nvSpPr>
        <p:spPr>
          <a:xfrm>
            <a:off x="3429000" y="6096000"/>
            <a:ext cx="8765032" cy="65836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E74F7382-E3C1-F04E-BE2F-2DFA8CAE179F}"/>
              </a:ext>
            </a:extLst>
          </p:cNvPr>
          <p:cNvSpPr txBox="1">
            <a:spLocks/>
          </p:cNvSpPr>
          <p:nvPr userDrawn="1"/>
        </p:nvSpPr>
        <p:spPr>
          <a:xfrm>
            <a:off x="3505200" y="6096000"/>
            <a:ext cx="8614664" cy="654624"/>
          </a:xfrm>
          <a:prstGeom prst="rect">
            <a:avLst/>
          </a:prstGeom>
        </p:spPr>
        <p:txBody>
          <a:bodyPr vert="horz" tIns="91440" bIns="91440" anchor="ctr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400" b="0" i="0" kern="12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3600" b="1" i="0" spc="600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NCAT Pavement Test Track</a:t>
            </a:r>
            <a:endParaRPr lang="en-US" sz="3600" b="0" i="0" spc="600" baseline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22D02562-37F1-A449-BC1E-66EC8B21303D}"/>
              </a:ext>
            </a:extLst>
          </p:cNvPr>
          <p:cNvSpPr txBox="1">
            <a:spLocks/>
          </p:cNvSpPr>
          <p:nvPr userDrawn="1"/>
        </p:nvSpPr>
        <p:spPr>
          <a:xfrm>
            <a:off x="0" y="6092256"/>
            <a:ext cx="3276600" cy="658368"/>
          </a:xfrm>
          <a:prstGeom prst="rect">
            <a:avLst/>
          </a:prstGeom>
        </p:spPr>
        <p:txBody>
          <a:bodyPr vert="horz" wrap="square" lIns="91440" tIns="91440" rIns="91440" bIns="91440" anchor="t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400" b="0" i="0" kern="12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2000" b="1" i="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 (Eighth)</a:t>
            </a:r>
            <a:endParaRPr lang="en-US" sz="2000" b="1" i="0" spc="300" baseline="30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>
              <a:lnSpc>
                <a:spcPct val="80000"/>
              </a:lnSpc>
            </a:pPr>
            <a:r>
              <a:rPr lang="en-US" sz="2000" b="0" i="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Cycle</a:t>
            </a:r>
          </a:p>
        </p:txBody>
      </p:sp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28C19538-BF6F-4FC0-9E63-F7ED033735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7" y="6248400"/>
            <a:ext cx="773799" cy="3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6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AD5BD6-3405-6A4C-910E-39C505FEA2C4}"/>
              </a:ext>
            </a:extLst>
          </p:cNvPr>
          <p:cNvSpPr/>
          <p:nvPr userDrawn="1"/>
        </p:nvSpPr>
        <p:spPr>
          <a:xfrm>
            <a:off x="-4064" y="6096000"/>
            <a:ext cx="3280664" cy="65836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C4CDFB-6032-B847-9CE1-D9AF631EEA61}"/>
              </a:ext>
            </a:extLst>
          </p:cNvPr>
          <p:cNvSpPr/>
          <p:nvPr userDrawn="1"/>
        </p:nvSpPr>
        <p:spPr>
          <a:xfrm>
            <a:off x="3429000" y="6096000"/>
            <a:ext cx="8765032" cy="65836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F0A30DF3-9FDB-6545-B48C-97E05508D925}"/>
              </a:ext>
            </a:extLst>
          </p:cNvPr>
          <p:cNvSpPr txBox="1">
            <a:spLocks/>
          </p:cNvSpPr>
          <p:nvPr userDrawn="1"/>
        </p:nvSpPr>
        <p:spPr>
          <a:xfrm>
            <a:off x="3505200" y="6096000"/>
            <a:ext cx="8614664" cy="654624"/>
          </a:xfrm>
          <a:prstGeom prst="rect">
            <a:avLst/>
          </a:prstGeom>
        </p:spPr>
        <p:txBody>
          <a:bodyPr vert="horz" tIns="91440" bIns="91440" anchor="ctr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400" b="0" i="0" kern="12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3600" b="1" i="0" spc="600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NCAT Pavement Test Track</a:t>
            </a:r>
            <a:endParaRPr lang="en-US" sz="3600" b="0" i="0" spc="600" baseline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3CCE7AFC-5729-DD4A-AFA9-2263220E5705}"/>
              </a:ext>
            </a:extLst>
          </p:cNvPr>
          <p:cNvSpPr txBox="1">
            <a:spLocks/>
          </p:cNvSpPr>
          <p:nvPr userDrawn="1"/>
        </p:nvSpPr>
        <p:spPr>
          <a:xfrm>
            <a:off x="0" y="6092256"/>
            <a:ext cx="3276600" cy="658368"/>
          </a:xfrm>
          <a:prstGeom prst="rect">
            <a:avLst/>
          </a:prstGeom>
        </p:spPr>
        <p:txBody>
          <a:bodyPr vert="horz" wrap="square" lIns="91440" tIns="91440" rIns="91440" bIns="91440" anchor="t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400" b="0" i="0" kern="12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2000" b="1" i="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 (Eighth)</a:t>
            </a:r>
            <a:endParaRPr lang="en-US" sz="2000" b="1" i="0" spc="300" baseline="30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>
              <a:lnSpc>
                <a:spcPct val="80000"/>
              </a:lnSpc>
            </a:pPr>
            <a:r>
              <a:rPr lang="en-US" sz="2000" b="0" i="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Cycle</a:t>
            </a:r>
          </a:p>
          <a:p>
            <a:pPr algn="r">
              <a:lnSpc>
                <a:spcPct val="80000"/>
              </a:lnSpc>
            </a:pPr>
            <a:endParaRPr lang="en-US" sz="2000" b="0" i="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1E06DC68-508F-4E3F-BF48-CD625142D7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7" y="6248400"/>
            <a:ext cx="773799" cy="3819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300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0643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02689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CA6DAC-FC55-E043-BA29-43C30D51714A}"/>
              </a:ext>
            </a:extLst>
          </p:cNvPr>
          <p:cNvSpPr/>
          <p:nvPr userDrawn="1"/>
        </p:nvSpPr>
        <p:spPr>
          <a:xfrm>
            <a:off x="-4064" y="6096000"/>
            <a:ext cx="3280664" cy="65836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5ACE8-7A64-0140-8D67-34F5318AED2B}"/>
              </a:ext>
            </a:extLst>
          </p:cNvPr>
          <p:cNvSpPr/>
          <p:nvPr userDrawn="1"/>
        </p:nvSpPr>
        <p:spPr>
          <a:xfrm>
            <a:off x="3429000" y="6096000"/>
            <a:ext cx="8765032" cy="65836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itle 7">
            <a:extLst>
              <a:ext uri="{FF2B5EF4-FFF2-40B4-BE49-F238E27FC236}">
                <a16:creationId xmlns:a16="http://schemas.microsoft.com/office/drawing/2014/main" id="{719DF9AC-B686-D34F-830C-CA57AFBEC92C}"/>
              </a:ext>
            </a:extLst>
          </p:cNvPr>
          <p:cNvSpPr txBox="1">
            <a:spLocks/>
          </p:cNvSpPr>
          <p:nvPr userDrawn="1"/>
        </p:nvSpPr>
        <p:spPr>
          <a:xfrm>
            <a:off x="3505200" y="6096000"/>
            <a:ext cx="8614664" cy="654624"/>
          </a:xfrm>
          <a:prstGeom prst="rect">
            <a:avLst/>
          </a:prstGeom>
        </p:spPr>
        <p:txBody>
          <a:bodyPr vert="horz" tIns="91440" bIns="91440" anchor="ctr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400" b="0" i="0" kern="12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3600" b="1" i="0" spc="600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NCAT Pavement Test Track</a:t>
            </a:r>
            <a:endParaRPr lang="en-US" sz="3600" b="0" i="0" spc="600" baseline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itle 7">
            <a:extLst>
              <a:ext uri="{FF2B5EF4-FFF2-40B4-BE49-F238E27FC236}">
                <a16:creationId xmlns:a16="http://schemas.microsoft.com/office/drawing/2014/main" id="{768FF2E4-E42C-A946-9A05-44BFD987B1F1}"/>
              </a:ext>
            </a:extLst>
          </p:cNvPr>
          <p:cNvSpPr txBox="1">
            <a:spLocks/>
          </p:cNvSpPr>
          <p:nvPr userDrawn="1"/>
        </p:nvSpPr>
        <p:spPr>
          <a:xfrm>
            <a:off x="0" y="6092256"/>
            <a:ext cx="3276600" cy="658368"/>
          </a:xfrm>
          <a:prstGeom prst="rect">
            <a:avLst/>
          </a:prstGeom>
        </p:spPr>
        <p:txBody>
          <a:bodyPr vert="horz" wrap="square" lIns="91440" tIns="91440" rIns="91440" bIns="91440" anchor="t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400" b="0" i="0" kern="12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2000" b="1" i="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 (Eighth)</a:t>
            </a:r>
            <a:endParaRPr lang="en-US" sz="2000" b="1" i="0" spc="300" baseline="30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>
              <a:lnSpc>
                <a:spcPct val="80000"/>
              </a:lnSpc>
            </a:pPr>
            <a:r>
              <a:rPr lang="en-US" sz="2000" b="0" i="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Cycle</a:t>
            </a:r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86580E69-0483-4A76-A973-19F8651277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7" y="6248400"/>
            <a:ext cx="773799" cy="3819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2098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2098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5240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5240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D06090-4718-0449-9A96-3A7B9B5882E9}"/>
              </a:ext>
            </a:extLst>
          </p:cNvPr>
          <p:cNvSpPr/>
          <p:nvPr userDrawn="1"/>
        </p:nvSpPr>
        <p:spPr>
          <a:xfrm>
            <a:off x="-4064" y="6096000"/>
            <a:ext cx="3280664" cy="65836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4B9FB7-4A1D-3247-B26E-3DB7A8CED78E}"/>
              </a:ext>
            </a:extLst>
          </p:cNvPr>
          <p:cNvSpPr/>
          <p:nvPr userDrawn="1"/>
        </p:nvSpPr>
        <p:spPr>
          <a:xfrm>
            <a:off x="3429000" y="6096000"/>
            <a:ext cx="8765032" cy="65836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itle 7">
            <a:extLst>
              <a:ext uri="{FF2B5EF4-FFF2-40B4-BE49-F238E27FC236}">
                <a16:creationId xmlns:a16="http://schemas.microsoft.com/office/drawing/2014/main" id="{553DDD7F-834E-FE41-AA04-CB826AEDCAB8}"/>
              </a:ext>
            </a:extLst>
          </p:cNvPr>
          <p:cNvSpPr txBox="1">
            <a:spLocks/>
          </p:cNvSpPr>
          <p:nvPr userDrawn="1"/>
        </p:nvSpPr>
        <p:spPr>
          <a:xfrm>
            <a:off x="0" y="6092256"/>
            <a:ext cx="3276600" cy="658368"/>
          </a:xfrm>
          <a:prstGeom prst="rect">
            <a:avLst/>
          </a:prstGeom>
        </p:spPr>
        <p:txBody>
          <a:bodyPr vert="horz" wrap="square" lIns="91440" tIns="91440" rIns="91440" bIns="91440" anchor="t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400" b="0" i="0" kern="12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2000" b="1" i="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 (Eighth)</a:t>
            </a:r>
            <a:endParaRPr lang="en-US" sz="2000" b="1" i="0" spc="300" baseline="30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>
              <a:lnSpc>
                <a:spcPct val="80000"/>
              </a:lnSpc>
            </a:pPr>
            <a:r>
              <a:rPr lang="en-US" sz="2000" b="0" i="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Cycle</a:t>
            </a:r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623DDDB0-EE62-4FD9-A85B-3680043A5A07}"/>
              </a:ext>
            </a:extLst>
          </p:cNvPr>
          <p:cNvSpPr txBox="1">
            <a:spLocks/>
          </p:cNvSpPr>
          <p:nvPr userDrawn="1"/>
        </p:nvSpPr>
        <p:spPr>
          <a:xfrm>
            <a:off x="3505200" y="6096000"/>
            <a:ext cx="8614664" cy="654624"/>
          </a:xfrm>
          <a:prstGeom prst="rect">
            <a:avLst/>
          </a:prstGeom>
        </p:spPr>
        <p:txBody>
          <a:bodyPr vert="horz" tIns="91440" bIns="91440" anchor="ctr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400" b="0" i="0" kern="12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3600" b="1" i="0" spc="600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NCAT Pavement Test Track</a:t>
            </a:r>
            <a:endParaRPr lang="en-US" sz="3600" b="0" i="0" spc="600" baseline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26621679-1EC5-4649-AC30-DBCA48B095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7" y="6248400"/>
            <a:ext cx="773799" cy="3819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33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5240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750"/>
              </a:spcAft>
              <a:buNone/>
              <a:defRPr sz="13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524000"/>
            <a:ext cx="8534400" cy="4419600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4C0806-F664-D448-8CF7-DE26E2DA3B8C}"/>
              </a:ext>
            </a:extLst>
          </p:cNvPr>
          <p:cNvSpPr/>
          <p:nvPr userDrawn="1"/>
        </p:nvSpPr>
        <p:spPr>
          <a:xfrm>
            <a:off x="-4064" y="6096000"/>
            <a:ext cx="3280664" cy="65836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9D57E2-DEFA-4A4A-8859-719D431767F8}"/>
              </a:ext>
            </a:extLst>
          </p:cNvPr>
          <p:cNvSpPr/>
          <p:nvPr userDrawn="1"/>
        </p:nvSpPr>
        <p:spPr>
          <a:xfrm>
            <a:off x="3429000" y="6096000"/>
            <a:ext cx="8765032" cy="65836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itle 7">
            <a:extLst>
              <a:ext uri="{FF2B5EF4-FFF2-40B4-BE49-F238E27FC236}">
                <a16:creationId xmlns:a16="http://schemas.microsoft.com/office/drawing/2014/main" id="{AAB96BAC-C605-F347-9522-8B63D9258F14}"/>
              </a:ext>
            </a:extLst>
          </p:cNvPr>
          <p:cNvSpPr txBox="1">
            <a:spLocks/>
          </p:cNvSpPr>
          <p:nvPr userDrawn="1"/>
        </p:nvSpPr>
        <p:spPr>
          <a:xfrm>
            <a:off x="0" y="6092256"/>
            <a:ext cx="3276600" cy="658368"/>
          </a:xfrm>
          <a:prstGeom prst="rect">
            <a:avLst/>
          </a:prstGeom>
        </p:spPr>
        <p:txBody>
          <a:bodyPr vert="horz" wrap="square" lIns="91440" tIns="91440" rIns="91440" bIns="91440" anchor="t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400" b="0" i="0" kern="12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2000" b="1" i="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 (Eighth)</a:t>
            </a:r>
            <a:endParaRPr lang="en-US" sz="2000" b="1" i="0" spc="300" baseline="30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>
              <a:lnSpc>
                <a:spcPct val="80000"/>
              </a:lnSpc>
            </a:pPr>
            <a:r>
              <a:rPr lang="en-US" sz="2000" b="0" i="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Cycle</a:t>
            </a:r>
          </a:p>
          <a:p>
            <a:pPr algn="r">
              <a:lnSpc>
                <a:spcPct val="80000"/>
              </a:lnSpc>
            </a:pPr>
            <a:endParaRPr lang="en-US" sz="2000" b="0" i="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68F33B40-1804-4808-B06F-A196C0595C2A}"/>
              </a:ext>
            </a:extLst>
          </p:cNvPr>
          <p:cNvSpPr txBox="1">
            <a:spLocks/>
          </p:cNvSpPr>
          <p:nvPr userDrawn="1"/>
        </p:nvSpPr>
        <p:spPr>
          <a:xfrm>
            <a:off x="3505200" y="6096000"/>
            <a:ext cx="8614664" cy="654624"/>
          </a:xfrm>
          <a:prstGeom prst="rect">
            <a:avLst/>
          </a:prstGeom>
        </p:spPr>
        <p:txBody>
          <a:bodyPr vert="horz" tIns="91440" bIns="91440" anchor="ctr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400" b="0" i="0" kern="12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3600" b="1" i="0" spc="600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NCAT Pavement Test Track</a:t>
            </a:r>
            <a:endParaRPr lang="en-US" sz="3600" b="0" i="0" spc="600" baseline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39B1B672-23EC-48A1-AA88-F86D68AB21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7" y="6248400"/>
            <a:ext cx="773799" cy="3819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83D049B-08B5-084F-8312-BABFEBF27192}"/>
              </a:ext>
            </a:extLst>
          </p:cNvPr>
          <p:cNvSpPr/>
          <p:nvPr userDrawn="1"/>
        </p:nvSpPr>
        <p:spPr>
          <a:xfrm>
            <a:off x="-4064" y="6096000"/>
            <a:ext cx="3280664" cy="65836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62A10F-98FA-B143-A497-B05DE72FA306}"/>
              </a:ext>
            </a:extLst>
          </p:cNvPr>
          <p:cNvSpPr/>
          <p:nvPr userDrawn="1"/>
        </p:nvSpPr>
        <p:spPr>
          <a:xfrm>
            <a:off x="3429000" y="6096000"/>
            <a:ext cx="8765032" cy="65836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B8358AD3-C97F-1947-B025-262470A8FEB1}"/>
              </a:ext>
            </a:extLst>
          </p:cNvPr>
          <p:cNvSpPr txBox="1">
            <a:spLocks/>
          </p:cNvSpPr>
          <p:nvPr userDrawn="1"/>
        </p:nvSpPr>
        <p:spPr>
          <a:xfrm>
            <a:off x="0" y="6092256"/>
            <a:ext cx="3276600" cy="658368"/>
          </a:xfrm>
          <a:prstGeom prst="rect">
            <a:avLst/>
          </a:prstGeom>
        </p:spPr>
        <p:txBody>
          <a:bodyPr vert="horz" wrap="square" lIns="91440" tIns="91440" rIns="91440" bIns="91440" anchor="t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400" b="0" i="0" kern="12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2000" b="1" i="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 (Eighth)</a:t>
            </a:r>
            <a:endParaRPr lang="en-US" sz="2000" b="1" i="0" spc="300" baseline="30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>
              <a:lnSpc>
                <a:spcPct val="80000"/>
              </a:lnSpc>
            </a:pPr>
            <a:r>
              <a:rPr lang="en-US" sz="2000" b="0" i="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Cycle</a:t>
            </a:r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FB641D0D-EA93-49C8-B071-5D715BF85E45}"/>
              </a:ext>
            </a:extLst>
          </p:cNvPr>
          <p:cNvSpPr txBox="1">
            <a:spLocks/>
          </p:cNvSpPr>
          <p:nvPr userDrawn="1"/>
        </p:nvSpPr>
        <p:spPr>
          <a:xfrm>
            <a:off x="3505200" y="6096000"/>
            <a:ext cx="8614664" cy="654624"/>
          </a:xfrm>
          <a:prstGeom prst="rect">
            <a:avLst/>
          </a:prstGeom>
        </p:spPr>
        <p:txBody>
          <a:bodyPr vert="horz" tIns="91440" bIns="91440" anchor="ctr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400" b="0" i="0" kern="12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3600" b="1" i="0" spc="600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NCAT Pavement Test Track</a:t>
            </a:r>
            <a:endParaRPr lang="en-US" sz="3600" b="0" i="0" spc="600" baseline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367CD6A8-7632-4A42-88AB-EC8AAD7913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7" y="6248400"/>
            <a:ext cx="773799" cy="38197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914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5" r:id="rId2"/>
    <p:sldLayoutId id="2147483686" r:id="rId3"/>
    <p:sldLayoutId id="2147483678" r:id="rId4"/>
    <p:sldLayoutId id="2147483685" r:id="rId5"/>
    <p:sldLayoutId id="2147483676" r:id="rId6"/>
    <p:sldLayoutId id="2147483677" r:id="rId7"/>
    <p:sldLayoutId id="2147483680" r:id="rId8"/>
    <p:sldLayoutId id="2147483679" r:id="rId9"/>
    <p:sldLayoutId id="2147483687" r:id="rId10"/>
  </p:sldLayoutIdLst>
  <p:txStyles>
    <p:titleStyle>
      <a:lvl1pPr algn="l" rtl="0" eaLnBrk="1" latinLnBrk="0" hangingPunct="1">
        <a:spcBef>
          <a:spcPct val="0"/>
        </a:spcBef>
        <a:buNone/>
        <a:defRPr kumimoji="0" sz="33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40030" indent="-240030" algn="l" rtl="0" eaLnBrk="1" latinLnBrk="0" hangingPunct="1">
        <a:spcBef>
          <a:spcPts val="525"/>
        </a:spcBef>
        <a:buClr>
          <a:schemeClr val="accent2"/>
        </a:buClr>
        <a:buSzPct val="60000"/>
        <a:buFont typeface="Wingdings"/>
        <a:buChar char=""/>
        <a:defRPr kumimoji="0" sz="2175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80060" indent="-205740" algn="l" rtl="0" eaLnBrk="1" latinLnBrk="0" hangingPunct="1">
        <a:spcBef>
          <a:spcPts val="413"/>
        </a:spcBef>
        <a:buClr>
          <a:schemeClr val="accent1"/>
        </a:buClr>
        <a:buSzPct val="70000"/>
        <a:buFont typeface="Wingdings 2"/>
        <a:buChar char=""/>
        <a:defRPr kumimoji="0" sz="195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685800" indent="-171450" algn="l" rtl="0" eaLnBrk="1" latinLnBrk="0" hangingPunct="1">
        <a:spcBef>
          <a:spcPts val="375"/>
        </a:spcBef>
        <a:buClr>
          <a:schemeClr val="accent2"/>
        </a:buClr>
        <a:buSzPct val="75000"/>
        <a:buFont typeface="Wingdings"/>
        <a:buChar char=""/>
        <a:defRPr kumimoji="0" sz="1725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28700" indent="-171450" algn="l" rtl="0" eaLnBrk="1" latinLnBrk="0" hangingPunct="1">
        <a:spcBef>
          <a:spcPts val="300"/>
        </a:spcBef>
        <a:buClr>
          <a:schemeClr val="accent3"/>
        </a:buClr>
        <a:buSzPct val="75000"/>
        <a:buFont typeface="Wingdings"/>
        <a:buChar char=""/>
        <a:defRPr kumimoji="0"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371600" indent="-171450" algn="l" rtl="0" eaLnBrk="1" latinLnBrk="0" hangingPunct="1">
        <a:spcBef>
          <a:spcPts val="300"/>
        </a:spcBef>
        <a:buClr>
          <a:schemeClr val="accent4"/>
        </a:buClr>
        <a:buSzPct val="65000"/>
        <a:buFont typeface="Wingdings"/>
        <a:buChar char=""/>
        <a:defRPr kumimoji="0"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577340" indent="-17145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17145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7145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914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42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</p:sldLayoutIdLst>
  <p:txStyles>
    <p:titleStyle>
      <a:lvl1pPr algn="l" rtl="0" eaLnBrk="1" latinLnBrk="0" hangingPunct="1">
        <a:spcBef>
          <a:spcPct val="0"/>
        </a:spcBef>
        <a:buNone/>
        <a:defRPr kumimoji="0" sz="33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40030" indent="-240030" algn="l" rtl="0" eaLnBrk="1" latinLnBrk="0" hangingPunct="1">
        <a:spcBef>
          <a:spcPts val="525"/>
        </a:spcBef>
        <a:buClr>
          <a:schemeClr val="accent2"/>
        </a:buClr>
        <a:buSzPct val="60000"/>
        <a:buFont typeface="Wingdings"/>
        <a:buChar char=""/>
        <a:defRPr kumimoji="0" sz="2175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80060" indent="-205740" algn="l" rtl="0" eaLnBrk="1" latinLnBrk="0" hangingPunct="1">
        <a:spcBef>
          <a:spcPts val="413"/>
        </a:spcBef>
        <a:buClr>
          <a:schemeClr val="accent1"/>
        </a:buClr>
        <a:buSzPct val="70000"/>
        <a:buFont typeface="Wingdings 2"/>
        <a:buChar char=""/>
        <a:defRPr kumimoji="0" sz="195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685800" indent="-171450" algn="l" rtl="0" eaLnBrk="1" latinLnBrk="0" hangingPunct="1">
        <a:spcBef>
          <a:spcPts val="375"/>
        </a:spcBef>
        <a:buClr>
          <a:schemeClr val="accent2"/>
        </a:buClr>
        <a:buSzPct val="75000"/>
        <a:buFont typeface="Wingdings"/>
        <a:buChar char=""/>
        <a:defRPr kumimoji="0" sz="1725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28700" indent="-171450" algn="l" rtl="0" eaLnBrk="1" latinLnBrk="0" hangingPunct="1">
        <a:spcBef>
          <a:spcPts val="300"/>
        </a:spcBef>
        <a:buClr>
          <a:schemeClr val="accent3"/>
        </a:buClr>
        <a:buSzPct val="75000"/>
        <a:buFont typeface="Wingdings"/>
        <a:buChar char=""/>
        <a:defRPr kumimoji="0"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371600" indent="-171450" algn="l" rtl="0" eaLnBrk="1" latinLnBrk="0" hangingPunct="1">
        <a:spcBef>
          <a:spcPts val="300"/>
        </a:spcBef>
        <a:buClr>
          <a:schemeClr val="accent4"/>
        </a:buClr>
        <a:buSzPct val="65000"/>
        <a:buFont typeface="Wingdings"/>
        <a:buChar char=""/>
        <a:defRPr kumimoji="0"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577340" indent="-17145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17145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7145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AB4D6FF-1389-D146-95AF-EEF4296CCF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28600"/>
            <a:ext cx="2148266" cy="1060450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24577004-10C0-4700-B10A-9BEFF498F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632" y="4491681"/>
            <a:ext cx="11834368" cy="1375719"/>
          </a:xfrm>
        </p:spPr>
        <p:txBody>
          <a:bodyPr>
            <a:no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Pavement Materials Innovation with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Recycled Tire Rubber &amp; Balanced Mix Design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80495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9A63E2-56BF-CD40-8F86-AAC31E1FC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New Mill/Inlay Sections</a:t>
            </a:r>
            <a:r>
              <a:rPr lang="en-US" sz="4800" baseline="-25000" dirty="0"/>
              <a:t>7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3A20F6-7207-8A4C-81B2-CF6450DBC04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320800" y="1600200"/>
            <a:ext cx="10871200" cy="2743200"/>
          </a:xfrm>
        </p:spPr>
        <p:txBody>
          <a:bodyPr>
            <a:normAutofit/>
          </a:bodyPr>
          <a:lstStyle/>
          <a:p>
            <a:r>
              <a:rPr lang="en-US" sz="2800" dirty="0"/>
              <a:t>BMD via additives, gradation – OK</a:t>
            </a:r>
            <a:r>
              <a:rPr lang="en-US" sz="2800" baseline="-25000" dirty="0"/>
              <a:t>N8,N9</a:t>
            </a:r>
            <a:r>
              <a:rPr lang="en-US" sz="2800" dirty="0"/>
              <a:t>, TX</a:t>
            </a:r>
            <a:r>
              <a:rPr lang="en-US" sz="2800" baseline="-25000" dirty="0"/>
              <a:t>N6</a:t>
            </a:r>
          </a:p>
          <a:p>
            <a:r>
              <a:rPr lang="en-US" sz="2800" dirty="0"/>
              <a:t>BMD with SGC and Marshall for QC – TN</a:t>
            </a:r>
            <a:r>
              <a:rPr lang="en-US" sz="2800" baseline="-25000" dirty="0"/>
              <a:t>S4</a:t>
            </a:r>
          </a:p>
          <a:p>
            <a:r>
              <a:rPr lang="en-US" sz="2800" dirty="0"/>
              <a:t>Bond strength with different tack products and/or rates – NC</a:t>
            </a:r>
            <a:r>
              <a:rPr lang="en-US" sz="2800" baseline="-25000" dirty="0"/>
              <a:t>W4</a:t>
            </a:r>
          </a:p>
          <a:p>
            <a:r>
              <a:rPr lang="en-US" sz="2800" dirty="0"/>
              <a:t>“</a:t>
            </a:r>
            <a:r>
              <a:rPr lang="en-US" sz="2800" dirty="0" err="1"/>
              <a:t>BMD+Friction</a:t>
            </a:r>
            <a:r>
              <a:rPr lang="en-US" sz="2800" dirty="0"/>
              <a:t>” mix optimization – KY</a:t>
            </a:r>
            <a:r>
              <a:rPr lang="en-US" sz="2800" baseline="-25000" dirty="0"/>
              <a:t>S7</a:t>
            </a:r>
          </a:p>
          <a:p>
            <a:r>
              <a:rPr lang="en-US" sz="2800" dirty="0"/>
              <a:t>High performance OGFC surface – AL</a:t>
            </a:r>
            <a:r>
              <a:rPr lang="en-US" sz="2800" baseline="-25000" dirty="0"/>
              <a:t>E9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376789-B0DB-405D-A77F-330AB99A4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4202118"/>
            <a:ext cx="2751005" cy="18240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5F55B8-42B8-40AF-9C94-1075E313BF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6171" y="4202118"/>
            <a:ext cx="2751005" cy="18240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2C18DE-96A7-4FE5-B5CF-9FA0DD67DC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6944" y="6276108"/>
            <a:ext cx="711266" cy="304800"/>
          </a:xfrm>
          <a:prstGeom prst="rect">
            <a:avLst/>
          </a:prstGeom>
        </p:spPr>
      </p:pic>
      <p:pic>
        <p:nvPicPr>
          <p:cNvPr id="9" name="Picture 13" descr="C:\Documents and Settings\sze0003\Desktop\Thesis pics\final pics\IMG_1970.JPG">
            <a:extLst>
              <a:ext uri="{FF2B5EF4-FFF2-40B4-BE49-F238E27FC236}">
                <a16:creationId xmlns:a16="http://schemas.microsoft.com/office/drawing/2014/main" id="{C3B83421-9920-4AC8-AE89-3ADB41B568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23944" y="4205747"/>
            <a:ext cx="2751006" cy="182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12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9A63E2-56BF-CD40-8F86-AAC31E1FC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“Dry” Recycled Tire Rubber in N9</a:t>
            </a:r>
            <a:r>
              <a:rPr lang="en-US" sz="4800" baseline="-25000" dirty="0"/>
              <a:t>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2C18DE-96A7-4FE5-B5CF-9FA0DD67DC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6944" y="6276108"/>
            <a:ext cx="711266" cy="30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8EE69C-D312-4112-8B3D-55047308DB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25" t="66667" r="65625" b="20000"/>
          <a:stretch/>
        </p:blipFill>
        <p:spPr>
          <a:xfrm>
            <a:off x="685800" y="1905001"/>
            <a:ext cx="10833098" cy="3823446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681C4BD-392D-4778-A6A5-CD10241A74E5}"/>
              </a:ext>
            </a:extLst>
          </p:cNvPr>
          <p:cNvSpPr/>
          <p:nvPr/>
        </p:nvSpPr>
        <p:spPr>
          <a:xfrm>
            <a:off x="4518734" y="2902998"/>
            <a:ext cx="1349406" cy="2237173"/>
          </a:xfrm>
          <a:custGeom>
            <a:avLst/>
            <a:gdLst>
              <a:gd name="connsiteX0" fmla="*/ 1349406 w 1349406"/>
              <a:gd name="connsiteY0" fmla="*/ 0 h 2237173"/>
              <a:gd name="connsiteX1" fmla="*/ 0 w 1349406"/>
              <a:gd name="connsiteY1" fmla="*/ 0 h 2237173"/>
              <a:gd name="connsiteX2" fmla="*/ 8878 w 1349406"/>
              <a:gd name="connsiteY2" fmla="*/ 2237173 h 2237173"/>
              <a:gd name="connsiteX3" fmla="*/ 1225118 w 1349406"/>
              <a:gd name="connsiteY3" fmla="*/ 2228295 h 223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9406" h="2237173">
                <a:moveTo>
                  <a:pt x="1349406" y="0"/>
                </a:moveTo>
                <a:lnTo>
                  <a:pt x="0" y="0"/>
                </a:lnTo>
                <a:cubicBezTo>
                  <a:pt x="2959" y="745724"/>
                  <a:pt x="5919" y="1491449"/>
                  <a:pt x="8878" y="2237173"/>
                </a:cubicBezTo>
                <a:lnTo>
                  <a:pt x="1225118" y="2228295"/>
                </a:lnTo>
              </a:path>
            </a:pathLst>
          </a:custGeom>
          <a:noFill/>
          <a:ln w="5715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9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9A63E2-56BF-CD40-8F86-AAC31E1FC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New Structural Sections</a:t>
            </a:r>
            <a:r>
              <a:rPr lang="en-US" sz="4800" baseline="-25000" dirty="0"/>
              <a:t>9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3A20F6-7207-8A4C-81B2-CF6450DBC04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2209800"/>
            <a:ext cx="11582400" cy="2286000"/>
          </a:xfrm>
        </p:spPr>
        <p:txBody>
          <a:bodyPr>
            <a:normAutofit/>
          </a:bodyPr>
          <a:lstStyle/>
          <a:p>
            <a:r>
              <a:rPr lang="en-US" sz="2800" dirty="0"/>
              <a:t>Minimum HMA thickness over cold (re)recycling – VA</a:t>
            </a:r>
            <a:r>
              <a:rPr lang="en-US" sz="2800" baseline="-25000" dirty="0"/>
              <a:t>S12</a:t>
            </a:r>
          </a:p>
          <a:p>
            <a:r>
              <a:rPr lang="en-US" sz="2800" dirty="0"/>
              <a:t>Additive Group (</a:t>
            </a:r>
            <a:r>
              <a:rPr lang="en-US" sz="2800" dirty="0">
                <a:solidFill>
                  <a:srgbClr val="00B050"/>
                </a:solidFill>
              </a:rPr>
              <a:t>AG</a:t>
            </a:r>
            <a:r>
              <a:rPr lang="en-US" sz="2800" dirty="0"/>
              <a:t>) study for additive impact on pavement life</a:t>
            </a:r>
          </a:p>
          <a:p>
            <a:r>
              <a:rPr lang="en-US" sz="2800" dirty="0">
                <a:solidFill>
                  <a:srgbClr val="00B050"/>
                </a:solidFill>
              </a:rPr>
              <a:t>“AG+” New polymer from old recycled tire rubber – </a:t>
            </a:r>
            <a:r>
              <a:rPr lang="en-US" sz="2800" dirty="0" err="1">
                <a:solidFill>
                  <a:srgbClr val="00B050"/>
                </a:solidFill>
              </a:rPr>
              <a:t>Sigmabond</a:t>
            </a:r>
            <a:r>
              <a:rPr lang="en-US" sz="2800" dirty="0">
                <a:solidFill>
                  <a:srgbClr val="00B050"/>
                </a:solidFill>
              </a:rPr>
              <a:t> HP</a:t>
            </a:r>
            <a:r>
              <a:rPr lang="en-US" sz="2800" baseline="-25000" dirty="0">
                <a:solidFill>
                  <a:srgbClr val="00B050"/>
                </a:solidFill>
              </a:rPr>
              <a:t>S8</a:t>
            </a:r>
          </a:p>
          <a:p>
            <a:r>
              <a:rPr lang="en-US" sz="2800" dirty="0">
                <a:solidFill>
                  <a:srgbClr val="00B050"/>
                </a:solidFill>
              </a:rPr>
              <a:t>“AG+” High polymer performance with reduced viscosity – BASF</a:t>
            </a:r>
            <a:r>
              <a:rPr lang="en-US" sz="2800" baseline="-25000" dirty="0">
                <a:solidFill>
                  <a:srgbClr val="00B050"/>
                </a:solidFill>
              </a:rPr>
              <a:t>S13</a:t>
            </a:r>
          </a:p>
          <a:p>
            <a:endParaRPr lang="en-US" sz="2800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574FED0-4BAE-42BC-826E-7F6A194946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6275" y="4153659"/>
            <a:ext cx="2981325" cy="7993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F3167D-071D-4353-B6C1-6C4D4B6918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6944" y="6276108"/>
            <a:ext cx="711266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6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9A63E2-56BF-CD40-8F86-AAC31E1FC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864" y="228600"/>
            <a:ext cx="11361346" cy="990600"/>
          </a:xfrm>
        </p:spPr>
        <p:txBody>
          <a:bodyPr>
            <a:normAutofit/>
          </a:bodyPr>
          <a:lstStyle/>
          <a:p>
            <a:r>
              <a:rPr lang="en-US" sz="4800" dirty="0"/>
              <a:t>2021 Additive Group (AG) Study</a:t>
            </a:r>
            <a:endParaRPr lang="en-US" sz="4800" baseline="-25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B40035-49BD-46BF-ACDF-D30BE51C30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6944" y="6276108"/>
            <a:ext cx="711266" cy="304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263FBE-5126-4660-A971-982482A1BC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5400" y="1828800"/>
            <a:ext cx="9448800" cy="3810000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FA054BE0-C502-40EE-85DC-EEF2AB46AC6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448800" y="2971800"/>
            <a:ext cx="2590800" cy="2209800"/>
          </a:xfrm>
        </p:spPr>
        <p:txBody>
          <a:bodyPr>
            <a:normAutofit/>
          </a:bodyPr>
          <a:lstStyle/>
          <a:p>
            <a:r>
              <a:rPr lang="en-US" sz="2800" dirty="0"/>
              <a:t>Performance</a:t>
            </a:r>
          </a:p>
          <a:p>
            <a:endParaRPr lang="en-US" sz="2800" dirty="0"/>
          </a:p>
          <a:p>
            <a:r>
              <a:rPr lang="en-US" sz="2800" dirty="0"/>
              <a:t>Framework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283548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44444E-6 L -0.10625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9A63E2-56BF-CD40-8F86-AAC31E1FC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864" y="228600"/>
            <a:ext cx="11361346" cy="990600"/>
          </a:xfrm>
        </p:spPr>
        <p:txBody>
          <a:bodyPr>
            <a:normAutofit/>
          </a:bodyPr>
          <a:lstStyle/>
          <a:p>
            <a:r>
              <a:rPr lang="en-US" sz="4800" dirty="0"/>
              <a:t>Phase 1 Studies (</a:t>
            </a:r>
            <a:r>
              <a:rPr lang="en-US" sz="4800" dirty="0" err="1"/>
              <a:t>BMD+Fatigue</a:t>
            </a:r>
            <a:r>
              <a:rPr lang="en-US" sz="4800" dirty="0"/>
              <a:t>)</a:t>
            </a:r>
            <a:endParaRPr lang="en-US" sz="4800" baseline="-25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B40035-49BD-46BF-ACDF-D30BE51C30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6944" y="6276108"/>
            <a:ext cx="711266" cy="304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2F0772-4348-4F78-AC1D-07C8218DB7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2952" y="1371599"/>
            <a:ext cx="7689248" cy="47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3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9A63E2-56BF-CD40-8F86-AAC31E1FC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864" y="228600"/>
            <a:ext cx="11361346" cy="990600"/>
          </a:xfrm>
        </p:spPr>
        <p:txBody>
          <a:bodyPr>
            <a:normAutofit/>
          </a:bodyPr>
          <a:lstStyle/>
          <a:p>
            <a:r>
              <a:rPr lang="en-US" sz="4800" dirty="0"/>
              <a:t>Balanced Mix Design for AG+ Study</a:t>
            </a:r>
            <a:endParaRPr lang="en-US" sz="4800" baseline="-25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B40035-49BD-46BF-ACDF-D30BE51C30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6944" y="6276108"/>
            <a:ext cx="711266" cy="30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0E7DBA-970E-421C-99B0-5F3471E18F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0200" y="1439779"/>
            <a:ext cx="8846820" cy="46562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3FC5CEB-F8B4-422E-A348-2C0C18E17F9B}"/>
              </a:ext>
            </a:extLst>
          </p:cNvPr>
          <p:cNvSpPr/>
          <p:nvPr/>
        </p:nvSpPr>
        <p:spPr>
          <a:xfrm>
            <a:off x="1828800" y="5638800"/>
            <a:ext cx="5486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830247-A585-409C-8CA0-C6B0E399D5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13" y="2769835"/>
            <a:ext cx="12115800" cy="217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0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0BB0FB-7724-452D-8CFD-58BD64D9C0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2600" y="1371600"/>
            <a:ext cx="8500152" cy="47244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B9A63E2-56BF-CD40-8F86-AAC31E1FC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864" y="228600"/>
            <a:ext cx="11361346" cy="990600"/>
          </a:xfrm>
        </p:spPr>
        <p:txBody>
          <a:bodyPr>
            <a:normAutofit/>
          </a:bodyPr>
          <a:lstStyle/>
          <a:p>
            <a:r>
              <a:rPr lang="en-US" sz="4800" dirty="0"/>
              <a:t>Fatigue Testing and Modeling</a:t>
            </a:r>
            <a:endParaRPr lang="en-US" sz="4800" baseline="-25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B40035-49BD-46BF-ACDF-D30BE51C30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6944" y="6276108"/>
            <a:ext cx="711266" cy="304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3FC5CEB-F8B4-422E-A348-2C0C18E17F9B}"/>
              </a:ext>
            </a:extLst>
          </p:cNvPr>
          <p:cNvSpPr/>
          <p:nvPr/>
        </p:nvSpPr>
        <p:spPr>
          <a:xfrm>
            <a:off x="2209800" y="5791200"/>
            <a:ext cx="5105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513314-2257-4DA7-B7A0-705244E44D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222"/>
          <a:stretch/>
        </p:blipFill>
        <p:spPr>
          <a:xfrm>
            <a:off x="5524" y="2667000"/>
            <a:ext cx="12180952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1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9A63E2-56BF-CD40-8F86-AAC31E1FC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864" y="228600"/>
            <a:ext cx="11361346" cy="990600"/>
          </a:xfrm>
        </p:spPr>
        <p:txBody>
          <a:bodyPr>
            <a:normAutofit/>
          </a:bodyPr>
          <a:lstStyle/>
          <a:p>
            <a:r>
              <a:rPr lang="en-US" sz="4800" u="sng" dirty="0"/>
              <a:t>Agency</a:t>
            </a:r>
            <a:r>
              <a:rPr lang="en-US" sz="4800" dirty="0"/>
              <a:t> Selected AG Treatments</a:t>
            </a:r>
            <a:endParaRPr lang="en-US" sz="4800" baseline="-25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B40035-49BD-46BF-ACDF-D30BE51C30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6944" y="6276108"/>
            <a:ext cx="711266" cy="304800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EAF8E18-1469-4A45-8433-ADB95C702AB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676400" y="1828800"/>
            <a:ext cx="6248400" cy="38862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Recycled tire rubber</a:t>
            </a:r>
          </a:p>
          <a:p>
            <a:pPr lvl="1"/>
            <a:r>
              <a:rPr lang="en-US" sz="2575" dirty="0"/>
              <a:t>“Dry” Smart Mix in PG67-22</a:t>
            </a:r>
            <a:r>
              <a:rPr lang="en-US" sz="2575" baseline="-25000" dirty="0"/>
              <a:t>N1</a:t>
            </a:r>
          </a:p>
          <a:p>
            <a:pPr lvl="1"/>
            <a:r>
              <a:rPr lang="en-US" sz="2575" dirty="0"/>
              <a:t>“Wet” </a:t>
            </a:r>
            <a:r>
              <a:rPr lang="en-US" sz="2575" dirty="0" err="1"/>
              <a:t>Entech</a:t>
            </a:r>
            <a:r>
              <a:rPr lang="en-US" sz="2575" dirty="0"/>
              <a:t> PG76-22</a:t>
            </a:r>
            <a:r>
              <a:rPr lang="en-US" sz="2575" baseline="-25000" dirty="0"/>
              <a:t>N2</a:t>
            </a:r>
          </a:p>
          <a:p>
            <a:r>
              <a:rPr lang="en-US" sz="2800" dirty="0"/>
              <a:t>Recycled low density plastic</a:t>
            </a:r>
          </a:p>
          <a:p>
            <a:pPr lvl="1"/>
            <a:r>
              <a:rPr lang="en-US" sz="2575" dirty="0"/>
              <a:t>“Dry” pellets with PG76-22</a:t>
            </a:r>
            <a:r>
              <a:rPr lang="en-US" sz="2575" baseline="-25000" dirty="0"/>
              <a:t>S5</a:t>
            </a:r>
          </a:p>
          <a:p>
            <a:pPr lvl="1"/>
            <a:r>
              <a:rPr lang="en-US" sz="2575" dirty="0"/>
              <a:t>“Wet” Dow with </a:t>
            </a:r>
            <a:r>
              <a:rPr lang="en-US" sz="2575" dirty="0" err="1"/>
              <a:t>Elvaloy</a:t>
            </a:r>
            <a:r>
              <a:rPr lang="en-US" sz="2575" dirty="0"/>
              <a:t> PG76-22</a:t>
            </a:r>
            <a:r>
              <a:rPr lang="en-US" sz="2575" baseline="-25000" dirty="0"/>
              <a:t>S6</a:t>
            </a:r>
          </a:p>
          <a:p>
            <a:r>
              <a:rPr lang="en-US" sz="2800" dirty="0"/>
              <a:t>High strength aramid fibers</a:t>
            </a:r>
          </a:p>
          <a:p>
            <a:pPr lvl="1"/>
            <a:r>
              <a:rPr lang="en-US" sz="2575" dirty="0"/>
              <a:t>Surface Tech ACE XP with PG76-22</a:t>
            </a:r>
            <a:r>
              <a:rPr lang="en-US" sz="2575" baseline="-25000" dirty="0"/>
              <a:t>N5</a:t>
            </a:r>
          </a:p>
          <a:p>
            <a:r>
              <a:rPr lang="en-US" sz="2800" dirty="0"/>
              <a:t>Control with PG76-22</a:t>
            </a:r>
            <a:r>
              <a:rPr lang="en-US" sz="2800" baseline="-25000" dirty="0"/>
              <a:t>N7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B52D26-3CF0-4A34-AD08-7A6892AEE051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3400" y="2532744"/>
            <a:ext cx="3505200" cy="30480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E87E552-595D-4DC5-913F-80C432937A08}"/>
              </a:ext>
            </a:extLst>
          </p:cNvPr>
          <p:cNvSpPr txBox="1">
            <a:spLocks/>
          </p:cNvSpPr>
          <p:nvPr/>
        </p:nvSpPr>
        <p:spPr>
          <a:xfrm>
            <a:off x="8334828" y="2057400"/>
            <a:ext cx="3505200" cy="2209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40030" indent="-240030" algn="l" rtl="0" eaLnBrk="1" latinLnBrk="0" hangingPunct="1">
              <a:spcBef>
                <a:spcPts val="525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17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0060" indent="-205740" algn="l" rtl="0" eaLnBrk="1" latinLnBrk="0" hangingPunct="1">
              <a:spcBef>
                <a:spcPts val="413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800" indent="-171450" algn="l" rtl="0" eaLnBrk="1" latinLnBrk="0" hangingPunct="1">
              <a:spcBef>
                <a:spcPts val="375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172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700" indent="-171450" algn="l" rtl="0" eaLnBrk="1" latinLnBrk="0" hangingPunct="1">
              <a:spcBef>
                <a:spcPts val="3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5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600" indent="-171450" algn="l" rtl="0" eaLnBrk="1" latinLnBrk="0" hangingPunct="1">
              <a:spcBef>
                <a:spcPts val="3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5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577340" indent="-17145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17145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8820" indent="-17145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7145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MnROAD in 2022</a:t>
            </a:r>
          </a:p>
        </p:txBody>
      </p:sp>
    </p:spTree>
    <p:extLst>
      <p:ext uri="{BB962C8B-B14F-4D97-AF65-F5344CB8AC3E}">
        <p14:creationId xmlns:p14="http://schemas.microsoft.com/office/powerpoint/2010/main" val="390257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9A63E2-56BF-CD40-8F86-AAC31E1FC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864" y="228600"/>
            <a:ext cx="11375136" cy="9906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Astec Double Barrel with Hi-Tech Feeder</a:t>
            </a:r>
            <a:endParaRPr lang="en-US" sz="4800" baseline="-25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495EF0-AB3F-4E7D-BDC6-05D7E26A48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6944" y="6276108"/>
            <a:ext cx="711266" cy="304800"/>
          </a:xfrm>
          <a:prstGeom prst="rect">
            <a:avLst/>
          </a:prstGeom>
        </p:spPr>
      </p:pic>
      <p:pic>
        <p:nvPicPr>
          <p:cNvPr id="5" name="Picture 4" descr="A picture containing sky, ground, outdoor, dirt&#10;&#10;Description automatically generated">
            <a:extLst>
              <a:ext uri="{FF2B5EF4-FFF2-40B4-BE49-F238E27FC236}">
                <a16:creationId xmlns:a16="http://schemas.microsoft.com/office/drawing/2014/main" id="{5ED54909-EE4F-4BBC-97E6-12E545A056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1371600"/>
            <a:ext cx="62992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59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9A63E2-56BF-CD40-8F86-AAC31E1FC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864" y="228600"/>
            <a:ext cx="11375136" cy="990600"/>
          </a:xfrm>
        </p:spPr>
        <p:txBody>
          <a:bodyPr>
            <a:normAutofit/>
          </a:bodyPr>
          <a:lstStyle/>
          <a:p>
            <a:r>
              <a:rPr lang="en-US" sz="4800" dirty="0"/>
              <a:t>Hi-Tech Asphalt Solutions Feed System</a:t>
            </a:r>
            <a:endParaRPr lang="en-US" sz="4800" baseline="-25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495EF0-AB3F-4E7D-BDC6-05D7E26A48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6944" y="6276108"/>
            <a:ext cx="711266" cy="304800"/>
          </a:xfrm>
          <a:prstGeom prst="rect">
            <a:avLst/>
          </a:prstGeom>
        </p:spPr>
      </p:pic>
      <p:pic>
        <p:nvPicPr>
          <p:cNvPr id="11" name="Picture 10" descr="A picture containing counter&#10;&#10;Description automatically generated">
            <a:extLst>
              <a:ext uri="{FF2B5EF4-FFF2-40B4-BE49-F238E27FC236}">
                <a16:creationId xmlns:a16="http://schemas.microsoft.com/office/drawing/2014/main" id="{F5604520-BDCA-433B-BE72-0AD8040437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399" y="1876340"/>
            <a:ext cx="4800601" cy="3626808"/>
          </a:xfrm>
          <a:prstGeom prst="rect">
            <a:avLst/>
          </a:prstGeom>
        </p:spPr>
      </p:pic>
      <p:pic>
        <p:nvPicPr>
          <p:cNvPr id="3" name="Picture 2" descr="A picture containing tree&#10;&#10;Description automatically generated">
            <a:extLst>
              <a:ext uri="{FF2B5EF4-FFF2-40B4-BE49-F238E27FC236}">
                <a16:creationId xmlns:a16="http://schemas.microsoft.com/office/drawing/2014/main" id="{E9E771E6-2A74-4C9F-858E-285A0FE4D2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62323" y="209277"/>
            <a:ext cx="2475954" cy="4800600"/>
          </a:xfrm>
          <a:prstGeom prst="rect">
            <a:avLst/>
          </a:prstGeom>
        </p:spPr>
      </p:pic>
      <p:pic>
        <p:nvPicPr>
          <p:cNvPr id="8" name="Picture 7" descr="A picture containing close&#10;&#10;Description automatically generated">
            <a:extLst>
              <a:ext uri="{FF2B5EF4-FFF2-40B4-BE49-F238E27FC236}">
                <a16:creationId xmlns:a16="http://schemas.microsoft.com/office/drawing/2014/main" id="{70B71179-1632-4709-97DB-42841D5238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62323" y="2457723"/>
            <a:ext cx="2475954" cy="4800600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A2D75972-6F9E-44E3-953D-E90AF6BDFC1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84412" y="2133600"/>
            <a:ext cx="2819400" cy="3239047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 </a:t>
            </a:r>
            <a:r>
              <a:rPr lang="en-US" sz="2400" dirty="0"/>
              <a:t>Smart Mix</a:t>
            </a:r>
            <a:r>
              <a:rPr lang="en-US" sz="2400" baseline="-25000" dirty="0"/>
              <a:t>12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Dry Plastic</a:t>
            </a:r>
            <a:r>
              <a:rPr lang="en-US" sz="2400" baseline="-25000" dirty="0"/>
              <a:t>8½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 </a:t>
            </a:r>
            <a:r>
              <a:rPr lang="en-US" sz="2400" dirty="0"/>
              <a:t>Asphalt Plus</a:t>
            </a:r>
            <a:r>
              <a:rPr lang="en-US" sz="2400" baseline="-25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81422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 preferRelativeResize="0"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63A70AD0-B21F-4FD6-8EC6-1EA753D69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0838"/>
            <a:ext cx="12192000" cy="71596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b="1" dirty="0">
                <a:ln w="1905"/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NCAT Pavement Test Track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EF06372-420B-42B1-8BEA-3CAFB74C0AF8}"/>
              </a:ext>
            </a:extLst>
          </p:cNvPr>
          <p:cNvSpPr txBox="1">
            <a:spLocks/>
          </p:cNvSpPr>
          <p:nvPr/>
        </p:nvSpPr>
        <p:spPr>
          <a:xfrm>
            <a:off x="188684" y="4231692"/>
            <a:ext cx="12079515" cy="2550108"/>
          </a:xfrm>
          <a:prstGeom prst="rect">
            <a:avLst/>
          </a:prstGeom>
        </p:spPr>
        <p:txBody>
          <a:bodyPr>
            <a:normAutofit/>
          </a:bodyPr>
          <a:lstStyle>
            <a:lvl1pPr marL="240030" indent="-240030" algn="l" rtl="0" eaLnBrk="1" latinLnBrk="0" hangingPunct="1">
              <a:spcBef>
                <a:spcPts val="525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17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0060" indent="-205740" algn="l" rtl="0" eaLnBrk="1" latinLnBrk="0" hangingPunct="1">
              <a:spcBef>
                <a:spcPts val="413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800" indent="-171450" algn="l" rtl="0" eaLnBrk="1" latinLnBrk="0" hangingPunct="1">
              <a:spcBef>
                <a:spcPts val="375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172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700" indent="-171450" algn="l" rtl="0" eaLnBrk="1" latinLnBrk="0" hangingPunct="1">
              <a:spcBef>
                <a:spcPts val="3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5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600" indent="-171450" algn="l" rtl="0" eaLnBrk="1" latinLnBrk="0" hangingPunct="1">
              <a:spcBef>
                <a:spcPts val="3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5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577340" indent="-17145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17145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8820" indent="-17145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7145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Center for Asphalt Technology @ Auburn since 1986</a:t>
            </a:r>
          </a:p>
          <a:p>
            <a:r>
              <a:rPr lang="en-US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Innovative, relevant, and implementable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research projects</a:t>
            </a:r>
          </a:p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Advancement of </a:t>
            </a:r>
            <a:r>
              <a:rPr lang="en-US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 and sustainable asphalt pavements</a:t>
            </a:r>
          </a:p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Mix/materials</a:t>
            </a:r>
            <a:r>
              <a:rPr lang="en-US" sz="28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structural pavement design</a:t>
            </a:r>
            <a:r>
              <a:rPr lang="en-US" sz="28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preservation</a:t>
            </a:r>
            <a:r>
              <a:rPr lang="en-US" sz="28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</a:p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1.7-mile nonprofit Track since ‘00, rebuild/reset every 3 years.</a:t>
            </a:r>
          </a:p>
        </p:txBody>
      </p:sp>
    </p:spTree>
    <p:extLst>
      <p:ext uri="{BB962C8B-B14F-4D97-AF65-F5344CB8AC3E}">
        <p14:creationId xmlns:p14="http://schemas.microsoft.com/office/powerpoint/2010/main" val="76440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9A63E2-56BF-CD40-8F86-AAC31E1FC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864" y="228600"/>
            <a:ext cx="11361346" cy="990600"/>
          </a:xfrm>
        </p:spPr>
        <p:txBody>
          <a:bodyPr>
            <a:normAutofit/>
          </a:bodyPr>
          <a:lstStyle/>
          <a:p>
            <a:r>
              <a:rPr lang="en-US" sz="4800" dirty="0"/>
              <a:t>Smart Mix</a:t>
            </a:r>
            <a:r>
              <a:rPr lang="en-US" sz="4800" baseline="-25000" dirty="0"/>
              <a:t>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B40035-49BD-46BF-ACDF-D30BE51C30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6944" y="6276108"/>
            <a:ext cx="711266" cy="304800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EAF8E18-1469-4A45-8433-ADB95C702AB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514600"/>
            <a:ext cx="6553200" cy="3886200"/>
          </a:xfrm>
        </p:spPr>
        <p:txBody>
          <a:bodyPr>
            <a:normAutofit/>
          </a:bodyPr>
          <a:lstStyle/>
          <a:p>
            <a:r>
              <a:rPr lang="en-US" sz="2800" dirty="0"/>
              <a:t>13½ </a:t>
            </a:r>
            <a:r>
              <a:rPr lang="en-US" sz="2800" dirty="0" err="1"/>
              <a:t>lbs</a:t>
            </a:r>
            <a:r>
              <a:rPr lang="en-US" sz="2800" dirty="0"/>
              <a:t> “fine” RTR per ton of asphalt</a:t>
            </a:r>
          </a:p>
          <a:p>
            <a:r>
              <a:rPr lang="en-US" sz="2800" dirty="0"/>
              <a:t>Great Lakes area source</a:t>
            </a:r>
          </a:p>
          <a:p>
            <a:r>
              <a:rPr lang="en-US" sz="2800" dirty="0"/>
              <a:t>Moving to GA for ‘22 AL projects</a:t>
            </a:r>
          </a:p>
          <a:p>
            <a:r>
              <a:rPr lang="en-US" sz="2800" dirty="0"/>
              <a:t>2M AL tires processed in GA</a:t>
            </a:r>
          </a:p>
          <a:p>
            <a:r>
              <a:rPr lang="en-US" sz="2800" dirty="0"/>
              <a:t>AL intake increase likely in ’22.</a:t>
            </a:r>
          </a:p>
        </p:txBody>
      </p:sp>
      <p:pic>
        <p:nvPicPr>
          <p:cNvPr id="9" name="Picture 8" descr="A picture containing tree&#10;&#10;Description automatically generated">
            <a:extLst>
              <a:ext uri="{FF2B5EF4-FFF2-40B4-BE49-F238E27FC236}">
                <a16:creationId xmlns:a16="http://schemas.microsoft.com/office/drawing/2014/main" id="{A1B34799-83A2-4FC1-B2C3-12E220946A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172723" y="1390923"/>
            <a:ext cx="2475954" cy="4800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108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9A63E2-56BF-CD40-8F86-AAC31E1FC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Inline Vibrating Wire Viscometer</a:t>
            </a:r>
            <a:endParaRPr lang="en-US" sz="4800" baseline="-25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495EF0-AB3F-4E7D-BDC6-05D7E26A48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6944" y="6276108"/>
            <a:ext cx="711266" cy="304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A2A6B1-B9BE-4931-ACC4-049698F2CD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7218" y="1382789"/>
            <a:ext cx="9104582" cy="52611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A301EC-1D08-4E75-BE77-689D00DBB09E}"/>
              </a:ext>
            </a:extLst>
          </p:cNvPr>
          <p:cNvSpPr txBox="1"/>
          <p:nvPr/>
        </p:nvSpPr>
        <p:spPr>
          <a:xfrm>
            <a:off x="3061648" y="4049789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Neat Binder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32706A-9D6A-4494-9C27-869F5E4A191C}"/>
              </a:ext>
            </a:extLst>
          </p:cNvPr>
          <p:cNvSpPr txBox="1"/>
          <p:nvPr/>
        </p:nvSpPr>
        <p:spPr>
          <a:xfrm>
            <a:off x="5355865" y="3166180"/>
            <a:ext cx="2183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SBS-Modified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A779FF-81EA-4160-AB61-3DB50B60EB38}"/>
              </a:ext>
            </a:extLst>
          </p:cNvPr>
          <p:cNvSpPr txBox="1"/>
          <p:nvPr/>
        </p:nvSpPr>
        <p:spPr>
          <a:xfrm>
            <a:off x="7641865" y="1472637"/>
            <a:ext cx="1769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“Wet” RTR</a:t>
            </a:r>
          </a:p>
        </p:txBody>
      </p:sp>
    </p:spTree>
    <p:extLst>
      <p:ext uri="{BB962C8B-B14F-4D97-AF65-F5344CB8AC3E}">
        <p14:creationId xmlns:p14="http://schemas.microsoft.com/office/powerpoint/2010/main" val="108707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9A63E2-56BF-CD40-8F86-AAC31E1FC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Bulk Research Sampling</a:t>
            </a:r>
            <a:endParaRPr lang="en-US" sz="4800" baseline="-25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772CFF-84CD-4CB6-950A-4A8661DE1C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6944" y="6276108"/>
            <a:ext cx="711266" cy="304800"/>
          </a:xfrm>
          <a:prstGeom prst="rect">
            <a:avLst/>
          </a:prstGeom>
        </p:spPr>
      </p:pic>
      <p:pic>
        <p:nvPicPr>
          <p:cNvPr id="6" name="Picture 5" descr="A picture containing sky, tree, outdoor, ground&#10;&#10;Description automatically generated">
            <a:extLst>
              <a:ext uri="{FF2B5EF4-FFF2-40B4-BE49-F238E27FC236}">
                <a16:creationId xmlns:a16="http://schemas.microsoft.com/office/drawing/2014/main" id="{3797F619-424F-420C-9442-8AAB8D8A1F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5662" y="1371600"/>
            <a:ext cx="8471338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91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9A63E2-56BF-CD40-8F86-AAC31E1FC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Track Takeaways</a:t>
            </a:r>
            <a:endParaRPr lang="en-US" sz="4800" baseline="-25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3A20F6-7207-8A4C-81B2-CF6450DBC04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28800" y="1752600"/>
            <a:ext cx="9372600" cy="4724400"/>
          </a:xfrm>
        </p:spPr>
        <p:txBody>
          <a:bodyPr>
            <a:normAutofit/>
          </a:bodyPr>
          <a:lstStyle/>
          <a:p>
            <a:r>
              <a:rPr lang="en-US" sz="2800" dirty="0"/>
              <a:t>Regional investigation/adoption of BMD requirements</a:t>
            </a:r>
          </a:p>
          <a:p>
            <a:r>
              <a:rPr lang="en-US" sz="2800" dirty="0"/>
              <a:t>Additives are nothing to fear by industry/agencies</a:t>
            </a:r>
          </a:p>
          <a:p>
            <a:r>
              <a:rPr lang="en-US" sz="2800" dirty="0"/>
              <a:t>Gap graded rubber mix in top, bottom, middle layers</a:t>
            </a:r>
          </a:p>
          <a:p>
            <a:r>
              <a:rPr lang="en-US" sz="2800" dirty="0"/>
              <a:t>BMD compliance is “easier” than volumetrics</a:t>
            </a:r>
          </a:p>
          <a:p>
            <a:r>
              <a:rPr lang="en-US" sz="2800" dirty="0"/>
              <a:t>“Easy Button” for dialing up IDEAL-CT?</a:t>
            </a:r>
          </a:p>
          <a:p>
            <a:r>
              <a:rPr lang="en-US" sz="2800" dirty="0"/>
              <a:t>Higher cracking indicator from production</a:t>
            </a:r>
          </a:p>
          <a:p>
            <a:r>
              <a:rPr lang="en-US" sz="2800" dirty="0"/>
              <a:t>No critical aging for non-surface mixes</a:t>
            </a:r>
          </a:p>
          <a:p>
            <a:r>
              <a:rPr lang="en-US" sz="2800" dirty="0"/>
              <a:t>No difficulty meeting densities with healthier mixes.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495EF0-AB3F-4E7D-BDC6-05D7E26A48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6944" y="6276108"/>
            <a:ext cx="711266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1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3B2549-06C0-0E4F-B021-9E8AB0000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Answers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4432DC-46A0-4B46-BA78-316D6BCF3C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6944" y="6276108"/>
            <a:ext cx="711266" cy="3048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C96465A-4D03-4001-BDEE-F419CFE607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90740" y="2247899"/>
            <a:ext cx="4856355" cy="274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6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9A63E2-56BF-CD40-8F86-AAC31E1FC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864" y="228600"/>
            <a:ext cx="11375136" cy="99060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11 States + FHWA +</a:t>
            </a:r>
            <a:r>
              <a:rPr lang="en-US" sz="4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Industry</a:t>
            </a:r>
            <a:endParaRPr lang="en-US" sz="4800" baseline="-25000" dirty="0">
              <a:solidFill>
                <a:srgbClr val="00B050"/>
              </a:solidFill>
            </a:endParaRPr>
          </a:p>
        </p:txBody>
      </p:sp>
      <p:sp>
        <p:nvSpPr>
          <p:cNvPr id="7" name="Freeform 60">
            <a:extLst>
              <a:ext uri="{FF2B5EF4-FFF2-40B4-BE49-F238E27FC236}">
                <a16:creationId xmlns:a16="http://schemas.microsoft.com/office/drawing/2014/main" id="{9B1236DE-71D1-4D75-8010-6CFBFB21E975}"/>
              </a:ext>
            </a:extLst>
          </p:cNvPr>
          <p:cNvSpPr>
            <a:spLocks/>
          </p:cNvSpPr>
          <p:nvPr/>
        </p:nvSpPr>
        <p:spPr bwMode="auto">
          <a:xfrm>
            <a:off x="2347081" y="1856595"/>
            <a:ext cx="1086548" cy="1256522"/>
          </a:xfrm>
          <a:custGeom>
            <a:avLst/>
            <a:gdLst>
              <a:gd name="T0" fmla="*/ 2656 w 3826"/>
              <a:gd name="T1" fmla="*/ 2761 h 4380"/>
              <a:gd name="T2" fmla="*/ 2806 w 3826"/>
              <a:gd name="T3" fmla="*/ 2911 h 4380"/>
              <a:gd name="T4" fmla="*/ 2866 w 3826"/>
              <a:gd name="T5" fmla="*/ 3241 h 4380"/>
              <a:gd name="T6" fmla="*/ 3166 w 3826"/>
              <a:gd name="T7" fmla="*/ 3991 h 4380"/>
              <a:gd name="T8" fmla="*/ 3264 w 3826"/>
              <a:gd name="T9" fmla="*/ 4315 h 4380"/>
              <a:gd name="T10" fmla="*/ 3118 w 3826"/>
              <a:gd name="T11" fmla="*/ 4315 h 4380"/>
              <a:gd name="T12" fmla="*/ 3099 w 3826"/>
              <a:gd name="T13" fmla="*/ 4069 h 4380"/>
              <a:gd name="T14" fmla="*/ 2898 w 3826"/>
              <a:gd name="T15" fmla="*/ 3931 h 4380"/>
              <a:gd name="T16" fmla="*/ 2990 w 3826"/>
              <a:gd name="T17" fmla="*/ 4169 h 4380"/>
              <a:gd name="T18" fmla="*/ 2862 w 3826"/>
              <a:gd name="T19" fmla="*/ 4361 h 4380"/>
              <a:gd name="T20" fmla="*/ 2807 w 3826"/>
              <a:gd name="T21" fmla="*/ 3950 h 4380"/>
              <a:gd name="T22" fmla="*/ 2807 w 3826"/>
              <a:gd name="T23" fmla="*/ 3602 h 4380"/>
              <a:gd name="T24" fmla="*/ 2746 w 3826"/>
              <a:gd name="T25" fmla="*/ 3361 h 4380"/>
              <a:gd name="T26" fmla="*/ 2688 w 3826"/>
              <a:gd name="T27" fmla="*/ 3090 h 4380"/>
              <a:gd name="T28" fmla="*/ 2416 w 3826"/>
              <a:gd name="T29" fmla="*/ 2731 h 4380"/>
              <a:gd name="T30" fmla="*/ 2286 w 3826"/>
              <a:gd name="T31" fmla="*/ 2533 h 4380"/>
              <a:gd name="T32" fmla="*/ 2094 w 3826"/>
              <a:gd name="T33" fmla="*/ 2286 h 4380"/>
              <a:gd name="T34" fmla="*/ 1847 w 3826"/>
              <a:gd name="T35" fmla="*/ 2331 h 4380"/>
              <a:gd name="T36" fmla="*/ 1545 w 3826"/>
              <a:gd name="T37" fmla="*/ 2322 h 4380"/>
              <a:gd name="T38" fmla="*/ 1664 w 3826"/>
              <a:gd name="T39" fmla="*/ 2157 h 4380"/>
              <a:gd name="T40" fmla="*/ 1929 w 3826"/>
              <a:gd name="T41" fmla="*/ 2148 h 4380"/>
              <a:gd name="T42" fmla="*/ 1947 w 3826"/>
              <a:gd name="T43" fmla="*/ 2010 h 4380"/>
              <a:gd name="T44" fmla="*/ 1655 w 3826"/>
              <a:gd name="T45" fmla="*/ 2029 h 4380"/>
              <a:gd name="T46" fmla="*/ 1362 w 3826"/>
              <a:gd name="T47" fmla="*/ 2065 h 4380"/>
              <a:gd name="T48" fmla="*/ 1234 w 3826"/>
              <a:gd name="T49" fmla="*/ 2249 h 4380"/>
              <a:gd name="T50" fmla="*/ 946 w 3826"/>
              <a:gd name="T51" fmla="*/ 2221 h 4380"/>
              <a:gd name="T52" fmla="*/ 128 w 3826"/>
              <a:gd name="T53" fmla="*/ 1965 h 4380"/>
              <a:gd name="T54" fmla="*/ 9 w 3826"/>
              <a:gd name="T55" fmla="*/ 1764 h 4380"/>
              <a:gd name="T56" fmla="*/ 357 w 3826"/>
              <a:gd name="T57" fmla="*/ 1956 h 4380"/>
              <a:gd name="T58" fmla="*/ 649 w 3826"/>
              <a:gd name="T59" fmla="*/ 2047 h 4380"/>
              <a:gd name="T60" fmla="*/ 933 w 3826"/>
              <a:gd name="T61" fmla="*/ 2001 h 4380"/>
              <a:gd name="T62" fmla="*/ 987 w 3826"/>
              <a:gd name="T63" fmla="*/ 1846 h 4380"/>
              <a:gd name="T64" fmla="*/ 905 w 3826"/>
              <a:gd name="T65" fmla="*/ 1709 h 4380"/>
              <a:gd name="T66" fmla="*/ 750 w 3826"/>
              <a:gd name="T67" fmla="*/ 1608 h 4380"/>
              <a:gd name="T68" fmla="*/ 826 w 3826"/>
              <a:gd name="T69" fmla="*/ 1410 h 4380"/>
              <a:gd name="T70" fmla="*/ 759 w 3826"/>
              <a:gd name="T71" fmla="*/ 1233 h 4380"/>
              <a:gd name="T72" fmla="*/ 796 w 3826"/>
              <a:gd name="T73" fmla="*/ 1020 h 4380"/>
              <a:gd name="T74" fmla="*/ 1006 w 3826"/>
              <a:gd name="T75" fmla="*/ 776 h 4380"/>
              <a:gd name="T76" fmla="*/ 1306 w 3826"/>
              <a:gd name="T77" fmla="*/ 720 h 4380"/>
              <a:gd name="T78" fmla="*/ 1472 w 3826"/>
              <a:gd name="T79" fmla="*/ 895 h 4380"/>
              <a:gd name="T80" fmla="*/ 1673 w 3826"/>
              <a:gd name="T81" fmla="*/ 913 h 4380"/>
              <a:gd name="T82" fmla="*/ 1710 w 3826"/>
              <a:gd name="T83" fmla="*/ 758 h 4380"/>
              <a:gd name="T84" fmla="*/ 1518 w 3826"/>
              <a:gd name="T85" fmla="*/ 602 h 4380"/>
              <a:gd name="T86" fmla="*/ 1546 w 3826"/>
              <a:gd name="T87" fmla="*/ 270 h 4380"/>
              <a:gd name="T88" fmla="*/ 1755 w 3826"/>
              <a:gd name="T89" fmla="*/ 273 h 4380"/>
              <a:gd name="T90" fmla="*/ 1846 w 3826"/>
              <a:gd name="T91" fmla="*/ 480 h 4380"/>
              <a:gd name="T92" fmla="*/ 2130 w 3826"/>
              <a:gd name="T93" fmla="*/ 657 h 4380"/>
              <a:gd name="T94" fmla="*/ 2139 w 3826"/>
              <a:gd name="T95" fmla="*/ 511 h 4380"/>
              <a:gd name="T96" fmla="*/ 2116 w 3826"/>
              <a:gd name="T97" fmla="*/ 270 h 4380"/>
              <a:gd name="T98" fmla="*/ 2139 w 3826"/>
              <a:gd name="T99" fmla="*/ 81 h 4380"/>
              <a:gd name="T100" fmla="*/ 2386 w 3826"/>
              <a:gd name="T101" fmla="*/ 120 h 4380"/>
              <a:gd name="T102" fmla="*/ 2679 w 3826"/>
              <a:gd name="T103" fmla="*/ 63 h 4380"/>
              <a:gd name="T104" fmla="*/ 2872 w 3826"/>
              <a:gd name="T105" fmla="*/ 207 h 4380"/>
              <a:gd name="T106" fmla="*/ 3032 w 3826"/>
              <a:gd name="T107" fmla="*/ 231 h 4380"/>
              <a:gd name="T108" fmla="*/ 3184 w 3826"/>
              <a:gd name="T109" fmla="*/ 399 h 4380"/>
              <a:gd name="T110" fmla="*/ 3368 w 3826"/>
              <a:gd name="T111" fmla="*/ 551 h 4380"/>
              <a:gd name="T112" fmla="*/ 3474 w 3826"/>
              <a:gd name="T113" fmla="*/ 666 h 4380"/>
              <a:gd name="T114" fmla="*/ 3685 w 3826"/>
              <a:gd name="T115" fmla="*/ 950 h 4380"/>
              <a:gd name="T116" fmla="*/ 3826 w 3826"/>
              <a:gd name="T117" fmla="*/ 1170 h 438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826" h="4380">
                <a:moveTo>
                  <a:pt x="3826" y="1170"/>
                </a:moveTo>
                <a:lnTo>
                  <a:pt x="2656" y="2760"/>
                </a:lnTo>
                <a:lnTo>
                  <a:pt x="2706" y="2861"/>
                </a:lnTo>
                <a:lnTo>
                  <a:pt x="2806" y="2910"/>
                </a:lnTo>
                <a:lnTo>
                  <a:pt x="2807" y="3135"/>
                </a:lnTo>
                <a:lnTo>
                  <a:pt x="2866" y="3240"/>
                </a:lnTo>
                <a:lnTo>
                  <a:pt x="3072" y="3217"/>
                </a:lnTo>
                <a:lnTo>
                  <a:pt x="3166" y="3990"/>
                </a:lnTo>
                <a:lnTo>
                  <a:pt x="3256" y="4140"/>
                </a:lnTo>
                <a:lnTo>
                  <a:pt x="3264" y="4314"/>
                </a:lnTo>
                <a:lnTo>
                  <a:pt x="3166" y="4380"/>
                </a:lnTo>
                <a:lnTo>
                  <a:pt x="3118" y="4314"/>
                </a:lnTo>
                <a:lnTo>
                  <a:pt x="3154" y="4223"/>
                </a:lnTo>
                <a:lnTo>
                  <a:pt x="3099" y="4068"/>
                </a:lnTo>
                <a:lnTo>
                  <a:pt x="3008" y="3885"/>
                </a:lnTo>
                <a:lnTo>
                  <a:pt x="2898" y="3930"/>
                </a:lnTo>
                <a:lnTo>
                  <a:pt x="2953" y="4004"/>
                </a:lnTo>
                <a:lnTo>
                  <a:pt x="2990" y="4168"/>
                </a:lnTo>
                <a:lnTo>
                  <a:pt x="2981" y="4269"/>
                </a:lnTo>
                <a:lnTo>
                  <a:pt x="2862" y="4360"/>
                </a:lnTo>
                <a:lnTo>
                  <a:pt x="2862" y="4058"/>
                </a:lnTo>
                <a:lnTo>
                  <a:pt x="2807" y="3949"/>
                </a:lnTo>
                <a:lnTo>
                  <a:pt x="2798" y="3802"/>
                </a:lnTo>
                <a:lnTo>
                  <a:pt x="2807" y="3601"/>
                </a:lnTo>
                <a:lnTo>
                  <a:pt x="2834" y="3428"/>
                </a:lnTo>
                <a:lnTo>
                  <a:pt x="2746" y="3360"/>
                </a:lnTo>
                <a:lnTo>
                  <a:pt x="2743" y="3199"/>
                </a:lnTo>
                <a:lnTo>
                  <a:pt x="2688" y="3089"/>
                </a:lnTo>
                <a:lnTo>
                  <a:pt x="2566" y="2880"/>
                </a:lnTo>
                <a:lnTo>
                  <a:pt x="2416" y="2730"/>
                </a:lnTo>
                <a:lnTo>
                  <a:pt x="2286" y="2623"/>
                </a:lnTo>
                <a:lnTo>
                  <a:pt x="2286" y="2532"/>
                </a:lnTo>
                <a:lnTo>
                  <a:pt x="2203" y="2431"/>
                </a:lnTo>
                <a:lnTo>
                  <a:pt x="2094" y="2285"/>
                </a:lnTo>
                <a:lnTo>
                  <a:pt x="1984" y="2394"/>
                </a:lnTo>
                <a:lnTo>
                  <a:pt x="1847" y="2330"/>
                </a:lnTo>
                <a:lnTo>
                  <a:pt x="1666" y="2340"/>
                </a:lnTo>
                <a:lnTo>
                  <a:pt x="1545" y="2321"/>
                </a:lnTo>
                <a:lnTo>
                  <a:pt x="1582" y="2248"/>
                </a:lnTo>
                <a:lnTo>
                  <a:pt x="1664" y="2157"/>
                </a:lnTo>
                <a:lnTo>
                  <a:pt x="1846" y="2070"/>
                </a:lnTo>
                <a:lnTo>
                  <a:pt x="1929" y="2148"/>
                </a:lnTo>
                <a:lnTo>
                  <a:pt x="2026" y="2070"/>
                </a:lnTo>
                <a:lnTo>
                  <a:pt x="1947" y="2010"/>
                </a:lnTo>
                <a:lnTo>
                  <a:pt x="1786" y="2010"/>
                </a:lnTo>
                <a:lnTo>
                  <a:pt x="1655" y="2029"/>
                </a:lnTo>
                <a:lnTo>
                  <a:pt x="1554" y="2093"/>
                </a:lnTo>
                <a:lnTo>
                  <a:pt x="1362" y="2065"/>
                </a:lnTo>
                <a:lnTo>
                  <a:pt x="1353" y="2175"/>
                </a:lnTo>
                <a:lnTo>
                  <a:pt x="1234" y="2248"/>
                </a:lnTo>
                <a:lnTo>
                  <a:pt x="1051" y="2212"/>
                </a:lnTo>
                <a:lnTo>
                  <a:pt x="946" y="2220"/>
                </a:lnTo>
                <a:lnTo>
                  <a:pt x="496" y="2160"/>
                </a:lnTo>
                <a:lnTo>
                  <a:pt x="128" y="1965"/>
                </a:lnTo>
                <a:lnTo>
                  <a:pt x="0" y="1882"/>
                </a:lnTo>
                <a:lnTo>
                  <a:pt x="9" y="1764"/>
                </a:lnTo>
                <a:lnTo>
                  <a:pt x="210" y="1919"/>
                </a:lnTo>
                <a:lnTo>
                  <a:pt x="357" y="1956"/>
                </a:lnTo>
                <a:lnTo>
                  <a:pt x="466" y="2040"/>
                </a:lnTo>
                <a:lnTo>
                  <a:pt x="649" y="2047"/>
                </a:lnTo>
                <a:lnTo>
                  <a:pt x="766" y="2010"/>
                </a:lnTo>
                <a:lnTo>
                  <a:pt x="933" y="2001"/>
                </a:lnTo>
                <a:lnTo>
                  <a:pt x="1036" y="1920"/>
                </a:lnTo>
                <a:lnTo>
                  <a:pt x="987" y="1846"/>
                </a:lnTo>
                <a:lnTo>
                  <a:pt x="887" y="1818"/>
                </a:lnTo>
                <a:lnTo>
                  <a:pt x="905" y="1709"/>
                </a:lnTo>
                <a:lnTo>
                  <a:pt x="896" y="1590"/>
                </a:lnTo>
                <a:lnTo>
                  <a:pt x="750" y="1608"/>
                </a:lnTo>
                <a:lnTo>
                  <a:pt x="676" y="1530"/>
                </a:lnTo>
                <a:lnTo>
                  <a:pt x="826" y="1410"/>
                </a:lnTo>
                <a:lnTo>
                  <a:pt x="878" y="1316"/>
                </a:lnTo>
                <a:lnTo>
                  <a:pt x="759" y="1233"/>
                </a:lnTo>
                <a:lnTo>
                  <a:pt x="736" y="1110"/>
                </a:lnTo>
                <a:lnTo>
                  <a:pt x="796" y="1020"/>
                </a:lnTo>
                <a:lnTo>
                  <a:pt x="887" y="904"/>
                </a:lnTo>
                <a:lnTo>
                  <a:pt x="1006" y="776"/>
                </a:lnTo>
                <a:lnTo>
                  <a:pt x="1189" y="794"/>
                </a:lnTo>
                <a:lnTo>
                  <a:pt x="1306" y="720"/>
                </a:lnTo>
                <a:lnTo>
                  <a:pt x="1335" y="849"/>
                </a:lnTo>
                <a:lnTo>
                  <a:pt x="1472" y="895"/>
                </a:lnTo>
                <a:lnTo>
                  <a:pt x="1546" y="930"/>
                </a:lnTo>
                <a:lnTo>
                  <a:pt x="1673" y="913"/>
                </a:lnTo>
                <a:lnTo>
                  <a:pt x="1756" y="810"/>
                </a:lnTo>
                <a:lnTo>
                  <a:pt x="1710" y="758"/>
                </a:lnTo>
                <a:lnTo>
                  <a:pt x="1600" y="685"/>
                </a:lnTo>
                <a:lnTo>
                  <a:pt x="1518" y="602"/>
                </a:lnTo>
                <a:lnTo>
                  <a:pt x="1456" y="480"/>
                </a:lnTo>
                <a:lnTo>
                  <a:pt x="1546" y="270"/>
                </a:lnTo>
                <a:lnTo>
                  <a:pt x="1637" y="246"/>
                </a:lnTo>
                <a:lnTo>
                  <a:pt x="1755" y="273"/>
                </a:lnTo>
                <a:lnTo>
                  <a:pt x="1966" y="360"/>
                </a:lnTo>
                <a:lnTo>
                  <a:pt x="1846" y="480"/>
                </a:lnTo>
                <a:lnTo>
                  <a:pt x="2026" y="630"/>
                </a:lnTo>
                <a:lnTo>
                  <a:pt x="2130" y="657"/>
                </a:lnTo>
                <a:lnTo>
                  <a:pt x="2206" y="600"/>
                </a:lnTo>
                <a:lnTo>
                  <a:pt x="2139" y="511"/>
                </a:lnTo>
                <a:lnTo>
                  <a:pt x="2075" y="429"/>
                </a:lnTo>
                <a:lnTo>
                  <a:pt x="2116" y="270"/>
                </a:lnTo>
                <a:lnTo>
                  <a:pt x="2167" y="182"/>
                </a:lnTo>
                <a:lnTo>
                  <a:pt x="2139" y="81"/>
                </a:lnTo>
                <a:lnTo>
                  <a:pt x="2296" y="0"/>
                </a:lnTo>
                <a:lnTo>
                  <a:pt x="2386" y="120"/>
                </a:lnTo>
                <a:lnTo>
                  <a:pt x="2552" y="127"/>
                </a:lnTo>
                <a:lnTo>
                  <a:pt x="2679" y="63"/>
                </a:lnTo>
                <a:lnTo>
                  <a:pt x="2843" y="127"/>
                </a:lnTo>
                <a:lnTo>
                  <a:pt x="2872" y="207"/>
                </a:lnTo>
                <a:lnTo>
                  <a:pt x="2971" y="145"/>
                </a:lnTo>
                <a:lnTo>
                  <a:pt x="3032" y="231"/>
                </a:lnTo>
                <a:lnTo>
                  <a:pt x="3136" y="210"/>
                </a:lnTo>
                <a:lnTo>
                  <a:pt x="3184" y="399"/>
                </a:lnTo>
                <a:lnTo>
                  <a:pt x="3286" y="420"/>
                </a:lnTo>
                <a:lnTo>
                  <a:pt x="3368" y="551"/>
                </a:lnTo>
                <a:lnTo>
                  <a:pt x="3346" y="648"/>
                </a:lnTo>
                <a:lnTo>
                  <a:pt x="3474" y="666"/>
                </a:lnTo>
                <a:lnTo>
                  <a:pt x="3493" y="813"/>
                </a:lnTo>
                <a:lnTo>
                  <a:pt x="3685" y="950"/>
                </a:lnTo>
                <a:lnTo>
                  <a:pt x="3785" y="1050"/>
                </a:lnTo>
                <a:lnTo>
                  <a:pt x="3826" y="1170"/>
                </a:lnTo>
                <a:close/>
              </a:path>
            </a:pathLst>
          </a:custGeom>
          <a:solidFill>
            <a:srgbClr val="00B050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 Light"/>
              <a:ea typeface="等线" panose="02010600030101010101" pitchFamily="2" charset="-122"/>
            </a:endParaRPr>
          </a:p>
        </p:txBody>
      </p:sp>
      <p:sp>
        <p:nvSpPr>
          <p:cNvPr id="8" name="Freeform 61">
            <a:extLst>
              <a:ext uri="{FF2B5EF4-FFF2-40B4-BE49-F238E27FC236}">
                <a16:creationId xmlns:a16="http://schemas.microsoft.com/office/drawing/2014/main" id="{5DF6C4CD-2A55-409C-B38B-503592D1F589}"/>
              </a:ext>
            </a:extLst>
          </p:cNvPr>
          <p:cNvSpPr>
            <a:spLocks/>
          </p:cNvSpPr>
          <p:nvPr/>
        </p:nvSpPr>
        <p:spPr bwMode="auto">
          <a:xfrm>
            <a:off x="3101360" y="2192165"/>
            <a:ext cx="684417" cy="1084435"/>
          </a:xfrm>
          <a:custGeom>
            <a:avLst/>
            <a:gdLst>
              <a:gd name="T0" fmla="*/ 1169 w 2412"/>
              <a:gd name="T1" fmla="*/ 0 h 3781"/>
              <a:gd name="T2" fmla="*/ 1262 w 2412"/>
              <a:gd name="T3" fmla="*/ 72 h 3781"/>
              <a:gd name="T4" fmla="*/ 1310 w 2412"/>
              <a:gd name="T5" fmla="*/ 184 h 3781"/>
              <a:gd name="T6" fmla="*/ 1367 w 2412"/>
              <a:gd name="T7" fmla="*/ 319 h 3781"/>
              <a:gd name="T8" fmla="*/ 1454 w 2412"/>
              <a:gd name="T9" fmla="*/ 368 h 3781"/>
              <a:gd name="T10" fmla="*/ 1486 w 2412"/>
              <a:gd name="T11" fmla="*/ 296 h 3781"/>
              <a:gd name="T12" fmla="*/ 1589 w 2412"/>
              <a:gd name="T13" fmla="*/ 220 h 3781"/>
              <a:gd name="T14" fmla="*/ 1601 w 2412"/>
              <a:gd name="T15" fmla="*/ 298 h 3781"/>
              <a:gd name="T16" fmla="*/ 1654 w 2412"/>
              <a:gd name="T17" fmla="*/ 336 h 3781"/>
              <a:gd name="T18" fmla="*/ 1750 w 2412"/>
              <a:gd name="T19" fmla="*/ 304 h 3781"/>
              <a:gd name="T20" fmla="*/ 1845 w 2412"/>
              <a:gd name="T21" fmla="*/ 256 h 3781"/>
              <a:gd name="T22" fmla="*/ 1989 w 2412"/>
              <a:gd name="T23" fmla="*/ 288 h 3781"/>
              <a:gd name="T24" fmla="*/ 2047 w 2412"/>
              <a:gd name="T25" fmla="*/ 364 h 3781"/>
              <a:gd name="T26" fmla="*/ 2157 w 2412"/>
              <a:gd name="T27" fmla="*/ 264 h 3781"/>
              <a:gd name="T28" fmla="*/ 2185 w 2412"/>
              <a:gd name="T29" fmla="*/ 466 h 3781"/>
              <a:gd name="T30" fmla="*/ 2215 w 2412"/>
              <a:gd name="T31" fmla="*/ 538 h 3781"/>
              <a:gd name="T32" fmla="*/ 2311 w 2412"/>
              <a:gd name="T33" fmla="*/ 448 h 3781"/>
              <a:gd name="T34" fmla="*/ 2410 w 2412"/>
              <a:gd name="T35" fmla="*/ 595 h 3781"/>
              <a:gd name="T36" fmla="*/ 2410 w 2412"/>
              <a:gd name="T37" fmla="*/ 3781 h 3781"/>
              <a:gd name="T38" fmla="*/ 528 w 2412"/>
              <a:gd name="T39" fmla="*/ 3781 h 3781"/>
              <a:gd name="T40" fmla="*/ 487 w 2412"/>
              <a:gd name="T41" fmla="*/ 3696 h 3781"/>
              <a:gd name="T42" fmla="*/ 551 w 2412"/>
              <a:gd name="T43" fmla="*/ 3640 h 3781"/>
              <a:gd name="T44" fmla="*/ 575 w 2412"/>
              <a:gd name="T45" fmla="*/ 3552 h 3781"/>
              <a:gd name="T46" fmla="*/ 503 w 2412"/>
              <a:gd name="T47" fmla="*/ 3560 h 3781"/>
              <a:gd name="T48" fmla="*/ 431 w 2412"/>
              <a:gd name="T49" fmla="*/ 3504 h 3781"/>
              <a:gd name="T50" fmla="*/ 479 w 2412"/>
              <a:gd name="T51" fmla="*/ 3440 h 3781"/>
              <a:gd name="T52" fmla="*/ 415 w 2412"/>
              <a:gd name="T53" fmla="*/ 3344 h 3781"/>
              <a:gd name="T54" fmla="*/ 509 w 2412"/>
              <a:gd name="T55" fmla="*/ 3214 h 3781"/>
              <a:gd name="T56" fmla="*/ 608 w 2412"/>
              <a:gd name="T57" fmla="*/ 3147 h 3781"/>
              <a:gd name="T58" fmla="*/ 600 w 2412"/>
              <a:gd name="T59" fmla="*/ 2974 h 3781"/>
              <a:gd name="T60" fmla="*/ 509 w 2412"/>
              <a:gd name="T61" fmla="*/ 2820 h 3781"/>
              <a:gd name="T62" fmla="*/ 414 w 2412"/>
              <a:gd name="T63" fmla="*/ 2050 h 3781"/>
              <a:gd name="T64" fmla="*/ 212 w 2412"/>
              <a:gd name="T65" fmla="*/ 2074 h 3781"/>
              <a:gd name="T66" fmla="*/ 149 w 2412"/>
              <a:gd name="T67" fmla="*/ 1965 h 3781"/>
              <a:gd name="T68" fmla="*/ 150 w 2412"/>
              <a:gd name="T69" fmla="*/ 1743 h 3781"/>
              <a:gd name="T70" fmla="*/ 50 w 2412"/>
              <a:gd name="T71" fmla="*/ 1696 h 3781"/>
              <a:gd name="T72" fmla="*/ 0 w 2412"/>
              <a:gd name="T73" fmla="*/ 1591 h 3781"/>
              <a:gd name="T74" fmla="*/ 1169 w 2412"/>
              <a:gd name="T75" fmla="*/ 0 h 378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412" h="3781">
                <a:moveTo>
                  <a:pt x="1170" y="0"/>
                </a:moveTo>
                <a:lnTo>
                  <a:pt x="1263" y="72"/>
                </a:lnTo>
                <a:lnTo>
                  <a:pt x="1311" y="184"/>
                </a:lnTo>
                <a:lnTo>
                  <a:pt x="1368" y="319"/>
                </a:lnTo>
                <a:lnTo>
                  <a:pt x="1455" y="368"/>
                </a:lnTo>
                <a:lnTo>
                  <a:pt x="1487" y="296"/>
                </a:lnTo>
                <a:lnTo>
                  <a:pt x="1590" y="220"/>
                </a:lnTo>
                <a:lnTo>
                  <a:pt x="1602" y="298"/>
                </a:lnTo>
                <a:lnTo>
                  <a:pt x="1655" y="336"/>
                </a:lnTo>
                <a:lnTo>
                  <a:pt x="1751" y="304"/>
                </a:lnTo>
                <a:lnTo>
                  <a:pt x="1847" y="256"/>
                </a:lnTo>
                <a:lnTo>
                  <a:pt x="1991" y="288"/>
                </a:lnTo>
                <a:lnTo>
                  <a:pt x="2049" y="364"/>
                </a:lnTo>
                <a:lnTo>
                  <a:pt x="2159" y="264"/>
                </a:lnTo>
                <a:lnTo>
                  <a:pt x="2187" y="466"/>
                </a:lnTo>
                <a:lnTo>
                  <a:pt x="2217" y="538"/>
                </a:lnTo>
                <a:lnTo>
                  <a:pt x="2313" y="448"/>
                </a:lnTo>
                <a:lnTo>
                  <a:pt x="2412" y="595"/>
                </a:lnTo>
                <a:lnTo>
                  <a:pt x="2412" y="3781"/>
                </a:lnTo>
                <a:lnTo>
                  <a:pt x="528" y="3781"/>
                </a:lnTo>
                <a:lnTo>
                  <a:pt x="487" y="3696"/>
                </a:lnTo>
                <a:lnTo>
                  <a:pt x="551" y="3640"/>
                </a:lnTo>
                <a:lnTo>
                  <a:pt x="575" y="3552"/>
                </a:lnTo>
                <a:lnTo>
                  <a:pt x="503" y="3560"/>
                </a:lnTo>
                <a:lnTo>
                  <a:pt x="431" y="3504"/>
                </a:lnTo>
                <a:lnTo>
                  <a:pt x="479" y="3440"/>
                </a:lnTo>
                <a:lnTo>
                  <a:pt x="415" y="3344"/>
                </a:lnTo>
                <a:lnTo>
                  <a:pt x="509" y="3214"/>
                </a:lnTo>
                <a:lnTo>
                  <a:pt x="609" y="3147"/>
                </a:lnTo>
                <a:lnTo>
                  <a:pt x="600" y="2974"/>
                </a:lnTo>
                <a:lnTo>
                  <a:pt x="509" y="2820"/>
                </a:lnTo>
                <a:lnTo>
                  <a:pt x="414" y="2050"/>
                </a:lnTo>
                <a:lnTo>
                  <a:pt x="212" y="2074"/>
                </a:lnTo>
                <a:lnTo>
                  <a:pt x="149" y="1965"/>
                </a:lnTo>
                <a:lnTo>
                  <a:pt x="150" y="1743"/>
                </a:lnTo>
                <a:lnTo>
                  <a:pt x="50" y="1696"/>
                </a:lnTo>
                <a:lnTo>
                  <a:pt x="0" y="1591"/>
                </a:lnTo>
                <a:lnTo>
                  <a:pt x="1170" y="0"/>
                </a:ln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 w="3175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等线" panose="02010600030101010101" pitchFamily="2" charset="-122"/>
            </a:endParaRPr>
          </a:p>
        </p:txBody>
      </p:sp>
      <p:sp>
        <p:nvSpPr>
          <p:cNvPr id="9" name="Rectangle 62">
            <a:extLst>
              <a:ext uri="{FF2B5EF4-FFF2-40B4-BE49-F238E27FC236}">
                <a16:creationId xmlns:a16="http://schemas.microsoft.com/office/drawing/2014/main" id="{BC5EC20E-9F66-4936-AF34-FD8CE6745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1823" y="1819310"/>
            <a:ext cx="1515374" cy="1457290"/>
          </a:xfrm>
          <a:prstGeom prst="rect">
            <a:avLst/>
          </a:prstGeom>
          <a:noFill/>
          <a:ln w="3175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等线" panose="02010600030101010101" pitchFamily="2" charset="-122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D7F30DB9-8E71-4813-A8C0-D68BC01D5F1B}"/>
              </a:ext>
            </a:extLst>
          </p:cNvPr>
          <p:cNvSpPr>
            <a:spLocks/>
          </p:cNvSpPr>
          <p:nvPr/>
        </p:nvSpPr>
        <p:spPr bwMode="auto">
          <a:xfrm>
            <a:off x="5099078" y="2523649"/>
            <a:ext cx="1157139" cy="702162"/>
          </a:xfrm>
          <a:custGeom>
            <a:avLst/>
            <a:gdLst>
              <a:gd name="T0" fmla="*/ 6 w 4076"/>
              <a:gd name="T1" fmla="*/ 0 h 2449"/>
              <a:gd name="T2" fmla="*/ 221 w 4076"/>
              <a:gd name="T3" fmla="*/ 36 h 2449"/>
              <a:gd name="T4" fmla="*/ 511 w 4076"/>
              <a:gd name="T5" fmla="*/ 70 h 2449"/>
              <a:gd name="T6" fmla="*/ 772 w 4076"/>
              <a:gd name="T7" fmla="*/ 88 h 2449"/>
              <a:gd name="T8" fmla="*/ 755 w 4076"/>
              <a:gd name="T9" fmla="*/ 457 h 2449"/>
              <a:gd name="T10" fmla="*/ 385 w 4076"/>
              <a:gd name="T11" fmla="*/ 429 h 2449"/>
              <a:gd name="T12" fmla="*/ 277 w 4076"/>
              <a:gd name="T13" fmla="*/ 417 h 2449"/>
              <a:gd name="T14" fmla="*/ 267 w 4076"/>
              <a:gd name="T15" fmla="*/ 452 h 2449"/>
              <a:gd name="T16" fmla="*/ 239 w 4076"/>
              <a:gd name="T17" fmla="*/ 441 h 2449"/>
              <a:gd name="T18" fmla="*/ 239 w 4076"/>
              <a:gd name="T19" fmla="*/ 459 h 2449"/>
              <a:gd name="T20" fmla="*/ 217 w 4076"/>
              <a:gd name="T21" fmla="*/ 464 h 2449"/>
              <a:gd name="T22" fmla="*/ 199 w 4076"/>
              <a:gd name="T23" fmla="*/ 453 h 2449"/>
              <a:gd name="T24" fmla="*/ 154 w 4076"/>
              <a:gd name="T25" fmla="*/ 453 h 2449"/>
              <a:gd name="T26" fmla="*/ 136 w 4076"/>
              <a:gd name="T27" fmla="*/ 444 h 2449"/>
              <a:gd name="T28" fmla="*/ 120 w 4076"/>
              <a:gd name="T29" fmla="*/ 426 h 2449"/>
              <a:gd name="T30" fmla="*/ 110 w 4076"/>
              <a:gd name="T31" fmla="*/ 409 h 2449"/>
              <a:gd name="T32" fmla="*/ 108 w 4076"/>
              <a:gd name="T33" fmla="*/ 380 h 2449"/>
              <a:gd name="T34" fmla="*/ 92 w 4076"/>
              <a:gd name="T35" fmla="*/ 327 h 2449"/>
              <a:gd name="T36" fmla="*/ 60 w 4076"/>
              <a:gd name="T37" fmla="*/ 329 h 2449"/>
              <a:gd name="T38" fmla="*/ 60 w 4076"/>
              <a:gd name="T39" fmla="*/ 287 h 2449"/>
              <a:gd name="T40" fmla="*/ 80 w 4076"/>
              <a:gd name="T41" fmla="*/ 231 h 2449"/>
              <a:gd name="T42" fmla="*/ 57 w 4076"/>
              <a:gd name="T43" fmla="*/ 219 h 2449"/>
              <a:gd name="T44" fmla="*/ 46 w 4076"/>
              <a:gd name="T45" fmla="*/ 197 h 2449"/>
              <a:gd name="T46" fmla="*/ 18 w 4076"/>
              <a:gd name="T47" fmla="*/ 167 h 2449"/>
              <a:gd name="T48" fmla="*/ 0 w 4076"/>
              <a:gd name="T49" fmla="*/ 140 h 2449"/>
              <a:gd name="T50" fmla="*/ 0 w 4076"/>
              <a:gd name="T51" fmla="*/ 87 h 2449"/>
              <a:gd name="T52" fmla="*/ 1 w 4076"/>
              <a:gd name="T53" fmla="*/ 49 h 2449"/>
              <a:gd name="T54" fmla="*/ 6 w 4076"/>
              <a:gd name="T55" fmla="*/ 0 h 244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4076" h="2449">
                <a:moveTo>
                  <a:pt x="31" y="0"/>
                </a:moveTo>
                <a:lnTo>
                  <a:pt x="1165" y="192"/>
                </a:lnTo>
                <a:lnTo>
                  <a:pt x="2696" y="372"/>
                </a:lnTo>
                <a:lnTo>
                  <a:pt x="4076" y="462"/>
                </a:lnTo>
                <a:lnTo>
                  <a:pt x="3986" y="2412"/>
                </a:lnTo>
                <a:lnTo>
                  <a:pt x="2035" y="2262"/>
                </a:lnTo>
                <a:lnTo>
                  <a:pt x="1465" y="2202"/>
                </a:lnTo>
                <a:lnTo>
                  <a:pt x="1410" y="2388"/>
                </a:lnTo>
                <a:lnTo>
                  <a:pt x="1264" y="2329"/>
                </a:lnTo>
                <a:lnTo>
                  <a:pt x="1262" y="2421"/>
                </a:lnTo>
                <a:lnTo>
                  <a:pt x="1146" y="2449"/>
                </a:lnTo>
                <a:lnTo>
                  <a:pt x="1053" y="2390"/>
                </a:lnTo>
                <a:lnTo>
                  <a:pt x="811" y="2390"/>
                </a:lnTo>
                <a:lnTo>
                  <a:pt x="720" y="2341"/>
                </a:lnTo>
                <a:lnTo>
                  <a:pt x="632" y="2251"/>
                </a:lnTo>
                <a:lnTo>
                  <a:pt x="583" y="2159"/>
                </a:lnTo>
                <a:lnTo>
                  <a:pt x="572" y="2005"/>
                </a:lnTo>
                <a:lnTo>
                  <a:pt x="486" y="1727"/>
                </a:lnTo>
                <a:lnTo>
                  <a:pt x="319" y="1736"/>
                </a:lnTo>
                <a:lnTo>
                  <a:pt x="318" y="1515"/>
                </a:lnTo>
                <a:lnTo>
                  <a:pt x="421" y="1220"/>
                </a:lnTo>
                <a:lnTo>
                  <a:pt x="303" y="1154"/>
                </a:lnTo>
                <a:lnTo>
                  <a:pt x="241" y="1040"/>
                </a:lnTo>
                <a:lnTo>
                  <a:pt x="94" y="881"/>
                </a:lnTo>
                <a:lnTo>
                  <a:pt x="1" y="737"/>
                </a:lnTo>
                <a:lnTo>
                  <a:pt x="0" y="461"/>
                </a:lnTo>
                <a:lnTo>
                  <a:pt x="6" y="257"/>
                </a:lnTo>
                <a:lnTo>
                  <a:pt x="31" y="0"/>
                </a:lnTo>
                <a:close/>
              </a:path>
            </a:pathLst>
          </a:custGeom>
          <a:solidFill>
            <a:srgbClr val="C4B798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 Light"/>
              <a:ea typeface="等线" panose="02010600030101010101" pitchFamily="2" charset="-122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469D96EF-171C-4C35-BE87-5F9D3D4701DF}"/>
              </a:ext>
            </a:extLst>
          </p:cNvPr>
          <p:cNvSpPr>
            <a:spLocks/>
          </p:cNvSpPr>
          <p:nvPr/>
        </p:nvSpPr>
        <p:spPr bwMode="auto">
          <a:xfrm>
            <a:off x="6236731" y="2647738"/>
            <a:ext cx="743446" cy="446418"/>
          </a:xfrm>
          <a:custGeom>
            <a:avLst/>
            <a:gdLst>
              <a:gd name="T0" fmla="*/ 14 w 2622"/>
              <a:gd name="T1" fmla="*/ 7 h 1560"/>
              <a:gd name="T2" fmla="*/ 0 w 2622"/>
              <a:gd name="T3" fmla="*/ 295 h 1560"/>
              <a:gd name="T4" fmla="*/ 496 w 2622"/>
              <a:gd name="T5" fmla="*/ 284 h 1560"/>
              <a:gd name="T6" fmla="*/ 486 w 2622"/>
              <a:gd name="T7" fmla="*/ 217 h 1560"/>
              <a:gd name="T8" fmla="*/ 477 w 2622"/>
              <a:gd name="T9" fmla="*/ 130 h 1560"/>
              <a:gd name="T10" fmla="*/ 454 w 2622"/>
              <a:gd name="T11" fmla="*/ 99 h 1560"/>
              <a:gd name="T12" fmla="*/ 447 w 2622"/>
              <a:gd name="T13" fmla="*/ 58 h 1560"/>
              <a:gd name="T14" fmla="*/ 443 w 2622"/>
              <a:gd name="T15" fmla="*/ 0 h 1560"/>
              <a:gd name="T16" fmla="*/ 355 w 2622"/>
              <a:gd name="T17" fmla="*/ 3 h 1560"/>
              <a:gd name="T18" fmla="*/ 310 w 2622"/>
              <a:gd name="T19" fmla="*/ 12 h 1560"/>
              <a:gd name="T20" fmla="*/ 236 w 2622"/>
              <a:gd name="T21" fmla="*/ 9 h 1560"/>
              <a:gd name="T22" fmla="*/ 140 w 2622"/>
              <a:gd name="T23" fmla="*/ 10 h 1560"/>
              <a:gd name="T24" fmla="*/ 14 w 2622"/>
              <a:gd name="T25" fmla="*/ 7 h 15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622" h="1560">
                <a:moveTo>
                  <a:pt x="72" y="35"/>
                </a:moveTo>
                <a:lnTo>
                  <a:pt x="0" y="1560"/>
                </a:lnTo>
                <a:lnTo>
                  <a:pt x="2622" y="1503"/>
                </a:lnTo>
                <a:lnTo>
                  <a:pt x="2568" y="1149"/>
                </a:lnTo>
                <a:lnTo>
                  <a:pt x="2520" y="690"/>
                </a:lnTo>
                <a:lnTo>
                  <a:pt x="2400" y="525"/>
                </a:lnTo>
                <a:lnTo>
                  <a:pt x="2364" y="309"/>
                </a:lnTo>
                <a:lnTo>
                  <a:pt x="2340" y="0"/>
                </a:lnTo>
                <a:lnTo>
                  <a:pt x="1878" y="15"/>
                </a:lnTo>
                <a:lnTo>
                  <a:pt x="1638" y="63"/>
                </a:lnTo>
                <a:lnTo>
                  <a:pt x="1248" y="45"/>
                </a:lnTo>
                <a:lnTo>
                  <a:pt x="738" y="51"/>
                </a:lnTo>
                <a:lnTo>
                  <a:pt x="72" y="35"/>
                </a:lnTo>
                <a:close/>
              </a:path>
            </a:pathLst>
          </a:custGeom>
          <a:solidFill>
            <a:srgbClr val="00B050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 Light"/>
              <a:ea typeface="等线" panose="02010600030101010101" pitchFamily="2" charset="-122"/>
            </a:endParaRPr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CAE85F3C-0ED8-4F55-880D-7D9A5F8AB3CD}"/>
              </a:ext>
            </a:extLst>
          </p:cNvPr>
          <p:cNvSpPr>
            <a:spLocks/>
          </p:cNvSpPr>
          <p:nvPr/>
        </p:nvSpPr>
        <p:spPr bwMode="auto">
          <a:xfrm>
            <a:off x="5042120" y="3531494"/>
            <a:ext cx="640024" cy="806580"/>
          </a:xfrm>
          <a:custGeom>
            <a:avLst/>
            <a:gdLst>
              <a:gd name="T0" fmla="*/ 71 w 2254"/>
              <a:gd name="T1" fmla="*/ 0 h 2808"/>
              <a:gd name="T2" fmla="*/ 181 w 2254"/>
              <a:gd name="T3" fmla="*/ 16 h 2808"/>
              <a:gd name="T4" fmla="*/ 279 w 2254"/>
              <a:gd name="T5" fmla="*/ 42 h 2808"/>
              <a:gd name="T6" fmla="*/ 273 w 2254"/>
              <a:gd name="T7" fmla="*/ 81 h 2808"/>
              <a:gd name="T8" fmla="*/ 270 w 2254"/>
              <a:gd name="T9" fmla="*/ 133 h 2808"/>
              <a:gd name="T10" fmla="*/ 365 w 2254"/>
              <a:gd name="T11" fmla="*/ 139 h 2808"/>
              <a:gd name="T12" fmla="*/ 427 w 2254"/>
              <a:gd name="T13" fmla="*/ 146 h 2808"/>
              <a:gd name="T14" fmla="*/ 405 w 2254"/>
              <a:gd name="T15" fmla="*/ 284 h 2808"/>
              <a:gd name="T16" fmla="*/ 383 w 2254"/>
              <a:gd name="T17" fmla="*/ 533 h 2808"/>
              <a:gd name="T18" fmla="*/ 0 w 2254"/>
              <a:gd name="T19" fmla="*/ 476 h 2808"/>
              <a:gd name="T20" fmla="*/ 11 w 2254"/>
              <a:gd name="T21" fmla="*/ 386 h 2808"/>
              <a:gd name="T22" fmla="*/ 36 w 2254"/>
              <a:gd name="T23" fmla="*/ 231 h 2808"/>
              <a:gd name="T24" fmla="*/ 44 w 2254"/>
              <a:gd name="T25" fmla="*/ 159 h 2808"/>
              <a:gd name="T26" fmla="*/ 50 w 2254"/>
              <a:gd name="T27" fmla="*/ 95 h 2808"/>
              <a:gd name="T28" fmla="*/ 65 w 2254"/>
              <a:gd name="T29" fmla="*/ 22 h 2808"/>
              <a:gd name="T30" fmla="*/ 71 w 2254"/>
              <a:gd name="T31" fmla="*/ 0 h 280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254" h="2808">
                <a:moveTo>
                  <a:pt x="377" y="0"/>
                </a:moveTo>
                <a:lnTo>
                  <a:pt x="956" y="85"/>
                </a:lnTo>
                <a:lnTo>
                  <a:pt x="1472" y="220"/>
                </a:lnTo>
                <a:lnTo>
                  <a:pt x="1441" y="428"/>
                </a:lnTo>
                <a:lnTo>
                  <a:pt x="1423" y="702"/>
                </a:lnTo>
                <a:lnTo>
                  <a:pt x="1926" y="730"/>
                </a:lnTo>
                <a:lnTo>
                  <a:pt x="2254" y="767"/>
                </a:lnTo>
                <a:lnTo>
                  <a:pt x="2136" y="1498"/>
                </a:lnTo>
                <a:lnTo>
                  <a:pt x="2024" y="2808"/>
                </a:lnTo>
                <a:lnTo>
                  <a:pt x="0" y="2509"/>
                </a:lnTo>
                <a:lnTo>
                  <a:pt x="56" y="2032"/>
                </a:lnTo>
                <a:lnTo>
                  <a:pt x="189" y="1219"/>
                </a:lnTo>
                <a:lnTo>
                  <a:pt x="234" y="838"/>
                </a:lnTo>
                <a:lnTo>
                  <a:pt x="266" y="501"/>
                </a:lnTo>
                <a:lnTo>
                  <a:pt x="345" y="118"/>
                </a:lnTo>
                <a:lnTo>
                  <a:pt x="377" y="0"/>
                </a:lnTo>
                <a:close/>
              </a:path>
            </a:pathLst>
          </a:custGeom>
          <a:solidFill>
            <a:srgbClr val="C4B798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 Light"/>
              <a:ea typeface="等线" panose="02010600030101010101" pitchFamily="2" charset="-122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B36C7259-66A4-4060-8CAF-E8EF6D4BEA26}"/>
              </a:ext>
            </a:extLst>
          </p:cNvPr>
          <p:cNvSpPr>
            <a:spLocks/>
          </p:cNvSpPr>
          <p:nvPr/>
        </p:nvSpPr>
        <p:spPr bwMode="auto">
          <a:xfrm>
            <a:off x="5446818" y="3156200"/>
            <a:ext cx="782418" cy="641630"/>
          </a:xfrm>
          <a:custGeom>
            <a:avLst/>
            <a:gdLst>
              <a:gd name="T0" fmla="*/ 0 w 2757"/>
              <a:gd name="T1" fmla="*/ 382 h 2235"/>
              <a:gd name="T2" fmla="*/ 96 w 2757"/>
              <a:gd name="T3" fmla="*/ 388 h 2235"/>
              <a:gd name="T4" fmla="*/ 157 w 2757"/>
              <a:gd name="T5" fmla="*/ 394 h 2235"/>
              <a:gd name="T6" fmla="*/ 510 w 2757"/>
              <a:gd name="T7" fmla="*/ 424 h 2235"/>
              <a:gd name="T8" fmla="*/ 522 w 2757"/>
              <a:gd name="T9" fmla="*/ 39 h 2235"/>
              <a:gd name="T10" fmla="*/ 156 w 2757"/>
              <a:gd name="T11" fmla="*/ 11 h 2235"/>
              <a:gd name="T12" fmla="*/ 45 w 2757"/>
              <a:gd name="T13" fmla="*/ 0 h 2235"/>
              <a:gd name="T14" fmla="*/ 35 w 2757"/>
              <a:gd name="T15" fmla="*/ 35 h 2235"/>
              <a:gd name="T16" fmla="*/ 8 w 2757"/>
              <a:gd name="T17" fmla="*/ 291 h 2235"/>
              <a:gd name="T18" fmla="*/ 3 w 2757"/>
              <a:gd name="T19" fmla="*/ 334 h 2235"/>
              <a:gd name="T20" fmla="*/ 0 w 2757"/>
              <a:gd name="T21" fmla="*/ 382 h 22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757" h="2235">
                <a:moveTo>
                  <a:pt x="0" y="2014"/>
                </a:moveTo>
                <a:lnTo>
                  <a:pt x="508" y="2044"/>
                </a:lnTo>
                <a:lnTo>
                  <a:pt x="828" y="2078"/>
                </a:lnTo>
                <a:lnTo>
                  <a:pt x="2696" y="2235"/>
                </a:lnTo>
                <a:lnTo>
                  <a:pt x="2757" y="208"/>
                </a:lnTo>
                <a:lnTo>
                  <a:pt x="824" y="60"/>
                </a:lnTo>
                <a:lnTo>
                  <a:pt x="238" y="0"/>
                </a:lnTo>
                <a:lnTo>
                  <a:pt x="185" y="184"/>
                </a:lnTo>
                <a:lnTo>
                  <a:pt x="44" y="1536"/>
                </a:lnTo>
                <a:lnTo>
                  <a:pt x="16" y="1760"/>
                </a:lnTo>
                <a:lnTo>
                  <a:pt x="0" y="2014"/>
                </a:lnTo>
                <a:close/>
              </a:path>
            </a:pathLst>
          </a:custGeom>
          <a:solidFill>
            <a:srgbClr val="C4B798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 Light"/>
              <a:ea typeface="等线" panose="02010600030101010101" pitchFamily="2" charset="-122"/>
            </a:endParaRP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6AD96175-F58E-4360-954E-BD4F318C1387}"/>
              </a:ext>
            </a:extLst>
          </p:cNvPr>
          <p:cNvSpPr>
            <a:spLocks/>
          </p:cNvSpPr>
          <p:nvPr/>
        </p:nvSpPr>
        <p:spPr bwMode="auto">
          <a:xfrm>
            <a:off x="4868249" y="4251817"/>
            <a:ext cx="749442" cy="915535"/>
          </a:xfrm>
          <a:custGeom>
            <a:avLst/>
            <a:gdLst>
              <a:gd name="T0" fmla="*/ 116 w 2635"/>
              <a:gd name="T1" fmla="*/ 0 h 3189"/>
              <a:gd name="T2" fmla="*/ 500 w 2635"/>
              <a:gd name="T3" fmla="*/ 57 h 3189"/>
              <a:gd name="T4" fmla="*/ 458 w 2635"/>
              <a:gd name="T5" fmla="*/ 605 h 3189"/>
              <a:gd name="T6" fmla="*/ 396 w 2635"/>
              <a:gd name="T7" fmla="*/ 596 h 3189"/>
              <a:gd name="T8" fmla="*/ 334 w 2635"/>
              <a:gd name="T9" fmla="*/ 593 h 3189"/>
              <a:gd name="T10" fmla="*/ 289 w 2635"/>
              <a:gd name="T11" fmla="*/ 585 h 3189"/>
              <a:gd name="T12" fmla="*/ 105 w 2635"/>
              <a:gd name="T13" fmla="*/ 477 h 3189"/>
              <a:gd name="T14" fmla="*/ 20 w 2635"/>
              <a:gd name="T15" fmla="*/ 434 h 3189"/>
              <a:gd name="T16" fmla="*/ 3 w 2635"/>
              <a:gd name="T17" fmla="*/ 411 h 3189"/>
              <a:gd name="T18" fmla="*/ 0 w 2635"/>
              <a:gd name="T19" fmla="*/ 405 h 3189"/>
              <a:gd name="T20" fmla="*/ 18 w 2635"/>
              <a:gd name="T21" fmla="*/ 396 h 3189"/>
              <a:gd name="T22" fmla="*/ 18 w 2635"/>
              <a:gd name="T23" fmla="*/ 373 h 3189"/>
              <a:gd name="T24" fmla="*/ 10 w 2635"/>
              <a:gd name="T25" fmla="*/ 350 h 3189"/>
              <a:gd name="T26" fmla="*/ 18 w 2635"/>
              <a:gd name="T27" fmla="*/ 329 h 3189"/>
              <a:gd name="T28" fmla="*/ 35 w 2635"/>
              <a:gd name="T29" fmla="*/ 316 h 3189"/>
              <a:gd name="T30" fmla="*/ 30 w 2635"/>
              <a:gd name="T31" fmla="*/ 299 h 3189"/>
              <a:gd name="T32" fmla="*/ 39 w 2635"/>
              <a:gd name="T33" fmla="*/ 286 h 3189"/>
              <a:gd name="T34" fmla="*/ 52 w 2635"/>
              <a:gd name="T35" fmla="*/ 265 h 3189"/>
              <a:gd name="T36" fmla="*/ 64 w 2635"/>
              <a:gd name="T37" fmla="*/ 265 h 3189"/>
              <a:gd name="T38" fmla="*/ 68 w 2635"/>
              <a:gd name="T39" fmla="*/ 250 h 3189"/>
              <a:gd name="T40" fmla="*/ 47 w 2635"/>
              <a:gd name="T41" fmla="*/ 213 h 3189"/>
              <a:gd name="T42" fmla="*/ 41 w 2635"/>
              <a:gd name="T43" fmla="*/ 180 h 3189"/>
              <a:gd name="T44" fmla="*/ 34 w 2635"/>
              <a:gd name="T45" fmla="*/ 170 h 3189"/>
              <a:gd name="T46" fmla="*/ 47 w 2635"/>
              <a:gd name="T47" fmla="*/ 153 h 3189"/>
              <a:gd name="T48" fmla="*/ 49 w 2635"/>
              <a:gd name="T49" fmla="*/ 130 h 3189"/>
              <a:gd name="T50" fmla="*/ 42 w 2635"/>
              <a:gd name="T51" fmla="*/ 98 h 3189"/>
              <a:gd name="T52" fmla="*/ 43 w 2635"/>
              <a:gd name="T53" fmla="*/ 82 h 3189"/>
              <a:gd name="T54" fmla="*/ 58 w 2635"/>
              <a:gd name="T55" fmla="*/ 73 h 3189"/>
              <a:gd name="T56" fmla="*/ 78 w 2635"/>
              <a:gd name="T57" fmla="*/ 79 h 3189"/>
              <a:gd name="T58" fmla="*/ 105 w 2635"/>
              <a:gd name="T59" fmla="*/ 87 h 3189"/>
              <a:gd name="T60" fmla="*/ 100 w 2635"/>
              <a:gd name="T61" fmla="*/ 61 h 3189"/>
              <a:gd name="T62" fmla="*/ 110 w 2635"/>
              <a:gd name="T63" fmla="*/ 48 h 3189"/>
              <a:gd name="T64" fmla="*/ 110 w 2635"/>
              <a:gd name="T65" fmla="*/ 23 h 3189"/>
              <a:gd name="T66" fmla="*/ 114 w 2635"/>
              <a:gd name="T67" fmla="*/ 6 h 3189"/>
              <a:gd name="T68" fmla="*/ 116 w 2635"/>
              <a:gd name="T69" fmla="*/ 0 h 31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635" h="3189">
                <a:moveTo>
                  <a:pt x="609" y="0"/>
                </a:moveTo>
                <a:lnTo>
                  <a:pt x="2635" y="300"/>
                </a:lnTo>
                <a:lnTo>
                  <a:pt x="2416" y="3189"/>
                </a:lnTo>
                <a:lnTo>
                  <a:pt x="2089" y="3144"/>
                </a:lnTo>
                <a:lnTo>
                  <a:pt x="1759" y="3126"/>
                </a:lnTo>
                <a:lnTo>
                  <a:pt x="1525" y="3084"/>
                </a:lnTo>
                <a:lnTo>
                  <a:pt x="553" y="2514"/>
                </a:lnTo>
                <a:lnTo>
                  <a:pt x="106" y="2289"/>
                </a:lnTo>
                <a:lnTo>
                  <a:pt x="16" y="2169"/>
                </a:lnTo>
                <a:lnTo>
                  <a:pt x="0" y="2135"/>
                </a:lnTo>
                <a:lnTo>
                  <a:pt x="96" y="2088"/>
                </a:lnTo>
                <a:lnTo>
                  <a:pt x="94" y="1964"/>
                </a:lnTo>
                <a:lnTo>
                  <a:pt x="54" y="1844"/>
                </a:lnTo>
                <a:lnTo>
                  <a:pt x="96" y="1736"/>
                </a:lnTo>
                <a:lnTo>
                  <a:pt x="187" y="1665"/>
                </a:lnTo>
                <a:lnTo>
                  <a:pt x="157" y="1575"/>
                </a:lnTo>
                <a:lnTo>
                  <a:pt x="205" y="1509"/>
                </a:lnTo>
                <a:lnTo>
                  <a:pt x="276" y="1397"/>
                </a:lnTo>
                <a:lnTo>
                  <a:pt x="337" y="1395"/>
                </a:lnTo>
                <a:lnTo>
                  <a:pt x="360" y="1319"/>
                </a:lnTo>
                <a:lnTo>
                  <a:pt x="249" y="1124"/>
                </a:lnTo>
                <a:lnTo>
                  <a:pt x="217" y="948"/>
                </a:lnTo>
                <a:lnTo>
                  <a:pt x="178" y="897"/>
                </a:lnTo>
                <a:lnTo>
                  <a:pt x="249" y="809"/>
                </a:lnTo>
                <a:lnTo>
                  <a:pt x="258" y="687"/>
                </a:lnTo>
                <a:lnTo>
                  <a:pt x="223" y="515"/>
                </a:lnTo>
                <a:lnTo>
                  <a:pt x="228" y="431"/>
                </a:lnTo>
                <a:lnTo>
                  <a:pt x="307" y="384"/>
                </a:lnTo>
                <a:lnTo>
                  <a:pt x="411" y="414"/>
                </a:lnTo>
                <a:lnTo>
                  <a:pt x="553" y="461"/>
                </a:lnTo>
                <a:lnTo>
                  <a:pt x="528" y="320"/>
                </a:lnTo>
                <a:lnTo>
                  <a:pt x="582" y="252"/>
                </a:lnTo>
                <a:lnTo>
                  <a:pt x="582" y="122"/>
                </a:lnTo>
                <a:lnTo>
                  <a:pt x="603" y="32"/>
                </a:lnTo>
                <a:lnTo>
                  <a:pt x="609" y="0"/>
                </a:lnTo>
                <a:close/>
              </a:path>
            </a:pathLst>
          </a:custGeom>
          <a:solidFill>
            <a:srgbClr val="C4B798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 Light"/>
              <a:ea typeface="等线" panose="02010600030101010101" pitchFamily="2" charset="-122"/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80BBEC73-3F3E-40FF-BF37-E0D3CF5A8D3B}"/>
              </a:ext>
            </a:extLst>
          </p:cNvPr>
          <p:cNvSpPr>
            <a:spLocks/>
          </p:cNvSpPr>
          <p:nvPr/>
        </p:nvSpPr>
        <p:spPr bwMode="auto">
          <a:xfrm>
            <a:off x="5617691" y="3750920"/>
            <a:ext cx="818391" cy="626499"/>
          </a:xfrm>
          <a:custGeom>
            <a:avLst/>
            <a:gdLst>
              <a:gd name="T0" fmla="*/ 43 w 2886"/>
              <a:gd name="T1" fmla="*/ 0 h 2181"/>
              <a:gd name="T2" fmla="*/ 21 w 2886"/>
              <a:gd name="T3" fmla="*/ 141 h 2181"/>
              <a:gd name="T4" fmla="*/ 0 w 2886"/>
              <a:gd name="T5" fmla="*/ 388 h 2181"/>
              <a:gd name="T6" fmla="*/ 215 w 2886"/>
              <a:gd name="T7" fmla="*/ 404 h 2181"/>
              <a:gd name="T8" fmla="*/ 386 w 2886"/>
              <a:gd name="T9" fmla="*/ 412 h 2181"/>
              <a:gd name="T10" fmla="*/ 536 w 2886"/>
              <a:gd name="T11" fmla="*/ 414 h 2181"/>
              <a:gd name="T12" fmla="*/ 535 w 2886"/>
              <a:gd name="T13" fmla="*/ 196 h 2181"/>
              <a:gd name="T14" fmla="*/ 546 w 2886"/>
              <a:gd name="T15" fmla="*/ 112 h 2181"/>
              <a:gd name="T16" fmla="*/ 543 w 2886"/>
              <a:gd name="T17" fmla="*/ 80 h 2181"/>
              <a:gd name="T18" fmla="*/ 540 w 2886"/>
              <a:gd name="T19" fmla="*/ 51 h 2181"/>
              <a:gd name="T20" fmla="*/ 543 w 2886"/>
              <a:gd name="T21" fmla="*/ 28 h 2181"/>
              <a:gd name="T22" fmla="*/ 519 w 2886"/>
              <a:gd name="T23" fmla="*/ 32 h 2181"/>
              <a:gd name="T24" fmla="*/ 396 w 2886"/>
              <a:gd name="T25" fmla="*/ 30 h 2181"/>
              <a:gd name="T26" fmla="*/ 72 w 2886"/>
              <a:gd name="T27" fmla="*/ 2 h 2181"/>
              <a:gd name="T28" fmla="*/ 43 w 2886"/>
              <a:gd name="T29" fmla="*/ 0 h 218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886" h="2181">
                <a:moveTo>
                  <a:pt x="227" y="0"/>
                </a:moveTo>
                <a:lnTo>
                  <a:pt x="110" y="741"/>
                </a:lnTo>
                <a:lnTo>
                  <a:pt x="0" y="2044"/>
                </a:lnTo>
                <a:lnTo>
                  <a:pt x="1134" y="2128"/>
                </a:lnTo>
                <a:lnTo>
                  <a:pt x="2040" y="2170"/>
                </a:lnTo>
                <a:lnTo>
                  <a:pt x="2835" y="2181"/>
                </a:lnTo>
                <a:lnTo>
                  <a:pt x="2826" y="1035"/>
                </a:lnTo>
                <a:lnTo>
                  <a:pt x="2886" y="591"/>
                </a:lnTo>
                <a:lnTo>
                  <a:pt x="2868" y="423"/>
                </a:lnTo>
                <a:lnTo>
                  <a:pt x="2856" y="267"/>
                </a:lnTo>
                <a:lnTo>
                  <a:pt x="2868" y="147"/>
                </a:lnTo>
                <a:lnTo>
                  <a:pt x="2745" y="169"/>
                </a:lnTo>
                <a:lnTo>
                  <a:pt x="2093" y="157"/>
                </a:lnTo>
                <a:lnTo>
                  <a:pt x="380" y="12"/>
                </a:lnTo>
                <a:lnTo>
                  <a:pt x="227" y="0"/>
                </a:lnTo>
                <a:close/>
              </a:path>
            </a:pathLst>
          </a:custGeom>
          <a:solidFill>
            <a:srgbClr val="00B050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 Light"/>
              <a:ea typeface="等线" panose="02010600030101010101" pitchFamily="2" charset="-122"/>
            </a:endParaRPr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6D58F7C3-AD10-4646-8BA6-01C3A40C3F1D}"/>
              </a:ext>
            </a:extLst>
          </p:cNvPr>
          <p:cNvSpPr>
            <a:spLocks/>
          </p:cNvSpPr>
          <p:nvPr/>
        </p:nvSpPr>
        <p:spPr bwMode="auto">
          <a:xfrm>
            <a:off x="6221741" y="3079023"/>
            <a:ext cx="801903" cy="478197"/>
          </a:xfrm>
          <a:custGeom>
            <a:avLst/>
            <a:gdLst>
              <a:gd name="T0" fmla="*/ 0 w 2822"/>
              <a:gd name="T1" fmla="*/ 276 h 1670"/>
              <a:gd name="T2" fmla="*/ 108 w 2822"/>
              <a:gd name="T3" fmla="*/ 285 h 1670"/>
              <a:gd name="T4" fmla="*/ 217 w 2822"/>
              <a:gd name="T5" fmla="*/ 286 h 1670"/>
              <a:gd name="T6" fmla="*/ 295 w 2822"/>
              <a:gd name="T7" fmla="*/ 285 h 1670"/>
              <a:gd name="T8" fmla="*/ 349 w 2822"/>
              <a:gd name="T9" fmla="*/ 283 h 1670"/>
              <a:gd name="T10" fmla="*/ 376 w 2822"/>
              <a:gd name="T11" fmla="*/ 281 h 1670"/>
              <a:gd name="T12" fmla="*/ 422 w 2822"/>
              <a:gd name="T13" fmla="*/ 298 h 1670"/>
              <a:gd name="T14" fmla="*/ 439 w 2822"/>
              <a:gd name="T15" fmla="*/ 286 h 1670"/>
              <a:gd name="T16" fmla="*/ 473 w 2822"/>
              <a:gd name="T17" fmla="*/ 286 h 1670"/>
              <a:gd name="T18" fmla="*/ 485 w 2822"/>
              <a:gd name="T19" fmla="*/ 303 h 1670"/>
              <a:gd name="T20" fmla="*/ 535 w 2822"/>
              <a:gd name="T21" fmla="*/ 316 h 1670"/>
              <a:gd name="T22" fmla="*/ 535 w 2822"/>
              <a:gd name="T23" fmla="*/ 259 h 1670"/>
              <a:gd name="T24" fmla="*/ 528 w 2822"/>
              <a:gd name="T25" fmla="*/ 233 h 1670"/>
              <a:gd name="T26" fmla="*/ 533 w 2822"/>
              <a:gd name="T27" fmla="*/ 181 h 1670"/>
              <a:gd name="T28" fmla="*/ 526 w 2822"/>
              <a:gd name="T29" fmla="*/ 72 h 1670"/>
              <a:gd name="T30" fmla="*/ 502 w 2822"/>
              <a:gd name="T31" fmla="*/ 43 h 1670"/>
              <a:gd name="T32" fmla="*/ 509 w 2822"/>
              <a:gd name="T33" fmla="*/ 22 h 1670"/>
              <a:gd name="T34" fmla="*/ 507 w 2822"/>
              <a:gd name="T35" fmla="*/ 0 h 1670"/>
              <a:gd name="T36" fmla="*/ 388 w 2822"/>
              <a:gd name="T37" fmla="*/ 3 h 1670"/>
              <a:gd name="T38" fmla="*/ 10 w 2822"/>
              <a:gd name="T39" fmla="*/ 10 h 1670"/>
              <a:gd name="T40" fmla="*/ 5 w 2822"/>
              <a:gd name="T41" fmla="*/ 90 h 1670"/>
              <a:gd name="T42" fmla="*/ 0 w 2822"/>
              <a:gd name="T43" fmla="*/ 276 h 167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822" h="1670">
                <a:moveTo>
                  <a:pt x="0" y="1456"/>
                </a:moveTo>
                <a:lnTo>
                  <a:pt x="570" y="1505"/>
                </a:lnTo>
                <a:lnTo>
                  <a:pt x="1143" y="1513"/>
                </a:lnTo>
                <a:lnTo>
                  <a:pt x="1558" y="1505"/>
                </a:lnTo>
                <a:lnTo>
                  <a:pt x="1842" y="1496"/>
                </a:lnTo>
                <a:lnTo>
                  <a:pt x="1985" y="1483"/>
                </a:lnTo>
                <a:lnTo>
                  <a:pt x="2225" y="1573"/>
                </a:lnTo>
                <a:lnTo>
                  <a:pt x="2315" y="1513"/>
                </a:lnTo>
                <a:lnTo>
                  <a:pt x="2496" y="1513"/>
                </a:lnTo>
                <a:lnTo>
                  <a:pt x="2556" y="1603"/>
                </a:lnTo>
                <a:lnTo>
                  <a:pt x="2822" y="1670"/>
                </a:lnTo>
                <a:lnTo>
                  <a:pt x="2822" y="1369"/>
                </a:lnTo>
                <a:lnTo>
                  <a:pt x="2785" y="1232"/>
                </a:lnTo>
                <a:lnTo>
                  <a:pt x="2813" y="957"/>
                </a:lnTo>
                <a:lnTo>
                  <a:pt x="2776" y="382"/>
                </a:lnTo>
                <a:lnTo>
                  <a:pt x="2646" y="226"/>
                </a:lnTo>
                <a:lnTo>
                  <a:pt x="2685" y="118"/>
                </a:lnTo>
                <a:lnTo>
                  <a:pt x="2674" y="0"/>
                </a:lnTo>
                <a:lnTo>
                  <a:pt x="2045" y="16"/>
                </a:lnTo>
                <a:lnTo>
                  <a:pt x="54" y="54"/>
                </a:lnTo>
                <a:lnTo>
                  <a:pt x="28" y="476"/>
                </a:lnTo>
                <a:lnTo>
                  <a:pt x="0" y="1456"/>
                </a:lnTo>
                <a:close/>
              </a:path>
            </a:pathLst>
          </a:custGeom>
          <a:solidFill>
            <a:srgbClr val="00B050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 Light"/>
              <a:ea typeface="等线" panose="02010600030101010101" pitchFamily="2" charset="-122"/>
            </a:endParaRPr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BADC16EB-4A43-4818-B081-4B1843BC0080}"/>
              </a:ext>
            </a:extLst>
          </p:cNvPr>
          <p:cNvSpPr>
            <a:spLocks/>
          </p:cNvSpPr>
          <p:nvPr/>
        </p:nvSpPr>
        <p:spPr bwMode="auto">
          <a:xfrm>
            <a:off x="6212748" y="3498201"/>
            <a:ext cx="942798" cy="425232"/>
          </a:xfrm>
          <a:custGeom>
            <a:avLst/>
            <a:gdLst>
              <a:gd name="T0" fmla="*/ 7 w 3321"/>
              <a:gd name="T1" fmla="*/ 0 h 1486"/>
              <a:gd name="T2" fmla="*/ 0 w 3321"/>
              <a:gd name="T3" fmla="*/ 197 h 1486"/>
              <a:gd name="T4" fmla="*/ 123 w 3321"/>
              <a:gd name="T5" fmla="*/ 200 h 1486"/>
              <a:gd name="T6" fmla="*/ 146 w 3321"/>
              <a:gd name="T7" fmla="*/ 196 h 1486"/>
              <a:gd name="T8" fmla="*/ 144 w 3321"/>
              <a:gd name="T9" fmla="*/ 218 h 1486"/>
              <a:gd name="T10" fmla="*/ 147 w 3321"/>
              <a:gd name="T11" fmla="*/ 252 h 1486"/>
              <a:gd name="T12" fmla="*/ 150 w 3321"/>
              <a:gd name="T13" fmla="*/ 281 h 1486"/>
              <a:gd name="T14" fmla="*/ 413 w 3321"/>
              <a:gd name="T15" fmla="*/ 281 h 1486"/>
              <a:gd name="T16" fmla="*/ 529 w 3321"/>
              <a:gd name="T17" fmla="*/ 275 h 1486"/>
              <a:gd name="T18" fmla="*/ 557 w 3321"/>
              <a:gd name="T19" fmla="*/ 272 h 1486"/>
              <a:gd name="T20" fmla="*/ 588 w 3321"/>
              <a:gd name="T21" fmla="*/ 271 h 1486"/>
              <a:gd name="T22" fmla="*/ 629 w 3321"/>
              <a:gd name="T23" fmla="*/ 269 h 1486"/>
              <a:gd name="T24" fmla="*/ 607 w 3321"/>
              <a:gd name="T25" fmla="*/ 225 h 1486"/>
              <a:gd name="T26" fmla="*/ 607 w 3321"/>
              <a:gd name="T27" fmla="*/ 179 h 1486"/>
              <a:gd name="T28" fmla="*/ 556 w 3321"/>
              <a:gd name="T29" fmla="*/ 78 h 1486"/>
              <a:gd name="T30" fmla="*/ 540 w 3321"/>
              <a:gd name="T31" fmla="*/ 40 h 1486"/>
              <a:gd name="T32" fmla="*/ 490 w 3321"/>
              <a:gd name="T33" fmla="*/ 28 h 1486"/>
              <a:gd name="T34" fmla="*/ 480 w 3321"/>
              <a:gd name="T35" fmla="*/ 11 h 1486"/>
              <a:gd name="T36" fmla="*/ 445 w 3321"/>
              <a:gd name="T37" fmla="*/ 11 h 1486"/>
              <a:gd name="T38" fmla="*/ 428 w 3321"/>
              <a:gd name="T39" fmla="*/ 22 h 1486"/>
              <a:gd name="T40" fmla="*/ 382 w 3321"/>
              <a:gd name="T41" fmla="*/ 5 h 1486"/>
              <a:gd name="T42" fmla="*/ 353 w 3321"/>
              <a:gd name="T43" fmla="*/ 8 h 1486"/>
              <a:gd name="T44" fmla="*/ 301 w 3321"/>
              <a:gd name="T45" fmla="*/ 9 h 1486"/>
              <a:gd name="T46" fmla="*/ 220 w 3321"/>
              <a:gd name="T47" fmla="*/ 11 h 1486"/>
              <a:gd name="T48" fmla="*/ 115 w 3321"/>
              <a:gd name="T49" fmla="*/ 9 h 1486"/>
              <a:gd name="T50" fmla="*/ 7 w 3321"/>
              <a:gd name="T51" fmla="*/ 0 h 148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321" h="1486">
                <a:moveTo>
                  <a:pt x="35" y="0"/>
                </a:moveTo>
                <a:lnTo>
                  <a:pt x="0" y="1044"/>
                </a:lnTo>
                <a:lnTo>
                  <a:pt x="651" y="1058"/>
                </a:lnTo>
                <a:lnTo>
                  <a:pt x="769" y="1034"/>
                </a:lnTo>
                <a:lnTo>
                  <a:pt x="761" y="1152"/>
                </a:lnTo>
                <a:lnTo>
                  <a:pt x="775" y="1332"/>
                </a:lnTo>
                <a:lnTo>
                  <a:pt x="793" y="1486"/>
                </a:lnTo>
                <a:lnTo>
                  <a:pt x="2181" y="1486"/>
                </a:lnTo>
                <a:lnTo>
                  <a:pt x="2791" y="1454"/>
                </a:lnTo>
                <a:lnTo>
                  <a:pt x="2939" y="1436"/>
                </a:lnTo>
                <a:lnTo>
                  <a:pt x="3107" y="1432"/>
                </a:lnTo>
                <a:lnTo>
                  <a:pt x="3321" y="1424"/>
                </a:lnTo>
                <a:lnTo>
                  <a:pt x="3203" y="1190"/>
                </a:lnTo>
                <a:lnTo>
                  <a:pt x="3203" y="946"/>
                </a:lnTo>
                <a:lnTo>
                  <a:pt x="2937" y="414"/>
                </a:lnTo>
                <a:lnTo>
                  <a:pt x="2849" y="212"/>
                </a:lnTo>
                <a:lnTo>
                  <a:pt x="2587" y="146"/>
                </a:lnTo>
                <a:lnTo>
                  <a:pt x="2533" y="56"/>
                </a:lnTo>
                <a:lnTo>
                  <a:pt x="2348" y="58"/>
                </a:lnTo>
                <a:lnTo>
                  <a:pt x="2259" y="116"/>
                </a:lnTo>
                <a:lnTo>
                  <a:pt x="2017" y="24"/>
                </a:lnTo>
                <a:lnTo>
                  <a:pt x="1862" y="42"/>
                </a:lnTo>
                <a:lnTo>
                  <a:pt x="1587" y="50"/>
                </a:lnTo>
                <a:lnTo>
                  <a:pt x="1159" y="56"/>
                </a:lnTo>
                <a:lnTo>
                  <a:pt x="607" y="48"/>
                </a:lnTo>
                <a:lnTo>
                  <a:pt x="35" y="0"/>
                </a:lnTo>
                <a:close/>
              </a:path>
            </a:pathLst>
          </a:custGeom>
          <a:solidFill>
            <a:srgbClr val="C4B798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 Light"/>
              <a:ea typeface="等线" panose="02010600030101010101" pitchFamily="2" charset="-122"/>
            </a:endParaRPr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739BE7B5-E61B-40F5-84AD-2569AF98E288}"/>
              </a:ext>
            </a:extLst>
          </p:cNvPr>
          <p:cNvSpPr>
            <a:spLocks/>
          </p:cNvSpPr>
          <p:nvPr/>
        </p:nvSpPr>
        <p:spPr bwMode="auto">
          <a:xfrm>
            <a:off x="6419594" y="3906788"/>
            <a:ext cx="861858" cy="472144"/>
          </a:xfrm>
          <a:custGeom>
            <a:avLst/>
            <a:gdLst>
              <a:gd name="T0" fmla="*/ 12 w 3036"/>
              <a:gd name="T1" fmla="*/ 11 h 1646"/>
              <a:gd name="T2" fmla="*/ 0 w 3036"/>
              <a:gd name="T3" fmla="*/ 93 h 1646"/>
              <a:gd name="T4" fmla="*/ 2 w 3036"/>
              <a:gd name="T5" fmla="*/ 311 h 1646"/>
              <a:gd name="T6" fmla="*/ 265 w 3036"/>
              <a:gd name="T7" fmla="*/ 312 h 1646"/>
              <a:gd name="T8" fmla="*/ 435 w 3036"/>
              <a:gd name="T9" fmla="*/ 298 h 1646"/>
              <a:gd name="T10" fmla="*/ 575 w 3036"/>
              <a:gd name="T11" fmla="*/ 286 h 1646"/>
              <a:gd name="T12" fmla="*/ 575 w 3036"/>
              <a:gd name="T13" fmla="*/ 251 h 1646"/>
              <a:gd name="T14" fmla="*/ 570 w 3036"/>
              <a:gd name="T15" fmla="*/ 198 h 1646"/>
              <a:gd name="T16" fmla="*/ 570 w 3036"/>
              <a:gd name="T17" fmla="*/ 135 h 1646"/>
              <a:gd name="T18" fmla="*/ 566 w 3036"/>
              <a:gd name="T19" fmla="*/ 87 h 1646"/>
              <a:gd name="T20" fmla="*/ 542 w 3036"/>
              <a:gd name="T21" fmla="*/ 73 h 1646"/>
              <a:gd name="T22" fmla="*/ 532 w 3036"/>
              <a:gd name="T23" fmla="*/ 42 h 1646"/>
              <a:gd name="T24" fmla="*/ 537 w 3036"/>
              <a:gd name="T25" fmla="*/ 25 h 1646"/>
              <a:gd name="T26" fmla="*/ 518 w 3036"/>
              <a:gd name="T27" fmla="*/ 14 h 1646"/>
              <a:gd name="T28" fmla="*/ 491 w 3036"/>
              <a:gd name="T29" fmla="*/ 0 h 1646"/>
              <a:gd name="T30" fmla="*/ 453 w 3036"/>
              <a:gd name="T31" fmla="*/ 0 h 1646"/>
              <a:gd name="T32" fmla="*/ 419 w 3036"/>
              <a:gd name="T33" fmla="*/ 2 h 1646"/>
              <a:gd name="T34" fmla="*/ 391 w 3036"/>
              <a:gd name="T35" fmla="*/ 5 h 1646"/>
              <a:gd name="T36" fmla="*/ 279 w 3036"/>
              <a:gd name="T37" fmla="*/ 11 h 1646"/>
              <a:gd name="T38" fmla="*/ 12 w 3036"/>
              <a:gd name="T39" fmla="*/ 11 h 164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036" h="1646">
                <a:moveTo>
                  <a:pt x="62" y="59"/>
                </a:moveTo>
                <a:lnTo>
                  <a:pt x="0" y="491"/>
                </a:lnTo>
                <a:lnTo>
                  <a:pt x="13" y="1641"/>
                </a:lnTo>
                <a:lnTo>
                  <a:pt x="1401" y="1646"/>
                </a:lnTo>
                <a:lnTo>
                  <a:pt x="2298" y="1572"/>
                </a:lnTo>
                <a:lnTo>
                  <a:pt x="3036" y="1509"/>
                </a:lnTo>
                <a:lnTo>
                  <a:pt x="3036" y="1326"/>
                </a:lnTo>
                <a:lnTo>
                  <a:pt x="3009" y="1043"/>
                </a:lnTo>
                <a:lnTo>
                  <a:pt x="3009" y="713"/>
                </a:lnTo>
                <a:lnTo>
                  <a:pt x="2987" y="461"/>
                </a:lnTo>
                <a:lnTo>
                  <a:pt x="2862" y="384"/>
                </a:lnTo>
                <a:lnTo>
                  <a:pt x="2807" y="221"/>
                </a:lnTo>
                <a:lnTo>
                  <a:pt x="2837" y="131"/>
                </a:lnTo>
                <a:lnTo>
                  <a:pt x="2734" y="73"/>
                </a:lnTo>
                <a:lnTo>
                  <a:pt x="2593" y="0"/>
                </a:lnTo>
                <a:lnTo>
                  <a:pt x="2392" y="2"/>
                </a:lnTo>
                <a:lnTo>
                  <a:pt x="2212" y="11"/>
                </a:lnTo>
                <a:lnTo>
                  <a:pt x="2062" y="27"/>
                </a:lnTo>
                <a:lnTo>
                  <a:pt x="1474" y="60"/>
                </a:lnTo>
                <a:lnTo>
                  <a:pt x="62" y="59"/>
                </a:lnTo>
                <a:close/>
              </a:path>
            </a:pathLst>
          </a:custGeom>
          <a:solidFill>
            <a:srgbClr val="00B050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 Light"/>
              <a:ea typeface="等线" panose="02010600030101010101" pitchFamily="2" charset="-122"/>
            </a:endParaRPr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3CC89033-22D4-40FC-BDDE-D11B8D31C830}"/>
              </a:ext>
            </a:extLst>
          </p:cNvPr>
          <p:cNvSpPr>
            <a:spLocks/>
          </p:cNvSpPr>
          <p:nvPr/>
        </p:nvSpPr>
        <p:spPr bwMode="auto">
          <a:xfrm>
            <a:off x="5554738" y="4338074"/>
            <a:ext cx="753939" cy="833818"/>
          </a:xfrm>
          <a:custGeom>
            <a:avLst/>
            <a:gdLst>
              <a:gd name="T0" fmla="*/ 41 w 2655"/>
              <a:gd name="T1" fmla="*/ 0 h 2904"/>
              <a:gd name="T2" fmla="*/ 261 w 2655"/>
              <a:gd name="T3" fmla="*/ 16 h 2904"/>
              <a:gd name="T4" fmla="*/ 411 w 2655"/>
              <a:gd name="T5" fmla="*/ 23 h 2904"/>
              <a:gd name="T6" fmla="*/ 503 w 2655"/>
              <a:gd name="T7" fmla="*/ 25 h 2904"/>
              <a:gd name="T8" fmla="*/ 500 w 2655"/>
              <a:gd name="T9" fmla="*/ 75 h 2904"/>
              <a:gd name="T10" fmla="*/ 503 w 2655"/>
              <a:gd name="T11" fmla="*/ 283 h 2904"/>
              <a:gd name="T12" fmla="*/ 497 w 2655"/>
              <a:gd name="T13" fmla="*/ 505 h 2904"/>
              <a:gd name="T14" fmla="*/ 194 w 2655"/>
              <a:gd name="T15" fmla="*/ 494 h 2904"/>
              <a:gd name="T16" fmla="*/ 206 w 2655"/>
              <a:gd name="T17" fmla="*/ 516 h 2904"/>
              <a:gd name="T18" fmla="*/ 171 w 2655"/>
              <a:gd name="T19" fmla="*/ 510 h 2904"/>
              <a:gd name="T20" fmla="*/ 130 w 2655"/>
              <a:gd name="T21" fmla="*/ 512 h 2904"/>
              <a:gd name="T22" fmla="*/ 80 w 2655"/>
              <a:gd name="T23" fmla="*/ 505 h 2904"/>
              <a:gd name="T24" fmla="*/ 78 w 2655"/>
              <a:gd name="T25" fmla="*/ 532 h 2904"/>
              <a:gd name="T26" fmla="*/ 73 w 2655"/>
              <a:gd name="T27" fmla="*/ 551 h 2904"/>
              <a:gd name="T28" fmla="*/ 0 w 2655"/>
              <a:gd name="T29" fmla="*/ 549 h 2904"/>
              <a:gd name="T30" fmla="*/ 41 w 2655"/>
              <a:gd name="T31" fmla="*/ 0 h 290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655" h="2904">
                <a:moveTo>
                  <a:pt x="217" y="0"/>
                </a:moveTo>
                <a:lnTo>
                  <a:pt x="1377" y="84"/>
                </a:lnTo>
                <a:lnTo>
                  <a:pt x="2169" y="122"/>
                </a:lnTo>
                <a:lnTo>
                  <a:pt x="2653" y="132"/>
                </a:lnTo>
                <a:lnTo>
                  <a:pt x="2637" y="396"/>
                </a:lnTo>
                <a:lnTo>
                  <a:pt x="2655" y="1494"/>
                </a:lnTo>
                <a:lnTo>
                  <a:pt x="2625" y="2664"/>
                </a:lnTo>
                <a:lnTo>
                  <a:pt x="1026" y="2601"/>
                </a:lnTo>
                <a:lnTo>
                  <a:pt x="1086" y="2721"/>
                </a:lnTo>
                <a:lnTo>
                  <a:pt x="903" y="2688"/>
                </a:lnTo>
                <a:lnTo>
                  <a:pt x="687" y="2700"/>
                </a:lnTo>
                <a:lnTo>
                  <a:pt x="423" y="2664"/>
                </a:lnTo>
                <a:lnTo>
                  <a:pt x="411" y="2802"/>
                </a:lnTo>
                <a:lnTo>
                  <a:pt x="387" y="2904"/>
                </a:lnTo>
                <a:lnTo>
                  <a:pt x="0" y="2892"/>
                </a:lnTo>
                <a:lnTo>
                  <a:pt x="217" y="0"/>
                </a:lnTo>
                <a:close/>
              </a:path>
            </a:pathLst>
          </a:custGeom>
          <a:solidFill>
            <a:srgbClr val="C4B798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 Light"/>
              <a:ea typeface="等线" panose="02010600030101010101" pitchFamily="2" charset="-122"/>
            </a:endParaRPr>
          </a:p>
        </p:txBody>
      </p:sp>
      <p:sp>
        <p:nvSpPr>
          <p:cNvPr id="20" name="Freeform 16">
            <a:extLst>
              <a:ext uri="{FF2B5EF4-FFF2-40B4-BE49-F238E27FC236}">
                <a16:creationId xmlns:a16="http://schemas.microsoft.com/office/drawing/2014/main" id="{06132390-7AE1-42E6-9DC1-597F42582ADC}"/>
              </a:ext>
            </a:extLst>
          </p:cNvPr>
          <p:cNvSpPr>
            <a:spLocks/>
          </p:cNvSpPr>
          <p:nvPr/>
        </p:nvSpPr>
        <p:spPr bwMode="auto">
          <a:xfrm>
            <a:off x="6304180" y="4339587"/>
            <a:ext cx="1028234" cy="494844"/>
          </a:xfrm>
          <a:custGeom>
            <a:avLst/>
            <a:gdLst>
              <a:gd name="T0" fmla="*/ 3 w 3616"/>
              <a:gd name="T1" fmla="*/ 24 h 1724"/>
              <a:gd name="T2" fmla="*/ 0 w 3616"/>
              <a:gd name="T3" fmla="*/ 74 h 1724"/>
              <a:gd name="T4" fmla="*/ 109 w 3616"/>
              <a:gd name="T5" fmla="*/ 73 h 1724"/>
              <a:gd name="T6" fmla="*/ 169 w 3616"/>
              <a:gd name="T7" fmla="*/ 71 h 1724"/>
              <a:gd name="T8" fmla="*/ 231 w 3616"/>
              <a:gd name="T9" fmla="*/ 71 h 1724"/>
              <a:gd name="T10" fmla="*/ 234 w 3616"/>
              <a:gd name="T11" fmla="*/ 106 h 1724"/>
              <a:gd name="T12" fmla="*/ 235 w 3616"/>
              <a:gd name="T13" fmla="*/ 158 h 1724"/>
              <a:gd name="T14" fmla="*/ 230 w 3616"/>
              <a:gd name="T15" fmla="*/ 187 h 1724"/>
              <a:gd name="T16" fmla="*/ 223 w 3616"/>
              <a:gd name="T17" fmla="*/ 211 h 1724"/>
              <a:gd name="T18" fmla="*/ 230 w 3616"/>
              <a:gd name="T19" fmla="*/ 234 h 1724"/>
              <a:gd name="T20" fmla="*/ 231 w 3616"/>
              <a:gd name="T21" fmla="*/ 259 h 1724"/>
              <a:gd name="T22" fmla="*/ 261 w 3616"/>
              <a:gd name="T23" fmla="*/ 262 h 1724"/>
              <a:gd name="T24" fmla="*/ 280 w 3616"/>
              <a:gd name="T25" fmla="*/ 274 h 1724"/>
              <a:gd name="T26" fmla="*/ 306 w 3616"/>
              <a:gd name="T27" fmla="*/ 276 h 1724"/>
              <a:gd name="T28" fmla="*/ 338 w 3616"/>
              <a:gd name="T29" fmla="*/ 295 h 1724"/>
              <a:gd name="T30" fmla="*/ 381 w 3616"/>
              <a:gd name="T31" fmla="*/ 288 h 1724"/>
              <a:gd name="T32" fmla="*/ 412 w 3616"/>
              <a:gd name="T33" fmla="*/ 315 h 1724"/>
              <a:gd name="T34" fmla="*/ 440 w 3616"/>
              <a:gd name="T35" fmla="*/ 309 h 1724"/>
              <a:gd name="T36" fmla="*/ 464 w 3616"/>
              <a:gd name="T37" fmla="*/ 321 h 1724"/>
              <a:gd name="T38" fmla="*/ 492 w 3616"/>
              <a:gd name="T39" fmla="*/ 319 h 1724"/>
              <a:gd name="T40" fmla="*/ 544 w 3616"/>
              <a:gd name="T41" fmla="*/ 327 h 1724"/>
              <a:gd name="T42" fmla="*/ 591 w 3616"/>
              <a:gd name="T43" fmla="*/ 309 h 1724"/>
              <a:gd name="T44" fmla="*/ 617 w 3616"/>
              <a:gd name="T45" fmla="*/ 312 h 1724"/>
              <a:gd name="T46" fmla="*/ 636 w 3616"/>
              <a:gd name="T47" fmla="*/ 303 h 1724"/>
              <a:gd name="T48" fmla="*/ 657 w 3616"/>
              <a:gd name="T49" fmla="*/ 321 h 1724"/>
              <a:gd name="T50" fmla="*/ 686 w 3616"/>
              <a:gd name="T51" fmla="*/ 327 h 1724"/>
              <a:gd name="T52" fmla="*/ 686 w 3616"/>
              <a:gd name="T53" fmla="*/ 173 h 1724"/>
              <a:gd name="T54" fmla="*/ 673 w 3616"/>
              <a:gd name="T55" fmla="*/ 112 h 1724"/>
              <a:gd name="T56" fmla="*/ 669 w 3616"/>
              <a:gd name="T57" fmla="*/ 74 h 1724"/>
              <a:gd name="T58" fmla="*/ 669 w 3616"/>
              <a:gd name="T59" fmla="*/ 48 h 1724"/>
              <a:gd name="T60" fmla="*/ 664 w 3616"/>
              <a:gd name="T61" fmla="*/ 26 h 1724"/>
              <a:gd name="T62" fmla="*/ 654 w 3616"/>
              <a:gd name="T63" fmla="*/ 0 h 1724"/>
              <a:gd name="T64" fmla="*/ 587 w 3616"/>
              <a:gd name="T65" fmla="*/ 5 h 1724"/>
              <a:gd name="T66" fmla="*/ 344 w 3616"/>
              <a:gd name="T67" fmla="*/ 25 h 1724"/>
              <a:gd name="T68" fmla="*/ 219 w 3616"/>
              <a:gd name="T69" fmla="*/ 25 h 1724"/>
              <a:gd name="T70" fmla="*/ 79 w 3616"/>
              <a:gd name="T71" fmla="*/ 25 h 1724"/>
              <a:gd name="T72" fmla="*/ 3 w 3616"/>
              <a:gd name="T73" fmla="*/ 24 h 172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616" h="1724">
                <a:moveTo>
                  <a:pt x="14" y="124"/>
                </a:moveTo>
                <a:lnTo>
                  <a:pt x="0" y="392"/>
                </a:lnTo>
                <a:lnTo>
                  <a:pt x="573" y="383"/>
                </a:lnTo>
                <a:lnTo>
                  <a:pt x="893" y="374"/>
                </a:lnTo>
                <a:lnTo>
                  <a:pt x="1215" y="374"/>
                </a:lnTo>
                <a:lnTo>
                  <a:pt x="1231" y="557"/>
                </a:lnTo>
                <a:lnTo>
                  <a:pt x="1241" y="831"/>
                </a:lnTo>
                <a:lnTo>
                  <a:pt x="1213" y="987"/>
                </a:lnTo>
                <a:lnTo>
                  <a:pt x="1177" y="1115"/>
                </a:lnTo>
                <a:lnTo>
                  <a:pt x="1213" y="1233"/>
                </a:lnTo>
                <a:lnTo>
                  <a:pt x="1215" y="1364"/>
                </a:lnTo>
                <a:lnTo>
                  <a:pt x="1378" y="1380"/>
                </a:lnTo>
                <a:lnTo>
                  <a:pt x="1478" y="1444"/>
                </a:lnTo>
                <a:lnTo>
                  <a:pt x="1615" y="1453"/>
                </a:lnTo>
                <a:lnTo>
                  <a:pt x="1780" y="1553"/>
                </a:lnTo>
                <a:lnTo>
                  <a:pt x="2009" y="1517"/>
                </a:lnTo>
                <a:lnTo>
                  <a:pt x="2173" y="1663"/>
                </a:lnTo>
                <a:lnTo>
                  <a:pt x="2319" y="1627"/>
                </a:lnTo>
                <a:lnTo>
                  <a:pt x="2446" y="1694"/>
                </a:lnTo>
                <a:lnTo>
                  <a:pt x="2594" y="1681"/>
                </a:lnTo>
                <a:lnTo>
                  <a:pt x="2866" y="1724"/>
                </a:lnTo>
                <a:lnTo>
                  <a:pt x="3115" y="1627"/>
                </a:lnTo>
                <a:lnTo>
                  <a:pt x="3252" y="1645"/>
                </a:lnTo>
                <a:lnTo>
                  <a:pt x="3353" y="1599"/>
                </a:lnTo>
                <a:lnTo>
                  <a:pt x="3462" y="1691"/>
                </a:lnTo>
                <a:lnTo>
                  <a:pt x="3616" y="1724"/>
                </a:lnTo>
                <a:lnTo>
                  <a:pt x="3616" y="914"/>
                </a:lnTo>
                <a:lnTo>
                  <a:pt x="3545" y="593"/>
                </a:lnTo>
                <a:lnTo>
                  <a:pt x="3526" y="392"/>
                </a:lnTo>
                <a:lnTo>
                  <a:pt x="3526" y="254"/>
                </a:lnTo>
                <a:lnTo>
                  <a:pt x="3499" y="136"/>
                </a:lnTo>
                <a:lnTo>
                  <a:pt x="3446" y="0"/>
                </a:lnTo>
                <a:lnTo>
                  <a:pt x="3096" y="28"/>
                </a:lnTo>
                <a:lnTo>
                  <a:pt x="1814" y="134"/>
                </a:lnTo>
                <a:lnTo>
                  <a:pt x="1155" y="134"/>
                </a:lnTo>
                <a:lnTo>
                  <a:pt x="416" y="130"/>
                </a:lnTo>
                <a:lnTo>
                  <a:pt x="14" y="124"/>
                </a:lnTo>
                <a:close/>
              </a:path>
            </a:pathLst>
          </a:custGeom>
          <a:solidFill>
            <a:srgbClr val="00B050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 Light"/>
              <a:ea typeface="等线" panose="02010600030101010101" pitchFamily="2" charset="-122"/>
            </a:endParaRPr>
          </a:p>
        </p:txBody>
      </p:sp>
      <p:sp>
        <p:nvSpPr>
          <p:cNvPr id="21" name="Freeform 17">
            <a:extLst>
              <a:ext uri="{FF2B5EF4-FFF2-40B4-BE49-F238E27FC236}">
                <a16:creationId xmlns:a16="http://schemas.microsoft.com/office/drawing/2014/main" id="{187C992A-457A-4428-8816-C6A4CCA53218}"/>
              </a:ext>
            </a:extLst>
          </p:cNvPr>
          <p:cNvSpPr>
            <a:spLocks/>
          </p:cNvSpPr>
          <p:nvPr/>
        </p:nvSpPr>
        <p:spPr bwMode="auto">
          <a:xfrm>
            <a:off x="5847021" y="4447029"/>
            <a:ext cx="1635283" cy="1545060"/>
          </a:xfrm>
          <a:custGeom>
            <a:avLst/>
            <a:gdLst>
              <a:gd name="T0" fmla="*/ 11 w 5759"/>
              <a:gd name="T1" fmla="*/ 444 h 5383"/>
              <a:gd name="T2" fmla="*/ 68 w 5759"/>
              <a:gd name="T3" fmla="*/ 494 h 5383"/>
              <a:gd name="T4" fmla="*/ 108 w 5759"/>
              <a:gd name="T5" fmla="*/ 540 h 5383"/>
              <a:gd name="T6" fmla="*/ 137 w 5759"/>
              <a:gd name="T7" fmla="*/ 574 h 5383"/>
              <a:gd name="T8" fmla="*/ 163 w 5759"/>
              <a:gd name="T9" fmla="*/ 636 h 5383"/>
              <a:gd name="T10" fmla="*/ 205 w 5759"/>
              <a:gd name="T11" fmla="*/ 693 h 5383"/>
              <a:gd name="T12" fmla="*/ 271 w 5759"/>
              <a:gd name="T13" fmla="*/ 730 h 5383"/>
              <a:gd name="T14" fmla="*/ 313 w 5759"/>
              <a:gd name="T15" fmla="*/ 710 h 5383"/>
              <a:gd name="T16" fmla="*/ 353 w 5759"/>
              <a:gd name="T17" fmla="*/ 666 h 5383"/>
              <a:gd name="T18" fmla="*/ 412 w 5759"/>
              <a:gd name="T19" fmla="*/ 661 h 5383"/>
              <a:gd name="T20" fmla="*/ 488 w 5759"/>
              <a:gd name="T21" fmla="*/ 727 h 5383"/>
              <a:gd name="T22" fmla="*/ 563 w 5759"/>
              <a:gd name="T23" fmla="*/ 841 h 5383"/>
              <a:gd name="T24" fmla="*/ 606 w 5759"/>
              <a:gd name="T25" fmla="*/ 909 h 5383"/>
              <a:gd name="T26" fmla="*/ 637 w 5759"/>
              <a:gd name="T27" fmla="*/ 983 h 5383"/>
              <a:gd name="T28" fmla="*/ 745 w 5759"/>
              <a:gd name="T29" fmla="*/ 1018 h 5383"/>
              <a:gd name="T30" fmla="*/ 811 w 5759"/>
              <a:gd name="T31" fmla="*/ 1021 h 5383"/>
              <a:gd name="T32" fmla="*/ 794 w 5759"/>
              <a:gd name="T33" fmla="*/ 979 h 5383"/>
              <a:gd name="T34" fmla="*/ 768 w 5759"/>
              <a:gd name="T35" fmla="*/ 938 h 5383"/>
              <a:gd name="T36" fmla="*/ 773 w 5759"/>
              <a:gd name="T37" fmla="*/ 892 h 5383"/>
              <a:gd name="T38" fmla="*/ 777 w 5759"/>
              <a:gd name="T39" fmla="*/ 868 h 5383"/>
              <a:gd name="T40" fmla="*/ 762 w 5759"/>
              <a:gd name="T41" fmla="*/ 830 h 5383"/>
              <a:gd name="T42" fmla="*/ 779 w 5759"/>
              <a:gd name="T43" fmla="*/ 796 h 5383"/>
              <a:gd name="T44" fmla="*/ 830 w 5759"/>
              <a:gd name="T45" fmla="*/ 762 h 5383"/>
              <a:gd name="T46" fmla="*/ 859 w 5759"/>
              <a:gd name="T47" fmla="*/ 739 h 5383"/>
              <a:gd name="T48" fmla="*/ 930 w 5759"/>
              <a:gd name="T49" fmla="*/ 725 h 5383"/>
              <a:gd name="T50" fmla="*/ 955 w 5759"/>
              <a:gd name="T51" fmla="*/ 688 h 5383"/>
              <a:gd name="T52" fmla="*/ 967 w 5759"/>
              <a:gd name="T53" fmla="*/ 636 h 5383"/>
              <a:gd name="T54" fmla="*/ 1001 w 5759"/>
              <a:gd name="T55" fmla="*/ 653 h 5383"/>
              <a:gd name="T56" fmla="*/ 1080 w 5759"/>
              <a:gd name="T57" fmla="*/ 625 h 5383"/>
              <a:gd name="T58" fmla="*/ 1075 w 5759"/>
              <a:gd name="T59" fmla="*/ 523 h 5383"/>
              <a:gd name="T60" fmla="*/ 1083 w 5759"/>
              <a:gd name="T61" fmla="*/ 469 h 5383"/>
              <a:gd name="T62" fmla="*/ 1049 w 5759"/>
              <a:gd name="T63" fmla="*/ 422 h 5383"/>
              <a:gd name="T64" fmla="*/ 1038 w 5759"/>
              <a:gd name="T65" fmla="*/ 367 h 5383"/>
              <a:gd name="T66" fmla="*/ 1038 w 5759"/>
              <a:gd name="T67" fmla="*/ 317 h 5383"/>
              <a:gd name="T68" fmla="*/ 1036 w 5759"/>
              <a:gd name="T69" fmla="*/ 277 h 5383"/>
              <a:gd name="T70" fmla="*/ 991 w 5759"/>
              <a:gd name="T71" fmla="*/ 256 h 5383"/>
              <a:gd name="T72" fmla="*/ 940 w 5759"/>
              <a:gd name="T73" fmla="*/ 233 h 5383"/>
              <a:gd name="T74" fmla="*/ 895 w 5759"/>
              <a:gd name="T75" fmla="*/ 237 h 5383"/>
              <a:gd name="T76" fmla="*/ 797 w 5759"/>
              <a:gd name="T77" fmla="*/ 248 h 5383"/>
              <a:gd name="T78" fmla="*/ 744 w 5759"/>
              <a:gd name="T79" fmla="*/ 237 h 5383"/>
              <a:gd name="T80" fmla="*/ 686 w 5759"/>
              <a:gd name="T81" fmla="*/ 217 h 5383"/>
              <a:gd name="T82" fmla="*/ 611 w 5759"/>
              <a:gd name="T83" fmla="*/ 205 h 5383"/>
              <a:gd name="T84" fmla="*/ 566 w 5759"/>
              <a:gd name="T85" fmla="*/ 191 h 5383"/>
              <a:gd name="T86" fmla="*/ 535 w 5759"/>
              <a:gd name="T87" fmla="*/ 163 h 5383"/>
              <a:gd name="T88" fmla="*/ 535 w 5759"/>
              <a:gd name="T89" fmla="*/ 118 h 5383"/>
              <a:gd name="T90" fmla="*/ 539 w 5759"/>
              <a:gd name="T91" fmla="*/ 38 h 5383"/>
              <a:gd name="T92" fmla="*/ 473 w 5759"/>
              <a:gd name="T93" fmla="*/ 0 h 5383"/>
              <a:gd name="T94" fmla="*/ 305 w 5759"/>
              <a:gd name="T95" fmla="*/ 3 h 5383"/>
              <a:gd name="T96" fmla="*/ 303 w 5759"/>
              <a:gd name="T97" fmla="*/ 433 h 538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59" h="5383">
                <a:moveTo>
                  <a:pt x="0" y="2219"/>
                </a:moveTo>
                <a:lnTo>
                  <a:pt x="60" y="2339"/>
                </a:lnTo>
                <a:lnTo>
                  <a:pt x="199" y="2439"/>
                </a:lnTo>
                <a:lnTo>
                  <a:pt x="361" y="2605"/>
                </a:lnTo>
                <a:lnTo>
                  <a:pt x="421" y="2755"/>
                </a:lnTo>
                <a:lnTo>
                  <a:pt x="571" y="2845"/>
                </a:lnTo>
                <a:lnTo>
                  <a:pt x="661" y="2875"/>
                </a:lnTo>
                <a:lnTo>
                  <a:pt x="721" y="3025"/>
                </a:lnTo>
                <a:lnTo>
                  <a:pt x="841" y="3175"/>
                </a:lnTo>
                <a:lnTo>
                  <a:pt x="863" y="3351"/>
                </a:lnTo>
                <a:lnTo>
                  <a:pt x="951" y="3519"/>
                </a:lnTo>
                <a:lnTo>
                  <a:pt x="1081" y="3655"/>
                </a:lnTo>
                <a:lnTo>
                  <a:pt x="1261" y="3685"/>
                </a:lnTo>
                <a:lnTo>
                  <a:pt x="1431" y="3847"/>
                </a:lnTo>
                <a:lnTo>
                  <a:pt x="1535" y="3815"/>
                </a:lnTo>
                <a:lnTo>
                  <a:pt x="1651" y="3745"/>
                </a:lnTo>
                <a:lnTo>
                  <a:pt x="1681" y="3595"/>
                </a:lnTo>
                <a:lnTo>
                  <a:pt x="1863" y="3511"/>
                </a:lnTo>
                <a:lnTo>
                  <a:pt x="1981" y="3415"/>
                </a:lnTo>
                <a:lnTo>
                  <a:pt x="2175" y="3487"/>
                </a:lnTo>
                <a:lnTo>
                  <a:pt x="2319" y="3567"/>
                </a:lnTo>
                <a:lnTo>
                  <a:pt x="2575" y="3831"/>
                </a:lnTo>
                <a:lnTo>
                  <a:pt x="2735" y="4095"/>
                </a:lnTo>
                <a:lnTo>
                  <a:pt x="2972" y="4435"/>
                </a:lnTo>
                <a:lnTo>
                  <a:pt x="3122" y="4555"/>
                </a:lnTo>
                <a:lnTo>
                  <a:pt x="3199" y="4791"/>
                </a:lnTo>
                <a:lnTo>
                  <a:pt x="3327" y="5023"/>
                </a:lnTo>
                <a:lnTo>
                  <a:pt x="3362" y="5185"/>
                </a:lnTo>
                <a:lnTo>
                  <a:pt x="3631" y="5279"/>
                </a:lnTo>
                <a:lnTo>
                  <a:pt x="3932" y="5365"/>
                </a:lnTo>
                <a:lnTo>
                  <a:pt x="4119" y="5383"/>
                </a:lnTo>
                <a:lnTo>
                  <a:pt x="4279" y="5383"/>
                </a:lnTo>
                <a:lnTo>
                  <a:pt x="4207" y="5271"/>
                </a:lnTo>
                <a:lnTo>
                  <a:pt x="4191" y="5159"/>
                </a:lnTo>
                <a:lnTo>
                  <a:pt x="4119" y="5079"/>
                </a:lnTo>
                <a:lnTo>
                  <a:pt x="4052" y="4945"/>
                </a:lnTo>
                <a:lnTo>
                  <a:pt x="4079" y="4839"/>
                </a:lnTo>
                <a:lnTo>
                  <a:pt x="4082" y="4705"/>
                </a:lnTo>
                <a:lnTo>
                  <a:pt x="3975" y="4639"/>
                </a:lnTo>
                <a:lnTo>
                  <a:pt x="4103" y="4575"/>
                </a:lnTo>
                <a:lnTo>
                  <a:pt x="4112" y="4435"/>
                </a:lnTo>
                <a:lnTo>
                  <a:pt x="4022" y="4375"/>
                </a:lnTo>
                <a:lnTo>
                  <a:pt x="4202" y="4345"/>
                </a:lnTo>
                <a:lnTo>
                  <a:pt x="4112" y="4195"/>
                </a:lnTo>
                <a:lnTo>
                  <a:pt x="4322" y="4165"/>
                </a:lnTo>
                <a:lnTo>
                  <a:pt x="4382" y="4015"/>
                </a:lnTo>
                <a:lnTo>
                  <a:pt x="4472" y="4015"/>
                </a:lnTo>
                <a:lnTo>
                  <a:pt x="4532" y="3895"/>
                </a:lnTo>
                <a:lnTo>
                  <a:pt x="4772" y="3895"/>
                </a:lnTo>
                <a:lnTo>
                  <a:pt x="4911" y="3823"/>
                </a:lnTo>
                <a:lnTo>
                  <a:pt x="5042" y="3745"/>
                </a:lnTo>
                <a:lnTo>
                  <a:pt x="5042" y="3625"/>
                </a:lnTo>
                <a:lnTo>
                  <a:pt x="5192" y="3535"/>
                </a:lnTo>
                <a:lnTo>
                  <a:pt x="5102" y="3355"/>
                </a:lnTo>
                <a:lnTo>
                  <a:pt x="5252" y="3325"/>
                </a:lnTo>
                <a:lnTo>
                  <a:pt x="5282" y="3445"/>
                </a:lnTo>
                <a:lnTo>
                  <a:pt x="5463" y="3391"/>
                </a:lnTo>
                <a:lnTo>
                  <a:pt x="5702" y="3295"/>
                </a:lnTo>
                <a:lnTo>
                  <a:pt x="5695" y="3031"/>
                </a:lnTo>
                <a:lnTo>
                  <a:pt x="5672" y="2755"/>
                </a:lnTo>
                <a:lnTo>
                  <a:pt x="5759" y="2671"/>
                </a:lnTo>
                <a:lnTo>
                  <a:pt x="5719" y="2471"/>
                </a:lnTo>
                <a:lnTo>
                  <a:pt x="5612" y="2305"/>
                </a:lnTo>
                <a:lnTo>
                  <a:pt x="5535" y="2223"/>
                </a:lnTo>
                <a:lnTo>
                  <a:pt x="5462" y="2035"/>
                </a:lnTo>
                <a:lnTo>
                  <a:pt x="5479" y="1935"/>
                </a:lnTo>
                <a:lnTo>
                  <a:pt x="5463" y="1799"/>
                </a:lnTo>
                <a:lnTo>
                  <a:pt x="5479" y="1671"/>
                </a:lnTo>
                <a:lnTo>
                  <a:pt x="5439" y="1559"/>
                </a:lnTo>
                <a:lnTo>
                  <a:pt x="5471" y="1463"/>
                </a:lnTo>
                <a:lnTo>
                  <a:pt x="5432" y="1345"/>
                </a:lnTo>
                <a:lnTo>
                  <a:pt x="5231" y="1351"/>
                </a:lnTo>
                <a:lnTo>
                  <a:pt x="5075" y="1317"/>
                </a:lnTo>
                <a:lnTo>
                  <a:pt x="4964" y="1226"/>
                </a:lnTo>
                <a:lnTo>
                  <a:pt x="4865" y="1271"/>
                </a:lnTo>
                <a:lnTo>
                  <a:pt x="4727" y="1251"/>
                </a:lnTo>
                <a:lnTo>
                  <a:pt x="4479" y="1350"/>
                </a:lnTo>
                <a:lnTo>
                  <a:pt x="4208" y="1305"/>
                </a:lnTo>
                <a:lnTo>
                  <a:pt x="4055" y="1319"/>
                </a:lnTo>
                <a:lnTo>
                  <a:pt x="3927" y="1251"/>
                </a:lnTo>
                <a:lnTo>
                  <a:pt x="3786" y="1287"/>
                </a:lnTo>
                <a:lnTo>
                  <a:pt x="3620" y="1143"/>
                </a:lnTo>
                <a:lnTo>
                  <a:pt x="3392" y="1179"/>
                </a:lnTo>
                <a:lnTo>
                  <a:pt x="3227" y="1079"/>
                </a:lnTo>
                <a:lnTo>
                  <a:pt x="3084" y="1068"/>
                </a:lnTo>
                <a:lnTo>
                  <a:pt x="2988" y="1005"/>
                </a:lnTo>
                <a:lnTo>
                  <a:pt x="2828" y="989"/>
                </a:lnTo>
                <a:lnTo>
                  <a:pt x="2823" y="858"/>
                </a:lnTo>
                <a:lnTo>
                  <a:pt x="2786" y="740"/>
                </a:lnTo>
                <a:lnTo>
                  <a:pt x="2823" y="620"/>
                </a:lnTo>
                <a:lnTo>
                  <a:pt x="2852" y="458"/>
                </a:lnTo>
                <a:lnTo>
                  <a:pt x="2843" y="198"/>
                </a:lnTo>
                <a:lnTo>
                  <a:pt x="2825" y="0"/>
                </a:lnTo>
                <a:lnTo>
                  <a:pt x="2498" y="0"/>
                </a:lnTo>
                <a:lnTo>
                  <a:pt x="2156" y="9"/>
                </a:lnTo>
                <a:lnTo>
                  <a:pt x="1611" y="18"/>
                </a:lnTo>
                <a:lnTo>
                  <a:pt x="1629" y="1167"/>
                </a:lnTo>
                <a:lnTo>
                  <a:pt x="1598" y="2282"/>
                </a:lnTo>
                <a:lnTo>
                  <a:pt x="0" y="2219"/>
                </a:lnTo>
                <a:close/>
              </a:path>
            </a:pathLst>
          </a:custGeom>
          <a:solidFill>
            <a:srgbClr val="00B050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 Light"/>
              <a:ea typeface="等线" panose="02010600030101010101" pitchFamily="2" charset="-122"/>
            </a:endParaRPr>
          </a:p>
        </p:txBody>
      </p:sp>
      <p:sp>
        <p:nvSpPr>
          <p:cNvPr id="22" name="Freeform 18">
            <a:extLst>
              <a:ext uri="{FF2B5EF4-FFF2-40B4-BE49-F238E27FC236}">
                <a16:creationId xmlns:a16="http://schemas.microsoft.com/office/drawing/2014/main" id="{0A2E6643-0DD0-4A80-9C57-222844C97993}"/>
              </a:ext>
            </a:extLst>
          </p:cNvPr>
          <p:cNvSpPr>
            <a:spLocks/>
          </p:cNvSpPr>
          <p:nvPr/>
        </p:nvSpPr>
        <p:spPr bwMode="auto">
          <a:xfrm>
            <a:off x="6899237" y="2578126"/>
            <a:ext cx="740449" cy="855004"/>
          </a:xfrm>
          <a:custGeom>
            <a:avLst/>
            <a:gdLst>
              <a:gd name="T0" fmla="*/ 0 w 2604"/>
              <a:gd name="T1" fmla="*/ 45 h 2977"/>
              <a:gd name="T2" fmla="*/ 31 w 2604"/>
              <a:gd name="T3" fmla="*/ 46 h 2977"/>
              <a:gd name="T4" fmla="*/ 64 w 2604"/>
              <a:gd name="T5" fmla="*/ 43 h 2977"/>
              <a:gd name="T6" fmla="*/ 91 w 2604"/>
              <a:gd name="T7" fmla="*/ 46 h 2977"/>
              <a:gd name="T8" fmla="*/ 117 w 2604"/>
              <a:gd name="T9" fmla="*/ 40 h 2977"/>
              <a:gd name="T10" fmla="*/ 117 w 2604"/>
              <a:gd name="T11" fmla="*/ 0 h 2977"/>
              <a:gd name="T12" fmla="*/ 137 w 2604"/>
              <a:gd name="T13" fmla="*/ 5 h 2977"/>
              <a:gd name="T14" fmla="*/ 125 w 2604"/>
              <a:gd name="T15" fmla="*/ 25 h 2977"/>
              <a:gd name="T16" fmla="*/ 134 w 2604"/>
              <a:gd name="T17" fmla="*/ 40 h 2977"/>
              <a:gd name="T18" fmla="*/ 163 w 2604"/>
              <a:gd name="T19" fmla="*/ 51 h 2977"/>
              <a:gd name="T20" fmla="*/ 184 w 2604"/>
              <a:gd name="T21" fmla="*/ 61 h 2977"/>
              <a:gd name="T22" fmla="*/ 225 w 2604"/>
              <a:gd name="T23" fmla="*/ 68 h 2977"/>
              <a:gd name="T24" fmla="*/ 265 w 2604"/>
              <a:gd name="T25" fmla="*/ 68 h 2977"/>
              <a:gd name="T26" fmla="*/ 282 w 2604"/>
              <a:gd name="T27" fmla="*/ 57 h 2977"/>
              <a:gd name="T28" fmla="*/ 305 w 2604"/>
              <a:gd name="T29" fmla="*/ 74 h 2977"/>
              <a:gd name="T30" fmla="*/ 339 w 2604"/>
              <a:gd name="T31" fmla="*/ 80 h 2977"/>
              <a:gd name="T32" fmla="*/ 373 w 2604"/>
              <a:gd name="T33" fmla="*/ 97 h 2977"/>
              <a:gd name="T34" fmla="*/ 407 w 2604"/>
              <a:gd name="T35" fmla="*/ 85 h 2977"/>
              <a:gd name="T36" fmla="*/ 419 w 2604"/>
              <a:gd name="T37" fmla="*/ 93 h 2977"/>
              <a:gd name="T38" fmla="*/ 447 w 2604"/>
              <a:gd name="T39" fmla="*/ 91 h 2977"/>
              <a:gd name="T40" fmla="*/ 469 w 2604"/>
              <a:gd name="T41" fmla="*/ 91 h 2977"/>
              <a:gd name="T42" fmla="*/ 494 w 2604"/>
              <a:gd name="T43" fmla="*/ 90 h 2977"/>
              <a:gd name="T44" fmla="*/ 492 w 2604"/>
              <a:gd name="T45" fmla="*/ 94 h 2977"/>
              <a:gd name="T46" fmla="*/ 428 w 2604"/>
              <a:gd name="T47" fmla="*/ 136 h 2977"/>
              <a:gd name="T48" fmla="*/ 402 w 2604"/>
              <a:gd name="T49" fmla="*/ 160 h 2977"/>
              <a:gd name="T50" fmla="*/ 390 w 2604"/>
              <a:gd name="T51" fmla="*/ 188 h 2977"/>
              <a:gd name="T52" fmla="*/ 351 w 2604"/>
              <a:gd name="T53" fmla="*/ 216 h 2977"/>
              <a:gd name="T54" fmla="*/ 328 w 2604"/>
              <a:gd name="T55" fmla="*/ 245 h 2977"/>
              <a:gd name="T56" fmla="*/ 339 w 2604"/>
              <a:gd name="T57" fmla="*/ 279 h 2977"/>
              <a:gd name="T58" fmla="*/ 319 w 2604"/>
              <a:gd name="T59" fmla="*/ 307 h 2977"/>
              <a:gd name="T60" fmla="*/ 299 w 2604"/>
              <a:gd name="T61" fmla="*/ 330 h 2977"/>
              <a:gd name="T62" fmla="*/ 322 w 2604"/>
              <a:gd name="T63" fmla="*/ 359 h 2977"/>
              <a:gd name="T64" fmla="*/ 319 w 2604"/>
              <a:gd name="T65" fmla="*/ 400 h 2977"/>
              <a:gd name="T66" fmla="*/ 311 w 2604"/>
              <a:gd name="T67" fmla="*/ 421 h 2977"/>
              <a:gd name="T68" fmla="*/ 330 w 2604"/>
              <a:gd name="T69" fmla="*/ 430 h 2977"/>
              <a:gd name="T70" fmla="*/ 356 w 2604"/>
              <a:gd name="T71" fmla="*/ 427 h 2977"/>
              <a:gd name="T72" fmla="*/ 393 w 2604"/>
              <a:gd name="T73" fmla="*/ 460 h 2977"/>
              <a:gd name="T74" fmla="*/ 453 w 2604"/>
              <a:gd name="T75" fmla="*/ 501 h 2977"/>
              <a:gd name="T76" fmla="*/ 442 w 2604"/>
              <a:gd name="T77" fmla="*/ 530 h 2977"/>
              <a:gd name="T78" fmla="*/ 75 w 2604"/>
              <a:gd name="T79" fmla="*/ 565 h 2977"/>
              <a:gd name="T80" fmla="*/ 80 w 2604"/>
              <a:gd name="T81" fmla="*/ 513 h 2977"/>
              <a:gd name="T82" fmla="*/ 73 w 2604"/>
              <a:gd name="T83" fmla="*/ 403 h 2977"/>
              <a:gd name="T84" fmla="*/ 49 w 2604"/>
              <a:gd name="T85" fmla="*/ 374 h 2977"/>
              <a:gd name="T86" fmla="*/ 56 w 2604"/>
              <a:gd name="T87" fmla="*/ 353 h 2977"/>
              <a:gd name="T88" fmla="*/ 53 w 2604"/>
              <a:gd name="T89" fmla="*/ 330 h 2977"/>
              <a:gd name="T90" fmla="*/ 43 w 2604"/>
              <a:gd name="T91" fmla="*/ 263 h 2977"/>
              <a:gd name="T92" fmla="*/ 34 w 2604"/>
              <a:gd name="T93" fmla="*/ 176 h 2977"/>
              <a:gd name="T94" fmla="*/ 11 w 2604"/>
              <a:gd name="T95" fmla="*/ 145 h 2977"/>
              <a:gd name="T96" fmla="*/ 5 w 2604"/>
              <a:gd name="T97" fmla="*/ 106 h 2977"/>
              <a:gd name="T98" fmla="*/ 0 w 2604"/>
              <a:gd name="T99" fmla="*/ 45 h 297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604" h="2977">
                <a:moveTo>
                  <a:pt x="0" y="239"/>
                </a:moveTo>
                <a:lnTo>
                  <a:pt x="161" y="242"/>
                </a:lnTo>
                <a:lnTo>
                  <a:pt x="337" y="226"/>
                </a:lnTo>
                <a:lnTo>
                  <a:pt x="481" y="242"/>
                </a:lnTo>
                <a:lnTo>
                  <a:pt x="617" y="210"/>
                </a:lnTo>
                <a:lnTo>
                  <a:pt x="617" y="0"/>
                </a:lnTo>
                <a:lnTo>
                  <a:pt x="721" y="26"/>
                </a:lnTo>
                <a:lnTo>
                  <a:pt x="657" y="130"/>
                </a:lnTo>
                <a:lnTo>
                  <a:pt x="705" y="210"/>
                </a:lnTo>
                <a:lnTo>
                  <a:pt x="857" y="270"/>
                </a:lnTo>
                <a:lnTo>
                  <a:pt x="969" y="322"/>
                </a:lnTo>
                <a:lnTo>
                  <a:pt x="1187" y="360"/>
                </a:lnTo>
                <a:lnTo>
                  <a:pt x="1398" y="360"/>
                </a:lnTo>
                <a:lnTo>
                  <a:pt x="1488" y="300"/>
                </a:lnTo>
                <a:lnTo>
                  <a:pt x="1608" y="390"/>
                </a:lnTo>
                <a:lnTo>
                  <a:pt x="1788" y="420"/>
                </a:lnTo>
                <a:lnTo>
                  <a:pt x="1968" y="510"/>
                </a:lnTo>
                <a:lnTo>
                  <a:pt x="2148" y="450"/>
                </a:lnTo>
                <a:lnTo>
                  <a:pt x="2209" y="490"/>
                </a:lnTo>
                <a:lnTo>
                  <a:pt x="2358" y="480"/>
                </a:lnTo>
                <a:lnTo>
                  <a:pt x="2473" y="482"/>
                </a:lnTo>
                <a:lnTo>
                  <a:pt x="2604" y="476"/>
                </a:lnTo>
                <a:lnTo>
                  <a:pt x="2596" y="497"/>
                </a:lnTo>
                <a:lnTo>
                  <a:pt x="2257" y="714"/>
                </a:lnTo>
                <a:lnTo>
                  <a:pt x="2121" y="842"/>
                </a:lnTo>
                <a:lnTo>
                  <a:pt x="2058" y="990"/>
                </a:lnTo>
                <a:lnTo>
                  <a:pt x="1848" y="1140"/>
                </a:lnTo>
                <a:lnTo>
                  <a:pt x="1728" y="1290"/>
                </a:lnTo>
                <a:lnTo>
                  <a:pt x="1788" y="1470"/>
                </a:lnTo>
                <a:lnTo>
                  <a:pt x="1681" y="1618"/>
                </a:lnTo>
                <a:lnTo>
                  <a:pt x="1578" y="1740"/>
                </a:lnTo>
                <a:lnTo>
                  <a:pt x="1698" y="1890"/>
                </a:lnTo>
                <a:lnTo>
                  <a:pt x="1681" y="2106"/>
                </a:lnTo>
                <a:lnTo>
                  <a:pt x="1638" y="2220"/>
                </a:lnTo>
                <a:lnTo>
                  <a:pt x="1737" y="2266"/>
                </a:lnTo>
                <a:lnTo>
                  <a:pt x="1878" y="2250"/>
                </a:lnTo>
                <a:lnTo>
                  <a:pt x="2073" y="2426"/>
                </a:lnTo>
                <a:lnTo>
                  <a:pt x="2388" y="2640"/>
                </a:lnTo>
                <a:lnTo>
                  <a:pt x="2329" y="2794"/>
                </a:lnTo>
                <a:lnTo>
                  <a:pt x="394" y="2977"/>
                </a:lnTo>
                <a:lnTo>
                  <a:pt x="421" y="2701"/>
                </a:lnTo>
                <a:lnTo>
                  <a:pt x="385" y="2123"/>
                </a:lnTo>
                <a:lnTo>
                  <a:pt x="256" y="1969"/>
                </a:lnTo>
                <a:lnTo>
                  <a:pt x="294" y="1862"/>
                </a:lnTo>
                <a:lnTo>
                  <a:pt x="282" y="1741"/>
                </a:lnTo>
                <a:lnTo>
                  <a:pt x="229" y="1387"/>
                </a:lnTo>
                <a:lnTo>
                  <a:pt x="181" y="928"/>
                </a:lnTo>
                <a:lnTo>
                  <a:pt x="60" y="763"/>
                </a:lnTo>
                <a:lnTo>
                  <a:pt x="25" y="556"/>
                </a:lnTo>
                <a:lnTo>
                  <a:pt x="0" y="239"/>
                </a:lnTo>
                <a:close/>
              </a:path>
            </a:pathLst>
          </a:custGeom>
          <a:solidFill>
            <a:srgbClr val="00B050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 Light"/>
              <a:ea typeface="等线" panose="02010600030101010101" pitchFamily="2" charset="-122"/>
            </a:endParaRPr>
          </a:p>
        </p:txBody>
      </p:sp>
      <p:sp>
        <p:nvSpPr>
          <p:cNvPr id="23" name="Freeform 19">
            <a:extLst>
              <a:ext uri="{FF2B5EF4-FFF2-40B4-BE49-F238E27FC236}">
                <a16:creationId xmlns:a16="http://schemas.microsoft.com/office/drawing/2014/main" id="{A41786B7-1182-4214-87DB-87AC5BCC4293}"/>
              </a:ext>
            </a:extLst>
          </p:cNvPr>
          <p:cNvSpPr>
            <a:spLocks/>
          </p:cNvSpPr>
          <p:nvPr/>
        </p:nvSpPr>
        <p:spPr bwMode="auto">
          <a:xfrm>
            <a:off x="7348902" y="2886836"/>
            <a:ext cx="625035" cy="621959"/>
          </a:xfrm>
          <a:custGeom>
            <a:avLst/>
            <a:gdLst>
              <a:gd name="T0" fmla="*/ 51 w 2202"/>
              <a:gd name="T1" fmla="*/ 13 h 2170"/>
              <a:gd name="T2" fmla="*/ 28 w 2202"/>
              <a:gd name="T3" fmla="*/ 41 h 2170"/>
              <a:gd name="T4" fmla="*/ 40 w 2202"/>
              <a:gd name="T5" fmla="*/ 76 h 2170"/>
              <a:gd name="T6" fmla="*/ 19 w 2202"/>
              <a:gd name="T7" fmla="*/ 103 h 2170"/>
              <a:gd name="T8" fmla="*/ 0 w 2202"/>
              <a:gd name="T9" fmla="*/ 126 h 2170"/>
              <a:gd name="T10" fmla="*/ 23 w 2202"/>
              <a:gd name="T11" fmla="*/ 155 h 2170"/>
              <a:gd name="T12" fmla="*/ 19 w 2202"/>
              <a:gd name="T13" fmla="*/ 196 h 2170"/>
              <a:gd name="T14" fmla="*/ 11 w 2202"/>
              <a:gd name="T15" fmla="*/ 217 h 2170"/>
              <a:gd name="T16" fmla="*/ 30 w 2202"/>
              <a:gd name="T17" fmla="*/ 226 h 2170"/>
              <a:gd name="T18" fmla="*/ 56 w 2202"/>
              <a:gd name="T19" fmla="*/ 223 h 2170"/>
              <a:gd name="T20" fmla="*/ 95 w 2202"/>
              <a:gd name="T21" fmla="*/ 257 h 2170"/>
              <a:gd name="T22" fmla="*/ 153 w 2202"/>
              <a:gd name="T23" fmla="*/ 297 h 2170"/>
              <a:gd name="T24" fmla="*/ 142 w 2202"/>
              <a:gd name="T25" fmla="*/ 326 h 2170"/>
              <a:gd name="T26" fmla="*/ 154 w 2202"/>
              <a:gd name="T27" fmla="*/ 341 h 2170"/>
              <a:gd name="T28" fmla="*/ 154 w 2202"/>
              <a:gd name="T29" fmla="*/ 367 h 2170"/>
              <a:gd name="T30" fmla="*/ 162 w 2202"/>
              <a:gd name="T31" fmla="*/ 391 h 2170"/>
              <a:gd name="T32" fmla="*/ 186 w 2202"/>
              <a:gd name="T33" fmla="*/ 402 h 2170"/>
              <a:gd name="T34" fmla="*/ 204 w 2202"/>
              <a:gd name="T35" fmla="*/ 411 h 2170"/>
              <a:gd name="T36" fmla="*/ 400 w 2202"/>
              <a:gd name="T37" fmla="*/ 381 h 2170"/>
              <a:gd name="T38" fmla="*/ 400 w 2202"/>
              <a:gd name="T39" fmla="*/ 341 h 2170"/>
              <a:gd name="T40" fmla="*/ 383 w 2202"/>
              <a:gd name="T41" fmla="*/ 324 h 2170"/>
              <a:gd name="T42" fmla="*/ 380 w 2202"/>
              <a:gd name="T43" fmla="*/ 294 h 2170"/>
              <a:gd name="T44" fmla="*/ 383 w 2202"/>
              <a:gd name="T45" fmla="*/ 267 h 2170"/>
              <a:gd name="T46" fmla="*/ 389 w 2202"/>
              <a:gd name="T47" fmla="*/ 256 h 2170"/>
              <a:gd name="T48" fmla="*/ 383 w 2202"/>
              <a:gd name="T49" fmla="*/ 227 h 2170"/>
              <a:gd name="T50" fmla="*/ 389 w 2202"/>
              <a:gd name="T51" fmla="*/ 205 h 2170"/>
              <a:gd name="T52" fmla="*/ 389 w 2202"/>
              <a:gd name="T53" fmla="*/ 188 h 2170"/>
              <a:gd name="T54" fmla="*/ 417 w 2202"/>
              <a:gd name="T55" fmla="*/ 125 h 2170"/>
              <a:gd name="T56" fmla="*/ 411 w 2202"/>
              <a:gd name="T57" fmla="*/ 108 h 2170"/>
              <a:gd name="T58" fmla="*/ 400 w 2202"/>
              <a:gd name="T59" fmla="*/ 125 h 2170"/>
              <a:gd name="T60" fmla="*/ 389 w 2202"/>
              <a:gd name="T61" fmla="*/ 142 h 2170"/>
              <a:gd name="T62" fmla="*/ 383 w 2202"/>
              <a:gd name="T63" fmla="*/ 159 h 2170"/>
              <a:gd name="T64" fmla="*/ 355 w 2202"/>
              <a:gd name="T65" fmla="*/ 199 h 2170"/>
              <a:gd name="T66" fmla="*/ 355 w 2202"/>
              <a:gd name="T67" fmla="*/ 176 h 2170"/>
              <a:gd name="T68" fmla="*/ 356 w 2202"/>
              <a:gd name="T69" fmla="*/ 155 h 2170"/>
              <a:gd name="T70" fmla="*/ 368 w 2202"/>
              <a:gd name="T71" fmla="*/ 135 h 2170"/>
              <a:gd name="T72" fmla="*/ 366 w 2202"/>
              <a:gd name="T73" fmla="*/ 108 h 2170"/>
              <a:gd name="T74" fmla="*/ 349 w 2202"/>
              <a:gd name="T75" fmla="*/ 91 h 2170"/>
              <a:gd name="T76" fmla="*/ 348 w 2202"/>
              <a:gd name="T77" fmla="*/ 79 h 2170"/>
              <a:gd name="T78" fmla="*/ 320 w 2202"/>
              <a:gd name="T79" fmla="*/ 57 h 2170"/>
              <a:gd name="T80" fmla="*/ 286 w 2202"/>
              <a:gd name="T81" fmla="*/ 63 h 2170"/>
              <a:gd name="T82" fmla="*/ 281 w 2202"/>
              <a:gd name="T83" fmla="*/ 51 h 2170"/>
              <a:gd name="T84" fmla="*/ 260 w 2202"/>
              <a:gd name="T85" fmla="*/ 52 h 2170"/>
              <a:gd name="T86" fmla="*/ 233 w 2202"/>
              <a:gd name="T87" fmla="*/ 50 h 2170"/>
              <a:gd name="T88" fmla="*/ 201 w 2202"/>
              <a:gd name="T89" fmla="*/ 51 h 2170"/>
              <a:gd name="T90" fmla="*/ 184 w 2202"/>
              <a:gd name="T91" fmla="*/ 38 h 2170"/>
              <a:gd name="T92" fmla="*/ 173 w 2202"/>
              <a:gd name="T93" fmla="*/ 23 h 2170"/>
              <a:gd name="T94" fmla="*/ 127 w 2202"/>
              <a:gd name="T95" fmla="*/ 23 h 2170"/>
              <a:gd name="T96" fmla="*/ 122 w 2202"/>
              <a:gd name="T97" fmla="*/ 0 h 2170"/>
              <a:gd name="T98" fmla="*/ 70 w 2202"/>
              <a:gd name="T99" fmla="*/ 23 h 2170"/>
              <a:gd name="T100" fmla="*/ 51 w 2202"/>
              <a:gd name="T101" fmla="*/ 13 h 217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202" h="2170">
                <a:moveTo>
                  <a:pt x="267" y="70"/>
                </a:moveTo>
                <a:lnTo>
                  <a:pt x="150" y="216"/>
                </a:lnTo>
                <a:lnTo>
                  <a:pt x="209" y="400"/>
                </a:lnTo>
                <a:lnTo>
                  <a:pt x="102" y="544"/>
                </a:lnTo>
                <a:lnTo>
                  <a:pt x="0" y="667"/>
                </a:lnTo>
                <a:lnTo>
                  <a:pt x="119" y="820"/>
                </a:lnTo>
                <a:lnTo>
                  <a:pt x="102" y="1035"/>
                </a:lnTo>
                <a:lnTo>
                  <a:pt x="59" y="1146"/>
                </a:lnTo>
                <a:lnTo>
                  <a:pt x="158" y="1195"/>
                </a:lnTo>
                <a:lnTo>
                  <a:pt x="297" y="1177"/>
                </a:lnTo>
                <a:lnTo>
                  <a:pt x="501" y="1359"/>
                </a:lnTo>
                <a:lnTo>
                  <a:pt x="809" y="1567"/>
                </a:lnTo>
                <a:lnTo>
                  <a:pt x="750" y="1723"/>
                </a:lnTo>
                <a:lnTo>
                  <a:pt x="814" y="1802"/>
                </a:lnTo>
                <a:lnTo>
                  <a:pt x="814" y="1938"/>
                </a:lnTo>
                <a:lnTo>
                  <a:pt x="854" y="2066"/>
                </a:lnTo>
                <a:lnTo>
                  <a:pt x="982" y="2122"/>
                </a:lnTo>
                <a:lnTo>
                  <a:pt x="1078" y="2170"/>
                </a:lnTo>
                <a:lnTo>
                  <a:pt x="2112" y="2010"/>
                </a:lnTo>
                <a:lnTo>
                  <a:pt x="2112" y="1800"/>
                </a:lnTo>
                <a:lnTo>
                  <a:pt x="2022" y="1710"/>
                </a:lnTo>
                <a:lnTo>
                  <a:pt x="2006" y="1554"/>
                </a:lnTo>
                <a:lnTo>
                  <a:pt x="2022" y="1410"/>
                </a:lnTo>
                <a:lnTo>
                  <a:pt x="2052" y="1350"/>
                </a:lnTo>
                <a:lnTo>
                  <a:pt x="2022" y="1200"/>
                </a:lnTo>
                <a:lnTo>
                  <a:pt x="2052" y="1080"/>
                </a:lnTo>
                <a:lnTo>
                  <a:pt x="2052" y="990"/>
                </a:lnTo>
                <a:lnTo>
                  <a:pt x="2202" y="660"/>
                </a:lnTo>
                <a:lnTo>
                  <a:pt x="2172" y="570"/>
                </a:lnTo>
                <a:lnTo>
                  <a:pt x="2112" y="660"/>
                </a:lnTo>
                <a:lnTo>
                  <a:pt x="2052" y="750"/>
                </a:lnTo>
                <a:lnTo>
                  <a:pt x="2022" y="840"/>
                </a:lnTo>
                <a:lnTo>
                  <a:pt x="1872" y="1050"/>
                </a:lnTo>
                <a:lnTo>
                  <a:pt x="1872" y="930"/>
                </a:lnTo>
                <a:lnTo>
                  <a:pt x="1878" y="818"/>
                </a:lnTo>
                <a:lnTo>
                  <a:pt x="1942" y="714"/>
                </a:lnTo>
                <a:lnTo>
                  <a:pt x="1932" y="570"/>
                </a:lnTo>
                <a:lnTo>
                  <a:pt x="1842" y="480"/>
                </a:lnTo>
                <a:lnTo>
                  <a:pt x="1838" y="418"/>
                </a:lnTo>
                <a:lnTo>
                  <a:pt x="1692" y="300"/>
                </a:lnTo>
                <a:lnTo>
                  <a:pt x="1512" y="330"/>
                </a:lnTo>
                <a:lnTo>
                  <a:pt x="1482" y="270"/>
                </a:lnTo>
                <a:lnTo>
                  <a:pt x="1374" y="274"/>
                </a:lnTo>
                <a:lnTo>
                  <a:pt x="1230" y="266"/>
                </a:lnTo>
                <a:lnTo>
                  <a:pt x="1062" y="270"/>
                </a:lnTo>
                <a:lnTo>
                  <a:pt x="974" y="202"/>
                </a:lnTo>
                <a:lnTo>
                  <a:pt x="912" y="120"/>
                </a:lnTo>
                <a:lnTo>
                  <a:pt x="672" y="120"/>
                </a:lnTo>
                <a:lnTo>
                  <a:pt x="642" y="0"/>
                </a:lnTo>
                <a:lnTo>
                  <a:pt x="372" y="120"/>
                </a:lnTo>
                <a:lnTo>
                  <a:pt x="267" y="70"/>
                </a:lnTo>
                <a:close/>
              </a:path>
            </a:pathLst>
          </a:custGeom>
          <a:solidFill>
            <a:srgbClr val="00B050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 Light"/>
              <a:ea typeface="等线" panose="02010600030101010101" pitchFamily="2" charset="-122"/>
            </a:endParaRPr>
          </a:p>
        </p:txBody>
      </p:sp>
      <p:sp>
        <p:nvSpPr>
          <p:cNvPr id="24" name="Freeform 20">
            <a:extLst>
              <a:ext uri="{FF2B5EF4-FFF2-40B4-BE49-F238E27FC236}">
                <a16:creationId xmlns:a16="http://schemas.microsoft.com/office/drawing/2014/main" id="{4B1CAAAE-A161-4A93-A59C-717F4C27AA97}"/>
              </a:ext>
            </a:extLst>
          </p:cNvPr>
          <p:cNvSpPr>
            <a:spLocks/>
          </p:cNvSpPr>
          <p:nvPr/>
        </p:nvSpPr>
        <p:spPr bwMode="auto">
          <a:xfrm>
            <a:off x="7013154" y="3380166"/>
            <a:ext cx="705974" cy="458525"/>
          </a:xfrm>
          <a:custGeom>
            <a:avLst/>
            <a:gdLst>
              <a:gd name="T0" fmla="*/ 0 w 2485"/>
              <a:gd name="T1" fmla="*/ 35 h 1601"/>
              <a:gd name="T2" fmla="*/ 367 w 2485"/>
              <a:gd name="T3" fmla="*/ 0 h 1601"/>
              <a:gd name="T4" fmla="*/ 378 w 2485"/>
              <a:gd name="T5" fmla="*/ 14 h 1601"/>
              <a:gd name="T6" fmla="*/ 379 w 2485"/>
              <a:gd name="T7" fmla="*/ 40 h 1601"/>
              <a:gd name="T8" fmla="*/ 386 w 2485"/>
              <a:gd name="T9" fmla="*/ 65 h 1601"/>
              <a:gd name="T10" fmla="*/ 408 w 2485"/>
              <a:gd name="T11" fmla="*/ 74 h 1601"/>
              <a:gd name="T12" fmla="*/ 428 w 2485"/>
              <a:gd name="T13" fmla="*/ 85 h 1601"/>
              <a:gd name="T14" fmla="*/ 447 w 2485"/>
              <a:gd name="T15" fmla="*/ 109 h 1601"/>
              <a:gd name="T16" fmla="*/ 463 w 2485"/>
              <a:gd name="T17" fmla="*/ 127 h 1601"/>
              <a:gd name="T18" fmla="*/ 471 w 2485"/>
              <a:gd name="T19" fmla="*/ 154 h 1601"/>
              <a:gd name="T20" fmla="*/ 451 w 2485"/>
              <a:gd name="T21" fmla="*/ 178 h 1601"/>
              <a:gd name="T22" fmla="*/ 426 w 2485"/>
              <a:gd name="T23" fmla="*/ 189 h 1601"/>
              <a:gd name="T24" fmla="*/ 399 w 2485"/>
              <a:gd name="T25" fmla="*/ 189 h 1601"/>
              <a:gd name="T26" fmla="*/ 416 w 2485"/>
              <a:gd name="T27" fmla="*/ 217 h 1601"/>
              <a:gd name="T28" fmla="*/ 407 w 2485"/>
              <a:gd name="T29" fmla="*/ 248 h 1601"/>
              <a:gd name="T30" fmla="*/ 394 w 2485"/>
              <a:gd name="T31" fmla="*/ 274 h 1601"/>
              <a:gd name="T32" fmla="*/ 388 w 2485"/>
              <a:gd name="T33" fmla="*/ 295 h 1601"/>
              <a:gd name="T34" fmla="*/ 360 w 2485"/>
              <a:gd name="T35" fmla="*/ 274 h 1601"/>
              <a:gd name="T36" fmla="*/ 277 w 2485"/>
              <a:gd name="T37" fmla="*/ 289 h 1601"/>
              <a:gd name="T38" fmla="*/ 195 w 2485"/>
              <a:gd name="T39" fmla="*/ 297 h 1601"/>
              <a:gd name="T40" fmla="*/ 73 w 2485"/>
              <a:gd name="T41" fmla="*/ 303 h 1601"/>
              <a:gd name="T42" fmla="*/ 73 w 2485"/>
              <a:gd name="T43" fmla="*/ 256 h 1601"/>
              <a:gd name="T44" fmla="*/ 23 w 2485"/>
              <a:gd name="T45" fmla="*/ 157 h 1601"/>
              <a:gd name="T46" fmla="*/ 6 w 2485"/>
              <a:gd name="T47" fmla="*/ 117 h 1601"/>
              <a:gd name="T48" fmla="*/ 6 w 2485"/>
              <a:gd name="T49" fmla="*/ 59 h 1601"/>
              <a:gd name="T50" fmla="*/ 0 w 2485"/>
              <a:gd name="T51" fmla="*/ 35 h 160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485" h="1601">
                <a:moveTo>
                  <a:pt x="0" y="183"/>
                </a:moveTo>
                <a:lnTo>
                  <a:pt x="1935" y="0"/>
                </a:lnTo>
                <a:lnTo>
                  <a:pt x="1996" y="75"/>
                </a:lnTo>
                <a:lnTo>
                  <a:pt x="1998" y="212"/>
                </a:lnTo>
                <a:lnTo>
                  <a:pt x="2037" y="344"/>
                </a:lnTo>
                <a:lnTo>
                  <a:pt x="2155" y="393"/>
                </a:lnTo>
                <a:lnTo>
                  <a:pt x="2257" y="447"/>
                </a:lnTo>
                <a:lnTo>
                  <a:pt x="2357" y="575"/>
                </a:lnTo>
                <a:lnTo>
                  <a:pt x="2445" y="671"/>
                </a:lnTo>
                <a:lnTo>
                  <a:pt x="2485" y="815"/>
                </a:lnTo>
                <a:lnTo>
                  <a:pt x="2377" y="939"/>
                </a:lnTo>
                <a:lnTo>
                  <a:pt x="2245" y="999"/>
                </a:lnTo>
                <a:lnTo>
                  <a:pt x="2107" y="999"/>
                </a:lnTo>
                <a:lnTo>
                  <a:pt x="2197" y="1149"/>
                </a:lnTo>
                <a:lnTo>
                  <a:pt x="2149" y="1311"/>
                </a:lnTo>
                <a:lnTo>
                  <a:pt x="2077" y="1449"/>
                </a:lnTo>
                <a:lnTo>
                  <a:pt x="2045" y="1559"/>
                </a:lnTo>
                <a:lnTo>
                  <a:pt x="1897" y="1449"/>
                </a:lnTo>
                <a:lnTo>
                  <a:pt x="1461" y="1527"/>
                </a:lnTo>
                <a:lnTo>
                  <a:pt x="1029" y="1567"/>
                </a:lnTo>
                <a:lnTo>
                  <a:pt x="384" y="1601"/>
                </a:lnTo>
                <a:lnTo>
                  <a:pt x="384" y="1355"/>
                </a:lnTo>
                <a:lnTo>
                  <a:pt x="120" y="827"/>
                </a:lnTo>
                <a:lnTo>
                  <a:pt x="33" y="620"/>
                </a:lnTo>
                <a:lnTo>
                  <a:pt x="34" y="312"/>
                </a:lnTo>
                <a:lnTo>
                  <a:pt x="0" y="183"/>
                </a:lnTo>
                <a:close/>
              </a:path>
            </a:pathLst>
          </a:custGeom>
          <a:solidFill>
            <a:srgbClr val="00B050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 Light"/>
              <a:ea typeface="等线" panose="02010600030101010101" pitchFamily="2" charset="-122"/>
            </a:endParaRPr>
          </a:p>
        </p:txBody>
      </p:sp>
      <p:sp>
        <p:nvSpPr>
          <p:cNvPr id="25" name="Freeform 21">
            <a:extLst>
              <a:ext uri="{FF2B5EF4-FFF2-40B4-BE49-F238E27FC236}">
                <a16:creationId xmlns:a16="http://schemas.microsoft.com/office/drawing/2014/main" id="{7A101F42-9D60-4479-9848-0917EB98BA6D}"/>
              </a:ext>
            </a:extLst>
          </p:cNvPr>
          <p:cNvSpPr>
            <a:spLocks/>
          </p:cNvSpPr>
          <p:nvPr/>
        </p:nvSpPr>
        <p:spPr bwMode="auto">
          <a:xfrm>
            <a:off x="7122571" y="3796319"/>
            <a:ext cx="795907" cy="632552"/>
          </a:xfrm>
          <a:custGeom>
            <a:avLst/>
            <a:gdLst>
              <a:gd name="T0" fmla="*/ 0 w 2800"/>
              <a:gd name="T1" fmla="*/ 29 h 2206"/>
              <a:gd name="T2" fmla="*/ 22 w 2800"/>
              <a:gd name="T3" fmla="*/ 73 h 2206"/>
              <a:gd name="T4" fmla="*/ 47 w 2800"/>
              <a:gd name="T5" fmla="*/ 86 h 2206"/>
              <a:gd name="T6" fmla="*/ 69 w 2800"/>
              <a:gd name="T7" fmla="*/ 98 h 2206"/>
              <a:gd name="T8" fmla="*/ 63 w 2800"/>
              <a:gd name="T9" fmla="*/ 115 h 2206"/>
              <a:gd name="T10" fmla="*/ 74 w 2800"/>
              <a:gd name="T11" fmla="*/ 146 h 2206"/>
              <a:gd name="T12" fmla="*/ 97 w 2800"/>
              <a:gd name="T13" fmla="*/ 160 h 2206"/>
              <a:gd name="T14" fmla="*/ 101 w 2800"/>
              <a:gd name="T15" fmla="*/ 211 h 2206"/>
              <a:gd name="T16" fmla="*/ 101 w 2800"/>
              <a:gd name="T17" fmla="*/ 271 h 2206"/>
              <a:gd name="T18" fmla="*/ 107 w 2800"/>
              <a:gd name="T19" fmla="*/ 324 h 2206"/>
              <a:gd name="T20" fmla="*/ 107 w 2800"/>
              <a:gd name="T21" fmla="*/ 359 h 2206"/>
              <a:gd name="T22" fmla="*/ 117 w 2800"/>
              <a:gd name="T23" fmla="*/ 385 h 2206"/>
              <a:gd name="T24" fmla="*/ 122 w 2800"/>
              <a:gd name="T25" fmla="*/ 409 h 2206"/>
              <a:gd name="T26" fmla="*/ 335 w 2800"/>
              <a:gd name="T27" fmla="*/ 382 h 2206"/>
              <a:gd name="T28" fmla="*/ 393 w 2800"/>
              <a:gd name="T29" fmla="*/ 376 h 2206"/>
              <a:gd name="T30" fmla="*/ 452 w 2800"/>
              <a:gd name="T31" fmla="*/ 364 h 2206"/>
              <a:gd name="T32" fmla="*/ 463 w 2800"/>
              <a:gd name="T33" fmla="*/ 375 h 2206"/>
              <a:gd name="T34" fmla="*/ 446 w 2800"/>
              <a:gd name="T35" fmla="*/ 398 h 2206"/>
              <a:gd name="T36" fmla="*/ 458 w 2800"/>
              <a:gd name="T37" fmla="*/ 409 h 2206"/>
              <a:gd name="T38" fmla="*/ 478 w 2800"/>
              <a:gd name="T39" fmla="*/ 418 h 2206"/>
              <a:gd name="T40" fmla="*/ 497 w 2800"/>
              <a:gd name="T41" fmla="*/ 409 h 2206"/>
              <a:gd name="T42" fmla="*/ 503 w 2800"/>
              <a:gd name="T43" fmla="*/ 398 h 2206"/>
              <a:gd name="T44" fmla="*/ 497 w 2800"/>
              <a:gd name="T45" fmla="*/ 381 h 2206"/>
              <a:gd name="T46" fmla="*/ 507 w 2800"/>
              <a:gd name="T47" fmla="*/ 363 h 2206"/>
              <a:gd name="T48" fmla="*/ 515 w 2800"/>
              <a:gd name="T49" fmla="*/ 347 h 2206"/>
              <a:gd name="T50" fmla="*/ 531 w 2800"/>
              <a:gd name="T51" fmla="*/ 339 h 2206"/>
              <a:gd name="T52" fmla="*/ 529 w 2800"/>
              <a:gd name="T53" fmla="*/ 324 h 2206"/>
              <a:gd name="T54" fmla="*/ 528 w 2800"/>
              <a:gd name="T55" fmla="*/ 306 h 2206"/>
              <a:gd name="T56" fmla="*/ 509 w 2800"/>
              <a:gd name="T57" fmla="*/ 296 h 2206"/>
              <a:gd name="T58" fmla="*/ 492 w 2800"/>
              <a:gd name="T59" fmla="*/ 273 h 2206"/>
              <a:gd name="T60" fmla="*/ 486 w 2800"/>
              <a:gd name="T61" fmla="*/ 244 h 2206"/>
              <a:gd name="T62" fmla="*/ 458 w 2800"/>
              <a:gd name="T63" fmla="*/ 222 h 2206"/>
              <a:gd name="T64" fmla="*/ 435 w 2800"/>
              <a:gd name="T65" fmla="*/ 210 h 2206"/>
              <a:gd name="T66" fmla="*/ 418 w 2800"/>
              <a:gd name="T67" fmla="*/ 187 h 2206"/>
              <a:gd name="T68" fmla="*/ 426 w 2800"/>
              <a:gd name="T69" fmla="*/ 166 h 2206"/>
              <a:gd name="T70" fmla="*/ 429 w 2800"/>
              <a:gd name="T71" fmla="*/ 142 h 2206"/>
              <a:gd name="T72" fmla="*/ 414 w 2800"/>
              <a:gd name="T73" fmla="*/ 133 h 2206"/>
              <a:gd name="T74" fmla="*/ 396 w 2800"/>
              <a:gd name="T75" fmla="*/ 128 h 2206"/>
              <a:gd name="T76" fmla="*/ 378 w 2800"/>
              <a:gd name="T77" fmla="*/ 114 h 2206"/>
              <a:gd name="T78" fmla="*/ 355 w 2800"/>
              <a:gd name="T79" fmla="*/ 85 h 2206"/>
              <a:gd name="T80" fmla="*/ 337 w 2800"/>
              <a:gd name="T81" fmla="*/ 74 h 2206"/>
              <a:gd name="T82" fmla="*/ 321 w 2800"/>
              <a:gd name="T83" fmla="*/ 51 h 2206"/>
              <a:gd name="T84" fmla="*/ 315 w 2800"/>
              <a:gd name="T85" fmla="*/ 21 h 2206"/>
              <a:gd name="T86" fmla="*/ 287 w 2800"/>
              <a:gd name="T87" fmla="*/ 0 h 2206"/>
              <a:gd name="T88" fmla="*/ 260 w 2800"/>
              <a:gd name="T89" fmla="*/ 4 h 2206"/>
              <a:gd name="T90" fmla="*/ 200 w 2800"/>
              <a:gd name="T91" fmla="*/ 15 h 2206"/>
              <a:gd name="T92" fmla="*/ 122 w 2800"/>
              <a:gd name="T93" fmla="*/ 22 h 2206"/>
              <a:gd name="T94" fmla="*/ 58 w 2800"/>
              <a:gd name="T95" fmla="*/ 26 h 2206"/>
              <a:gd name="T96" fmla="*/ 0 w 2800"/>
              <a:gd name="T97" fmla="*/ 29 h 220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800" h="2206">
                <a:moveTo>
                  <a:pt x="0" y="152"/>
                </a:moveTo>
                <a:lnTo>
                  <a:pt x="118" y="387"/>
                </a:lnTo>
                <a:lnTo>
                  <a:pt x="247" y="452"/>
                </a:lnTo>
                <a:lnTo>
                  <a:pt x="363" y="518"/>
                </a:lnTo>
                <a:lnTo>
                  <a:pt x="333" y="608"/>
                </a:lnTo>
                <a:lnTo>
                  <a:pt x="388" y="771"/>
                </a:lnTo>
                <a:lnTo>
                  <a:pt x="513" y="845"/>
                </a:lnTo>
                <a:lnTo>
                  <a:pt x="535" y="1115"/>
                </a:lnTo>
                <a:lnTo>
                  <a:pt x="535" y="1431"/>
                </a:lnTo>
                <a:lnTo>
                  <a:pt x="562" y="1710"/>
                </a:lnTo>
                <a:lnTo>
                  <a:pt x="562" y="1895"/>
                </a:lnTo>
                <a:lnTo>
                  <a:pt x="618" y="2034"/>
                </a:lnTo>
                <a:lnTo>
                  <a:pt x="645" y="2160"/>
                </a:lnTo>
                <a:lnTo>
                  <a:pt x="1769" y="2014"/>
                </a:lnTo>
                <a:lnTo>
                  <a:pt x="2073" y="1982"/>
                </a:lnTo>
                <a:lnTo>
                  <a:pt x="2383" y="1920"/>
                </a:lnTo>
                <a:lnTo>
                  <a:pt x="2443" y="1980"/>
                </a:lnTo>
                <a:lnTo>
                  <a:pt x="2353" y="2100"/>
                </a:lnTo>
                <a:lnTo>
                  <a:pt x="2413" y="2160"/>
                </a:lnTo>
                <a:lnTo>
                  <a:pt x="2520" y="2206"/>
                </a:lnTo>
                <a:lnTo>
                  <a:pt x="2623" y="2160"/>
                </a:lnTo>
                <a:lnTo>
                  <a:pt x="2653" y="2100"/>
                </a:lnTo>
                <a:lnTo>
                  <a:pt x="2623" y="2010"/>
                </a:lnTo>
                <a:lnTo>
                  <a:pt x="2672" y="1918"/>
                </a:lnTo>
                <a:lnTo>
                  <a:pt x="2713" y="1830"/>
                </a:lnTo>
                <a:lnTo>
                  <a:pt x="2800" y="1790"/>
                </a:lnTo>
                <a:lnTo>
                  <a:pt x="2792" y="1710"/>
                </a:lnTo>
                <a:lnTo>
                  <a:pt x="2784" y="1614"/>
                </a:lnTo>
                <a:lnTo>
                  <a:pt x="2683" y="1560"/>
                </a:lnTo>
                <a:lnTo>
                  <a:pt x="2593" y="1440"/>
                </a:lnTo>
                <a:lnTo>
                  <a:pt x="2563" y="1290"/>
                </a:lnTo>
                <a:lnTo>
                  <a:pt x="2413" y="1170"/>
                </a:lnTo>
                <a:lnTo>
                  <a:pt x="2293" y="1110"/>
                </a:lnTo>
                <a:lnTo>
                  <a:pt x="2203" y="989"/>
                </a:lnTo>
                <a:lnTo>
                  <a:pt x="2248" y="878"/>
                </a:lnTo>
                <a:lnTo>
                  <a:pt x="2263" y="749"/>
                </a:lnTo>
                <a:lnTo>
                  <a:pt x="2184" y="702"/>
                </a:lnTo>
                <a:lnTo>
                  <a:pt x="2089" y="678"/>
                </a:lnTo>
                <a:lnTo>
                  <a:pt x="1994" y="599"/>
                </a:lnTo>
                <a:lnTo>
                  <a:pt x="1874" y="449"/>
                </a:lnTo>
                <a:lnTo>
                  <a:pt x="1777" y="390"/>
                </a:lnTo>
                <a:lnTo>
                  <a:pt x="1694" y="269"/>
                </a:lnTo>
                <a:lnTo>
                  <a:pt x="1659" y="110"/>
                </a:lnTo>
                <a:lnTo>
                  <a:pt x="1511" y="0"/>
                </a:lnTo>
                <a:lnTo>
                  <a:pt x="1373" y="23"/>
                </a:lnTo>
                <a:lnTo>
                  <a:pt x="1055" y="80"/>
                </a:lnTo>
                <a:lnTo>
                  <a:pt x="643" y="117"/>
                </a:lnTo>
                <a:lnTo>
                  <a:pt x="306" y="135"/>
                </a:lnTo>
                <a:lnTo>
                  <a:pt x="0" y="152"/>
                </a:lnTo>
                <a:close/>
              </a:path>
            </a:pathLst>
          </a:custGeom>
          <a:solidFill>
            <a:srgbClr val="00B050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 Light"/>
              <a:ea typeface="等线" panose="02010600030101010101" pitchFamily="2" charset="-122"/>
            </a:endParaRPr>
          </a:p>
        </p:txBody>
      </p:sp>
      <p:sp>
        <p:nvSpPr>
          <p:cNvPr id="26" name="Freeform 22">
            <a:extLst>
              <a:ext uri="{FF2B5EF4-FFF2-40B4-BE49-F238E27FC236}">
                <a16:creationId xmlns:a16="http://schemas.microsoft.com/office/drawing/2014/main" id="{71D64EAF-095B-49B4-AD99-0B344B1EAFE9}"/>
              </a:ext>
            </a:extLst>
          </p:cNvPr>
          <p:cNvSpPr>
            <a:spLocks/>
          </p:cNvSpPr>
          <p:nvPr/>
        </p:nvSpPr>
        <p:spPr bwMode="auto">
          <a:xfrm>
            <a:off x="7305434" y="4347152"/>
            <a:ext cx="566578" cy="578073"/>
          </a:xfrm>
          <a:custGeom>
            <a:avLst/>
            <a:gdLst>
              <a:gd name="T0" fmla="*/ 0 w 1990"/>
              <a:gd name="T1" fmla="*/ 45 h 2015"/>
              <a:gd name="T2" fmla="*/ 215 w 1990"/>
              <a:gd name="T3" fmla="*/ 18 h 2015"/>
              <a:gd name="T4" fmla="*/ 273 w 1990"/>
              <a:gd name="T5" fmla="*/ 12 h 2015"/>
              <a:gd name="T6" fmla="*/ 331 w 1990"/>
              <a:gd name="T7" fmla="*/ 0 h 2015"/>
              <a:gd name="T8" fmla="*/ 342 w 1990"/>
              <a:gd name="T9" fmla="*/ 12 h 2015"/>
              <a:gd name="T10" fmla="*/ 325 w 1990"/>
              <a:gd name="T11" fmla="*/ 34 h 2015"/>
              <a:gd name="T12" fmla="*/ 337 w 1990"/>
              <a:gd name="T13" fmla="*/ 46 h 2015"/>
              <a:gd name="T14" fmla="*/ 357 w 1990"/>
              <a:gd name="T15" fmla="*/ 54 h 2015"/>
              <a:gd name="T16" fmla="*/ 376 w 1990"/>
              <a:gd name="T17" fmla="*/ 45 h 2015"/>
              <a:gd name="T18" fmla="*/ 378 w 1990"/>
              <a:gd name="T19" fmla="*/ 63 h 2015"/>
              <a:gd name="T20" fmla="*/ 367 w 1990"/>
              <a:gd name="T21" fmla="*/ 77 h 2015"/>
              <a:gd name="T22" fmla="*/ 366 w 1990"/>
              <a:gd name="T23" fmla="*/ 94 h 2015"/>
              <a:gd name="T24" fmla="*/ 355 w 1990"/>
              <a:gd name="T25" fmla="*/ 106 h 2015"/>
              <a:gd name="T26" fmla="*/ 350 w 1990"/>
              <a:gd name="T27" fmla="*/ 143 h 2015"/>
              <a:gd name="T28" fmla="*/ 338 w 1990"/>
              <a:gd name="T29" fmla="*/ 163 h 2015"/>
              <a:gd name="T30" fmla="*/ 322 w 1990"/>
              <a:gd name="T31" fmla="*/ 209 h 2015"/>
              <a:gd name="T32" fmla="*/ 301 w 1990"/>
              <a:gd name="T33" fmla="*/ 238 h 2015"/>
              <a:gd name="T34" fmla="*/ 293 w 1990"/>
              <a:gd name="T35" fmla="*/ 274 h 2015"/>
              <a:gd name="T36" fmla="*/ 296 w 1990"/>
              <a:gd name="T37" fmla="*/ 329 h 2015"/>
              <a:gd name="T38" fmla="*/ 293 w 1990"/>
              <a:gd name="T39" fmla="*/ 359 h 2015"/>
              <a:gd name="T40" fmla="*/ 249 w 1990"/>
              <a:gd name="T41" fmla="*/ 365 h 2015"/>
              <a:gd name="T42" fmla="*/ 190 w 1990"/>
              <a:gd name="T43" fmla="*/ 365 h 2015"/>
              <a:gd name="T44" fmla="*/ 115 w 1990"/>
              <a:gd name="T45" fmla="*/ 368 h 2015"/>
              <a:gd name="T46" fmla="*/ 65 w 1990"/>
              <a:gd name="T47" fmla="*/ 382 h 2015"/>
              <a:gd name="T48" fmla="*/ 58 w 1990"/>
              <a:gd name="T49" fmla="*/ 363 h 2015"/>
              <a:gd name="T50" fmla="*/ 63 w 1990"/>
              <a:gd name="T51" fmla="*/ 344 h 2015"/>
              <a:gd name="T52" fmla="*/ 56 w 1990"/>
              <a:gd name="T53" fmla="*/ 322 h 2015"/>
              <a:gd name="T54" fmla="*/ 17 w 1990"/>
              <a:gd name="T55" fmla="*/ 322 h 2015"/>
              <a:gd name="T56" fmla="*/ 17 w 1990"/>
              <a:gd name="T57" fmla="*/ 168 h 2015"/>
              <a:gd name="T58" fmla="*/ 4 w 1990"/>
              <a:gd name="T59" fmla="*/ 110 h 2015"/>
              <a:gd name="T60" fmla="*/ 0 w 1990"/>
              <a:gd name="T61" fmla="*/ 71 h 2015"/>
              <a:gd name="T62" fmla="*/ 0 w 1990"/>
              <a:gd name="T63" fmla="*/ 45 h 20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990" h="2015">
                <a:moveTo>
                  <a:pt x="2" y="240"/>
                </a:moveTo>
                <a:lnTo>
                  <a:pt x="1130" y="93"/>
                </a:lnTo>
                <a:lnTo>
                  <a:pt x="1435" y="62"/>
                </a:lnTo>
                <a:lnTo>
                  <a:pt x="1742" y="0"/>
                </a:lnTo>
                <a:lnTo>
                  <a:pt x="1798" y="61"/>
                </a:lnTo>
                <a:lnTo>
                  <a:pt x="1711" y="179"/>
                </a:lnTo>
                <a:lnTo>
                  <a:pt x="1775" y="243"/>
                </a:lnTo>
                <a:lnTo>
                  <a:pt x="1877" y="287"/>
                </a:lnTo>
                <a:lnTo>
                  <a:pt x="1979" y="240"/>
                </a:lnTo>
                <a:lnTo>
                  <a:pt x="1990" y="334"/>
                </a:lnTo>
                <a:lnTo>
                  <a:pt x="1934" y="406"/>
                </a:lnTo>
                <a:lnTo>
                  <a:pt x="1926" y="494"/>
                </a:lnTo>
                <a:lnTo>
                  <a:pt x="1870" y="558"/>
                </a:lnTo>
                <a:lnTo>
                  <a:pt x="1842" y="756"/>
                </a:lnTo>
                <a:lnTo>
                  <a:pt x="1782" y="862"/>
                </a:lnTo>
                <a:lnTo>
                  <a:pt x="1694" y="1102"/>
                </a:lnTo>
                <a:lnTo>
                  <a:pt x="1582" y="1254"/>
                </a:lnTo>
                <a:lnTo>
                  <a:pt x="1542" y="1446"/>
                </a:lnTo>
                <a:lnTo>
                  <a:pt x="1558" y="1734"/>
                </a:lnTo>
                <a:lnTo>
                  <a:pt x="1542" y="1894"/>
                </a:lnTo>
                <a:lnTo>
                  <a:pt x="1310" y="1926"/>
                </a:lnTo>
                <a:lnTo>
                  <a:pt x="1002" y="1926"/>
                </a:lnTo>
                <a:lnTo>
                  <a:pt x="607" y="1942"/>
                </a:lnTo>
                <a:lnTo>
                  <a:pt x="342" y="2015"/>
                </a:lnTo>
                <a:lnTo>
                  <a:pt x="303" y="1913"/>
                </a:lnTo>
                <a:lnTo>
                  <a:pt x="333" y="1814"/>
                </a:lnTo>
                <a:lnTo>
                  <a:pt x="297" y="1697"/>
                </a:lnTo>
                <a:lnTo>
                  <a:pt x="92" y="1701"/>
                </a:lnTo>
                <a:lnTo>
                  <a:pt x="92" y="888"/>
                </a:lnTo>
                <a:lnTo>
                  <a:pt x="21" y="578"/>
                </a:lnTo>
                <a:lnTo>
                  <a:pt x="0" y="377"/>
                </a:lnTo>
                <a:lnTo>
                  <a:pt x="2" y="240"/>
                </a:lnTo>
                <a:close/>
              </a:path>
            </a:pathLst>
          </a:custGeom>
          <a:solidFill>
            <a:srgbClr val="00B050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 Light"/>
              <a:ea typeface="等线" panose="02010600030101010101" pitchFamily="2" charset="-122"/>
            </a:endParaRPr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759B3DA9-9A02-48F9-B8C7-F34BBA31E1CA}"/>
              </a:ext>
            </a:extLst>
          </p:cNvPr>
          <p:cNvSpPr>
            <a:spLocks/>
          </p:cNvSpPr>
          <p:nvPr/>
        </p:nvSpPr>
        <p:spPr bwMode="auto">
          <a:xfrm>
            <a:off x="7398365" y="4888907"/>
            <a:ext cx="661008" cy="562940"/>
          </a:xfrm>
          <a:custGeom>
            <a:avLst/>
            <a:gdLst>
              <a:gd name="T0" fmla="*/ 54 w 2329"/>
              <a:gd name="T1" fmla="*/ 9 h 1959"/>
              <a:gd name="T2" fmla="*/ 187 w 2329"/>
              <a:gd name="T3" fmla="*/ 6 h 1959"/>
              <a:gd name="T4" fmla="*/ 240 w 2329"/>
              <a:gd name="T5" fmla="*/ 21 h 1959"/>
              <a:gd name="T6" fmla="*/ 242 w 2329"/>
              <a:gd name="T7" fmla="*/ 48 h 1959"/>
              <a:gd name="T8" fmla="*/ 237 w 2329"/>
              <a:gd name="T9" fmla="*/ 80 h 1959"/>
              <a:gd name="T10" fmla="*/ 218 w 2329"/>
              <a:gd name="T11" fmla="*/ 128 h 1959"/>
              <a:gd name="T12" fmla="*/ 214 w 2329"/>
              <a:gd name="T13" fmla="*/ 176 h 1959"/>
              <a:gd name="T14" fmla="*/ 298 w 2329"/>
              <a:gd name="T15" fmla="*/ 177 h 1959"/>
              <a:gd name="T16" fmla="*/ 352 w 2329"/>
              <a:gd name="T17" fmla="*/ 166 h 1959"/>
              <a:gd name="T18" fmla="*/ 364 w 2329"/>
              <a:gd name="T19" fmla="*/ 190 h 1959"/>
              <a:gd name="T20" fmla="*/ 374 w 2329"/>
              <a:gd name="T21" fmla="*/ 216 h 1959"/>
              <a:gd name="T22" fmla="*/ 384 w 2329"/>
              <a:gd name="T23" fmla="*/ 239 h 1959"/>
              <a:gd name="T24" fmla="*/ 339 w 2329"/>
              <a:gd name="T25" fmla="*/ 222 h 1959"/>
              <a:gd name="T26" fmla="*/ 319 w 2329"/>
              <a:gd name="T27" fmla="*/ 252 h 1959"/>
              <a:gd name="T28" fmla="*/ 342 w 2329"/>
              <a:gd name="T29" fmla="*/ 264 h 1959"/>
              <a:gd name="T30" fmla="*/ 373 w 2329"/>
              <a:gd name="T31" fmla="*/ 250 h 1959"/>
              <a:gd name="T32" fmla="*/ 384 w 2329"/>
              <a:gd name="T33" fmla="*/ 259 h 1959"/>
              <a:gd name="T34" fmla="*/ 405 w 2329"/>
              <a:gd name="T35" fmla="*/ 254 h 1959"/>
              <a:gd name="T36" fmla="*/ 427 w 2329"/>
              <a:gd name="T37" fmla="*/ 267 h 1959"/>
              <a:gd name="T38" fmla="*/ 410 w 2329"/>
              <a:gd name="T39" fmla="*/ 292 h 1959"/>
              <a:gd name="T40" fmla="*/ 436 w 2329"/>
              <a:gd name="T41" fmla="*/ 320 h 1959"/>
              <a:gd name="T42" fmla="*/ 425 w 2329"/>
              <a:gd name="T43" fmla="*/ 362 h 1959"/>
              <a:gd name="T44" fmla="*/ 396 w 2329"/>
              <a:gd name="T45" fmla="*/ 333 h 1959"/>
              <a:gd name="T46" fmla="*/ 369 w 2329"/>
              <a:gd name="T47" fmla="*/ 320 h 1959"/>
              <a:gd name="T48" fmla="*/ 327 w 2329"/>
              <a:gd name="T49" fmla="*/ 296 h 1959"/>
              <a:gd name="T50" fmla="*/ 357 w 2329"/>
              <a:gd name="T51" fmla="*/ 341 h 1959"/>
              <a:gd name="T52" fmla="*/ 333 w 2329"/>
              <a:gd name="T53" fmla="*/ 361 h 1959"/>
              <a:gd name="T54" fmla="*/ 302 w 2329"/>
              <a:gd name="T55" fmla="*/ 353 h 1959"/>
              <a:gd name="T56" fmla="*/ 266 w 2329"/>
              <a:gd name="T57" fmla="*/ 369 h 1959"/>
              <a:gd name="T58" fmla="*/ 257 w 2329"/>
              <a:gd name="T59" fmla="*/ 342 h 1959"/>
              <a:gd name="T60" fmla="*/ 248 w 2329"/>
              <a:gd name="T61" fmla="*/ 298 h 1959"/>
              <a:gd name="T62" fmla="*/ 242 w 2329"/>
              <a:gd name="T63" fmla="*/ 330 h 1959"/>
              <a:gd name="T64" fmla="*/ 201 w 2329"/>
              <a:gd name="T65" fmla="*/ 309 h 1959"/>
              <a:gd name="T66" fmla="*/ 171 w 2329"/>
              <a:gd name="T67" fmla="*/ 336 h 1959"/>
              <a:gd name="T68" fmla="*/ 119 w 2329"/>
              <a:gd name="T69" fmla="*/ 326 h 1959"/>
              <a:gd name="T70" fmla="*/ 74 w 2329"/>
              <a:gd name="T71" fmla="*/ 330 h 1959"/>
              <a:gd name="T72" fmla="*/ 44 w 2329"/>
              <a:gd name="T73" fmla="*/ 284 h 1959"/>
              <a:gd name="T74" fmla="*/ 56 w 2329"/>
              <a:gd name="T75" fmla="*/ 215 h 1959"/>
              <a:gd name="T76" fmla="*/ 30 w 2329"/>
              <a:gd name="T77" fmla="*/ 146 h 1959"/>
              <a:gd name="T78" fmla="*/ 0 w 2329"/>
              <a:gd name="T79" fmla="*/ 93 h 1959"/>
              <a:gd name="T80" fmla="*/ 0 w 2329"/>
              <a:gd name="T81" fmla="*/ 50 h 195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329" h="1959">
                <a:moveTo>
                  <a:pt x="16" y="123"/>
                </a:moveTo>
                <a:lnTo>
                  <a:pt x="283" y="48"/>
                </a:lnTo>
                <a:lnTo>
                  <a:pt x="694" y="33"/>
                </a:lnTo>
                <a:lnTo>
                  <a:pt x="988" y="32"/>
                </a:lnTo>
                <a:lnTo>
                  <a:pt x="1216" y="0"/>
                </a:lnTo>
                <a:lnTo>
                  <a:pt x="1267" y="108"/>
                </a:lnTo>
                <a:lnTo>
                  <a:pt x="1309" y="177"/>
                </a:lnTo>
                <a:lnTo>
                  <a:pt x="1279" y="252"/>
                </a:lnTo>
                <a:lnTo>
                  <a:pt x="1309" y="327"/>
                </a:lnTo>
                <a:lnTo>
                  <a:pt x="1249" y="420"/>
                </a:lnTo>
                <a:lnTo>
                  <a:pt x="1249" y="537"/>
                </a:lnTo>
                <a:lnTo>
                  <a:pt x="1153" y="672"/>
                </a:lnTo>
                <a:lnTo>
                  <a:pt x="1129" y="807"/>
                </a:lnTo>
                <a:lnTo>
                  <a:pt x="1129" y="927"/>
                </a:lnTo>
                <a:lnTo>
                  <a:pt x="1339" y="927"/>
                </a:lnTo>
                <a:lnTo>
                  <a:pt x="1573" y="930"/>
                </a:lnTo>
                <a:lnTo>
                  <a:pt x="1729" y="897"/>
                </a:lnTo>
                <a:lnTo>
                  <a:pt x="1861" y="876"/>
                </a:lnTo>
                <a:lnTo>
                  <a:pt x="1939" y="897"/>
                </a:lnTo>
                <a:lnTo>
                  <a:pt x="1921" y="1002"/>
                </a:lnTo>
                <a:lnTo>
                  <a:pt x="1939" y="1047"/>
                </a:lnTo>
                <a:lnTo>
                  <a:pt x="1975" y="1137"/>
                </a:lnTo>
                <a:lnTo>
                  <a:pt x="2035" y="1215"/>
                </a:lnTo>
                <a:lnTo>
                  <a:pt x="2029" y="1257"/>
                </a:lnTo>
                <a:lnTo>
                  <a:pt x="1909" y="1209"/>
                </a:lnTo>
                <a:lnTo>
                  <a:pt x="1789" y="1167"/>
                </a:lnTo>
                <a:lnTo>
                  <a:pt x="1609" y="1257"/>
                </a:lnTo>
                <a:lnTo>
                  <a:pt x="1687" y="1329"/>
                </a:lnTo>
                <a:lnTo>
                  <a:pt x="1729" y="1497"/>
                </a:lnTo>
                <a:lnTo>
                  <a:pt x="1807" y="1392"/>
                </a:lnTo>
                <a:lnTo>
                  <a:pt x="1867" y="1299"/>
                </a:lnTo>
                <a:lnTo>
                  <a:pt x="1969" y="1317"/>
                </a:lnTo>
                <a:lnTo>
                  <a:pt x="1969" y="1377"/>
                </a:lnTo>
                <a:lnTo>
                  <a:pt x="2029" y="1362"/>
                </a:lnTo>
                <a:lnTo>
                  <a:pt x="2071" y="1314"/>
                </a:lnTo>
                <a:lnTo>
                  <a:pt x="2137" y="1338"/>
                </a:lnTo>
                <a:lnTo>
                  <a:pt x="2209" y="1347"/>
                </a:lnTo>
                <a:lnTo>
                  <a:pt x="2257" y="1407"/>
                </a:lnTo>
                <a:lnTo>
                  <a:pt x="2209" y="1470"/>
                </a:lnTo>
                <a:lnTo>
                  <a:pt x="2167" y="1536"/>
                </a:lnTo>
                <a:lnTo>
                  <a:pt x="2179" y="1647"/>
                </a:lnTo>
                <a:lnTo>
                  <a:pt x="2305" y="1683"/>
                </a:lnTo>
                <a:lnTo>
                  <a:pt x="2329" y="1797"/>
                </a:lnTo>
                <a:lnTo>
                  <a:pt x="2245" y="1905"/>
                </a:lnTo>
                <a:lnTo>
                  <a:pt x="2161" y="1815"/>
                </a:lnTo>
                <a:lnTo>
                  <a:pt x="2089" y="1755"/>
                </a:lnTo>
                <a:lnTo>
                  <a:pt x="2011" y="1731"/>
                </a:lnTo>
                <a:lnTo>
                  <a:pt x="1951" y="1683"/>
                </a:lnTo>
                <a:lnTo>
                  <a:pt x="1789" y="1557"/>
                </a:lnTo>
                <a:lnTo>
                  <a:pt x="1729" y="1557"/>
                </a:lnTo>
                <a:lnTo>
                  <a:pt x="1837" y="1689"/>
                </a:lnTo>
                <a:lnTo>
                  <a:pt x="1885" y="1797"/>
                </a:lnTo>
                <a:lnTo>
                  <a:pt x="1825" y="1875"/>
                </a:lnTo>
                <a:lnTo>
                  <a:pt x="1759" y="1902"/>
                </a:lnTo>
                <a:lnTo>
                  <a:pt x="1705" y="1857"/>
                </a:lnTo>
                <a:lnTo>
                  <a:pt x="1597" y="1857"/>
                </a:lnTo>
                <a:lnTo>
                  <a:pt x="1537" y="1959"/>
                </a:lnTo>
                <a:lnTo>
                  <a:pt x="1405" y="1944"/>
                </a:lnTo>
                <a:lnTo>
                  <a:pt x="1369" y="1905"/>
                </a:lnTo>
                <a:lnTo>
                  <a:pt x="1357" y="1803"/>
                </a:lnTo>
                <a:lnTo>
                  <a:pt x="1399" y="1647"/>
                </a:lnTo>
                <a:lnTo>
                  <a:pt x="1309" y="1569"/>
                </a:lnTo>
                <a:lnTo>
                  <a:pt x="1321" y="1647"/>
                </a:lnTo>
                <a:lnTo>
                  <a:pt x="1279" y="1737"/>
                </a:lnTo>
                <a:lnTo>
                  <a:pt x="1177" y="1659"/>
                </a:lnTo>
                <a:lnTo>
                  <a:pt x="1063" y="1626"/>
                </a:lnTo>
                <a:lnTo>
                  <a:pt x="949" y="1677"/>
                </a:lnTo>
                <a:lnTo>
                  <a:pt x="901" y="1770"/>
                </a:lnTo>
                <a:lnTo>
                  <a:pt x="769" y="1797"/>
                </a:lnTo>
                <a:lnTo>
                  <a:pt x="631" y="1719"/>
                </a:lnTo>
                <a:lnTo>
                  <a:pt x="469" y="1677"/>
                </a:lnTo>
                <a:lnTo>
                  <a:pt x="391" y="1737"/>
                </a:lnTo>
                <a:lnTo>
                  <a:pt x="241" y="1751"/>
                </a:lnTo>
                <a:lnTo>
                  <a:pt x="234" y="1496"/>
                </a:lnTo>
                <a:lnTo>
                  <a:pt x="211" y="1214"/>
                </a:lnTo>
                <a:lnTo>
                  <a:pt x="297" y="1130"/>
                </a:lnTo>
                <a:lnTo>
                  <a:pt x="258" y="932"/>
                </a:lnTo>
                <a:lnTo>
                  <a:pt x="156" y="770"/>
                </a:lnTo>
                <a:lnTo>
                  <a:pt x="73" y="681"/>
                </a:lnTo>
                <a:lnTo>
                  <a:pt x="0" y="491"/>
                </a:lnTo>
                <a:lnTo>
                  <a:pt x="18" y="389"/>
                </a:lnTo>
                <a:lnTo>
                  <a:pt x="1" y="263"/>
                </a:lnTo>
                <a:lnTo>
                  <a:pt x="16" y="123"/>
                </a:lnTo>
                <a:close/>
              </a:path>
            </a:pathLst>
          </a:custGeom>
          <a:solidFill>
            <a:srgbClr val="C4B798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 Light"/>
              <a:ea typeface="等线" panose="02010600030101010101" pitchFamily="2" charset="-122"/>
            </a:endParaRPr>
          </a:p>
        </p:txBody>
      </p:sp>
      <p:sp>
        <p:nvSpPr>
          <p:cNvPr id="28" name="Freeform 24">
            <a:extLst>
              <a:ext uri="{FF2B5EF4-FFF2-40B4-BE49-F238E27FC236}">
                <a16:creationId xmlns:a16="http://schemas.microsoft.com/office/drawing/2014/main" id="{6647F37A-0A9A-42E0-9147-136245ACA5AD}"/>
              </a:ext>
            </a:extLst>
          </p:cNvPr>
          <p:cNvSpPr>
            <a:spLocks/>
          </p:cNvSpPr>
          <p:nvPr/>
        </p:nvSpPr>
        <p:spPr bwMode="auto">
          <a:xfrm>
            <a:off x="7594719" y="3463398"/>
            <a:ext cx="466153" cy="779341"/>
          </a:xfrm>
          <a:custGeom>
            <a:avLst/>
            <a:gdLst>
              <a:gd name="T0" fmla="*/ 40 w 1641"/>
              <a:gd name="T1" fmla="*/ 30 h 2721"/>
              <a:gd name="T2" fmla="*/ 56 w 1641"/>
              <a:gd name="T3" fmla="*/ 52 h 2721"/>
              <a:gd name="T4" fmla="*/ 76 w 1641"/>
              <a:gd name="T5" fmla="*/ 73 h 2721"/>
              <a:gd name="T6" fmla="*/ 83 w 1641"/>
              <a:gd name="T7" fmla="*/ 100 h 2721"/>
              <a:gd name="T8" fmla="*/ 63 w 1641"/>
              <a:gd name="T9" fmla="*/ 123 h 2721"/>
              <a:gd name="T10" fmla="*/ 38 w 1641"/>
              <a:gd name="T11" fmla="*/ 135 h 2721"/>
              <a:gd name="T12" fmla="*/ 12 w 1641"/>
              <a:gd name="T13" fmla="*/ 135 h 2721"/>
              <a:gd name="T14" fmla="*/ 28 w 1641"/>
              <a:gd name="T15" fmla="*/ 164 h 2721"/>
              <a:gd name="T16" fmla="*/ 20 w 1641"/>
              <a:gd name="T17" fmla="*/ 193 h 2721"/>
              <a:gd name="T18" fmla="*/ 6 w 1641"/>
              <a:gd name="T19" fmla="*/ 220 h 2721"/>
              <a:gd name="T20" fmla="*/ 0 w 1641"/>
              <a:gd name="T21" fmla="*/ 240 h 2721"/>
              <a:gd name="T22" fmla="*/ 6 w 1641"/>
              <a:gd name="T23" fmla="*/ 270 h 2721"/>
              <a:gd name="T24" fmla="*/ 23 w 1641"/>
              <a:gd name="T25" fmla="*/ 293 h 2721"/>
              <a:gd name="T26" fmla="*/ 41 w 1641"/>
              <a:gd name="T27" fmla="*/ 305 h 2721"/>
              <a:gd name="T28" fmla="*/ 63 w 1641"/>
              <a:gd name="T29" fmla="*/ 333 h 2721"/>
              <a:gd name="T30" fmla="*/ 82 w 1641"/>
              <a:gd name="T31" fmla="*/ 348 h 2721"/>
              <a:gd name="T32" fmla="*/ 100 w 1641"/>
              <a:gd name="T33" fmla="*/ 353 h 2721"/>
              <a:gd name="T34" fmla="*/ 115 w 1641"/>
              <a:gd name="T35" fmla="*/ 362 h 2721"/>
              <a:gd name="T36" fmla="*/ 111 w 1641"/>
              <a:gd name="T37" fmla="*/ 387 h 2721"/>
              <a:gd name="T38" fmla="*/ 103 w 1641"/>
              <a:gd name="T39" fmla="*/ 407 h 2721"/>
              <a:gd name="T40" fmla="*/ 121 w 1641"/>
              <a:gd name="T41" fmla="*/ 430 h 2721"/>
              <a:gd name="T42" fmla="*/ 143 w 1641"/>
              <a:gd name="T43" fmla="*/ 441 h 2721"/>
              <a:gd name="T44" fmla="*/ 172 w 1641"/>
              <a:gd name="T45" fmla="*/ 464 h 2721"/>
              <a:gd name="T46" fmla="*/ 177 w 1641"/>
              <a:gd name="T47" fmla="*/ 492 h 2721"/>
              <a:gd name="T48" fmla="*/ 194 w 1641"/>
              <a:gd name="T49" fmla="*/ 515 h 2721"/>
              <a:gd name="T50" fmla="*/ 194 w 1641"/>
              <a:gd name="T51" fmla="*/ 515 h 2721"/>
              <a:gd name="T52" fmla="*/ 220 w 1641"/>
              <a:gd name="T53" fmla="*/ 504 h 2721"/>
              <a:gd name="T54" fmla="*/ 235 w 1641"/>
              <a:gd name="T55" fmla="*/ 498 h 2721"/>
              <a:gd name="T56" fmla="*/ 254 w 1641"/>
              <a:gd name="T57" fmla="*/ 487 h 2721"/>
              <a:gd name="T58" fmla="*/ 271 w 1641"/>
              <a:gd name="T59" fmla="*/ 476 h 2721"/>
              <a:gd name="T60" fmla="*/ 285 w 1641"/>
              <a:gd name="T61" fmla="*/ 460 h 2721"/>
              <a:gd name="T62" fmla="*/ 284 w 1641"/>
              <a:gd name="T63" fmla="*/ 441 h 2721"/>
              <a:gd name="T64" fmla="*/ 285 w 1641"/>
              <a:gd name="T65" fmla="*/ 403 h 2721"/>
              <a:gd name="T66" fmla="*/ 305 w 1641"/>
              <a:gd name="T67" fmla="*/ 351 h 2721"/>
              <a:gd name="T68" fmla="*/ 300 w 1641"/>
              <a:gd name="T69" fmla="*/ 316 h 2721"/>
              <a:gd name="T70" fmla="*/ 294 w 1641"/>
              <a:gd name="T71" fmla="*/ 278 h 2721"/>
              <a:gd name="T72" fmla="*/ 311 w 1641"/>
              <a:gd name="T73" fmla="*/ 249 h 2721"/>
              <a:gd name="T74" fmla="*/ 300 w 1641"/>
              <a:gd name="T75" fmla="*/ 209 h 2721"/>
              <a:gd name="T76" fmla="*/ 298 w 1641"/>
              <a:gd name="T77" fmla="*/ 176 h 2721"/>
              <a:gd name="T78" fmla="*/ 285 w 1641"/>
              <a:gd name="T79" fmla="*/ 141 h 2721"/>
              <a:gd name="T80" fmla="*/ 273 w 1641"/>
              <a:gd name="T81" fmla="*/ 103 h 2721"/>
              <a:gd name="T82" fmla="*/ 271 w 1641"/>
              <a:gd name="T83" fmla="*/ 67 h 2721"/>
              <a:gd name="T84" fmla="*/ 248 w 1641"/>
              <a:gd name="T85" fmla="*/ 44 h 2721"/>
              <a:gd name="T86" fmla="*/ 236 w 1641"/>
              <a:gd name="T87" fmla="*/ 0 h 2721"/>
              <a:gd name="T88" fmla="*/ 40 w 1641"/>
              <a:gd name="T89" fmla="*/ 30 h 272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641" h="2721">
                <a:moveTo>
                  <a:pt x="213" y="160"/>
                </a:moveTo>
                <a:lnTo>
                  <a:pt x="298" y="274"/>
                </a:lnTo>
                <a:lnTo>
                  <a:pt x="399" y="384"/>
                </a:lnTo>
                <a:lnTo>
                  <a:pt x="438" y="529"/>
                </a:lnTo>
                <a:lnTo>
                  <a:pt x="333" y="652"/>
                </a:lnTo>
                <a:lnTo>
                  <a:pt x="201" y="712"/>
                </a:lnTo>
                <a:lnTo>
                  <a:pt x="61" y="711"/>
                </a:lnTo>
                <a:lnTo>
                  <a:pt x="150" y="864"/>
                </a:lnTo>
                <a:lnTo>
                  <a:pt x="105" y="1020"/>
                </a:lnTo>
                <a:lnTo>
                  <a:pt x="31" y="1162"/>
                </a:lnTo>
                <a:lnTo>
                  <a:pt x="0" y="1270"/>
                </a:lnTo>
                <a:lnTo>
                  <a:pt x="34" y="1428"/>
                </a:lnTo>
                <a:lnTo>
                  <a:pt x="120" y="1550"/>
                </a:lnTo>
                <a:lnTo>
                  <a:pt x="216" y="1611"/>
                </a:lnTo>
                <a:lnTo>
                  <a:pt x="333" y="1757"/>
                </a:lnTo>
                <a:lnTo>
                  <a:pt x="433" y="1839"/>
                </a:lnTo>
                <a:lnTo>
                  <a:pt x="529" y="1863"/>
                </a:lnTo>
                <a:lnTo>
                  <a:pt x="605" y="1910"/>
                </a:lnTo>
                <a:lnTo>
                  <a:pt x="587" y="2045"/>
                </a:lnTo>
                <a:lnTo>
                  <a:pt x="543" y="2153"/>
                </a:lnTo>
                <a:lnTo>
                  <a:pt x="636" y="2270"/>
                </a:lnTo>
                <a:lnTo>
                  <a:pt x="756" y="2331"/>
                </a:lnTo>
                <a:lnTo>
                  <a:pt x="906" y="2451"/>
                </a:lnTo>
                <a:lnTo>
                  <a:pt x="933" y="2597"/>
                </a:lnTo>
                <a:lnTo>
                  <a:pt x="1023" y="2720"/>
                </a:lnTo>
                <a:lnTo>
                  <a:pt x="1022" y="2721"/>
                </a:lnTo>
                <a:lnTo>
                  <a:pt x="1161" y="2664"/>
                </a:lnTo>
                <a:lnTo>
                  <a:pt x="1238" y="2631"/>
                </a:lnTo>
                <a:lnTo>
                  <a:pt x="1341" y="2574"/>
                </a:lnTo>
                <a:lnTo>
                  <a:pt x="1431" y="2514"/>
                </a:lnTo>
                <a:lnTo>
                  <a:pt x="1502" y="2431"/>
                </a:lnTo>
                <a:lnTo>
                  <a:pt x="1496" y="2330"/>
                </a:lnTo>
                <a:lnTo>
                  <a:pt x="1502" y="2127"/>
                </a:lnTo>
                <a:lnTo>
                  <a:pt x="1611" y="1854"/>
                </a:lnTo>
                <a:lnTo>
                  <a:pt x="1582" y="1671"/>
                </a:lnTo>
                <a:lnTo>
                  <a:pt x="1550" y="1471"/>
                </a:lnTo>
                <a:lnTo>
                  <a:pt x="1641" y="1314"/>
                </a:lnTo>
                <a:lnTo>
                  <a:pt x="1582" y="1104"/>
                </a:lnTo>
                <a:lnTo>
                  <a:pt x="1574" y="928"/>
                </a:lnTo>
                <a:lnTo>
                  <a:pt x="1502" y="744"/>
                </a:lnTo>
                <a:lnTo>
                  <a:pt x="1438" y="544"/>
                </a:lnTo>
                <a:lnTo>
                  <a:pt x="1431" y="354"/>
                </a:lnTo>
                <a:lnTo>
                  <a:pt x="1311" y="234"/>
                </a:lnTo>
                <a:lnTo>
                  <a:pt x="1246" y="0"/>
                </a:lnTo>
                <a:lnTo>
                  <a:pt x="213" y="160"/>
                </a:lnTo>
                <a:close/>
              </a:path>
            </a:pathLst>
          </a:custGeom>
          <a:solidFill>
            <a:srgbClr val="00B050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 Light"/>
              <a:ea typeface="等线" panose="02010600030101010101" pitchFamily="2" charset="-122"/>
            </a:endParaRPr>
          </a:p>
        </p:txBody>
      </p:sp>
      <p:sp>
        <p:nvSpPr>
          <p:cNvPr id="29" name="Freeform 25">
            <a:extLst>
              <a:ext uri="{FF2B5EF4-FFF2-40B4-BE49-F238E27FC236}">
                <a16:creationId xmlns:a16="http://schemas.microsoft.com/office/drawing/2014/main" id="{A1DA4C9B-4EAE-4C3C-A4A0-45E442B154E8}"/>
              </a:ext>
            </a:extLst>
          </p:cNvPr>
          <p:cNvSpPr>
            <a:spLocks/>
          </p:cNvSpPr>
          <p:nvPr/>
        </p:nvSpPr>
        <p:spPr bwMode="auto">
          <a:xfrm>
            <a:off x="8000918" y="3489122"/>
            <a:ext cx="356735" cy="643144"/>
          </a:xfrm>
          <a:custGeom>
            <a:avLst/>
            <a:gdLst>
              <a:gd name="T0" fmla="*/ 0 w 1255"/>
              <a:gd name="T1" fmla="*/ 49 h 2237"/>
              <a:gd name="T2" fmla="*/ 2 w 1255"/>
              <a:gd name="T3" fmla="*/ 86 h 2237"/>
              <a:gd name="T4" fmla="*/ 13 w 1255"/>
              <a:gd name="T5" fmla="*/ 123 h 2237"/>
              <a:gd name="T6" fmla="*/ 27 w 1255"/>
              <a:gd name="T7" fmla="*/ 158 h 2237"/>
              <a:gd name="T8" fmla="*/ 29 w 1255"/>
              <a:gd name="T9" fmla="*/ 192 h 2237"/>
              <a:gd name="T10" fmla="*/ 40 w 1255"/>
              <a:gd name="T11" fmla="*/ 231 h 2237"/>
              <a:gd name="T12" fmla="*/ 23 w 1255"/>
              <a:gd name="T13" fmla="*/ 262 h 2237"/>
              <a:gd name="T14" fmla="*/ 34 w 1255"/>
              <a:gd name="T15" fmla="*/ 335 h 2237"/>
              <a:gd name="T16" fmla="*/ 14 w 1255"/>
              <a:gd name="T17" fmla="*/ 386 h 2237"/>
              <a:gd name="T18" fmla="*/ 12 w 1255"/>
              <a:gd name="T19" fmla="*/ 425 h 2237"/>
              <a:gd name="T20" fmla="*/ 33 w 1255"/>
              <a:gd name="T21" fmla="*/ 414 h 2237"/>
              <a:gd name="T22" fmla="*/ 49 w 1255"/>
              <a:gd name="T23" fmla="*/ 399 h 2237"/>
              <a:gd name="T24" fmla="*/ 68 w 1255"/>
              <a:gd name="T25" fmla="*/ 412 h 2237"/>
              <a:gd name="T26" fmla="*/ 88 w 1255"/>
              <a:gd name="T27" fmla="*/ 393 h 2237"/>
              <a:gd name="T28" fmla="*/ 111 w 1255"/>
              <a:gd name="T29" fmla="*/ 382 h 2237"/>
              <a:gd name="T30" fmla="*/ 120 w 1255"/>
              <a:gd name="T31" fmla="*/ 363 h 2237"/>
              <a:gd name="T32" fmla="*/ 145 w 1255"/>
              <a:gd name="T33" fmla="*/ 371 h 2237"/>
              <a:gd name="T34" fmla="*/ 162 w 1255"/>
              <a:gd name="T35" fmla="*/ 348 h 2237"/>
              <a:gd name="T36" fmla="*/ 180 w 1255"/>
              <a:gd name="T37" fmla="*/ 321 h 2237"/>
              <a:gd name="T38" fmla="*/ 180 w 1255"/>
              <a:gd name="T39" fmla="*/ 300 h 2237"/>
              <a:gd name="T40" fmla="*/ 203 w 1255"/>
              <a:gd name="T41" fmla="*/ 286 h 2237"/>
              <a:gd name="T42" fmla="*/ 238 w 1255"/>
              <a:gd name="T43" fmla="*/ 280 h 2237"/>
              <a:gd name="T44" fmla="*/ 230 w 1255"/>
              <a:gd name="T45" fmla="*/ 260 h 2237"/>
              <a:gd name="T46" fmla="*/ 236 w 1255"/>
              <a:gd name="T47" fmla="*/ 234 h 2237"/>
              <a:gd name="T48" fmla="*/ 230 w 1255"/>
              <a:gd name="T49" fmla="*/ 195 h 2237"/>
              <a:gd name="T50" fmla="*/ 217 w 1255"/>
              <a:gd name="T51" fmla="*/ 160 h 2237"/>
              <a:gd name="T52" fmla="*/ 214 w 1255"/>
              <a:gd name="T53" fmla="*/ 108 h 2237"/>
              <a:gd name="T54" fmla="*/ 205 w 1255"/>
              <a:gd name="T55" fmla="*/ 90 h 2237"/>
              <a:gd name="T56" fmla="*/ 197 w 1255"/>
              <a:gd name="T57" fmla="*/ 69 h 2237"/>
              <a:gd name="T58" fmla="*/ 191 w 1255"/>
              <a:gd name="T59" fmla="*/ 52 h 2237"/>
              <a:gd name="T60" fmla="*/ 197 w 1255"/>
              <a:gd name="T61" fmla="*/ 37 h 2237"/>
              <a:gd name="T62" fmla="*/ 185 w 1255"/>
              <a:gd name="T63" fmla="*/ 11 h 2237"/>
              <a:gd name="T64" fmla="*/ 168 w 1255"/>
              <a:gd name="T65" fmla="*/ 0 h 2237"/>
              <a:gd name="T66" fmla="*/ 126 w 1255"/>
              <a:gd name="T67" fmla="*/ 8 h 2237"/>
              <a:gd name="T68" fmla="*/ 80 w 1255"/>
              <a:gd name="T69" fmla="*/ 17 h 2237"/>
              <a:gd name="T70" fmla="*/ 49 w 1255"/>
              <a:gd name="T71" fmla="*/ 22 h 2237"/>
              <a:gd name="T72" fmla="*/ 24 w 1255"/>
              <a:gd name="T73" fmla="*/ 35 h 2237"/>
              <a:gd name="T74" fmla="*/ 0 w 1255"/>
              <a:gd name="T75" fmla="*/ 49 h 223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255" h="2237">
                <a:moveTo>
                  <a:pt x="0" y="260"/>
                </a:moveTo>
                <a:lnTo>
                  <a:pt x="9" y="452"/>
                </a:lnTo>
                <a:lnTo>
                  <a:pt x="70" y="645"/>
                </a:lnTo>
                <a:lnTo>
                  <a:pt x="144" y="833"/>
                </a:lnTo>
                <a:lnTo>
                  <a:pt x="151" y="1011"/>
                </a:lnTo>
                <a:lnTo>
                  <a:pt x="211" y="1217"/>
                </a:lnTo>
                <a:lnTo>
                  <a:pt x="120" y="1379"/>
                </a:lnTo>
                <a:lnTo>
                  <a:pt x="181" y="1763"/>
                </a:lnTo>
                <a:lnTo>
                  <a:pt x="73" y="2033"/>
                </a:lnTo>
                <a:lnTo>
                  <a:pt x="64" y="2237"/>
                </a:lnTo>
                <a:lnTo>
                  <a:pt x="176" y="2178"/>
                </a:lnTo>
                <a:lnTo>
                  <a:pt x="256" y="2101"/>
                </a:lnTo>
                <a:lnTo>
                  <a:pt x="360" y="2170"/>
                </a:lnTo>
                <a:lnTo>
                  <a:pt x="466" y="2071"/>
                </a:lnTo>
                <a:lnTo>
                  <a:pt x="586" y="2011"/>
                </a:lnTo>
                <a:lnTo>
                  <a:pt x="631" y="1913"/>
                </a:lnTo>
                <a:lnTo>
                  <a:pt x="766" y="1951"/>
                </a:lnTo>
                <a:lnTo>
                  <a:pt x="855" y="1833"/>
                </a:lnTo>
                <a:lnTo>
                  <a:pt x="951" y="1689"/>
                </a:lnTo>
                <a:lnTo>
                  <a:pt x="951" y="1577"/>
                </a:lnTo>
                <a:lnTo>
                  <a:pt x="1071" y="1505"/>
                </a:lnTo>
                <a:lnTo>
                  <a:pt x="1255" y="1473"/>
                </a:lnTo>
                <a:lnTo>
                  <a:pt x="1215" y="1369"/>
                </a:lnTo>
                <a:lnTo>
                  <a:pt x="1246" y="1231"/>
                </a:lnTo>
                <a:lnTo>
                  <a:pt x="1215" y="1025"/>
                </a:lnTo>
                <a:lnTo>
                  <a:pt x="1143" y="841"/>
                </a:lnTo>
                <a:lnTo>
                  <a:pt x="1126" y="570"/>
                </a:lnTo>
                <a:lnTo>
                  <a:pt x="1079" y="473"/>
                </a:lnTo>
                <a:lnTo>
                  <a:pt x="1039" y="361"/>
                </a:lnTo>
                <a:lnTo>
                  <a:pt x="1007" y="273"/>
                </a:lnTo>
                <a:lnTo>
                  <a:pt x="1039" y="193"/>
                </a:lnTo>
                <a:lnTo>
                  <a:pt x="976" y="60"/>
                </a:lnTo>
                <a:lnTo>
                  <a:pt x="886" y="0"/>
                </a:lnTo>
                <a:lnTo>
                  <a:pt x="663" y="41"/>
                </a:lnTo>
                <a:lnTo>
                  <a:pt x="423" y="89"/>
                </a:lnTo>
                <a:lnTo>
                  <a:pt x="256" y="114"/>
                </a:lnTo>
                <a:lnTo>
                  <a:pt x="127" y="185"/>
                </a:lnTo>
                <a:lnTo>
                  <a:pt x="0" y="260"/>
                </a:lnTo>
                <a:close/>
              </a:path>
            </a:pathLst>
          </a:custGeom>
          <a:solidFill>
            <a:srgbClr val="C4B798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 Light"/>
              <a:ea typeface="等线" panose="02010600030101010101" pitchFamily="2" charset="-122"/>
            </a:endParaRPr>
          </a:p>
        </p:txBody>
      </p:sp>
      <p:sp>
        <p:nvSpPr>
          <p:cNvPr id="30" name="Freeform 26">
            <a:extLst>
              <a:ext uri="{FF2B5EF4-FFF2-40B4-BE49-F238E27FC236}">
                <a16:creationId xmlns:a16="http://schemas.microsoft.com/office/drawing/2014/main" id="{2027BE0E-C816-480A-BCD4-B762EC5B4C04}"/>
              </a:ext>
            </a:extLst>
          </p:cNvPr>
          <p:cNvSpPr>
            <a:spLocks/>
          </p:cNvSpPr>
          <p:nvPr/>
        </p:nvSpPr>
        <p:spPr bwMode="auto">
          <a:xfrm>
            <a:off x="8276713" y="3340821"/>
            <a:ext cx="485639" cy="555375"/>
          </a:xfrm>
          <a:custGeom>
            <a:avLst/>
            <a:gdLst>
              <a:gd name="T0" fmla="*/ 0 w 1707"/>
              <a:gd name="T1" fmla="*/ 109 h 1934"/>
              <a:gd name="T2" fmla="*/ 23 w 1707"/>
              <a:gd name="T3" fmla="*/ 94 h 1934"/>
              <a:gd name="T4" fmla="*/ 60 w 1707"/>
              <a:gd name="T5" fmla="*/ 93 h 1934"/>
              <a:gd name="T6" fmla="*/ 60 w 1707"/>
              <a:gd name="T7" fmla="*/ 85 h 1934"/>
              <a:gd name="T8" fmla="*/ 96 w 1707"/>
              <a:gd name="T9" fmla="*/ 82 h 1934"/>
              <a:gd name="T10" fmla="*/ 122 w 1707"/>
              <a:gd name="T11" fmla="*/ 90 h 1934"/>
              <a:gd name="T12" fmla="*/ 153 w 1707"/>
              <a:gd name="T13" fmla="*/ 99 h 1934"/>
              <a:gd name="T14" fmla="*/ 218 w 1707"/>
              <a:gd name="T15" fmla="*/ 59 h 1934"/>
              <a:gd name="T16" fmla="*/ 295 w 1707"/>
              <a:gd name="T17" fmla="*/ 0 h 1934"/>
              <a:gd name="T18" fmla="*/ 318 w 1707"/>
              <a:gd name="T19" fmla="*/ 82 h 1934"/>
              <a:gd name="T20" fmla="*/ 321 w 1707"/>
              <a:gd name="T21" fmla="*/ 140 h 1934"/>
              <a:gd name="T22" fmla="*/ 324 w 1707"/>
              <a:gd name="T23" fmla="*/ 190 h 1934"/>
              <a:gd name="T24" fmla="*/ 312 w 1707"/>
              <a:gd name="T25" fmla="*/ 225 h 1934"/>
              <a:gd name="T26" fmla="*/ 292 w 1707"/>
              <a:gd name="T27" fmla="*/ 250 h 1934"/>
              <a:gd name="T28" fmla="*/ 272 w 1707"/>
              <a:gd name="T29" fmla="*/ 265 h 1934"/>
              <a:gd name="T30" fmla="*/ 275 w 1707"/>
              <a:gd name="T31" fmla="*/ 284 h 1934"/>
              <a:gd name="T32" fmla="*/ 268 w 1707"/>
              <a:gd name="T33" fmla="*/ 302 h 1934"/>
              <a:gd name="T34" fmla="*/ 250 w 1707"/>
              <a:gd name="T35" fmla="*/ 299 h 1934"/>
              <a:gd name="T36" fmla="*/ 250 w 1707"/>
              <a:gd name="T37" fmla="*/ 325 h 1934"/>
              <a:gd name="T38" fmla="*/ 244 w 1707"/>
              <a:gd name="T39" fmla="*/ 344 h 1934"/>
              <a:gd name="T40" fmla="*/ 221 w 1707"/>
              <a:gd name="T41" fmla="*/ 367 h 1934"/>
              <a:gd name="T42" fmla="*/ 206 w 1707"/>
              <a:gd name="T43" fmla="*/ 349 h 1934"/>
              <a:gd name="T44" fmla="*/ 184 w 1707"/>
              <a:gd name="T45" fmla="*/ 332 h 1934"/>
              <a:gd name="T46" fmla="*/ 168 w 1707"/>
              <a:gd name="T47" fmla="*/ 349 h 1934"/>
              <a:gd name="T48" fmla="*/ 147 w 1707"/>
              <a:gd name="T49" fmla="*/ 356 h 1934"/>
              <a:gd name="T50" fmla="*/ 113 w 1707"/>
              <a:gd name="T51" fmla="*/ 356 h 1934"/>
              <a:gd name="T52" fmla="*/ 83 w 1707"/>
              <a:gd name="T53" fmla="*/ 352 h 1934"/>
              <a:gd name="T54" fmla="*/ 52 w 1707"/>
              <a:gd name="T55" fmla="*/ 332 h 1934"/>
              <a:gd name="T56" fmla="*/ 46 w 1707"/>
              <a:gd name="T57" fmla="*/ 293 h 1934"/>
              <a:gd name="T58" fmla="*/ 32 w 1707"/>
              <a:gd name="T59" fmla="*/ 258 h 1934"/>
              <a:gd name="T60" fmla="*/ 29 w 1707"/>
              <a:gd name="T61" fmla="*/ 206 h 1934"/>
              <a:gd name="T62" fmla="*/ 20 w 1707"/>
              <a:gd name="T63" fmla="*/ 189 h 1934"/>
              <a:gd name="T64" fmla="*/ 7 w 1707"/>
              <a:gd name="T65" fmla="*/ 150 h 1934"/>
              <a:gd name="T66" fmla="*/ 13 w 1707"/>
              <a:gd name="T67" fmla="*/ 135 h 1934"/>
              <a:gd name="T68" fmla="*/ 0 w 1707"/>
              <a:gd name="T69" fmla="*/ 109 h 193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707" h="1934">
                <a:moveTo>
                  <a:pt x="0" y="575"/>
                </a:moveTo>
                <a:lnTo>
                  <a:pt x="123" y="496"/>
                </a:lnTo>
                <a:lnTo>
                  <a:pt x="315" y="488"/>
                </a:lnTo>
                <a:lnTo>
                  <a:pt x="315" y="448"/>
                </a:lnTo>
                <a:lnTo>
                  <a:pt x="507" y="432"/>
                </a:lnTo>
                <a:lnTo>
                  <a:pt x="643" y="472"/>
                </a:lnTo>
                <a:lnTo>
                  <a:pt x="805" y="523"/>
                </a:lnTo>
                <a:lnTo>
                  <a:pt x="1147" y="312"/>
                </a:lnTo>
                <a:lnTo>
                  <a:pt x="1555" y="0"/>
                </a:lnTo>
                <a:lnTo>
                  <a:pt x="1675" y="433"/>
                </a:lnTo>
                <a:lnTo>
                  <a:pt x="1691" y="736"/>
                </a:lnTo>
                <a:lnTo>
                  <a:pt x="1707" y="1000"/>
                </a:lnTo>
                <a:lnTo>
                  <a:pt x="1645" y="1184"/>
                </a:lnTo>
                <a:lnTo>
                  <a:pt x="1539" y="1320"/>
                </a:lnTo>
                <a:lnTo>
                  <a:pt x="1435" y="1394"/>
                </a:lnTo>
                <a:lnTo>
                  <a:pt x="1451" y="1496"/>
                </a:lnTo>
                <a:lnTo>
                  <a:pt x="1411" y="1592"/>
                </a:lnTo>
                <a:lnTo>
                  <a:pt x="1315" y="1574"/>
                </a:lnTo>
                <a:lnTo>
                  <a:pt x="1315" y="1712"/>
                </a:lnTo>
                <a:lnTo>
                  <a:pt x="1285" y="1814"/>
                </a:lnTo>
                <a:lnTo>
                  <a:pt x="1165" y="1934"/>
                </a:lnTo>
                <a:lnTo>
                  <a:pt x="1083" y="1840"/>
                </a:lnTo>
                <a:lnTo>
                  <a:pt x="971" y="1752"/>
                </a:lnTo>
                <a:lnTo>
                  <a:pt x="883" y="1840"/>
                </a:lnTo>
                <a:lnTo>
                  <a:pt x="775" y="1874"/>
                </a:lnTo>
                <a:lnTo>
                  <a:pt x="595" y="1874"/>
                </a:lnTo>
                <a:lnTo>
                  <a:pt x="435" y="1856"/>
                </a:lnTo>
                <a:lnTo>
                  <a:pt x="275" y="1750"/>
                </a:lnTo>
                <a:lnTo>
                  <a:pt x="242" y="1544"/>
                </a:lnTo>
                <a:lnTo>
                  <a:pt x="170" y="1361"/>
                </a:lnTo>
                <a:lnTo>
                  <a:pt x="153" y="1085"/>
                </a:lnTo>
                <a:lnTo>
                  <a:pt x="107" y="998"/>
                </a:lnTo>
                <a:lnTo>
                  <a:pt x="35" y="791"/>
                </a:lnTo>
                <a:lnTo>
                  <a:pt x="66" y="710"/>
                </a:lnTo>
                <a:lnTo>
                  <a:pt x="0" y="575"/>
                </a:lnTo>
                <a:close/>
              </a:path>
            </a:pathLst>
          </a:custGeom>
          <a:solidFill>
            <a:srgbClr val="00B050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 Light"/>
              <a:ea typeface="等线" panose="02010600030101010101" pitchFamily="2" charset="-122"/>
            </a:endParaRPr>
          </a:p>
        </p:txBody>
      </p:sp>
      <p:sp>
        <p:nvSpPr>
          <p:cNvPr id="31" name="Freeform 27">
            <a:extLst>
              <a:ext uri="{FF2B5EF4-FFF2-40B4-BE49-F238E27FC236}">
                <a16:creationId xmlns:a16="http://schemas.microsoft.com/office/drawing/2014/main" id="{79096652-DD7B-40D2-9433-68CC0FA5948F}"/>
              </a:ext>
            </a:extLst>
          </p:cNvPr>
          <p:cNvSpPr>
            <a:spLocks/>
          </p:cNvSpPr>
          <p:nvPr/>
        </p:nvSpPr>
        <p:spPr bwMode="auto">
          <a:xfrm>
            <a:off x="7885504" y="3843230"/>
            <a:ext cx="779420" cy="470630"/>
          </a:xfrm>
          <a:custGeom>
            <a:avLst/>
            <a:gdLst>
              <a:gd name="T0" fmla="*/ 0 w 2741"/>
              <a:gd name="T1" fmla="*/ 264 h 1641"/>
              <a:gd name="T2" fmla="*/ 19 w 2741"/>
              <a:gd name="T3" fmla="*/ 275 h 1641"/>
              <a:gd name="T4" fmla="*/ 22 w 2741"/>
              <a:gd name="T5" fmla="*/ 308 h 1641"/>
              <a:gd name="T6" fmla="*/ 45 w 2741"/>
              <a:gd name="T7" fmla="*/ 311 h 1641"/>
              <a:gd name="T8" fmla="*/ 66 w 2741"/>
              <a:gd name="T9" fmla="*/ 305 h 1641"/>
              <a:gd name="T10" fmla="*/ 93 w 2741"/>
              <a:gd name="T11" fmla="*/ 304 h 1641"/>
              <a:gd name="T12" fmla="*/ 124 w 2741"/>
              <a:gd name="T13" fmla="*/ 292 h 1641"/>
              <a:gd name="T14" fmla="*/ 155 w 2741"/>
              <a:gd name="T15" fmla="*/ 279 h 1641"/>
              <a:gd name="T16" fmla="*/ 189 w 2741"/>
              <a:gd name="T17" fmla="*/ 280 h 1641"/>
              <a:gd name="T18" fmla="*/ 240 w 2741"/>
              <a:gd name="T19" fmla="*/ 264 h 1641"/>
              <a:gd name="T20" fmla="*/ 313 w 2741"/>
              <a:gd name="T21" fmla="*/ 250 h 1641"/>
              <a:gd name="T22" fmla="*/ 357 w 2741"/>
              <a:gd name="T23" fmla="*/ 244 h 1641"/>
              <a:gd name="T24" fmla="*/ 412 w 2741"/>
              <a:gd name="T25" fmla="*/ 235 h 1641"/>
              <a:gd name="T26" fmla="*/ 456 w 2741"/>
              <a:gd name="T27" fmla="*/ 222 h 1641"/>
              <a:gd name="T28" fmla="*/ 513 w 2741"/>
              <a:gd name="T29" fmla="*/ 209 h 1641"/>
              <a:gd name="T30" fmla="*/ 518 w 2741"/>
              <a:gd name="T31" fmla="*/ 193 h 1641"/>
              <a:gd name="T32" fmla="*/ 507 w 2741"/>
              <a:gd name="T33" fmla="*/ 165 h 1641"/>
              <a:gd name="T34" fmla="*/ 518 w 2741"/>
              <a:gd name="T35" fmla="*/ 145 h 1641"/>
              <a:gd name="T36" fmla="*/ 520 w 2741"/>
              <a:gd name="T37" fmla="*/ 121 h 1641"/>
              <a:gd name="T38" fmla="*/ 517 w 2741"/>
              <a:gd name="T39" fmla="*/ 97 h 1641"/>
              <a:gd name="T40" fmla="*/ 496 w 2741"/>
              <a:gd name="T41" fmla="*/ 80 h 1641"/>
              <a:gd name="T42" fmla="*/ 493 w 2741"/>
              <a:gd name="T43" fmla="*/ 47 h 1641"/>
              <a:gd name="T44" fmla="*/ 482 w 2741"/>
              <a:gd name="T45" fmla="*/ 34 h 1641"/>
              <a:gd name="T46" fmla="*/ 469 w 2741"/>
              <a:gd name="T47" fmla="*/ 19 h 1641"/>
              <a:gd name="T48" fmla="*/ 445 w 2741"/>
              <a:gd name="T49" fmla="*/ 0 h 1641"/>
              <a:gd name="T50" fmla="*/ 430 w 2741"/>
              <a:gd name="T51" fmla="*/ 16 h 1641"/>
              <a:gd name="T52" fmla="*/ 409 w 2741"/>
              <a:gd name="T53" fmla="*/ 23 h 1641"/>
              <a:gd name="T54" fmla="*/ 375 w 2741"/>
              <a:gd name="T55" fmla="*/ 23 h 1641"/>
              <a:gd name="T56" fmla="*/ 344 w 2741"/>
              <a:gd name="T57" fmla="*/ 20 h 1641"/>
              <a:gd name="T58" fmla="*/ 313 w 2741"/>
              <a:gd name="T59" fmla="*/ 0 h 1641"/>
              <a:gd name="T60" fmla="*/ 307 w 2741"/>
              <a:gd name="T61" fmla="*/ 26 h 1641"/>
              <a:gd name="T62" fmla="*/ 315 w 2741"/>
              <a:gd name="T63" fmla="*/ 46 h 1641"/>
              <a:gd name="T64" fmla="*/ 280 w 2741"/>
              <a:gd name="T65" fmla="*/ 52 h 1641"/>
              <a:gd name="T66" fmla="*/ 257 w 2741"/>
              <a:gd name="T67" fmla="*/ 65 h 1641"/>
              <a:gd name="T68" fmla="*/ 257 w 2741"/>
              <a:gd name="T69" fmla="*/ 87 h 1641"/>
              <a:gd name="T70" fmla="*/ 241 w 2741"/>
              <a:gd name="T71" fmla="*/ 111 h 1641"/>
              <a:gd name="T72" fmla="*/ 223 w 2741"/>
              <a:gd name="T73" fmla="*/ 136 h 1641"/>
              <a:gd name="T74" fmla="*/ 196 w 2741"/>
              <a:gd name="T75" fmla="*/ 129 h 1641"/>
              <a:gd name="T76" fmla="*/ 188 w 2741"/>
              <a:gd name="T77" fmla="*/ 148 h 1641"/>
              <a:gd name="T78" fmla="*/ 165 w 2741"/>
              <a:gd name="T79" fmla="*/ 159 h 1641"/>
              <a:gd name="T80" fmla="*/ 145 w 2741"/>
              <a:gd name="T81" fmla="*/ 178 h 1641"/>
              <a:gd name="T82" fmla="*/ 126 w 2741"/>
              <a:gd name="T83" fmla="*/ 165 h 1641"/>
              <a:gd name="T84" fmla="*/ 111 w 2741"/>
              <a:gd name="T85" fmla="*/ 179 h 1641"/>
              <a:gd name="T86" fmla="*/ 89 w 2741"/>
              <a:gd name="T87" fmla="*/ 190 h 1641"/>
              <a:gd name="T88" fmla="*/ 91 w 2741"/>
              <a:gd name="T89" fmla="*/ 210 h 1641"/>
              <a:gd name="T90" fmla="*/ 78 w 2741"/>
              <a:gd name="T91" fmla="*/ 225 h 1641"/>
              <a:gd name="T92" fmla="*/ 60 w 2741"/>
              <a:gd name="T93" fmla="*/ 237 h 1641"/>
              <a:gd name="T94" fmla="*/ 40 w 2741"/>
              <a:gd name="T95" fmla="*/ 248 h 1641"/>
              <a:gd name="T96" fmla="*/ 0 w 2741"/>
              <a:gd name="T97" fmla="*/ 264 h 164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741" h="1641">
                <a:moveTo>
                  <a:pt x="0" y="1394"/>
                </a:moveTo>
                <a:lnTo>
                  <a:pt x="100" y="1452"/>
                </a:lnTo>
                <a:lnTo>
                  <a:pt x="117" y="1626"/>
                </a:lnTo>
                <a:lnTo>
                  <a:pt x="237" y="1641"/>
                </a:lnTo>
                <a:lnTo>
                  <a:pt x="350" y="1611"/>
                </a:lnTo>
                <a:lnTo>
                  <a:pt x="488" y="1605"/>
                </a:lnTo>
                <a:lnTo>
                  <a:pt x="656" y="1539"/>
                </a:lnTo>
                <a:lnTo>
                  <a:pt x="818" y="1473"/>
                </a:lnTo>
                <a:lnTo>
                  <a:pt x="998" y="1479"/>
                </a:lnTo>
                <a:lnTo>
                  <a:pt x="1267" y="1395"/>
                </a:lnTo>
                <a:lnTo>
                  <a:pt x="1651" y="1317"/>
                </a:lnTo>
                <a:lnTo>
                  <a:pt x="1884" y="1287"/>
                </a:lnTo>
                <a:lnTo>
                  <a:pt x="2172" y="1239"/>
                </a:lnTo>
                <a:lnTo>
                  <a:pt x="2402" y="1172"/>
                </a:lnTo>
                <a:lnTo>
                  <a:pt x="2705" y="1101"/>
                </a:lnTo>
                <a:lnTo>
                  <a:pt x="2729" y="1017"/>
                </a:lnTo>
                <a:lnTo>
                  <a:pt x="2672" y="872"/>
                </a:lnTo>
                <a:lnTo>
                  <a:pt x="2729" y="765"/>
                </a:lnTo>
                <a:lnTo>
                  <a:pt x="2741" y="639"/>
                </a:lnTo>
                <a:lnTo>
                  <a:pt x="2723" y="513"/>
                </a:lnTo>
                <a:lnTo>
                  <a:pt x="2615" y="423"/>
                </a:lnTo>
                <a:lnTo>
                  <a:pt x="2597" y="249"/>
                </a:lnTo>
                <a:lnTo>
                  <a:pt x="2540" y="182"/>
                </a:lnTo>
                <a:lnTo>
                  <a:pt x="2470" y="99"/>
                </a:lnTo>
                <a:lnTo>
                  <a:pt x="2347" y="2"/>
                </a:lnTo>
                <a:lnTo>
                  <a:pt x="2266" y="87"/>
                </a:lnTo>
                <a:lnTo>
                  <a:pt x="2154" y="123"/>
                </a:lnTo>
                <a:lnTo>
                  <a:pt x="1976" y="123"/>
                </a:lnTo>
                <a:lnTo>
                  <a:pt x="1813" y="107"/>
                </a:lnTo>
                <a:lnTo>
                  <a:pt x="1651" y="0"/>
                </a:lnTo>
                <a:lnTo>
                  <a:pt x="1620" y="138"/>
                </a:lnTo>
                <a:lnTo>
                  <a:pt x="1659" y="242"/>
                </a:lnTo>
                <a:lnTo>
                  <a:pt x="1476" y="272"/>
                </a:lnTo>
                <a:lnTo>
                  <a:pt x="1357" y="344"/>
                </a:lnTo>
                <a:lnTo>
                  <a:pt x="1356" y="458"/>
                </a:lnTo>
                <a:lnTo>
                  <a:pt x="1269" y="588"/>
                </a:lnTo>
                <a:lnTo>
                  <a:pt x="1173" y="717"/>
                </a:lnTo>
                <a:lnTo>
                  <a:pt x="1035" y="681"/>
                </a:lnTo>
                <a:lnTo>
                  <a:pt x="992" y="780"/>
                </a:lnTo>
                <a:lnTo>
                  <a:pt x="871" y="837"/>
                </a:lnTo>
                <a:lnTo>
                  <a:pt x="766" y="938"/>
                </a:lnTo>
                <a:lnTo>
                  <a:pt x="662" y="870"/>
                </a:lnTo>
                <a:lnTo>
                  <a:pt x="583" y="944"/>
                </a:lnTo>
                <a:lnTo>
                  <a:pt x="471" y="1005"/>
                </a:lnTo>
                <a:lnTo>
                  <a:pt x="479" y="1106"/>
                </a:lnTo>
                <a:lnTo>
                  <a:pt x="409" y="1185"/>
                </a:lnTo>
                <a:lnTo>
                  <a:pt x="315" y="1250"/>
                </a:lnTo>
                <a:lnTo>
                  <a:pt x="213" y="1307"/>
                </a:lnTo>
                <a:lnTo>
                  <a:pt x="0" y="1394"/>
                </a:lnTo>
                <a:close/>
              </a:path>
            </a:pathLst>
          </a:custGeom>
          <a:solidFill>
            <a:srgbClr val="00B050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sz="1600" kern="0">
              <a:solidFill>
                <a:sysClr val="windowText" lastClr="000000"/>
              </a:solidFill>
              <a:latin typeface="Calibri Light"/>
              <a:ea typeface="等线" panose="02010600030101010101" pitchFamily="2" charset="-122"/>
            </a:endParaRPr>
          </a:p>
        </p:txBody>
      </p:sp>
      <p:sp>
        <p:nvSpPr>
          <p:cNvPr id="32" name="Freeform 28">
            <a:extLst>
              <a:ext uri="{FF2B5EF4-FFF2-40B4-BE49-F238E27FC236}">
                <a16:creationId xmlns:a16="http://schemas.microsoft.com/office/drawing/2014/main" id="{CF89A71E-A88A-4FE7-BE33-78F8160C9859}"/>
              </a:ext>
            </a:extLst>
          </p:cNvPr>
          <p:cNvSpPr>
            <a:spLocks/>
          </p:cNvSpPr>
          <p:nvPr/>
        </p:nvSpPr>
        <p:spPr bwMode="auto">
          <a:xfrm>
            <a:off x="7828545" y="4127727"/>
            <a:ext cx="936802" cy="434312"/>
          </a:xfrm>
          <a:custGeom>
            <a:avLst/>
            <a:gdLst>
              <a:gd name="T0" fmla="*/ 27 w 3296"/>
              <a:gd name="T1" fmla="*/ 190 h 1514"/>
              <a:gd name="T2" fmla="*/ 28 w 3296"/>
              <a:gd name="T3" fmla="*/ 207 h 1514"/>
              <a:gd name="T4" fmla="*/ 17 w 3296"/>
              <a:gd name="T5" fmla="*/ 222 h 1514"/>
              <a:gd name="T6" fmla="*/ 16 w 3296"/>
              <a:gd name="T7" fmla="*/ 238 h 1514"/>
              <a:gd name="T8" fmla="*/ 5 w 3296"/>
              <a:gd name="T9" fmla="*/ 250 h 1514"/>
              <a:gd name="T10" fmla="*/ 0 w 3296"/>
              <a:gd name="T11" fmla="*/ 287 h 1514"/>
              <a:gd name="T12" fmla="*/ 10 w 3296"/>
              <a:gd name="T13" fmla="*/ 286 h 1514"/>
              <a:gd name="T14" fmla="*/ 44 w 3296"/>
              <a:gd name="T15" fmla="*/ 280 h 1514"/>
              <a:gd name="T16" fmla="*/ 77 w 3296"/>
              <a:gd name="T17" fmla="*/ 277 h 1514"/>
              <a:gd name="T18" fmla="*/ 97 w 3296"/>
              <a:gd name="T19" fmla="*/ 273 h 1514"/>
              <a:gd name="T20" fmla="*/ 114 w 3296"/>
              <a:gd name="T21" fmla="*/ 273 h 1514"/>
              <a:gd name="T22" fmla="*/ 143 w 3296"/>
              <a:gd name="T23" fmla="*/ 272 h 1514"/>
              <a:gd name="T24" fmla="*/ 157 w 3296"/>
              <a:gd name="T25" fmla="*/ 261 h 1514"/>
              <a:gd name="T26" fmla="*/ 162 w 3296"/>
              <a:gd name="T27" fmla="*/ 250 h 1514"/>
              <a:gd name="T28" fmla="*/ 181 w 3296"/>
              <a:gd name="T29" fmla="*/ 255 h 1514"/>
              <a:gd name="T30" fmla="*/ 196 w 3296"/>
              <a:gd name="T31" fmla="*/ 244 h 1514"/>
              <a:gd name="T32" fmla="*/ 208 w 3296"/>
              <a:gd name="T33" fmla="*/ 248 h 1514"/>
              <a:gd name="T34" fmla="*/ 211 w 3296"/>
              <a:gd name="T35" fmla="*/ 260 h 1514"/>
              <a:gd name="T36" fmla="*/ 236 w 3296"/>
              <a:gd name="T37" fmla="*/ 256 h 1514"/>
              <a:gd name="T38" fmla="*/ 275 w 3296"/>
              <a:gd name="T39" fmla="*/ 244 h 1514"/>
              <a:gd name="T40" fmla="*/ 302 w 3296"/>
              <a:gd name="T41" fmla="*/ 241 h 1514"/>
              <a:gd name="T42" fmla="*/ 338 w 3296"/>
              <a:gd name="T43" fmla="*/ 228 h 1514"/>
              <a:gd name="T44" fmla="*/ 373 w 3296"/>
              <a:gd name="T45" fmla="*/ 227 h 1514"/>
              <a:gd name="T46" fmla="*/ 396 w 3296"/>
              <a:gd name="T47" fmla="*/ 216 h 1514"/>
              <a:gd name="T48" fmla="*/ 426 w 3296"/>
              <a:gd name="T49" fmla="*/ 218 h 1514"/>
              <a:gd name="T50" fmla="*/ 447 w 3296"/>
              <a:gd name="T51" fmla="*/ 204 h 1514"/>
              <a:gd name="T52" fmla="*/ 447 w 3296"/>
              <a:gd name="T53" fmla="*/ 176 h 1514"/>
              <a:gd name="T54" fmla="*/ 464 w 3296"/>
              <a:gd name="T55" fmla="*/ 171 h 1514"/>
              <a:gd name="T56" fmla="*/ 479 w 3296"/>
              <a:gd name="T57" fmla="*/ 146 h 1514"/>
              <a:gd name="T58" fmla="*/ 550 w 3296"/>
              <a:gd name="T59" fmla="*/ 92 h 1514"/>
              <a:gd name="T60" fmla="*/ 543 w 3296"/>
              <a:gd name="T61" fmla="*/ 74 h 1514"/>
              <a:gd name="T62" fmla="*/ 612 w 3296"/>
              <a:gd name="T63" fmla="*/ 39 h 1514"/>
              <a:gd name="T64" fmla="*/ 625 w 3296"/>
              <a:gd name="T65" fmla="*/ 21 h 1514"/>
              <a:gd name="T66" fmla="*/ 624 w 3296"/>
              <a:gd name="T67" fmla="*/ 0 h 1514"/>
              <a:gd name="T68" fmla="*/ 598 w 3296"/>
              <a:gd name="T69" fmla="*/ 12 h 1514"/>
              <a:gd name="T70" fmla="*/ 551 w 3296"/>
              <a:gd name="T71" fmla="*/ 20 h 1514"/>
              <a:gd name="T72" fmla="*/ 491 w 3296"/>
              <a:gd name="T73" fmla="*/ 35 h 1514"/>
              <a:gd name="T74" fmla="*/ 450 w 3296"/>
              <a:gd name="T75" fmla="*/ 46 h 1514"/>
              <a:gd name="T76" fmla="*/ 396 w 3296"/>
              <a:gd name="T77" fmla="*/ 55 h 1514"/>
              <a:gd name="T78" fmla="*/ 352 w 3296"/>
              <a:gd name="T79" fmla="*/ 61 h 1514"/>
              <a:gd name="T80" fmla="*/ 279 w 3296"/>
              <a:gd name="T81" fmla="*/ 76 h 1514"/>
              <a:gd name="T82" fmla="*/ 228 w 3296"/>
              <a:gd name="T83" fmla="*/ 92 h 1514"/>
              <a:gd name="T84" fmla="*/ 193 w 3296"/>
              <a:gd name="T85" fmla="*/ 91 h 1514"/>
              <a:gd name="T86" fmla="*/ 131 w 3296"/>
              <a:gd name="T87" fmla="*/ 116 h 1514"/>
              <a:gd name="T88" fmla="*/ 104 w 3296"/>
              <a:gd name="T89" fmla="*/ 117 h 1514"/>
              <a:gd name="T90" fmla="*/ 82 w 3296"/>
              <a:gd name="T91" fmla="*/ 123 h 1514"/>
              <a:gd name="T92" fmla="*/ 60 w 3296"/>
              <a:gd name="T93" fmla="*/ 120 h 1514"/>
              <a:gd name="T94" fmla="*/ 43 w 3296"/>
              <a:gd name="T95" fmla="*/ 127 h 1514"/>
              <a:gd name="T96" fmla="*/ 36 w 3296"/>
              <a:gd name="T97" fmla="*/ 144 h 1514"/>
              <a:gd name="T98" fmla="*/ 27 w 3296"/>
              <a:gd name="T99" fmla="*/ 162 h 1514"/>
              <a:gd name="T100" fmla="*/ 32 w 3296"/>
              <a:gd name="T101" fmla="*/ 179 h 1514"/>
              <a:gd name="T102" fmla="*/ 27 w 3296"/>
              <a:gd name="T103" fmla="*/ 190 h 151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296" h="1514">
                <a:moveTo>
                  <a:pt x="140" y="1004"/>
                </a:moveTo>
                <a:lnTo>
                  <a:pt x="150" y="1093"/>
                </a:lnTo>
                <a:lnTo>
                  <a:pt x="92" y="1169"/>
                </a:lnTo>
                <a:lnTo>
                  <a:pt x="86" y="1255"/>
                </a:lnTo>
                <a:lnTo>
                  <a:pt x="29" y="1321"/>
                </a:lnTo>
                <a:lnTo>
                  <a:pt x="0" y="1514"/>
                </a:lnTo>
                <a:lnTo>
                  <a:pt x="51" y="1511"/>
                </a:lnTo>
                <a:lnTo>
                  <a:pt x="231" y="1475"/>
                </a:lnTo>
                <a:lnTo>
                  <a:pt x="405" y="1463"/>
                </a:lnTo>
                <a:lnTo>
                  <a:pt x="513" y="1439"/>
                </a:lnTo>
                <a:lnTo>
                  <a:pt x="603" y="1439"/>
                </a:lnTo>
                <a:lnTo>
                  <a:pt x="753" y="1433"/>
                </a:lnTo>
                <a:lnTo>
                  <a:pt x="826" y="1378"/>
                </a:lnTo>
                <a:lnTo>
                  <a:pt x="856" y="1318"/>
                </a:lnTo>
                <a:lnTo>
                  <a:pt x="957" y="1343"/>
                </a:lnTo>
                <a:lnTo>
                  <a:pt x="1036" y="1288"/>
                </a:lnTo>
                <a:lnTo>
                  <a:pt x="1095" y="1307"/>
                </a:lnTo>
                <a:lnTo>
                  <a:pt x="1113" y="1373"/>
                </a:lnTo>
                <a:lnTo>
                  <a:pt x="1246" y="1348"/>
                </a:lnTo>
                <a:lnTo>
                  <a:pt x="1449" y="1289"/>
                </a:lnTo>
                <a:lnTo>
                  <a:pt x="1593" y="1271"/>
                </a:lnTo>
                <a:lnTo>
                  <a:pt x="1784" y="1205"/>
                </a:lnTo>
                <a:lnTo>
                  <a:pt x="1965" y="1198"/>
                </a:lnTo>
                <a:lnTo>
                  <a:pt x="2090" y="1139"/>
                </a:lnTo>
                <a:lnTo>
                  <a:pt x="2246" y="1151"/>
                </a:lnTo>
                <a:lnTo>
                  <a:pt x="2355" y="1078"/>
                </a:lnTo>
                <a:lnTo>
                  <a:pt x="2357" y="931"/>
                </a:lnTo>
                <a:lnTo>
                  <a:pt x="2445" y="903"/>
                </a:lnTo>
                <a:lnTo>
                  <a:pt x="2528" y="769"/>
                </a:lnTo>
                <a:lnTo>
                  <a:pt x="2900" y="483"/>
                </a:lnTo>
                <a:lnTo>
                  <a:pt x="2865" y="388"/>
                </a:lnTo>
                <a:lnTo>
                  <a:pt x="3225" y="208"/>
                </a:lnTo>
                <a:lnTo>
                  <a:pt x="3296" y="113"/>
                </a:lnTo>
                <a:lnTo>
                  <a:pt x="3293" y="0"/>
                </a:lnTo>
                <a:lnTo>
                  <a:pt x="3152" y="65"/>
                </a:lnTo>
                <a:lnTo>
                  <a:pt x="2906" y="107"/>
                </a:lnTo>
                <a:lnTo>
                  <a:pt x="2590" y="182"/>
                </a:lnTo>
                <a:lnTo>
                  <a:pt x="2372" y="245"/>
                </a:lnTo>
                <a:lnTo>
                  <a:pt x="2086" y="292"/>
                </a:lnTo>
                <a:lnTo>
                  <a:pt x="1856" y="322"/>
                </a:lnTo>
                <a:lnTo>
                  <a:pt x="1472" y="400"/>
                </a:lnTo>
                <a:lnTo>
                  <a:pt x="1200" y="485"/>
                </a:lnTo>
                <a:lnTo>
                  <a:pt x="1017" y="479"/>
                </a:lnTo>
                <a:lnTo>
                  <a:pt x="689" y="613"/>
                </a:lnTo>
                <a:lnTo>
                  <a:pt x="549" y="617"/>
                </a:lnTo>
                <a:lnTo>
                  <a:pt x="435" y="649"/>
                </a:lnTo>
                <a:lnTo>
                  <a:pt x="315" y="632"/>
                </a:lnTo>
                <a:lnTo>
                  <a:pt x="228" y="671"/>
                </a:lnTo>
                <a:lnTo>
                  <a:pt x="189" y="761"/>
                </a:lnTo>
                <a:lnTo>
                  <a:pt x="140" y="853"/>
                </a:lnTo>
                <a:lnTo>
                  <a:pt x="170" y="943"/>
                </a:lnTo>
                <a:lnTo>
                  <a:pt x="140" y="1004"/>
                </a:lnTo>
                <a:close/>
              </a:path>
            </a:pathLst>
          </a:custGeom>
          <a:solidFill>
            <a:srgbClr val="00B050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sz="1600" kern="0">
              <a:solidFill>
                <a:sysClr val="windowText" lastClr="000000"/>
              </a:solidFill>
              <a:latin typeface="Calibri Light"/>
              <a:ea typeface="等线" panose="02010600030101010101" pitchFamily="2" charset="-122"/>
            </a:endParaRPr>
          </a:p>
        </p:txBody>
      </p:sp>
      <p:sp>
        <p:nvSpPr>
          <p:cNvPr id="33" name="Freeform 29">
            <a:extLst>
              <a:ext uri="{FF2B5EF4-FFF2-40B4-BE49-F238E27FC236}">
                <a16:creationId xmlns:a16="http://schemas.microsoft.com/office/drawing/2014/main" id="{5BC79CC0-7447-4453-B17C-290E0430C1C1}"/>
              </a:ext>
            </a:extLst>
          </p:cNvPr>
          <p:cNvSpPr>
            <a:spLocks/>
          </p:cNvSpPr>
          <p:nvPr/>
        </p:nvSpPr>
        <p:spPr bwMode="auto">
          <a:xfrm>
            <a:off x="7717629" y="4539340"/>
            <a:ext cx="398704" cy="699136"/>
          </a:xfrm>
          <a:custGeom>
            <a:avLst/>
            <a:gdLst>
              <a:gd name="T0" fmla="*/ 74 w 1400"/>
              <a:gd name="T1" fmla="*/ 16 h 2439"/>
              <a:gd name="T2" fmla="*/ 63 w 1400"/>
              <a:gd name="T3" fmla="*/ 36 h 2439"/>
              <a:gd name="T4" fmla="*/ 46 w 1400"/>
              <a:gd name="T5" fmla="*/ 82 h 2439"/>
              <a:gd name="T6" fmla="*/ 25 w 1400"/>
              <a:gd name="T7" fmla="*/ 110 h 2439"/>
              <a:gd name="T8" fmla="*/ 17 w 1400"/>
              <a:gd name="T9" fmla="*/ 147 h 2439"/>
              <a:gd name="T10" fmla="*/ 20 w 1400"/>
              <a:gd name="T11" fmla="*/ 200 h 2439"/>
              <a:gd name="T12" fmla="*/ 17 w 1400"/>
              <a:gd name="T13" fmla="*/ 231 h 2439"/>
              <a:gd name="T14" fmla="*/ 26 w 1400"/>
              <a:gd name="T15" fmla="*/ 252 h 2439"/>
              <a:gd name="T16" fmla="*/ 34 w 1400"/>
              <a:gd name="T17" fmla="*/ 265 h 2439"/>
              <a:gd name="T18" fmla="*/ 29 w 1400"/>
              <a:gd name="T19" fmla="*/ 279 h 2439"/>
              <a:gd name="T20" fmla="*/ 34 w 1400"/>
              <a:gd name="T21" fmla="*/ 293 h 2439"/>
              <a:gd name="T22" fmla="*/ 23 w 1400"/>
              <a:gd name="T23" fmla="*/ 311 h 2439"/>
              <a:gd name="T24" fmla="*/ 23 w 1400"/>
              <a:gd name="T25" fmla="*/ 333 h 2439"/>
              <a:gd name="T26" fmla="*/ 5 w 1400"/>
              <a:gd name="T27" fmla="*/ 359 h 2439"/>
              <a:gd name="T28" fmla="*/ 0 w 1400"/>
              <a:gd name="T29" fmla="*/ 384 h 2439"/>
              <a:gd name="T30" fmla="*/ 1 w 1400"/>
              <a:gd name="T31" fmla="*/ 407 h 2439"/>
              <a:gd name="T32" fmla="*/ 84 w 1400"/>
              <a:gd name="T33" fmla="*/ 407 h 2439"/>
              <a:gd name="T34" fmla="*/ 111 w 1400"/>
              <a:gd name="T35" fmla="*/ 402 h 2439"/>
              <a:gd name="T36" fmla="*/ 139 w 1400"/>
              <a:gd name="T37" fmla="*/ 397 h 2439"/>
              <a:gd name="T38" fmla="*/ 154 w 1400"/>
              <a:gd name="T39" fmla="*/ 401 h 2439"/>
              <a:gd name="T40" fmla="*/ 151 w 1400"/>
              <a:gd name="T41" fmla="*/ 421 h 2439"/>
              <a:gd name="T42" fmla="*/ 161 w 1400"/>
              <a:gd name="T43" fmla="*/ 446 h 2439"/>
              <a:gd name="T44" fmla="*/ 173 w 1400"/>
              <a:gd name="T45" fmla="*/ 462 h 2439"/>
              <a:gd name="T46" fmla="*/ 218 w 1400"/>
              <a:gd name="T47" fmla="*/ 437 h 2439"/>
              <a:gd name="T48" fmla="*/ 258 w 1400"/>
              <a:gd name="T49" fmla="*/ 437 h 2439"/>
              <a:gd name="T50" fmla="*/ 264 w 1400"/>
              <a:gd name="T51" fmla="*/ 426 h 2439"/>
              <a:gd name="T52" fmla="*/ 266 w 1400"/>
              <a:gd name="T53" fmla="*/ 386 h 2439"/>
              <a:gd name="T54" fmla="*/ 259 w 1400"/>
              <a:gd name="T55" fmla="*/ 336 h 2439"/>
              <a:gd name="T56" fmla="*/ 252 w 1400"/>
              <a:gd name="T57" fmla="*/ 278 h 2439"/>
              <a:gd name="T58" fmla="*/ 243 w 1400"/>
              <a:gd name="T59" fmla="*/ 159 h 2439"/>
              <a:gd name="T60" fmla="*/ 235 w 1400"/>
              <a:gd name="T61" fmla="*/ 96 h 2439"/>
              <a:gd name="T62" fmla="*/ 236 w 1400"/>
              <a:gd name="T63" fmla="*/ 52 h 2439"/>
              <a:gd name="T64" fmla="*/ 218 w 1400"/>
              <a:gd name="T65" fmla="*/ 0 h 2439"/>
              <a:gd name="T66" fmla="*/ 188 w 1400"/>
              <a:gd name="T67" fmla="*/ 1 h 2439"/>
              <a:gd name="T68" fmla="*/ 171 w 1400"/>
              <a:gd name="T69" fmla="*/ 1 h 2439"/>
              <a:gd name="T70" fmla="*/ 149 w 1400"/>
              <a:gd name="T71" fmla="*/ 6 h 2439"/>
              <a:gd name="T72" fmla="*/ 118 w 1400"/>
              <a:gd name="T73" fmla="*/ 8 h 2439"/>
              <a:gd name="T74" fmla="*/ 84 w 1400"/>
              <a:gd name="T75" fmla="*/ 15 h 2439"/>
              <a:gd name="T76" fmla="*/ 74 w 1400"/>
              <a:gd name="T77" fmla="*/ 16 h 243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400" h="2439">
                <a:moveTo>
                  <a:pt x="390" y="83"/>
                </a:moveTo>
                <a:lnTo>
                  <a:pt x="330" y="189"/>
                </a:lnTo>
                <a:lnTo>
                  <a:pt x="241" y="431"/>
                </a:lnTo>
                <a:lnTo>
                  <a:pt x="129" y="582"/>
                </a:lnTo>
                <a:lnTo>
                  <a:pt x="87" y="774"/>
                </a:lnTo>
                <a:lnTo>
                  <a:pt x="106" y="1056"/>
                </a:lnTo>
                <a:lnTo>
                  <a:pt x="90" y="1221"/>
                </a:lnTo>
                <a:lnTo>
                  <a:pt x="139" y="1329"/>
                </a:lnTo>
                <a:lnTo>
                  <a:pt x="180" y="1398"/>
                </a:lnTo>
                <a:lnTo>
                  <a:pt x="151" y="1472"/>
                </a:lnTo>
                <a:lnTo>
                  <a:pt x="180" y="1548"/>
                </a:lnTo>
                <a:lnTo>
                  <a:pt x="120" y="1640"/>
                </a:lnTo>
                <a:lnTo>
                  <a:pt x="121" y="1758"/>
                </a:lnTo>
                <a:lnTo>
                  <a:pt x="25" y="1893"/>
                </a:lnTo>
                <a:lnTo>
                  <a:pt x="0" y="2027"/>
                </a:lnTo>
                <a:lnTo>
                  <a:pt x="3" y="2147"/>
                </a:lnTo>
                <a:lnTo>
                  <a:pt x="444" y="2151"/>
                </a:lnTo>
                <a:lnTo>
                  <a:pt x="585" y="2121"/>
                </a:lnTo>
                <a:lnTo>
                  <a:pt x="732" y="2097"/>
                </a:lnTo>
                <a:lnTo>
                  <a:pt x="811" y="2117"/>
                </a:lnTo>
                <a:lnTo>
                  <a:pt x="793" y="2223"/>
                </a:lnTo>
                <a:lnTo>
                  <a:pt x="847" y="2357"/>
                </a:lnTo>
                <a:lnTo>
                  <a:pt x="910" y="2439"/>
                </a:lnTo>
                <a:lnTo>
                  <a:pt x="1148" y="2309"/>
                </a:lnTo>
                <a:lnTo>
                  <a:pt x="1358" y="2309"/>
                </a:lnTo>
                <a:lnTo>
                  <a:pt x="1388" y="2249"/>
                </a:lnTo>
                <a:lnTo>
                  <a:pt x="1400" y="2037"/>
                </a:lnTo>
                <a:lnTo>
                  <a:pt x="1363" y="1772"/>
                </a:lnTo>
                <a:lnTo>
                  <a:pt x="1327" y="1470"/>
                </a:lnTo>
                <a:lnTo>
                  <a:pt x="1281" y="839"/>
                </a:lnTo>
                <a:lnTo>
                  <a:pt x="1238" y="509"/>
                </a:lnTo>
                <a:lnTo>
                  <a:pt x="1244" y="272"/>
                </a:lnTo>
                <a:lnTo>
                  <a:pt x="1146" y="0"/>
                </a:lnTo>
                <a:lnTo>
                  <a:pt x="988" y="5"/>
                </a:lnTo>
                <a:lnTo>
                  <a:pt x="900" y="6"/>
                </a:lnTo>
                <a:lnTo>
                  <a:pt x="786" y="30"/>
                </a:lnTo>
                <a:lnTo>
                  <a:pt x="621" y="42"/>
                </a:lnTo>
                <a:lnTo>
                  <a:pt x="444" y="77"/>
                </a:lnTo>
                <a:lnTo>
                  <a:pt x="390" y="83"/>
                </a:lnTo>
                <a:close/>
              </a:path>
            </a:pathLst>
          </a:custGeom>
          <a:solidFill>
            <a:srgbClr val="00B050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 Light"/>
              <a:ea typeface="等线" panose="02010600030101010101" pitchFamily="2" charset="-122"/>
            </a:endParaRPr>
          </a:p>
        </p:txBody>
      </p:sp>
      <p:sp>
        <p:nvSpPr>
          <p:cNvPr id="34" name="Freeform 30">
            <a:extLst>
              <a:ext uri="{FF2B5EF4-FFF2-40B4-BE49-F238E27FC236}">
                <a16:creationId xmlns:a16="http://schemas.microsoft.com/office/drawing/2014/main" id="{639E8CD0-9AA9-4A17-88D7-448A3E54CE78}"/>
              </a:ext>
            </a:extLst>
          </p:cNvPr>
          <p:cNvSpPr>
            <a:spLocks/>
          </p:cNvSpPr>
          <p:nvPr/>
        </p:nvSpPr>
        <p:spPr bwMode="auto">
          <a:xfrm>
            <a:off x="8042887" y="4471242"/>
            <a:ext cx="469151" cy="736968"/>
          </a:xfrm>
          <a:custGeom>
            <a:avLst/>
            <a:gdLst>
              <a:gd name="T0" fmla="*/ 0 w 1649"/>
              <a:gd name="T1" fmla="*/ 44 h 2568"/>
              <a:gd name="T2" fmla="*/ 19 w 1649"/>
              <a:gd name="T3" fmla="*/ 96 h 2568"/>
              <a:gd name="T4" fmla="*/ 18 w 1649"/>
              <a:gd name="T5" fmla="*/ 141 h 2568"/>
              <a:gd name="T6" fmla="*/ 27 w 1649"/>
              <a:gd name="T7" fmla="*/ 212 h 2568"/>
              <a:gd name="T8" fmla="*/ 35 w 1649"/>
              <a:gd name="T9" fmla="*/ 326 h 2568"/>
              <a:gd name="T10" fmla="*/ 48 w 1649"/>
              <a:gd name="T11" fmla="*/ 432 h 2568"/>
              <a:gd name="T12" fmla="*/ 46 w 1649"/>
              <a:gd name="T13" fmla="*/ 471 h 2568"/>
              <a:gd name="T14" fmla="*/ 41 w 1649"/>
              <a:gd name="T15" fmla="*/ 482 h 2568"/>
              <a:gd name="T16" fmla="*/ 72 w 1649"/>
              <a:gd name="T17" fmla="*/ 469 h 2568"/>
              <a:gd name="T18" fmla="*/ 78 w 1649"/>
              <a:gd name="T19" fmla="*/ 446 h 2568"/>
              <a:gd name="T20" fmla="*/ 90 w 1649"/>
              <a:gd name="T21" fmla="*/ 461 h 2568"/>
              <a:gd name="T22" fmla="*/ 97 w 1649"/>
              <a:gd name="T23" fmla="*/ 478 h 2568"/>
              <a:gd name="T24" fmla="*/ 116 w 1649"/>
              <a:gd name="T25" fmla="*/ 487 h 2568"/>
              <a:gd name="T26" fmla="*/ 123 w 1649"/>
              <a:gd name="T27" fmla="*/ 469 h 2568"/>
              <a:gd name="T28" fmla="*/ 117 w 1649"/>
              <a:gd name="T29" fmla="*/ 435 h 2568"/>
              <a:gd name="T30" fmla="*/ 117 w 1649"/>
              <a:gd name="T31" fmla="*/ 412 h 2568"/>
              <a:gd name="T32" fmla="*/ 154 w 1649"/>
              <a:gd name="T33" fmla="*/ 404 h 2568"/>
              <a:gd name="T34" fmla="*/ 179 w 1649"/>
              <a:gd name="T35" fmla="*/ 401 h 2568"/>
              <a:gd name="T36" fmla="*/ 242 w 1649"/>
              <a:gd name="T37" fmla="*/ 381 h 2568"/>
              <a:gd name="T38" fmla="*/ 305 w 1649"/>
              <a:gd name="T39" fmla="*/ 366 h 2568"/>
              <a:gd name="T40" fmla="*/ 313 w 1649"/>
              <a:gd name="T41" fmla="*/ 338 h 2568"/>
              <a:gd name="T42" fmla="*/ 305 w 1649"/>
              <a:gd name="T43" fmla="*/ 314 h 2568"/>
              <a:gd name="T44" fmla="*/ 301 w 1649"/>
              <a:gd name="T45" fmla="*/ 281 h 2568"/>
              <a:gd name="T46" fmla="*/ 298 w 1649"/>
              <a:gd name="T47" fmla="*/ 262 h 2568"/>
              <a:gd name="T48" fmla="*/ 304 w 1649"/>
              <a:gd name="T49" fmla="*/ 232 h 2568"/>
              <a:gd name="T50" fmla="*/ 293 w 1649"/>
              <a:gd name="T51" fmla="*/ 212 h 2568"/>
              <a:gd name="T52" fmla="*/ 272 w 1649"/>
              <a:gd name="T53" fmla="*/ 176 h 2568"/>
              <a:gd name="T54" fmla="*/ 260 w 1649"/>
              <a:gd name="T55" fmla="*/ 127 h 2568"/>
              <a:gd name="T56" fmla="*/ 239 w 1649"/>
              <a:gd name="T57" fmla="*/ 52 h 2568"/>
              <a:gd name="T58" fmla="*/ 225 w 1649"/>
              <a:gd name="T59" fmla="*/ 27 h 2568"/>
              <a:gd name="T60" fmla="*/ 229 w 1649"/>
              <a:gd name="T61" fmla="*/ 0 h 2568"/>
              <a:gd name="T62" fmla="*/ 195 w 1649"/>
              <a:gd name="T63" fmla="*/ 1 h 2568"/>
              <a:gd name="T64" fmla="*/ 159 w 1649"/>
              <a:gd name="T65" fmla="*/ 13 h 2568"/>
              <a:gd name="T66" fmla="*/ 132 w 1649"/>
              <a:gd name="T67" fmla="*/ 17 h 2568"/>
              <a:gd name="T68" fmla="*/ 93 w 1649"/>
              <a:gd name="T69" fmla="*/ 28 h 2568"/>
              <a:gd name="T70" fmla="*/ 68 w 1649"/>
              <a:gd name="T71" fmla="*/ 33 h 2568"/>
              <a:gd name="T72" fmla="*/ 65 w 1649"/>
              <a:gd name="T73" fmla="*/ 20 h 2568"/>
              <a:gd name="T74" fmla="*/ 64 w 1649"/>
              <a:gd name="T75" fmla="*/ 20 h 2568"/>
              <a:gd name="T76" fmla="*/ 52 w 1649"/>
              <a:gd name="T77" fmla="*/ 17 h 2568"/>
              <a:gd name="T78" fmla="*/ 38 w 1649"/>
              <a:gd name="T79" fmla="*/ 27 h 2568"/>
              <a:gd name="T80" fmla="*/ 19 w 1649"/>
              <a:gd name="T81" fmla="*/ 22 h 2568"/>
              <a:gd name="T82" fmla="*/ 14 w 1649"/>
              <a:gd name="T83" fmla="*/ 34 h 2568"/>
              <a:gd name="T84" fmla="*/ 0 w 1649"/>
              <a:gd name="T85" fmla="*/ 44 h 256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649" h="2568">
                <a:moveTo>
                  <a:pt x="0" y="234"/>
                </a:moveTo>
                <a:lnTo>
                  <a:pt x="99" y="506"/>
                </a:lnTo>
                <a:lnTo>
                  <a:pt x="95" y="741"/>
                </a:lnTo>
                <a:lnTo>
                  <a:pt x="141" y="1116"/>
                </a:lnTo>
                <a:lnTo>
                  <a:pt x="185" y="1721"/>
                </a:lnTo>
                <a:lnTo>
                  <a:pt x="255" y="2280"/>
                </a:lnTo>
                <a:lnTo>
                  <a:pt x="243" y="2483"/>
                </a:lnTo>
                <a:lnTo>
                  <a:pt x="216" y="2544"/>
                </a:lnTo>
                <a:lnTo>
                  <a:pt x="379" y="2472"/>
                </a:lnTo>
                <a:lnTo>
                  <a:pt x="409" y="2352"/>
                </a:lnTo>
                <a:lnTo>
                  <a:pt x="473" y="2432"/>
                </a:lnTo>
                <a:lnTo>
                  <a:pt x="513" y="2520"/>
                </a:lnTo>
                <a:lnTo>
                  <a:pt x="609" y="2568"/>
                </a:lnTo>
                <a:lnTo>
                  <a:pt x="649" y="2472"/>
                </a:lnTo>
                <a:lnTo>
                  <a:pt x="619" y="2292"/>
                </a:lnTo>
                <a:lnTo>
                  <a:pt x="619" y="2172"/>
                </a:lnTo>
                <a:lnTo>
                  <a:pt x="809" y="2128"/>
                </a:lnTo>
                <a:lnTo>
                  <a:pt x="945" y="2112"/>
                </a:lnTo>
                <a:lnTo>
                  <a:pt x="1273" y="2008"/>
                </a:lnTo>
                <a:lnTo>
                  <a:pt x="1609" y="1932"/>
                </a:lnTo>
                <a:lnTo>
                  <a:pt x="1649" y="1784"/>
                </a:lnTo>
                <a:lnTo>
                  <a:pt x="1609" y="1656"/>
                </a:lnTo>
                <a:lnTo>
                  <a:pt x="1585" y="1480"/>
                </a:lnTo>
                <a:lnTo>
                  <a:pt x="1569" y="1384"/>
                </a:lnTo>
                <a:lnTo>
                  <a:pt x="1601" y="1224"/>
                </a:lnTo>
                <a:lnTo>
                  <a:pt x="1545" y="1120"/>
                </a:lnTo>
                <a:lnTo>
                  <a:pt x="1433" y="928"/>
                </a:lnTo>
                <a:lnTo>
                  <a:pt x="1369" y="672"/>
                </a:lnTo>
                <a:lnTo>
                  <a:pt x="1257" y="272"/>
                </a:lnTo>
                <a:lnTo>
                  <a:pt x="1185" y="144"/>
                </a:lnTo>
                <a:lnTo>
                  <a:pt x="1209" y="0"/>
                </a:lnTo>
                <a:lnTo>
                  <a:pt x="1029" y="5"/>
                </a:lnTo>
                <a:lnTo>
                  <a:pt x="839" y="71"/>
                </a:lnTo>
                <a:lnTo>
                  <a:pt x="696" y="90"/>
                </a:lnTo>
                <a:lnTo>
                  <a:pt x="489" y="149"/>
                </a:lnTo>
                <a:lnTo>
                  <a:pt x="356" y="174"/>
                </a:lnTo>
                <a:lnTo>
                  <a:pt x="341" y="107"/>
                </a:lnTo>
                <a:lnTo>
                  <a:pt x="339" y="108"/>
                </a:lnTo>
                <a:lnTo>
                  <a:pt x="276" y="90"/>
                </a:lnTo>
                <a:lnTo>
                  <a:pt x="201" y="143"/>
                </a:lnTo>
                <a:lnTo>
                  <a:pt x="99" y="117"/>
                </a:lnTo>
                <a:lnTo>
                  <a:pt x="72" y="177"/>
                </a:lnTo>
                <a:lnTo>
                  <a:pt x="0" y="234"/>
                </a:lnTo>
                <a:close/>
              </a:path>
            </a:pathLst>
          </a:custGeom>
          <a:solidFill>
            <a:srgbClr val="00B050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 Light"/>
              <a:ea typeface="等线" panose="02010600030101010101" pitchFamily="2" charset="-122"/>
            </a:endParaRPr>
          </a:p>
        </p:txBody>
      </p:sp>
      <p:sp>
        <p:nvSpPr>
          <p:cNvPr id="35" name="Freeform 31">
            <a:extLst>
              <a:ext uri="{FF2B5EF4-FFF2-40B4-BE49-F238E27FC236}">
                <a16:creationId xmlns:a16="http://schemas.microsoft.com/office/drawing/2014/main" id="{63973253-9F33-483B-9434-B8F248DD6828}"/>
              </a:ext>
            </a:extLst>
          </p:cNvPr>
          <p:cNvSpPr>
            <a:spLocks/>
          </p:cNvSpPr>
          <p:nvPr/>
        </p:nvSpPr>
        <p:spPr bwMode="auto">
          <a:xfrm>
            <a:off x="8380136" y="4407684"/>
            <a:ext cx="601052" cy="650711"/>
          </a:xfrm>
          <a:custGeom>
            <a:avLst/>
            <a:gdLst>
              <a:gd name="T0" fmla="*/ 5 w 2113"/>
              <a:gd name="T1" fmla="*/ 43 h 2269"/>
              <a:gd name="T2" fmla="*/ 28 w 2113"/>
              <a:gd name="T3" fmla="*/ 31 h 2269"/>
              <a:gd name="T4" fmla="*/ 58 w 2113"/>
              <a:gd name="T5" fmla="*/ 33 h 2269"/>
              <a:gd name="T6" fmla="*/ 79 w 2113"/>
              <a:gd name="T7" fmla="*/ 19 h 2269"/>
              <a:gd name="T8" fmla="*/ 110 w 2113"/>
              <a:gd name="T9" fmla="*/ 16 h 2269"/>
              <a:gd name="T10" fmla="*/ 148 w 2113"/>
              <a:gd name="T11" fmla="*/ 3 h 2269"/>
              <a:gd name="T12" fmla="*/ 171 w 2113"/>
              <a:gd name="T13" fmla="*/ 0 h 2269"/>
              <a:gd name="T14" fmla="*/ 179 w 2113"/>
              <a:gd name="T15" fmla="*/ 26 h 2269"/>
              <a:gd name="T16" fmla="*/ 191 w 2113"/>
              <a:gd name="T17" fmla="*/ 45 h 2269"/>
              <a:gd name="T18" fmla="*/ 214 w 2113"/>
              <a:gd name="T19" fmla="*/ 54 h 2269"/>
              <a:gd name="T20" fmla="*/ 219 w 2113"/>
              <a:gd name="T21" fmla="*/ 72 h 2269"/>
              <a:gd name="T22" fmla="*/ 247 w 2113"/>
              <a:gd name="T23" fmla="*/ 83 h 2269"/>
              <a:gd name="T24" fmla="*/ 270 w 2113"/>
              <a:gd name="T25" fmla="*/ 97 h 2269"/>
              <a:gd name="T26" fmla="*/ 289 w 2113"/>
              <a:gd name="T27" fmla="*/ 116 h 2269"/>
              <a:gd name="T28" fmla="*/ 316 w 2113"/>
              <a:gd name="T29" fmla="*/ 129 h 2269"/>
              <a:gd name="T30" fmla="*/ 355 w 2113"/>
              <a:gd name="T31" fmla="*/ 163 h 2269"/>
              <a:gd name="T32" fmla="*/ 350 w 2113"/>
              <a:gd name="T33" fmla="*/ 180 h 2269"/>
              <a:gd name="T34" fmla="*/ 377 w 2113"/>
              <a:gd name="T35" fmla="*/ 204 h 2269"/>
              <a:gd name="T36" fmla="*/ 401 w 2113"/>
              <a:gd name="T37" fmla="*/ 231 h 2269"/>
              <a:gd name="T38" fmla="*/ 384 w 2113"/>
              <a:gd name="T39" fmla="*/ 263 h 2269"/>
              <a:gd name="T40" fmla="*/ 377 w 2113"/>
              <a:gd name="T41" fmla="*/ 303 h 2269"/>
              <a:gd name="T42" fmla="*/ 384 w 2113"/>
              <a:gd name="T43" fmla="*/ 334 h 2269"/>
              <a:gd name="T44" fmla="*/ 388 w 2113"/>
              <a:gd name="T45" fmla="*/ 367 h 2269"/>
              <a:gd name="T46" fmla="*/ 367 w 2113"/>
              <a:gd name="T47" fmla="*/ 378 h 2269"/>
              <a:gd name="T48" fmla="*/ 344 w 2113"/>
              <a:gd name="T49" fmla="*/ 373 h 2269"/>
              <a:gd name="T50" fmla="*/ 334 w 2113"/>
              <a:gd name="T51" fmla="*/ 388 h 2269"/>
              <a:gd name="T52" fmla="*/ 334 w 2113"/>
              <a:gd name="T53" fmla="*/ 402 h 2269"/>
              <a:gd name="T54" fmla="*/ 329 w 2113"/>
              <a:gd name="T55" fmla="*/ 417 h 2269"/>
              <a:gd name="T56" fmla="*/ 318 w 2113"/>
              <a:gd name="T57" fmla="*/ 409 h 2269"/>
              <a:gd name="T58" fmla="*/ 284 w 2113"/>
              <a:gd name="T59" fmla="*/ 414 h 2269"/>
              <a:gd name="T60" fmla="*/ 216 w 2113"/>
              <a:gd name="T61" fmla="*/ 417 h 2269"/>
              <a:gd name="T62" fmla="*/ 162 w 2113"/>
              <a:gd name="T63" fmla="*/ 426 h 2269"/>
              <a:gd name="T64" fmla="*/ 116 w 2113"/>
              <a:gd name="T65" fmla="*/ 430 h 2269"/>
              <a:gd name="T66" fmla="*/ 96 w 2113"/>
              <a:gd name="T67" fmla="*/ 423 h 2269"/>
              <a:gd name="T68" fmla="*/ 81 w 2113"/>
              <a:gd name="T69" fmla="*/ 409 h 2269"/>
              <a:gd name="T70" fmla="*/ 88 w 2113"/>
              <a:gd name="T71" fmla="*/ 380 h 2269"/>
              <a:gd name="T72" fmla="*/ 80 w 2113"/>
              <a:gd name="T73" fmla="*/ 356 h 2269"/>
              <a:gd name="T74" fmla="*/ 76 w 2113"/>
              <a:gd name="T75" fmla="*/ 326 h 2269"/>
              <a:gd name="T76" fmla="*/ 73 w 2113"/>
              <a:gd name="T77" fmla="*/ 305 h 2269"/>
              <a:gd name="T78" fmla="*/ 79 w 2113"/>
              <a:gd name="T79" fmla="*/ 274 h 2269"/>
              <a:gd name="T80" fmla="*/ 47 w 2113"/>
              <a:gd name="T81" fmla="*/ 218 h 2269"/>
              <a:gd name="T82" fmla="*/ 33 w 2113"/>
              <a:gd name="T83" fmla="*/ 162 h 2269"/>
              <a:gd name="T84" fmla="*/ 14 w 2113"/>
              <a:gd name="T85" fmla="*/ 95 h 2269"/>
              <a:gd name="T86" fmla="*/ 0 w 2113"/>
              <a:gd name="T87" fmla="*/ 70 h 2269"/>
              <a:gd name="T88" fmla="*/ 5 w 2113"/>
              <a:gd name="T89" fmla="*/ 43 h 226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113" h="2269">
                <a:moveTo>
                  <a:pt x="26" y="225"/>
                </a:moveTo>
                <a:lnTo>
                  <a:pt x="150" y="164"/>
                </a:lnTo>
                <a:lnTo>
                  <a:pt x="308" y="176"/>
                </a:lnTo>
                <a:lnTo>
                  <a:pt x="416" y="102"/>
                </a:lnTo>
                <a:lnTo>
                  <a:pt x="579" y="82"/>
                </a:lnTo>
                <a:lnTo>
                  <a:pt x="781" y="18"/>
                </a:lnTo>
                <a:lnTo>
                  <a:pt x="899" y="0"/>
                </a:lnTo>
                <a:lnTo>
                  <a:pt x="943" y="139"/>
                </a:lnTo>
                <a:lnTo>
                  <a:pt x="1009" y="238"/>
                </a:lnTo>
                <a:lnTo>
                  <a:pt x="1128" y="283"/>
                </a:lnTo>
                <a:lnTo>
                  <a:pt x="1153" y="379"/>
                </a:lnTo>
                <a:lnTo>
                  <a:pt x="1302" y="439"/>
                </a:lnTo>
                <a:lnTo>
                  <a:pt x="1421" y="512"/>
                </a:lnTo>
                <a:lnTo>
                  <a:pt x="1521" y="612"/>
                </a:lnTo>
                <a:lnTo>
                  <a:pt x="1663" y="679"/>
                </a:lnTo>
                <a:lnTo>
                  <a:pt x="1873" y="859"/>
                </a:lnTo>
                <a:lnTo>
                  <a:pt x="1843" y="949"/>
                </a:lnTo>
                <a:lnTo>
                  <a:pt x="1987" y="1079"/>
                </a:lnTo>
                <a:lnTo>
                  <a:pt x="2113" y="1219"/>
                </a:lnTo>
                <a:lnTo>
                  <a:pt x="2024" y="1390"/>
                </a:lnTo>
                <a:lnTo>
                  <a:pt x="1987" y="1600"/>
                </a:lnTo>
                <a:lnTo>
                  <a:pt x="2024" y="1764"/>
                </a:lnTo>
                <a:lnTo>
                  <a:pt x="2042" y="1938"/>
                </a:lnTo>
                <a:lnTo>
                  <a:pt x="1933" y="1993"/>
                </a:lnTo>
                <a:lnTo>
                  <a:pt x="1813" y="1969"/>
                </a:lnTo>
                <a:lnTo>
                  <a:pt x="1759" y="2048"/>
                </a:lnTo>
                <a:lnTo>
                  <a:pt x="1759" y="2121"/>
                </a:lnTo>
                <a:lnTo>
                  <a:pt x="1731" y="2203"/>
                </a:lnTo>
                <a:lnTo>
                  <a:pt x="1677" y="2158"/>
                </a:lnTo>
                <a:lnTo>
                  <a:pt x="1494" y="2185"/>
                </a:lnTo>
                <a:lnTo>
                  <a:pt x="1137" y="2203"/>
                </a:lnTo>
                <a:lnTo>
                  <a:pt x="854" y="2249"/>
                </a:lnTo>
                <a:lnTo>
                  <a:pt x="613" y="2269"/>
                </a:lnTo>
                <a:lnTo>
                  <a:pt x="506" y="2231"/>
                </a:lnTo>
                <a:lnTo>
                  <a:pt x="426" y="2156"/>
                </a:lnTo>
                <a:lnTo>
                  <a:pt x="464" y="2007"/>
                </a:lnTo>
                <a:lnTo>
                  <a:pt x="423" y="1877"/>
                </a:lnTo>
                <a:lnTo>
                  <a:pt x="402" y="1718"/>
                </a:lnTo>
                <a:lnTo>
                  <a:pt x="383" y="1610"/>
                </a:lnTo>
                <a:lnTo>
                  <a:pt x="416" y="1448"/>
                </a:lnTo>
                <a:lnTo>
                  <a:pt x="246" y="1148"/>
                </a:lnTo>
                <a:lnTo>
                  <a:pt x="173" y="857"/>
                </a:lnTo>
                <a:lnTo>
                  <a:pt x="72" y="500"/>
                </a:lnTo>
                <a:lnTo>
                  <a:pt x="0" y="369"/>
                </a:lnTo>
                <a:lnTo>
                  <a:pt x="26" y="225"/>
                </a:lnTo>
                <a:close/>
              </a:path>
            </a:pathLst>
          </a:custGeom>
          <a:solidFill>
            <a:srgbClr val="00B050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 Light"/>
              <a:ea typeface="等线" panose="02010600030101010101" pitchFamily="2" charset="-122"/>
            </a:endParaRPr>
          </a:p>
        </p:txBody>
      </p:sp>
      <p:sp>
        <p:nvSpPr>
          <p:cNvPr id="36" name="Freeform 32">
            <a:extLst>
              <a:ext uri="{FF2B5EF4-FFF2-40B4-BE49-F238E27FC236}">
                <a16:creationId xmlns:a16="http://schemas.microsoft.com/office/drawing/2014/main" id="{64664F19-E897-4CD9-8F78-2EB25FCB531D}"/>
              </a:ext>
            </a:extLst>
          </p:cNvPr>
          <p:cNvSpPr>
            <a:spLocks/>
          </p:cNvSpPr>
          <p:nvPr/>
        </p:nvSpPr>
        <p:spPr bwMode="auto">
          <a:xfrm>
            <a:off x="8219755" y="4963059"/>
            <a:ext cx="1014745" cy="800526"/>
          </a:xfrm>
          <a:custGeom>
            <a:avLst/>
            <a:gdLst>
              <a:gd name="T0" fmla="*/ 33 w 3573"/>
              <a:gd name="T1" fmla="*/ 131 h 2793"/>
              <a:gd name="T2" fmla="*/ 62 w 3573"/>
              <a:gd name="T3" fmla="*/ 131 h 2793"/>
              <a:gd name="T4" fmla="*/ 118 w 3573"/>
              <a:gd name="T5" fmla="*/ 129 h 2793"/>
              <a:gd name="T6" fmla="*/ 175 w 3573"/>
              <a:gd name="T7" fmla="*/ 153 h 2793"/>
              <a:gd name="T8" fmla="*/ 221 w 3573"/>
              <a:gd name="T9" fmla="*/ 160 h 2793"/>
              <a:gd name="T10" fmla="*/ 257 w 3573"/>
              <a:gd name="T11" fmla="*/ 136 h 2793"/>
              <a:gd name="T12" fmla="*/ 301 w 3573"/>
              <a:gd name="T13" fmla="*/ 113 h 2793"/>
              <a:gd name="T14" fmla="*/ 339 w 3573"/>
              <a:gd name="T15" fmla="*/ 148 h 2793"/>
              <a:gd name="T16" fmla="*/ 380 w 3573"/>
              <a:gd name="T17" fmla="*/ 177 h 2793"/>
              <a:gd name="T18" fmla="*/ 414 w 3573"/>
              <a:gd name="T19" fmla="*/ 220 h 2793"/>
              <a:gd name="T20" fmla="*/ 419 w 3573"/>
              <a:gd name="T21" fmla="*/ 266 h 2793"/>
              <a:gd name="T22" fmla="*/ 426 w 3573"/>
              <a:gd name="T23" fmla="*/ 308 h 2793"/>
              <a:gd name="T24" fmla="*/ 448 w 3573"/>
              <a:gd name="T25" fmla="*/ 296 h 2793"/>
              <a:gd name="T26" fmla="*/ 448 w 3573"/>
              <a:gd name="T27" fmla="*/ 319 h 2793"/>
              <a:gd name="T28" fmla="*/ 461 w 3573"/>
              <a:gd name="T29" fmla="*/ 369 h 2793"/>
              <a:gd name="T30" fmla="*/ 500 w 3573"/>
              <a:gd name="T31" fmla="*/ 370 h 2793"/>
              <a:gd name="T32" fmla="*/ 537 w 3573"/>
              <a:gd name="T33" fmla="*/ 429 h 2793"/>
              <a:gd name="T34" fmla="*/ 551 w 3573"/>
              <a:gd name="T35" fmla="*/ 472 h 2793"/>
              <a:gd name="T36" fmla="*/ 596 w 3573"/>
              <a:gd name="T37" fmla="*/ 501 h 2793"/>
              <a:gd name="T38" fmla="*/ 602 w 3573"/>
              <a:gd name="T39" fmla="*/ 529 h 2793"/>
              <a:gd name="T40" fmla="*/ 638 w 3573"/>
              <a:gd name="T41" fmla="*/ 525 h 2793"/>
              <a:gd name="T42" fmla="*/ 659 w 3573"/>
              <a:gd name="T43" fmla="*/ 518 h 2793"/>
              <a:gd name="T44" fmla="*/ 662 w 3573"/>
              <a:gd name="T45" fmla="*/ 474 h 2793"/>
              <a:gd name="T46" fmla="*/ 677 w 3573"/>
              <a:gd name="T47" fmla="*/ 429 h 2793"/>
              <a:gd name="T48" fmla="*/ 670 w 3573"/>
              <a:gd name="T49" fmla="*/ 353 h 2793"/>
              <a:gd name="T50" fmla="*/ 591 w 3573"/>
              <a:gd name="T51" fmla="*/ 222 h 2793"/>
              <a:gd name="T52" fmla="*/ 591 w 3573"/>
              <a:gd name="T53" fmla="*/ 188 h 2793"/>
              <a:gd name="T54" fmla="*/ 613 w 3573"/>
              <a:gd name="T55" fmla="*/ 227 h 2793"/>
              <a:gd name="T56" fmla="*/ 596 w 3573"/>
              <a:gd name="T57" fmla="*/ 182 h 2793"/>
              <a:gd name="T58" fmla="*/ 551 w 3573"/>
              <a:gd name="T59" fmla="*/ 137 h 2793"/>
              <a:gd name="T60" fmla="*/ 528 w 3573"/>
              <a:gd name="T61" fmla="*/ 93 h 2793"/>
              <a:gd name="T62" fmla="*/ 513 w 3573"/>
              <a:gd name="T63" fmla="*/ 43 h 2793"/>
              <a:gd name="T64" fmla="*/ 492 w 3573"/>
              <a:gd name="T65" fmla="*/ 50 h 2793"/>
              <a:gd name="T66" fmla="*/ 483 w 3573"/>
              <a:gd name="T67" fmla="*/ 69 h 2793"/>
              <a:gd name="T68" fmla="*/ 494 w 3573"/>
              <a:gd name="T69" fmla="*/ 18 h 2793"/>
              <a:gd name="T70" fmla="*/ 474 w 3573"/>
              <a:gd name="T71" fmla="*/ 10 h 2793"/>
              <a:gd name="T72" fmla="*/ 441 w 3573"/>
              <a:gd name="T73" fmla="*/ 21 h 2793"/>
              <a:gd name="T74" fmla="*/ 435 w 3573"/>
              <a:gd name="T75" fmla="*/ 51 h 2793"/>
              <a:gd name="T76" fmla="*/ 388 w 3573"/>
              <a:gd name="T77" fmla="*/ 47 h 2793"/>
              <a:gd name="T78" fmla="*/ 271 w 3573"/>
              <a:gd name="T79" fmla="*/ 59 h 2793"/>
              <a:gd name="T80" fmla="*/ 204 w 3573"/>
              <a:gd name="T81" fmla="*/ 56 h 2793"/>
              <a:gd name="T82" fmla="*/ 124 w 3573"/>
              <a:gd name="T83" fmla="*/ 56 h 2793"/>
              <a:gd name="T84" fmla="*/ 37 w 3573"/>
              <a:gd name="T85" fmla="*/ 78 h 2793"/>
              <a:gd name="T86" fmla="*/ 0 w 3573"/>
              <a:gd name="T87" fmla="*/ 110 h 279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573" h="2793">
                <a:moveTo>
                  <a:pt x="32" y="756"/>
                </a:moveTo>
                <a:lnTo>
                  <a:pt x="176" y="693"/>
                </a:lnTo>
                <a:lnTo>
                  <a:pt x="206" y="633"/>
                </a:lnTo>
                <a:lnTo>
                  <a:pt x="326" y="693"/>
                </a:lnTo>
                <a:lnTo>
                  <a:pt x="441" y="616"/>
                </a:lnTo>
                <a:lnTo>
                  <a:pt x="621" y="682"/>
                </a:lnTo>
                <a:lnTo>
                  <a:pt x="795" y="646"/>
                </a:lnTo>
                <a:lnTo>
                  <a:pt x="921" y="808"/>
                </a:lnTo>
                <a:lnTo>
                  <a:pt x="1016" y="873"/>
                </a:lnTo>
                <a:lnTo>
                  <a:pt x="1166" y="843"/>
                </a:lnTo>
                <a:lnTo>
                  <a:pt x="1269" y="820"/>
                </a:lnTo>
                <a:lnTo>
                  <a:pt x="1359" y="718"/>
                </a:lnTo>
                <a:lnTo>
                  <a:pt x="1443" y="628"/>
                </a:lnTo>
                <a:lnTo>
                  <a:pt x="1587" y="598"/>
                </a:lnTo>
                <a:lnTo>
                  <a:pt x="1676" y="663"/>
                </a:lnTo>
                <a:lnTo>
                  <a:pt x="1791" y="784"/>
                </a:lnTo>
                <a:lnTo>
                  <a:pt x="1827" y="873"/>
                </a:lnTo>
                <a:lnTo>
                  <a:pt x="2007" y="934"/>
                </a:lnTo>
                <a:lnTo>
                  <a:pt x="2127" y="994"/>
                </a:lnTo>
                <a:lnTo>
                  <a:pt x="2187" y="1162"/>
                </a:lnTo>
                <a:lnTo>
                  <a:pt x="2187" y="1263"/>
                </a:lnTo>
                <a:lnTo>
                  <a:pt x="2211" y="1402"/>
                </a:lnTo>
                <a:lnTo>
                  <a:pt x="2211" y="1516"/>
                </a:lnTo>
                <a:lnTo>
                  <a:pt x="2247" y="1624"/>
                </a:lnTo>
                <a:lnTo>
                  <a:pt x="2289" y="1582"/>
                </a:lnTo>
                <a:lnTo>
                  <a:pt x="2367" y="1563"/>
                </a:lnTo>
                <a:lnTo>
                  <a:pt x="2391" y="1636"/>
                </a:lnTo>
                <a:lnTo>
                  <a:pt x="2367" y="1683"/>
                </a:lnTo>
                <a:lnTo>
                  <a:pt x="2349" y="1786"/>
                </a:lnTo>
                <a:lnTo>
                  <a:pt x="2433" y="1948"/>
                </a:lnTo>
                <a:lnTo>
                  <a:pt x="2565" y="2050"/>
                </a:lnTo>
                <a:lnTo>
                  <a:pt x="2637" y="1953"/>
                </a:lnTo>
                <a:lnTo>
                  <a:pt x="2715" y="2152"/>
                </a:lnTo>
                <a:lnTo>
                  <a:pt x="2835" y="2266"/>
                </a:lnTo>
                <a:lnTo>
                  <a:pt x="2883" y="2404"/>
                </a:lnTo>
                <a:lnTo>
                  <a:pt x="2907" y="2493"/>
                </a:lnTo>
                <a:lnTo>
                  <a:pt x="3057" y="2493"/>
                </a:lnTo>
                <a:lnTo>
                  <a:pt x="3147" y="2643"/>
                </a:lnTo>
                <a:lnTo>
                  <a:pt x="3237" y="2703"/>
                </a:lnTo>
                <a:lnTo>
                  <a:pt x="3177" y="2793"/>
                </a:lnTo>
                <a:lnTo>
                  <a:pt x="3267" y="2793"/>
                </a:lnTo>
                <a:lnTo>
                  <a:pt x="3369" y="2770"/>
                </a:lnTo>
                <a:lnTo>
                  <a:pt x="3387" y="2703"/>
                </a:lnTo>
                <a:lnTo>
                  <a:pt x="3477" y="2733"/>
                </a:lnTo>
                <a:lnTo>
                  <a:pt x="3537" y="2583"/>
                </a:lnTo>
                <a:lnTo>
                  <a:pt x="3495" y="2500"/>
                </a:lnTo>
                <a:lnTo>
                  <a:pt x="3549" y="2428"/>
                </a:lnTo>
                <a:lnTo>
                  <a:pt x="3573" y="2266"/>
                </a:lnTo>
                <a:lnTo>
                  <a:pt x="3573" y="2086"/>
                </a:lnTo>
                <a:lnTo>
                  <a:pt x="3537" y="1863"/>
                </a:lnTo>
                <a:lnTo>
                  <a:pt x="3387" y="1503"/>
                </a:lnTo>
                <a:lnTo>
                  <a:pt x="3117" y="1173"/>
                </a:lnTo>
                <a:lnTo>
                  <a:pt x="3027" y="993"/>
                </a:lnTo>
                <a:lnTo>
                  <a:pt x="3117" y="993"/>
                </a:lnTo>
                <a:lnTo>
                  <a:pt x="3183" y="1096"/>
                </a:lnTo>
                <a:lnTo>
                  <a:pt x="3237" y="1198"/>
                </a:lnTo>
                <a:lnTo>
                  <a:pt x="3273" y="1198"/>
                </a:lnTo>
                <a:lnTo>
                  <a:pt x="3147" y="963"/>
                </a:lnTo>
                <a:lnTo>
                  <a:pt x="3021" y="832"/>
                </a:lnTo>
                <a:lnTo>
                  <a:pt x="2907" y="723"/>
                </a:lnTo>
                <a:lnTo>
                  <a:pt x="2865" y="604"/>
                </a:lnTo>
                <a:lnTo>
                  <a:pt x="2787" y="490"/>
                </a:lnTo>
                <a:lnTo>
                  <a:pt x="2733" y="370"/>
                </a:lnTo>
                <a:lnTo>
                  <a:pt x="2709" y="226"/>
                </a:lnTo>
                <a:lnTo>
                  <a:pt x="2637" y="183"/>
                </a:lnTo>
                <a:lnTo>
                  <a:pt x="2595" y="262"/>
                </a:lnTo>
                <a:lnTo>
                  <a:pt x="2643" y="448"/>
                </a:lnTo>
                <a:lnTo>
                  <a:pt x="2547" y="364"/>
                </a:lnTo>
                <a:lnTo>
                  <a:pt x="2547" y="213"/>
                </a:lnTo>
                <a:lnTo>
                  <a:pt x="2607" y="93"/>
                </a:lnTo>
                <a:lnTo>
                  <a:pt x="2609" y="0"/>
                </a:lnTo>
                <a:lnTo>
                  <a:pt x="2499" y="55"/>
                </a:lnTo>
                <a:lnTo>
                  <a:pt x="2379" y="31"/>
                </a:lnTo>
                <a:lnTo>
                  <a:pt x="2325" y="112"/>
                </a:lnTo>
                <a:lnTo>
                  <a:pt x="2325" y="184"/>
                </a:lnTo>
                <a:lnTo>
                  <a:pt x="2298" y="268"/>
                </a:lnTo>
                <a:lnTo>
                  <a:pt x="2246" y="220"/>
                </a:lnTo>
                <a:lnTo>
                  <a:pt x="2049" y="249"/>
                </a:lnTo>
                <a:lnTo>
                  <a:pt x="1703" y="265"/>
                </a:lnTo>
                <a:lnTo>
                  <a:pt x="1430" y="310"/>
                </a:lnTo>
                <a:lnTo>
                  <a:pt x="1185" y="333"/>
                </a:lnTo>
                <a:lnTo>
                  <a:pt x="1076" y="295"/>
                </a:lnTo>
                <a:lnTo>
                  <a:pt x="992" y="220"/>
                </a:lnTo>
                <a:lnTo>
                  <a:pt x="653" y="297"/>
                </a:lnTo>
                <a:lnTo>
                  <a:pt x="329" y="400"/>
                </a:lnTo>
                <a:lnTo>
                  <a:pt x="195" y="414"/>
                </a:lnTo>
                <a:lnTo>
                  <a:pt x="2" y="459"/>
                </a:lnTo>
                <a:lnTo>
                  <a:pt x="0" y="580"/>
                </a:lnTo>
                <a:lnTo>
                  <a:pt x="32" y="756"/>
                </a:lnTo>
                <a:close/>
              </a:path>
            </a:pathLst>
          </a:custGeom>
          <a:solidFill>
            <a:srgbClr val="00B050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en-US" sz="1600" b="1" kern="0">
              <a:solidFill>
                <a:srgbClr val="000000"/>
              </a:solidFill>
              <a:ea typeface="等线" panose="02010600030101010101" pitchFamily="2" charset="-122"/>
            </a:endParaRPr>
          </a:p>
        </p:txBody>
      </p:sp>
      <p:sp>
        <p:nvSpPr>
          <p:cNvPr id="37" name="Freeform 33">
            <a:extLst>
              <a:ext uri="{FF2B5EF4-FFF2-40B4-BE49-F238E27FC236}">
                <a16:creationId xmlns:a16="http://schemas.microsoft.com/office/drawing/2014/main" id="{AC3BE17F-0F12-4A70-8E93-291CCBC6AA82}"/>
              </a:ext>
            </a:extLst>
          </p:cNvPr>
          <p:cNvSpPr>
            <a:spLocks/>
          </p:cNvSpPr>
          <p:nvPr/>
        </p:nvSpPr>
        <p:spPr bwMode="auto">
          <a:xfrm>
            <a:off x="8636446" y="4303267"/>
            <a:ext cx="562081" cy="453984"/>
          </a:xfrm>
          <a:custGeom>
            <a:avLst/>
            <a:gdLst>
              <a:gd name="T0" fmla="*/ 0 w 1978"/>
              <a:gd name="T1" fmla="*/ 68 h 1580"/>
              <a:gd name="T2" fmla="*/ 67 w 1978"/>
              <a:gd name="T3" fmla="*/ 37 h 1580"/>
              <a:gd name="T4" fmla="*/ 114 w 1978"/>
              <a:gd name="T5" fmla="*/ 23 h 1580"/>
              <a:gd name="T6" fmla="*/ 150 w 1978"/>
              <a:gd name="T7" fmla="*/ 13 h 1580"/>
              <a:gd name="T8" fmla="*/ 182 w 1978"/>
              <a:gd name="T9" fmla="*/ 17 h 1580"/>
              <a:gd name="T10" fmla="*/ 199 w 1978"/>
              <a:gd name="T11" fmla="*/ 34 h 1580"/>
              <a:gd name="T12" fmla="*/ 234 w 1978"/>
              <a:gd name="T13" fmla="*/ 23 h 1580"/>
              <a:gd name="T14" fmla="*/ 279 w 1978"/>
              <a:gd name="T15" fmla="*/ 0 h 1580"/>
              <a:gd name="T16" fmla="*/ 325 w 1978"/>
              <a:gd name="T17" fmla="*/ 40 h 1580"/>
              <a:gd name="T18" fmla="*/ 364 w 1978"/>
              <a:gd name="T19" fmla="*/ 63 h 1580"/>
              <a:gd name="T20" fmla="*/ 375 w 1978"/>
              <a:gd name="T21" fmla="*/ 85 h 1580"/>
              <a:gd name="T22" fmla="*/ 359 w 1978"/>
              <a:gd name="T23" fmla="*/ 119 h 1580"/>
              <a:gd name="T24" fmla="*/ 330 w 1978"/>
              <a:gd name="T25" fmla="*/ 148 h 1580"/>
              <a:gd name="T26" fmla="*/ 330 w 1978"/>
              <a:gd name="T27" fmla="*/ 176 h 1580"/>
              <a:gd name="T28" fmla="*/ 307 w 1978"/>
              <a:gd name="T29" fmla="*/ 193 h 1580"/>
              <a:gd name="T30" fmla="*/ 296 w 1978"/>
              <a:gd name="T31" fmla="*/ 222 h 1580"/>
              <a:gd name="T32" fmla="*/ 273 w 1978"/>
              <a:gd name="T33" fmla="*/ 249 h 1580"/>
              <a:gd name="T34" fmla="*/ 247 w 1978"/>
              <a:gd name="T35" fmla="*/ 246 h 1580"/>
              <a:gd name="T36" fmla="*/ 237 w 1978"/>
              <a:gd name="T37" fmla="*/ 257 h 1580"/>
              <a:gd name="T38" fmla="*/ 234 w 1978"/>
              <a:gd name="T39" fmla="*/ 275 h 1580"/>
              <a:gd name="T40" fmla="*/ 230 w 1978"/>
              <a:gd name="T41" fmla="*/ 300 h 1580"/>
              <a:gd name="T42" fmla="*/ 206 w 1978"/>
              <a:gd name="T43" fmla="*/ 274 h 1580"/>
              <a:gd name="T44" fmla="*/ 178 w 1978"/>
              <a:gd name="T45" fmla="*/ 249 h 1580"/>
              <a:gd name="T46" fmla="*/ 184 w 1978"/>
              <a:gd name="T47" fmla="*/ 232 h 1580"/>
              <a:gd name="T48" fmla="*/ 145 w 1978"/>
              <a:gd name="T49" fmla="*/ 198 h 1580"/>
              <a:gd name="T50" fmla="*/ 118 w 1978"/>
              <a:gd name="T51" fmla="*/ 185 h 1580"/>
              <a:gd name="T52" fmla="*/ 99 w 1978"/>
              <a:gd name="T53" fmla="*/ 166 h 1580"/>
              <a:gd name="T54" fmla="*/ 75 w 1978"/>
              <a:gd name="T55" fmla="*/ 152 h 1580"/>
              <a:gd name="T56" fmla="*/ 48 w 1978"/>
              <a:gd name="T57" fmla="*/ 141 h 1580"/>
              <a:gd name="T58" fmla="*/ 43 w 1978"/>
              <a:gd name="T59" fmla="*/ 122 h 1580"/>
              <a:gd name="T60" fmla="*/ 21 w 1978"/>
              <a:gd name="T61" fmla="*/ 114 h 1580"/>
              <a:gd name="T62" fmla="*/ 8 w 1978"/>
              <a:gd name="T63" fmla="*/ 95 h 1580"/>
              <a:gd name="T64" fmla="*/ 0 w 1978"/>
              <a:gd name="T65" fmla="*/ 68 h 158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978" h="1580">
                <a:moveTo>
                  <a:pt x="0" y="359"/>
                </a:moveTo>
                <a:lnTo>
                  <a:pt x="352" y="195"/>
                </a:lnTo>
                <a:lnTo>
                  <a:pt x="599" y="120"/>
                </a:lnTo>
                <a:lnTo>
                  <a:pt x="793" y="67"/>
                </a:lnTo>
                <a:lnTo>
                  <a:pt x="960" y="90"/>
                </a:lnTo>
                <a:lnTo>
                  <a:pt x="1050" y="180"/>
                </a:lnTo>
                <a:lnTo>
                  <a:pt x="1233" y="123"/>
                </a:lnTo>
                <a:lnTo>
                  <a:pt x="1470" y="0"/>
                </a:lnTo>
                <a:lnTo>
                  <a:pt x="1714" y="211"/>
                </a:lnTo>
                <a:lnTo>
                  <a:pt x="1921" y="330"/>
                </a:lnTo>
                <a:lnTo>
                  <a:pt x="1978" y="450"/>
                </a:lnTo>
                <a:lnTo>
                  <a:pt x="1891" y="629"/>
                </a:lnTo>
                <a:lnTo>
                  <a:pt x="1741" y="779"/>
                </a:lnTo>
                <a:lnTo>
                  <a:pt x="1741" y="929"/>
                </a:lnTo>
                <a:lnTo>
                  <a:pt x="1621" y="1019"/>
                </a:lnTo>
                <a:lnTo>
                  <a:pt x="1561" y="1169"/>
                </a:lnTo>
                <a:lnTo>
                  <a:pt x="1441" y="1309"/>
                </a:lnTo>
                <a:lnTo>
                  <a:pt x="1305" y="1297"/>
                </a:lnTo>
                <a:lnTo>
                  <a:pt x="1249" y="1353"/>
                </a:lnTo>
                <a:lnTo>
                  <a:pt x="1233" y="1449"/>
                </a:lnTo>
                <a:lnTo>
                  <a:pt x="1211" y="1580"/>
                </a:lnTo>
                <a:lnTo>
                  <a:pt x="1088" y="1442"/>
                </a:lnTo>
                <a:lnTo>
                  <a:pt x="941" y="1311"/>
                </a:lnTo>
                <a:lnTo>
                  <a:pt x="971" y="1220"/>
                </a:lnTo>
                <a:lnTo>
                  <a:pt x="765" y="1042"/>
                </a:lnTo>
                <a:lnTo>
                  <a:pt x="621" y="973"/>
                </a:lnTo>
                <a:lnTo>
                  <a:pt x="521" y="874"/>
                </a:lnTo>
                <a:lnTo>
                  <a:pt x="397" y="798"/>
                </a:lnTo>
                <a:lnTo>
                  <a:pt x="253" y="742"/>
                </a:lnTo>
                <a:lnTo>
                  <a:pt x="228" y="641"/>
                </a:lnTo>
                <a:lnTo>
                  <a:pt x="109" y="598"/>
                </a:lnTo>
                <a:lnTo>
                  <a:pt x="43" y="500"/>
                </a:lnTo>
                <a:lnTo>
                  <a:pt x="0" y="359"/>
                </a:lnTo>
                <a:close/>
              </a:path>
            </a:pathLst>
          </a:custGeom>
          <a:solidFill>
            <a:srgbClr val="00B050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 Light"/>
              <a:ea typeface="等线" panose="02010600030101010101" pitchFamily="2" charset="-122"/>
            </a:endParaRPr>
          </a:p>
        </p:txBody>
      </p:sp>
      <p:sp>
        <p:nvSpPr>
          <p:cNvPr id="38" name="Freeform 34">
            <a:extLst>
              <a:ext uri="{FF2B5EF4-FFF2-40B4-BE49-F238E27FC236}">
                <a16:creationId xmlns:a16="http://schemas.microsoft.com/office/drawing/2014/main" id="{1DED8C9B-18C0-47E8-BD00-C2AC94BCA972}"/>
              </a:ext>
            </a:extLst>
          </p:cNvPr>
          <p:cNvSpPr>
            <a:spLocks/>
          </p:cNvSpPr>
          <p:nvPr/>
        </p:nvSpPr>
        <p:spPr bwMode="auto">
          <a:xfrm>
            <a:off x="8498547" y="3932514"/>
            <a:ext cx="971277" cy="503923"/>
          </a:xfrm>
          <a:custGeom>
            <a:avLst/>
            <a:gdLst>
              <a:gd name="T0" fmla="*/ 0 w 3422"/>
              <a:gd name="T1" fmla="*/ 333 h 1760"/>
              <a:gd name="T2" fmla="*/ 32 w 3422"/>
              <a:gd name="T3" fmla="*/ 329 h 1760"/>
              <a:gd name="T4" fmla="*/ 70 w 3422"/>
              <a:gd name="T5" fmla="*/ 317 h 1760"/>
              <a:gd name="T6" fmla="*/ 92 w 3422"/>
              <a:gd name="T7" fmla="*/ 314 h 1760"/>
              <a:gd name="T8" fmla="*/ 161 w 3422"/>
              <a:gd name="T9" fmla="*/ 282 h 1760"/>
              <a:gd name="T10" fmla="*/ 205 w 3422"/>
              <a:gd name="T11" fmla="*/ 268 h 1760"/>
              <a:gd name="T12" fmla="*/ 243 w 3422"/>
              <a:gd name="T13" fmla="*/ 258 h 1760"/>
              <a:gd name="T14" fmla="*/ 275 w 3422"/>
              <a:gd name="T15" fmla="*/ 262 h 1760"/>
              <a:gd name="T16" fmla="*/ 292 w 3422"/>
              <a:gd name="T17" fmla="*/ 280 h 1760"/>
              <a:gd name="T18" fmla="*/ 327 w 3422"/>
              <a:gd name="T19" fmla="*/ 268 h 1760"/>
              <a:gd name="T20" fmla="*/ 371 w 3422"/>
              <a:gd name="T21" fmla="*/ 246 h 1760"/>
              <a:gd name="T22" fmla="*/ 418 w 3422"/>
              <a:gd name="T23" fmla="*/ 286 h 1760"/>
              <a:gd name="T24" fmla="*/ 457 w 3422"/>
              <a:gd name="T25" fmla="*/ 308 h 1760"/>
              <a:gd name="T26" fmla="*/ 467 w 3422"/>
              <a:gd name="T27" fmla="*/ 331 h 1760"/>
              <a:gd name="T28" fmla="*/ 506 w 3422"/>
              <a:gd name="T29" fmla="*/ 301 h 1760"/>
              <a:gd name="T30" fmla="*/ 525 w 3422"/>
              <a:gd name="T31" fmla="*/ 276 h 1760"/>
              <a:gd name="T32" fmla="*/ 537 w 3422"/>
              <a:gd name="T33" fmla="*/ 246 h 1760"/>
              <a:gd name="T34" fmla="*/ 554 w 3422"/>
              <a:gd name="T35" fmla="*/ 217 h 1760"/>
              <a:gd name="T36" fmla="*/ 582 w 3422"/>
              <a:gd name="T37" fmla="*/ 202 h 1760"/>
              <a:gd name="T38" fmla="*/ 603 w 3422"/>
              <a:gd name="T39" fmla="*/ 187 h 1760"/>
              <a:gd name="T40" fmla="*/ 614 w 3422"/>
              <a:gd name="T41" fmla="*/ 176 h 1760"/>
              <a:gd name="T42" fmla="*/ 603 w 3422"/>
              <a:gd name="T43" fmla="*/ 165 h 1760"/>
              <a:gd name="T44" fmla="*/ 568 w 3422"/>
              <a:gd name="T45" fmla="*/ 182 h 1760"/>
              <a:gd name="T46" fmla="*/ 563 w 3422"/>
              <a:gd name="T47" fmla="*/ 165 h 1760"/>
              <a:gd name="T48" fmla="*/ 582 w 3422"/>
              <a:gd name="T49" fmla="*/ 160 h 1760"/>
              <a:gd name="T50" fmla="*/ 592 w 3422"/>
              <a:gd name="T51" fmla="*/ 148 h 1760"/>
              <a:gd name="T52" fmla="*/ 591 w 3422"/>
              <a:gd name="T53" fmla="*/ 125 h 1760"/>
              <a:gd name="T54" fmla="*/ 625 w 3422"/>
              <a:gd name="T55" fmla="*/ 114 h 1760"/>
              <a:gd name="T56" fmla="*/ 645 w 3422"/>
              <a:gd name="T57" fmla="*/ 90 h 1760"/>
              <a:gd name="T58" fmla="*/ 648 w 3422"/>
              <a:gd name="T59" fmla="*/ 68 h 1760"/>
              <a:gd name="T60" fmla="*/ 625 w 3422"/>
              <a:gd name="T61" fmla="*/ 45 h 1760"/>
              <a:gd name="T62" fmla="*/ 620 w 3422"/>
              <a:gd name="T63" fmla="*/ 68 h 1760"/>
              <a:gd name="T64" fmla="*/ 602 w 3422"/>
              <a:gd name="T65" fmla="*/ 63 h 1760"/>
              <a:gd name="T66" fmla="*/ 570 w 3422"/>
              <a:gd name="T67" fmla="*/ 70 h 1760"/>
              <a:gd name="T68" fmla="*/ 551 w 3422"/>
              <a:gd name="T69" fmla="*/ 51 h 1760"/>
              <a:gd name="T70" fmla="*/ 564 w 3422"/>
              <a:gd name="T71" fmla="*/ 39 h 1760"/>
              <a:gd name="T72" fmla="*/ 586 w 3422"/>
              <a:gd name="T73" fmla="*/ 49 h 1760"/>
              <a:gd name="T74" fmla="*/ 599 w 3422"/>
              <a:gd name="T75" fmla="*/ 34 h 1760"/>
              <a:gd name="T76" fmla="*/ 620 w 3422"/>
              <a:gd name="T77" fmla="*/ 28 h 1760"/>
              <a:gd name="T78" fmla="*/ 591 w 3422"/>
              <a:gd name="T79" fmla="*/ 0 h 1760"/>
              <a:gd name="T80" fmla="*/ 554 w 3422"/>
              <a:gd name="T81" fmla="*/ 17 h 1760"/>
              <a:gd name="T82" fmla="*/ 512 w 3422"/>
              <a:gd name="T83" fmla="*/ 23 h 1760"/>
              <a:gd name="T84" fmla="*/ 351 w 3422"/>
              <a:gd name="T85" fmla="*/ 70 h 1760"/>
              <a:gd name="T86" fmla="*/ 280 w 3422"/>
              <a:gd name="T87" fmla="*/ 101 h 1760"/>
              <a:gd name="T88" fmla="*/ 178 w 3422"/>
              <a:gd name="T89" fmla="*/ 129 h 1760"/>
              <a:gd name="T90" fmla="*/ 178 w 3422"/>
              <a:gd name="T91" fmla="*/ 151 h 1760"/>
              <a:gd name="T92" fmla="*/ 165 w 3422"/>
              <a:gd name="T93" fmla="*/ 169 h 1760"/>
              <a:gd name="T94" fmla="*/ 97 w 3422"/>
              <a:gd name="T95" fmla="*/ 202 h 1760"/>
              <a:gd name="T96" fmla="*/ 103 w 3422"/>
              <a:gd name="T97" fmla="*/ 220 h 1760"/>
              <a:gd name="T98" fmla="*/ 32 w 3422"/>
              <a:gd name="T99" fmla="*/ 275 h 1760"/>
              <a:gd name="T100" fmla="*/ 18 w 3422"/>
              <a:gd name="T101" fmla="*/ 300 h 1760"/>
              <a:gd name="T102" fmla="*/ 1 w 3422"/>
              <a:gd name="T103" fmla="*/ 305 h 1760"/>
              <a:gd name="T104" fmla="*/ 0 w 3422"/>
              <a:gd name="T105" fmla="*/ 333 h 176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422" h="1760">
                <a:moveTo>
                  <a:pt x="0" y="1760"/>
                </a:moveTo>
                <a:lnTo>
                  <a:pt x="168" y="1738"/>
                </a:lnTo>
                <a:lnTo>
                  <a:pt x="369" y="1675"/>
                </a:lnTo>
                <a:lnTo>
                  <a:pt x="487" y="1657"/>
                </a:lnTo>
                <a:lnTo>
                  <a:pt x="848" y="1490"/>
                </a:lnTo>
                <a:lnTo>
                  <a:pt x="1082" y="1419"/>
                </a:lnTo>
                <a:lnTo>
                  <a:pt x="1283" y="1365"/>
                </a:lnTo>
                <a:lnTo>
                  <a:pt x="1452" y="1386"/>
                </a:lnTo>
                <a:lnTo>
                  <a:pt x="1542" y="1478"/>
                </a:lnTo>
                <a:lnTo>
                  <a:pt x="1726" y="1418"/>
                </a:lnTo>
                <a:lnTo>
                  <a:pt x="1961" y="1298"/>
                </a:lnTo>
                <a:lnTo>
                  <a:pt x="2209" y="1511"/>
                </a:lnTo>
                <a:lnTo>
                  <a:pt x="2411" y="1626"/>
                </a:lnTo>
                <a:lnTo>
                  <a:pt x="2468" y="1748"/>
                </a:lnTo>
                <a:lnTo>
                  <a:pt x="2672" y="1590"/>
                </a:lnTo>
                <a:lnTo>
                  <a:pt x="2772" y="1460"/>
                </a:lnTo>
                <a:lnTo>
                  <a:pt x="2836" y="1300"/>
                </a:lnTo>
                <a:lnTo>
                  <a:pt x="2924" y="1148"/>
                </a:lnTo>
                <a:lnTo>
                  <a:pt x="3076" y="1068"/>
                </a:lnTo>
                <a:lnTo>
                  <a:pt x="3182" y="990"/>
                </a:lnTo>
                <a:lnTo>
                  <a:pt x="3244" y="932"/>
                </a:lnTo>
                <a:lnTo>
                  <a:pt x="3182" y="870"/>
                </a:lnTo>
                <a:lnTo>
                  <a:pt x="3002" y="960"/>
                </a:lnTo>
                <a:lnTo>
                  <a:pt x="2972" y="870"/>
                </a:lnTo>
                <a:lnTo>
                  <a:pt x="3076" y="844"/>
                </a:lnTo>
                <a:lnTo>
                  <a:pt x="3124" y="780"/>
                </a:lnTo>
                <a:lnTo>
                  <a:pt x="3122" y="660"/>
                </a:lnTo>
                <a:lnTo>
                  <a:pt x="3302" y="600"/>
                </a:lnTo>
                <a:lnTo>
                  <a:pt x="3404" y="476"/>
                </a:lnTo>
                <a:lnTo>
                  <a:pt x="3422" y="360"/>
                </a:lnTo>
                <a:lnTo>
                  <a:pt x="3302" y="240"/>
                </a:lnTo>
                <a:lnTo>
                  <a:pt x="3272" y="360"/>
                </a:lnTo>
                <a:lnTo>
                  <a:pt x="3180" y="332"/>
                </a:lnTo>
                <a:lnTo>
                  <a:pt x="3012" y="372"/>
                </a:lnTo>
                <a:lnTo>
                  <a:pt x="2912" y="270"/>
                </a:lnTo>
                <a:lnTo>
                  <a:pt x="2980" y="204"/>
                </a:lnTo>
                <a:lnTo>
                  <a:pt x="3092" y="260"/>
                </a:lnTo>
                <a:lnTo>
                  <a:pt x="3164" y="180"/>
                </a:lnTo>
                <a:lnTo>
                  <a:pt x="3272" y="150"/>
                </a:lnTo>
                <a:lnTo>
                  <a:pt x="3122" y="0"/>
                </a:lnTo>
                <a:lnTo>
                  <a:pt x="2924" y="92"/>
                </a:lnTo>
                <a:lnTo>
                  <a:pt x="2702" y="120"/>
                </a:lnTo>
                <a:lnTo>
                  <a:pt x="1852" y="372"/>
                </a:lnTo>
                <a:lnTo>
                  <a:pt x="1477" y="532"/>
                </a:lnTo>
                <a:lnTo>
                  <a:pt x="939" y="683"/>
                </a:lnTo>
                <a:lnTo>
                  <a:pt x="942" y="797"/>
                </a:lnTo>
                <a:lnTo>
                  <a:pt x="871" y="892"/>
                </a:lnTo>
                <a:lnTo>
                  <a:pt x="513" y="1070"/>
                </a:lnTo>
                <a:lnTo>
                  <a:pt x="545" y="1164"/>
                </a:lnTo>
                <a:lnTo>
                  <a:pt x="171" y="1451"/>
                </a:lnTo>
                <a:lnTo>
                  <a:pt x="93" y="1583"/>
                </a:lnTo>
                <a:lnTo>
                  <a:pt x="3" y="1614"/>
                </a:lnTo>
                <a:lnTo>
                  <a:pt x="0" y="1760"/>
                </a:lnTo>
                <a:close/>
              </a:path>
            </a:pathLst>
          </a:custGeom>
          <a:solidFill>
            <a:srgbClr val="00B050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 Light"/>
              <a:ea typeface="等线" panose="02010600030101010101" pitchFamily="2" charset="-122"/>
            </a:endParaRPr>
          </a:p>
        </p:txBody>
      </p:sp>
      <p:sp>
        <p:nvSpPr>
          <p:cNvPr id="39" name="Freeform 35">
            <a:extLst>
              <a:ext uri="{FF2B5EF4-FFF2-40B4-BE49-F238E27FC236}">
                <a16:creationId xmlns:a16="http://schemas.microsoft.com/office/drawing/2014/main" id="{8B545DC6-DD82-402A-870B-AF8029820BF1}"/>
              </a:ext>
            </a:extLst>
          </p:cNvPr>
          <p:cNvSpPr>
            <a:spLocks/>
          </p:cNvSpPr>
          <p:nvPr/>
        </p:nvSpPr>
        <p:spPr bwMode="auto">
          <a:xfrm>
            <a:off x="8718884" y="3168307"/>
            <a:ext cx="658010" cy="484249"/>
          </a:xfrm>
          <a:custGeom>
            <a:avLst/>
            <a:gdLst>
              <a:gd name="T0" fmla="*/ 0 w 2320"/>
              <a:gd name="T1" fmla="*/ 115 h 1689"/>
              <a:gd name="T2" fmla="*/ 21 w 2320"/>
              <a:gd name="T3" fmla="*/ 97 h 1689"/>
              <a:gd name="T4" fmla="*/ 45 w 2320"/>
              <a:gd name="T5" fmla="*/ 98 h 1689"/>
              <a:gd name="T6" fmla="*/ 118 w 2320"/>
              <a:gd name="T7" fmla="*/ 74 h 1689"/>
              <a:gd name="T8" fmla="*/ 226 w 2320"/>
              <a:gd name="T9" fmla="*/ 38 h 1689"/>
              <a:gd name="T10" fmla="*/ 350 w 2320"/>
              <a:gd name="T11" fmla="*/ 0 h 1689"/>
              <a:gd name="T12" fmla="*/ 399 w 2320"/>
              <a:gd name="T13" fmla="*/ 33 h 1689"/>
              <a:gd name="T14" fmla="*/ 417 w 2320"/>
              <a:gd name="T15" fmla="*/ 41 h 1689"/>
              <a:gd name="T16" fmla="*/ 402 w 2320"/>
              <a:gd name="T17" fmla="*/ 64 h 1689"/>
              <a:gd name="T18" fmla="*/ 392 w 2320"/>
              <a:gd name="T19" fmla="*/ 92 h 1689"/>
              <a:gd name="T20" fmla="*/ 412 w 2320"/>
              <a:gd name="T21" fmla="*/ 124 h 1689"/>
              <a:gd name="T22" fmla="*/ 438 w 2320"/>
              <a:gd name="T23" fmla="*/ 143 h 1689"/>
              <a:gd name="T24" fmla="*/ 439 w 2320"/>
              <a:gd name="T25" fmla="*/ 159 h 1689"/>
              <a:gd name="T26" fmla="*/ 429 w 2320"/>
              <a:gd name="T27" fmla="*/ 177 h 1689"/>
              <a:gd name="T28" fmla="*/ 422 w 2320"/>
              <a:gd name="T29" fmla="*/ 196 h 1689"/>
              <a:gd name="T30" fmla="*/ 408 w 2320"/>
              <a:gd name="T31" fmla="*/ 211 h 1689"/>
              <a:gd name="T32" fmla="*/ 386 w 2320"/>
              <a:gd name="T33" fmla="*/ 213 h 1689"/>
              <a:gd name="T34" fmla="*/ 374 w 2320"/>
              <a:gd name="T35" fmla="*/ 221 h 1689"/>
              <a:gd name="T36" fmla="*/ 362 w 2320"/>
              <a:gd name="T37" fmla="*/ 225 h 1689"/>
              <a:gd name="T38" fmla="*/ 338 w 2320"/>
              <a:gd name="T39" fmla="*/ 224 h 1689"/>
              <a:gd name="T40" fmla="*/ 325 w 2320"/>
              <a:gd name="T41" fmla="*/ 225 h 1689"/>
              <a:gd name="T42" fmla="*/ 298 w 2320"/>
              <a:gd name="T43" fmla="*/ 237 h 1689"/>
              <a:gd name="T44" fmla="*/ 277 w 2320"/>
              <a:gd name="T45" fmla="*/ 242 h 1689"/>
              <a:gd name="T46" fmla="*/ 262 w 2320"/>
              <a:gd name="T47" fmla="*/ 259 h 1689"/>
              <a:gd name="T48" fmla="*/ 229 w 2320"/>
              <a:gd name="T49" fmla="*/ 265 h 1689"/>
              <a:gd name="T50" fmla="*/ 204 w 2320"/>
              <a:gd name="T51" fmla="*/ 274 h 1689"/>
              <a:gd name="T52" fmla="*/ 164 w 2320"/>
              <a:gd name="T53" fmla="*/ 285 h 1689"/>
              <a:gd name="T54" fmla="*/ 130 w 2320"/>
              <a:gd name="T55" fmla="*/ 297 h 1689"/>
              <a:gd name="T56" fmla="*/ 113 w 2320"/>
              <a:gd name="T57" fmla="*/ 297 h 1689"/>
              <a:gd name="T58" fmla="*/ 93 w 2320"/>
              <a:gd name="T59" fmla="*/ 313 h 1689"/>
              <a:gd name="T60" fmla="*/ 56 w 2320"/>
              <a:gd name="T61" fmla="*/ 320 h 1689"/>
              <a:gd name="T62" fmla="*/ 44 w 2320"/>
              <a:gd name="T63" fmla="*/ 300 h 1689"/>
              <a:gd name="T64" fmla="*/ 39 w 2320"/>
              <a:gd name="T65" fmla="*/ 248 h 1689"/>
              <a:gd name="T66" fmla="*/ 26 w 2320"/>
              <a:gd name="T67" fmla="*/ 252 h 1689"/>
              <a:gd name="T68" fmla="*/ 23 w 2320"/>
              <a:gd name="T69" fmla="*/ 196 h 1689"/>
              <a:gd name="T70" fmla="*/ 0 w 2320"/>
              <a:gd name="T71" fmla="*/ 115 h 168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320" h="1689">
                <a:moveTo>
                  <a:pt x="0" y="606"/>
                </a:moveTo>
                <a:lnTo>
                  <a:pt x="112" y="510"/>
                </a:lnTo>
                <a:lnTo>
                  <a:pt x="238" y="516"/>
                </a:lnTo>
                <a:lnTo>
                  <a:pt x="622" y="390"/>
                </a:lnTo>
                <a:lnTo>
                  <a:pt x="1192" y="198"/>
                </a:lnTo>
                <a:lnTo>
                  <a:pt x="1852" y="0"/>
                </a:lnTo>
                <a:lnTo>
                  <a:pt x="2110" y="174"/>
                </a:lnTo>
                <a:lnTo>
                  <a:pt x="2206" y="216"/>
                </a:lnTo>
                <a:lnTo>
                  <a:pt x="2122" y="336"/>
                </a:lnTo>
                <a:lnTo>
                  <a:pt x="2071" y="486"/>
                </a:lnTo>
                <a:lnTo>
                  <a:pt x="2176" y="654"/>
                </a:lnTo>
                <a:lnTo>
                  <a:pt x="2314" y="756"/>
                </a:lnTo>
                <a:lnTo>
                  <a:pt x="2320" y="840"/>
                </a:lnTo>
                <a:lnTo>
                  <a:pt x="2266" y="935"/>
                </a:lnTo>
                <a:lnTo>
                  <a:pt x="2230" y="1037"/>
                </a:lnTo>
                <a:lnTo>
                  <a:pt x="2156" y="1115"/>
                </a:lnTo>
                <a:lnTo>
                  <a:pt x="2042" y="1125"/>
                </a:lnTo>
                <a:lnTo>
                  <a:pt x="1978" y="1167"/>
                </a:lnTo>
                <a:lnTo>
                  <a:pt x="1912" y="1189"/>
                </a:lnTo>
                <a:lnTo>
                  <a:pt x="1786" y="1181"/>
                </a:lnTo>
                <a:lnTo>
                  <a:pt x="1718" y="1187"/>
                </a:lnTo>
                <a:lnTo>
                  <a:pt x="1574" y="1251"/>
                </a:lnTo>
                <a:lnTo>
                  <a:pt x="1462" y="1275"/>
                </a:lnTo>
                <a:lnTo>
                  <a:pt x="1382" y="1367"/>
                </a:lnTo>
                <a:lnTo>
                  <a:pt x="1208" y="1397"/>
                </a:lnTo>
                <a:lnTo>
                  <a:pt x="1080" y="1445"/>
                </a:lnTo>
                <a:lnTo>
                  <a:pt x="866" y="1505"/>
                </a:lnTo>
                <a:lnTo>
                  <a:pt x="687" y="1568"/>
                </a:lnTo>
                <a:lnTo>
                  <a:pt x="597" y="1568"/>
                </a:lnTo>
                <a:lnTo>
                  <a:pt x="489" y="1653"/>
                </a:lnTo>
                <a:lnTo>
                  <a:pt x="297" y="1689"/>
                </a:lnTo>
                <a:lnTo>
                  <a:pt x="234" y="1581"/>
                </a:lnTo>
                <a:lnTo>
                  <a:pt x="208" y="1307"/>
                </a:lnTo>
                <a:lnTo>
                  <a:pt x="136" y="1329"/>
                </a:lnTo>
                <a:lnTo>
                  <a:pt x="122" y="1035"/>
                </a:lnTo>
                <a:lnTo>
                  <a:pt x="0" y="606"/>
                </a:lnTo>
                <a:close/>
              </a:path>
            </a:pathLst>
          </a:custGeom>
          <a:solidFill>
            <a:srgbClr val="00B050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 Light"/>
              <a:ea typeface="等线" panose="02010600030101010101" pitchFamily="2" charset="-122"/>
            </a:endParaRPr>
          </a:p>
        </p:txBody>
      </p:sp>
      <p:sp>
        <p:nvSpPr>
          <p:cNvPr id="40" name="Freeform 36">
            <a:extLst>
              <a:ext uri="{FF2B5EF4-FFF2-40B4-BE49-F238E27FC236}">
                <a16:creationId xmlns:a16="http://schemas.microsoft.com/office/drawing/2014/main" id="{663235EE-2C86-444D-A4A1-6F098C9B9B18}"/>
              </a:ext>
            </a:extLst>
          </p:cNvPr>
          <p:cNvSpPr>
            <a:spLocks/>
          </p:cNvSpPr>
          <p:nvPr/>
        </p:nvSpPr>
        <p:spPr bwMode="auto">
          <a:xfrm>
            <a:off x="8748861" y="2676490"/>
            <a:ext cx="738950" cy="638606"/>
          </a:xfrm>
          <a:custGeom>
            <a:avLst/>
            <a:gdLst>
              <a:gd name="T0" fmla="*/ 0 w 2597"/>
              <a:gd name="T1" fmla="*/ 421 h 2224"/>
              <a:gd name="T2" fmla="*/ 24 w 2597"/>
              <a:gd name="T3" fmla="*/ 422 h 2224"/>
              <a:gd name="T4" fmla="*/ 207 w 2597"/>
              <a:gd name="T5" fmla="*/ 361 h 2224"/>
              <a:gd name="T6" fmla="*/ 330 w 2597"/>
              <a:gd name="T7" fmla="*/ 324 h 2224"/>
              <a:gd name="T8" fmla="*/ 380 w 2597"/>
              <a:gd name="T9" fmla="*/ 357 h 2224"/>
              <a:gd name="T10" fmla="*/ 398 w 2597"/>
              <a:gd name="T11" fmla="*/ 365 h 2224"/>
              <a:gd name="T12" fmla="*/ 436 w 2597"/>
              <a:gd name="T13" fmla="*/ 367 h 2224"/>
              <a:gd name="T14" fmla="*/ 474 w 2597"/>
              <a:gd name="T15" fmla="*/ 373 h 2224"/>
              <a:gd name="T16" fmla="*/ 493 w 2597"/>
              <a:gd name="T17" fmla="*/ 346 h 2224"/>
              <a:gd name="T18" fmla="*/ 483 w 2597"/>
              <a:gd name="T19" fmla="*/ 334 h 2224"/>
              <a:gd name="T20" fmla="*/ 482 w 2597"/>
              <a:gd name="T21" fmla="*/ 314 h 2224"/>
              <a:gd name="T22" fmla="*/ 465 w 2597"/>
              <a:gd name="T23" fmla="*/ 301 h 2224"/>
              <a:gd name="T24" fmla="*/ 459 w 2597"/>
              <a:gd name="T25" fmla="*/ 278 h 2224"/>
              <a:gd name="T26" fmla="*/ 454 w 2597"/>
              <a:gd name="T27" fmla="*/ 241 h 2224"/>
              <a:gd name="T28" fmla="*/ 447 w 2597"/>
              <a:gd name="T29" fmla="*/ 198 h 2224"/>
              <a:gd name="T30" fmla="*/ 439 w 2597"/>
              <a:gd name="T31" fmla="*/ 170 h 2224"/>
              <a:gd name="T32" fmla="*/ 433 w 2597"/>
              <a:gd name="T33" fmla="*/ 132 h 2224"/>
              <a:gd name="T34" fmla="*/ 396 w 2597"/>
              <a:gd name="T35" fmla="*/ 73 h 2224"/>
              <a:gd name="T36" fmla="*/ 385 w 2597"/>
              <a:gd name="T37" fmla="*/ 28 h 2224"/>
              <a:gd name="T38" fmla="*/ 377 w 2597"/>
              <a:gd name="T39" fmla="*/ 11 h 2224"/>
              <a:gd name="T40" fmla="*/ 362 w 2597"/>
              <a:gd name="T41" fmla="*/ 0 h 2224"/>
              <a:gd name="T42" fmla="*/ 351 w 2597"/>
              <a:gd name="T43" fmla="*/ 11 h 2224"/>
              <a:gd name="T44" fmla="*/ 328 w 2597"/>
              <a:gd name="T45" fmla="*/ 16 h 2224"/>
              <a:gd name="T46" fmla="*/ 301 w 2597"/>
              <a:gd name="T47" fmla="*/ 29 h 2224"/>
              <a:gd name="T48" fmla="*/ 260 w 2597"/>
              <a:gd name="T49" fmla="*/ 39 h 2224"/>
              <a:gd name="T50" fmla="*/ 243 w 2597"/>
              <a:gd name="T51" fmla="*/ 61 h 2224"/>
              <a:gd name="T52" fmla="*/ 225 w 2597"/>
              <a:gd name="T53" fmla="*/ 85 h 2224"/>
              <a:gd name="T54" fmla="*/ 227 w 2597"/>
              <a:gd name="T55" fmla="*/ 108 h 2224"/>
              <a:gd name="T56" fmla="*/ 233 w 2597"/>
              <a:gd name="T57" fmla="*/ 123 h 2224"/>
              <a:gd name="T58" fmla="*/ 197 w 2597"/>
              <a:gd name="T59" fmla="*/ 159 h 2224"/>
              <a:gd name="T60" fmla="*/ 211 w 2597"/>
              <a:gd name="T61" fmla="*/ 165 h 2224"/>
              <a:gd name="T62" fmla="*/ 225 w 2597"/>
              <a:gd name="T63" fmla="*/ 159 h 2224"/>
              <a:gd name="T64" fmla="*/ 228 w 2597"/>
              <a:gd name="T65" fmla="*/ 173 h 2224"/>
              <a:gd name="T66" fmla="*/ 214 w 2597"/>
              <a:gd name="T67" fmla="*/ 187 h 2224"/>
              <a:gd name="T68" fmla="*/ 237 w 2597"/>
              <a:gd name="T69" fmla="*/ 198 h 2224"/>
              <a:gd name="T70" fmla="*/ 242 w 2597"/>
              <a:gd name="T71" fmla="*/ 216 h 2224"/>
              <a:gd name="T72" fmla="*/ 213 w 2597"/>
              <a:gd name="T73" fmla="*/ 225 h 2224"/>
              <a:gd name="T74" fmla="*/ 183 w 2597"/>
              <a:gd name="T75" fmla="*/ 243 h 2224"/>
              <a:gd name="T76" fmla="*/ 151 w 2597"/>
              <a:gd name="T77" fmla="*/ 267 h 2224"/>
              <a:gd name="T78" fmla="*/ 120 w 2597"/>
              <a:gd name="T79" fmla="*/ 261 h 2224"/>
              <a:gd name="T80" fmla="*/ 88 w 2597"/>
              <a:gd name="T81" fmla="*/ 273 h 2224"/>
              <a:gd name="T82" fmla="*/ 60 w 2597"/>
              <a:gd name="T83" fmla="*/ 291 h 2224"/>
              <a:gd name="T84" fmla="*/ 58 w 2597"/>
              <a:gd name="T85" fmla="*/ 310 h 2224"/>
              <a:gd name="T86" fmla="*/ 77 w 2597"/>
              <a:gd name="T87" fmla="*/ 329 h 2224"/>
              <a:gd name="T88" fmla="*/ 76 w 2597"/>
              <a:gd name="T89" fmla="*/ 351 h 2224"/>
              <a:gd name="T90" fmla="*/ 60 w 2597"/>
              <a:gd name="T91" fmla="*/ 369 h 2224"/>
              <a:gd name="T92" fmla="*/ 0 w 2597"/>
              <a:gd name="T93" fmla="*/ 421 h 222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597" h="2224">
                <a:moveTo>
                  <a:pt x="0" y="2218"/>
                </a:moveTo>
                <a:lnTo>
                  <a:pt x="128" y="2224"/>
                </a:lnTo>
                <a:lnTo>
                  <a:pt x="1088" y="1905"/>
                </a:lnTo>
                <a:lnTo>
                  <a:pt x="1737" y="1708"/>
                </a:lnTo>
                <a:lnTo>
                  <a:pt x="2003" y="1884"/>
                </a:lnTo>
                <a:lnTo>
                  <a:pt x="2094" y="1924"/>
                </a:lnTo>
                <a:lnTo>
                  <a:pt x="2298" y="1936"/>
                </a:lnTo>
                <a:lnTo>
                  <a:pt x="2498" y="1968"/>
                </a:lnTo>
                <a:lnTo>
                  <a:pt x="2597" y="1826"/>
                </a:lnTo>
                <a:lnTo>
                  <a:pt x="2546" y="1760"/>
                </a:lnTo>
                <a:lnTo>
                  <a:pt x="2538" y="1656"/>
                </a:lnTo>
                <a:lnTo>
                  <a:pt x="2450" y="1584"/>
                </a:lnTo>
                <a:lnTo>
                  <a:pt x="2417" y="1466"/>
                </a:lnTo>
                <a:lnTo>
                  <a:pt x="2394" y="1272"/>
                </a:lnTo>
                <a:lnTo>
                  <a:pt x="2357" y="1046"/>
                </a:lnTo>
                <a:lnTo>
                  <a:pt x="2314" y="896"/>
                </a:lnTo>
                <a:lnTo>
                  <a:pt x="2282" y="696"/>
                </a:lnTo>
                <a:lnTo>
                  <a:pt x="2087" y="386"/>
                </a:lnTo>
                <a:lnTo>
                  <a:pt x="2027" y="146"/>
                </a:lnTo>
                <a:lnTo>
                  <a:pt x="1986" y="56"/>
                </a:lnTo>
                <a:lnTo>
                  <a:pt x="1906" y="0"/>
                </a:lnTo>
                <a:lnTo>
                  <a:pt x="1847" y="56"/>
                </a:lnTo>
                <a:lnTo>
                  <a:pt x="1727" y="86"/>
                </a:lnTo>
                <a:lnTo>
                  <a:pt x="1586" y="152"/>
                </a:lnTo>
                <a:lnTo>
                  <a:pt x="1367" y="206"/>
                </a:lnTo>
                <a:lnTo>
                  <a:pt x="1282" y="320"/>
                </a:lnTo>
                <a:lnTo>
                  <a:pt x="1186" y="446"/>
                </a:lnTo>
                <a:lnTo>
                  <a:pt x="1194" y="568"/>
                </a:lnTo>
                <a:lnTo>
                  <a:pt x="1226" y="648"/>
                </a:lnTo>
                <a:lnTo>
                  <a:pt x="1036" y="836"/>
                </a:lnTo>
                <a:lnTo>
                  <a:pt x="1114" y="872"/>
                </a:lnTo>
                <a:lnTo>
                  <a:pt x="1186" y="836"/>
                </a:lnTo>
                <a:lnTo>
                  <a:pt x="1202" y="912"/>
                </a:lnTo>
                <a:lnTo>
                  <a:pt x="1126" y="986"/>
                </a:lnTo>
                <a:lnTo>
                  <a:pt x="1247" y="1046"/>
                </a:lnTo>
                <a:lnTo>
                  <a:pt x="1277" y="1136"/>
                </a:lnTo>
                <a:lnTo>
                  <a:pt x="1122" y="1184"/>
                </a:lnTo>
                <a:lnTo>
                  <a:pt x="962" y="1280"/>
                </a:lnTo>
                <a:lnTo>
                  <a:pt x="796" y="1406"/>
                </a:lnTo>
                <a:lnTo>
                  <a:pt x="634" y="1376"/>
                </a:lnTo>
                <a:lnTo>
                  <a:pt x="466" y="1440"/>
                </a:lnTo>
                <a:lnTo>
                  <a:pt x="314" y="1536"/>
                </a:lnTo>
                <a:lnTo>
                  <a:pt x="306" y="1632"/>
                </a:lnTo>
                <a:lnTo>
                  <a:pt x="406" y="1736"/>
                </a:lnTo>
                <a:lnTo>
                  <a:pt x="402" y="1848"/>
                </a:lnTo>
                <a:lnTo>
                  <a:pt x="316" y="1946"/>
                </a:lnTo>
                <a:lnTo>
                  <a:pt x="0" y="2218"/>
                </a:lnTo>
                <a:close/>
              </a:path>
            </a:pathLst>
          </a:custGeom>
          <a:solidFill>
            <a:srgbClr val="00B050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en-US" sz="1600" b="1" kern="0">
              <a:solidFill>
                <a:srgbClr val="000000"/>
              </a:solidFill>
              <a:ea typeface="等线" panose="02010600030101010101" pitchFamily="2" charset="-122"/>
            </a:endParaRPr>
          </a:p>
        </p:txBody>
      </p:sp>
      <p:sp>
        <p:nvSpPr>
          <p:cNvPr id="41" name="Freeform 37">
            <a:extLst>
              <a:ext uri="{FF2B5EF4-FFF2-40B4-BE49-F238E27FC236}">
                <a16:creationId xmlns:a16="http://schemas.microsoft.com/office/drawing/2014/main" id="{8853B1F0-5738-47AC-AC33-5537CDC707F1}"/>
              </a:ext>
            </a:extLst>
          </p:cNvPr>
          <p:cNvSpPr>
            <a:spLocks/>
          </p:cNvSpPr>
          <p:nvPr/>
        </p:nvSpPr>
        <p:spPr bwMode="auto">
          <a:xfrm>
            <a:off x="9291458" y="2603853"/>
            <a:ext cx="209844" cy="376806"/>
          </a:xfrm>
          <a:custGeom>
            <a:avLst/>
            <a:gdLst>
              <a:gd name="T0" fmla="*/ 0 w 734"/>
              <a:gd name="T1" fmla="*/ 48 h 1311"/>
              <a:gd name="T2" fmla="*/ 68 w 734"/>
              <a:gd name="T3" fmla="*/ 27 h 1311"/>
              <a:gd name="T4" fmla="*/ 106 w 734"/>
              <a:gd name="T5" fmla="*/ 4 h 1311"/>
              <a:gd name="T6" fmla="*/ 124 w 734"/>
              <a:gd name="T7" fmla="*/ 0 h 1311"/>
              <a:gd name="T8" fmla="*/ 136 w 734"/>
              <a:gd name="T9" fmla="*/ 34 h 1311"/>
              <a:gd name="T10" fmla="*/ 140 w 734"/>
              <a:gd name="T11" fmla="*/ 56 h 1311"/>
              <a:gd name="T12" fmla="*/ 124 w 734"/>
              <a:gd name="T13" fmla="*/ 80 h 1311"/>
              <a:gd name="T14" fmla="*/ 122 w 734"/>
              <a:gd name="T15" fmla="*/ 126 h 1311"/>
              <a:gd name="T16" fmla="*/ 124 w 734"/>
              <a:gd name="T17" fmla="*/ 154 h 1311"/>
              <a:gd name="T18" fmla="*/ 126 w 734"/>
              <a:gd name="T19" fmla="*/ 182 h 1311"/>
              <a:gd name="T20" fmla="*/ 134 w 734"/>
              <a:gd name="T21" fmla="*/ 217 h 1311"/>
              <a:gd name="T22" fmla="*/ 140 w 734"/>
              <a:gd name="T23" fmla="*/ 231 h 1311"/>
              <a:gd name="T24" fmla="*/ 87 w 734"/>
              <a:gd name="T25" fmla="*/ 249 h 1311"/>
              <a:gd name="T26" fmla="*/ 77 w 734"/>
              <a:gd name="T27" fmla="*/ 219 h 1311"/>
              <a:gd name="T28" fmla="*/ 71 w 734"/>
              <a:gd name="T29" fmla="*/ 181 h 1311"/>
              <a:gd name="T30" fmla="*/ 34 w 734"/>
              <a:gd name="T31" fmla="*/ 121 h 1311"/>
              <a:gd name="T32" fmla="*/ 23 w 734"/>
              <a:gd name="T33" fmla="*/ 78 h 1311"/>
              <a:gd name="T34" fmla="*/ 16 w 734"/>
              <a:gd name="T35" fmla="*/ 60 h 1311"/>
              <a:gd name="T36" fmla="*/ 0 w 734"/>
              <a:gd name="T37" fmla="*/ 48 h 131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34" h="1311">
                <a:moveTo>
                  <a:pt x="0" y="255"/>
                </a:moveTo>
                <a:lnTo>
                  <a:pt x="358" y="143"/>
                </a:lnTo>
                <a:lnTo>
                  <a:pt x="558" y="23"/>
                </a:lnTo>
                <a:lnTo>
                  <a:pt x="651" y="0"/>
                </a:lnTo>
                <a:lnTo>
                  <a:pt x="711" y="180"/>
                </a:lnTo>
                <a:lnTo>
                  <a:pt x="734" y="295"/>
                </a:lnTo>
                <a:lnTo>
                  <a:pt x="651" y="420"/>
                </a:lnTo>
                <a:lnTo>
                  <a:pt x="638" y="663"/>
                </a:lnTo>
                <a:lnTo>
                  <a:pt x="651" y="810"/>
                </a:lnTo>
                <a:lnTo>
                  <a:pt x="662" y="959"/>
                </a:lnTo>
                <a:lnTo>
                  <a:pt x="702" y="1143"/>
                </a:lnTo>
                <a:lnTo>
                  <a:pt x="734" y="1215"/>
                </a:lnTo>
                <a:lnTo>
                  <a:pt x="454" y="1311"/>
                </a:lnTo>
                <a:lnTo>
                  <a:pt x="406" y="1155"/>
                </a:lnTo>
                <a:lnTo>
                  <a:pt x="374" y="953"/>
                </a:lnTo>
                <a:lnTo>
                  <a:pt x="180" y="639"/>
                </a:lnTo>
                <a:lnTo>
                  <a:pt x="122" y="409"/>
                </a:lnTo>
                <a:lnTo>
                  <a:pt x="82" y="315"/>
                </a:lnTo>
                <a:lnTo>
                  <a:pt x="0" y="255"/>
                </a:lnTo>
                <a:close/>
              </a:path>
            </a:pathLst>
          </a:custGeom>
          <a:solidFill>
            <a:srgbClr val="C4B798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 Light"/>
              <a:ea typeface="等线" panose="02010600030101010101" pitchFamily="2" charset="-122"/>
            </a:endParaRPr>
          </a:p>
        </p:txBody>
      </p:sp>
      <p:sp>
        <p:nvSpPr>
          <p:cNvPr id="42" name="Freeform 38">
            <a:extLst>
              <a:ext uri="{FF2B5EF4-FFF2-40B4-BE49-F238E27FC236}">
                <a16:creationId xmlns:a16="http://schemas.microsoft.com/office/drawing/2014/main" id="{EC69EED7-0E10-4E7D-8E4C-F5A09B7BEC96}"/>
              </a:ext>
            </a:extLst>
          </p:cNvPr>
          <p:cNvSpPr>
            <a:spLocks/>
          </p:cNvSpPr>
          <p:nvPr/>
        </p:nvSpPr>
        <p:spPr bwMode="auto">
          <a:xfrm>
            <a:off x="9306447" y="3228839"/>
            <a:ext cx="170872" cy="342001"/>
          </a:xfrm>
          <a:custGeom>
            <a:avLst/>
            <a:gdLst>
              <a:gd name="T0" fmla="*/ 10 w 601"/>
              <a:gd name="T1" fmla="*/ 23 h 1190"/>
              <a:gd name="T2" fmla="*/ 0 w 601"/>
              <a:gd name="T3" fmla="*/ 51 h 1190"/>
              <a:gd name="T4" fmla="*/ 20 w 601"/>
              <a:gd name="T5" fmla="*/ 84 h 1190"/>
              <a:gd name="T6" fmla="*/ 46 w 601"/>
              <a:gd name="T7" fmla="*/ 103 h 1190"/>
              <a:gd name="T8" fmla="*/ 47 w 601"/>
              <a:gd name="T9" fmla="*/ 119 h 1190"/>
              <a:gd name="T10" fmla="*/ 38 w 601"/>
              <a:gd name="T11" fmla="*/ 136 h 1190"/>
              <a:gd name="T12" fmla="*/ 30 w 601"/>
              <a:gd name="T13" fmla="*/ 156 h 1190"/>
              <a:gd name="T14" fmla="*/ 17 w 601"/>
              <a:gd name="T15" fmla="*/ 171 h 1190"/>
              <a:gd name="T16" fmla="*/ 27 w 601"/>
              <a:gd name="T17" fmla="*/ 201 h 1190"/>
              <a:gd name="T18" fmla="*/ 48 w 601"/>
              <a:gd name="T19" fmla="*/ 198 h 1190"/>
              <a:gd name="T20" fmla="*/ 66 w 601"/>
              <a:gd name="T21" fmla="*/ 216 h 1190"/>
              <a:gd name="T22" fmla="*/ 85 w 601"/>
              <a:gd name="T23" fmla="*/ 226 h 1190"/>
              <a:gd name="T24" fmla="*/ 91 w 601"/>
              <a:gd name="T25" fmla="*/ 188 h 1190"/>
              <a:gd name="T26" fmla="*/ 97 w 601"/>
              <a:gd name="T27" fmla="*/ 165 h 1190"/>
              <a:gd name="T28" fmla="*/ 102 w 601"/>
              <a:gd name="T29" fmla="*/ 137 h 1190"/>
              <a:gd name="T30" fmla="*/ 114 w 601"/>
              <a:gd name="T31" fmla="*/ 108 h 1190"/>
              <a:gd name="T32" fmla="*/ 108 w 601"/>
              <a:gd name="T33" fmla="*/ 74 h 1190"/>
              <a:gd name="T34" fmla="*/ 86 w 601"/>
              <a:gd name="T35" fmla="*/ 57 h 1190"/>
              <a:gd name="T36" fmla="*/ 86 w 601"/>
              <a:gd name="T37" fmla="*/ 33 h 1190"/>
              <a:gd name="T38" fmla="*/ 102 w 601"/>
              <a:gd name="T39" fmla="*/ 9 h 1190"/>
              <a:gd name="T40" fmla="*/ 64 w 601"/>
              <a:gd name="T41" fmla="*/ 2 h 1190"/>
              <a:gd name="T42" fmla="*/ 26 w 601"/>
              <a:gd name="T43" fmla="*/ 0 h 1190"/>
              <a:gd name="T44" fmla="*/ 10 w 601"/>
              <a:gd name="T45" fmla="*/ 23 h 119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01" h="1190">
                <a:moveTo>
                  <a:pt x="54" y="119"/>
                </a:moveTo>
                <a:lnTo>
                  <a:pt x="0" y="269"/>
                </a:lnTo>
                <a:lnTo>
                  <a:pt x="106" y="440"/>
                </a:lnTo>
                <a:lnTo>
                  <a:pt x="244" y="540"/>
                </a:lnTo>
                <a:lnTo>
                  <a:pt x="250" y="624"/>
                </a:lnTo>
                <a:lnTo>
                  <a:pt x="199" y="716"/>
                </a:lnTo>
                <a:lnTo>
                  <a:pt x="159" y="821"/>
                </a:lnTo>
                <a:lnTo>
                  <a:pt x="87" y="902"/>
                </a:lnTo>
                <a:lnTo>
                  <a:pt x="141" y="1059"/>
                </a:lnTo>
                <a:lnTo>
                  <a:pt x="254" y="1044"/>
                </a:lnTo>
                <a:lnTo>
                  <a:pt x="346" y="1135"/>
                </a:lnTo>
                <a:lnTo>
                  <a:pt x="446" y="1190"/>
                </a:lnTo>
                <a:lnTo>
                  <a:pt x="481" y="989"/>
                </a:lnTo>
                <a:lnTo>
                  <a:pt x="511" y="869"/>
                </a:lnTo>
                <a:lnTo>
                  <a:pt x="538" y="724"/>
                </a:lnTo>
                <a:lnTo>
                  <a:pt x="601" y="569"/>
                </a:lnTo>
                <a:lnTo>
                  <a:pt x="571" y="389"/>
                </a:lnTo>
                <a:lnTo>
                  <a:pt x="451" y="299"/>
                </a:lnTo>
                <a:lnTo>
                  <a:pt x="455" y="175"/>
                </a:lnTo>
                <a:lnTo>
                  <a:pt x="540" y="45"/>
                </a:lnTo>
                <a:lnTo>
                  <a:pt x="340" y="12"/>
                </a:lnTo>
                <a:lnTo>
                  <a:pt x="135" y="0"/>
                </a:lnTo>
                <a:lnTo>
                  <a:pt x="54" y="119"/>
                </a:lnTo>
                <a:close/>
              </a:path>
            </a:pathLst>
          </a:custGeom>
          <a:solidFill>
            <a:srgbClr val="C4B798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 Light"/>
              <a:ea typeface="等线" panose="02010600030101010101" pitchFamily="2" charset="-122"/>
            </a:endParaRPr>
          </a:p>
        </p:txBody>
      </p:sp>
      <p:sp>
        <p:nvSpPr>
          <p:cNvPr id="43" name="Freeform 39">
            <a:extLst>
              <a:ext uri="{FF2B5EF4-FFF2-40B4-BE49-F238E27FC236}">
                <a16:creationId xmlns:a16="http://schemas.microsoft.com/office/drawing/2014/main" id="{95C2FEF1-0A57-40B3-8DA8-BD515F029C19}"/>
              </a:ext>
            </a:extLst>
          </p:cNvPr>
          <p:cNvSpPr>
            <a:spLocks/>
          </p:cNvSpPr>
          <p:nvPr/>
        </p:nvSpPr>
        <p:spPr bwMode="auto">
          <a:xfrm>
            <a:off x="9436850" y="3020004"/>
            <a:ext cx="199352" cy="180081"/>
          </a:xfrm>
          <a:custGeom>
            <a:avLst/>
            <a:gdLst>
              <a:gd name="T0" fmla="*/ 34 w 700"/>
              <a:gd name="T1" fmla="*/ 119 h 630"/>
              <a:gd name="T2" fmla="*/ 93 w 700"/>
              <a:gd name="T3" fmla="*/ 80 h 630"/>
              <a:gd name="T4" fmla="*/ 133 w 700"/>
              <a:gd name="T5" fmla="*/ 55 h 630"/>
              <a:gd name="T6" fmla="*/ 130 w 700"/>
              <a:gd name="T7" fmla="*/ 24 h 630"/>
              <a:gd name="T8" fmla="*/ 104 w 700"/>
              <a:gd name="T9" fmla="*/ 0 h 630"/>
              <a:gd name="T10" fmla="*/ 0 w 700"/>
              <a:gd name="T11" fmla="*/ 52 h 630"/>
              <a:gd name="T12" fmla="*/ 6 w 700"/>
              <a:gd name="T13" fmla="*/ 73 h 630"/>
              <a:gd name="T14" fmla="*/ 23 w 700"/>
              <a:gd name="T15" fmla="*/ 87 h 630"/>
              <a:gd name="T16" fmla="*/ 25 w 700"/>
              <a:gd name="T17" fmla="*/ 108 h 630"/>
              <a:gd name="T18" fmla="*/ 34 w 700"/>
              <a:gd name="T19" fmla="*/ 119 h 63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00" h="630">
                <a:moveTo>
                  <a:pt x="181" y="630"/>
                </a:moveTo>
                <a:lnTo>
                  <a:pt x="490" y="421"/>
                </a:lnTo>
                <a:lnTo>
                  <a:pt x="700" y="293"/>
                </a:lnTo>
                <a:lnTo>
                  <a:pt x="682" y="128"/>
                </a:lnTo>
                <a:lnTo>
                  <a:pt x="545" y="0"/>
                </a:lnTo>
                <a:lnTo>
                  <a:pt x="0" y="276"/>
                </a:lnTo>
                <a:lnTo>
                  <a:pt x="31" y="388"/>
                </a:lnTo>
                <a:lnTo>
                  <a:pt x="120" y="463"/>
                </a:lnTo>
                <a:lnTo>
                  <a:pt x="130" y="570"/>
                </a:lnTo>
                <a:lnTo>
                  <a:pt x="181" y="630"/>
                </a:lnTo>
                <a:close/>
              </a:path>
            </a:pathLst>
          </a:custGeom>
          <a:solidFill>
            <a:srgbClr val="00B050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 Light"/>
              <a:ea typeface="等线" panose="02010600030101010101" pitchFamily="2" charset="-122"/>
            </a:endParaRPr>
          </a:p>
        </p:txBody>
      </p:sp>
      <p:sp>
        <p:nvSpPr>
          <p:cNvPr id="44" name="Freeform 40">
            <a:extLst>
              <a:ext uri="{FF2B5EF4-FFF2-40B4-BE49-F238E27FC236}">
                <a16:creationId xmlns:a16="http://schemas.microsoft.com/office/drawing/2014/main" id="{5051A10D-50FA-46E9-934A-B0BB645705EB}"/>
              </a:ext>
            </a:extLst>
          </p:cNvPr>
          <p:cNvSpPr>
            <a:spLocks/>
          </p:cNvSpPr>
          <p:nvPr/>
        </p:nvSpPr>
        <p:spPr bwMode="auto">
          <a:xfrm>
            <a:off x="9421860" y="2856570"/>
            <a:ext cx="391209" cy="243639"/>
          </a:xfrm>
          <a:custGeom>
            <a:avLst/>
            <a:gdLst>
              <a:gd name="T0" fmla="*/ 142 w 1383"/>
              <a:gd name="T1" fmla="*/ 17 h 850"/>
              <a:gd name="T2" fmla="*/ 131 w 1383"/>
              <a:gd name="T3" fmla="*/ 40 h 850"/>
              <a:gd name="T4" fmla="*/ 53 w 1383"/>
              <a:gd name="T5" fmla="*/ 64 h 850"/>
              <a:gd name="T6" fmla="*/ 0 w 1383"/>
              <a:gd name="T7" fmla="*/ 83 h 850"/>
              <a:gd name="T8" fmla="*/ 6 w 1383"/>
              <a:gd name="T9" fmla="*/ 122 h 850"/>
              <a:gd name="T10" fmla="*/ 11 w 1383"/>
              <a:gd name="T11" fmla="*/ 161 h 850"/>
              <a:gd name="T12" fmla="*/ 113 w 1383"/>
              <a:gd name="T13" fmla="*/ 109 h 850"/>
              <a:gd name="T14" fmla="*/ 156 w 1383"/>
              <a:gd name="T15" fmla="*/ 96 h 850"/>
              <a:gd name="T16" fmla="*/ 172 w 1383"/>
              <a:gd name="T17" fmla="*/ 128 h 850"/>
              <a:gd name="T18" fmla="*/ 193 w 1383"/>
              <a:gd name="T19" fmla="*/ 142 h 850"/>
              <a:gd name="T20" fmla="*/ 201 w 1383"/>
              <a:gd name="T21" fmla="*/ 125 h 850"/>
              <a:gd name="T22" fmla="*/ 233 w 1383"/>
              <a:gd name="T23" fmla="*/ 102 h 850"/>
              <a:gd name="T24" fmla="*/ 261 w 1383"/>
              <a:gd name="T25" fmla="*/ 85 h 850"/>
              <a:gd name="T26" fmla="*/ 252 w 1383"/>
              <a:gd name="T27" fmla="*/ 73 h 850"/>
              <a:gd name="T28" fmla="*/ 250 w 1383"/>
              <a:gd name="T29" fmla="*/ 62 h 850"/>
              <a:gd name="T30" fmla="*/ 245 w 1383"/>
              <a:gd name="T31" fmla="*/ 44 h 850"/>
              <a:gd name="T32" fmla="*/ 240 w 1383"/>
              <a:gd name="T33" fmla="*/ 50 h 850"/>
              <a:gd name="T34" fmla="*/ 243 w 1383"/>
              <a:gd name="T35" fmla="*/ 60 h 850"/>
              <a:gd name="T36" fmla="*/ 240 w 1383"/>
              <a:gd name="T37" fmla="*/ 70 h 850"/>
              <a:gd name="T38" fmla="*/ 245 w 1383"/>
              <a:gd name="T39" fmla="*/ 82 h 850"/>
              <a:gd name="T40" fmla="*/ 227 w 1383"/>
              <a:gd name="T41" fmla="*/ 97 h 850"/>
              <a:gd name="T42" fmla="*/ 204 w 1383"/>
              <a:gd name="T43" fmla="*/ 85 h 850"/>
              <a:gd name="T44" fmla="*/ 176 w 1383"/>
              <a:gd name="T45" fmla="*/ 51 h 850"/>
              <a:gd name="T46" fmla="*/ 168 w 1383"/>
              <a:gd name="T47" fmla="*/ 23 h 850"/>
              <a:gd name="T48" fmla="*/ 142 w 1383"/>
              <a:gd name="T49" fmla="*/ 0 h 850"/>
              <a:gd name="T50" fmla="*/ 142 w 1383"/>
              <a:gd name="T51" fmla="*/ 17 h 85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383" h="850">
                <a:moveTo>
                  <a:pt x="753" y="90"/>
                </a:moveTo>
                <a:lnTo>
                  <a:pt x="693" y="210"/>
                </a:lnTo>
                <a:lnTo>
                  <a:pt x="281" y="340"/>
                </a:lnTo>
                <a:lnTo>
                  <a:pt x="0" y="436"/>
                </a:lnTo>
                <a:lnTo>
                  <a:pt x="30" y="645"/>
                </a:lnTo>
                <a:lnTo>
                  <a:pt x="57" y="850"/>
                </a:lnTo>
                <a:lnTo>
                  <a:pt x="597" y="573"/>
                </a:lnTo>
                <a:lnTo>
                  <a:pt x="825" y="507"/>
                </a:lnTo>
                <a:lnTo>
                  <a:pt x="913" y="675"/>
                </a:lnTo>
                <a:lnTo>
                  <a:pt x="1023" y="750"/>
                </a:lnTo>
                <a:lnTo>
                  <a:pt x="1065" y="659"/>
                </a:lnTo>
                <a:lnTo>
                  <a:pt x="1233" y="540"/>
                </a:lnTo>
                <a:lnTo>
                  <a:pt x="1383" y="450"/>
                </a:lnTo>
                <a:lnTo>
                  <a:pt x="1337" y="383"/>
                </a:lnTo>
                <a:lnTo>
                  <a:pt x="1325" y="325"/>
                </a:lnTo>
                <a:lnTo>
                  <a:pt x="1297" y="233"/>
                </a:lnTo>
                <a:lnTo>
                  <a:pt x="1273" y="263"/>
                </a:lnTo>
                <a:lnTo>
                  <a:pt x="1285" y="319"/>
                </a:lnTo>
                <a:lnTo>
                  <a:pt x="1273" y="371"/>
                </a:lnTo>
                <a:lnTo>
                  <a:pt x="1297" y="435"/>
                </a:lnTo>
                <a:lnTo>
                  <a:pt x="1203" y="510"/>
                </a:lnTo>
                <a:lnTo>
                  <a:pt x="1081" y="451"/>
                </a:lnTo>
                <a:lnTo>
                  <a:pt x="933" y="270"/>
                </a:lnTo>
                <a:lnTo>
                  <a:pt x="889" y="123"/>
                </a:lnTo>
                <a:lnTo>
                  <a:pt x="753" y="0"/>
                </a:lnTo>
                <a:lnTo>
                  <a:pt x="753" y="90"/>
                </a:lnTo>
                <a:close/>
              </a:path>
            </a:pathLst>
          </a:custGeom>
          <a:solidFill>
            <a:srgbClr val="C4B798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 Light"/>
              <a:ea typeface="等线" panose="02010600030101010101" pitchFamily="2" charset="-122"/>
            </a:endParaRPr>
          </a:p>
        </p:txBody>
      </p:sp>
      <p:sp>
        <p:nvSpPr>
          <p:cNvPr id="45" name="Freeform 41">
            <a:extLst>
              <a:ext uri="{FF2B5EF4-FFF2-40B4-BE49-F238E27FC236}">
                <a16:creationId xmlns:a16="http://schemas.microsoft.com/office/drawing/2014/main" id="{C981EBF2-D2A1-481C-9CA1-DDCC378A4122}"/>
              </a:ext>
            </a:extLst>
          </p:cNvPr>
          <p:cNvSpPr>
            <a:spLocks/>
          </p:cNvSpPr>
          <p:nvPr/>
        </p:nvSpPr>
        <p:spPr bwMode="auto">
          <a:xfrm>
            <a:off x="9474321" y="2576613"/>
            <a:ext cx="173870" cy="375293"/>
          </a:xfrm>
          <a:custGeom>
            <a:avLst/>
            <a:gdLst>
              <a:gd name="T0" fmla="*/ 66 w 615"/>
              <a:gd name="T1" fmla="*/ 233 h 1311"/>
              <a:gd name="T2" fmla="*/ 96 w 615"/>
              <a:gd name="T3" fmla="*/ 224 h 1311"/>
              <a:gd name="T4" fmla="*/ 107 w 615"/>
              <a:gd name="T5" fmla="*/ 201 h 1311"/>
              <a:gd name="T6" fmla="*/ 107 w 615"/>
              <a:gd name="T7" fmla="*/ 184 h 1311"/>
              <a:gd name="T8" fmla="*/ 116 w 615"/>
              <a:gd name="T9" fmla="*/ 170 h 1311"/>
              <a:gd name="T10" fmla="*/ 96 w 615"/>
              <a:gd name="T11" fmla="*/ 162 h 1311"/>
              <a:gd name="T12" fmla="*/ 89 w 615"/>
              <a:gd name="T13" fmla="*/ 136 h 1311"/>
              <a:gd name="T14" fmla="*/ 54 w 615"/>
              <a:gd name="T15" fmla="*/ 74 h 1311"/>
              <a:gd name="T16" fmla="*/ 25 w 615"/>
              <a:gd name="T17" fmla="*/ 0 h 1311"/>
              <a:gd name="T18" fmla="*/ 9 w 615"/>
              <a:gd name="T19" fmla="*/ 6 h 1311"/>
              <a:gd name="T20" fmla="*/ 2 w 615"/>
              <a:gd name="T21" fmla="*/ 18 h 1311"/>
              <a:gd name="T22" fmla="*/ 14 w 615"/>
              <a:gd name="T23" fmla="*/ 52 h 1311"/>
              <a:gd name="T24" fmla="*/ 18 w 615"/>
              <a:gd name="T25" fmla="*/ 74 h 1311"/>
              <a:gd name="T26" fmla="*/ 2 w 615"/>
              <a:gd name="T27" fmla="*/ 97 h 1311"/>
              <a:gd name="T28" fmla="*/ 0 w 615"/>
              <a:gd name="T29" fmla="*/ 145 h 1311"/>
              <a:gd name="T30" fmla="*/ 5 w 615"/>
              <a:gd name="T31" fmla="*/ 200 h 1311"/>
              <a:gd name="T32" fmla="*/ 12 w 615"/>
              <a:gd name="T33" fmla="*/ 234 h 1311"/>
              <a:gd name="T34" fmla="*/ 18 w 615"/>
              <a:gd name="T35" fmla="*/ 248 h 1311"/>
              <a:gd name="T36" fmla="*/ 66 w 615"/>
              <a:gd name="T37" fmla="*/ 233 h 131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15" h="1311">
                <a:moveTo>
                  <a:pt x="349" y="1231"/>
                </a:moveTo>
                <a:lnTo>
                  <a:pt x="507" y="1183"/>
                </a:lnTo>
                <a:lnTo>
                  <a:pt x="567" y="1063"/>
                </a:lnTo>
                <a:lnTo>
                  <a:pt x="567" y="975"/>
                </a:lnTo>
                <a:lnTo>
                  <a:pt x="615" y="900"/>
                </a:lnTo>
                <a:lnTo>
                  <a:pt x="508" y="859"/>
                </a:lnTo>
                <a:lnTo>
                  <a:pt x="472" y="721"/>
                </a:lnTo>
                <a:lnTo>
                  <a:pt x="285" y="390"/>
                </a:lnTo>
                <a:lnTo>
                  <a:pt x="135" y="0"/>
                </a:lnTo>
                <a:lnTo>
                  <a:pt x="46" y="31"/>
                </a:lnTo>
                <a:lnTo>
                  <a:pt x="13" y="97"/>
                </a:lnTo>
                <a:lnTo>
                  <a:pt x="75" y="277"/>
                </a:lnTo>
                <a:lnTo>
                  <a:pt x="96" y="393"/>
                </a:lnTo>
                <a:lnTo>
                  <a:pt x="12" y="514"/>
                </a:lnTo>
                <a:lnTo>
                  <a:pt x="0" y="766"/>
                </a:lnTo>
                <a:lnTo>
                  <a:pt x="24" y="1056"/>
                </a:lnTo>
                <a:lnTo>
                  <a:pt x="64" y="1239"/>
                </a:lnTo>
                <a:lnTo>
                  <a:pt x="96" y="1311"/>
                </a:lnTo>
                <a:lnTo>
                  <a:pt x="349" y="1231"/>
                </a:lnTo>
                <a:close/>
              </a:path>
            </a:pathLst>
          </a:custGeom>
          <a:solidFill>
            <a:srgbClr val="C4B798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 Light"/>
              <a:ea typeface="等线" panose="02010600030101010101" pitchFamily="2" charset="-122"/>
            </a:endParaRPr>
          </a:p>
        </p:txBody>
      </p:sp>
      <p:sp>
        <p:nvSpPr>
          <p:cNvPr id="46" name="Freeform 42">
            <a:extLst>
              <a:ext uri="{FF2B5EF4-FFF2-40B4-BE49-F238E27FC236}">
                <a16:creationId xmlns:a16="http://schemas.microsoft.com/office/drawing/2014/main" id="{46E88F3C-A741-4308-910C-08D961029DB8}"/>
              </a:ext>
            </a:extLst>
          </p:cNvPr>
          <p:cNvSpPr>
            <a:spLocks/>
          </p:cNvSpPr>
          <p:nvPr/>
        </p:nvSpPr>
        <p:spPr bwMode="auto">
          <a:xfrm>
            <a:off x="9511793" y="2201320"/>
            <a:ext cx="394207" cy="634065"/>
          </a:xfrm>
          <a:custGeom>
            <a:avLst/>
            <a:gdLst>
              <a:gd name="T0" fmla="*/ 0 w 1386"/>
              <a:gd name="T1" fmla="*/ 249 h 2211"/>
              <a:gd name="T2" fmla="*/ 29 w 1386"/>
              <a:gd name="T3" fmla="*/ 323 h 2211"/>
              <a:gd name="T4" fmla="*/ 64 w 1386"/>
              <a:gd name="T5" fmla="*/ 385 h 2211"/>
              <a:gd name="T6" fmla="*/ 71 w 1386"/>
              <a:gd name="T7" fmla="*/ 411 h 2211"/>
              <a:gd name="T8" fmla="*/ 92 w 1386"/>
              <a:gd name="T9" fmla="*/ 419 h 2211"/>
              <a:gd name="T10" fmla="*/ 109 w 1386"/>
              <a:gd name="T11" fmla="*/ 374 h 2211"/>
              <a:gd name="T12" fmla="*/ 109 w 1386"/>
              <a:gd name="T13" fmla="*/ 351 h 2211"/>
              <a:gd name="T14" fmla="*/ 125 w 1386"/>
              <a:gd name="T15" fmla="*/ 333 h 2211"/>
              <a:gd name="T16" fmla="*/ 143 w 1386"/>
              <a:gd name="T17" fmla="*/ 318 h 2211"/>
              <a:gd name="T18" fmla="*/ 166 w 1386"/>
              <a:gd name="T19" fmla="*/ 289 h 2211"/>
              <a:gd name="T20" fmla="*/ 172 w 1386"/>
              <a:gd name="T21" fmla="*/ 266 h 2211"/>
              <a:gd name="T22" fmla="*/ 164 w 1386"/>
              <a:gd name="T23" fmla="*/ 260 h 2211"/>
              <a:gd name="T24" fmla="*/ 178 w 1386"/>
              <a:gd name="T25" fmla="*/ 245 h 2211"/>
              <a:gd name="T26" fmla="*/ 189 w 1386"/>
              <a:gd name="T27" fmla="*/ 266 h 2211"/>
              <a:gd name="T28" fmla="*/ 195 w 1386"/>
              <a:gd name="T29" fmla="*/ 261 h 2211"/>
              <a:gd name="T30" fmla="*/ 195 w 1386"/>
              <a:gd name="T31" fmla="*/ 232 h 2211"/>
              <a:gd name="T32" fmla="*/ 229 w 1386"/>
              <a:gd name="T33" fmla="*/ 215 h 2211"/>
              <a:gd name="T34" fmla="*/ 245 w 1386"/>
              <a:gd name="T35" fmla="*/ 200 h 2211"/>
              <a:gd name="T36" fmla="*/ 263 w 1386"/>
              <a:gd name="T37" fmla="*/ 181 h 2211"/>
              <a:gd name="T38" fmla="*/ 263 w 1386"/>
              <a:gd name="T39" fmla="*/ 158 h 2211"/>
              <a:gd name="T40" fmla="*/ 248 w 1386"/>
              <a:gd name="T41" fmla="*/ 150 h 2211"/>
              <a:gd name="T42" fmla="*/ 246 w 1386"/>
              <a:gd name="T43" fmla="*/ 136 h 2211"/>
              <a:gd name="T44" fmla="*/ 226 w 1386"/>
              <a:gd name="T45" fmla="*/ 138 h 2211"/>
              <a:gd name="T46" fmla="*/ 212 w 1386"/>
              <a:gd name="T47" fmla="*/ 130 h 2211"/>
              <a:gd name="T48" fmla="*/ 202 w 1386"/>
              <a:gd name="T49" fmla="*/ 114 h 2211"/>
              <a:gd name="T50" fmla="*/ 183 w 1386"/>
              <a:gd name="T51" fmla="*/ 113 h 2211"/>
              <a:gd name="T52" fmla="*/ 170 w 1386"/>
              <a:gd name="T53" fmla="*/ 100 h 2211"/>
              <a:gd name="T54" fmla="*/ 167 w 1386"/>
              <a:gd name="T55" fmla="*/ 76 h 2211"/>
              <a:gd name="T56" fmla="*/ 152 w 1386"/>
              <a:gd name="T57" fmla="*/ 56 h 2211"/>
              <a:gd name="T58" fmla="*/ 144 w 1386"/>
              <a:gd name="T59" fmla="*/ 35 h 2211"/>
              <a:gd name="T60" fmla="*/ 129 w 1386"/>
              <a:gd name="T61" fmla="*/ 0 h 2211"/>
              <a:gd name="T62" fmla="*/ 109 w 1386"/>
              <a:gd name="T63" fmla="*/ 2 h 2211"/>
              <a:gd name="T64" fmla="*/ 90 w 1386"/>
              <a:gd name="T65" fmla="*/ 2 h 2211"/>
              <a:gd name="T66" fmla="*/ 70 w 1386"/>
              <a:gd name="T67" fmla="*/ 24 h 2211"/>
              <a:gd name="T68" fmla="*/ 52 w 1386"/>
              <a:gd name="T69" fmla="*/ 33 h 2211"/>
              <a:gd name="T70" fmla="*/ 35 w 1386"/>
              <a:gd name="T71" fmla="*/ 23 h 2211"/>
              <a:gd name="T72" fmla="*/ 30 w 1386"/>
              <a:gd name="T73" fmla="*/ 11 h 2211"/>
              <a:gd name="T74" fmla="*/ 15 w 1386"/>
              <a:gd name="T75" fmla="*/ 41 h 2211"/>
              <a:gd name="T76" fmla="*/ 21 w 1386"/>
              <a:gd name="T77" fmla="*/ 56 h 2211"/>
              <a:gd name="T78" fmla="*/ 18 w 1386"/>
              <a:gd name="T79" fmla="*/ 74 h 2211"/>
              <a:gd name="T80" fmla="*/ 11 w 1386"/>
              <a:gd name="T81" fmla="*/ 104 h 2211"/>
              <a:gd name="T82" fmla="*/ 15 w 1386"/>
              <a:gd name="T83" fmla="*/ 133 h 2211"/>
              <a:gd name="T84" fmla="*/ 24 w 1386"/>
              <a:gd name="T85" fmla="*/ 163 h 2211"/>
              <a:gd name="T86" fmla="*/ 18 w 1386"/>
              <a:gd name="T87" fmla="*/ 187 h 2211"/>
              <a:gd name="T88" fmla="*/ 11 w 1386"/>
              <a:gd name="T89" fmla="*/ 224 h 2211"/>
              <a:gd name="T90" fmla="*/ 0 w 1386"/>
              <a:gd name="T91" fmla="*/ 249 h 221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386" h="2211">
                <a:moveTo>
                  <a:pt x="0" y="1313"/>
                </a:moveTo>
                <a:lnTo>
                  <a:pt x="153" y="1703"/>
                </a:lnTo>
                <a:lnTo>
                  <a:pt x="337" y="2030"/>
                </a:lnTo>
                <a:lnTo>
                  <a:pt x="373" y="2169"/>
                </a:lnTo>
                <a:lnTo>
                  <a:pt x="483" y="2211"/>
                </a:lnTo>
                <a:lnTo>
                  <a:pt x="576" y="1976"/>
                </a:lnTo>
                <a:lnTo>
                  <a:pt x="577" y="1853"/>
                </a:lnTo>
                <a:lnTo>
                  <a:pt x="657" y="1757"/>
                </a:lnTo>
                <a:lnTo>
                  <a:pt x="753" y="1677"/>
                </a:lnTo>
                <a:lnTo>
                  <a:pt x="876" y="1526"/>
                </a:lnTo>
                <a:lnTo>
                  <a:pt x="906" y="1406"/>
                </a:lnTo>
                <a:lnTo>
                  <a:pt x="865" y="1373"/>
                </a:lnTo>
                <a:lnTo>
                  <a:pt x="937" y="1293"/>
                </a:lnTo>
                <a:lnTo>
                  <a:pt x="996" y="1406"/>
                </a:lnTo>
                <a:lnTo>
                  <a:pt x="1026" y="1376"/>
                </a:lnTo>
                <a:lnTo>
                  <a:pt x="1026" y="1226"/>
                </a:lnTo>
                <a:lnTo>
                  <a:pt x="1206" y="1136"/>
                </a:lnTo>
                <a:lnTo>
                  <a:pt x="1289" y="1056"/>
                </a:lnTo>
                <a:lnTo>
                  <a:pt x="1386" y="956"/>
                </a:lnTo>
                <a:lnTo>
                  <a:pt x="1386" y="836"/>
                </a:lnTo>
                <a:lnTo>
                  <a:pt x="1305" y="792"/>
                </a:lnTo>
                <a:lnTo>
                  <a:pt x="1296" y="716"/>
                </a:lnTo>
                <a:lnTo>
                  <a:pt x="1193" y="728"/>
                </a:lnTo>
                <a:lnTo>
                  <a:pt x="1116" y="686"/>
                </a:lnTo>
                <a:lnTo>
                  <a:pt x="1065" y="600"/>
                </a:lnTo>
                <a:lnTo>
                  <a:pt x="966" y="596"/>
                </a:lnTo>
                <a:lnTo>
                  <a:pt x="897" y="528"/>
                </a:lnTo>
                <a:lnTo>
                  <a:pt x="881" y="400"/>
                </a:lnTo>
                <a:lnTo>
                  <a:pt x="801" y="296"/>
                </a:lnTo>
                <a:lnTo>
                  <a:pt x="761" y="184"/>
                </a:lnTo>
                <a:lnTo>
                  <a:pt x="681" y="0"/>
                </a:lnTo>
                <a:lnTo>
                  <a:pt x="577" y="8"/>
                </a:lnTo>
                <a:lnTo>
                  <a:pt x="473" y="8"/>
                </a:lnTo>
                <a:lnTo>
                  <a:pt x="369" y="128"/>
                </a:lnTo>
                <a:lnTo>
                  <a:pt x="276" y="176"/>
                </a:lnTo>
                <a:lnTo>
                  <a:pt x="185" y="120"/>
                </a:lnTo>
                <a:lnTo>
                  <a:pt x="156" y="56"/>
                </a:lnTo>
                <a:lnTo>
                  <a:pt x="81" y="216"/>
                </a:lnTo>
                <a:lnTo>
                  <a:pt x="113" y="296"/>
                </a:lnTo>
                <a:lnTo>
                  <a:pt x="97" y="392"/>
                </a:lnTo>
                <a:lnTo>
                  <a:pt x="57" y="549"/>
                </a:lnTo>
                <a:lnTo>
                  <a:pt x="81" y="704"/>
                </a:lnTo>
                <a:lnTo>
                  <a:pt x="129" y="861"/>
                </a:lnTo>
                <a:lnTo>
                  <a:pt x="96" y="986"/>
                </a:lnTo>
                <a:lnTo>
                  <a:pt x="57" y="1184"/>
                </a:lnTo>
                <a:lnTo>
                  <a:pt x="0" y="1313"/>
                </a:lnTo>
                <a:close/>
              </a:path>
            </a:pathLst>
          </a:custGeom>
          <a:solidFill>
            <a:srgbClr val="00B050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 Light"/>
              <a:ea typeface="等线" panose="02010600030101010101" pitchFamily="2" charset="-122"/>
            </a:endParaRPr>
          </a:p>
        </p:txBody>
      </p:sp>
      <p:sp>
        <p:nvSpPr>
          <p:cNvPr id="47" name="Freeform 43">
            <a:extLst>
              <a:ext uri="{FF2B5EF4-FFF2-40B4-BE49-F238E27FC236}">
                <a16:creationId xmlns:a16="http://schemas.microsoft.com/office/drawing/2014/main" id="{8CB8228E-55EE-4D36-B022-4806EF0A7223}"/>
              </a:ext>
            </a:extLst>
          </p:cNvPr>
          <p:cNvSpPr>
            <a:spLocks/>
          </p:cNvSpPr>
          <p:nvPr/>
        </p:nvSpPr>
        <p:spPr bwMode="auto">
          <a:xfrm>
            <a:off x="9457833" y="3156200"/>
            <a:ext cx="176868" cy="149816"/>
          </a:xfrm>
          <a:custGeom>
            <a:avLst/>
            <a:gdLst>
              <a:gd name="T0" fmla="*/ 11 w 622"/>
              <a:gd name="T1" fmla="*/ 61 h 519"/>
              <a:gd name="T2" fmla="*/ 28 w 622"/>
              <a:gd name="T3" fmla="*/ 46 h 519"/>
              <a:gd name="T4" fmla="*/ 53 w 622"/>
              <a:gd name="T5" fmla="*/ 36 h 519"/>
              <a:gd name="T6" fmla="*/ 83 w 622"/>
              <a:gd name="T7" fmla="*/ 19 h 519"/>
              <a:gd name="T8" fmla="*/ 101 w 622"/>
              <a:gd name="T9" fmla="*/ 6 h 519"/>
              <a:gd name="T10" fmla="*/ 115 w 622"/>
              <a:gd name="T11" fmla="*/ 0 h 519"/>
              <a:gd name="T12" fmla="*/ 118 w 622"/>
              <a:gd name="T13" fmla="*/ 6 h 519"/>
              <a:gd name="T14" fmla="*/ 111 w 622"/>
              <a:gd name="T15" fmla="*/ 16 h 519"/>
              <a:gd name="T16" fmla="*/ 85 w 622"/>
              <a:gd name="T17" fmla="*/ 39 h 519"/>
              <a:gd name="T18" fmla="*/ 50 w 622"/>
              <a:gd name="T19" fmla="*/ 68 h 519"/>
              <a:gd name="T20" fmla="*/ 27 w 622"/>
              <a:gd name="T21" fmla="*/ 84 h 519"/>
              <a:gd name="T22" fmla="*/ 17 w 622"/>
              <a:gd name="T23" fmla="*/ 94 h 519"/>
              <a:gd name="T24" fmla="*/ 2 w 622"/>
              <a:gd name="T25" fmla="*/ 99 h 519"/>
              <a:gd name="T26" fmla="*/ 0 w 622"/>
              <a:gd name="T27" fmla="*/ 84 h 519"/>
              <a:gd name="T28" fmla="*/ 11 w 622"/>
              <a:gd name="T29" fmla="*/ 61 h 51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22" h="519">
                <a:moveTo>
                  <a:pt x="60" y="322"/>
                </a:moveTo>
                <a:lnTo>
                  <a:pt x="147" y="240"/>
                </a:lnTo>
                <a:lnTo>
                  <a:pt x="281" y="187"/>
                </a:lnTo>
                <a:lnTo>
                  <a:pt x="435" y="101"/>
                </a:lnTo>
                <a:lnTo>
                  <a:pt x="531" y="34"/>
                </a:lnTo>
                <a:lnTo>
                  <a:pt x="608" y="0"/>
                </a:lnTo>
                <a:lnTo>
                  <a:pt x="622" y="34"/>
                </a:lnTo>
                <a:lnTo>
                  <a:pt x="584" y="82"/>
                </a:lnTo>
                <a:lnTo>
                  <a:pt x="450" y="202"/>
                </a:lnTo>
                <a:lnTo>
                  <a:pt x="262" y="355"/>
                </a:lnTo>
                <a:lnTo>
                  <a:pt x="142" y="442"/>
                </a:lnTo>
                <a:lnTo>
                  <a:pt x="89" y="495"/>
                </a:lnTo>
                <a:lnTo>
                  <a:pt x="8" y="519"/>
                </a:lnTo>
                <a:lnTo>
                  <a:pt x="0" y="442"/>
                </a:lnTo>
                <a:lnTo>
                  <a:pt x="60" y="322"/>
                </a:lnTo>
                <a:close/>
              </a:path>
            </a:pathLst>
          </a:custGeom>
          <a:solidFill>
            <a:srgbClr val="00B050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en-US" sz="1600" b="1" kern="0">
              <a:solidFill>
                <a:srgbClr val="000000"/>
              </a:solidFill>
              <a:ea typeface="等线" panose="02010600030101010101" pitchFamily="2" charset="-122"/>
            </a:endParaRPr>
          </a:p>
        </p:txBody>
      </p:sp>
      <p:sp>
        <p:nvSpPr>
          <p:cNvPr id="48" name="Freeform 44">
            <a:extLst>
              <a:ext uri="{FF2B5EF4-FFF2-40B4-BE49-F238E27FC236}">
                <a16:creationId xmlns:a16="http://schemas.microsoft.com/office/drawing/2014/main" id="{8ECE37EC-337B-485F-96AF-1FF4F7058C19}"/>
              </a:ext>
            </a:extLst>
          </p:cNvPr>
          <p:cNvSpPr>
            <a:spLocks/>
          </p:cNvSpPr>
          <p:nvPr/>
        </p:nvSpPr>
        <p:spPr bwMode="auto">
          <a:xfrm>
            <a:off x="9591235" y="3001846"/>
            <a:ext cx="88434" cy="102904"/>
          </a:xfrm>
          <a:custGeom>
            <a:avLst/>
            <a:gdLst>
              <a:gd name="T0" fmla="*/ 0 w 314"/>
              <a:gd name="T1" fmla="*/ 13 h 363"/>
              <a:gd name="T2" fmla="*/ 42 w 314"/>
              <a:gd name="T3" fmla="*/ 0 h 363"/>
              <a:gd name="T4" fmla="*/ 59 w 314"/>
              <a:gd name="T5" fmla="*/ 32 h 363"/>
              <a:gd name="T6" fmla="*/ 51 w 314"/>
              <a:gd name="T7" fmla="*/ 36 h 363"/>
              <a:gd name="T8" fmla="*/ 45 w 314"/>
              <a:gd name="T9" fmla="*/ 53 h 363"/>
              <a:gd name="T10" fmla="*/ 29 w 314"/>
              <a:gd name="T11" fmla="*/ 68 h 363"/>
              <a:gd name="T12" fmla="*/ 26 w 314"/>
              <a:gd name="T13" fmla="*/ 37 h 363"/>
              <a:gd name="T14" fmla="*/ 0 w 314"/>
              <a:gd name="T15" fmla="*/ 13 h 3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14" h="363">
                <a:moveTo>
                  <a:pt x="0" y="69"/>
                </a:moveTo>
                <a:lnTo>
                  <a:pt x="225" y="0"/>
                </a:lnTo>
                <a:lnTo>
                  <a:pt x="314" y="171"/>
                </a:lnTo>
                <a:lnTo>
                  <a:pt x="273" y="192"/>
                </a:lnTo>
                <a:lnTo>
                  <a:pt x="237" y="282"/>
                </a:lnTo>
                <a:lnTo>
                  <a:pt x="156" y="363"/>
                </a:lnTo>
                <a:lnTo>
                  <a:pt x="138" y="195"/>
                </a:lnTo>
                <a:lnTo>
                  <a:pt x="0" y="69"/>
                </a:lnTo>
                <a:close/>
              </a:path>
            </a:pathLst>
          </a:custGeom>
          <a:solidFill>
            <a:srgbClr val="C4B798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 Light"/>
              <a:ea typeface="等线" panose="02010600030101010101" pitchFamily="2" charset="-122"/>
            </a:endParaRPr>
          </a:p>
        </p:txBody>
      </p:sp>
      <p:sp>
        <p:nvSpPr>
          <p:cNvPr id="49" name="Freeform 45">
            <a:extLst>
              <a:ext uri="{FF2B5EF4-FFF2-40B4-BE49-F238E27FC236}">
                <a16:creationId xmlns:a16="http://schemas.microsoft.com/office/drawing/2014/main" id="{4D85D02C-2C7F-4D94-B5F2-09C344E9B014}"/>
              </a:ext>
            </a:extLst>
          </p:cNvPr>
          <p:cNvSpPr>
            <a:spLocks/>
          </p:cNvSpPr>
          <p:nvPr/>
        </p:nvSpPr>
        <p:spPr bwMode="auto">
          <a:xfrm>
            <a:off x="7608209" y="2759721"/>
            <a:ext cx="620538" cy="290551"/>
          </a:xfrm>
          <a:custGeom>
            <a:avLst/>
            <a:gdLst>
              <a:gd name="T0" fmla="*/ 0 w 2182"/>
              <a:gd name="T1" fmla="*/ 106 h 1010"/>
              <a:gd name="T2" fmla="*/ 28 w 2182"/>
              <a:gd name="T3" fmla="*/ 92 h 1010"/>
              <a:gd name="T4" fmla="*/ 59 w 2182"/>
              <a:gd name="T5" fmla="*/ 67 h 1010"/>
              <a:gd name="T6" fmla="*/ 77 w 2182"/>
              <a:gd name="T7" fmla="*/ 47 h 1010"/>
              <a:gd name="T8" fmla="*/ 104 w 2182"/>
              <a:gd name="T9" fmla="*/ 17 h 1010"/>
              <a:gd name="T10" fmla="*/ 147 w 2182"/>
              <a:gd name="T11" fmla="*/ 0 h 1010"/>
              <a:gd name="T12" fmla="*/ 148 w 2182"/>
              <a:gd name="T13" fmla="*/ 20 h 1010"/>
              <a:gd name="T14" fmla="*/ 132 w 2182"/>
              <a:gd name="T15" fmla="*/ 30 h 1010"/>
              <a:gd name="T16" fmla="*/ 113 w 2182"/>
              <a:gd name="T17" fmla="*/ 39 h 1010"/>
              <a:gd name="T18" fmla="*/ 120 w 2182"/>
              <a:gd name="T19" fmla="*/ 52 h 1010"/>
              <a:gd name="T20" fmla="*/ 117 w 2182"/>
              <a:gd name="T21" fmla="*/ 55 h 1010"/>
              <a:gd name="T22" fmla="*/ 121 w 2182"/>
              <a:gd name="T23" fmla="*/ 69 h 1010"/>
              <a:gd name="T24" fmla="*/ 141 w 2182"/>
              <a:gd name="T25" fmla="*/ 57 h 1010"/>
              <a:gd name="T26" fmla="*/ 160 w 2182"/>
              <a:gd name="T27" fmla="*/ 56 h 1010"/>
              <a:gd name="T28" fmla="*/ 190 w 2182"/>
              <a:gd name="T29" fmla="*/ 78 h 1010"/>
              <a:gd name="T30" fmla="*/ 213 w 2182"/>
              <a:gd name="T31" fmla="*/ 77 h 1010"/>
              <a:gd name="T32" fmla="*/ 233 w 2182"/>
              <a:gd name="T33" fmla="*/ 86 h 1010"/>
              <a:gd name="T34" fmla="*/ 249 w 2182"/>
              <a:gd name="T35" fmla="*/ 78 h 1010"/>
              <a:gd name="T36" fmla="*/ 259 w 2182"/>
              <a:gd name="T37" fmla="*/ 69 h 1010"/>
              <a:gd name="T38" fmla="*/ 282 w 2182"/>
              <a:gd name="T39" fmla="*/ 53 h 1010"/>
              <a:gd name="T40" fmla="*/ 311 w 2182"/>
              <a:gd name="T41" fmla="*/ 43 h 1010"/>
              <a:gd name="T42" fmla="*/ 327 w 2182"/>
              <a:gd name="T43" fmla="*/ 36 h 1010"/>
              <a:gd name="T44" fmla="*/ 335 w 2182"/>
              <a:gd name="T45" fmla="*/ 53 h 1010"/>
              <a:gd name="T46" fmla="*/ 345 w 2182"/>
              <a:gd name="T47" fmla="*/ 69 h 1010"/>
              <a:gd name="T48" fmla="*/ 366 w 2182"/>
              <a:gd name="T49" fmla="*/ 68 h 1010"/>
              <a:gd name="T50" fmla="*/ 382 w 2182"/>
              <a:gd name="T51" fmla="*/ 59 h 1010"/>
              <a:gd name="T52" fmla="*/ 406 w 2182"/>
              <a:gd name="T53" fmla="*/ 62 h 1010"/>
              <a:gd name="T54" fmla="*/ 414 w 2182"/>
              <a:gd name="T55" fmla="*/ 78 h 1010"/>
              <a:gd name="T56" fmla="*/ 414 w 2182"/>
              <a:gd name="T57" fmla="*/ 95 h 1010"/>
              <a:gd name="T58" fmla="*/ 404 w 2182"/>
              <a:gd name="T59" fmla="*/ 88 h 1010"/>
              <a:gd name="T60" fmla="*/ 388 w 2182"/>
              <a:gd name="T61" fmla="*/ 86 h 1010"/>
              <a:gd name="T62" fmla="*/ 371 w 2182"/>
              <a:gd name="T63" fmla="*/ 103 h 1010"/>
              <a:gd name="T64" fmla="*/ 354 w 2182"/>
              <a:gd name="T65" fmla="*/ 95 h 1010"/>
              <a:gd name="T66" fmla="*/ 338 w 2182"/>
              <a:gd name="T67" fmla="*/ 92 h 1010"/>
              <a:gd name="T68" fmla="*/ 319 w 2182"/>
              <a:gd name="T69" fmla="*/ 95 h 1010"/>
              <a:gd name="T70" fmla="*/ 302 w 2182"/>
              <a:gd name="T71" fmla="*/ 112 h 1010"/>
              <a:gd name="T72" fmla="*/ 268 w 2182"/>
              <a:gd name="T73" fmla="*/ 138 h 1010"/>
              <a:gd name="T74" fmla="*/ 259 w 2182"/>
              <a:gd name="T75" fmla="*/ 155 h 1010"/>
              <a:gd name="T76" fmla="*/ 250 w 2182"/>
              <a:gd name="T77" fmla="*/ 155 h 1010"/>
              <a:gd name="T78" fmla="*/ 250 w 2182"/>
              <a:gd name="T79" fmla="*/ 138 h 1010"/>
              <a:gd name="T80" fmla="*/ 234 w 2182"/>
              <a:gd name="T81" fmla="*/ 133 h 1010"/>
              <a:gd name="T82" fmla="*/ 224 w 2182"/>
              <a:gd name="T83" fmla="*/ 135 h 1010"/>
              <a:gd name="T84" fmla="*/ 220 w 2182"/>
              <a:gd name="T85" fmla="*/ 145 h 1010"/>
              <a:gd name="T86" fmla="*/ 213 w 2182"/>
              <a:gd name="T87" fmla="*/ 174 h 1010"/>
              <a:gd name="T88" fmla="*/ 194 w 2182"/>
              <a:gd name="T89" fmla="*/ 192 h 1010"/>
              <a:gd name="T90" fmla="*/ 176 w 2182"/>
              <a:gd name="T91" fmla="*/ 174 h 1010"/>
              <a:gd name="T92" fmla="*/ 175 w 2182"/>
              <a:gd name="T93" fmla="*/ 162 h 1010"/>
              <a:gd name="T94" fmla="*/ 147 w 2182"/>
              <a:gd name="T95" fmla="*/ 140 h 1010"/>
              <a:gd name="T96" fmla="*/ 113 w 2182"/>
              <a:gd name="T97" fmla="*/ 146 h 1010"/>
              <a:gd name="T98" fmla="*/ 108 w 2182"/>
              <a:gd name="T99" fmla="*/ 134 h 1010"/>
              <a:gd name="T100" fmla="*/ 84 w 2182"/>
              <a:gd name="T101" fmla="*/ 135 h 1010"/>
              <a:gd name="T102" fmla="*/ 61 w 2182"/>
              <a:gd name="T103" fmla="*/ 134 h 1010"/>
              <a:gd name="T104" fmla="*/ 28 w 2182"/>
              <a:gd name="T105" fmla="*/ 134 h 1010"/>
              <a:gd name="T106" fmla="*/ 11 w 2182"/>
              <a:gd name="T107" fmla="*/ 121 h 1010"/>
              <a:gd name="T108" fmla="*/ 0 w 2182"/>
              <a:gd name="T109" fmla="*/ 106 h 101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182" h="1010">
                <a:moveTo>
                  <a:pt x="0" y="557"/>
                </a:moveTo>
                <a:lnTo>
                  <a:pt x="148" y="482"/>
                </a:lnTo>
                <a:lnTo>
                  <a:pt x="310" y="350"/>
                </a:lnTo>
                <a:lnTo>
                  <a:pt x="406" y="248"/>
                </a:lnTo>
                <a:lnTo>
                  <a:pt x="549" y="90"/>
                </a:lnTo>
                <a:lnTo>
                  <a:pt x="776" y="0"/>
                </a:lnTo>
                <a:lnTo>
                  <a:pt x="778" y="104"/>
                </a:lnTo>
                <a:lnTo>
                  <a:pt x="694" y="158"/>
                </a:lnTo>
                <a:lnTo>
                  <a:pt x="598" y="206"/>
                </a:lnTo>
                <a:lnTo>
                  <a:pt x="634" y="272"/>
                </a:lnTo>
                <a:lnTo>
                  <a:pt x="616" y="290"/>
                </a:lnTo>
                <a:lnTo>
                  <a:pt x="640" y="363"/>
                </a:lnTo>
                <a:lnTo>
                  <a:pt x="742" y="302"/>
                </a:lnTo>
                <a:lnTo>
                  <a:pt x="844" y="297"/>
                </a:lnTo>
                <a:lnTo>
                  <a:pt x="1003" y="408"/>
                </a:lnTo>
                <a:lnTo>
                  <a:pt x="1120" y="404"/>
                </a:lnTo>
                <a:lnTo>
                  <a:pt x="1229" y="453"/>
                </a:lnTo>
                <a:lnTo>
                  <a:pt x="1312" y="410"/>
                </a:lnTo>
                <a:lnTo>
                  <a:pt x="1366" y="362"/>
                </a:lnTo>
                <a:lnTo>
                  <a:pt x="1486" y="278"/>
                </a:lnTo>
                <a:lnTo>
                  <a:pt x="1638" y="227"/>
                </a:lnTo>
                <a:lnTo>
                  <a:pt x="1726" y="188"/>
                </a:lnTo>
                <a:lnTo>
                  <a:pt x="1768" y="278"/>
                </a:lnTo>
                <a:lnTo>
                  <a:pt x="1819" y="363"/>
                </a:lnTo>
                <a:lnTo>
                  <a:pt x="1930" y="356"/>
                </a:lnTo>
                <a:lnTo>
                  <a:pt x="2014" y="308"/>
                </a:lnTo>
                <a:lnTo>
                  <a:pt x="2140" y="326"/>
                </a:lnTo>
                <a:lnTo>
                  <a:pt x="2182" y="408"/>
                </a:lnTo>
                <a:lnTo>
                  <a:pt x="2182" y="499"/>
                </a:lnTo>
                <a:lnTo>
                  <a:pt x="2128" y="464"/>
                </a:lnTo>
                <a:lnTo>
                  <a:pt x="2046" y="453"/>
                </a:lnTo>
                <a:lnTo>
                  <a:pt x="1955" y="544"/>
                </a:lnTo>
                <a:lnTo>
                  <a:pt x="1865" y="499"/>
                </a:lnTo>
                <a:lnTo>
                  <a:pt x="1780" y="482"/>
                </a:lnTo>
                <a:lnTo>
                  <a:pt x="1683" y="499"/>
                </a:lnTo>
                <a:lnTo>
                  <a:pt x="1592" y="589"/>
                </a:lnTo>
                <a:lnTo>
                  <a:pt x="1411" y="725"/>
                </a:lnTo>
                <a:lnTo>
                  <a:pt x="1366" y="816"/>
                </a:lnTo>
                <a:lnTo>
                  <a:pt x="1320" y="816"/>
                </a:lnTo>
                <a:lnTo>
                  <a:pt x="1320" y="725"/>
                </a:lnTo>
                <a:lnTo>
                  <a:pt x="1234" y="698"/>
                </a:lnTo>
                <a:lnTo>
                  <a:pt x="1180" y="710"/>
                </a:lnTo>
                <a:lnTo>
                  <a:pt x="1162" y="764"/>
                </a:lnTo>
                <a:lnTo>
                  <a:pt x="1120" y="914"/>
                </a:lnTo>
                <a:lnTo>
                  <a:pt x="1020" y="1010"/>
                </a:lnTo>
                <a:lnTo>
                  <a:pt x="928" y="914"/>
                </a:lnTo>
                <a:lnTo>
                  <a:pt x="924" y="853"/>
                </a:lnTo>
                <a:lnTo>
                  <a:pt x="777" y="736"/>
                </a:lnTo>
                <a:lnTo>
                  <a:pt x="598" y="767"/>
                </a:lnTo>
                <a:lnTo>
                  <a:pt x="568" y="707"/>
                </a:lnTo>
                <a:lnTo>
                  <a:pt x="442" y="710"/>
                </a:lnTo>
                <a:lnTo>
                  <a:pt x="321" y="703"/>
                </a:lnTo>
                <a:lnTo>
                  <a:pt x="147" y="706"/>
                </a:lnTo>
                <a:lnTo>
                  <a:pt x="58" y="637"/>
                </a:lnTo>
                <a:lnTo>
                  <a:pt x="0" y="557"/>
                </a:lnTo>
                <a:close/>
              </a:path>
            </a:pathLst>
          </a:custGeom>
          <a:solidFill>
            <a:srgbClr val="00B050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 Light"/>
              <a:ea typeface="等线" panose="02010600030101010101" pitchFamily="2" charset="-122"/>
            </a:endParaRPr>
          </a:p>
        </p:txBody>
      </p:sp>
      <p:sp>
        <p:nvSpPr>
          <p:cNvPr id="50" name="Freeform 46">
            <a:extLst>
              <a:ext uri="{FF2B5EF4-FFF2-40B4-BE49-F238E27FC236}">
                <a16:creationId xmlns:a16="http://schemas.microsoft.com/office/drawing/2014/main" id="{AD258BE8-0CB4-4098-B0A0-648DE6357C0D}"/>
              </a:ext>
            </a:extLst>
          </p:cNvPr>
          <p:cNvSpPr>
            <a:spLocks/>
          </p:cNvSpPr>
          <p:nvPr/>
        </p:nvSpPr>
        <p:spPr bwMode="auto">
          <a:xfrm>
            <a:off x="8035391" y="2936774"/>
            <a:ext cx="449666" cy="585640"/>
          </a:xfrm>
          <a:custGeom>
            <a:avLst/>
            <a:gdLst>
              <a:gd name="T0" fmla="*/ 96 w 1586"/>
              <a:gd name="T1" fmla="*/ 0 h 2040"/>
              <a:gd name="T2" fmla="*/ 74 w 1586"/>
              <a:gd name="T3" fmla="*/ 9 h 2040"/>
              <a:gd name="T4" fmla="*/ 70 w 1586"/>
              <a:gd name="T5" fmla="*/ 25 h 2040"/>
              <a:gd name="T6" fmla="*/ 82 w 1586"/>
              <a:gd name="T7" fmla="*/ 39 h 2040"/>
              <a:gd name="T8" fmla="*/ 69 w 1586"/>
              <a:gd name="T9" fmla="*/ 56 h 2040"/>
              <a:gd name="T10" fmla="*/ 73 w 1586"/>
              <a:gd name="T11" fmla="*/ 72 h 2040"/>
              <a:gd name="T12" fmla="*/ 63 w 1586"/>
              <a:gd name="T13" fmla="*/ 89 h 2040"/>
              <a:gd name="T14" fmla="*/ 50 w 1586"/>
              <a:gd name="T15" fmla="*/ 79 h 2040"/>
              <a:gd name="T16" fmla="*/ 42 w 1586"/>
              <a:gd name="T17" fmla="*/ 63 h 2040"/>
              <a:gd name="T18" fmla="*/ 24 w 1586"/>
              <a:gd name="T19" fmla="*/ 88 h 2040"/>
              <a:gd name="T20" fmla="*/ 13 w 1586"/>
              <a:gd name="T21" fmla="*/ 91 h 2040"/>
              <a:gd name="T22" fmla="*/ 5 w 1586"/>
              <a:gd name="T23" fmla="*/ 123 h 2040"/>
              <a:gd name="T24" fmla="*/ 13 w 1586"/>
              <a:gd name="T25" fmla="*/ 142 h 2040"/>
              <a:gd name="T26" fmla="*/ 0 w 1586"/>
              <a:gd name="T27" fmla="*/ 168 h 2040"/>
              <a:gd name="T28" fmla="*/ 7 w 1586"/>
              <a:gd name="T29" fmla="*/ 186 h 2040"/>
              <a:gd name="T30" fmla="*/ 12 w 1586"/>
              <a:gd name="T31" fmla="*/ 213 h 2040"/>
              <a:gd name="T32" fmla="*/ 34 w 1586"/>
              <a:gd name="T33" fmla="*/ 241 h 2040"/>
              <a:gd name="T34" fmla="*/ 40 w 1586"/>
              <a:gd name="T35" fmla="*/ 271 h 2040"/>
              <a:gd name="T36" fmla="*/ 45 w 1586"/>
              <a:gd name="T37" fmla="*/ 300 h 2040"/>
              <a:gd name="T38" fmla="*/ 26 w 1586"/>
              <a:gd name="T39" fmla="*/ 387 h 2040"/>
              <a:gd name="T40" fmla="*/ 58 w 1586"/>
              <a:gd name="T41" fmla="*/ 382 h 2040"/>
              <a:gd name="T42" fmla="*/ 145 w 1586"/>
              <a:gd name="T43" fmla="*/ 365 h 2040"/>
              <a:gd name="T44" fmla="*/ 161 w 1586"/>
              <a:gd name="T45" fmla="*/ 376 h 2040"/>
              <a:gd name="T46" fmla="*/ 184 w 1586"/>
              <a:gd name="T47" fmla="*/ 361 h 2040"/>
              <a:gd name="T48" fmla="*/ 221 w 1586"/>
              <a:gd name="T49" fmla="*/ 359 h 2040"/>
              <a:gd name="T50" fmla="*/ 221 w 1586"/>
              <a:gd name="T51" fmla="*/ 352 h 2040"/>
              <a:gd name="T52" fmla="*/ 257 w 1586"/>
              <a:gd name="T53" fmla="*/ 349 h 2040"/>
              <a:gd name="T54" fmla="*/ 266 w 1586"/>
              <a:gd name="T55" fmla="*/ 332 h 2040"/>
              <a:gd name="T56" fmla="*/ 276 w 1586"/>
              <a:gd name="T57" fmla="*/ 323 h 2040"/>
              <a:gd name="T58" fmla="*/ 277 w 1586"/>
              <a:gd name="T59" fmla="*/ 313 h 2040"/>
              <a:gd name="T60" fmla="*/ 267 w 1586"/>
              <a:gd name="T61" fmla="*/ 308 h 2040"/>
              <a:gd name="T62" fmla="*/ 278 w 1586"/>
              <a:gd name="T63" fmla="*/ 278 h 2040"/>
              <a:gd name="T64" fmla="*/ 292 w 1586"/>
              <a:gd name="T65" fmla="*/ 266 h 2040"/>
              <a:gd name="T66" fmla="*/ 298 w 1586"/>
              <a:gd name="T67" fmla="*/ 246 h 2040"/>
              <a:gd name="T68" fmla="*/ 300 w 1586"/>
              <a:gd name="T69" fmla="*/ 201 h 2040"/>
              <a:gd name="T70" fmla="*/ 284 w 1586"/>
              <a:gd name="T71" fmla="*/ 171 h 2040"/>
              <a:gd name="T72" fmla="*/ 272 w 1586"/>
              <a:gd name="T73" fmla="*/ 140 h 2040"/>
              <a:gd name="T74" fmla="*/ 250 w 1586"/>
              <a:gd name="T75" fmla="*/ 132 h 2040"/>
              <a:gd name="T76" fmla="*/ 230 w 1586"/>
              <a:gd name="T77" fmla="*/ 134 h 2040"/>
              <a:gd name="T78" fmla="*/ 221 w 1586"/>
              <a:gd name="T79" fmla="*/ 149 h 2040"/>
              <a:gd name="T80" fmla="*/ 215 w 1586"/>
              <a:gd name="T81" fmla="*/ 168 h 2040"/>
              <a:gd name="T82" fmla="*/ 197 w 1586"/>
              <a:gd name="T83" fmla="*/ 174 h 2040"/>
              <a:gd name="T84" fmla="*/ 180 w 1586"/>
              <a:gd name="T85" fmla="*/ 159 h 2040"/>
              <a:gd name="T86" fmla="*/ 193 w 1586"/>
              <a:gd name="T87" fmla="*/ 143 h 2040"/>
              <a:gd name="T88" fmla="*/ 201 w 1586"/>
              <a:gd name="T89" fmla="*/ 126 h 2040"/>
              <a:gd name="T90" fmla="*/ 209 w 1586"/>
              <a:gd name="T91" fmla="*/ 94 h 2040"/>
              <a:gd name="T92" fmla="*/ 201 w 1586"/>
              <a:gd name="T93" fmla="*/ 66 h 2040"/>
              <a:gd name="T94" fmla="*/ 187 w 1586"/>
              <a:gd name="T95" fmla="*/ 47 h 2040"/>
              <a:gd name="T96" fmla="*/ 197 w 1586"/>
              <a:gd name="T97" fmla="*/ 30 h 2040"/>
              <a:gd name="T98" fmla="*/ 162 w 1586"/>
              <a:gd name="T99" fmla="*/ 15 h 2040"/>
              <a:gd name="T100" fmla="*/ 134 w 1586"/>
              <a:gd name="T101" fmla="*/ 9 h 2040"/>
              <a:gd name="T102" fmla="*/ 114 w 1586"/>
              <a:gd name="T103" fmla="*/ 7 h 2040"/>
              <a:gd name="T104" fmla="*/ 96 w 1586"/>
              <a:gd name="T105" fmla="*/ 0 h 20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586" h="2040">
                <a:moveTo>
                  <a:pt x="506" y="0"/>
                </a:moveTo>
                <a:lnTo>
                  <a:pt x="392" y="48"/>
                </a:lnTo>
                <a:lnTo>
                  <a:pt x="368" y="132"/>
                </a:lnTo>
                <a:lnTo>
                  <a:pt x="434" y="204"/>
                </a:lnTo>
                <a:lnTo>
                  <a:pt x="363" y="293"/>
                </a:lnTo>
                <a:lnTo>
                  <a:pt x="386" y="378"/>
                </a:lnTo>
                <a:lnTo>
                  <a:pt x="332" y="468"/>
                </a:lnTo>
                <a:lnTo>
                  <a:pt x="266" y="414"/>
                </a:lnTo>
                <a:lnTo>
                  <a:pt x="224" y="330"/>
                </a:lnTo>
                <a:lnTo>
                  <a:pt x="128" y="462"/>
                </a:lnTo>
                <a:lnTo>
                  <a:pt x="68" y="480"/>
                </a:lnTo>
                <a:lnTo>
                  <a:pt x="26" y="648"/>
                </a:lnTo>
                <a:lnTo>
                  <a:pt x="68" y="750"/>
                </a:lnTo>
                <a:lnTo>
                  <a:pt x="0" y="883"/>
                </a:lnTo>
                <a:lnTo>
                  <a:pt x="38" y="978"/>
                </a:lnTo>
                <a:lnTo>
                  <a:pt x="62" y="1122"/>
                </a:lnTo>
                <a:lnTo>
                  <a:pt x="182" y="1272"/>
                </a:lnTo>
                <a:lnTo>
                  <a:pt x="212" y="1428"/>
                </a:lnTo>
                <a:lnTo>
                  <a:pt x="236" y="1584"/>
                </a:lnTo>
                <a:lnTo>
                  <a:pt x="137" y="2040"/>
                </a:lnTo>
                <a:lnTo>
                  <a:pt x="304" y="2013"/>
                </a:lnTo>
                <a:lnTo>
                  <a:pt x="766" y="1926"/>
                </a:lnTo>
                <a:lnTo>
                  <a:pt x="851" y="1983"/>
                </a:lnTo>
                <a:lnTo>
                  <a:pt x="973" y="1905"/>
                </a:lnTo>
                <a:lnTo>
                  <a:pt x="1166" y="1895"/>
                </a:lnTo>
                <a:lnTo>
                  <a:pt x="1166" y="1857"/>
                </a:lnTo>
                <a:lnTo>
                  <a:pt x="1360" y="1841"/>
                </a:lnTo>
                <a:lnTo>
                  <a:pt x="1406" y="1752"/>
                </a:lnTo>
                <a:lnTo>
                  <a:pt x="1460" y="1704"/>
                </a:lnTo>
                <a:lnTo>
                  <a:pt x="1466" y="1650"/>
                </a:lnTo>
                <a:lnTo>
                  <a:pt x="1409" y="1626"/>
                </a:lnTo>
                <a:lnTo>
                  <a:pt x="1472" y="1464"/>
                </a:lnTo>
                <a:lnTo>
                  <a:pt x="1544" y="1404"/>
                </a:lnTo>
                <a:lnTo>
                  <a:pt x="1574" y="1296"/>
                </a:lnTo>
                <a:lnTo>
                  <a:pt x="1586" y="1062"/>
                </a:lnTo>
                <a:lnTo>
                  <a:pt x="1502" y="900"/>
                </a:lnTo>
                <a:lnTo>
                  <a:pt x="1436" y="738"/>
                </a:lnTo>
                <a:lnTo>
                  <a:pt x="1322" y="696"/>
                </a:lnTo>
                <a:lnTo>
                  <a:pt x="1214" y="708"/>
                </a:lnTo>
                <a:lnTo>
                  <a:pt x="1166" y="786"/>
                </a:lnTo>
                <a:lnTo>
                  <a:pt x="1136" y="888"/>
                </a:lnTo>
                <a:lnTo>
                  <a:pt x="1040" y="918"/>
                </a:lnTo>
                <a:lnTo>
                  <a:pt x="952" y="837"/>
                </a:lnTo>
                <a:lnTo>
                  <a:pt x="1022" y="756"/>
                </a:lnTo>
                <a:lnTo>
                  <a:pt x="1064" y="666"/>
                </a:lnTo>
                <a:lnTo>
                  <a:pt x="1106" y="498"/>
                </a:lnTo>
                <a:lnTo>
                  <a:pt x="1064" y="348"/>
                </a:lnTo>
                <a:lnTo>
                  <a:pt x="986" y="246"/>
                </a:lnTo>
                <a:lnTo>
                  <a:pt x="1040" y="156"/>
                </a:lnTo>
                <a:lnTo>
                  <a:pt x="854" y="78"/>
                </a:lnTo>
                <a:lnTo>
                  <a:pt x="710" y="48"/>
                </a:lnTo>
                <a:lnTo>
                  <a:pt x="602" y="36"/>
                </a:lnTo>
                <a:lnTo>
                  <a:pt x="506" y="0"/>
                </a:lnTo>
                <a:close/>
              </a:path>
            </a:pathLst>
          </a:custGeom>
          <a:solidFill>
            <a:srgbClr val="00B050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 Light"/>
              <a:ea typeface="等线" panose="02010600030101010101" pitchFamily="2" charset="-122"/>
            </a:endParaRPr>
          </a:p>
        </p:txBody>
      </p:sp>
      <p:sp>
        <p:nvSpPr>
          <p:cNvPr id="51" name="Freeform 47">
            <a:extLst>
              <a:ext uri="{FF2B5EF4-FFF2-40B4-BE49-F238E27FC236}">
                <a16:creationId xmlns:a16="http://schemas.microsoft.com/office/drawing/2014/main" id="{2E068509-5D88-4070-8258-E2D2CAD1923E}"/>
              </a:ext>
            </a:extLst>
          </p:cNvPr>
          <p:cNvSpPr>
            <a:spLocks/>
          </p:cNvSpPr>
          <p:nvPr/>
        </p:nvSpPr>
        <p:spPr bwMode="auto">
          <a:xfrm>
            <a:off x="4258203" y="2354161"/>
            <a:ext cx="764431" cy="562940"/>
          </a:xfrm>
          <a:custGeom>
            <a:avLst/>
            <a:gdLst>
              <a:gd name="T0" fmla="*/ 17 w 2687"/>
              <a:gd name="T1" fmla="*/ 25 h 1962"/>
              <a:gd name="T2" fmla="*/ 0 w 2687"/>
              <a:gd name="T3" fmla="*/ 48 h 1962"/>
              <a:gd name="T4" fmla="*/ 11 w 2687"/>
              <a:gd name="T5" fmla="*/ 93 h 1962"/>
              <a:gd name="T6" fmla="*/ 15 w 2687"/>
              <a:gd name="T7" fmla="*/ 130 h 1962"/>
              <a:gd name="T8" fmla="*/ 6 w 2687"/>
              <a:gd name="T9" fmla="*/ 150 h 1962"/>
              <a:gd name="T10" fmla="*/ 22 w 2687"/>
              <a:gd name="T11" fmla="*/ 166 h 1962"/>
              <a:gd name="T12" fmla="*/ 6 w 2687"/>
              <a:gd name="T13" fmla="*/ 173 h 1962"/>
              <a:gd name="T14" fmla="*/ 23 w 2687"/>
              <a:gd name="T15" fmla="*/ 196 h 1962"/>
              <a:gd name="T16" fmla="*/ 0 w 2687"/>
              <a:gd name="T17" fmla="*/ 213 h 1962"/>
              <a:gd name="T18" fmla="*/ 6 w 2687"/>
              <a:gd name="T19" fmla="*/ 230 h 1962"/>
              <a:gd name="T20" fmla="*/ 28 w 2687"/>
              <a:gd name="T21" fmla="*/ 236 h 1962"/>
              <a:gd name="T22" fmla="*/ 47 w 2687"/>
              <a:gd name="T23" fmla="*/ 246 h 1962"/>
              <a:gd name="T24" fmla="*/ 63 w 2687"/>
              <a:gd name="T25" fmla="*/ 264 h 1962"/>
              <a:gd name="T26" fmla="*/ 74 w 2687"/>
              <a:gd name="T27" fmla="*/ 309 h 1962"/>
              <a:gd name="T28" fmla="*/ 106 w 2687"/>
              <a:gd name="T29" fmla="*/ 310 h 1962"/>
              <a:gd name="T30" fmla="*/ 142 w 2687"/>
              <a:gd name="T31" fmla="*/ 309 h 1962"/>
              <a:gd name="T32" fmla="*/ 171 w 2687"/>
              <a:gd name="T33" fmla="*/ 338 h 1962"/>
              <a:gd name="T34" fmla="*/ 194 w 2687"/>
              <a:gd name="T35" fmla="*/ 321 h 1962"/>
              <a:gd name="T36" fmla="*/ 233 w 2687"/>
              <a:gd name="T37" fmla="*/ 344 h 1962"/>
              <a:gd name="T38" fmla="*/ 285 w 2687"/>
              <a:gd name="T39" fmla="*/ 338 h 1962"/>
              <a:gd name="T40" fmla="*/ 302 w 2687"/>
              <a:gd name="T41" fmla="*/ 349 h 1962"/>
              <a:gd name="T42" fmla="*/ 322 w 2687"/>
              <a:gd name="T43" fmla="*/ 341 h 1962"/>
              <a:gd name="T44" fmla="*/ 352 w 2687"/>
              <a:gd name="T45" fmla="*/ 341 h 1962"/>
              <a:gd name="T46" fmla="*/ 371 w 2687"/>
              <a:gd name="T47" fmla="*/ 354 h 1962"/>
              <a:gd name="T48" fmla="*/ 427 w 2687"/>
              <a:gd name="T49" fmla="*/ 372 h 1962"/>
              <a:gd name="T50" fmla="*/ 456 w 2687"/>
              <a:gd name="T51" fmla="*/ 372 h 1962"/>
              <a:gd name="T52" fmla="*/ 456 w 2687"/>
              <a:gd name="T53" fmla="*/ 338 h 1962"/>
              <a:gd name="T54" fmla="*/ 467 w 2687"/>
              <a:gd name="T55" fmla="*/ 298 h 1962"/>
              <a:gd name="T56" fmla="*/ 478 w 2687"/>
              <a:gd name="T57" fmla="*/ 258 h 1962"/>
              <a:gd name="T58" fmla="*/ 484 w 2687"/>
              <a:gd name="T59" fmla="*/ 232 h 1962"/>
              <a:gd name="T60" fmla="*/ 482 w 2687"/>
              <a:gd name="T61" fmla="*/ 196 h 1962"/>
              <a:gd name="T62" fmla="*/ 494 w 2687"/>
              <a:gd name="T63" fmla="*/ 159 h 1962"/>
              <a:gd name="T64" fmla="*/ 501 w 2687"/>
              <a:gd name="T65" fmla="*/ 120 h 1962"/>
              <a:gd name="T66" fmla="*/ 510 w 2687"/>
              <a:gd name="T67" fmla="*/ 102 h 1962"/>
              <a:gd name="T68" fmla="*/ 439 w 2687"/>
              <a:gd name="T69" fmla="*/ 78 h 1962"/>
              <a:gd name="T70" fmla="*/ 389 w 2687"/>
              <a:gd name="T71" fmla="*/ 66 h 1962"/>
              <a:gd name="T72" fmla="*/ 321 w 2687"/>
              <a:gd name="T73" fmla="*/ 54 h 1962"/>
              <a:gd name="T74" fmla="*/ 234 w 2687"/>
              <a:gd name="T75" fmla="*/ 35 h 1962"/>
              <a:gd name="T76" fmla="*/ 137 w 2687"/>
              <a:gd name="T77" fmla="*/ 0 h 1962"/>
              <a:gd name="T78" fmla="*/ 144 w 2687"/>
              <a:gd name="T79" fmla="*/ 26 h 1962"/>
              <a:gd name="T80" fmla="*/ 165 w 2687"/>
              <a:gd name="T81" fmla="*/ 42 h 1962"/>
              <a:gd name="T82" fmla="*/ 142 w 2687"/>
              <a:gd name="T83" fmla="*/ 53 h 1962"/>
              <a:gd name="T84" fmla="*/ 159 w 2687"/>
              <a:gd name="T85" fmla="*/ 71 h 1962"/>
              <a:gd name="T86" fmla="*/ 154 w 2687"/>
              <a:gd name="T87" fmla="*/ 116 h 1962"/>
              <a:gd name="T88" fmla="*/ 137 w 2687"/>
              <a:gd name="T89" fmla="*/ 162 h 1962"/>
              <a:gd name="T90" fmla="*/ 108 w 2687"/>
              <a:gd name="T91" fmla="*/ 179 h 1962"/>
              <a:gd name="T92" fmla="*/ 120 w 2687"/>
              <a:gd name="T93" fmla="*/ 156 h 1962"/>
              <a:gd name="T94" fmla="*/ 125 w 2687"/>
              <a:gd name="T95" fmla="*/ 156 h 1962"/>
              <a:gd name="T96" fmla="*/ 125 w 2687"/>
              <a:gd name="T97" fmla="*/ 110 h 1962"/>
              <a:gd name="T98" fmla="*/ 114 w 2687"/>
              <a:gd name="T99" fmla="*/ 105 h 1962"/>
              <a:gd name="T100" fmla="*/ 125 w 2687"/>
              <a:gd name="T101" fmla="*/ 93 h 1962"/>
              <a:gd name="T102" fmla="*/ 104 w 2687"/>
              <a:gd name="T103" fmla="*/ 73 h 1962"/>
              <a:gd name="T104" fmla="*/ 80 w 2687"/>
              <a:gd name="T105" fmla="*/ 62 h 1962"/>
              <a:gd name="T106" fmla="*/ 54 w 2687"/>
              <a:gd name="T107" fmla="*/ 50 h 1962"/>
              <a:gd name="T108" fmla="*/ 17 w 2687"/>
              <a:gd name="T109" fmla="*/ 25 h 196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687" h="1962">
                <a:moveTo>
                  <a:pt x="90" y="132"/>
                </a:moveTo>
                <a:lnTo>
                  <a:pt x="0" y="252"/>
                </a:lnTo>
                <a:lnTo>
                  <a:pt x="60" y="492"/>
                </a:lnTo>
                <a:lnTo>
                  <a:pt x="81" y="686"/>
                </a:lnTo>
                <a:lnTo>
                  <a:pt x="30" y="792"/>
                </a:lnTo>
                <a:lnTo>
                  <a:pt x="118" y="878"/>
                </a:lnTo>
                <a:lnTo>
                  <a:pt x="30" y="912"/>
                </a:lnTo>
                <a:lnTo>
                  <a:pt x="120" y="1032"/>
                </a:lnTo>
                <a:lnTo>
                  <a:pt x="0" y="1122"/>
                </a:lnTo>
                <a:lnTo>
                  <a:pt x="30" y="1212"/>
                </a:lnTo>
                <a:lnTo>
                  <a:pt x="145" y="1243"/>
                </a:lnTo>
                <a:lnTo>
                  <a:pt x="246" y="1298"/>
                </a:lnTo>
                <a:lnTo>
                  <a:pt x="330" y="1392"/>
                </a:lnTo>
                <a:lnTo>
                  <a:pt x="390" y="1632"/>
                </a:lnTo>
                <a:lnTo>
                  <a:pt x="556" y="1637"/>
                </a:lnTo>
                <a:lnTo>
                  <a:pt x="750" y="1632"/>
                </a:lnTo>
                <a:lnTo>
                  <a:pt x="900" y="1782"/>
                </a:lnTo>
                <a:lnTo>
                  <a:pt x="1020" y="1692"/>
                </a:lnTo>
                <a:lnTo>
                  <a:pt x="1230" y="1812"/>
                </a:lnTo>
                <a:lnTo>
                  <a:pt x="1501" y="1782"/>
                </a:lnTo>
                <a:lnTo>
                  <a:pt x="1591" y="1842"/>
                </a:lnTo>
                <a:lnTo>
                  <a:pt x="1699" y="1801"/>
                </a:lnTo>
                <a:lnTo>
                  <a:pt x="1855" y="1801"/>
                </a:lnTo>
                <a:lnTo>
                  <a:pt x="1955" y="1865"/>
                </a:lnTo>
                <a:lnTo>
                  <a:pt x="2251" y="1962"/>
                </a:lnTo>
                <a:lnTo>
                  <a:pt x="2401" y="1962"/>
                </a:lnTo>
                <a:lnTo>
                  <a:pt x="2401" y="1782"/>
                </a:lnTo>
                <a:lnTo>
                  <a:pt x="2461" y="1572"/>
                </a:lnTo>
                <a:lnTo>
                  <a:pt x="2521" y="1362"/>
                </a:lnTo>
                <a:lnTo>
                  <a:pt x="2550" y="1225"/>
                </a:lnTo>
                <a:lnTo>
                  <a:pt x="2540" y="1033"/>
                </a:lnTo>
                <a:lnTo>
                  <a:pt x="2604" y="841"/>
                </a:lnTo>
                <a:lnTo>
                  <a:pt x="2641" y="631"/>
                </a:lnTo>
                <a:lnTo>
                  <a:pt x="2687" y="539"/>
                </a:lnTo>
                <a:lnTo>
                  <a:pt x="2312" y="411"/>
                </a:lnTo>
                <a:lnTo>
                  <a:pt x="2047" y="347"/>
                </a:lnTo>
                <a:lnTo>
                  <a:pt x="1690" y="283"/>
                </a:lnTo>
                <a:lnTo>
                  <a:pt x="1233" y="183"/>
                </a:lnTo>
                <a:lnTo>
                  <a:pt x="721" y="0"/>
                </a:lnTo>
                <a:lnTo>
                  <a:pt x="758" y="137"/>
                </a:lnTo>
                <a:lnTo>
                  <a:pt x="870" y="222"/>
                </a:lnTo>
                <a:lnTo>
                  <a:pt x="750" y="282"/>
                </a:lnTo>
                <a:lnTo>
                  <a:pt x="840" y="372"/>
                </a:lnTo>
                <a:lnTo>
                  <a:pt x="810" y="612"/>
                </a:lnTo>
                <a:lnTo>
                  <a:pt x="720" y="852"/>
                </a:lnTo>
                <a:lnTo>
                  <a:pt x="570" y="942"/>
                </a:lnTo>
                <a:lnTo>
                  <a:pt x="630" y="822"/>
                </a:lnTo>
                <a:lnTo>
                  <a:pt x="660" y="822"/>
                </a:lnTo>
                <a:lnTo>
                  <a:pt x="660" y="582"/>
                </a:lnTo>
                <a:lnTo>
                  <a:pt x="600" y="552"/>
                </a:lnTo>
                <a:lnTo>
                  <a:pt x="660" y="492"/>
                </a:lnTo>
                <a:lnTo>
                  <a:pt x="547" y="384"/>
                </a:lnTo>
                <a:lnTo>
                  <a:pt x="419" y="329"/>
                </a:lnTo>
                <a:lnTo>
                  <a:pt x="282" y="265"/>
                </a:lnTo>
                <a:lnTo>
                  <a:pt x="90" y="132"/>
                </a:lnTo>
                <a:close/>
              </a:path>
            </a:pathLst>
          </a:custGeom>
          <a:solidFill>
            <a:srgbClr val="00B050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 Light"/>
              <a:ea typeface="等线" panose="02010600030101010101" pitchFamily="2" charset="-122"/>
            </a:endParaRPr>
          </a:p>
        </p:txBody>
      </p:sp>
      <p:sp>
        <p:nvSpPr>
          <p:cNvPr id="52" name="Freeform 48">
            <a:extLst>
              <a:ext uri="{FF2B5EF4-FFF2-40B4-BE49-F238E27FC236}">
                <a16:creationId xmlns:a16="http://schemas.microsoft.com/office/drawing/2014/main" id="{1C45682D-0315-4479-9C32-336EDA23B1A3}"/>
              </a:ext>
            </a:extLst>
          </p:cNvPr>
          <p:cNvSpPr>
            <a:spLocks/>
          </p:cNvSpPr>
          <p:nvPr/>
        </p:nvSpPr>
        <p:spPr bwMode="auto">
          <a:xfrm>
            <a:off x="4043863" y="2702215"/>
            <a:ext cx="924812" cy="765720"/>
          </a:xfrm>
          <a:custGeom>
            <a:avLst/>
            <a:gdLst>
              <a:gd name="T0" fmla="*/ 150 w 3256"/>
              <a:gd name="T1" fmla="*/ 0 h 2669"/>
              <a:gd name="T2" fmla="*/ 127 w 3256"/>
              <a:gd name="T3" fmla="*/ 29 h 2669"/>
              <a:gd name="T4" fmla="*/ 132 w 3256"/>
              <a:gd name="T5" fmla="*/ 68 h 2669"/>
              <a:gd name="T6" fmla="*/ 109 w 3256"/>
              <a:gd name="T7" fmla="*/ 85 h 2669"/>
              <a:gd name="T8" fmla="*/ 103 w 3256"/>
              <a:gd name="T9" fmla="*/ 114 h 2669"/>
              <a:gd name="T10" fmla="*/ 91 w 3256"/>
              <a:gd name="T11" fmla="*/ 139 h 2669"/>
              <a:gd name="T12" fmla="*/ 79 w 3256"/>
              <a:gd name="T13" fmla="*/ 173 h 2669"/>
              <a:gd name="T14" fmla="*/ 58 w 3256"/>
              <a:gd name="T15" fmla="*/ 207 h 2669"/>
              <a:gd name="T16" fmla="*/ 30 w 3256"/>
              <a:gd name="T17" fmla="*/ 240 h 2669"/>
              <a:gd name="T18" fmla="*/ 29 w 3256"/>
              <a:gd name="T19" fmla="*/ 263 h 2669"/>
              <a:gd name="T20" fmla="*/ 12 w 3256"/>
              <a:gd name="T21" fmla="*/ 284 h 2669"/>
              <a:gd name="T22" fmla="*/ 17 w 3256"/>
              <a:gd name="T23" fmla="*/ 325 h 2669"/>
              <a:gd name="T24" fmla="*/ 0 w 3256"/>
              <a:gd name="T25" fmla="*/ 357 h 2669"/>
              <a:gd name="T26" fmla="*/ 9 w 3256"/>
              <a:gd name="T27" fmla="*/ 370 h 2669"/>
              <a:gd name="T28" fmla="*/ 46 w 3256"/>
              <a:gd name="T29" fmla="*/ 381 h 2669"/>
              <a:gd name="T30" fmla="*/ 302 w 3256"/>
              <a:gd name="T31" fmla="*/ 460 h 2669"/>
              <a:gd name="T32" fmla="*/ 524 w 3256"/>
              <a:gd name="T33" fmla="*/ 506 h 2669"/>
              <a:gd name="T34" fmla="*/ 547 w 3256"/>
              <a:gd name="T35" fmla="*/ 352 h 2669"/>
              <a:gd name="T36" fmla="*/ 569 w 3256"/>
              <a:gd name="T37" fmla="*/ 318 h 2669"/>
              <a:gd name="T38" fmla="*/ 552 w 3256"/>
              <a:gd name="T39" fmla="*/ 296 h 2669"/>
              <a:gd name="T40" fmla="*/ 552 w 3256"/>
              <a:gd name="T41" fmla="*/ 273 h 2669"/>
              <a:gd name="T42" fmla="*/ 581 w 3256"/>
              <a:gd name="T43" fmla="*/ 256 h 2669"/>
              <a:gd name="T44" fmla="*/ 586 w 3256"/>
              <a:gd name="T45" fmla="*/ 227 h 2669"/>
              <a:gd name="T46" fmla="*/ 586 w 3256"/>
              <a:gd name="T47" fmla="*/ 222 h 2669"/>
              <a:gd name="T48" fmla="*/ 592 w 3256"/>
              <a:gd name="T49" fmla="*/ 210 h 2669"/>
              <a:gd name="T50" fmla="*/ 615 w 3256"/>
              <a:gd name="T51" fmla="*/ 205 h 2669"/>
              <a:gd name="T52" fmla="*/ 617 w 3256"/>
              <a:gd name="T53" fmla="*/ 187 h 2669"/>
              <a:gd name="T54" fmla="*/ 615 w 3256"/>
              <a:gd name="T55" fmla="*/ 165 h 2669"/>
              <a:gd name="T56" fmla="*/ 598 w 3256"/>
              <a:gd name="T57" fmla="*/ 142 h 2669"/>
              <a:gd name="T58" fmla="*/ 571 w 3256"/>
              <a:gd name="T59" fmla="*/ 142 h 2669"/>
              <a:gd name="T60" fmla="*/ 514 w 3256"/>
              <a:gd name="T61" fmla="*/ 124 h 2669"/>
              <a:gd name="T62" fmla="*/ 496 w 3256"/>
              <a:gd name="T63" fmla="*/ 111 h 2669"/>
              <a:gd name="T64" fmla="*/ 466 w 3256"/>
              <a:gd name="T65" fmla="*/ 111 h 2669"/>
              <a:gd name="T66" fmla="*/ 446 w 3256"/>
              <a:gd name="T67" fmla="*/ 119 h 2669"/>
              <a:gd name="T68" fmla="*/ 428 w 3256"/>
              <a:gd name="T69" fmla="*/ 108 h 2669"/>
              <a:gd name="T70" fmla="*/ 377 w 3256"/>
              <a:gd name="T71" fmla="*/ 114 h 2669"/>
              <a:gd name="T72" fmla="*/ 337 w 3256"/>
              <a:gd name="T73" fmla="*/ 91 h 2669"/>
              <a:gd name="T74" fmla="*/ 314 w 3256"/>
              <a:gd name="T75" fmla="*/ 108 h 2669"/>
              <a:gd name="T76" fmla="*/ 286 w 3256"/>
              <a:gd name="T77" fmla="*/ 79 h 2669"/>
              <a:gd name="T78" fmla="*/ 252 w 3256"/>
              <a:gd name="T79" fmla="*/ 80 h 2669"/>
              <a:gd name="T80" fmla="*/ 218 w 3256"/>
              <a:gd name="T81" fmla="*/ 79 h 2669"/>
              <a:gd name="T82" fmla="*/ 206 w 3256"/>
              <a:gd name="T83" fmla="*/ 34 h 2669"/>
              <a:gd name="T84" fmla="*/ 191 w 3256"/>
              <a:gd name="T85" fmla="*/ 16 h 2669"/>
              <a:gd name="T86" fmla="*/ 171 w 3256"/>
              <a:gd name="T87" fmla="*/ 5 h 2669"/>
              <a:gd name="T88" fmla="*/ 150 w 3256"/>
              <a:gd name="T89" fmla="*/ 0 h 266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256" h="2669">
                <a:moveTo>
                  <a:pt x="789" y="0"/>
                </a:moveTo>
                <a:lnTo>
                  <a:pt x="672" y="155"/>
                </a:lnTo>
                <a:lnTo>
                  <a:pt x="694" y="359"/>
                </a:lnTo>
                <a:lnTo>
                  <a:pt x="574" y="449"/>
                </a:lnTo>
                <a:lnTo>
                  <a:pt x="544" y="599"/>
                </a:lnTo>
                <a:lnTo>
                  <a:pt x="480" y="731"/>
                </a:lnTo>
                <a:lnTo>
                  <a:pt x="416" y="915"/>
                </a:lnTo>
                <a:lnTo>
                  <a:pt x="304" y="1091"/>
                </a:lnTo>
                <a:lnTo>
                  <a:pt x="160" y="1267"/>
                </a:lnTo>
                <a:lnTo>
                  <a:pt x="152" y="1387"/>
                </a:lnTo>
                <a:lnTo>
                  <a:pt x="64" y="1499"/>
                </a:lnTo>
                <a:lnTo>
                  <a:pt x="88" y="1715"/>
                </a:lnTo>
                <a:lnTo>
                  <a:pt x="0" y="1883"/>
                </a:lnTo>
                <a:lnTo>
                  <a:pt x="48" y="1952"/>
                </a:lnTo>
                <a:lnTo>
                  <a:pt x="244" y="2009"/>
                </a:lnTo>
                <a:lnTo>
                  <a:pt x="1594" y="2429"/>
                </a:lnTo>
                <a:lnTo>
                  <a:pt x="2765" y="2669"/>
                </a:lnTo>
                <a:lnTo>
                  <a:pt x="2885" y="1859"/>
                </a:lnTo>
                <a:lnTo>
                  <a:pt x="3005" y="1679"/>
                </a:lnTo>
                <a:lnTo>
                  <a:pt x="2915" y="1559"/>
                </a:lnTo>
                <a:lnTo>
                  <a:pt x="2915" y="1439"/>
                </a:lnTo>
                <a:lnTo>
                  <a:pt x="3065" y="1349"/>
                </a:lnTo>
                <a:lnTo>
                  <a:pt x="3095" y="1199"/>
                </a:lnTo>
                <a:lnTo>
                  <a:pt x="3095" y="1169"/>
                </a:lnTo>
                <a:lnTo>
                  <a:pt x="3125" y="1109"/>
                </a:lnTo>
                <a:lnTo>
                  <a:pt x="3245" y="1079"/>
                </a:lnTo>
                <a:lnTo>
                  <a:pt x="3256" y="987"/>
                </a:lnTo>
                <a:lnTo>
                  <a:pt x="3245" y="869"/>
                </a:lnTo>
                <a:lnTo>
                  <a:pt x="3158" y="749"/>
                </a:lnTo>
                <a:lnTo>
                  <a:pt x="3012" y="749"/>
                </a:lnTo>
                <a:lnTo>
                  <a:pt x="2715" y="653"/>
                </a:lnTo>
                <a:lnTo>
                  <a:pt x="2615" y="587"/>
                </a:lnTo>
                <a:lnTo>
                  <a:pt x="2460" y="587"/>
                </a:lnTo>
                <a:lnTo>
                  <a:pt x="2351" y="629"/>
                </a:lnTo>
                <a:lnTo>
                  <a:pt x="2259" y="569"/>
                </a:lnTo>
                <a:lnTo>
                  <a:pt x="1989" y="599"/>
                </a:lnTo>
                <a:lnTo>
                  <a:pt x="1779" y="480"/>
                </a:lnTo>
                <a:lnTo>
                  <a:pt x="1659" y="569"/>
                </a:lnTo>
                <a:lnTo>
                  <a:pt x="1508" y="419"/>
                </a:lnTo>
                <a:lnTo>
                  <a:pt x="1331" y="423"/>
                </a:lnTo>
                <a:lnTo>
                  <a:pt x="1148" y="419"/>
                </a:lnTo>
                <a:lnTo>
                  <a:pt x="1088" y="180"/>
                </a:lnTo>
                <a:lnTo>
                  <a:pt x="1010" y="87"/>
                </a:lnTo>
                <a:lnTo>
                  <a:pt x="905" y="29"/>
                </a:lnTo>
                <a:lnTo>
                  <a:pt x="789" y="0"/>
                </a:lnTo>
                <a:close/>
              </a:path>
            </a:pathLst>
          </a:custGeom>
          <a:solidFill>
            <a:srgbClr val="00B050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 Light"/>
              <a:ea typeface="等线" panose="02010600030101010101" pitchFamily="2" charset="-122"/>
            </a:endParaRPr>
          </a:p>
        </p:txBody>
      </p:sp>
      <p:sp>
        <p:nvSpPr>
          <p:cNvPr id="53" name="Freeform 49">
            <a:extLst>
              <a:ext uri="{FF2B5EF4-FFF2-40B4-BE49-F238E27FC236}">
                <a16:creationId xmlns:a16="http://schemas.microsoft.com/office/drawing/2014/main" id="{E297C4AE-14E5-4D45-A5C7-4F911924F7DB}"/>
              </a:ext>
            </a:extLst>
          </p:cNvPr>
          <p:cNvSpPr>
            <a:spLocks/>
          </p:cNvSpPr>
          <p:nvPr/>
        </p:nvSpPr>
        <p:spPr bwMode="auto">
          <a:xfrm>
            <a:off x="3977912" y="3262130"/>
            <a:ext cx="992261" cy="1602565"/>
          </a:xfrm>
          <a:custGeom>
            <a:avLst/>
            <a:gdLst>
              <a:gd name="T0" fmla="*/ 42 w 3498"/>
              <a:gd name="T1" fmla="*/ 24 h 5586"/>
              <a:gd name="T2" fmla="*/ 38 w 3498"/>
              <a:gd name="T3" fmla="*/ 71 h 5586"/>
              <a:gd name="T4" fmla="*/ 0 w 3498"/>
              <a:gd name="T5" fmla="*/ 138 h 5586"/>
              <a:gd name="T6" fmla="*/ 23 w 3498"/>
              <a:gd name="T7" fmla="*/ 193 h 5586"/>
              <a:gd name="T8" fmla="*/ 25 w 3498"/>
              <a:gd name="T9" fmla="*/ 248 h 5586"/>
              <a:gd name="T10" fmla="*/ 28 w 3498"/>
              <a:gd name="T11" fmla="*/ 341 h 5586"/>
              <a:gd name="T12" fmla="*/ 47 w 3498"/>
              <a:gd name="T13" fmla="*/ 399 h 5586"/>
              <a:gd name="T14" fmla="*/ 64 w 3498"/>
              <a:gd name="T15" fmla="*/ 430 h 5586"/>
              <a:gd name="T16" fmla="*/ 91 w 3498"/>
              <a:gd name="T17" fmla="*/ 390 h 5586"/>
              <a:gd name="T18" fmla="*/ 92 w 3498"/>
              <a:gd name="T19" fmla="*/ 425 h 5586"/>
              <a:gd name="T20" fmla="*/ 72 w 3498"/>
              <a:gd name="T21" fmla="*/ 452 h 5586"/>
              <a:gd name="T22" fmla="*/ 61 w 3498"/>
              <a:gd name="T23" fmla="*/ 486 h 5586"/>
              <a:gd name="T24" fmla="*/ 111 w 3498"/>
              <a:gd name="T25" fmla="*/ 538 h 5586"/>
              <a:gd name="T26" fmla="*/ 90 w 3498"/>
              <a:gd name="T27" fmla="*/ 569 h 5586"/>
              <a:gd name="T28" fmla="*/ 124 w 3498"/>
              <a:gd name="T29" fmla="*/ 637 h 5586"/>
              <a:gd name="T30" fmla="*/ 152 w 3498"/>
              <a:gd name="T31" fmla="*/ 708 h 5586"/>
              <a:gd name="T32" fmla="*/ 156 w 3498"/>
              <a:gd name="T33" fmla="*/ 783 h 5586"/>
              <a:gd name="T34" fmla="*/ 235 w 3498"/>
              <a:gd name="T35" fmla="*/ 820 h 5586"/>
              <a:gd name="T36" fmla="*/ 288 w 3498"/>
              <a:gd name="T37" fmla="*/ 862 h 5586"/>
              <a:gd name="T38" fmla="*/ 322 w 3498"/>
              <a:gd name="T39" fmla="*/ 879 h 5586"/>
              <a:gd name="T40" fmla="*/ 351 w 3498"/>
              <a:gd name="T41" fmla="*/ 918 h 5586"/>
              <a:gd name="T42" fmla="*/ 385 w 3498"/>
              <a:gd name="T43" fmla="*/ 959 h 5586"/>
              <a:gd name="T44" fmla="*/ 395 w 3498"/>
              <a:gd name="T45" fmla="*/ 1023 h 5586"/>
              <a:gd name="T46" fmla="*/ 441 w 3498"/>
              <a:gd name="T47" fmla="*/ 1040 h 5586"/>
              <a:gd name="T48" fmla="*/ 503 w 3498"/>
              <a:gd name="T49" fmla="*/ 1049 h 5586"/>
              <a:gd name="T50" fmla="*/ 594 w 3498"/>
              <a:gd name="T51" fmla="*/ 1059 h 5586"/>
              <a:gd name="T52" fmla="*/ 612 w 3498"/>
              <a:gd name="T53" fmla="*/ 1027 h 5586"/>
              <a:gd name="T54" fmla="*/ 612 w 3498"/>
              <a:gd name="T55" fmla="*/ 983 h 5586"/>
              <a:gd name="T56" fmla="*/ 623 w 3498"/>
              <a:gd name="T57" fmla="*/ 953 h 5586"/>
              <a:gd name="T58" fmla="*/ 646 w 3498"/>
              <a:gd name="T59" fmla="*/ 919 h 5586"/>
              <a:gd name="T60" fmla="*/ 657 w 3498"/>
              <a:gd name="T61" fmla="*/ 919 h 5586"/>
              <a:gd name="T62" fmla="*/ 640 w 3498"/>
              <a:gd name="T63" fmla="*/ 867 h 5586"/>
              <a:gd name="T64" fmla="*/ 561 w 3498"/>
              <a:gd name="T65" fmla="*/ 737 h 5586"/>
              <a:gd name="T66" fmla="*/ 402 w 3498"/>
              <a:gd name="T67" fmla="*/ 513 h 5586"/>
              <a:gd name="T68" fmla="*/ 295 w 3498"/>
              <a:gd name="T69" fmla="*/ 367 h 5586"/>
              <a:gd name="T70" fmla="*/ 84 w 3498"/>
              <a:gd name="T71" fmla="*/ 9 h 558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3498" h="5586">
                <a:moveTo>
                  <a:pt x="284" y="0"/>
                </a:moveTo>
                <a:lnTo>
                  <a:pt x="222" y="126"/>
                </a:lnTo>
                <a:lnTo>
                  <a:pt x="292" y="225"/>
                </a:lnTo>
                <a:lnTo>
                  <a:pt x="202" y="375"/>
                </a:lnTo>
                <a:lnTo>
                  <a:pt x="202" y="555"/>
                </a:lnTo>
                <a:lnTo>
                  <a:pt x="0" y="726"/>
                </a:lnTo>
                <a:lnTo>
                  <a:pt x="36" y="906"/>
                </a:lnTo>
                <a:lnTo>
                  <a:pt x="120" y="1020"/>
                </a:lnTo>
                <a:lnTo>
                  <a:pt x="142" y="1125"/>
                </a:lnTo>
                <a:lnTo>
                  <a:pt x="132" y="1308"/>
                </a:lnTo>
                <a:lnTo>
                  <a:pt x="72" y="1560"/>
                </a:lnTo>
                <a:lnTo>
                  <a:pt x="150" y="1800"/>
                </a:lnTo>
                <a:lnTo>
                  <a:pt x="262" y="1965"/>
                </a:lnTo>
                <a:lnTo>
                  <a:pt x="246" y="2106"/>
                </a:lnTo>
                <a:lnTo>
                  <a:pt x="262" y="2265"/>
                </a:lnTo>
                <a:lnTo>
                  <a:pt x="336" y="2268"/>
                </a:lnTo>
                <a:lnTo>
                  <a:pt x="408" y="2166"/>
                </a:lnTo>
                <a:lnTo>
                  <a:pt x="480" y="2058"/>
                </a:lnTo>
                <a:lnTo>
                  <a:pt x="516" y="2118"/>
                </a:lnTo>
                <a:lnTo>
                  <a:pt x="486" y="2244"/>
                </a:lnTo>
                <a:lnTo>
                  <a:pt x="442" y="2385"/>
                </a:lnTo>
                <a:lnTo>
                  <a:pt x="382" y="2385"/>
                </a:lnTo>
                <a:lnTo>
                  <a:pt x="366" y="2466"/>
                </a:lnTo>
                <a:lnTo>
                  <a:pt x="322" y="2565"/>
                </a:lnTo>
                <a:lnTo>
                  <a:pt x="492" y="2742"/>
                </a:lnTo>
                <a:lnTo>
                  <a:pt x="588" y="2838"/>
                </a:lnTo>
                <a:lnTo>
                  <a:pt x="592" y="2926"/>
                </a:lnTo>
                <a:lnTo>
                  <a:pt x="474" y="3000"/>
                </a:lnTo>
                <a:lnTo>
                  <a:pt x="606" y="3180"/>
                </a:lnTo>
                <a:lnTo>
                  <a:pt x="654" y="3360"/>
                </a:lnTo>
                <a:lnTo>
                  <a:pt x="768" y="3564"/>
                </a:lnTo>
                <a:lnTo>
                  <a:pt x="802" y="3736"/>
                </a:lnTo>
                <a:lnTo>
                  <a:pt x="892" y="3856"/>
                </a:lnTo>
                <a:lnTo>
                  <a:pt x="822" y="4128"/>
                </a:lnTo>
                <a:lnTo>
                  <a:pt x="1042" y="4246"/>
                </a:lnTo>
                <a:lnTo>
                  <a:pt x="1242" y="4326"/>
                </a:lnTo>
                <a:lnTo>
                  <a:pt x="1372" y="4456"/>
                </a:lnTo>
                <a:lnTo>
                  <a:pt x="1522" y="4546"/>
                </a:lnTo>
                <a:lnTo>
                  <a:pt x="1612" y="4546"/>
                </a:lnTo>
                <a:lnTo>
                  <a:pt x="1702" y="4636"/>
                </a:lnTo>
                <a:lnTo>
                  <a:pt x="1702" y="4756"/>
                </a:lnTo>
                <a:lnTo>
                  <a:pt x="1854" y="4842"/>
                </a:lnTo>
                <a:lnTo>
                  <a:pt x="1962" y="4944"/>
                </a:lnTo>
                <a:lnTo>
                  <a:pt x="2033" y="5056"/>
                </a:lnTo>
                <a:lnTo>
                  <a:pt x="2063" y="5236"/>
                </a:lnTo>
                <a:lnTo>
                  <a:pt x="2088" y="5394"/>
                </a:lnTo>
                <a:lnTo>
                  <a:pt x="2123" y="5506"/>
                </a:lnTo>
                <a:lnTo>
                  <a:pt x="2328" y="5484"/>
                </a:lnTo>
                <a:lnTo>
                  <a:pt x="2466" y="5532"/>
                </a:lnTo>
                <a:lnTo>
                  <a:pt x="2658" y="5532"/>
                </a:lnTo>
                <a:lnTo>
                  <a:pt x="2856" y="5544"/>
                </a:lnTo>
                <a:lnTo>
                  <a:pt x="3138" y="5586"/>
                </a:lnTo>
                <a:lnTo>
                  <a:pt x="3233" y="5536"/>
                </a:lnTo>
                <a:lnTo>
                  <a:pt x="3233" y="5416"/>
                </a:lnTo>
                <a:lnTo>
                  <a:pt x="3192" y="5292"/>
                </a:lnTo>
                <a:lnTo>
                  <a:pt x="3234" y="5184"/>
                </a:lnTo>
                <a:lnTo>
                  <a:pt x="3323" y="5116"/>
                </a:lnTo>
                <a:lnTo>
                  <a:pt x="3293" y="5026"/>
                </a:lnTo>
                <a:lnTo>
                  <a:pt x="3348" y="4950"/>
                </a:lnTo>
                <a:lnTo>
                  <a:pt x="3413" y="4846"/>
                </a:lnTo>
                <a:lnTo>
                  <a:pt x="3473" y="4846"/>
                </a:lnTo>
                <a:lnTo>
                  <a:pt x="3498" y="4770"/>
                </a:lnTo>
                <a:lnTo>
                  <a:pt x="3384" y="4572"/>
                </a:lnTo>
                <a:lnTo>
                  <a:pt x="3353" y="4396"/>
                </a:lnTo>
                <a:lnTo>
                  <a:pt x="2963" y="3886"/>
                </a:lnTo>
                <a:lnTo>
                  <a:pt x="2453" y="3226"/>
                </a:lnTo>
                <a:lnTo>
                  <a:pt x="2124" y="2706"/>
                </a:lnTo>
                <a:lnTo>
                  <a:pt x="1702" y="2175"/>
                </a:lnTo>
                <a:lnTo>
                  <a:pt x="1560" y="1938"/>
                </a:lnTo>
                <a:lnTo>
                  <a:pt x="1822" y="474"/>
                </a:lnTo>
                <a:lnTo>
                  <a:pt x="444" y="45"/>
                </a:lnTo>
                <a:lnTo>
                  <a:pt x="284" y="0"/>
                </a:lnTo>
                <a:close/>
              </a:path>
            </a:pathLst>
          </a:custGeom>
          <a:solidFill>
            <a:srgbClr val="00B050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en-US" sz="1600" b="1" kern="0">
              <a:solidFill>
                <a:srgbClr val="000000"/>
              </a:solidFill>
              <a:ea typeface="等线" panose="02010600030101010101" pitchFamily="2" charset="-122"/>
            </a:endParaRPr>
          </a:p>
        </p:txBody>
      </p:sp>
      <p:sp>
        <p:nvSpPr>
          <p:cNvPr id="54" name="Freeform 50">
            <a:extLst>
              <a:ext uri="{FF2B5EF4-FFF2-40B4-BE49-F238E27FC236}">
                <a16:creationId xmlns:a16="http://schemas.microsoft.com/office/drawing/2014/main" id="{52BCCB74-B28B-4F2D-9166-07829014107B}"/>
              </a:ext>
            </a:extLst>
          </p:cNvPr>
          <p:cNvSpPr>
            <a:spLocks/>
          </p:cNvSpPr>
          <p:nvPr/>
        </p:nvSpPr>
        <p:spPr bwMode="auto">
          <a:xfrm>
            <a:off x="4421582" y="3398325"/>
            <a:ext cx="728458" cy="1110748"/>
          </a:xfrm>
          <a:custGeom>
            <a:avLst/>
            <a:gdLst>
              <a:gd name="T0" fmla="*/ 49 w 2565"/>
              <a:gd name="T1" fmla="*/ 0 h 3871"/>
              <a:gd name="T2" fmla="*/ 272 w 2565"/>
              <a:gd name="T3" fmla="*/ 46 h 3871"/>
              <a:gd name="T4" fmla="*/ 486 w 2565"/>
              <a:gd name="T5" fmla="*/ 88 h 3871"/>
              <a:gd name="T6" fmla="*/ 480 w 2565"/>
              <a:gd name="T7" fmla="*/ 110 h 3871"/>
              <a:gd name="T8" fmla="*/ 465 w 2565"/>
              <a:gd name="T9" fmla="*/ 183 h 3871"/>
              <a:gd name="T10" fmla="*/ 458 w 2565"/>
              <a:gd name="T11" fmla="*/ 251 h 3871"/>
              <a:gd name="T12" fmla="*/ 450 w 2565"/>
              <a:gd name="T13" fmla="*/ 318 h 3871"/>
              <a:gd name="T14" fmla="*/ 425 w 2565"/>
              <a:gd name="T15" fmla="*/ 472 h 3871"/>
              <a:gd name="T16" fmla="*/ 414 w 2565"/>
              <a:gd name="T17" fmla="*/ 569 h 3871"/>
              <a:gd name="T18" fmla="*/ 409 w 2565"/>
              <a:gd name="T19" fmla="*/ 587 h 3871"/>
              <a:gd name="T20" fmla="*/ 409 w 2565"/>
              <a:gd name="T21" fmla="*/ 612 h 3871"/>
              <a:gd name="T22" fmla="*/ 399 w 2565"/>
              <a:gd name="T23" fmla="*/ 624 h 3871"/>
              <a:gd name="T24" fmla="*/ 404 w 2565"/>
              <a:gd name="T25" fmla="*/ 652 h 3871"/>
              <a:gd name="T26" fmla="*/ 376 w 2565"/>
              <a:gd name="T27" fmla="*/ 642 h 3871"/>
              <a:gd name="T28" fmla="*/ 357 w 2565"/>
              <a:gd name="T29" fmla="*/ 637 h 3871"/>
              <a:gd name="T30" fmla="*/ 342 w 2565"/>
              <a:gd name="T31" fmla="*/ 646 h 3871"/>
              <a:gd name="T32" fmla="*/ 341 w 2565"/>
              <a:gd name="T33" fmla="*/ 662 h 3871"/>
              <a:gd name="T34" fmla="*/ 348 w 2565"/>
              <a:gd name="T35" fmla="*/ 695 h 3871"/>
              <a:gd name="T36" fmla="*/ 346 w 2565"/>
              <a:gd name="T37" fmla="*/ 718 h 3871"/>
              <a:gd name="T38" fmla="*/ 333 w 2565"/>
              <a:gd name="T39" fmla="*/ 734 h 3871"/>
              <a:gd name="T40" fmla="*/ 214 w 2565"/>
              <a:gd name="T41" fmla="*/ 579 h 3871"/>
              <a:gd name="T42" fmla="*/ 170 w 2565"/>
              <a:gd name="T43" fmla="*/ 523 h 3871"/>
              <a:gd name="T44" fmla="*/ 108 w 2565"/>
              <a:gd name="T45" fmla="*/ 424 h 3871"/>
              <a:gd name="T46" fmla="*/ 27 w 2565"/>
              <a:gd name="T47" fmla="*/ 323 h 3871"/>
              <a:gd name="T48" fmla="*/ 0 w 2565"/>
              <a:gd name="T49" fmla="*/ 277 h 3871"/>
              <a:gd name="T50" fmla="*/ 49 w 2565"/>
              <a:gd name="T51" fmla="*/ 0 h 387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565" h="3871">
                <a:moveTo>
                  <a:pt x="261" y="0"/>
                </a:moveTo>
                <a:lnTo>
                  <a:pt x="1437" y="241"/>
                </a:lnTo>
                <a:lnTo>
                  <a:pt x="2565" y="465"/>
                </a:lnTo>
                <a:lnTo>
                  <a:pt x="2532" y="580"/>
                </a:lnTo>
                <a:lnTo>
                  <a:pt x="2454" y="964"/>
                </a:lnTo>
                <a:lnTo>
                  <a:pt x="2418" y="1324"/>
                </a:lnTo>
                <a:lnTo>
                  <a:pt x="2376" y="1678"/>
                </a:lnTo>
                <a:lnTo>
                  <a:pt x="2243" y="2489"/>
                </a:lnTo>
                <a:lnTo>
                  <a:pt x="2183" y="2999"/>
                </a:lnTo>
                <a:lnTo>
                  <a:pt x="2160" y="3094"/>
                </a:lnTo>
                <a:lnTo>
                  <a:pt x="2160" y="3226"/>
                </a:lnTo>
                <a:lnTo>
                  <a:pt x="2106" y="3292"/>
                </a:lnTo>
                <a:lnTo>
                  <a:pt x="2130" y="3436"/>
                </a:lnTo>
                <a:lnTo>
                  <a:pt x="1986" y="3388"/>
                </a:lnTo>
                <a:lnTo>
                  <a:pt x="1883" y="3359"/>
                </a:lnTo>
                <a:lnTo>
                  <a:pt x="1806" y="3406"/>
                </a:lnTo>
                <a:lnTo>
                  <a:pt x="1800" y="3490"/>
                </a:lnTo>
                <a:lnTo>
                  <a:pt x="1836" y="3664"/>
                </a:lnTo>
                <a:lnTo>
                  <a:pt x="1824" y="3784"/>
                </a:lnTo>
                <a:lnTo>
                  <a:pt x="1757" y="3871"/>
                </a:lnTo>
                <a:lnTo>
                  <a:pt x="1130" y="3054"/>
                </a:lnTo>
                <a:lnTo>
                  <a:pt x="899" y="2758"/>
                </a:lnTo>
                <a:lnTo>
                  <a:pt x="569" y="2236"/>
                </a:lnTo>
                <a:lnTo>
                  <a:pt x="144" y="1702"/>
                </a:lnTo>
                <a:lnTo>
                  <a:pt x="0" y="1459"/>
                </a:lnTo>
                <a:lnTo>
                  <a:pt x="261" y="0"/>
                </a:lnTo>
                <a:close/>
              </a:path>
            </a:pathLst>
          </a:custGeom>
          <a:solidFill>
            <a:srgbClr val="C4B798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 Light"/>
              <a:ea typeface="等线" panose="02010600030101010101" pitchFamily="2" charset="-122"/>
            </a:endParaRPr>
          </a:p>
        </p:txBody>
      </p:sp>
      <p:sp>
        <p:nvSpPr>
          <p:cNvPr id="55" name="Freeform 51">
            <a:extLst>
              <a:ext uri="{FF2B5EF4-FFF2-40B4-BE49-F238E27FC236}">
                <a16:creationId xmlns:a16="http://schemas.microsoft.com/office/drawing/2014/main" id="{1109A44E-4DF8-4E08-A422-ACC5CBAFF959}"/>
              </a:ext>
            </a:extLst>
          </p:cNvPr>
          <p:cNvSpPr>
            <a:spLocks/>
          </p:cNvSpPr>
          <p:nvPr/>
        </p:nvSpPr>
        <p:spPr bwMode="auto">
          <a:xfrm>
            <a:off x="4829278" y="2505490"/>
            <a:ext cx="671500" cy="1089562"/>
          </a:xfrm>
          <a:custGeom>
            <a:avLst/>
            <a:gdLst>
              <a:gd name="T0" fmla="*/ 129 w 2360"/>
              <a:gd name="T1" fmla="*/ 2 h 3800"/>
              <a:gd name="T2" fmla="*/ 152 w 2360"/>
              <a:gd name="T3" fmla="*/ 0 h 3800"/>
              <a:gd name="T4" fmla="*/ 186 w 2360"/>
              <a:gd name="T5" fmla="*/ 12 h 3800"/>
              <a:gd name="T6" fmla="*/ 181 w 2360"/>
              <a:gd name="T7" fmla="*/ 59 h 3800"/>
              <a:gd name="T8" fmla="*/ 180 w 2360"/>
              <a:gd name="T9" fmla="*/ 100 h 3800"/>
              <a:gd name="T10" fmla="*/ 180 w 2360"/>
              <a:gd name="T11" fmla="*/ 152 h 3800"/>
              <a:gd name="T12" fmla="*/ 198 w 2360"/>
              <a:gd name="T13" fmla="*/ 179 h 3800"/>
              <a:gd name="T14" fmla="*/ 226 w 2360"/>
              <a:gd name="T15" fmla="*/ 209 h 3800"/>
              <a:gd name="T16" fmla="*/ 237 w 2360"/>
              <a:gd name="T17" fmla="*/ 230 h 3800"/>
              <a:gd name="T18" fmla="*/ 260 w 2360"/>
              <a:gd name="T19" fmla="*/ 243 h 3800"/>
              <a:gd name="T20" fmla="*/ 241 w 2360"/>
              <a:gd name="T21" fmla="*/ 299 h 3800"/>
              <a:gd name="T22" fmla="*/ 241 w 2360"/>
              <a:gd name="T23" fmla="*/ 320 h 3800"/>
              <a:gd name="T24" fmla="*/ 241 w 2360"/>
              <a:gd name="T25" fmla="*/ 341 h 3800"/>
              <a:gd name="T26" fmla="*/ 271 w 2360"/>
              <a:gd name="T27" fmla="*/ 340 h 3800"/>
              <a:gd name="T28" fmla="*/ 288 w 2360"/>
              <a:gd name="T29" fmla="*/ 391 h 3800"/>
              <a:gd name="T30" fmla="*/ 291 w 2360"/>
              <a:gd name="T31" fmla="*/ 421 h 3800"/>
              <a:gd name="T32" fmla="*/ 300 w 2360"/>
              <a:gd name="T33" fmla="*/ 440 h 3800"/>
              <a:gd name="T34" fmla="*/ 316 w 2360"/>
              <a:gd name="T35" fmla="*/ 456 h 3800"/>
              <a:gd name="T36" fmla="*/ 334 w 2360"/>
              <a:gd name="T37" fmla="*/ 465 h 3800"/>
              <a:gd name="T38" fmla="*/ 380 w 2360"/>
              <a:gd name="T39" fmla="*/ 465 h 3800"/>
              <a:gd name="T40" fmla="*/ 397 w 2360"/>
              <a:gd name="T41" fmla="*/ 476 h 3800"/>
              <a:gd name="T42" fmla="*/ 420 w 2360"/>
              <a:gd name="T43" fmla="*/ 471 h 3800"/>
              <a:gd name="T44" fmla="*/ 420 w 2360"/>
              <a:gd name="T45" fmla="*/ 454 h 3800"/>
              <a:gd name="T46" fmla="*/ 448 w 2360"/>
              <a:gd name="T47" fmla="*/ 465 h 3800"/>
              <a:gd name="T48" fmla="*/ 435 w 2360"/>
              <a:gd name="T49" fmla="*/ 590 h 3800"/>
              <a:gd name="T50" fmla="*/ 427 w 2360"/>
              <a:gd name="T51" fmla="*/ 662 h 3800"/>
              <a:gd name="T52" fmla="*/ 421 w 2360"/>
              <a:gd name="T53" fmla="*/ 720 h 3800"/>
              <a:gd name="T54" fmla="*/ 324 w 2360"/>
              <a:gd name="T55" fmla="*/ 694 h 3800"/>
              <a:gd name="T56" fmla="*/ 212 w 2360"/>
              <a:gd name="T57" fmla="*/ 678 h 3800"/>
              <a:gd name="T58" fmla="*/ 0 w 2360"/>
              <a:gd name="T59" fmla="*/ 636 h 3800"/>
              <a:gd name="T60" fmla="*/ 23 w 2360"/>
              <a:gd name="T61" fmla="*/ 482 h 3800"/>
              <a:gd name="T62" fmla="*/ 46 w 2360"/>
              <a:gd name="T63" fmla="*/ 448 h 3800"/>
              <a:gd name="T64" fmla="*/ 28 w 2360"/>
              <a:gd name="T65" fmla="*/ 425 h 3800"/>
              <a:gd name="T66" fmla="*/ 28 w 2360"/>
              <a:gd name="T67" fmla="*/ 403 h 3800"/>
              <a:gd name="T68" fmla="*/ 57 w 2360"/>
              <a:gd name="T69" fmla="*/ 385 h 3800"/>
              <a:gd name="T70" fmla="*/ 63 w 2360"/>
              <a:gd name="T71" fmla="*/ 358 h 3800"/>
              <a:gd name="T72" fmla="*/ 63 w 2360"/>
              <a:gd name="T73" fmla="*/ 351 h 3800"/>
              <a:gd name="T74" fmla="*/ 69 w 2360"/>
              <a:gd name="T75" fmla="*/ 340 h 3800"/>
              <a:gd name="T76" fmla="*/ 91 w 2360"/>
              <a:gd name="T77" fmla="*/ 334 h 3800"/>
              <a:gd name="T78" fmla="*/ 93 w 2360"/>
              <a:gd name="T79" fmla="*/ 317 h 3800"/>
              <a:gd name="T80" fmla="*/ 91 w 2360"/>
              <a:gd name="T81" fmla="*/ 294 h 3800"/>
              <a:gd name="T82" fmla="*/ 75 w 2360"/>
              <a:gd name="T83" fmla="*/ 271 h 3800"/>
              <a:gd name="T84" fmla="*/ 75 w 2360"/>
              <a:gd name="T85" fmla="*/ 237 h 3800"/>
              <a:gd name="T86" fmla="*/ 99 w 2360"/>
              <a:gd name="T87" fmla="*/ 156 h 3800"/>
              <a:gd name="T88" fmla="*/ 103 w 2360"/>
              <a:gd name="T89" fmla="*/ 131 h 3800"/>
              <a:gd name="T90" fmla="*/ 102 w 2360"/>
              <a:gd name="T91" fmla="*/ 96 h 3800"/>
              <a:gd name="T92" fmla="*/ 114 w 2360"/>
              <a:gd name="T93" fmla="*/ 59 h 3800"/>
              <a:gd name="T94" fmla="*/ 120 w 2360"/>
              <a:gd name="T95" fmla="*/ 20 h 3800"/>
              <a:gd name="T96" fmla="*/ 129 w 2360"/>
              <a:gd name="T97" fmla="*/ 2 h 38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60" h="3800">
                <a:moveTo>
                  <a:pt x="681" y="12"/>
                </a:moveTo>
                <a:lnTo>
                  <a:pt x="803" y="0"/>
                </a:lnTo>
                <a:lnTo>
                  <a:pt x="979" y="64"/>
                </a:lnTo>
                <a:lnTo>
                  <a:pt x="955" y="312"/>
                </a:lnTo>
                <a:lnTo>
                  <a:pt x="947" y="528"/>
                </a:lnTo>
                <a:lnTo>
                  <a:pt x="950" y="804"/>
                </a:lnTo>
                <a:lnTo>
                  <a:pt x="1043" y="944"/>
                </a:lnTo>
                <a:lnTo>
                  <a:pt x="1190" y="1104"/>
                </a:lnTo>
                <a:lnTo>
                  <a:pt x="1251" y="1216"/>
                </a:lnTo>
                <a:lnTo>
                  <a:pt x="1370" y="1284"/>
                </a:lnTo>
                <a:lnTo>
                  <a:pt x="1267" y="1576"/>
                </a:lnTo>
                <a:lnTo>
                  <a:pt x="1267" y="1688"/>
                </a:lnTo>
                <a:lnTo>
                  <a:pt x="1267" y="1800"/>
                </a:lnTo>
                <a:lnTo>
                  <a:pt x="1430" y="1794"/>
                </a:lnTo>
                <a:lnTo>
                  <a:pt x="1515" y="2064"/>
                </a:lnTo>
                <a:lnTo>
                  <a:pt x="1531" y="2224"/>
                </a:lnTo>
                <a:lnTo>
                  <a:pt x="1579" y="2320"/>
                </a:lnTo>
                <a:lnTo>
                  <a:pt x="1667" y="2408"/>
                </a:lnTo>
                <a:lnTo>
                  <a:pt x="1760" y="2454"/>
                </a:lnTo>
                <a:lnTo>
                  <a:pt x="2000" y="2454"/>
                </a:lnTo>
                <a:lnTo>
                  <a:pt x="2090" y="2514"/>
                </a:lnTo>
                <a:lnTo>
                  <a:pt x="2210" y="2484"/>
                </a:lnTo>
                <a:lnTo>
                  <a:pt x="2210" y="2394"/>
                </a:lnTo>
                <a:lnTo>
                  <a:pt x="2360" y="2454"/>
                </a:lnTo>
                <a:lnTo>
                  <a:pt x="2291" y="3112"/>
                </a:lnTo>
                <a:lnTo>
                  <a:pt x="2251" y="3496"/>
                </a:lnTo>
                <a:lnTo>
                  <a:pt x="2219" y="3800"/>
                </a:lnTo>
                <a:lnTo>
                  <a:pt x="1707" y="3664"/>
                </a:lnTo>
                <a:lnTo>
                  <a:pt x="1115" y="3576"/>
                </a:lnTo>
                <a:lnTo>
                  <a:pt x="0" y="3355"/>
                </a:lnTo>
                <a:lnTo>
                  <a:pt x="121" y="2544"/>
                </a:lnTo>
                <a:lnTo>
                  <a:pt x="241" y="2365"/>
                </a:lnTo>
                <a:lnTo>
                  <a:pt x="150" y="2242"/>
                </a:lnTo>
                <a:lnTo>
                  <a:pt x="150" y="2125"/>
                </a:lnTo>
                <a:lnTo>
                  <a:pt x="300" y="2034"/>
                </a:lnTo>
                <a:lnTo>
                  <a:pt x="330" y="1887"/>
                </a:lnTo>
                <a:lnTo>
                  <a:pt x="330" y="1852"/>
                </a:lnTo>
                <a:lnTo>
                  <a:pt x="361" y="1794"/>
                </a:lnTo>
                <a:lnTo>
                  <a:pt x="478" y="1764"/>
                </a:lnTo>
                <a:lnTo>
                  <a:pt x="492" y="1671"/>
                </a:lnTo>
                <a:lnTo>
                  <a:pt x="480" y="1554"/>
                </a:lnTo>
                <a:lnTo>
                  <a:pt x="393" y="1432"/>
                </a:lnTo>
                <a:lnTo>
                  <a:pt x="396" y="1252"/>
                </a:lnTo>
                <a:lnTo>
                  <a:pt x="519" y="823"/>
                </a:lnTo>
                <a:lnTo>
                  <a:pt x="544" y="691"/>
                </a:lnTo>
                <a:lnTo>
                  <a:pt x="535" y="505"/>
                </a:lnTo>
                <a:lnTo>
                  <a:pt x="598" y="312"/>
                </a:lnTo>
                <a:lnTo>
                  <a:pt x="633" y="105"/>
                </a:lnTo>
                <a:lnTo>
                  <a:pt x="681" y="12"/>
                </a:lnTo>
                <a:close/>
              </a:path>
            </a:pathLst>
          </a:custGeom>
          <a:solidFill>
            <a:srgbClr val="00B050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 Light"/>
              <a:ea typeface="等线" panose="02010600030101010101" pitchFamily="2" charset="-122"/>
            </a:endParaRPr>
          </a:p>
        </p:txBody>
      </p:sp>
      <p:sp>
        <p:nvSpPr>
          <p:cNvPr id="56" name="Freeform 52">
            <a:extLst>
              <a:ext uri="{FF2B5EF4-FFF2-40B4-BE49-F238E27FC236}">
                <a16:creationId xmlns:a16="http://schemas.microsoft.com/office/drawing/2014/main" id="{CA30BAD3-3AA3-4923-B5FF-0DD671D8B254}"/>
              </a:ext>
            </a:extLst>
          </p:cNvPr>
          <p:cNvSpPr>
            <a:spLocks/>
          </p:cNvSpPr>
          <p:nvPr/>
        </p:nvSpPr>
        <p:spPr bwMode="auto">
          <a:xfrm>
            <a:off x="8643939" y="3604132"/>
            <a:ext cx="747943" cy="555375"/>
          </a:xfrm>
          <a:custGeom>
            <a:avLst/>
            <a:gdLst>
              <a:gd name="T0" fmla="*/ 10 w 2495"/>
              <a:gd name="T1" fmla="*/ 256 h 1836"/>
              <a:gd name="T2" fmla="*/ 35 w 2495"/>
              <a:gd name="T3" fmla="*/ 274 h 1836"/>
              <a:gd name="T4" fmla="*/ 55 w 2495"/>
              <a:gd name="T5" fmla="*/ 272 h 1836"/>
              <a:gd name="T6" fmla="*/ 68 w 2495"/>
              <a:gd name="T7" fmla="*/ 288 h 1836"/>
              <a:gd name="T8" fmla="*/ 82 w 2495"/>
              <a:gd name="T9" fmla="*/ 292 h 1836"/>
              <a:gd name="T10" fmla="*/ 97 w 2495"/>
              <a:gd name="T11" fmla="*/ 277 h 1836"/>
              <a:gd name="T12" fmla="*/ 127 w 2495"/>
              <a:gd name="T13" fmla="*/ 262 h 1836"/>
              <a:gd name="T14" fmla="*/ 161 w 2495"/>
              <a:gd name="T15" fmla="*/ 247 h 1836"/>
              <a:gd name="T16" fmla="*/ 167 w 2495"/>
              <a:gd name="T17" fmla="*/ 228 h 1836"/>
              <a:gd name="T18" fmla="*/ 162 w 2495"/>
              <a:gd name="T19" fmla="*/ 205 h 1836"/>
              <a:gd name="T20" fmla="*/ 179 w 2495"/>
              <a:gd name="T21" fmla="*/ 166 h 1836"/>
              <a:gd name="T22" fmla="*/ 202 w 2495"/>
              <a:gd name="T23" fmla="*/ 148 h 1836"/>
              <a:gd name="T24" fmla="*/ 229 w 2495"/>
              <a:gd name="T25" fmla="*/ 102 h 1836"/>
              <a:gd name="T26" fmla="*/ 255 w 2495"/>
              <a:gd name="T27" fmla="*/ 60 h 1836"/>
              <a:gd name="T28" fmla="*/ 262 w 2495"/>
              <a:gd name="T29" fmla="*/ 34 h 1836"/>
              <a:gd name="T30" fmla="*/ 272 w 2495"/>
              <a:gd name="T31" fmla="*/ 22 h 1836"/>
              <a:gd name="T32" fmla="*/ 297 w 2495"/>
              <a:gd name="T33" fmla="*/ 20 h 1836"/>
              <a:gd name="T34" fmla="*/ 315 w 2495"/>
              <a:gd name="T35" fmla="*/ 0 h 1836"/>
              <a:gd name="T36" fmla="*/ 339 w 2495"/>
              <a:gd name="T37" fmla="*/ 11 h 1836"/>
              <a:gd name="T38" fmla="*/ 340 w 2495"/>
              <a:gd name="T39" fmla="*/ 16 h 1836"/>
              <a:gd name="T40" fmla="*/ 340 w 2495"/>
              <a:gd name="T41" fmla="*/ 21 h 1836"/>
              <a:gd name="T42" fmla="*/ 338 w 2495"/>
              <a:gd name="T43" fmla="*/ 37 h 1836"/>
              <a:gd name="T44" fmla="*/ 350 w 2495"/>
              <a:gd name="T45" fmla="*/ 57 h 1836"/>
              <a:gd name="T46" fmla="*/ 407 w 2495"/>
              <a:gd name="T47" fmla="*/ 91 h 1836"/>
              <a:gd name="T48" fmla="*/ 431 w 2495"/>
              <a:gd name="T49" fmla="*/ 87 h 1836"/>
              <a:gd name="T50" fmla="*/ 452 w 2495"/>
              <a:gd name="T51" fmla="*/ 108 h 1836"/>
              <a:gd name="T52" fmla="*/ 447 w 2495"/>
              <a:gd name="T53" fmla="*/ 119 h 1836"/>
              <a:gd name="T54" fmla="*/ 424 w 2495"/>
              <a:gd name="T55" fmla="*/ 108 h 1836"/>
              <a:gd name="T56" fmla="*/ 418 w 2495"/>
              <a:gd name="T57" fmla="*/ 131 h 1836"/>
              <a:gd name="T58" fmla="*/ 458 w 2495"/>
              <a:gd name="T59" fmla="*/ 142 h 1836"/>
              <a:gd name="T60" fmla="*/ 464 w 2495"/>
              <a:gd name="T61" fmla="*/ 171 h 1836"/>
              <a:gd name="T62" fmla="*/ 447 w 2495"/>
              <a:gd name="T63" fmla="*/ 188 h 1836"/>
              <a:gd name="T64" fmla="*/ 482 w 2495"/>
              <a:gd name="T65" fmla="*/ 193 h 1836"/>
              <a:gd name="T66" fmla="*/ 499 w 2495"/>
              <a:gd name="T67" fmla="*/ 193 h 1836"/>
              <a:gd name="T68" fmla="*/ 493 w 2495"/>
              <a:gd name="T69" fmla="*/ 217 h 1836"/>
              <a:gd name="T70" fmla="*/ 457 w 2495"/>
              <a:gd name="T71" fmla="*/ 234 h 1836"/>
              <a:gd name="T72" fmla="*/ 414 w 2495"/>
              <a:gd name="T73" fmla="*/ 240 h 1836"/>
              <a:gd name="T74" fmla="*/ 255 w 2495"/>
              <a:gd name="T75" fmla="*/ 287 h 1836"/>
              <a:gd name="T76" fmla="*/ 181 w 2495"/>
              <a:gd name="T77" fmla="*/ 318 h 1836"/>
              <a:gd name="T78" fmla="*/ 80 w 2495"/>
              <a:gd name="T79" fmla="*/ 346 h 1836"/>
              <a:gd name="T80" fmla="*/ 54 w 2495"/>
              <a:gd name="T81" fmla="*/ 359 h 1836"/>
              <a:gd name="T82" fmla="*/ 7 w 2495"/>
              <a:gd name="T83" fmla="*/ 367 h 1836"/>
              <a:gd name="T84" fmla="*/ 11 w 2495"/>
              <a:gd name="T85" fmla="*/ 350 h 1836"/>
              <a:gd name="T86" fmla="*/ 0 w 2495"/>
              <a:gd name="T87" fmla="*/ 324 h 1836"/>
              <a:gd name="T88" fmla="*/ 12 w 2495"/>
              <a:gd name="T89" fmla="*/ 303 h 1836"/>
              <a:gd name="T90" fmla="*/ 13 w 2495"/>
              <a:gd name="T91" fmla="*/ 280 h 1836"/>
              <a:gd name="T92" fmla="*/ 10 w 2495"/>
              <a:gd name="T93" fmla="*/ 256 h 18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495" h="1836">
                <a:moveTo>
                  <a:pt x="51" y="1279"/>
                </a:moveTo>
                <a:lnTo>
                  <a:pt x="175" y="1371"/>
                </a:lnTo>
                <a:lnTo>
                  <a:pt x="277" y="1363"/>
                </a:lnTo>
                <a:lnTo>
                  <a:pt x="339" y="1440"/>
                </a:lnTo>
                <a:lnTo>
                  <a:pt x="411" y="1462"/>
                </a:lnTo>
                <a:lnTo>
                  <a:pt x="486" y="1386"/>
                </a:lnTo>
                <a:lnTo>
                  <a:pt x="637" y="1310"/>
                </a:lnTo>
                <a:lnTo>
                  <a:pt x="804" y="1234"/>
                </a:lnTo>
                <a:lnTo>
                  <a:pt x="835" y="1143"/>
                </a:lnTo>
                <a:lnTo>
                  <a:pt x="811" y="1026"/>
                </a:lnTo>
                <a:lnTo>
                  <a:pt x="895" y="831"/>
                </a:lnTo>
                <a:lnTo>
                  <a:pt x="1010" y="740"/>
                </a:lnTo>
                <a:lnTo>
                  <a:pt x="1146" y="512"/>
                </a:lnTo>
                <a:lnTo>
                  <a:pt x="1275" y="299"/>
                </a:lnTo>
                <a:lnTo>
                  <a:pt x="1312" y="170"/>
                </a:lnTo>
                <a:lnTo>
                  <a:pt x="1358" y="109"/>
                </a:lnTo>
                <a:lnTo>
                  <a:pt x="1487" y="102"/>
                </a:lnTo>
                <a:lnTo>
                  <a:pt x="1574" y="0"/>
                </a:lnTo>
                <a:lnTo>
                  <a:pt x="1694" y="56"/>
                </a:lnTo>
                <a:lnTo>
                  <a:pt x="1698" y="78"/>
                </a:lnTo>
                <a:lnTo>
                  <a:pt x="1698" y="106"/>
                </a:lnTo>
                <a:lnTo>
                  <a:pt x="1692" y="185"/>
                </a:lnTo>
                <a:lnTo>
                  <a:pt x="1751" y="284"/>
                </a:lnTo>
                <a:lnTo>
                  <a:pt x="2034" y="455"/>
                </a:lnTo>
                <a:lnTo>
                  <a:pt x="2154" y="436"/>
                </a:lnTo>
                <a:lnTo>
                  <a:pt x="2262" y="540"/>
                </a:lnTo>
                <a:lnTo>
                  <a:pt x="2233" y="597"/>
                </a:lnTo>
                <a:lnTo>
                  <a:pt x="2119" y="540"/>
                </a:lnTo>
                <a:lnTo>
                  <a:pt x="2091" y="654"/>
                </a:lnTo>
                <a:lnTo>
                  <a:pt x="2290" y="711"/>
                </a:lnTo>
                <a:lnTo>
                  <a:pt x="2319" y="853"/>
                </a:lnTo>
                <a:lnTo>
                  <a:pt x="2233" y="940"/>
                </a:lnTo>
                <a:lnTo>
                  <a:pt x="2412" y="968"/>
                </a:lnTo>
                <a:lnTo>
                  <a:pt x="2495" y="968"/>
                </a:lnTo>
                <a:lnTo>
                  <a:pt x="2467" y="1088"/>
                </a:lnTo>
                <a:lnTo>
                  <a:pt x="2285" y="1173"/>
                </a:lnTo>
                <a:lnTo>
                  <a:pt x="2072" y="1199"/>
                </a:lnTo>
                <a:lnTo>
                  <a:pt x="1273" y="1436"/>
                </a:lnTo>
                <a:lnTo>
                  <a:pt x="904" y="1593"/>
                </a:lnTo>
                <a:lnTo>
                  <a:pt x="402" y="1733"/>
                </a:lnTo>
                <a:lnTo>
                  <a:pt x="268" y="1794"/>
                </a:lnTo>
                <a:lnTo>
                  <a:pt x="34" y="1836"/>
                </a:lnTo>
                <a:lnTo>
                  <a:pt x="54" y="1753"/>
                </a:lnTo>
                <a:lnTo>
                  <a:pt x="0" y="1620"/>
                </a:lnTo>
                <a:lnTo>
                  <a:pt x="58" y="1517"/>
                </a:lnTo>
                <a:lnTo>
                  <a:pt x="66" y="1400"/>
                </a:lnTo>
                <a:lnTo>
                  <a:pt x="51" y="1279"/>
                </a:lnTo>
                <a:close/>
              </a:path>
            </a:pathLst>
          </a:custGeom>
          <a:solidFill>
            <a:srgbClr val="00B050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 Light"/>
              <a:ea typeface="等线" panose="02010600030101010101" pitchFamily="2" charset="-122"/>
            </a:endParaRPr>
          </a:p>
        </p:txBody>
      </p:sp>
      <p:sp>
        <p:nvSpPr>
          <p:cNvPr id="57" name="Freeform 53">
            <a:extLst>
              <a:ext uri="{FF2B5EF4-FFF2-40B4-BE49-F238E27FC236}">
                <a16:creationId xmlns:a16="http://schemas.microsoft.com/office/drawing/2014/main" id="{3D7B8AFF-7CF2-4CF5-8227-4A675D6C46F2}"/>
              </a:ext>
            </a:extLst>
          </p:cNvPr>
          <p:cNvSpPr>
            <a:spLocks/>
          </p:cNvSpPr>
          <p:nvPr/>
        </p:nvSpPr>
        <p:spPr bwMode="auto">
          <a:xfrm>
            <a:off x="8607966" y="3543599"/>
            <a:ext cx="508121" cy="502410"/>
          </a:xfrm>
          <a:custGeom>
            <a:avLst/>
            <a:gdLst>
              <a:gd name="T0" fmla="*/ 100 w 1790"/>
              <a:gd name="T1" fmla="*/ 5 h 1751"/>
              <a:gd name="T2" fmla="*/ 113 w 1790"/>
              <a:gd name="T3" fmla="*/ 0 h 1751"/>
              <a:gd name="T4" fmla="*/ 118 w 1790"/>
              <a:gd name="T5" fmla="*/ 52 h 1751"/>
              <a:gd name="T6" fmla="*/ 130 w 1790"/>
              <a:gd name="T7" fmla="*/ 72 h 1751"/>
              <a:gd name="T8" fmla="*/ 166 w 1790"/>
              <a:gd name="T9" fmla="*/ 65 h 1751"/>
              <a:gd name="T10" fmla="*/ 187 w 1790"/>
              <a:gd name="T11" fmla="*/ 49 h 1751"/>
              <a:gd name="T12" fmla="*/ 204 w 1790"/>
              <a:gd name="T13" fmla="*/ 49 h 1751"/>
              <a:gd name="T14" fmla="*/ 209 w 1790"/>
              <a:gd name="T15" fmla="*/ 78 h 1751"/>
              <a:gd name="T16" fmla="*/ 221 w 1790"/>
              <a:gd name="T17" fmla="*/ 78 h 1751"/>
              <a:gd name="T18" fmla="*/ 239 w 1790"/>
              <a:gd name="T19" fmla="*/ 58 h 1751"/>
              <a:gd name="T20" fmla="*/ 259 w 1790"/>
              <a:gd name="T21" fmla="*/ 46 h 1751"/>
              <a:gd name="T22" fmla="*/ 280 w 1790"/>
              <a:gd name="T23" fmla="*/ 42 h 1751"/>
              <a:gd name="T24" fmla="*/ 289 w 1790"/>
              <a:gd name="T25" fmla="*/ 27 h 1751"/>
              <a:gd name="T26" fmla="*/ 302 w 1790"/>
              <a:gd name="T27" fmla="*/ 21 h 1751"/>
              <a:gd name="T28" fmla="*/ 318 w 1790"/>
              <a:gd name="T29" fmla="*/ 32 h 1751"/>
              <a:gd name="T30" fmla="*/ 339 w 1790"/>
              <a:gd name="T31" fmla="*/ 40 h 1751"/>
              <a:gd name="T32" fmla="*/ 321 w 1790"/>
              <a:gd name="T33" fmla="*/ 61 h 1751"/>
              <a:gd name="T34" fmla="*/ 295 w 1790"/>
              <a:gd name="T35" fmla="*/ 62 h 1751"/>
              <a:gd name="T36" fmla="*/ 287 w 1790"/>
              <a:gd name="T37" fmla="*/ 74 h 1751"/>
              <a:gd name="T38" fmla="*/ 279 w 1790"/>
              <a:gd name="T39" fmla="*/ 100 h 1751"/>
              <a:gd name="T40" fmla="*/ 225 w 1790"/>
              <a:gd name="T41" fmla="*/ 188 h 1751"/>
              <a:gd name="T42" fmla="*/ 203 w 1790"/>
              <a:gd name="T43" fmla="*/ 206 h 1751"/>
              <a:gd name="T44" fmla="*/ 187 w 1790"/>
              <a:gd name="T45" fmla="*/ 245 h 1751"/>
              <a:gd name="T46" fmla="*/ 191 w 1790"/>
              <a:gd name="T47" fmla="*/ 268 h 1751"/>
              <a:gd name="T48" fmla="*/ 185 w 1790"/>
              <a:gd name="T49" fmla="*/ 286 h 1751"/>
              <a:gd name="T50" fmla="*/ 149 w 1790"/>
              <a:gd name="T51" fmla="*/ 303 h 1751"/>
              <a:gd name="T52" fmla="*/ 121 w 1790"/>
              <a:gd name="T53" fmla="*/ 317 h 1751"/>
              <a:gd name="T54" fmla="*/ 106 w 1790"/>
              <a:gd name="T55" fmla="*/ 332 h 1751"/>
              <a:gd name="T56" fmla="*/ 92 w 1790"/>
              <a:gd name="T57" fmla="*/ 327 h 1751"/>
              <a:gd name="T58" fmla="*/ 80 w 1790"/>
              <a:gd name="T59" fmla="*/ 312 h 1751"/>
              <a:gd name="T60" fmla="*/ 59 w 1790"/>
              <a:gd name="T61" fmla="*/ 314 h 1751"/>
              <a:gd name="T62" fmla="*/ 35 w 1790"/>
              <a:gd name="T63" fmla="*/ 296 h 1751"/>
              <a:gd name="T64" fmla="*/ 15 w 1790"/>
              <a:gd name="T65" fmla="*/ 279 h 1751"/>
              <a:gd name="T66" fmla="*/ 11 w 1790"/>
              <a:gd name="T67" fmla="*/ 245 h 1751"/>
              <a:gd name="T68" fmla="*/ 0 w 1790"/>
              <a:gd name="T69" fmla="*/ 233 h 1751"/>
              <a:gd name="T70" fmla="*/ 23 w 1790"/>
              <a:gd name="T71" fmla="*/ 210 h 1751"/>
              <a:gd name="T72" fmla="*/ 28 w 1790"/>
              <a:gd name="T73" fmla="*/ 191 h 1751"/>
              <a:gd name="T74" fmla="*/ 28 w 1790"/>
              <a:gd name="T75" fmla="*/ 165 h 1751"/>
              <a:gd name="T76" fmla="*/ 47 w 1790"/>
              <a:gd name="T77" fmla="*/ 168 h 1751"/>
              <a:gd name="T78" fmla="*/ 54 w 1790"/>
              <a:gd name="T79" fmla="*/ 150 h 1751"/>
              <a:gd name="T80" fmla="*/ 52 w 1790"/>
              <a:gd name="T81" fmla="*/ 131 h 1751"/>
              <a:gd name="T82" fmla="*/ 71 w 1790"/>
              <a:gd name="T83" fmla="*/ 117 h 1751"/>
              <a:gd name="T84" fmla="*/ 91 w 1790"/>
              <a:gd name="T85" fmla="*/ 90 h 1751"/>
              <a:gd name="T86" fmla="*/ 103 w 1790"/>
              <a:gd name="T87" fmla="*/ 56 h 1751"/>
              <a:gd name="T88" fmla="*/ 100 w 1790"/>
              <a:gd name="T89" fmla="*/ 5 h 175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790" h="1751">
                <a:moveTo>
                  <a:pt x="527" y="24"/>
                </a:moveTo>
                <a:lnTo>
                  <a:pt x="599" y="0"/>
                </a:lnTo>
                <a:lnTo>
                  <a:pt x="623" y="272"/>
                </a:lnTo>
                <a:lnTo>
                  <a:pt x="686" y="380"/>
                </a:lnTo>
                <a:lnTo>
                  <a:pt x="879" y="344"/>
                </a:lnTo>
                <a:lnTo>
                  <a:pt x="986" y="260"/>
                </a:lnTo>
                <a:lnTo>
                  <a:pt x="1076" y="260"/>
                </a:lnTo>
                <a:lnTo>
                  <a:pt x="1106" y="410"/>
                </a:lnTo>
                <a:lnTo>
                  <a:pt x="1166" y="410"/>
                </a:lnTo>
                <a:lnTo>
                  <a:pt x="1262" y="304"/>
                </a:lnTo>
                <a:lnTo>
                  <a:pt x="1366" y="240"/>
                </a:lnTo>
                <a:lnTo>
                  <a:pt x="1478" y="224"/>
                </a:lnTo>
                <a:lnTo>
                  <a:pt x="1526" y="140"/>
                </a:lnTo>
                <a:lnTo>
                  <a:pt x="1595" y="113"/>
                </a:lnTo>
                <a:lnTo>
                  <a:pt x="1678" y="168"/>
                </a:lnTo>
                <a:lnTo>
                  <a:pt x="1790" y="213"/>
                </a:lnTo>
                <a:lnTo>
                  <a:pt x="1694" y="320"/>
                </a:lnTo>
                <a:lnTo>
                  <a:pt x="1560" y="325"/>
                </a:lnTo>
                <a:lnTo>
                  <a:pt x="1513" y="391"/>
                </a:lnTo>
                <a:lnTo>
                  <a:pt x="1471" y="525"/>
                </a:lnTo>
                <a:lnTo>
                  <a:pt x="1190" y="991"/>
                </a:lnTo>
                <a:lnTo>
                  <a:pt x="1070" y="1087"/>
                </a:lnTo>
                <a:lnTo>
                  <a:pt x="987" y="1291"/>
                </a:lnTo>
                <a:lnTo>
                  <a:pt x="1007" y="1414"/>
                </a:lnTo>
                <a:lnTo>
                  <a:pt x="976" y="1510"/>
                </a:lnTo>
                <a:lnTo>
                  <a:pt x="786" y="1597"/>
                </a:lnTo>
                <a:lnTo>
                  <a:pt x="639" y="1672"/>
                </a:lnTo>
                <a:lnTo>
                  <a:pt x="561" y="1751"/>
                </a:lnTo>
                <a:lnTo>
                  <a:pt x="486" y="1726"/>
                </a:lnTo>
                <a:lnTo>
                  <a:pt x="423" y="1648"/>
                </a:lnTo>
                <a:lnTo>
                  <a:pt x="309" y="1654"/>
                </a:lnTo>
                <a:lnTo>
                  <a:pt x="186" y="1562"/>
                </a:lnTo>
                <a:lnTo>
                  <a:pt x="77" y="1471"/>
                </a:lnTo>
                <a:lnTo>
                  <a:pt x="56" y="1292"/>
                </a:lnTo>
                <a:lnTo>
                  <a:pt x="0" y="1228"/>
                </a:lnTo>
                <a:lnTo>
                  <a:pt x="123" y="1109"/>
                </a:lnTo>
                <a:lnTo>
                  <a:pt x="150" y="1007"/>
                </a:lnTo>
                <a:lnTo>
                  <a:pt x="150" y="872"/>
                </a:lnTo>
                <a:lnTo>
                  <a:pt x="248" y="886"/>
                </a:lnTo>
                <a:lnTo>
                  <a:pt x="287" y="792"/>
                </a:lnTo>
                <a:lnTo>
                  <a:pt x="273" y="690"/>
                </a:lnTo>
                <a:lnTo>
                  <a:pt x="374" y="615"/>
                </a:lnTo>
                <a:lnTo>
                  <a:pt x="483" y="476"/>
                </a:lnTo>
                <a:lnTo>
                  <a:pt x="543" y="294"/>
                </a:lnTo>
                <a:lnTo>
                  <a:pt x="527" y="24"/>
                </a:lnTo>
                <a:close/>
              </a:path>
            </a:pathLst>
          </a:custGeom>
          <a:solidFill>
            <a:srgbClr val="00B050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 Light"/>
              <a:ea typeface="等线" panose="02010600030101010101" pitchFamily="2" charset="-122"/>
            </a:endParaRPr>
          </a:p>
        </p:txBody>
      </p:sp>
      <p:sp>
        <p:nvSpPr>
          <p:cNvPr id="58" name="Freeform 54">
            <a:extLst>
              <a:ext uri="{FF2B5EF4-FFF2-40B4-BE49-F238E27FC236}">
                <a16:creationId xmlns:a16="http://schemas.microsoft.com/office/drawing/2014/main" id="{A16EF34C-2AE1-4AB3-A376-4E8F8D8CB107}"/>
              </a:ext>
            </a:extLst>
          </p:cNvPr>
          <p:cNvSpPr>
            <a:spLocks/>
          </p:cNvSpPr>
          <p:nvPr/>
        </p:nvSpPr>
        <p:spPr bwMode="auto">
          <a:xfrm>
            <a:off x="8912240" y="3490636"/>
            <a:ext cx="502126" cy="251204"/>
          </a:xfrm>
          <a:custGeom>
            <a:avLst/>
            <a:gdLst>
              <a:gd name="T0" fmla="*/ 171 w 1675"/>
              <a:gd name="T1" fmla="*/ 132 h 830"/>
              <a:gd name="T2" fmla="*/ 227 w 1675"/>
              <a:gd name="T3" fmla="*/ 166 h 830"/>
              <a:gd name="T4" fmla="*/ 251 w 1675"/>
              <a:gd name="T5" fmla="*/ 162 h 830"/>
              <a:gd name="T6" fmla="*/ 254 w 1675"/>
              <a:gd name="T7" fmla="*/ 147 h 830"/>
              <a:gd name="T8" fmla="*/ 250 w 1675"/>
              <a:gd name="T9" fmla="*/ 139 h 830"/>
              <a:gd name="T10" fmla="*/ 250 w 1675"/>
              <a:gd name="T11" fmla="*/ 129 h 830"/>
              <a:gd name="T12" fmla="*/ 241 w 1675"/>
              <a:gd name="T13" fmla="*/ 116 h 830"/>
              <a:gd name="T14" fmla="*/ 233 w 1675"/>
              <a:gd name="T15" fmla="*/ 99 h 830"/>
              <a:gd name="T16" fmla="*/ 226 w 1675"/>
              <a:gd name="T17" fmla="*/ 79 h 830"/>
              <a:gd name="T18" fmla="*/ 218 w 1675"/>
              <a:gd name="T19" fmla="*/ 68 h 830"/>
              <a:gd name="T20" fmla="*/ 227 w 1675"/>
              <a:gd name="T21" fmla="*/ 50 h 830"/>
              <a:gd name="T22" fmla="*/ 227 w 1675"/>
              <a:gd name="T23" fmla="*/ 28 h 830"/>
              <a:gd name="T24" fmla="*/ 250 w 1675"/>
              <a:gd name="T25" fmla="*/ 45 h 830"/>
              <a:gd name="T26" fmla="*/ 246 w 1675"/>
              <a:gd name="T27" fmla="*/ 68 h 830"/>
              <a:gd name="T28" fmla="*/ 244 w 1675"/>
              <a:gd name="T29" fmla="*/ 84 h 830"/>
              <a:gd name="T30" fmla="*/ 255 w 1675"/>
              <a:gd name="T31" fmla="*/ 92 h 830"/>
              <a:gd name="T32" fmla="*/ 263 w 1675"/>
              <a:gd name="T33" fmla="*/ 100 h 830"/>
              <a:gd name="T34" fmla="*/ 259 w 1675"/>
              <a:gd name="T35" fmla="*/ 111 h 830"/>
              <a:gd name="T36" fmla="*/ 269 w 1675"/>
              <a:gd name="T37" fmla="*/ 123 h 830"/>
              <a:gd name="T38" fmla="*/ 284 w 1675"/>
              <a:gd name="T39" fmla="*/ 124 h 830"/>
              <a:gd name="T40" fmla="*/ 301 w 1675"/>
              <a:gd name="T41" fmla="*/ 141 h 830"/>
              <a:gd name="T42" fmla="*/ 316 w 1675"/>
              <a:gd name="T43" fmla="*/ 141 h 830"/>
              <a:gd name="T44" fmla="*/ 332 w 1675"/>
              <a:gd name="T45" fmla="*/ 137 h 830"/>
              <a:gd name="T46" fmla="*/ 334 w 1675"/>
              <a:gd name="T47" fmla="*/ 118 h 830"/>
              <a:gd name="T48" fmla="*/ 335 w 1675"/>
              <a:gd name="T49" fmla="*/ 103 h 830"/>
              <a:gd name="T50" fmla="*/ 321 w 1675"/>
              <a:gd name="T51" fmla="*/ 105 h 830"/>
              <a:gd name="T52" fmla="*/ 303 w 1675"/>
              <a:gd name="T53" fmla="*/ 113 h 830"/>
              <a:gd name="T54" fmla="*/ 297 w 1675"/>
              <a:gd name="T55" fmla="*/ 102 h 830"/>
              <a:gd name="T56" fmla="*/ 289 w 1675"/>
              <a:gd name="T57" fmla="*/ 82 h 830"/>
              <a:gd name="T58" fmla="*/ 284 w 1675"/>
              <a:gd name="T59" fmla="*/ 63 h 830"/>
              <a:gd name="T60" fmla="*/ 276 w 1675"/>
              <a:gd name="T61" fmla="*/ 50 h 830"/>
              <a:gd name="T62" fmla="*/ 272 w 1675"/>
              <a:gd name="T63" fmla="*/ 33 h 830"/>
              <a:gd name="T64" fmla="*/ 265 w 1675"/>
              <a:gd name="T65" fmla="*/ 19 h 830"/>
              <a:gd name="T66" fmla="*/ 258 w 1675"/>
              <a:gd name="T67" fmla="*/ 0 h 830"/>
              <a:gd name="T68" fmla="*/ 244 w 1675"/>
              <a:gd name="T69" fmla="*/ 9 h 830"/>
              <a:gd name="T70" fmla="*/ 233 w 1675"/>
              <a:gd name="T71" fmla="*/ 13 h 830"/>
              <a:gd name="T72" fmla="*/ 210 w 1675"/>
              <a:gd name="T73" fmla="*/ 11 h 830"/>
              <a:gd name="T74" fmla="*/ 195 w 1675"/>
              <a:gd name="T75" fmla="*/ 13 h 830"/>
              <a:gd name="T76" fmla="*/ 170 w 1675"/>
              <a:gd name="T77" fmla="*/ 24 h 830"/>
              <a:gd name="T78" fmla="*/ 147 w 1675"/>
              <a:gd name="T79" fmla="*/ 29 h 830"/>
              <a:gd name="T80" fmla="*/ 132 w 1675"/>
              <a:gd name="T81" fmla="*/ 46 h 830"/>
              <a:gd name="T82" fmla="*/ 100 w 1675"/>
              <a:gd name="T83" fmla="*/ 52 h 830"/>
              <a:gd name="T84" fmla="*/ 75 w 1675"/>
              <a:gd name="T85" fmla="*/ 61 h 830"/>
              <a:gd name="T86" fmla="*/ 33 w 1675"/>
              <a:gd name="T87" fmla="*/ 73 h 830"/>
              <a:gd name="T88" fmla="*/ 0 w 1675"/>
              <a:gd name="T89" fmla="*/ 85 h 830"/>
              <a:gd name="T90" fmla="*/ 6 w 1675"/>
              <a:gd name="T91" fmla="*/ 113 h 830"/>
              <a:gd name="T92" fmla="*/ 18 w 1675"/>
              <a:gd name="T93" fmla="*/ 113 h 830"/>
              <a:gd name="T94" fmla="*/ 36 w 1675"/>
              <a:gd name="T95" fmla="*/ 92 h 830"/>
              <a:gd name="T96" fmla="*/ 55 w 1675"/>
              <a:gd name="T97" fmla="*/ 81 h 830"/>
              <a:gd name="T98" fmla="*/ 76 w 1675"/>
              <a:gd name="T99" fmla="*/ 78 h 830"/>
              <a:gd name="T100" fmla="*/ 86 w 1675"/>
              <a:gd name="T101" fmla="*/ 62 h 830"/>
              <a:gd name="T102" fmla="*/ 98 w 1675"/>
              <a:gd name="T103" fmla="*/ 56 h 830"/>
              <a:gd name="T104" fmla="*/ 114 w 1675"/>
              <a:gd name="T105" fmla="*/ 67 h 830"/>
              <a:gd name="T106" fmla="*/ 136 w 1675"/>
              <a:gd name="T107" fmla="*/ 76 h 830"/>
              <a:gd name="T108" fmla="*/ 151 w 1675"/>
              <a:gd name="T109" fmla="*/ 82 h 830"/>
              <a:gd name="T110" fmla="*/ 160 w 1675"/>
              <a:gd name="T111" fmla="*/ 74 h 830"/>
              <a:gd name="T112" fmla="*/ 174 w 1675"/>
              <a:gd name="T113" fmla="*/ 85 h 830"/>
              <a:gd name="T114" fmla="*/ 161 w 1675"/>
              <a:gd name="T115" fmla="*/ 97 h 830"/>
              <a:gd name="T116" fmla="*/ 159 w 1675"/>
              <a:gd name="T117" fmla="*/ 113 h 830"/>
              <a:gd name="T118" fmla="*/ 171 w 1675"/>
              <a:gd name="T119" fmla="*/ 132 h 83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675" h="830">
                <a:moveTo>
                  <a:pt x="853" y="659"/>
                </a:moveTo>
                <a:lnTo>
                  <a:pt x="1136" y="830"/>
                </a:lnTo>
                <a:lnTo>
                  <a:pt x="1256" y="810"/>
                </a:lnTo>
                <a:lnTo>
                  <a:pt x="1269" y="736"/>
                </a:lnTo>
                <a:lnTo>
                  <a:pt x="1250" y="697"/>
                </a:lnTo>
                <a:lnTo>
                  <a:pt x="1250" y="646"/>
                </a:lnTo>
                <a:lnTo>
                  <a:pt x="1205" y="579"/>
                </a:lnTo>
                <a:lnTo>
                  <a:pt x="1165" y="494"/>
                </a:lnTo>
                <a:lnTo>
                  <a:pt x="1131" y="397"/>
                </a:lnTo>
                <a:lnTo>
                  <a:pt x="1091" y="340"/>
                </a:lnTo>
                <a:lnTo>
                  <a:pt x="1136" y="251"/>
                </a:lnTo>
                <a:lnTo>
                  <a:pt x="1136" y="138"/>
                </a:lnTo>
                <a:lnTo>
                  <a:pt x="1250" y="223"/>
                </a:lnTo>
                <a:lnTo>
                  <a:pt x="1228" y="340"/>
                </a:lnTo>
                <a:lnTo>
                  <a:pt x="1222" y="420"/>
                </a:lnTo>
                <a:lnTo>
                  <a:pt x="1273" y="460"/>
                </a:lnTo>
                <a:lnTo>
                  <a:pt x="1313" y="499"/>
                </a:lnTo>
                <a:lnTo>
                  <a:pt x="1296" y="556"/>
                </a:lnTo>
                <a:lnTo>
                  <a:pt x="1347" y="613"/>
                </a:lnTo>
                <a:lnTo>
                  <a:pt x="1421" y="619"/>
                </a:lnTo>
                <a:lnTo>
                  <a:pt x="1507" y="705"/>
                </a:lnTo>
                <a:lnTo>
                  <a:pt x="1581" y="703"/>
                </a:lnTo>
                <a:lnTo>
                  <a:pt x="1661" y="686"/>
                </a:lnTo>
                <a:lnTo>
                  <a:pt x="1672" y="590"/>
                </a:lnTo>
                <a:lnTo>
                  <a:pt x="1675" y="517"/>
                </a:lnTo>
                <a:lnTo>
                  <a:pt x="1605" y="527"/>
                </a:lnTo>
                <a:lnTo>
                  <a:pt x="1515" y="564"/>
                </a:lnTo>
                <a:lnTo>
                  <a:pt x="1484" y="511"/>
                </a:lnTo>
                <a:lnTo>
                  <a:pt x="1444" y="408"/>
                </a:lnTo>
                <a:lnTo>
                  <a:pt x="1418" y="314"/>
                </a:lnTo>
                <a:lnTo>
                  <a:pt x="1381" y="249"/>
                </a:lnTo>
                <a:lnTo>
                  <a:pt x="1362" y="163"/>
                </a:lnTo>
                <a:lnTo>
                  <a:pt x="1323" y="95"/>
                </a:lnTo>
                <a:lnTo>
                  <a:pt x="1288" y="0"/>
                </a:lnTo>
                <a:lnTo>
                  <a:pt x="1222" y="45"/>
                </a:lnTo>
                <a:lnTo>
                  <a:pt x="1165" y="63"/>
                </a:lnTo>
                <a:lnTo>
                  <a:pt x="1051" y="54"/>
                </a:lnTo>
                <a:lnTo>
                  <a:pt x="977" y="63"/>
                </a:lnTo>
                <a:lnTo>
                  <a:pt x="851" y="119"/>
                </a:lnTo>
                <a:lnTo>
                  <a:pt x="735" y="143"/>
                </a:lnTo>
                <a:lnTo>
                  <a:pt x="662" y="232"/>
                </a:lnTo>
                <a:lnTo>
                  <a:pt x="501" y="260"/>
                </a:lnTo>
                <a:lnTo>
                  <a:pt x="376" y="304"/>
                </a:lnTo>
                <a:lnTo>
                  <a:pt x="165" y="365"/>
                </a:lnTo>
                <a:lnTo>
                  <a:pt x="0" y="423"/>
                </a:lnTo>
                <a:lnTo>
                  <a:pt x="29" y="564"/>
                </a:lnTo>
                <a:lnTo>
                  <a:pt x="88" y="564"/>
                </a:lnTo>
                <a:lnTo>
                  <a:pt x="178" y="461"/>
                </a:lnTo>
                <a:lnTo>
                  <a:pt x="277" y="403"/>
                </a:lnTo>
                <a:lnTo>
                  <a:pt x="380" y="388"/>
                </a:lnTo>
                <a:lnTo>
                  <a:pt x="428" y="308"/>
                </a:lnTo>
                <a:lnTo>
                  <a:pt x="491" y="282"/>
                </a:lnTo>
                <a:lnTo>
                  <a:pt x="571" y="334"/>
                </a:lnTo>
                <a:lnTo>
                  <a:pt x="680" y="378"/>
                </a:lnTo>
                <a:lnTo>
                  <a:pt x="754" y="412"/>
                </a:lnTo>
                <a:lnTo>
                  <a:pt x="802" y="372"/>
                </a:lnTo>
                <a:lnTo>
                  <a:pt x="871" y="424"/>
                </a:lnTo>
                <a:lnTo>
                  <a:pt x="805" y="483"/>
                </a:lnTo>
                <a:lnTo>
                  <a:pt x="795" y="563"/>
                </a:lnTo>
                <a:lnTo>
                  <a:pt x="853" y="659"/>
                </a:lnTo>
                <a:close/>
              </a:path>
            </a:pathLst>
          </a:custGeom>
          <a:solidFill>
            <a:srgbClr val="00B050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 Light"/>
              <a:ea typeface="等线" panose="02010600030101010101" pitchFamily="2" charset="-122"/>
            </a:endParaRPr>
          </a:p>
        </p:txBody>
      </p:sp>
      <p:sp>
        <p:nvSpPr>
          <p:cNvPr id="59" name="Freeform 55">
            <a:extLst>
              <a:ext uri="{FF2B5EF4-FFF2-40B4-BE49-F238E27FC236}">
                <a16:creationId xmlns:a16="http://schemas.microsoft.com/office/drawing/2014/main" id="{DFB83718-560F-4E0E-B56C-094C8D43176D}"/>
              </a:ext>
            </a:extLst>
          </p:cNvPr>
          <p:cNvSpPr>
            <a:spLocks/>
          </p:cNvSpPr>
          <p:nvPr/>
        </p:nvSpPr>
        <p:spPr bwMode="auto">
          <a:xfrm>
            <a:off x="9297453" y="3487609"/>
            <a:ext cx="124407" cy="174027"/>
          </a:xfrm>
          <a:custGeom>
            <a:avLst/>
            <a:gdLst>
              <a:gd name="T0" fmla="*/ 64 w 438"/>
              <a:gd name="T1" fmla="*/ 107 h 605"/>
              <a:gd name="T2" fmla="*/ 78 w 438"/>
              <a:gd name="T3" fmla="*/ 105 h 605"/>
              <a:gd name="T4" fmla="*/ 83 w 438"/>
              <a:gd name="T5" fmla="*/ 79 h 605"/>
              <a:gd name="T6" fmla="*/ 66 w 438"/>
              <a:gd name="T7" fmla="*/ 62 h 605"/>
              <a:gd name="T8" fmla="*/ 49 w 438"/>
              <a:gd name="T9" fmla="*/ 49 h 605"/>
              <a:gd name="T10" fmla="*/ 33 w 438"/>
              <a:gd name="T11" fmla="*/ 31 h 605"/>
              <a:gd name="T12" fmla="*/ 22 w 438"/>
              <a:gd name="T13" fmla="*/ 0 h 605"/>
              <a:gd name="T14" fmla="*/ 0 w 438"/>
              <a:gd name="T15" fmla="*/ 2 h 605"/>
              <a:gd name="T16" fmla="*/ 7 w 438"/>
              <a:gd name="T17" fmla="*/ 19 h 605"/>
              <a:gd name="T18" fmla="*/ 15 w 438"/>
              <a:gd name="T19" fmla="*/ 33 h 605"/>
              <a:gd name="T20" fmla="*/ 19 w 438"/>
              <a:gd name="T21" fmla="*/ 52 h 605"/>
              <a:gd name="T22" fmla="*/ 26 w 438"/>
              <a:gd name="T23" fmla="*/ 63 h 605"/>
              <a:gd name="T24" fmla="*/ 31 w 438"/>
              <a:gd name="T25" fmla="*/ 82 h 605"/>
              <a:gd name="T26" fmla="*/ 40 w 438"/>
              <a:gd name="T27" fmla="*/ 104 h 605"/>
              <a:gd name="T28" fmla="*/ 45 w 438"/>
              <a:gd name="T29" fmla="*/ 115 h 605"/>
              <a:gd name="T30" fmla="*/ 64 w 438"/>
              <a:gd name="T31" fmla="*/ 107 h 6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38" h="605">
                <a:moveTo>
                  <a:pt x="336" y="563"/>
                </a:moveTo>
                <a:lnTo>
                  <a:pt x="410" y="552"/>
                </a:lnTo>
                <a:lnTo>
                  <a:pt x="438" y="415"/>
                </a:lnTo>
                <a:lnTo>
                  <a:pt x="348" y="325"/>
                </a:lnTo>
                <a:lnTo>
                  <a:pt x="258" y="258"/>
                </a:lnTo>
                <a:lnTo>
                  <a:pt x="174" y="162"/>
                </a:lnTo>
                <a:lnTo>
                  <a:pt x="117" y="0"/>
                </a:lnTo>
                <a:lnTo>
                  <a:pt x="0" y="12"/>
                </a:lnTo>
                <a:lnTo>
                  <a:pt x="35" y="101"/>
                </a:lnTo>
                <a:lnTo>
                  <a:pt x="78" y="176"/>
                </a:lnTo>
                <a:lnTo>
                  <a:pt x="102" y="272"/>
                </a:lnTo>
                <a:lnTo>
                  <a:pt x="137" y="333"/>
                </a:lnTo>
                <a:lnTo>
                  <a:pt x="164" y="432"/>
                </a:lnTo>
                <a:lnTo>
                  <a:pt x="210" y="549"/>
                </a:lnTo>
                <a:lnTo>
                  <a:pt x="240" y="605"/>
                </a:lnTo>
                <a:lnTo>
                  <a:pt x="336" y="563"/>
                </a:lnTo>
                <a:close/>
              </a:path>
            </a:pathLst>
          </a:custGeom>
          <a:solidFill>
            <a:srgbClr val="C4B798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 Light"/>
              <a:ea typeface="等线" panose="02010600030101010101" pitchFamily="2" charset="-122"/>
            </a:endParaRPr>
          </a:p>
        </p:txBody>
      </p:sp>
      <p:sp>
        <p:nvSpPr>
          <p:cNvPr id="60" name="Freeform 56">
            <a:extLst>
              <a:ext uri="{FF2B5EF4-FFF2-40B4-BE49-F238E27FC236}">
                <a16:creationId xmlns:a16="http://schemas.microsoft.com/office/drawing/2014/main" id="{D71A0E27-D424-46D6-AB19-D776DE23D674}"/>
              </a:ext>
            </a:extLst>
          </p:cNvPr>
          <p:cNvSpPr>
            <a:spLocks/>
          </p:cNvSpPr>
          <p:nvPr/>
        </p:nvSpPr>
        <p:spPr bwMode="auto">
          <a:xfrm>
            <a:off x="9361905" y="3697955"/>
            <a:ext cx="56958" cy="108957"/>
          </a:xfrm>
          <a:custGeom>
            <a:avLst/>
            <a:gdLst>
              <a:gd name="T0" fmla="*/ 1 w 198"/>
              <a:gd name="T1" fmla="*/ 4 h 384"/>
              <a:gd name="T2" fmla="*/ 16 w 198"/>
              <a:gd name="T3" fmla="*/ 3 h 384"/>
              <a:gd name="T4" fmla="*/ 32 w 198"/>
              <a:gd name="T5" fmla="*/ 0 h 384"/>
              <a:gd name="T6" fmla="*/ 38 w 198"/>
              <a:gd name="T7" fmla="*/ 24 h 384"/>
              <a:gd name="T8" fmla="*/ 37 w 198"/>
              <a:gd name="T9" fmla="*/ 45 h 384"/>
              <a:gd name="T10" fmla="*/ 30 w 198"/>
              <a:gd name="T11" fmla="*/ 61 h 384"/>
              <a:gd name="T12" fmla="*/ 24 w 198"/>
              <a:gd name="T13" fmla="*/ 70 h 384"/>
              <a:gd name="T14" fmla="*/ 18 w 198"/>
              <a:gd name="T15" fmla="*/ 72 h 384"/>
              <a:gd name="T16" fmla="*/ 10 w 198"/>
              <a:gd name="T17" fmla="*/ 59 h 384"/>
              <a:gd name="T18" fmla="*/ 6 w 198"/>
              <a:gd name="T19" fmla="*/ 41 h 384"/>
              <a:gd name="T20" fmla="*/ 0 w 198"/>
              <a:gd name="T21" fmla="*/ 27 h 384"/>
              <a:gd name="T22" fmla="*/ 1 w 198"/>
              <a:gd name="T23" fmla="*/ 4 h 3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98" h="384">
                <a:moveTo>
                  <a:pt x="3" y="20"/>
                </a:moveTo>
                <a:lnTo>
                  <a:pt x="84" y="18"/>
                </a:lnTo>
                <a:lnTo>
                  <a:pt x="168" y="0"/>
                </a:lnTo>
                <a:lnTo>
                  <a:pt x="198" y="126"/>
                </a:lnTo>
                <a:lnTo>
                  <a:pt x="192" y="240"/>
                </a:lnTo>
                <a:lnTo>
                  <a:pt x="156" y="324"/>
                </a:lnTo>
                <a:lnTo>
                  <a:pt x="125" y="372"/>
                </a:lnTo>
                <a:lnTo>
                  <a:pt x="96" y="384"/>
                </a:lnTo>
                <a:lnTo>
                  <a:pt x="54" y="312"/>
                </a:lnTo>
                <a:lnTo>
                  <a:pt x="30" y="216"/>
                </a:lnTo>
                <a:lnTo>
                  <a:pt x="0" y="144"/>
                </a:lnTo>
                <a:lnTo>
                  <a:pt x="3" y="20"/>
                </a:lnTo>
                <a:close/>
              </a:path>
            </a:pathLst>
          </a:custGeom>
          <a:solidFill>
            <a:srgbClr val="00B050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 Light"/>
              <a:ea typeface="等线" panose="02010600030101010101" pitchFamily="2" charset="-122"/>
            </a:endParaRPr>
          </a:p>
        </p:txBody>
      </p:sp>
      <p:sp>
        <p:nvSpPr>
          <p:cNvPr id="61" name="Freeform 57">
            <a:extLst>
              <a:ext uri="{FF2B5EF4-FFF2-40B4-BE49-F238E27FC236}">
                <a16:creationId xmlns:a16="http://schemas.microsoft.com/office/drawing/2014/main" id="{34CB447C-0665-4F9A-9F3A-23021AB94A88}"/>
              </a:ext>
            </a:extLst>
          </p:cNvPr>
          <p:cNvSpPr>
            <a:spLocks/>
          </p:cNvSpPr>
          <p:nvPr/>
        </p:nvSpPr>
        <p:spPr bwMode="auto">
          <a:xfrm>
            <a:off x="9137072" y="3602618"/>
            <a:ext cx="35973" cy="33292"/>
          </a:xfrm>
          <a:custGeom>
            <a:avLst/>
            <a:gdLst>
              <a:gd name="T0" fmla="*/ 0 w 51"/>
              <a:gd name="T1" fmla="*/ 8 h 51"/>
              <a:gd name="T2" fmla="*/ 10 w 51"/>
              <a:gd name="T3" fmla="*/ 0 h 51"/>
              <a:gd name="T4" fmla="*/ 24 w 51"/>
              <a:gd name="T5" fmla="*/ 10 h 51"/>
              <a:gd name="T6" fmla="*/ 10 w 51"/>
              <a:gd name="T7" fmla="*/ 22 h 51"/>
              <a:gd name="T8" fmla="*/ 10 w 51"/>
              <a:gd name="T9" fmla="*/ 16 h 51"/>
              <a:gd name="T10" fmla="*/ 9 w 51"/>
              <a:gd name="T11" fmla="*/ 13 h 51"/>
              <a:gd name="T12" fmla="*/ 6 w 51"/>
              <a:gd name="T13" fmla="*/ 10 h 51"/>
              <a:gd name="T14" fmla="*/ 0 w 51"/>
              <a:gd name="T15" fmla="*/ 8 h 5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1" h="51">
                <a:moveTo>
                  <a:pt x="0" y="18"/>
                </a:moveTo>
                <a:lnTo>
                  <a:pt x="21" y="0"/>
                </a:lnTo>
                <a:lnTo>
                  <a:pt x="51" y="24"/>
                </a:lnTo>
                <a:lnTo>
                  <a:pt x="22" y="51"/>
                </a:lnTo>
                <a:lnTo>
                  <a:pt x="22" y="38"/>
                </a:lnTo>
                <a:lnTo>
                  <a:pt x="20" y="29"/>
                </a:lnTo>
                <a:lnTo>
                  <a:pt x="12" y="23"/>
                </a:lnTo>
                <a:lnTo>
                  <a:pt x="0" y="18"/>
                </a:lnTo>
                <a:close/>
              </a:path>
            </a:pathLst>
          </a:custGeom>
          <a:solidFill>
            <a:srgbClr val="C4B798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 Light"/>
              <a:ea typeface="等线" panose="02010600030101010101" pitchFamily="2" charset="-122"/>
            </a:endParaRPr>
          </a:p>
        </p:txBody>
      </p:sp>
      <p:grpSp>
        <p:nvGrpSpPr>
          <p:cNvPr id="62" name="组合 148">
            <a:extLst>
              <a:ext uri="{FF2B5EF4-FFF2-40B4-BE49-F238E27FC236}">
                <a16:creationId xmlns:a16="http://schemas.microsoft.com/office/drawing/2014/main" id="{D871BE80-A502-4961-AA88-98BC6FBAA107}"/>
              </a:ext>
            </a:extLst>
          </p:cNvPr>
          <p:cNvGrpSpPr/>
          <p:nvPr/>
        </p:nvGrpSpPr>
        <p:grpSpPr>
          <a:xfrm>
            <a:off x="2732345" y="4834428"/>
            <a:ext cx="945797" cy="594720"/>
            <a:chOff x="2438271" y="4945147"/>
            <a:chExt cx="734464" cy="456843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AE8AE511-A0B3-40B4-B373-C93CC3ED1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828" y="5185774"/>
              <a:ext cx="183907" cy="216216"/>
            </a:xfrm>
            <a:custGeom>
              <a:avLst/>
              <a:gdLst>
                <a:gd name="T0" fmla="*/ 43 w 834"/>
                <a:gd name="T1" fmla="*/ 181 h 980"/>
                <a:gd name="T2" fmla="*/ 35 w 834"/>
                <a:gd name="T3" fmla="*/ 172 h 980"/>
                <a:gd name="T4" fmla="*/ 26 w 834"/>
                <a:gd name="T5" fmla="*/ 155 h 980"/>
                <a:gd name="T6" fmla="*/ 32 w 834"/>
                <a:gd name="T7" fmla="*/ 143 h 980"/>
                <a:gd name="T8" fmla="*/ 26 w 834"/>
                <a:gd name="T9" fmla="*/ 124 h 980"/>
                <a:gd name="T10" fmla="*/ 17 w 834"/>
                <a:gd name="T11" fmla="*/ 103 h 980"/>
                <a:gd name="T12" fmla="*/ 0 w 834"/>
                <a:gd name="T13" fmla="*/ 86 h 980"/>
                <a:gd name="T14" fmla="*/ 9 w 834"/>
                <a:gd name="T15" fmla="*/ 69 h 980"/>
                <a:gd name="T16" fmla="*/ 19 w 834"/>
                <a:gd name="T17" fmla="*/ 55 h 980"/>
                <a:gd name="T18" fmla="*/ 28 w 834"/>
                <a:gd name="T19" fmla="*/ 46 h 980"/>
                <a:gd name="T20" fmla="*/ 20 w 834"/>
                <a:gd name="T21" fmla="*/ 30 h 980"/>
                <a:gd name="T22" fmla="*/ 9 w 834"/>
                <a:gd name="T23" fmla="*/ 26 h 980"/>
                <a:gd name="T24" fmla="*/ 9 w 834"/>
                <a:gd name="T25" fmla="*/ 16 h 980"/>
                <a:gd name="T26" fmla="*/ 17 w 834"/>
                <a:gd name="T27" fmla="*/ 0 h 980"/>
                <a:gd name="T28" fmla="*/ 26 w 834"/>
                <a:gd name="T29" fmla="*/ 10 h 980"/>
                <a:gd name="T30" fmla="*/ 44 w 834"/>
                <a:gd name="T31" fmla="*/ 17 h 980"/>
                <a:gd name="T32" fmla="*/ 60 w 834"/>
                <a:gd name="T33" fmla="*/ 17 h 980"/>
                <a:gd name="T34" fmla="*/ 76 w 834"/>
                <a:gd name="T35" fmla="*/ 24 h 980"/>
                <a:gd name="T36" fmla="*/ 91 w 834"/>
                <a:gd name="T37" fmla="*/ 27 h 980"/>
                <a:gd name="T38" fmla="*/ 103 w 834"/>
                <a:gd name="T39" fmla="*/ 43 h 980"/>
                <a:gd name="T40" fmla="*/ 117 w 834"/>
                <a:gd name="T41" fmla="*/ 54 h 980"/>
                <a:gd name="T42" fmla="*/ 120 w 834"/>
                <a:gd name="T43" fmla="*/ 69 h 980"/>
                <a:gd name="T44" fmla="*/ 144 w 834"/>
                <a:gd name="T45" fmla="*/ 78 h 980"/>
                <a:gd name="T46" fmla="*/ 158 w 834"/>
                <a:gd name="T47" fmla="*/ 92 h 980"/>
                <a:gd name="T48" fmla="*/ 150 w 834"/>
                <a:gd name="T49" fmla="*/ 102 h 980"/>
                <a:gd name="T50" fmla="*/ 140 w 834"/>
                <a:gd name="T51" fmla="*/ 121 h 980"/>
                <a:gd name="T52" fmla="*/ 125 w 834"/>
                <a:gd name="T53" fmla="*/ 124 h 980"/>
                <a:gd name="T54" fmla="*/ 103 w 834"/>
                <a:gd name="T55" fmla="*/ 134 h 980"/>
                <a:gd name="T56" fmla="*/ 91 w 834"/>
                <a:gd name="T57" fmla="*/ 147 h 980"/>
                <a:gd name="T58" fmla="*/ 79 w 834"/>
                <a:gd name="T59" fmla="*/ 157 h 980"/>
                <a:gd name="T60" fmla="*/ 76 w 834"/>
                <a:gd name="T61" fmla="*/ 171 h 980"/>
                <a:gd name="T62" fmla="*/ 67 w 834"/>
                <a:gd name="T63" fmla="*/ 186 h 980"/>
                <a:gd name="T64" fmla="*/ 43 w 834"/>
                <a:gd name="T65" fmla="*/ 181 h 9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34" h="980">
                  <a:moveTo>
                    <a:pt x="226" y="952"/>
                  </a:moveTo>
                  <a:lnTo>
                    <a:pt x="186" y="908"/>
                  </a:lnTo>
                  <a:lnTo>
                    <a:pt x="136" y="816"/>
                  </a:lnTo>
                  <a:lnTo>
                    <a:pt x="170" y="756"/>
                  </a:lnTo>
                  <a:lnTo>
                    <a:pt x="138" y="652"/>
                  </a:lnTo>
                  <a:lnTo>
                    <a:pt x="90" y="544"/>
                  </a:lnTo>
                  <a:lnTo>
                    <a:pt x="0" y="453"/>
                  </a:lnTo>
                  <a:lnTo>
                    <a:pt x="45" y="363"/>
                  </a:lnTo>
                  <a:lnTo>
                    <a:pt x="98" y="292"/>
                  </a:lnTo>
                  <a:lnTo>
                    <a:pt x="146" y="244"/>
                  </a:lnTo>
                  <a:lnTo>
                    <a:pt x="106" y="156"/>
                  </a:lnTo>
                  <a:lnTo>
                    <a:pt x="45" y="136"/>
                  </a:lnTo>
                  <a:lnTo>
                    <a:pt x="50" y="84"/>
                  </a:lnTo>
                  <a:lnTo>
                    <a:pt x="90" y="0"/>
                  </a:lnTo>
                  <a:lnTo>
                    <a:pt x="138" y="52"/>
                  </a:lnTo>
                  <a:lnTo>
                    <a:pt x="234" y="92"/>
                  </a:lnTo>
                  <a:lnTo>
                    <a:pt x="317" y="91"/>
                  </a:lnTo>
                  <a:lnTo>
                    <a:pt x="402" y="124"/>
                  </a:lnTo>
                  <a:lnTo>
                    <a:pt x="482" y="140"/>
                  </a:lnTo>
                  <a:lnTo>
                    <a:pt x="544" y="227"/>
                  </a:lnTo>
                  <a:lnTo>
                    <a:pt x="618" y="284"/>
                  </a:lnTo>
                  <a:lnTo>
                    <a:pt x="635" y="363"/>
                  </a:lnTo>
                  <a:lnTo>
                    <a:pt x="762" y="412"/>
                  </a:lnTo>
                  <a:lnTo>
                    <a:pt x="834" y="484"/>
                  </a:lnTo>
                  <a:lnTo>
                    <a:pt x="794" y="540"/>
                  </a:lnTo>
                  <a:lnTo>
                    <a:pt x="738" y="636"/>
                  </a:lnTo>
                  <a:lnTo>
                    <a:pt x="658" y="652"/>
                  </a:lnTo>
                  <a:lnTo>
                    <a:pt x="546" y="708"/>
                  </a:lnTo>
                  <a:lnTo>
                    <a:pt x="482" y="772"/>
                  </a:lnTo>
                  <a:lnTo>
                    <a:pt x="418" y="828"/>
                  </a:lnTo>
                  <a:lnTo>
                    <a:pt x="402" y="900"/>
                  </a:lnTo>
                  <a:lnTo>
                    <a:pt x="354" y="980"/>
                  </a:lnTo>
                  <a:lnTo>
                    <a:pt x="226" y="952"/>
                  </a:lnTo>
                  <a:close/>
                </a:path>
              </a:pathLst>
            </a:custGeom>
            <a:solidFill>
              <a:srgbClr val="C4B798"/>
            </a:solidFill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 Light"/>
                <a:ea typeface="等线" panose="02010600030101010101" pitchFamily="2" charset="-122"/>
              </a:endParaRPr>
            </a:p>
          </p:txBody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D4DA5250-BEC6-4710-845E-64D0B2121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8949" y="5005594"/>
              <a:ext cx="90790" cy="80209"/>
            </a:xfrm>
            <a:custGeom>
              <a:avLst/>
              <a:gdLst>
                <a:gd name="T0" fmla="*/ 0 w 414"/>
                <a:gd name="T1" fmla="*/ 20 h 364"/>
                <a:gd name="T2" fmla="*/ 20 w 414"/>
                <a:gd name="T3" fmla="*/ 18 h 364"/>
                <a:gd name="T4" fmla="*/ 24 w 414"/>
                <a:gd name="T5" fmla="*/ 7 h 364"/>
                <a:gd name="T6" fmla="*/ 37 w 414"/>
                <a:gd name="T7" fmla="*/ 0 h 364"/>
                <a:gd name="T8" fmla="*/ 49 w 414"/>
                <a:gd name="T9" fmla="*/ 13 h 364"/>
                <a:gd name="T10" fmla="*/ 57 w 414"/>
                <a:gd name="T11" fmla="*/ 30 h 364"/>
                <a:gd name="T12" fmla="*/ 66 w 414"/>
                <a:gd name="T13" fmla="*/ 35 h 364"/>
                <a:gd name="T14" fmla="*/ 77 w 414"/>
                <a:gd name="T15" fmla="*/ 39 h 364"/>
                <a:gd name="T16" fmla="*/ 78 w 414"/>
                <a:gd name="T17" fmla="*/ 52 h 364"/>
                <a:gd name="T18" fmla="*/ 61 w 414"/>
                <a:gd name="T19" fmla="*/ 61 h 364"/>
                <a:gd name="T20" fmla="*/ 43 w 414"/>
                <a:gd name="T21" fmla="*/ 69 h 364"/>
                <a:gd name="T22" fmla="*/ 26 w 414"/>
                <a:gd name="T23" fmla="*/ 60 h 364"/>
                <a:gd name="T24" fmla="*/ 17 w 414"/>
                <a:gd name="T25" fmla="*/ 52 h 364"/>
                <a:gd name="T26" fmla="*/ 17 w 414"/>
                <a:gd name="T27" fmla="*/ 43 h 364"/>
                <a:gd name="T28" fmla="*/ 2 w 414"/>
                <a:gd name="T29" fmla="*/ 36 h 364"/>
                <a:gd name="T30" fmla="*/ 0 w 414"/>
                <a:gd name="T31" fmla="*/ 20 h 3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14" h="364">
                  <a:moveTo>
                    <a:pt x="0" y="108"/>
                  </a:moveTo>
                  <a:lnTo>
                    <a:pt x="108" y="96"/>
                  </a:lnTo>
                  <a:lnTo>
                    <a:pt x="126" y="36"/>
                  </a:lnTo>
                  <a:lnTo>
                    <a:pt x="198" y="0"/>
                  </a:lnTo>
                  <a:lnTo>
                    <a:pt x="258" y="66"/>
                  </a:lnTo>
                  <a:lnTo>
                    <a:pt x="300" y="156"/>
                  </a:lnTo>
                  <a:lnTo>
                    <a:pt x="348" y="186"/>
                  </a:lnTo>
                  <a:lnTo>
                    <a:pt x="408" y="204"/>
                  </a:lnTo>
                  <a:lnTo>
                    <a:pt x="414" y="276"/>
                  </a:lnTo>
                  <a:lnTo>
                    <a:pt x="324" y="324"/>
                  </a:lnTo>
                  <a:lnTo>
                    <a:pt x="226" y="364"/>
                  </a:lnTo>
                  <a:lnTo>
                    <a:pt x="136" y="319"/>
                  </a:lnTo>
                  <a:lnTo>
                    <a:pt x="90" y="274"/>
                  </a:lnTo>
                  <a:lnTo>
                    <a:pt x="90" y="228"/>
                  </a:lnTo>
                  <a:lnTo>
                    <a:pt x="12" y="192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C4B798"/>
            </a:solidFill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 Light"/>
                <a:ea typeface="等线" panose="02010600030101010101" pitchFamily="2" charset="-122"/>
              </a:endParaRPr>
            </a:p>
          </p:txBody>
        </p:sp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12198B7B-291C-49C9-993F-33151401D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271" y="4945147"/>
              <a:ext cx="62854" cy="58123"/>
            </a:xfrm>
            <a:custGeom>
              <a:avLst/>
              <a:gdLst>
                <a:gd name="T0" fmla="*/ 47 w 285"/>
                <a:gd name="T1" fmla="*/ 47 h 259"/>
                <a:gd name="T2" fmla="*/ 54 w 285"/>
                <a:gd name="T3" fmla="*/ 35 h 259"/>
                <a:gd name="T4" fmla="*/ 54 w 285"/>
                <a:gd name="T5" fmla="*/ 18 h 259"/>
                <a:gd name="T6" fmla="*/ 52 w 285"/>
                <a:gd name="T7" fmla="*/ 1 h 259"/>
                <a:gd name="T8" fmla="*/ 37 w 285"/>
                <a:gd name="T9" fmla="*/ 0 h 259"/>
                <a:gd name="T10" fmla="*/ 23 w 285"/>
                <a:gd name="T11" fmla="*/ 1 h 259"/>
                <a:gd name="T12" fmla="*/ 11 w 285"/>
                <a:gd name="T13" fmla="*/ 9 h 259"/>
                <a:gd name="T14" fmla="*/ 2 w 285"/>
                <a:gd name="T15" fmla="*/ 26 h 259"/>
                <a:gd name="T16" fmla="*/ 0 w 285"/>
                <a:gd name="T17" fmla="*/ 40 h 259"/>
                <a:gd name="T18" fmla="*/ 8 w 285"/>
                <a:gd name="T19" fmla="*/ 47 h 259"/>
                <a:gd name="T20" fmla="*/ 20 w 285"/>
                <a:gd name="T21" fmla="*/ 44 h 259"/>
                <a:gd name="T22" fmla="*/ 33 w 285"/>
                <a:gd name="T23" fmla="*/ 50 h 259"/>
                <a:gd name="T24" fmla="*/ 47 w 285"/>
                <a:gd name="T25" fmla="*/ 47 h 2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5" h="259">
                  <a:moveTo>
                    <a:pt x="246" y="241"/>
                  </a:moveTo>
                  <a:lnTo>
                    <a:pt x="285" y="182"/>
                  </a:lnTo>
                  <a:lnTo>
                    <a:pt x="285" y="91"/>
                  </a:lnTo>
                  <a:lnTo>
                    <a:pt x="276" y="7"/>
                  </a:lnTo>
                  <a:lnTo>
                    <a:pt x="194" y="0"/>
                  </a:lnTo>
                  <a:lnTo>
                    <a:pt x="120" y="7"/>
                  </a:lnTo>
                  <a:lnTo>
                    <a:pt x="58" y="46"/>
                  </a:lnTo>
                  <a:lnTo>
                    <a:pt x="13" y="136"/>
                  </a:lnTo>
                  <a:lnTo>
                    <a:pt x="0" y="205"/>
                  </a:lnTo>
                  <a:lnTo>
                    <a:pt x="41" y="241"/>
                  </a:lnTo>
                  <a:lnTo>
                    <a:pt x="104" y="227"/>
                  </a:lnTo>
                  <a:lnTo>
                    <a:pt x="173" y="259"/>
                  </a:lnTo>
                  <a:lnTo>
                    <a:pt x="246" y="241"/>
                  </a:lnTo>
                  <a:close/>
                </a:path>
              </a:pathLst>
            </a:custGeom>
            <a:solidFill>
              <a:srgbClr val="C4B798"/>
            </a:solidFill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 Light"/>
                <a:ea typeface="等线" panose="02010600030101010101" pitchFamily="2" charset="-122"/>
              </a:endParaRPr>
            </a:p>
          </p:txBody>
        </p:sp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838B3AFF-D0F9-4F9B-96ED-F75B92507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251" y="5090453"/>
              <a:ext cx="100101" cy="66260"/>
            </a:xfrm>
            <a:custGeom>
              <a:avLst/>
              <a:gdLst>
                <a:gd name="T0" fmla="*/ 50 w 453"/>
                <a:gd name="T1" fmla="*/ 57 h 300"/>
                <a:gd name="T2" fmla="*/ 43 w 453"/>
                <a:gd name="T3" fmla="*/ 48 h 300"/>
                <a:gd name="T4" fmla="*/ 36 w 453"/>
                <a:gd name="T5" fmla="*/ 38 h 300"/>
                <a:gd name="T6" fmla="*/ 23 w 453"/>
                <a:gd name="T7" fmla="*/ 29 h 300"/>
                <a:gd name="T8" fmla="*/ 9 w 453"/>
                <a:gd name="T9" fmla="*/ 31 h 300"/>
                <a:gd name="T10" fmla="*/ 2 w 453"/>
                <a:gd name="T11" fmla="*/ 22 h 300"/>
                <a:gd name="T12" fmla="*/ 0 w 453"/>
                <a:gd name="T13" fmla="*/ 13 h 300"/>
                <a:gd name="T14" fmla="*/ 9 w 453"/>
                <a:gd name="T15" fmla="*/ 5 h 300"/>
                <a:gd name="T16" fmla="*/ 10 w 453"/>
                <a:gd name="T17" fmla="*/ 0 h 300"/>
                <a:gd name="T18" fmla="*/ 26 w 453"/>
                <a:gd name="T19" fmla="*/ 5 h 300"/>
                <a:gd name="T20" fmla="*/ 37 w 453"/>
                <a:gd name="T21" fmla="*/ 9 h 300"/>
                <a:gd name="T22" fmla="*/ 43 w 453"/>
                <a:gd name="T23" fmla="*/ 5 h 300"/>
                <a:gd name="T24" fmla="*/ 61 w 453"/>
                <a:gd name="T25" fmla="*/ 2 h 300"/>
                <a:gd name="T26" fmla="*/ 69 w 453"/>
                <a:gd name="T27" fmla="*/ 13 h 300"/>
                <a:gd name="T28" fmla="*/ 86 w 453"/>
                <a:gd name="T29" fmla="*/ 22 h 300"/>
                <a:gd name="T30" fmla="*/ 86 w 453"/>
                <a:gd name="T31" fmla="*/ 39 h 300"/>
                <a:gd name="T32" fmla="*/ 74 w 453"/>
                <a:gd name="T33" fmla="*/ 49 h 300"/>
                <a:gd name="T34" fmla="*/ 67 w 453"/>
                <a:gd name="T35" fmla="*/ 50 h 300"/>
                <a:gd name="T36" fmla="*/ 58 w 453"/>
                <a:gd name="T37" fmla="*/ 51 h 300"/>
                <a:gd name="T38" fmla="*/ 50 w 453"/>
                <a:gd name="T39" fmla="*/ 57 h 3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53" h="300">
                  <a:moveTo>
                    <a:pt x="265" y="300"/>
                  </a:moveTo>
                  <a:lnTo>
                    <a:pt x="226" y="252"/>
                  </a:lnTo>
                  <a:lnTo>
                    <a:pt x="187" y="198"/>
                  </a:lnTo>
                  <a:lnTo>
                    <a:pt x="121" y="150"/>
                  </a:lnTo>
                  <a:lnTo>
                    <a:pt x="45" y="162"/>
                  </a:lnTo>
                  <a:lnTo>
                    <a:pt x="13" y="114"/>
                  </a:lnTo>
                  <a:lnTo>
                    <a:pt x="0" y="71"/>
                  </a:lnTo>
                  <a:lnTo>
                    <a:pt x="45" y="26"/>
                  </a:lnTo>
                  <a:lnTo>
                    <a:pt x="55" y="0"/>
                  </a:lnTo>
                  <a:lnTo>
                    <a:pt x="136" y="26"/>
                  </a:lnTo>
                  <a:lnTo>
                    <a:pt x="193" y="48"/>
                  </a:lnTo>
                  <a:lnTo>
                    <a:pt x="226" y="26"/>
                  </a:lnTo>
                  <a:lnTo>
                    <a:pt x="319" y="12"/>
                  </a:lnTo>
                  <a:lnTo>
                    <a:pt x="363" y="71"/>
                  </a:lnTo>
                  <a:lnTo>
                    <a:pt x="453" y="116"/>
                  </a:lnTo>
                  <a:lnTo>
                    <a:pt x="453" y="207"/>
                  </a:lnTo>
                  <a:lnTo>
                    <a:pt x="391" y="258"/>
                  </a:lnTo>
                  <a:lnTo>
                    <a:pt x="355" y="264"/>
                  </a:lnTo>
                  <a:lnTo>
                    <a:pt x="307" y="270"/>
                  </a:lnTo>
                  <a:lnTo>
                    <a:pt x="265" y="300"/>
                  </a:lnTo>
                  <a:close/>
                </a:path>
              </a:pathLst>
            </a:custGeom>
            <a:solidFill>
              <a:srgbClr val="C4B798"/>
            </a:solidFill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 Light"/>
                <a:ea typeface="等线" panose="02010600030101010101" pitchFamily="2" charset="-122"/>
              </a:endParaRPr>
            </a:p>
          </p:txBody>
        </p:sp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18F08C33-6354-4CE2-BFFC-4A92F23E1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625" y="5066042"/>
              <a:ext cx="89626" cy="30224"/>
            </a:xfrm>
            <a:custGeom>
              <a:avLst/>
              <a:gdLst>
                <a:gd name="T0" fmla="*/ 27 w 409"/>
                <a:gd name="T1" fmla="*/ 2 h 136"/>
                <a:gd name="T2" fmla="*/ 13 w 409"/>
                <a:gd name="T3" fmla="*/ 0 h 136"/>
                <a:gd name="T4" fmla="*/ 0 w 409"/>
                <a:gd name="T5" fmla="*/ 9 h 136"/>
                <a:gd name="T6" fmla="*/ 8 w 409"/>
                <a:gd name="T7" fmla="*/ 21 h 136"/>
                <a:gd name="T8" fmla="*/ 17 w 409"/>
                <a:gd name="T9" fmla="*/ 26 h 136"/>
                <a:gd name="T10" fmla="*/ 34 w 409"/>
                <a:gd name="T11" fmla="*/ 17 h 136"/>
                <a:gd name="T12" fmla="*/ 43 w 409"/>
                <a:gd name="T13" fmla="*/ 17 h 136"/>
                <a:gd name="T14" fmla="*/ 63 w 409"/>
                <a:gd name="T15" fmla="*/ 22 h 136"/>
                <a:gd name="T16" fmla="*/ 70 w 409"/>
                <a:gd name="T17" fmla="*/ 19 h 136"/>
                <a:gd name="T18" fmla="*/ 77 w 409"/>
                <a:gd name="T19" fmla="*/ 17 h 136"/>
                <a:gd name="T20" fmla="*/ 77 w 409"/>
                <a:gd name="T21" fmla="*/ 9 h 136"/>
                <a:gd name="T22" fmla="*/ 68 w 409"/>
                <a:gd name="T23" fmla="*/ 0 h 136"/>
                <a:gd name="T24" fmla="*/ 57 w 409"/>
                <a:gd name="T25" fmla="*/ 3 h 136"/>
                <a:gd name="T26" fmla="*/ 43 w 409"/>
                <a:gd name="T27" fmla="*/ 9 h 136"/>
                <a:gd name="T28" fmla="*/ 27 w 409"/>
                <a:gd name="T29" fmla="*/ 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9" h="136">
                  <a:moveTo>
                    <a:pt x="146" y="8"/>
                  </a:moveTo>
                  <a:lnTo>
                    <a:pt x="68" y="2"/>
                  </a:lnTo>
                  <a:lnTo>
                    <a:pt x="0" y="45"/>
                  </a:lnTo>
                  <a:lnTo>
                    <a:pt x="44" y="110"/>
                  </a:lnTo>
                  <a:lnTo>
                    <a:pt x="91" y="136"/>
                  </a:lnTo>
                  <a:lnTo>
                    <a:pt x="182" y="90"/>
                  </a:lnTo>
                  <a:lnTo>
                    <a:pt x="227" y="90"/>
                  </a:lnTo>
                  <a:lnTo>
                    <a:pt x="332" y="116"/>
                  </a:lnTo>
                  <a:lnTo>
                    <a:pt x="374" y="98"/>
                  </a:lnTo>
                  <a:lnTo>
                    <a:pt x="409" y="90"/>
                  </a:lnTo>
                  <a:lnTo>
                    <a:pt x="409" y="45"/>
                  </a:lnTo>
                  <a:lnTo>
                    <a:pt x="363" y="0"/>
                  </a:lnTo>
                  <a:lnTo>
                    <a:pt x="302" y="14"/>
                  </a:lnTo>
                  <a:lnTo>
                    <a:pt x="227" y="45"/>
                  </a:lnTo>
                  <a:lnTo>
                    <a:pt x="146" y="8"/>
                  </a:lnTo>
                  <a:close/>
                </a:path>
              </a:pathLst>
            </a:custGeom>
            <a:solidFill>
              <a:srgbClr val="C4B798"/>
            </a:solidFill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 Light"/>
                <a:ea typeface="等线" panose="02010600030101010101" pitchFamily="2" charset="-122"/>
              </a:endParaRPr>
            </a:p>
          </p:txBody>
        </p:sp>
        <p:sp>
          <p:nvSpPr>
            <p:cNvPr id="68" name="Freeform 68">
              <a:extLst>
                <a:ext uri="{FF2B5EF4-FFF2-40B4-BE49-F238E27FC236}">
                  <a16:creationId xmlns:a16="http://schemas.microsoft.com/office/drawing/2014/main" id="{3A652470-26D4-4076-9806-83E4AABC3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200" y="5105565"/>
              <a:ext cx="36083" cy="40686"/>
            </a:xfrm>
            <a:custGeom>
              <a:avLst/>
              <a:gdLst>
                <a:gd name="T0" fmla="*/ 31 w 162"/>
                <a:gd name="T1" fmla="*/ 13 h 181"/>
                <a:gd name="T2" fmla="*/ 17 w 162"/>
                <a:gd name="T3" fmla="*/ 9 h 181"/>
                <a:gd name="T4" fmla="*/ 9 w 162"/>
                <a:gd name="T5" fmla="*/ 0 h 181"/>
                <a:gd name="T6" fmla="*/ 0 w 162"/>
                <a:gd name="T7" fmla="*/ 9 h 181"/>
                <a:gd name="T8" fmla="*/ 7 w 162"/>
                <a:gd name="T9" fmla="*/ 23 h 181"/>
                <a:gd name="T10" fmla="*/ 13 w 162"/>
                <a:gd name="T11" fmla="*/ 32 h 181"/>
                <a:gd name="T12" fmla="*/ 20 w 162"/>
                <a:gd name="T13" fmla="*/ 35 h 181"/>
                <a:gd name="T14" fmla="*/ 29 w 162"/>
                <a:gd name="T15" fmla="*/ 25 h 181"/>
                <a:gd name="T16" fmla="*/ 31 w 162"/>
                <a:gd name="T17" fmla="*/ 13 h 1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2" h="181">
                  <a:moveTo>
                    <a:pt x="162" y="67"/>
                  </a:moveTo>
                  <a:lnTo>
                    <a:pt x="91" y="45"/>
                  </a:lnTo>
                  <a:lnTo>
                    <a:pt x="45" y="0"/>
                  </a:lnTo>
                  <a:lnTo>
                    <a:pt x="0" y="45"/>
                  </a:lnTo>
                  <a:lnTo>
                    <a:pt x="36" y="121"/>
                  </a:lnTo>
                  <a:lnTo>
                    <a:pt x="66" y="163"/>
                  </a:lnTo>
                  <a:lnTo>
                    <a:pt x="102" y="181"/>
                  </a:lnTo>
                  <a:lnTo>
                    <a:pt x="150" y="127"/>
                  </a:lnTo>
                  <a:lnTo>
                    <a:pt x="162" y="67"/>
                  </a:lnTo>
                  <a:close/>
                </a:path>
              </a:pathLst>
            </a:custGeom>
            <a:solidFill>
              <a:srgbClr val="C4B798"/>
            </a:solidFill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 Light"/>
                <a:ea typeface="等线" panose="02010600030101010101" pitchFamily="2" charset="-122"/>
              </a:endParaRPr>
            </a:p>
          </p:txBody>
        </p:sp>
      </p:grpSp>
      <p:sp>
        <p:nvSpPr>
          <p:cNvPr id="69" name="Rectangle 69">
            <a:extLst>
              <a:ext uri="{FF2B5EF4-FFF2-40B4-BE49-F238E27FC236}">
                <a16:creationId xmlns:a16="http://schemas.microsoft.com/office/drawing/2014/main" id="{9D4DA69E-ABCB-4666-8146-2D68C2C2B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7955" y="4757251"/>
            <a:ext cx="1146645" cy="705189"/>
          </a:xfrm>
          <a:prstGeom prst="rect">
            <a:avLst/>
          </a:prstGeom>
          <a:noFill/>
          <a:ln w="3175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等线" panose="02010600030101010101" pitchFamily="2" charset="-122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0AC3D2EA-12D9-41B3-8EFD-EBDF0097BC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6944" y="6276108"/>
            <a:ext cx="711266" cy="304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47C4CF3-AFF0-4AD6-872F-DC23391696E2}"/>
              </a:ext>
            </a:extLst>
          </p:cNvPr>
          <p:cNvSpPr/>
          <p:nvPr/>
        </p:nvSpPr>
        <p:spPr>
          <a:xfrm>
            <a:off x="816864" y="413344"/>
            <a:ext cx="2624454" cy="57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F3A6BF3-0093-4F62-B961-7B9EC5477EE1}"/>
              </a:ext>
            </a:extLst>
          </p:cNvPr>
          <p:cNvSpPr/>
          <p:nvPr/>
        </p:nvSpPr>
        <p:spPr>
          <a:xfrm>
            <a:off x="3534122" y="422551"/>
            <a:ext cx="2409478" cy="602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BCCD3FC-942C-4D26-B8FE-6E09F837B93D}"/>
              </a:ext>
            </a:extLst>
          </p:cNvPr>
          <p:cNvSpPr/>
          <p:nvPr/>
        </p:nvSpPr>
        <p:spPr>
          <a:xfrm>
            <a:off x="6036403" y="378509"/>
            <a:ext cx="3325501" cy="715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3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1" grpId="0" animBg="1"/>
      <p:bldP spid="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9A63E2-56BF-CD40-8F86-AAC31E1FC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2021 NCAT Pavement Test Track</a:t>
            </a:r>
            <a:endParaRPr lang="en-US" sz="4800" baseline="-25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3A20F6-7207-8A4C-81B2-CF6450DBC04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5800" y="2362200"/>
            <a:ext cx="6248400" cy="3276600"/>
          </a:xfrm>
        </p:spPr>
        <p:txBody>
          <a:bodyPr>
            <a:normAutofit/>
          </a:bodyPr>
          <a:lstStyle/>
          <a:p>
            <a:r>
              <a:rPr lang="en-US" sz="2800" dirty="0"/>
              <a:t>32 sponsored sections</a:t>
            </a:r>
          </a:p>
          <a:p>
            <a:pPr lvl="1"/>
            <a:r>
              <a:rPr lang="en-US" sz="2575" dirty="0"/>
              <a:t>16 traffic continuations</a:t>
            </a:r>
          </a:p>
          <a:p>
            <a:pPr lvl="1"/>
            <a:r>
              <a:rPr lang="en-US" sz="2575" dirty="0"/>
              <a:t>7 mill/inlay sections</a:t>
            </a:r>
          </a:p>
          <a:p>
            <a:pPr lvl="1"/>
            <a:r>
              <a:rPr lang="en-US" sz="2575" dirty="0"/>
              <a:t>9 structural sections</a:t>
            </a:r>
          </a:p>
          <a:p>
            <a:r>
              <a:rPr lang="en-US" sz="2800" dirty="0"/>
              <a:t>16 repaved/rebuilt sections</a:t>
            </a:r>
          </a:p>
          <a:p>
            <a:pPr lvl="1"/>
            <a:r>
              <a:rPr lang="en-US" sz="2575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sz="2575" dirty="0"/>
              <a:t>1/3 of the Track (typical).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495EF0-AB3F-4E7D-BDC6-05D7E26A48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6944" y="6276108"/>
            <a:ext cx="711266" cy="30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5B1787-D005-4750-944D-B3F36149E4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5427" y="2133600"/>
            <a:ext cx="6246573" cy="31278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C82D2C-A8E2-4DD5-A94C-A374D4FFD5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2818209"/>
            <a:ext cx="6248400" cy="17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9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9A63E2-56BF-CD40-8F86-AAC31E1FC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Traffic Continuations</a:t>
            </a:r>
            <a:r>
              <a:rPr lang="en-US" sz="4800" baseline="-25000" dirty="0"/>
              <a:t>16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3A20F6-7207-8A4C-81B2-CF6450DBC04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9230" y="1711912"/>
            <a:ext cx="8582370" cy="32004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Higher RAP with recycling agents – CA</a:t>
            </a:r>
            <a:r>
              <a:rPr lang="en-US" sz="2000" baseline="-25000" dirty="0">
                <a:solidFill>
                  <a:srgbClr val="00B050"/>
                </a:solidFill>
              </a:rPr>
              <a:t>N3</a:t>
            </a:r>
          </a:p>
          <a:p>
            <a:r>
              <a:rPr lang="en-US" sz="2000" dirty="0"/>
              <a:t>Foamed cold central plant recycle (CCPR) base – VA</a:t>
            </a:r>
            <a:r>
              <a:rPr lang="en-US" sz="2000" baseline="-25000" dirty="0"/>
              <a:t>N4</a:t>
            </a:r>
          </a:p>
          <a:p>
            <a:r>
              <a:rPr lang="en-US" sz="2000" dirty="0"/>
              <a:t>High performance thinlays (DGA, SMA) – AL</a:t>
            </a:r>
            <a:r>
              <a:rPr lang="en-US" sz="2000" baseline="-25000" dirty="0"/>
              <a:t>N10,N11</a:t>
            </a:r>
          </a:p>
          <a:p>
            <a:r>
              <a:rPr lang="en-US" sz="2000" dirty="0"/>
              <a:t>Crack prevention interlayers – GA</a:t>
            </a:r>
            <a:r>
              <a:rPr lang="en-US" sz="2000" baseline="-25000" dirty="0"/>
              <a:t>N12,N13</a:t>
            </a:r>
          </a:p>
          <a:p>
            <a:r>
              <a:rPr lang="en-US" sz="2000" dirty="0">
                <a:solidFill>
                  <a:srgbClr val="00B050"/>
                </a:solidFill>
              </a:rPr>
              <a:t>Soybean based polymer modified asphalt – SB</a:t>
            </a:r>
            <a:r>
              <a:rPr lang="en-US" sz="2000" baseline="-25000" dirty="0">
                <a:solidFill>
                  <a:srgbClr val="00B050"/>
                </a:solidFill>
              </a:rPr>
              <a:t>W10</a:t>
            </a:r>
          </a:p>
          <a:p>
            <a:r>
              <a:rPr lang="en-US" sz="2000" dirty="0"/>
              <a:t>BMD via recycling agents, gradation change, etc. – OK</a:t>
            </a:r>
            <a:r>
              <a:rPr lang="en-US" sz="2000" baseline="-25000" dirty="0"/>
              <a:t>S1</a:t>
            </a:r>
            <a:r>
              <a:rPr lang="en-US" sz="2000" dirty="0"/>
              <a:t>, TX</a:t>
            </a:r>
            <a:r>
              <a:rPr lang="en-US" sz="2000" baseline="-25000" dirty="0"/>
              <a:t>S10,S11</a:t>
            </a:r>
          </a:p>
          <a:p>
            <a:r>
              <a:rPr lang="en-US" sz="2000" dirty="0"/>
              <a:t>Impact of base stabilization, subgrade modification – MS</a:t>
            </a:r>
            <a:r>
              <a:rPr lang="en-US" sz="2000" baseline="-25000" dirty="0"/>
              <a:t>S2</a:t>
            </a:r>
          </a:p>
          <a:p>
            <a:r>
              <a:rPr lang="en-US" sz="2000" dirty="0"/>
              <a:t>Long term benefit of surface rejuvenators – MS</a:t>
            </a:r>
            <a:r>
              <a:rPr lang="en-US" sz="2000" baseline="-25000" dirty="0"/>
              <a:t>S3</a:t>
            </a:r>
          </a:p>
          <a:p>
            <a:r>
              <a:rPr lang="en-US" sz="2000" dirty="0"/>
              <a:t>Full depth rapid rebuilds (grinding vs thinlays, HiMA) – SC</a:t>
            </a:r>
            <a:r>
              <a:rPr lang="en-US" sz="2000" baseline="-25000" dirty="0"/>
              <a:t>S9</a:t>
            </a:r>
            <a:endParaRPr lang="en-US" sz="2000" dirty="0"/>
          </a:p>
          <a:p>
            <a:r>
              <a:rPr lang="en-US" sz="2000" dirty="0">
                <a:solidFill>
                  <a:srgbClr val="00B050"/>
                </a:solidFill>
              </a:rPr>
              <a:t>Open graded friction surface rejuvenation – SR</a:t>
            </a:r>
            <a:r>
              <a:rPr lang="en-US" sz="2000" baseline="-25000" dirty="0">
                <a:solidFill>
                  <a:srgbClr val="00B050"/>
                </a:solidFill>
              </a:rPr>
              <a:t>E1</a:t>
            </a:r>
          </a:p>
          <a:p>
            <a:r>
              <a:rPr lang="en-US" sz="2000" dirty="0"/>
              <a:t>Impact of density on performance – FL</a:t>
            </a:r>
            <a:r>
              <a:rPr lang="en-US" sz="2000" baseline="-25000" dirty="0"/>
              <a:t>E5,E6</a:t>
            </a:r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8280E3-2E48-4D27-8D28-B6B7E9C619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6944" y="6276108"/>
            <a:ext cx="711266" cy="30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E6FC11-5AB2-4314-9178-96E32E11B7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5871" y="2819400"/>
            <a:ext cx="3886130" cy="200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1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9A63E2-56BF-CD40-8F86-AAC31E1FC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2012 “Green Group” Experiment</a:t>
            </a:r>
            <a:endParaRPr lang="en-US" sz="4800" baseline="-25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2C18DE-96A7-4FE5-B5CF-9FA0DD67DC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6944" y="6047508"/>
            <a:ext cx="711266" cy="304800"/>
          </a:xfrm>
          <a:prstGeom prst="rect">
            <a:avLst/>
          </a:prstGeom>
        </p:spPr>
      </p:pic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AC8D267B-4A6F-4872-89B5-AE35403410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5800703"/>
              </p:ext>
            </p:extLst>
          </p:nvPr>
        </p:nvGraphicFramePr>
        <p:xfrm>
          <a:off x="1143000" y="1600199"/>
          <a:ext cx="9753599" cy="3581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2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6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9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2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2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7813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Purpose</a:t>
                      </a:r>
                      <a:r>
                        <a:rPr lang="en-US" sz="2100" baseline="0" dirty="0"/>
                        <a:t> of Each Layer</a:t>
                      </a:r>
                      <a:endParaRPr lang="en-US" sz="21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N5 Control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S5 Higher RAP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S6 RAP+RAS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S13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Recyc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dirty="0"/>
                        <a:t>Tires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741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Durable, Rut Resistant Surface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20%</a:t>
                      </a:r>
                      <a:r>
                        <a:rPr lang="en-US" b="1" baseline="0" dirty="0">
                          <a:solidFill>
                            <a:srgbClr val="0070C0"/>
                          </a:solidFill>
                        </a:rPr>
                        <a:t> RAP</a:t>
                      </a:r>
                      <a:r>
                        <a:rPr lang="en-US" b="1" baseline="-25000" dirty="0">
                          <a:solidFill>
                            <a:srgbClr val="0070C0"/>
                          </a:solidFill>
                        </a:rPr>
                        <a:t>20</a:t>
                      </a:r>
                    </a:p>
                    <a:p>
                      <a:pPr algn="ctr"/>
                      <a:r>
                        <a:rPr lang="en-US" b="1" baseline="0" dirty="0">
                          <a:solidFill>
                            <a:srgbClr val="0070C0"/>
                          </a:solidFill>
                        </a:rPr>
                        <a:t>67-22/82-16 DG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25% RAP</a:t>
                      </a:r>
                      <a:r>
                        <a:rPr lang="en-US" b="1" baseline="-25000" dirty="0">
                          <a:solidFill>
                            <a:srgbClr val="0070C0"/>
                          </a:solidFill>
                        </a:rPr>
                        <a:t>11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67-22/76-22 SMA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5% RAS</a:t>
                      </a:r>
                      <a:r>
                        <a:rPr lang="en-US" b="1" baseline="-25000" dirty="0">
                          <a:solidFill>
                            <a:srgbClr val="0070C0"/>
                          </a:solidFill>
                        </a:rPr>
                        <a:t>21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67-22/88-16 SMA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VIRGIN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82-22</a:t>
                      </a:r>
                      <a:r>
                        <a:rPr lang="en-US" b="1" baseline="-25000" dirty="0">
                          <a:solidFill>
                            <a:srgbClr val="00B050"/>
                          </a:solidFill>
                        </a:rPr>
                        <a:t>12</a:t>
                      </a:r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 SMA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07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Stiff,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Strain Reducing Middle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35% RAP</a:t>
                      </a:r>
                      <a:r>
                        <a:rPr lang="en-US" b="1" baseline="-25000" dirty="0">
                          <a:solidFill>
                            <a:srgbClr val="0070C0"/>
                          </a:solidFill>
                        </a:rPr>
                        <a:t>39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67-22/88-10 DG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50% RAP</a:t>
                      </a:r>
                      <a:r>
                        <a:rPr lang="en-US" b="1" baseline="-25000" dirty="0">
                          <a:solidFill>
                            <a:srgbClr val="0070C0"/>
                          </a:solidFill>
                        </a:rPr>
                        <a:t>41</a:t>
                      </a:r>
                    </a:p>
                    <a:p>
                      <a:pPr algn="ctr"/>
                      <a:r>
                        <a:rPr lang="en-US" b="1" baseline="0" dirty="0">
                          <a:solidFill>
                            <a:srgbClr val="0070C0"/>
                          </a:solidFill>
                        </a:rPr>
                        <a:t>67-22/82-16 DG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50% AGED</a:t>
                      </a:r>
                      <a:r>
                        <a:rPr lang="en-US" b="1" baseline="-25000" dirty="0">
                          <a:solidFill>
                            <a:srgbClr val="00B050"/>
                          </a:solidFill>
                        </a:rPr>
                        <a:t>26-24</a:t>
                      </a:r>
                    </a:p>
                    <a:p>
                      <a:pPr algn="ctr"/>
                      <a:r>
                        <a:rPr lang="en-US" b="1" baseline="0" dirty="0">
                          <a:solidFill>
                            <a:srgbClr val="00B050"/>
                          </a:solidFill>
                        </a:rPr>
                        <a:t>67-22/94-10 DG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35% RAP</a:t>
                      </a:r>
                      <a:r>
                        <a:rPr lang="en-US" b="1" baseline="-25000" dirty="0">
                          <a:solidFill>
                            <a:srgbClr val="0070C0"/>
                          </a:solidFill>
                        </a:rPr>
                        <a:t>37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82-22</a:t>
                      </a:r>
                      <a:r>
                        <a:rPr lang="en-US" b="1" baseline="-25000" dirty="0">
                          <a:solidFill>
                            <a:srgbClr val="0070C0"/>
                          </a:solidFill>
                        </a:rPr>
                        <a:t>12</a:t>
                      </a:r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 DG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308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Fatigue Resistant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Base Layer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35% RAP</a:t>
                      </a:r>
                      <a:r>
                        <a:rPr lang="en-US" b="1" baseline="-25000" dirty="0">
                          <a:solidFill>
                            <a:srgbClr val="0070C0"/>
                          </a:solidFill>
                        </a:rPr>
                        <a:t>39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67-22/88-10 DG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35% RAP</a:t>
                      </a:r>
                      <a:r>
                        <a:rPr lang="en-US" b="1" baseline="-25000" dirty="0">
                          <a:solidFill>
                            <a:srgbClr val="00B050"/>
                          </a:solidFill>
                        </a:rPr>
                        <a:t>34</a:t>
                      </a:r>
                    </a:p>
                    <a:p>
                      <a:pPr algn="ctr"/>
                      <a:r>
                        <a:rPr lang="en-US" b="1" baseline="0" dirty="0">
                          <a:solidFill>
                            <a:srgbClr val="00B050"/>
                          </a:solidFill>
                        </a:rPr>
                        <a:t>94-28/94-10 DG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25% RAP</a:t>
                      </a:r>
                      <a:r>
                        <a:rPr lang="en-US" b="1" baseline="-25000" dirty="0">
                          <a:solidFill>
                            <a:srgbClr val="0070C0"/>
                          </a:solidFill>
                        </a:rPr>
                        <a:t>24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+76-22/88-16</a:t>
                      </a:r>
                      <a:r>
                        <a:rPr lang="en-US" b="1" baseline="0" dirty="0">
                          <a:solidFill>
                            <a:srgbClr val="0070C0"/>
                          </a:solidFill>
                        </a:rPr>
                        <a:t> DG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VIRGIN</a:t>
                      </a:r>
                      <a:endParaRPr lang="en-US" b="1" baseline="0" dirty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US" b="1" baseline="0" dirty="0">
                          <a:solidFill>
                            <a:srgbClr val="00B050"/>
                          </a:solidFill>
                        </a:rPr>
                        <a:t>88-22</a:t>
                      </a:r>
                      <a:r>
                        <a:rPr lang="en-US" b="1" baseline="-25000" dirty="0">
                          <a:solidFill>
                            <a:srgbClr val="00B050"/>
                          </a:solidFill>
                        </a:rPr>
                        <a:t>20</a:t>
                      </a:r>
                      <a:r>
                        <a:rPr lang="en-US" b="1" baseline="0" dirty="0">
                          <a:solidFill>
                            <a:srgbClr val="00B050"/>
                          </a:solidFill>
                        </a:rPr>
                        <a:t> AZ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B6040120-C919-406C-BBB3-7E931F7FDD8A}"/>
              </a:ext>
            </a:extLst>
          </p:cNvPr>
          <p:cNvSpPr txBox="1"/>
          <p:nvPr/>
        </p:nvSpPr>
        <p:spPr>
          <a:xfrm>
            <a:off x="2248169" y="5253335"/>
            <a:ext cx="7586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21F3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= Evotherm Q1 Additive,</a:t>
            </a:r>
            <a:r>
              <a: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Blue = Astec Green </a:t>
            </a:r>
            <a:r>
              <a:rPr lang="en-US" sz="24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Foamer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“Coarse” RTR at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17,000 pounds per mile of paving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45C106-C632-4BFA-B615-7B0C168846AD}"/>
              </a:ext>
            </a:extLst>
          </p:cNvPr>
          <p:cNvSpPr txBox="1"/>
          <p:nvPr/>
        </p:nvSpPr>
        <p:spPr>
          <a:xfrm>
            <a:off x="10831835" y="2608944"/>
            <a:ext cx="132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13½ </a:t>
            </a:r>
            <a:r>
              <a:rPr lang="en-US" sz="2400" b="1" dirty="0" err="1"/>
              <a:t>lbs</a:t>
            </a:r>
            <a:r>
              <a:rPr lang="en-US" sz="2400" b="1" dirty="0"/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D21E9C-86A5-46C6-8B88-2205D9B0CEDD}"/>
              </a:ext>
            </a:extLst>
          </p:cNvPr>
          <p:cNvSpPr txBox="1"/>
          <p:nvPr/>
        </p:nvSpPr>
        <p:spPr>
          <a:xfrm>
            <a:off x="10834914" y="3533393"/>
            <a:ext cx="132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11½ </a:t>
            </a:r>
            <a:r>
              <a:rPr lang="en-US" sz="2400" b="1" dirty="0" err="1"/>
              <a:t>lbs</a:t>
            </a:r>
            <a:r>
              <a:rPr lang="en-US" sz="2400" b="1" dirty="0"/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2E447A-3F92-4629-8F59-634A2E66935F}"/>
              </a:ext>
            </a:extLst>
          </p:cNvPr>
          <p:cNvSpPr txBox="1"/>
          <p:nvPr/>
        </p:nvSpPr>
        <p:spPr>
          <a:xfrm>
            <a:off x="10834914" y="4510314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29 </a:t>
            </a:r>
            <a:r>
              <a:rPr lang="en-US" sz="2400" b="1" dirty="0" err="1"/>
              <a:t>lbs</a:t>
            </a:r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464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9A63E2-56BF-CD40-8F86-AAC31E1FC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2012 “Green Group” Experiment</a:t>
            </a:r>
            <a:endParaRPr lang="en-US" sz="4800" baseline="-25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2C18DE-96A7-4FE5-B5CF-9FA0DD67DC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6944" y="6276108"/>
            <a:ext cx="711266" cy="30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185EC2-3A45-41D3-B4D3-1EABE9E15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199" y="1357086"/>
            <a:ext cx="6553201" cy="475586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D621216-6BED-4D76-8F75-E612536BB960}"/>
              </a:ext>
            </a:extLst>
          </p:cNvPr>
          <p:cNvCxnSpPr>
            <a:cxnSpLocks/>
          </p:cNvCxnSpPr>
          <p:nvPr/>
        </p:nvCxnSpPr>
        <p:spPr>
          <a:xfrm>
            <a:off x="4737826" y="4463214"/>
            <a:ext cx="189157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20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9A63E2-56BF-CD40-8F86-AAC31E1FC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2015 “Cracking Group” Experiment</a:t>
            </a:r>
            <a:endParaRPr lang="en-US" sz="4800" baseline="-25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2C18DE-96A7-4FE5-B5CF-9FA0DD67DC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6944" y="6297879"/>
            <a:ext cx="711266" cy="304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C466522-8BA8-4CF3-9AE3-C8AF95A125DA}"/>
              </a:ext>
            </a:extLst>
          </p:cNvPr>
          <p:cNvSpPr/>
          <p:nvPr/>
        </p:nvSpPr>
        <p:spPr>
          <a:xfrm>
            <a:off x="2052138" y="1337802"/>
            <a:ext cx="7924800" cy="4772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316D6E-2B22-4EAA-B970-7E657D137C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09"/>
          <a:stretch/>
        </p:blipFill>
        <p:spPr>
          <a:xfrm>
            <a:off x="2036508" y="1440543"/>
            <a:ext cx="7945692" cy="4648200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3A4CAB8-D0BA-48DD-BBCE-ADDA2AA4B19F}"/>
              </a:ext>
            </a:extLst>
          </p:cNvPr>
          <p:cNvSpPr/>
          <p:nvPr/>
        </p:nvSpPr>
        <p:spPr>
          <a:xfrm>
            <a:off x="5434338" y="4053113"/>
            <a:ext cx="1752600" cy="38100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CC6E6-6FD1-41C1-B0A9-6DA927FCAE73}"/>
              </a:ext>
            </a:extLst>
          </p:cNvPr>
          <p:cNvSpPr/>
          <p:nvPr/>
        </p:nvSpPr>
        <p:spPr>
          <a:xfrm>
            <a:off x="3683463" y="4053113"/>
            <a:ext cx="1752600" cy="381000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5CCA27-22EC-4916-ADBD-801A239319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2136" y="1695938"/>
            <a:ext cx="4072819" cy="2104290"/>
          </a:xfrm>
          <a:prstGeom prst="rect">
            <a:avLst/>
          </a:prstGeom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4C45846-2A9D-43D4-BB53-97B67F5B90AF}"/>
              </a:ext>
            </a:extLst>
          </p:cNvPr>
          <p:cNvSpPr/>
          <p:nvPr/>
        </p:nvSpPr>
        <p:spPr>
          <a:xfrm>
            <a:off x="7186937" y="3821999"/>
            <a:ext cx="1750875" cy="612117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9A63E2-56BF-CD40-8F86-AAC31E1FC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11353800" cy="9906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2018 Reflective Crack Prevention Interlayers</a:t>
            </a:r>
            <a:endParaRPr lang="en-US" sz="4800" baseline="-25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2C18DE-96A7-4FE5-B5CF-9FA0DD67DC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6944" y="6297879"/>
            <a:ext cx="711266" cy="30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646625-B4FF-4EDB-8932-6A2A3163B7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0" y="1371600"/>
            <a:ext cx="9144000" cy="472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E0C01E-1381-4894-AD5C-7C7C00A636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0" y="1371600"/>
            <a:ext cx="9144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uburn">
      <a:dk1>
        <a:srgbClr val="2D4069"/>
      </a:dk1>
      <a:lt1>
        <a:srgbClr val="FFFFFF"/>
      </a:lt1>
      <a:dk2>
        <a:srgbClr val="2D4069"/>
      </a:dk2>
      <a:lt2>
        <a:srgbClr val="FFFFFF"/>
      </a:lt2>
      <a:accent1>
        <a:srgbClr val="2D4069"/>
      </a:accent1>
      <a:accent2>
        <a:srgbClr val="F86A1C"/>
      </a:accent2>
      <a:accent3>
        <a:srgbClr val="FFFFFF"/>
      </a:accent3>
      <a:accent4>
        <a:srgbClr val="2D4069"/>
      </a:accent4>
      <a:accent5>
        <a:srgbClr val="FAA576"/>
      </a:accent5>
      <a:accent6>
        <a:srgbClr val="CBD6E3"/>
      </a:accent6>
      <a:hlink>
        <a:srgbClr val="F86A1C"/>
      </a:hlink>
      <a:folHlink>
        <a:srgbClr val="F86A1C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dian">
  <a:themeElements>
    <a:clrScheme name="Auburn">
      <a:dk1>
        <a:srgbClr val="2D4069"/>
      </a:dk1>
      <a:lt1>
        <a:srgbClr val="FFFFFF"/>
      </a:lt1>
      <a:dk2>
        <a:srgbClr val="2D4069"/>
      </a:dk2>
      <a:lt2>
        <a:srgbClr val="FFFFFF"/>
      </a:lt2>
      <a:accent1>
        <a:srgbClr val="2D4069"/>
      </a:accent1>
      <a:accent2>
        <a:srgbClr val="F86A1C"/>
      </a:accent2>
      <a:accent3>
        <a:srgbClr val="FFFFFF"/>
      </a:accent3>
      <a:accent4>
        <a:srgbClr val="2D4069"/>
      </a:accent4>
      <a:accent5>
        <a:srgbClr val="FAA576"/>
      </a:accent5>
      <a:accent6>
        <a:srgbClr val="CBD6E3"/>
      </a:accent6>
      <a:hlink>
        <a:srgbClr val="F86A1C"/>
      </a:hlink>
      <a:folHlink>
        <a:srgbClr val="F86A1C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8C389B9E168B4D8165369F258453A8" ma:contentTypeVersion="4" ma:contentTypeDescription="Create a new document." ma:contentTypeScope="" ma:versionID="6208bdf90a178fafcd64c2316c6301e1">
  <xsd:schema xmlns:xsd="http://www.w3.org/2001/XMLSchema" xmlns:xs="http://www.w3.org/2001/XMLSchema" xmlns:p="http://schemas.microsoft.com/office/2006/metadata/properties" xmlns:ns2="89ed58bc-01ae-4d28-b39d-362a38c730f6" xmlns:ns3="62aebfa5-d41e-4219-9612-5996686f2dc0" targetNamespace="http://schemas.microsoft.com/office/2006/metadata/properties" ma:root="true" ma:fieldsID="a8fb0176f53eb9fcb2745aa241d28c64" ns2:_="" ns3:_="">
    <xsd:import namespace="89ed58bc-01ae-4d28-b39d-362a38c730f6"/>
    <xsd:import namespace="62aebfa5-d41e-4219-9612-5996686f2d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ed58bc-01ae-4d28-b39d-362a38c730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aebfa5-d41e-4219-9612-5996686f2dc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809651-1337-46CD-A812-6A42C03F9F1C}"/>
</file>

<file path=customXml/itemProps2.xml><?xml version="1.0" encoding="utf-8"?>
<ds:datastoreItem xmlns:ds="http://schemas.openxmlformats.org/officeDocument/2006/customXml" ds:itemID="{6B2F057D-5AED-469C-B1A0-BD4B7E044913}"/>
</file>

<file path=customXml/itemProps3.xml><?xml version="1.0" encoding="utf-8"?>
<ds:datastoreItem xmlns:ds="http://schemas.openxmlformats.org/officeDocument/2006/customXml" ds:itemID="{2AA77F6C-F03A-4596-8775-591F1A4E7E4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56118</TotalTime>
  <Words>685</Words>
  <Application>Microsoft Office PowerPoint</Application>
  <PresentationFormat>Widescreen</PresentationFormat>
  <Paragraphs>129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Open Sans</vt:lpstr>
      <vt:lpstr>Tw Cen MT</vt:lpstr>
      <vt:lpstr>Wingdings</vt:lpstr>
      <vt:lpstr>Wingdings 2</vt:lpstr>
      <vt:lpstr>Median</vt:lpstr>
      <vt:lpstr>1_Median</vt:lpstr>
      <vt:lpstr>Pavement Materials Innovation with Recycled Tire Rubber &amp; Balanced Mix Design</vt:lpstr>
      <vt:lpstr>NCAT Pavement Test Track</vt:lpstr>
      <vt:lpstr>11 States + FHWA + 8 Industry</vt:lpstr>
      <vt:lpstr>2021 NCAT Pavement Test Track</vt:lpstr>
      <vt:lpstr>Traffic Continuations16</vt:lpstr>
      <vt:lpstr>2012 “Green Group” Experiment</vt:lpstr>
      <vt:lpstr>2012 “Green Group” Experiment</vt:lpstr>
      <vt:lpstr>2015 “Cracking Group” Experiment</vt:lpstr>
      <vt:lpstr>2018 Reflective Crack Prevention Interlayers</vt:lpstr>
      <vt:lpstr>New Mill/Inlay Sections7</vt:lpstr>
      <vt:lpstr>“Dry” Recycled Tire Rubber in N92021</vt:lpstr>
      <vt:lpstr>New Structural Sections9</vt:lpstr>
      <vt:lpstr>2021 Additive Group (AG) Study</vt:lpstr>
      <vt:lpstr>Phase 1 Studies (BMD+Fatigue)</vt:lpstr>
      <vt:lpstr>Balanced Mix Design for AG+ Study</vt:lpstr>
      <vt:lpstr>Fatigue Testing and Modeling</vt:lpstr>
      <vt:lpstr>Agency Selected AG Treatments</vt:lpstr>
      <vt:lpstr>Astec Double Barrel with Hi-Tech Feeder</vt:lpstr>
      <vt:lpstr>Hi-Tech Asphalt Solutions Feed System</vt:lpstr>
      <vt:lpstr>Smart Mix12</vt:lpstr>
      <vt:lpstr>Inline Vibrating Wire Viscometer</vt:lpstr>
      <vt:lpstr>Bulk Research Sampling</vt:lpstr>
      <vt:lpstr>Track Takeaways</vt:lpstr>
      <vt:lpstr>Questions and Answers</vt:lpstr>
    </vt:vector>
  </TitlesOfParts>
  <Company>Auburn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 Matters</dc:title>
  <dc:creator>ldc0006</dc:creator>
  <cp:lastModifiedBy>Buzz Powell</cp:lastModifiedBy>
  <cp:revision>715</cp:revision>
  <cp:lastPrinted>2012-11-27T03:56:03Z</cp:lastPrinted>
  <dcterms:created xsi:type="dcterms:W3CDTF">2011-01-19T17:39:15Z</dcterms:created>
  <dcterms:modified xsi:type="dcterms:W3CDTF">2022-05-17T11:54:23Z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0x0101007F8C389B9E168B4D8165369F258453A8</vt:lpwstr>
  </property>
</Properties>
</file>