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96" r:id="rId2"/>
    <p:sldMasterId id="2147483720" r:id="rId3"/>
  </p:sldMasterIdLst>
  <p:notesMasterIdLst>
    <p:notesMasterId r:id="rId42"/>
  </p:notesMasterIdLst>
  <p:handoutMasterIdLst>
    <p:handoutMasterId r:id="rId43"/>
  </p:handoutMasterIdLst>
  <p:sldIdLst>
    <p:sldId id="384" r:id="rId4"/>
    <p:sldId id="1207" r:id="rId5"/>
    <p:sldId id="422" r:id="rId6"/>
    <p:sldId id="360" r:id="rId7"/>
    <p:sldId id="306" r:id="rId8"/>
    <p:sldId id="423" r:id="rId9"/>
    <p:sldId id="424" r:id="rId10"/>
    <p:sldId id="342" r:id="rId11"/>
    <p:sldId id="425" r:id="rId12"/>
    <p:sldId id="352" r:id="rId13"/>
    <p:sldId id="426" r:id="rId14"/>
    <p:sldId id="427" r:id="rId15"/>
    <p:sldId id="339" r:id="rId16"/>
    <p:sldId id="340" r:id="rId17"/>
    <p:sldId id="341" r:id="rId18"/>
    <p:sldId id="428" r:id="rId19"/>
    <p:sldId id="398" r:id="rId20"/>
    <p:sldId id="372" r:id="rId21"/>
    <p:sldId id="404" r:id="rId22"/>
    <p:sldId id="386" r:id="rId23"/>
    <p:sldId id="407" r:id="rId24"/>
    <p:sldId id="408" r:id="rId25"/>
    <p:sldId id="409" r:id="rId26"/>
    <p:sldId id="410" r:id="rId27"/>
    <p:sldId id="411" r:id="rId28"/>
    <p:sldId id="405" r:id="rId29"/>
    <p:sldId id="385" r:id="rId30"/>
    <p:sldId id="412" r:id="rId31"/>
    <p:sldId id="413" r:id="rId32"/>
    <p:sldId id="414" r:id="rId33"/>
    <p:sldId id="415" r:id="rId34"/>
    <p:sldId id="416" r:id="rId35"/>
    <p:sldId id="417" r:id="rId36"/>
    <p:sldId id="418" r:id="rId37"/>
    <p:sldId id="419" r:id="rId38"/>
    <p:sldId id="313" r:id="rId39"/>
    <p:sldId id="420" r:id="rId40"/>
    <p:sldId id="421"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bas TaghaviGhalesari" initials="AT" lastIdx="4" clrIdx="0">
    <p:extLst>
      <p:ext uri="{19B8F6BF-5375-455C-9EA6-DF929625EA0E}">
        <p15:presenceInfo xmlns:p15="http://schemas.microsoft.com/office/powerpoint/2012/main" userId="S::Abbas@thetranstecgroup.com::c8d3c18f-f421-4a19-b30d-ca59d2ab9267" providerId="AD"/>
      </p:ext>
    </p:extLst>
  </p:cmAuthor>
  <p:cmAuthor id="2" name="Aschenbrener, Timothy (FHWA)" initials="TBA" lastIdx="1" clrIdx="1">
    <p:extLst>
      <p:ext uri="{19B8F6BF-5375-455C-9EA6-DF929625EA0E}">
        <p15:presenceInfo xmlns:p15="http://schemas.microsoft.com/office/powerpoint/2012/main" userId="Aschenbrener, Timothy (FH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14F"/>
    <a:srgbClr val="12559C"/>
    <a:srgbClr val="F3C300"/>
    <a:srgbClr val="707070"/>
    <a:srgbClr val="C05711"/>
    <a:srgbClr val="FBAF41"/>
    <a:srgbClr val="00ADEF"/>
    <a:srgbClr val="EE1B24"/>
    <a:srgbClr val="D7531F"/>
    <a:srgbClr val="347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D4C15-284C-42B0-A0AC-AE7C7EC6C93B}" v="3" dt="2022-05-16T15:22:47.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5" autoAdjust="0"/>
    <p:restoredTop sz="87563" autoAdjust="0"/>
  </p:normalViewPr>
  <p:slideViewPr>
    <p:cSldViewPr snapToGrid="0" showGuides="1">
      <p:cViewPr varScale="1">
        <p:scale>
          <a:sx n="100" d="100"/>
          <a:sy n="100" d="100"/>
        </p:scale>
        <p:origin x="936"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80" d="100"/>
        <a:sy n="180" d="100"/>
      </p:scale>
      <p:origin x="0" y="-18096"/>
    </p:cViewPr>
  </p:sorterViewPr>
  <p:notesViewPr>
    <p:cSldViewPr snapToGrid="0">
      <p:cViewPr varScale="1">
        <p:scale>
          <a:sx n="95" d="100"/>
          <a:sy n="95" d="100"/>
        </p:scale>
        <p:origin x="353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52"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chenbrener, Timothy (FHWA)" userId="abd9212a-a417-4907-b26a-00f4a81723a8" providerId="ADAL" clId="{FEDC5133-39B3-4ADD-9AEB-5583ED5365C8}"/>
    <pc:docChg chg="modSld">
      <pc:chgData name="Aschenbrener, Timothy (FHWA)" userId="abd9212a-a417-4907-b26a-00f4a81723a8" providerId="ADAL" clId="{FEDC5133-39B3-4ADD-9AEB-5583ED5365C8}" dt="2022-04-14T13:28:14.709" v="11" actId="6549"/>
      <pc:docMkLst>
        <pc:docMk/>
      </pc:docMkLst>
      <pc:sldChg chg="modSp mod">
        <pc:chgData name="Aschenbrener, Timothy (FHWA)" userId="abd9212a-a417-4907-b26a-00f4a81723a8" providerId="ADAL" clId="{FEDC5133-39B3-4ADD-9AEB-5583ED5365C8}" dt="2022-04-14T13:28:14.709" v="11" actId="6549"/>
        <pc:sldMkLst>
          <pc:docMk/>
          <pc:sldMk cId="2925370524" sldId="409"/>
        </pc:sldMkLst>
        <pc:spChg chg="mod">
          <ac:chgData name="Aschenbrener, Timothy (FHWA)" userId="abd9212a-a417-4907-b26a-00f4a81723a8" providerId="ADAL" clId="{FEDC5133-39B3-4ADD-9AEB-5583ED5365C8}" dt="2022-04-14T13:28:14.709" v="11" actId="6549"/>
          <ac:spMkLst>
            <pc:docMk/>
            <pc:sldMk cId="2925370524" sldId="409"/>
            <ac:spMk id="6" creationId="{44F67AAE-FFF2-43C7-B966-98409ED7C87E}"/>
          </ac:spMkLst>
        </pc:spChg>
      </pc:sldChg>
    </pc:docChg>
  </pc:docChgLst>
  <pc:docChgLst>
    <pc:chgData name="Aschenbrener, Timothy (FHWA)" userId="abd9212a-a417-4907-b26a-00f4a81723a8" providerId="ADAL" clId="{0D7D4C15-284C-42B0-A0AC-AE7C7EC6C93B}"/>
    <pc:docChg chg="custSel delSld modSld">
      <pc:chgData name="Aschenbrener, Timothy (FHWA)" userId="abd9212a-a417-4907-b26a-00f4a81723a8" providerId="ADAL" clId="{0D7D4C15-284C-42B0-A0AC-AE7C7EC6C93B}" dt="2022-05-17T22:58:51.537" v="24" actId="729"/>
      <pc:docMkLst>
        <pc:docMk/>
      </pc:docMkLst>
      <pc:sldChg chg="delSp modSp mod">
        <pc:chgData name="Aschenbrener, Timothy (FHWA)" userId="abd9212a-a417-4907-b26a-00f4a81723a8" providerId="ADAL" clId="{0D7D4C15-284C-42B0-A0AC-AE7C7EC6C93B}" dt="2022-05-11T15:05:29.576" v="5" actId="478"/>
        <pc:sldMkLst>
          <pc:docMk/>
          <pc:sldMk cId="1739196344" sldId="360"/>
        </pc:sldMkLst>
        <pc:spChg chg="mod">
          <ac:chgData name="Aschenbrener, Timothy (FHWA)" userId="abd9212a-a417-4907-b26a-00f4a81723a8" providerId="ADAL" clId="{0D7D4C15-284C-42B0-A0AC-AE7C7EC6C93B}" dt="2022-05-11T15:05:09.914" v="1" actId="27636"/>
          <ac:spMkLst>
            <pc:docMk/>
            <pc:sldMk cId="1739196344" sldId="360"/>
            <ac:spMk id="6" creationId="{00000000-0000-0000-0000-000000000000}"/>
          </ac:spMkLst>
        </pc:spChg>
        <pc:spChg chg="mod">
          <ac:chgData name="Aschenbrener, Timothy (FHWA)" userId="abd9212a-a417-4907-b26a-00f4a81723a8" providerId="ADAL" clId="{0D7D4C15-284C-42B0-A0AC-AE7C7EC6C93B}" dt="2022-05-11T15:05:15.566" v="3" actId="27636"/>
          <ac:spMkLst>
            <pc:docMk/>
            <pc:sldMk cId="1739196344" sldId="360"/>
            <ac:spMk id="7" creationId="{00000000-0000-0000-0000-000000000000}"/>
          </ac:spMkLst>
        </pc:spChg>
        <pc:spChg chg="del mod">
          <ac:chgData name="Aschenbrener, Timothy (FHWA)" userId="abd9212a-a417-4907-b26a-00f4a81723a8" providerId="ADAL" clId="{0D7D4C15-284C-42B0-A0AC-AE7C7EC6C93B}" dt="2022-05-11T15:05:29.576" v="5" actId="478"/>
          <ac:spMkLst>
            <pc:docMk/>
            <pc:sldMk cId="1739196344" sldId="360"/>
            <ac:spMk id="8" creationId="{00000000-0000-0000-0000-000000000000}"/>
          </ac:spMkLst>
        </pc:spChg>
      </pc:sldChg>
      <pc:sldChg chg="del">
        <pc:chgData name="Aschenbrener, Timothy (FHWA)" userId="abd9212a-a417-4907-b26a-00f4a81723a8" providerId="ADAL" clId="{0D7D4C15-284C-42B0-A0AC-AE7C7EC6C93B}" dt="2022-05-11T20:28:05.813" v="15" actId="47"/>
        <pc:sldMkLst>
          <pc:docMk/>
          <pc:sldMk cId="2144967732" sldId="387"/>
        </pc:sldMkLst>
      </pc:sldChg>
      <pc:sldChg chg="modSp mod">
        <pc:chgData name="Aschenbrener, Timothy (FHWA)" userId="abd9212a-a417-4907-b26a-00f4a81723a8" providerId="ADAL" clId="{0D7D4C15-284C-42B0-A0AC-AE7C7EC6C93B}" dt="2022-05-16T15:23:45.486" v="20" actId="1076"/>
        <pc:sldMkLst>
          <pc:docMk/>
          <pc:sldMk cId="3040953440" sldId="398"/>
        </pc:sldMkLst>
        <pc:picChg chg="mod">
          <ac:chgData name="Aschenbrener, Timothy (FHWA)" userId="abd9212a-a417-4907-b26a-00f4a81723a8" providerId="ADAL" clId="{0D7D4C15-284C-42B0-A0AC-AE7C7EC6C93B}" dt="2022-05-16T15:23:45.486" v="20" actId="1076"/>
          <ac:picMkLst>
            <pc:docMk/>
            <pc:sldMk cId="3040953440" sldId="398"/>
            <ac:picMk id="4" creationId="{CBAD579D-CCB3-47C7-BA24-17BD3DB07A4F}"/>
          </ac:picMkLst>
        </pc:picChg>
      </pc:sldChg>
      <pc:sldChg chg="modSp mod">
        <pc:chgData name="Aschenbrener, Timothy (FHWA)" userId="abd9212a-a417-4907-b26a-00f4a81723a8" providerId="ADAL" clId="{0D7D4C15-284C-42B0-A0AC-AE7C7EC6C93B}" dt="2022-05-11T15:18:22.005" v="14" actId="207"/>
        <pc:sldMkLst>
          <pc:docMk/>
          <pc:sldMk cId="795437280" sldId="407"/>
        </pc:sldMkLst>
        <pc:spChg chg="mod">
          <ac:chgData name="Aschenbrener, Timothy (FHWA)" userId="abd9212a-a417-4907-b26a-00f4a81723a8" providerId="ADAL" clId="{0D7D4C15-284C-42B0-A0AC-AE7C7EC6C93B}" dt="2022-05-11T15:18:22.005" v="14" actId="207"/>
          <ac:spMkLst>
            <pc:docMk/>
            <pc:sldMk cId="795437280" sldId="407"/>
            <ac:spMk id="5" creationId="{67ABC5C7-0BF5-4F5A-99EE-3C1C41836013}"/>
          </ac:spMkLst>
        </pc:spChg>
      </pc:sldChg>
      <pc:sldChg chg="mod modShow">
        <pc:chgData name="Aschenbrener, Timothy (FHWA)" userId="abd9212a-a417-4907-b26a-00f4a81723a8" providerId="ADAL" clId="{0D7D4C15-284C-42B0-A0AC-AE7C7EC6C93B}" dt="2022-05-17T22:58:51.537" v="24" actId="729"/>
        <pc:sldMkLst>
          <pc:docMk/>
          <pc:sldMk cId="1448314343" sldId="408"/>
        </pc:sldMkLst>
      </pc:sldChg>
      <pc:sldChg chg="modSp mod">
        <pc:chgData name="Aschenbrener, Timothy (FHWA)" userId="abd9212a-a417-4907-b26a-00f4a81723a8" providerId="ADAL" clId="{0D7D4C15-284C-42B0-A0AC-AE7C7EC6C93B}" dt="2022-05-11T15:18:09.356" v="13" actId="207"/>
        <pc:sldMkLst>
          <pc:docMk/>
          <pc:sldMk cId="1796299172" sldId="410"/>
        </pc:sldMkLst>
        <pc:spChg chg="mod">
          <ac:chgData name="Aschenbrener, Timothy (FHWA)" userId="abd9212a-a417-4907-b26a-00f4a81723a8" providerId="ADAL" clId="{0D7D4C15-284C-42B0-A0AC-AE7C7EC6C93B}" dt="2022-05-11T15:18:09.356" v="13" actId="207"/>
          <ac:spMkLst>
            <pc:docMk/>
            <pc:sldMk cId="1796299172" sldId="410"/>
            <ac:spMk id="8" creationId="{D6BC6082-4E02-438D-B8B7-C8FD3CA52D21}"/>
          </ac:spMkLst>
        </pc:spChg>
      </pc:sldChg>
      <pc:sldChg chg="modSp mod">
        <pc:chgData name="Aschenbrener, Timothy (FHWA)" userId="abd9212a-a417-4907-b26a-00f4a81723a8" providerId="ADAL" clId="{0D7D4C15-284C-42B0-A0AC-AE7C7EC6C93B}" dt="2022-05-11T15:18:01.580" v="12" actId="207"/>
        <pc:sldMkLst>
          <pc:docMk/>
          <pc:sldMk cId="4106370579" sldId="411"/>
        </pc:sldMkLst>
        <pc:spChg chg="mod">
          <ac:chgData name="Aschenbrener, Timothy (FHWA)" userId="abd9212a-a417-4907-b26a-00f4a81723a8" providerId="ADAL" clId="{0D7D4C15-284C-42B0-A0AC-AE7C7EC6C93B}" dt="2022-05-11T15:18:01.580" v="12" actId="207"/>
          <ac:spMkLst>
            <pc:docMk/>
            <pc:sldMk cId="4106370579" sldId="411"/>
            <ac:spMk id="9" creationId="{225B6B0B-9465-42AF-8185-15FA24D222B8}"/>
          </ac:spMkLst>
        </pc:spChg>
      </pc:sldChg>
      <pc:sldChg chg="modSp mod">
        <pc:chgData name="Aschenbrener, Timothy (FHWA)" userId="abd9212a-a417-4907-b26a-00f4a81723a8" providerId="ADAL" clId="{0D7D4C15-284C-42B0-A0AC-AE7C7EC6C93B}" dt="2022-05-11T15:17:12.085" v="9" actId="207"/>
        <pc:sldMkLst>
          <pc:docMk/>
          <pc:sldMk cId="126374950" sldId="412"/>
        </pc:sldMkLst>
        <pc:spChg chg="mod">
          <ac:chgData name="Aschenbrener, Timothy (FHWA)" userId="abd9212a-a417-4907-b26a-00f4a81723a8" providerId="ADAL" clId="{0D7D4C15-284C-42B0-A0AC-AE7C7EC6C93B}" dt="2022-05-11T15:17:12.085" v="9" actId="207"/>
          <ac:spMkLst>
            <pc:docMk/>
            <pc:sldMk cId="126374950" sldId="412"/>
            <ac:spMk id="5" creationId="{67ABC5C7-0BF5-4F5A-99EE-3C1C41836013}"/>
          </ac:spMkLst>
        </pc:spChg>
      </pc:sldChg>
      <pc:sldChg chg="modSp mod">
        <pc:chgData name="Aschenbrener, Timothy (FHWA)" userId="abd9212a-a417-4907-b26a-00f4a81723a8" providerId="ADAL" clId="{0D7D4C15-284C-42B0-A0AC-AE7C7EC6C93B}" dt="2022-05-11T15:16:42.516" v="7" actId="207"/>
        <pc:sldMkLst>
          <pc:docMk/>
          <pc:sldMk cId="857063612" sldId="413"/>
        </pc:sldMkLst>
        <pc:spChg chg="mod">
          <ac:chgData name="Aschenbrener, Timothy (FHWA)" userId="abd9212a-a417-4907-b26a-00f4a81723a8" providerId="ADAL" clId="{0D7D4C15-284C-42B0-A0AC-AE7C7EC6C93B}" dt="2022-05-11T15:16:42.516" v="7" actId="207"/>
          <ac:spMkLst>
            <pc:docMk/>
            <pc:sldMk cId="857063612" sldId="413"/>
            <ac:spMk id="5" creationId="{67ABC5C7-0BF5-4F5A-99EE-3C1C41836013}"/>
          </ac:spMkLst>
        </pc:spChg>
        <pc:picChg chg="mod">
          <ac:chgData name="Aschenbrener, Timothy (FHWA)" userId="abd9212a-a417-4907-b26a-00f4a81723a8" providerId="ADAL" clId="{0D7D4C15-284C-42B0-A0AC-AE7C7EC6C93B}" dt="2022-05-11T15:16:34.065" v="6" actId="1076"/>
          <ac:picMkLst>
            <pc:docMk/>
            <pc:sldMk cId="857063612" sldId="413"/>
            <ac:picMk id="7" creationId="{F2E66693-B14C-4886-AB84-BE25F84CA53D}"/>
          </ac:picMkLst>
        </pc:picChg>
      </pc:sldChg>
      <pc:sldChg chg="modSp mod">
        <pc:chgData name="Aschenbrener, Timothy (FHWA)" userId="abd9212a-a417-4907-b26a-00f4a81723a8" providerId="ADAL" clId="{0D7D4C15-284C-42B0-A0AC-AE7C7EC6C93B}" dt="2022-05-11T15:16:58.100" v="8" actId="207"/>
        <pc:sldMkLst>
          <pc:docMk/>
          <pc:sldMk cId="3589138837" sldId="415"/>
        </pc:sldMkLst>
        <pc:spChg chg="mod">
          <ac:chgData name="Aschenbrener, Timothy (FHWA)" userId="abd9212a-a417-4907-b26a-00f4a81723a8" providerId="ADAL" clId="{0D7D4C15-284C-42B0-A0AC-AE7C7EC6C93B}" dt="2022-05-11T15:16:58.100" v="8" actId="207"/>
          <ac:spMkLst>
            <pc:docMk/>
            <pc:sldMk cId="3589138837" sldId="415"/>
            <ac:spMk id="6" creationId="{149EB098-0C7B-4C8B-8A02-D434EB91A63F}"/>
          </ac:spMkLst>
        </pc:spChg>
      </pc:sldChg>
      <pc:sldChg chg="modSp mod">
        <pc:chgData name="Aschenbrener, Timothy (FHWA)" userId="abd9212a-a417-4907-b26a-00f4a81723a8" providerId="ADAL" clId="{0D7D4C15-284C-42B0-A0AC-AE7C7EC6C93B}" dt="2022-05-11T15:17:38.842" v="11" actId="207"/>
        <pc:sldMkLst>
          <pc:docMk/>
          <pc:sldMk cId="4262683030" sldId="417"/>
        </pc:sldMkLst>
        <pc:spChg chg="mod">
          <ac:chgData name="Aschenbrener, Timothy (FHWA)" userId="abd9212a-a417-4907-b26a-00f4a81723a8" providerId="ADAL" clId="{0D7D4C15-284C-42B0-A0AC-AE7C7EC6C93B}" dt="2022-05-11T15:17:38.842" v="11" actId="207"/>
          <ac:spMkLst>
            <pc:docMk/>
            <pc:sldMk cId="4262683030" sldId="417"/>
            <ac:spMk id="12" creationId="{700038B8-2FF2-41D4-8788-D0DCAC88FC9B}"/>
          </ac:spMkLst>
        </pc:spChg>
      </pc:sldChg>
      <pc:sldChg chg="modSp mod">
        <pc:chgData name="Aschenbrener, Timothy (FHWA)" userId="abd9212a-a417-4907-b26a-00f4a81723a8" providerId="ADAL" clId="{0D7D4C15-284C-42B0-A0AC-AE7C7EC6C93B}" dt="2022-05-11T15:17:31.153" v="10" actId="207"/>
        <pc:sldMkLst>
          <pc:docMk/>
          <pc:sldMk cId="4018415565" sldId="418"/>
        </pc:sldMkLst>
        <pc:spChg chg="mod">
          <ac:chgData name="Aschenbrener, Timothy (FHWA)" userId="abd9212a-a417-4907-b26a-00f4a81723a8" providerId="ADAL" clId="{0D7D4C15-284C-42B0-A0AC-AE7C7EC6C93B}" dt="2022-05-11T15:17:31.153" v="10" actId="207"/>
          <ac:spMkLst>
            <pc:docMk/>
            <pc:sldMk cId="4018415565" sldId="418"/>
            <ac:spMk id="10" creationId="{5907018F-9EFF-4E6C-AD40-AA301AD4B46F}"/>
          </ac:spMkLst>
        </pc:spChg>
      </pc:sldChg>
      <pc:sldChg chg="mod modShow">
        <pc:chgData name="Aschenbrener, Timothy (FHWA)" userId="abd9212a-a417-4907-b26a-00f4a81723a8" providerId="ADAL" clId="{0D7D4C15-284C-42B0-A0AC-AE7C7EC6C93B}" dt="2022-05-16T15:27:50.032" v="23" actId="729"/>
        <pc:sldMkLst>
          <pc:docMk/>
          <pc:sldMk cId="2115796086" sldId="419"/>
        </pc:sldMkLst>
      </pc:sldChg>
      <pc:sldChg chg="mod modShow">
        <pc:chgData name="Aschenbrener, Timothy (FHWA)" userId="abd9212a-a417-4907-b26a-00f4a81723a8" providerId="ADAL" clId="{0D7D4C15-284C-42B0-A0AC-AE7C7EC6C93B}" dt="2022-05-16T15:26:23.136" v="21" actId="729"/>
        <pc:sldMkLst>
          <pc:docMk/>
          <pc:sldMk cId="1252194785" sldId="420"/>
        </pc:sldMkLst>
      </pc:sldChg>
      <pc:sldChg chg="mod modShow">
        <pc:chgData name="Aschenbrener, Timothy (FHWA)" userId="abd9212a-a417-4907-b26a-00f4a81723a8" providerId="ADAL" clId="{0D7D4C15-284C-42B0-A0AC-AE7C7EC6C93B}" dt="2022-05-16T15:26:28.246" v="22" actId="729"/>
        <pc:sldMkLst>
          <pc:docMk/>
          <pc:sldMk cId="1609893839" sldId="421"/>
        </pc:sldMkLst>
      </pc:sldChg>
      <pc:sldChg chg="addSp modSp">
        <pc:chgData name="Aschenbrener, Timothy (FHWA)" userId="abd9212a-a417-4907-b26a-00f4a81723a8" providerId="ADAL" clId="{0D7D4C15-284C-42B0-A0AC-AE7C7EC6C93B}" dt="2022-05-16T15:22:47.467" v="18"/>
        <pc:sldMkLst>
          <pc:docMk/>
          <pc:sldMk cId="3911435724" sldId="423"/>
        </pc:sldMkLst>
        <pc:spChg chg="add mod">
          <ac:chgData name="Aschenbrener, Timothy (FHWA)" userId="abd9212a-a417-4907-b26a-00f4a81723a8" providerId="ADAL" clId="{0D7D4C15-284C-42B0-A0AC-AE7C7EC6C93B}" dt="2022-05-16T15:22:47.467" v="18"/>
          <ac:spMkLst>
            <pc:docMk/>
            <pc:sldMk cId="3911435724" sldId="423"/>
            <ac:spMk id="9" creationId="{0EE3C5EC-6646-48FE-A013-4D68D2467E86}"/>
          </ac:spMkLst>
        </pc:spChg>
      </pc:sldChg>
      <pc:sldChg chg="addSp delSp modSp mod">
        <pc:chgData name="Aschenbrener, Timothy (FHWA)" userId="abd9212a-a417-4907-b26a-00f4a81723a8" providerId="ADAL" clId="{0D7D4C15-284C-42B0-A0AC-AE7C7EC6C93B}" dt="2022-05-16T15:22:11.898" v="17" actId="478"/>
        <pc:sldMkLst>
          <pc:docMk/>
          <pc:sldMk cId="2714430506" sldId="1207"/>
        </pc:sldMkLst>
        <pc:spChg chg="del">
          <ac:chgData name="Aschenbrener, Timothy (FHWA)" userId="abd9212a-a417-4907-b26a-00f4a81723a8" providerId="ADAL" clId="{0D7D4C15-284C-42B0-A0AC-AE7C7EC6C93B}" dt="2022-05-16T15:22:11.898" v="17" actId="478"/>
          <ac:spMkLst>
            <pc:docMk/>
            <pc:sldMk cId="2714430506" sldId="1207"/>
            <ac:spMk id="3" creationId="{8A63DCC2-D3F3-4561-9409-0F6BA5813833}"/>
          </ac:spMkLst>
        </pc:spChg>
        <pc:spChg chg="add mod">
          <ac:chgData name="Aschenbrener, Timothy (FHWA)" userId="abd9212a-a417-4907-b26a-00f4a81723a8" providerId="ADAL" clId="{0D7D4C15-284C-42B0-A0AC-AE7C7EC6C93B}" dt="2022-05-16T15:22:07.576" v="16"/>
          <ac:spMkLst>
            <pc:docMk/>
            <pc:sldMk cId="2714430506" sldId="1207"/>
            <ac:spMk id="5" creationId="{5E685E3F-0F25-4374-87B5-FE35DF779C4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BDE4F0-5F01-4AF7-A6E9-AC7490E02559}" type="datetimeFigureOut">
              <a:rPr lang="en-US" smtClean="0"/>
              <a:t>5/17/2022</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C3D78C0-440B-43BD-B096-3632A26930B5}" type="slidenum">
              <a:rPr lang="en-US" smtClean="0"/>
              <a:t>‹#›</a:t>
            </a:fld>
            <a:endParaRPr lang="en-US" dirty="0"/>
          </a:p>
        </p:txBody>
      </p:sp>
    </p:spTree>
    <p:extLst>
      <p:ext uri="{BB962C8B-B14F-4D97-AF65-F5344CB8AC3E}">
        <p14:creationId xmlns:p14="http://schemas.microsoft.com/office/powerpoint/2010/main" val="326914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1697A76-51DE-47BE-AE59-A0229415767A}" type="datetimeFigureOut">
              <a:rPr lang="en-US" smtClean="0"/>
              <a:t>5/17/2022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291E6D-DC1C-44BC-A81E-081DA0062B93}" type="slidenum">
              <a:rPr lang="en-US" smtClean="0"/>
              <a:t>‹#›</a:t>
            </a:fld>
            <a:endParaRPr lang="en-US" dirty="0"/>
          </a:p>
        </p:txBody>
      </p:sp>
    </p:spTree>
    <p:extLst>
      <p:ext uri="{BB962C8B-B14F-4D97-AF65-F5344CB8AC3E}">
        <p14:creationId xmlns:p14="http://schemas.microsoft.com/office/powerpoint/2010/main" val="245809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1</a:t>
            </a:fld>
            <a:endParaRPr lang="en-US"/>
          </a:p>
        </p:txBody>
      </p:sp>
    </p:spTree>
    <p:extLst>
      <p:ext uri="{BB962C8B-B14F-4D97-AF65-F5344CB8AC3E}">
        <p14:creationId xmlns:p14="http://schemas.microsoft.com/office/powerpoint/2010/main" val="185664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12</a:t>
            </a:fld>
            <a:endParaRPr lang="en-US"/>
          </a:p>
        </p:txBody>
      </p:sp>
    </p:spTree>
    <p:extLst>
      <p:ext uri="{BB962C8B-B14F-4D97-AF65-F5344CB8AC3E}">
        <p14:creationId xmlns:p14="http://schemas.microsoft.com/office/powerpoint/2010/main" val="2895127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13</a:t>
            </a:fld>
            <a:endParaRPr lang="en-US"/>
          </a:p>
        </p:txBody>
      </p:sp>
    </p:spTree>
    <p:extLst>
      <p:ext uri="{BB962C8B-B14F-4D97-AF65-F5344CB8AC3E}">
        <p14:creationId xmlns:p14="http://schemas.microsoft.com/office/powerpoint/2010/main" val="416938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14</a:t>
            </a:fld>
            <a:endParaRPr lang="en-US"/>
          </a:p>
        </p:txBody>
      </p:sp>
    </p:spTree>
    <p:extLst>
      <p:ext uri="{BB962C8B-B14F-4D97-AF65-F5344CB8AC3E}">
        <p14:creationId xmlns:p14="http://schemas.microsoft.com/office/powerpoint/2010/main" val="2567620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15</a:t>
            </a:fld>
            <a:endParaRPr lang="en-US"/>
          </a:p>
        </p:txBody>
      </p:sp>
    </p:spTree>
    <p:extLst>
      <p:ext uri="{BB962C8B-B14F-4D97-AF65-F5344CB8AC3E}">
        <p14:creationId xmlns:p14="http://schemas.microsoft.com/office/powerpoint/2010/main" val="305156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total states</a:t>
            </a:r>
          </a:p>
          <a:p>
            <a:r>
              <a:rPr lang="en-US" dirty="0"/>
              <a:t>27 Asphalt</a:t>
            </a:r>
          </a:p>
          <a:p>
            <a:r>
              <a:rPr lang="en-US" dirty="0"/>
              <a:t>15 Concrete</a:t>
            </a:r>
          </a:p>
          <a:p>
            <a:endParaRPr lang="en-US" dirty="0"/>
          </a:p>
          <a:p>
            <a:r>
              <a:rPr lang="en-US" dirty="0"/>
              <a:t>Of which 13 states are participating in both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77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17</a:t>
            </a:fld>
            <a:endParaRPr lang="en-US"/>
          </a:p>
        </p:txBody>
      </p:sp>
    </p:spTree>
    <p:extLst>
      <p:ext uri="{BB962C8B-B14F-4D97-AF65-F5344CB8AC3E}">
        <p14:creationId xmlns:p14="http://schemas.microsoft.com/office/powerpoint/2010/main" val="1270836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18</a:t>
            </a:fld>
            <a:endParaRPr lang="en-US"/>
          </a:p>
        </p:txBody>
      </p:sp>
    </p:spTree>
    <p:extLst>
      <p:ext uri="{BB962C8B-B14F-4D97-AF65-F5344CB8AC3E}">
        <p14:creationId xmlns:p14="http://schemas.microsoft.com/office/powerpoint/2010/main" val="3242367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20</a:t>
            </a:fld>
            <a:endParaRPr lang="en-US"/>
          </a:p>
        </p:txBody>
      </p:sp>
    </p:spTree>
    <p:extLst>
      <p:ext uri="{BB962C8B-B14F-4D97-AF65-F5344CB8AC3E}">
        <p14:creationId xmlns:p14="http://schemas.microsoft.com/office/powerpoint/2010/main" val="1686479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21</a:t>
            </a:fld>
            <a:endParaRPr lang="en-US"/>
          </a:p>
        </p:txBody>
      </p:sp>
    </p:spTree>
    <p:extLst>
      <p:ext uri="{BB962C8B-B14F-4D97-AF65-F5344CB8AC3E}">
        <p14:creationId xmlns:p14="http://schemas.microsoft.com/office/powerpoint/2010/main" val="1000756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22</a:t>
            </a:fld>
            <a:endParaRPr lang="en-US"/>
          </a:p>
        </p:txBody>
      </p:sp>
    </p:spTree>
    <p:extLst>
      <p:ext uri="{BB962C8B-B14F-4D97-AF65-F5344CB8AC3E}">
        <p14:creationId xmlns:p14="http://schemas.microsoft.com/office/powerpoint/2010/main" val="3472511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99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23</a:t>
            </a:fld>
            <a:endParaRPr lang="en-US"/>
          </a:p>
        </p:txBody>
      </p:sp>
    </p:spTree>
    <p:extLst>
      <p:ext uri="{BB962C8B-B14F-4D97-AF65-F5344CB8AC3E}">
        <p14:creationId xmlns:p14="http://schemas.microsoft.com/office/powerpoint/2010/main" val="1268041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24</a:t>
            </a:fld>
            <a:endParaRPr lang="en-US"/>
          </a:p>
        </p:txBody>
      </p:sp>
    </p:spTree>
    <p:extLst>
      <p:ext uri="{BB962C8B-B14F-4D97-AF65-F5344CB8AC3E}">
        <p14:creationId xmlns:p14="http://schemas.microsoft.com/office/powerpoint/2010/main" val="1323233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Rutgers University summarized the performance of 10 different HPTO sections using NJDOT PMS data in 2016. The pre-existing condition of pavement before overlay was used to categorize the projects. The first category included pavements with an SDI greater than 2.4 before overlay. The second category included pavements with a pre-overlay SDI of less than 2.4 before overlay. It was observed that the sections with pre-existing SDI of less than 2.4 provided average service life of 5 years. “Service life” is described here as the number of years where the pavement is still considered good to fair condition (SDI&lt;2.4). When HPTO was placed on the pavement with an existing SDI&gt;2.4, service life trended towards 13 years (see Figure 18). Therefore, the preservation benefits when the pavement is still considered "fair to good" condition are nearly twice that of pavements with more surface distresses. </a:t>
            </a:r>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25</a:t>
            </a:fld>
            <a:endParaRPr lang="en-US"/>
          </a:p>
        </p:txBody>
      </p:sp>
    </p:spTree>
    <p:extLst>
      <p:ext uri="{BB962C8B-B14F-4D97-AF65-F5344CB8AC3E}">
        <p14:creationId xmlns:p14="http://schemas.microsoft.com/office/powerpoint/2010/main" val="2030852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27</a:t>
            </a:fld>
            <a:endParaRPr lang="en-US"/>
          </a:p>
        </p:txBody>
      </p:sp>
    </p:spTree>
    <p:extLst>
      <p:ext uri="{BB962C8B-B14F-4D97-AF65-F5344CB8AC3E}">
        <p14:creationId xmlns:p14="http://schemas.microsoft.com/office/powerpoint/2010/main" val="3920695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28</a:t>
            </a:fld>
            <a:endParaRPr lang="en-US"/>
          </a:p>
        </p:txBody>
      </p:sp>
    </p:spTree>
    <p:extLst>
      <p:ext uri="{BB962C8B-B14F-4D97-AF65-F5344CB8AC3E}">
        <p14:creationId xmlns:p14="http://schemas.microsoft.com/office/powerpoint/2010/main" val="227263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29</a:t>
            </a:fld>
            <a:endParaRPr lang="en-US"/>
          </a:p>
        </p:txBody>
      </p:sp>
    </p:spTree>
    <p:extLst>
      <p:ext uri="{BB962C8B-B14F-4D97-AF65-F5344CB8AC3E}">
        <p14:creationId xmlns:p14="http://schemas.microsoft.com/office/powerpoint/2010/main" val="4213305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30</a:t>
            </a:fld>
            <a:endParaRPr lang="en-US"/>
          </a:p>
        </p:txBody>
      </p:sp>
    </p:spTree>
    <p:extLst>
      <p:ext uri="{BB962C8B-B14F-4D97-AF65-F5344CB8AC3E}">
        <p14:creationId xmlns:p14="http://schemas.microsoft.com/office/powerpoint/2010/main" val="1830675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31</a:t>
            </a:fld>
            <a:endParaRPr lang="en-US"/>
          </a:p>
        </p:txBody>
      </p:sp>
    </p:spTree>
    <p:extLst>
      <p:ext uri="{BB962C8B-B14F-4D97-AF65-F5344CB8AC3E}">
        <p14:creationId xmlns:p14="http://schemas.microsoft.com/office/powerpoint/2010/main" val="3383382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32</a:t>
            </a:fld>
            <a:endParaRPr lang="en-US"/>
          </a:p>
        </p:txBody>
      </p:sp>
    </p:spTree>
    <p:extLst>
      <p:ext uri="{BB962C8B-B14F-4D97-AF65-F5344CB8AC3E}">
        <p14:creationId xmlns:p14="http://schemas.microsoft.com/office/powerpoint/2010/main" val="2437645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33</a:t>
            </a:fld>
            <a:endParaRPr lang="en-US"/>
          </a:p>
        </p:txBody>
      </p:sp>
    </p:spTree>
    <p:extLst>
      <p:ext uri="{BB962C8B-B14F-4D97-AF65-F5344CB8AC3E}">
        <p14:creationId xmlns:p14="http://schemas.microsoft.com/office/powerpoint/2010/main" val="245039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5</a:t>
            </a:fld>
            <a:endParaRPr lang="en-US"/>
          </a:p>
        </p:txBody>
      </p:sp>
    </p:spTree>
    <p:extLst>
      <p:ext uri="{BB962C8B-B14F-4D97-AF65-F5344CB8AC3E}">
        <p14:creationId xmlns:p14="http://schemas.microsoft.com/office/powerpoint/2010/main" val="1779811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34</a:t>
            </a:fld>
            <a:endParaRPr lang="en-US"/>
          </a:p>
        </p:txBody>
      </p:sp>
    </p:spTree>
    <p:extLst>
      <p:ext uri="{BB962C8B-B14F-4D97-AF65-F5344CB8AC3E}">
        <p14:creationId xmlns:p14="http://schemas.microsoft.com/office/powerpoint/2010/main" val="931726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35</a:t>
            </a:fld>
            <a:endParaRPr lang="en-US"/>
          </a:p>
        </p:txBody>
      </p:sp>
    </p:spTree>
    <p:extLst>
      <p:ext uri="{BB962C8B-B14F-4D97-AF65-F5344CB8AC3E}">
        <p14:creationId xmlns:p14="http://schemas.microsoft.com/office/powerpoint/2010/main" val="2204727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17AE095-82E2-1445-BF41-146BFA823AD3}" type="slidenum">
              <a:rPr lang="en-US" smtClean="0"/>
              <a:t>36</a:t>
            </a:fld>
            <a:endParaRPr lang="en-US" dirty="0"/>
          </a:p>
        </p:txBody>
      </p:sp>
    </p:spTree>
    <p:extLst>
      <p:ext uri="{BB962C8B-B14F-4D97-AF65-F5344CB8AC3E}">
        <p14:creationId xmlns:p14="http://schemas.microsoft.com/office/powerpoint/2010/main" val="38215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6</a:t>
            </a:fld>
            <a:endParaRPr lang="en-US"/>
          </a:p>
        </p:txBody>
      </p:sp>
    </p:spTree>
    <p:extLst>
      <p:ext uri="{BB962C8B-B14F-4D97-AF65-F5344CB8AC3E}">
        <p14:creationId xmlns:p14="http://schemas.microsoft.com/office/powerpoint/2010/main" val="318409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7</a:t>
            </a:fld>
            <a:endParaRPr lang="en-US"/>
          </a:p>
        </p:txBody>
      </p:sp>
    </p:spTree>
    <p:extLst>
      <p:ext uri="{BB962C8B-B14F-4D97-AF65-F5344CB8AC3E}">
        <p14:creationId xmlns:p14="http://schemas.microsoft.com/office/powerpoint/2010/main" val="19490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8</a:t>
            </a:fld>
            <a:endParaRPr lang="en-US"/>
          </a:p>
        </p:txBody>
      </p:sp>
    </p:spTree>
    <p:extLst>
      <p:ext uri="{BB962C8B-B14F-4D97-AF65-F5344CB8AC3E}">
        <p14:creationId xmlns:p14="http://schemas.microsoft.com/office/powerpoint/2010/main" val="174134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9</a:t>
            </a:fld>
            <a:endParaRPr lang="en-US"/>
          </a:p>
        </p:txBody>
      </p:sp>
    </p:spTree>
    <p:extLst>
      <p:ext uri="{BB962C8B-B14F-4D97-AF65-F5344CB8AC3E}">
        <p14:creationId xmlns:p14="http://schemas.microsoft.com/office/powerpoint/2010/main" val="427644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10</a:t>
            </a:fld>
            <a:endParaRPr lang="en-US"/>
          </a:p>
        </p:txBody>
      </p:sp>
    </p:spTree>
    <p:extLst>
      <p:ext uri="{BB962C8B-B14F-4D97-AF65-F5344CB8AC3E}">
        <p14:creationId xmlns:p14="http://schemas.microsoft.com/office/powerpoint/2010/main" val="2672492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D291E6D-DC1C-44BC-A81E-081DA0062B93}" type="slidenum">
              <a:rPr lang="en-US" smtClean="0"/>
              <a:t>11</a:t>
            </a:fld>
            <a:endParaRPr lang="en-US"/>
          </a:p>
        </p:txBody>
      </p:sp>
    </p:spTree>
    <p:extLst>
      <p:ext uri="{BB962C8B-B14F-4D97-AF65-F5344CB8AC3E}">
        <p14:creationId xmlns:p14="http://schemas.microsoft.com/office/powerpoint/2010/main" val="284785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110718" y="457200"/>
            <a:ext cx="7644402" cy="3235959"/>
          </a:xfrm>
        </p:spPr>
        <p:txBody>
          <a:bodyPr anchor="b"/>
          <a:lstStyle>
            <a:lvl1pPr algn="l">
              <a:defRPr sz="6000" b="1">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4110718" y="3810000"/>
            <a:ext cx="7644402" cy="1447800"/>
          </a:xfrm>
        </p:spPr>
        <p:txBody>
          <a:bodyPr/>
          <a:lstStyle>
            <a:lvl1pPr marL="0" indent="0" algn="l">
              <a:buNone/>
              <a:defRPr sz="2400">
                <a:solidFill>
                  <a:srgbClr val="1255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 y="5608320"/>
            <a:ext cx="2480155" cy="100584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58834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marL="401638" indent="-228600">
              <a:defRPr>
                <a:solidFill>
                  <a:schemeClr val="accent5">
                    <a:lumMod val="50000"/>
                  </a:schemeClr>
                </a:solidFill>
              </a:defRPr>
            </a:lvl3pPr>
            <a:lvl4pPr marL="914400" indent="-228600">
              <a:defRPr>
                <a:solidFill>
                  <a:schemeClr val="accent5">
                    <a:lumMod val="50000"/>
                  </a:schemeClr>
                </a:solidFill>
              </a:defRPr>
            </a:lvl4pPr>
            <a:lvl5pPr marL="1544638" indent="-228600">
              <a:defRPr>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accent5">
                    <a:lumMod val="50000"/>
                  </a:schemeClr>
                </a:solidFill>
              </a:defRPr>
            </a:lvl1pPr>
          </a:lstStyle>
          <a:p>
            <a:r>
              <a:rPr lang="en-US" dirty="0"/>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6" name="Picture 15" descr="Logo&#10;&#10;Description automatically generated">
            <a:extLst>
              <a:ext uri="{FF2B5EF4-FFF2-40B4-BE49-F238E27FC236}">
                <a16:creationId xmlns:a16="http://schemas.microsoft.com/office/drawing/2014/main" id="{F03982BE-8826-436B-91D4-ACFB770FDBF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7" name="Rectangle 16">
            <a:extLst>
              <a:ext uri="{FF2B5EF4-FFF2-40B4-BE49-F238E27FC236}">
                <a16:creationId xmlns:a16="http://schemas.microsoft.com/office/drawing/2014/main" id="{BBE4361E-9326-409C-8EAE-3FB744891DF3}"/>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2481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marL="401638" indent="-228600">
              <a:defRPr>
                <a:solidFill>
                  <a:schemeClr val="accent5">
                    <a:lumMod val="50000"/>
                  </a:schemeClr>
                </a:solidFill>
              </a:defRPr>
            </a:lvl3pPr>
            <a:lvl4pPr marL="914400" indent="-228600">
              <a:defRPr>
                <a:solidFill>
                  <a:schemeClr val="accent5">
                    <a:lumMod val="50000"/>
                  </a:schemeClr>
                </a:solidFill>
              </a:defRPr>
            </a:lvl4pPr>
            <a:lvl5pPr marL="1544638" indent="-228600">
              <a:defRPr>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 using the tools below.</a:t>
            </a:r>
          </a:p>
        </p:txBody>
      </p:sp>
      <p:sp>
        <p:nvSpPr>
          <p:cNvPr id="18" name="Title 1"/>
          <p:cNvSpPr>
            <a:spLocks noGrp="1"/>
          </p:cNvSpPr>
          <p:nvPr>
            <p:ph type="title"/>
          </p:nvPr>
        </p:nvSpPr>
        <p:spPr>
          <a:xfrm>
            <a:off x="838200" y="365125"/>
            <a:ext cx="10515600" cy="1325563"/>
          </a:xfrm>
        </p:spPr>
        <p:txBody>
          <a:bodyPr/>
          <a:lstStyle>
            <a:lvl1pPr>
              <a:defRPr b="1">
                <a:solidFill>
                  <a:schemeClr val="accent5">
                    <a:lumMod val="50000"/>
                  </a:schemeClr>
                </a:solidFill>
              </a:defRPr>
            </a:lvl1pPr>
          </a:lstStyle>
          <a:p>
            <a:r>
              <a:rPr lang="en-US" dirty="0"/>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6" name="Picture 15" descr="Logo&#10;&#10;Description automatically generated">
            <a:extLst>
              <a:ext uri="{FF2B5EF4-FFF2-40B4-BE49-F238E27FC236}">
                <a16:creationId xmlns:a16="http://schemas.microsoft.com/office/drawing/2014/main" id="{A90F0D61-21C7-44A7-8B2E-BE2742ABE98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7" name="Rectangle 16">
            <a:extLst>
              <a:ext uri="{FF2B5EF4-FFF2-40B4-BE49-F238E27FC236}">
                <a16:creationId xmlns:a16="http://schemas.microsoft.com/office/drawing/2014/main" id="{336C9E8E-4A91-4E8A-AFA5-E60E49C516AE}"/>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7940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accent5">
                    <a:lumMod val="50000"/>
                  </a:schemeClr>
                </a:solidFill>
              </a:defRPr>
            </a:lvl1pPr>
          </a:lstStyle>
          <a:p>
            <a:r>
              <a:rPr lang="en-US" dirty="0"/>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20" name="Picture 19" descr="Logo&#10;&#10;Description automatically generated">
            <a:extLst>
              <a:ext uri="{FF2B5EF4-FFF2-40B4-BE49-F238E27FC236}">
                <a16:creationId xmlns:a16="http://schemas.microsoft.com/office/drawing/2014/main" id="{CF3B77AB-A5C2-4B8D-80EC-0BD275F485E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21" name="Rectangle 20">
            <a:extLst>
              <a:ext uri="{FF2B5EF4-FFF2-40B4-BE49-F238E27FC236}">
                <a16:creationId xmlns:a16="http://schemas.microsoft.com/office/drawing/2014/main" id="{BCA42DA4-855F-4DD0-B3BA-5F3A8FE5DBC0}"/>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8433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image here</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accent5">
                    <a:lumMod val="50000"/>
                  </a:schemeClr>
                </a:solidFill>
              </a:defRPr>
            </a:lvl1pPr>
          </a:lstStyle>
          <a:p>
            <a:r>
              <a:rPr lang="en-US" dirty="0"/>
              <a:t>Click to edit Master title style</a:t>
            </a:r>
          </a:p>
        </p:txBody>
      </p:sp>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22" name="Picture 21" descr="Logo&#10;&#10;Description automatically generated">
            <a:extLst>
              <a:ext uri="{FF2B5EF4-FFF2-40B4-BE49-F238E27FC236}">
                <a16:creationId xmlns:a16="http://schemas.microsoft.com/office/drawing/2014/main" id="{2FF296F9-26E5-4155-85F0-EA05BC2E86F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23" name="Rectangle 22">
            <a:extLst>
              <a:ext uri="{FF2B5EF4-FFF2-40B4-BE49-F238E27FC236}">
                <a16:creationId xmlns:a16="http://schemas.microsoft.com/office/drawing/2014/main" id="{0E1B4D90-4192-4A2C-AEBB-0B5E8F1ABF61}"/>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1023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accent5">
                    <a:lumMod val="50000"/>
                  </a:schemeClr>
                </a:solidFill>
              </a:defRPr>
            </a:lvl1pPr>
          </a:lstStyle>
          <a:p>
            <a:r>
              <a:rPr lang="en-US" dirty="0"/>
              <a:t>Click to edit Master title style</a:t>
            </a:r>
          </a:p>
        </p:txBody>
      </p:sp>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solidFill>
              <a:schemeClr val="accent5">
                <a:lumMod val="50000"/>
              </a:schemeClr>
            </a:solidFill>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solidFill>
              <a:schemeClr val="accent5">
                <a:lumMod val="5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solidFill>
                  <a:schemeClr val="accent5">
                    <a:lumMod val="50000"/>
                  </a:schemeClr>
                </a:solidFill>
              </a:endParaRPr>
            </a:p>
          </p:txBody>
        </p:sp>
      </p:gr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20" name="Picture 19" descr="Logo&#10;&#10;Description automatically generated">
            <a:extLst>
              <a:ext uri="{FF2B5EF4-FFF2-40B4-BE49-F238E27FC236}">
                <a16:creationId xmlns:a16="http://schemas.microsoft.com/office/drawing/2014/main" id="{36367FFA-70C4-4F74-B44E-27B879C448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22" name="Rectangle 21">
            <a:extLst>
              <a:ext uri="{FF2B5EF4-FFF2-40B4-BE49-F238E27FC236}">
                <a16:creationId xmlns:a16="http://schemas.microsoft.com/office/drawing/2014/main" id="{A604CB2D-1DC2-4AD9-A229-8F722F49A63C}"/>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411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accent5">
                    <a:lumMod val="50000"/>
                  </a:schemeClr>
                </a:solidFill>
              </a:defRPr>
            </a:lvl1pPr>
          </a:lstStyle>
          <a:p>
            <a:r>
              <a:rPr lang="en-US" dirty="0"/>
              <a:t>Click to edit Master title style</a:t>
            </a:r>
          </a:p>
        </p:txBody>
      </p:sp>
      <p:sp>
        <p:nvSpPr>
          <p:cNvPr id="3" name="Text Placeholder 2"/>
          <p:cNvSpPr>
            <a:spLocks noGrp="1"/>
          </p:cNvSpPr>
          <p:nvPr>
            <p:ph type="body" sz="quarter" idx="17"/>
          </p:nvPr>
        </p:nvSpPr>
        <p:spPr>
          <a:xfrm>
            <a:off x="495300" y="2316480"/>
            <a:ext cx="3581400" cy="363664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4" name="Picture 13" descr="Logo&#10;&#10;Description automatically generated">
            <a:extLst>
              <a:ext uri="{FF2B5EF4-FFF2-40B4-BE49-F238E27FC236}">
                <a16:creationId xmlns:a16="http://schemas.microsoft.com/office/drawing/2014/main" id="{60DDD56B-B2F2-4425-A30E-3D01F0AB774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6" name="Rectangle 15">
            <a:extLst>
              <a:ext uri="{FF2B5EF4-FFF2-40B4-BE49-F238E27FC236}">
                <a16:creationId xmlns:a16="http://schemas.microsoft.com/office/drawing/2014/main" id="{577EEC17-3569-4FD4-A82D-EB6755740FFE}"/>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133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accent5">
                    <a:lumMod val="50000"/>
                  </a:schemeClr>
                </a:solidFill>
              </a:defRPr>
            </a:lvl1pPr>
          </a:lstStyle>
          <a:p>
            <a:r>
              <a:rPr lang="en-US" dirty="0"/>
              <a:t>Grids can save time in the decision making process and bring structure to your slides. Click to edit…</a:t>
            </a:r>
          </a:p>
        </p:txBody>
      </p:sp>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21" name="Picture 20" descr="Logo&#10;&#10;Description automatically generated">
            <a:extLst>
              <a:ext uri="{FF2B5EF4-FFF2-40B4-BE49-F238E27FC236}">
                <a16:creationId xmlns:a16="http://schemas.microsoft.com/office/drawing/2014/main" id="{4EA6E307-DDCD-446D-AF97-93A08F12C5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22" name="Rectangle 21">
            <a:extLst>
              <a:ext uri="{FF2B5EF4-FFF2-40B4-BE49-F238E27FC236}">
                <a16:creationId xmlns:a16="http://schemas.microsoft.com/office/drawing/2014/main" id="{7CC84F06-034A-4E2F-B442-AA09FB490898}"/>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8858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sp>
        <p:nvSpPr>
          <p:cNvPr id="15" name="Content Placeholder 2"/>
          <p:cNvSpPr>
            <a:spLocks noGrp="1"/>
          </p:cNvSpPr>
          <p:nvPr>
            <p:ph sz="half" idx="16" hasCustomPrompt="1"/>
          </p:nvPr>
        </p:nvSpPr>
        <p:spPr>
          <a:xfrm>
            <a:off x="8704" y="159171"/>
            <a:ext cx="12189832" cy="605108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accent5">
                    <a:lumMod val="50000"/>
                  </a:schemeClr>
                </a:solidFill>
              </a:defRPr>
            </a:lvl1pPr>
          </a:lstStyle>
          <a:p>
            <a:r>
              <a:rPr lang="en-US" dirty="0"/>
              <a:t>Full screen image with text overlay…</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2" name="Picture 11" descr="Logo&#10;&#10;Description automatically generated">
            <a:extLst>
              <a:ext uri="{FF2B5EF4-FFF2-40B4-BE49-F238E27FC236}">
                <a16:creationId xmlns:a16="http://schemas.microsoft.com/office/drawing/2014/main" id="{39884051-2A12-4B11-9087-292D1569FF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3" name="Rectangle 12">
            <a:extLst>
              <a:ext uri="{FF2B5EF4-FFF2-40B4-BE49-F238E27FC236}">
                <a16:creationId xmlns:a16="http://schemas.microsoft.com/office/drawing/2014/main" id="{99C147C8-1BBD-4182-891E-7D835449D854}"/>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014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accent5">
                    <a:lumMod val="50000"/>
                  </a:schemeClr>
                </a:solidFill>
              </a:defRPr>
            </a:lvl1pPr>
          </a:lstStyle>
          <a:p>
            <a:r>
              <a:rPr lang="en-US" dirty="0"/>
              <a:t>Grids can save time in the decision making process and bring structure to your slides. Click to edit…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3" name="Picture 12" descr="Logo&#10;&#10;Description automatically generated">
            <a:extLst>
              <a:ext uri="{FF2B5EF4-FFF2-40B4-BE49-F238E27FC236}">
                <a16:creationId xmlns:a16="http://schemas.microsoft.com/office/drawing/2014/main" id="{AD6A1A6D-FA03-449E-B8B0-EE9FE48F2F9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4" name="Rectangle 13">
            <a:extLst>
              <a:ext uri="{FF2B5EF4-FFF2-40B4-BE49-F238E27FC236}">
                <a16:creationId xmlns:a16="http://schemas.microsoft.com/office/drawing/2014/main" id="{40B8AD48-8157-4503-AE3E-0D4EFCCB517F}"/>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4343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accent5">
                    <a:lumMod val="50000"/>
                  </a:schemeClr>
                </a:solidFill>
              </a:defRPr>
            </a:lvl1pPr>
          </a:lstStyle>
          <a:p>
            <a:r>
              <a:rPr lang="en-US" dirty="0"/>
              <a:t>Grids can save time in the decision making process and bring structure to your slides. Click to edit…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3" name="Picture 12" descr="Logo&#10;&#10;Description automatically generated">
            <a:extLst>
              <a:ext uri="{FF2B5EF4-FFF2-40B4-BE49-F238E27FC236}">
                <a16:creationId xmlns:a16="http://schemas.microsoft.com/office/drawing/2014/main" id="{41589EAE-0626-4C19-B2F4-490CCA76487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4" name="Rectangle 13">
            <a:extLst>
              <a:ext uri="{FF2B5EF4-FFF2-40B4-BE49-F238E27FC236}">
                <a16:creationId xmlns:a16="http://schemas.microsoft.com/office/drawing/2014/main" id="{41C31754-5B2C-4C56-9964-74B0EAF764D9}"/>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3445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25824"/>
          <a:stretch/>
        </p:blipFill>
        <p:spPr>
          <a:xfrm>
            <a:off x="-5080" y="-1"/>
            <a:ext cx="12203616" cy="2746077"/>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rgbClr val="1255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3490" y="5842000"/>
            <a:ext cx="3677509" cy="783851"/>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6" name="Picture 5">
            <a:extLst>
              <a:ext uri="{FF2B5EF4-FFF2-40B4-BE49-F238E27FC236}">
                <a16:creationId xmlns:a16="http://schemas.microsoft.com/office/drawing/2014/main" id="{B34E83BD-E846-4B37-A5A1-78CB78F45B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25584" y="346508"/>
            <a:ext cx="2585416" cy="829666"/>
          </a:xfrm>
          <a:prstGeom prst="rect">
            <a:avLst/>
          </a:prstGeom>
        </p:spPr>
      </p:pic>
      <p:sp>
        <p:nvSpPr>
          <p:cNvPr id="14" name="Rectangle 13">
            <a:extLst>
              <a:ext uri="{FF2B5EF4-FFF2-40B4-BE49-F238E27FC236}">
                <a16:creationId xmlns:a16="http://schemas.microsoft.com/office/drawing/2014/main" id="{DE3246F7-4061-4A75-B79C-688F5C694C8D}"/>
              </a:ext>
            </a:extLst>
          </p:cNvPr>
          <p:cNvSpPr/>
          <p:nvPr userDrawn="1"/>
        </p:nvSpPr>
        <p:spPr>
          <a:xfrm>
            <a:off x="0" y="5715001"/>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6681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accent5">
                    <a:lumMod val="50000"/>
                  </a:schemeClr>
                </a:solidFill>
              </a:defRPr>
            </a:lvl1pPr>
          </a:lstStyle>
          <a:p>
            <a:r>
              <a:rPr lang="en-US" dirty="0"/>
              <a:t>Grids can save time in the decision making process and bring structure to your slides. Click to edit…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3" name="Picture 12" descr="Logo&#10;&#10;Description automatically generated">
            <a:extLst>
              <a:ext uri="{FF2B5EF4-FFF2-40B4-BE49-F238E27FC236}">
                <a16:creationId xmlns:a16="http://schemas.microsoft.com/office/drawing/2014/main" id="{DC7144C8-5B1B-4085-A322-4F21CC4ABC5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4" name="Rectangle 13">
            <a:extLst>
              <a:ext uri="{FF2B5EF4-FFF2-40B4-BE49-F238E27FC236}">
                <a16:creationId xmlns:a16="http://schemas.microsoft.com/office/drawing/2014/main" id="{3ECD88B7-4EAF-47AA-A65B-61AFD1D9F6BD}"/>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965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accent5">
                    <a:lumMod val="50000"/>
                  </a:schemeClr>
                </a:solidFill>
              </a:defRPr>
            </a:lvl1pPr>
          </a:lstStyle>
          <a:p>
            <a:r>
              <a:rPr lang="en-US" dirty="0"/>
              <a:t>Grids can save time in the decision making process and bring structure to your slides. Click to edit…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3" name="Picture 12" descr="Logo&#10;&#10;Description automatically generated">
            <a:extLst>
              <a:ext uri="{FF2B5EF4-FFF2-40B4-BE49-F238E27FC236}">
                <a16:creationId xmlns:a16="http://schemas.microsoft.com/office/drawing/2014/main" id="{F0307C1C-025A-4C37-96B3-CD7F48B200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4" name="Rectangle 13">
            <a:extLst>
              <a:ext uri="{FF2B5EF4-FFF2-40B4-BE49-F238E27FC236}">
                <a16:creationId xmlns:a16="http://schemas.microsoft.com/office/drawing/2014/main" id="{F8014E95-27C7-49A0-82FF-0ECFF4DA0CCE}"/>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4951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221480" y="457200"/>
            <a:ext cx="7837849" cy="54975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3" name="Text Placeholder 2"/>
          <p:cNvSpPr>
            <a:spLocks noGrp="1"/>
          </p:cNvSpPr>
          <p:nvPr>
            <p:ph type="body" sz="quarter" idx="17"/>
          </p:nvPr>
        </p:nvSpPr>
        <p:spPr>
          <a:xfrm>
            <a:off x="495300" y="2368867"/>
            <a:ext cx="3390900" cy="37684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8" name="Picture 17" descr="Logo&#10;&#10;Description automatically generated">
            <a:extLst>
              <a:ext uri="{FF2B5EF4-FFF2-40B4-BE49-F238E27FC236}">
                <a16:creationId xmlns:a16="http://schemas.microsoft.com/office/drawing/2014/main" id="{C36ED82D-9DAF-476C-9DDA-0D6C9B0ACE6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20" name="Rectangle 19">
            <a:extLst>
              <a:ext uri="{FF2B5EF4-FFF2-40B4-BE49-F238E27FC236}">
                <a16:creationId xmlns:a16="http://schemas.microsoft.com/office/drawing/2014/main" id="{980A4584-6552-446B-8323-25C87005F96D}"/>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792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16" name="Rectangle 15"/>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5" name="Content Placeholder 2"/>
          <p:cNvSpPr>
            <a:spLocks noGrp="1"/>
          </p:cNvSpPr>
          <p:nvPr>
            <p:ph sz="half" idx="16" hasCustomPrompt="1"/>
          </p:nvPr>
        </p:nvSpPr>
        <p:spPr>
          <a:xfrm>
            <a:off x="495301" y="1896642"/>
            <a:ext cx="11315700" cy="405807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21" name="Title 1"/>
          <p:cNvSpPr>
            <a:spLocks noGrp="1"/>
          </p:cNvSpPr>
          <p:nvPr>
            <p:ph type="title"/>
          </p:nvPr>
        </p:nvSpPr>
        <p:spPr>
          <a:xfrm>
            <a:off x="495300" y="365125"/>
            <a:ext cx="11315700" cy="1189355"/>
          </a:xfrm>
        </p:spPr>
        <p:txBody>
          <a:bodyPr>
            <a:normAutofit/>
          </a:bodyPr>
          <a:lstStyle>
            <a:lvl1pPr algn="l">
              <a:defRPr sz="44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1" name="Picture 10" descr="Logo&#10;&#10;Description automatically generated">
            <a:extLst>
              <a:ext uri="{FF2B5EF4-FFF2-40B4-BE49-F238E27FC236}">
                <a16:creationId xmlns:a16="http://schemas.microsoft.com/office/drawing/2014/main" id="{54B5A780-90BA-435C-BC04-9B40FBE250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2" name="Rectangle 11">
            <a:extLst>
              <a:ext uri="{FF2B5EF4-FFF2-40B4-BE49-F238E27FC236}">
                <a16:creationId xmlns:a16="http://schemas.microsoft.com/office/drawing/2014/main" id="{807AADEE-A0F7-43B5-A469-AD23A0DE9891}"/>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004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ousekeep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EFC3A9-CC56-DC49-BEB9-AB7037AEE2E6}"/>
              </a:ext>
            </a:extLst>
          </p:cNvPr>
          <p:cNvSpPr/>
          <p:nvPr userDrawn="1"/>
        </p:nvSpPr>
        <p:spPr>
          <a:xfrm flipV="1">
            <a:off x="1" y="1"/>
            <a:ext cx="12192000" cy="420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5" name="TextBox 4">
            <a:extLst>
              <a:ext uri="{FF2B5EF4-FFF2-40B4-BE49-F238E27FC236}">
                <a16:creationId xmlns:a16="http://schemas.microsoft.com/office/drawing/2014/main" id="{41CB7372-605F-034B-A88A-37A0C0BEF2A3}"/>
              </a:ext>
            </a:extLst>
          </p:cNvPr>
          <p:cNvSpPr txBox="1"/>
          <p:nvPr userDrawn="1"/>
        </p:nvSpPr>
        <p:spPr>
          <a:xfrm>
            <a:off x="692747" y="78384"/>
            <a:ext cx="5577208" cy="338554"/>
          </a:xfrm>
          <a:prstGeom prst="rect">
            <a:avLst/>
          </a:prstGeom>
          <a:noFill/>
        </p:spPr>
        <p:txBody>
          <a:bodyPr wrap="square" rtlCol="0">
            <a:spAutoFit/>
          </a:bodyPr>
          <a:lstStyle/>
          <a:p>
            <a:r>
              <a:rPr lang="en-US" sz="1600" b="1" spc="0" dirty="0">
                <a:solidFill>
                  <a:schemeClr val="bg1"/>
                </a:solidFill>
              </a:rPr>
              <a:t>INNOVATIVE SOLUTIONS</a:t>
            </a:r>
            <a:r>
              <a:rPr lang="en-US" sz="1600" b="1" spc="0" baseline="0" dirty="0">
                <a:solidFill>
                  <a:schemeClr val="bg1"/>
                </a:solidFill>
              </a:rPr>
              <a:t> TO COMPLEX PROBLEMS</a:t>
            </a:r>
            <a:endParaRPr lang="en-US" sz="1600" b="1" spc="0" dirty="0">
              <a:solidFill>
                <a:schemeClr val="bg1"/>
              </a:solidFill>
            </a:endParaRPr>
          </a:p>
        </p:txBody>
      </p:sp>
      <p:pic>
        <p:nvPicPr>
          <p:cNvPr id="6" name="Picture 5">
            <a:extLst>
              <a:ext uri="{FF2B5EF4-FFF2-40B4-BE49-F238E27FC236}">
                <a16:creationId xmlns:a16="http://schemas.microsoft.com/office/drawing/2014/main" id="{730F360A-B2AE-4B45-999E-CE451D53BC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762" t="15811" r="63124" b="16471"/>
          <a:stretch/>
        </p:blipFill>
        <p:spPr>
          <a:xfrm>
            <a:off x="0" y="0"/>
            <a:ext cx="544874" cy="433754"/>
          </a:xfrm>
          <a:prstGeom prst="rect">
            <a:avLst/>
          </a:prstGeom>
        </p:spPr>
      </p:pic>
      <p:sp>
        <p:nvSpPr>
          <p:cNvPr id="2" name="Title 1">
            <a:extLst>
              <a:ext uri="{FF2B5EF4-FFF2-40B4-BE49-F238E27FC236}">
                <a16:creationId xmlns:a16="http://schemas.microsoft.com/office/drawing/2014/main" id="{4C0273E9-808C-884A-A4C2-1C42EB92AABC}"/>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00BEAA35-233F-A04D-9FFD-CFF2A5B9E468}"/>
              </a:ext>
            </a:extLst>
          </p:cNvPr>
          <p:cNvSpPr>
            <a:spLocks noGrp="1"/>
          </p:cNvSpPr>
          <p:nvPr>
            <p:ph type="body" sz="quarter" idx="10"/>
          </p:nvPr>
        </p:nvSpPr>
        <p:spPr>
          <a:xfrm>
            <a:off x="732030" y="1828800"/>
            <a:ext cx="2215138" cy="1865126"/>
          </a:xfrm>
        </p:spPr>
        <p:txBody>
          <a:bodyPr wrap="square">
            <a:spAutoFit/>
          </a:bodyPr>
          <a:lstStyle>
            <a:lvl1pPr marL="0" indent="0">
              <a:buNone/>
              <a:defRPr sz="3200" b="1">
                <a:solidFill>
                  <a:schemeClr val="accent6"/>
                </a:solidFill>
              </a:defRPr>
            </a:lvl1pPr>
            <a:lvl2pPr marL="487566" indent="0">
              <a:buNone/>
              <a:defRPr/>
            </a:lvl2pPr>
            <a:lvl3pPr marL="853241" indent="0">
              <a:buNone/>
              <a:defRPr/>
            </a:lvl3pPr>
            <a:lvl4pPr marL="1219257" indent="0">
              <a:buNone/>
              <a:defRPr/>
            </a:lvl4pPr>
            <a:lvl5pPr marL="1524071" indent="0">
              <a:buNone/>
              <a:defRPr/>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F615E427-3BF8-3347-93E5-3E8D99281F96}"/>
              </a:ext>
            </a:extLst>
          </p:cNvPr>
          <p:cNvSpPr>
            <a:spLocks noGrp="1"/>
          </p:cNvSpPr>
          <p:nvPr>
            <p:ph type="pic" sz="quarter" idx="11"/>
          </p:nvPr>
        </p:nvSpPr>
        <p:spPr>
          <a:xfrm>
            <a:off x="3018306" y="1828801"/>
            <a:ext cx="8760519" cy="4231037"/>
          </a:xfrm>
        </p:spPr>
        <p:txBody>
          <a:bodyPr anchor="ctr" anchorCtr="0">
            <a:normAutofit/>
          </a:bodyPr>
          <a:lstStyle>
            <a:lvl1pPr marL="0" indent="0" algn="ctr">
              <a:buNone/>
              <a:defRPr sz="1200"/>
            </a:lvl1pPr>
          </a:lstStyle>
          <a:p>
            <a:endParaRPr lang="en-US"/>
          </a:p>
        </p:txBody>
      </p:sp>
      <p:sp>
        <p:nvSpPr>
          <p:cNvPr id="14" name="Footer Placeholder 13">
            <a:extLst>
              <a:ext uri="{FF2B5EF4-FFF2-40B4-BE49-F238E27FC236}">
                <a16:creationId xmlns:a16="http://schemas.microsoft.com/office/drawing/2014/main" id="{E0A8870D-3CC3-6A4F-BDE0-D53891F1825B}"/>
              </a:ext>
            </a:extLst>
          </p:cNvPr>
          <p:cNvSpPr>
            <a:spLocks noGrp="1"/>
          </p:cNvSpPr>
          <p:nvPr>
            <p:ph type="ftr" sz="quarter" idx="12"/>
          </p:nvPr>
        </p:nvSpPr>
        <p:spPr/>
        <p:txBody>
          <a:bodyPr/>
          <a:lstStyle/>
          <a:p>
            <a:r>
              <a:rPr lang="en-US">
                <a:solidFill>
                  <a:schemeClr val="accent1"/>
                </a:solidFill>
              </a:rPr>
              <a:t>© 2021 Applied Research Associates, Inc. © ARA Proprietary</a:t>
            </a:r>
            <a:endParaRPr lang="en-US" sz="1050" dirty="0"/>
          </a:p>
        </p:txBody>
      </p:sp>
      <p:sp>
        <p:nvSpPr>
          <p:cNvPr id="15" name="Slide Number Placeholder 14">
            <a:extLst>
              <a:ext uri="{FF2B5EF4-FFF2-40B4-BE49-F238E27FC236}">
                <a16:creationId xmlns:a16="http://schemas.microsoft.com/office/drawing/2014/main" id="{737A1638-1F14-9548-BE26-E0F78C757C9F}"/>
              </a:ext>
            </a:extLst>
          </p:cNvPr>
          <p:cNvSpPr>
            <a:spLocks noGrp="1"/>
          </p:cNvSpPr>
          <p:nvPr>
            <p:ph type="sldNum" sz="quarter" idx="13"/>
          </p:nvPr>
        </p:nvSpPr>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759573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10FCE7D-A240-4586-9C6E-D501EAC5F5AC}" type="slidenum">
              <a:rPr lang="en-US" smtClean="0"/>
              <a:t>‹#›</a:t>
            </a:fld>
            <a:endParaRPr lang="en-US"/>
          </a:p>
        </p:txBody>
      </p:sp>
      <p:sp>
        <p:nvSpPr>
          <p:cNvPr id="5" name="Text Placeholder 4">
            <a:extLst>
              <a:ext uri="{FF2B5EF4-FFF2-40B4-BE49-F238E27FC236}">
                <a16:creationId xmlns:a16="http://schemas.microsoft.com/office/drawing/2014/main" id="{4586F1B7-37E4-49B9-9E5A-AAE6B7EF6091}"/>
              </a:ext>
            </a:extLst>
          </p:cNvPr>
          <p:cNvSpPr>
            <a:spLocks noGrp="1"/>
          </p:cNvSpPr>
          <p:nvPr>
            <p:ph type="body" sz="quarter" idx="13" hasCustomPrompt="1"/>
          </p:nvPr>
        </p:nvSpPr>
        <p:spPr>
          <a:xfrm>
            <a:off x="831851" y="6356351"/>
            <a:ext cx="2109788" cy="365125"/>
          </a:xfrm>
        </p:spPr>
        <p:txBody>
          <a:bodyPr anchor="ctr">
            <a:normAutofit/>
          </a:bodyPr>
          <a:lstStyle>
            <a:lvl1pPr marL="0" indent="0">
              <a:buNone/>
              <a:defRPr sz="1200">
                <a:solidFill>
                  <a:schemeClr val="tx2"/>
                </a:solidFill>
              </a:defRPr>
            </a:lvl1pPr>
            <a:lvl2pPr marL="457200" indent="0">
              <a:buNone/>
              <a:defRPr/>
            </a:lvl2pPr>
            <a:lvl3pPr marL="914400" indent="0">
              <a:buNone/>
              <a:defRPr/>
            </a:lvl3pPr>
            <a:lvl4pPr marL="1371600" indent="0">
              <a:buNone/>
              <a:defRPr/>
            </a:lvl4pPr>
            <a:lvl5pPr marL="1828800" indent="0" algn="l">
              <a:buNone/>
              <a:defRPr/>
            </a:lvl5pPr>
          </a:lstStyle>
          <a:p>
            <a:pPr lvl="0"/>
            <a:r>
              <a:rPr lang="en-US"/>
              <a:t>10/5/2021</a:t>
            </a:r>
          </a:p>
        </p:txBody>
      </p:sp>
    </p:spTree>
    <p:extLst>
      <p:ext uri="{BB962C8B-B14F-4D97-AF65-F5344CB8AC3E}">
        <p14:creationId xmlns:p14="http://schemas.microsoft.com/office/powerpoint/2010/main" val="2112678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32460"/>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032460"/>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10FCE7D-A240-4586-9C6E-D501EAC5F5AC}" type="slidenum">
              <a:rPr lang="en-US" smtClean="0"/>
              <a:t>‹#›</a:t>
            </a:fld>
            <a:endParaRPr lang="en-US"/>
          </a:p>
        </p:txBody>
      </p:sp>
      <p:sp>
        <p:nvSpPr>
          <p:cNvPr id="8" name="Title 1">
            <a:extLst>
              <a:ext uri="{FF2B5EF4-FFF2-40B4-BE49-F238E27FC236}">
                <a16:creationId xmlns:a16="http://schemas.microsoft.com/office/drawing/2014/main" id="{144D7714-18B5-4F40-BD4F-D0942639C2D3}"/>
              </a:ext>
            </a:extLst>
          </p:cNvPr>
          <p:cNvSpPr>
            <a:spLocks noGrp="1"/>
          </p:cNvSpPr>
          <p:nvPr>
            <p:ph type="title"/>
          </p:nvPr>
        </p:nvSpPr>
        <p:spPr>
          <a:xfrm>
            <a:off x="838200" y="988832"/>
            <a:ext cx="10515600" cy="987552"/>
          </a:xfrm>
          <a:prstGeom prst="rect">
            <a:avLst/>
          </a:prstGeom>
        </p:spPr>
        <p:txBody>
          <a:bodyPr/>
          <a:lstStyle>
            <a:lvl1pPr>
              <a:defRPr>
                <a:solidFill>
                  <a:srgbClr val="1A5712"/>
                </a:solidFill>
                <a:latin typeface="Arial" panose="020B0604020202020204" pitchFamily="34" charset="0"/>
                <a:cs typeface="Arial" panose="020B0604020202020204" pitchFamily="34" charset="0"/>
              </a:defRPr>
            </a:lvl1pPr>
          </a:lstStyle>
          <a:p>
            <a:endParaRPr lang="en-US"/>
          </a:p>
        </p:txBody>
      </p:sp>
      <p:sp>
        <p:nvSpPr>
          <p:cNvPr id="6" name="Text Placeholder 4">
            <a:extLst>
              <a:ext uri="{FF2B5EF4-FFF2-40B4-BE49-F238E27FC236}">
                <a16:creationId xmlns:a16="http://schemas.microsoft.com/office/drawing/2014/main" id="{380FAFA8-CB12-483C-81E5-6CFDDED66F3C}"/>
              </a:ext>
            </a:extLst>
          </p:cNvPr>
          <p:cNvSpPr>
            <a:spLocks noGrp="1"/>
          </p:cNvSpPr>
          <p:nvPr>
            <p:ph type="body" sz="quarter" idx="13" hasCustomPrompt="1"/>
          </p:nvPr>
        </p:nvSpPr>
        <p:spPr>
          <a:xfrm>
            <a:off x="831851" y="6356351"/>
            <a:ext cx="2109788" cy="365125"/>
          </a:xfrm>
        </p:spPr>
        <p:txBody>
          <a:bodyPr anchor="ctr">
            <a:normAutofit/>
          </a:bodyPr>
          <a:lstStyle>
            <a:lvl1pPr marL="0" indent="0">
              <a:buNone/>
              <a:defRPr sz="1200">
                <a:solidFill>
                  <a:schemeClr val="tx2"/>
                </a:solidFill>
              </a:defRPr>
            </a:lvl1pPr>
            <a:lvl2pPr marL="457200" indent="0">
              <a:buNone/>
              <a:defRPr/>
            </a:lvl2pPr>
            <a:lvl3pPr marL="914400" indent="0">
              <a:buNone/>
              <a:defRPr/>
            </a:lvl3pPr>
            <a:lvl4pPr marL="1371600" indent="0">
              <a:buNone/>
              <a:defRPr/>
            </a:lvl4pPr>
            <a:lvl5pPr marL="1828800" indent="0" algn="l">
              <a:buNone/>
              <a:defRPr/>
            </a:lvl5pPr>
          </a:lstStyle>
          <a:p>
            <a:pPr lvl="0"/>
            <a:r>
              <a:rPr lang="en-US"/>
              <a:t>10/5/2021</a:t>
            </a:r>
          </a:p>
        </p:txBody>
      </p:sp>
    </p:spTree>
    <p:extLst>
      <p:ext uri="{BB962C8B-B14F-4D97-AF65-F5344CB8AC3E}">
        <p14:creationId xmlns:p14="http://schemas.microsoft.com/office/powerpoint/2010/main" val="2528229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36190"/>
            <a:ext cx="10515600" cy="4140772"/>
          </a:xfrm>
        </p:spPr>
        <p:txBody>
          <a:bodyPr/>
          <a:lstStyle>
            <a:lvl1pPr>
              <a:defRPr>
                <a:latin typeface="Arial" panose="020B0604020202020204" pitchFamily="34" charset="0"/>
                <a:cs typeface="Arial" panose="020B0604020202020204" pitchFamily="34" charset="0"/>
              </a:defRPr>
            </a:lvl1pPr>
            <a:lvl2pPr>
              <a:buClr>
                <a:schemeClr val="accent1"/>
              </a:buClr>
              <a:defRPr>
                <a:latin typeface="Arial" panose="020B0604020202020204" pitchFamily="34" charset="0"/>
                <a:cs typeface="Arial" panose="020B0604020202020204" pitchFamily="34" charset="0"/>
              </a:defRPr>
            </a:lvl2pPr>
            <a:lvl3pPr>
              <a:buClr>
                <a:schemeClr val="accent5"/>
              </a:buClr>
              <a:defRPr>
                <a:latin typeface="Arial" panose="020B0604020202020204" pitchFamily="34" charset="0"/>
                <a:cs typeface="Arial" panose="020B0604020202020204" pitchFamily="34" charset="0"/>
              </a:defRPr>
            </a:lvl3pPr>
            <a:lvl4pPr>
              <a:buClr>
                <a:schemeClr val="accent6"/>
              </a:buClr>
              <a:defRPr>
                <a:latin typeface="Arial" panose="020B0604020202020204" pitchFamily="34" charset="0"/>
                <a:cs typeface="Arial" panose="020B0604020202020204" pitchFamily="34" charset="0"/>
              </a:defRPr>
            </a:lvl4pPr>
            <a:lvl5pPr>
              <a:buClrTx/>
              <a:defRPr>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1A5712"/>
                </a:solidFill>
                <a:latin typeface="Arial" panose="020B0604020202020204" pitchFamily="34" charset="0"/>
                <a:cs typeface="Arial" panose="020B0604020202020204" pitchFamily="34" charset="0"/>
              </a:defRPr>
            </a:lvl1pPr>
          </a:lstStyle>
          <a:p>
            <a:fld id="{210FCE7D-A240-4586-9C6E-D501EAC5F5AC}" type="slidenum">
              <a:rPr lang="en-US" smtClean="0"/>
              <a:pPr/>
              <a:t>‹#›</a:t>
            </a:fld>
            <a:endParaRPr lang="en-US"/>
          </a:p>
        </p:txBody>
      </p:sp>
      <p:sp>
        <p:nvSpPr>
          <p:cNvPr id="25" name="Title 1">
            <a:extLst>
              <a:ext uri="{FF2B5EF4-FFF2-40B4-BE49-F238E27FC236}">
                <a16:creationId xmlns:a16="http://schemas.microsoft.com/office/drawing/2014/main" id="{C6FED764-E88E-464A-8946-C2D201BC12F1}"/>
              </a:ext>
            </a:extLst>
          </p:cNvPr>
          <p:cNvSpPr>
            <a:spLocks noGrp="1"/>
          </p:cNvSpPr>
          <p:nvPr>
            <p:ph type="title"/>
          </p:nvPr>
        </p:nvSpPr>
        <p:spPr>
          <a:xfrm>
            <a:off x="838200" y="988832"/>
            <a:ext cx="10515600" cy="987552"/>
          </a:xfrm>
          <a:prstGeom prst="rect">
            <a:avLst/>
          </a:prstGeom>
        </p:spPr>
        <p:txBody>
          <a:bodyPr/>
          <a:lstStyle>
            <a:lvl1pPr>
              <a:defRPr>
                <a:solidFill>
                  <a:srgbClr val="1A5712"/>
                </a:solidFill>
                <a:latin typeface="Arial" panose="020B0604020202020204" pitchFamily="34" charset="0"/>
                <a:cs typeface="Arial" panose="020B0604020202020204" pitchFamily="34" charset="0"/>
              </a:defRPr>
            </a:lvl1pPr>
          </a:lstStyle>
          <a:p>
            <a:endParaRPr lang="en-US"/>
          </a:p>
        </p:txBody>
      </p:sp>
      <p:sp>
        <p:nvSpPr>
          <p:cNvPr id="27" name="Text Placeholder 4">
            <a:extLst>
              <a:ext uri="{FF2B5EF4-FFF2-40B4-BE49-F238E27FC236}">
                <a16:creationId xmlns:a16="http://schemas.microsoft.com/office/drawing/2014/main" id="{27C4F8AA-CDB0-44A0-BFF0-89E924591F56}"/>
              </a:ext>
            </a:extLst>
          </p:cNvPr>
          <p:cNvSpPr>
            <a:spLocks noGrp="1"/>
          </p:cNvSpPr>
          <p:nvPr>
            <p:ph type="body" sz="quarter" idx="13" hasCustomPrompt="1"/>
          </p:nvPr>
        </p:nvSpPr>
        <p:spPr>
          <a:xfrm>
            <a:off x="831851" y="6356351"/>
            <a:ext cx="2109788" cy="365125"/>
          </a:xfrm>
        </p:spPr>
        <p:txBody>
          <a:bodyPr anchor="ctr">
            <a:normAutofit/>
          </a:bodyPr>
          <a:lstStyle>
            <a:lvl1pPr marL="0" indent="0">
              <a:buNone/>
              <a:defRPr sz="1200">
                <a:solidFill>
                  <a:schemeClr val="tx2"/>
                </a:solidFill>
              </a:defRPr>
            </a:lvl1pPr>
            <a:lvl2pPr marL="457200" indent="0">
              <a:buNone/>
              <a:defRPr/>
            </a:lvl2pPr>
            <a:lvl3pPr marL="914400" indent="0">
              <a:buNone/>
              <a:defRPr/>
            </a:lvl3pPr>
            <a:lvl4pPr marL="1371600" indent="0">
              <a:buNone/>
              <a:defRPr/>
            </a:lvl4pPr>
            <a:lvl5pPr marL="1828800" indent="0" algn="l">
              <a:buNone/>
              <a:defRPr/>
            </a:lvl5pPr>
          </a:lstStyle>
          <a:p>
            <a:pPr lvl="0"/>
            <a:r>
              <a:rPr lang="en-US"/>
              <a:t>10/5/2021</a:t>
            </a:r>
          </a:p>
        </p:txBody>
      </p:sp>
    </p:spTree>
    <p:extLst>
      <p:ext uri="{BB962C8B-B14F-4D97-AF65-F5344CB8AC3E}">
        <p14:creationId xmlns:p14="http://schemas.microsoft.com/office/powerpoint/2010/main" val="2218868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EFC3A9-CC56-DC49-BEB9-AB7037AEE2E6}"/>
              </a:ext>
            </a:extLst>
          </p:cNvPr>
          <p:cNvSpPr/>
          <p:nvPr userDrawn="1"/>
        </p:nvSpPr>
        <p:spPr>
          <a:xfrm flipV="1">
            <a:off x="1" y="1"/>
            <a:ext cx="12192000" cy="420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5" name="TextBox 4">
            <a:extLst>
              <a:ext uri="{FF2B5EF4-FFF2-40B4-BE49-F238E27FC236}">
                <a16:creationId xmlns:a16="http://schemas.microsoft.com/office/drawing/2014/main" id="{41CB7372-605F-034B-A88A-37A0C0BEF2A3}"/>
              </a:ext>
            </a:extLst>
          </p:cNvPr>
          <p:cNvSpPr txBox="1"/>
          <p:nvPr userDrawn="1"/>
        </p:nvSpPr>
        <p:spPr>
          <a:xfrm>
            <a:off x="692747" y="78384"/>
            <a:ext cx="5577208" cy="338554"/>
          </a:xfrm>
          <a:prstGeom prst="rect">
            <a:avLst/>
          </a:prstGeom>
          <a:noFill/>
        </p:spPr>
        <p:txBody>
          <a:bodyPr wrap="square" rtlCol="0">
            <a:spAutoFit/>
          </a:bodyPr>
          <a:lstStyle/>
          <a:p>
            <a:r>
              <a:rPr lang="en-US" sz="1600" b="1" spc="0" dirty="0">
                <a:solidFill>
                  <a:schemeClr val="bg1"/>
                </a:solidFill>
              </a:rPr>
              <a:t>INNOVATIVE SOLUTIONS</a:t>
            </a:r>
            <a:r>
              <a:rPr lang="en-US" sz="1600" b="1" spc="0" baseline="0" dirty="0">
                <a:solidFill>
                  <a:schemeClr val="bg1"/>
                </a:solidFill>
              </a:rPr>
              <a:t> TO COMPLEX PROBLEMS</a:t>
            </a:r>
            <a:endParaRPr lang="en-US" sz="1600" b="1" spc="0" dirty="0">
              <a:solidFill>
                <a:schemeClr val="bg1"/>
              </a:solidFill>
            </a:endParaRPr>
          </a:p>
        </p:txBody>
      </p:sp>
      <p:pic>
        <p:nvPicPr>
          <p:cNvPr id="6" name="Picture 5">
            <a:extLst>
              <a:ext uri="{FF2B5EF4-FFF2-40B4-BE49-F238E27FC236}">
                <a16:creationId xmlns:a16="http://schemas.microsoft.com/office/drawing/2014/main" id="{730F360A-B2AE-4B45-999E-CE451D53BC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762" t="15811" r="63124" b="16471"/>
          <a:stretch/>
        </p:blipFill>
        <p:spPr>
          <a:xfrm>
            <a:off x="0" y="0"/>
            <a:ext cx="544874" cy="433754"/>
          </a:xfrm>
          <a:prstGeom prst="rect">
            <a:avLst/>
          </a:prstGeom>
        </p:spPr>
      </p:pic>
      <p:sp>
        <p:nvSpPr>
          <p:cNvPr id="7" name="Title 6">
            <a:extLst>
              <a:ext uri="{FF2B5EF4-FFF2-40B4-BE49-F238E27FC236}">
                <a16:creationId xmlns:a16="http://schemas.microsoft.com/office/drawing/2014/main" id="{35AEBCCE-C2A8-2C4C-9E58-B819B89E95FA}"/>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F85AE09A-ABC1-F846-9A80-EA2C500936C0}"/>
              </a:ext>
            </a:extLst>
          </p:cNvPr>
          <p:cNvSpPr>
            <a:spLocks noGrp="1"/>
          </p:cNvSpPr>
          <p:nvPr>
            <p:ph type="ftr" sz="quarter" idx="10"/>
          </p:nvPr>
        </p:nvSpPr>
        <p:spPr/>
        <p:txBody>
          <a:bodyPr/>
          <a:lstStyle/>
          <a:p>
            <a:r>
              <a:rPr lang="en-US">
                <a:solidFill>
                  <a:schemeClr val="accent1"/>
                </a:solidFill>
              </a:rPr>
              <a:t>© 2021 Applied Research Associates, Inc. © ARA Proprietary</a:t>
            </a:r>
            <a:endParaRPr lang="en-US" sz="1050" dirty="0"/>
          </a:p>
        </p:txBody>
      </p:sp>
      <p:sp>
        <p:nvSpPr>
          <p:cNvPr id="10" name="Slide Number Placeholder 9">
            <a:extLst>
              <a:ext uri="{FF2B5EF4-FFF2-40B4-BE49-F238E27FC236}">
                <a16:creationId xmlns:a16="http://schemas.microsoft.com/office/drawing/2014/main" id="{7E8BC76C-2E5F-1146-9D76-663E3B9F6DD0}"/>
              </a:ext>
            </a:extLst>
          </p:cNvPr>
          <p:cNvSpPr>
            <a:spLocks noGrp="1"/>
          </p:cNvSpPr>
          <p:nvPr>
            <p:ph type="sldNum" sz="quarter" idx="11"/>
          </p:nvPr>
        </p:nvSpPr>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3994082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32351" t="3234" b="9921"/>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457200"/>
            <a:ext cx="7644402" cy="3235959"/>
          </a:xfrm>
        </p:spPr>
        <p:txBody>
          <a:bodyPr anchor="b"/>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10718" y="3810000"/>
            <a:ext cx="7644402" cy="1447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8640" y="5608320"/>
            <a:ext cx="2480155" cy="100584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1858888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33252"/>
          <a:stretch/>
        </p:blipFill>
        <p:spPr>
          <a:xfrm>
            <a:off x="-5080" y="0"/>
            <a:ext cx="12203616" cy="2129184"/>
          </a:xfrm>
          <a:prstGeom prst="rect">
            <a:avLst/>
          </a:prstGeom>
        </p:spPr>
      </p:pic>
      <p:sp>
        <p:nvSpPr>
          <p:cNvPr id="2" name="Title 1"/>
          <p:cNvSpPr>
            <a:spLocks noGrp="1"/>
          </p:cNvSpPr>
          <p:nvPr>
            <p:ph type="ctrTitle"/>
          </p:nvPr>
        </p:nvSpPr>
        <p:spPr>
          <a:xfrm>
            <a:off x="5337270" y="2199639"/>
            <a:ext cx="6473730" cy="3049301"/>
          </a:xfrm>
        </p:spPr>
        <p:txBody>
          <a:bodyPr anchor="ctr"/>
          <a:lstStyle>
            <a:lvl1pPr algn="ctr">
              <a:defRPr sz="6000" b="1">
                <a:solidFill>
                  <a:schemeClr val="accent5">
                    <a:lumMod val="50000"/>
                  </a:schemeClr>
                </a:solidFill>
              </a:defRPr>
            </a:lvl1pPr>
          </a:lstStyle>
          <a:p>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52954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40239" y="5607702"/>
            <a:ext cx="2087877" cy="935338"/>
          </a:xfrm>
          <a:prstGeom prst="rect">
            <a:avLst/>
          </a:prstGeom>
        </p:spPr>
      </p:pic>
      <p:sp>
        <p:nvSpPr>
          <p:cNvPr id="13" name="Rectangle 12">
            <a:extLst>
              <a:ext uri="{FF2B5EF4-FFF2-40B4-BE49-F238E27FC236}">
                <a16:creationId xmlns:a16="http://schemas.microsoft.com/office/drawing/2014/main" id="{8B0FAA66-DAA3-48F5-A851-1BE784A664E1}"/>
              </a:ext>
            </a:extLst>
          </p:cNvPr>
          <p:cNvSpPr/>
          <p:nvPr userDrawn="1"/>
        </p:nvSpPr>
        <p:spPr>
          <a:xfrm>
            <a:off x="0" y="5451491"/>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a:extLst>
              <a:ext uri="{FF2B5EF4-FFF2-40B4-BE49-F238E27FC236}">
                <a16:creationId xmlns:a16="http://schemas.microsoft.com/office/drawing/2014/main" id="{71DB0B3C-B1A9-44D6-BA25-0EF2FB103E7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6711" y="2840382"/>
            <a:ext cx="4750605" cy="1702852"/>
          </a:xfrm>
          <a:prstGeom prst="rect">
            <a:avLst/>
          </a:prstGeom>
        </p:spPr>
      </p:pic>
    </p:spTree>
    <p:extLst>
      <p:ext uri="{BB962C8B-B14F-4D97-AF65-F5344CB8AC3E}">
        <p14:creationId xmlns:p14="http://schemas.microsoft.com/office/powerpoint/2010/main" val="1388507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25824"/>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Tree>
    <p:extLst>
      <p:ext uri="{BB962C8B-B14F-4D97-AF65-F5344CB8AC3E}">
        <p14:creationId xmlns:p14="http://schemas.microsoft.com/office/powerpoint/2010/main" val="953563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3647046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dirty="0"/>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1765633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5741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63"/>
          <a:stretch/>
        </p:blipFill>
        <p:spPr>
          <a:xfrm>
            <a:off x="2168" y="-20320"/>
            <a:ext cx="12189832" cy="626364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694845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with accent col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63"/>
          <a:stretch/>
        </p:blipFill>
        <p:spPr>
          <a:xfrm>
            <a:off x="2168" y="-20320"/>
            <a:ext cx="12189832" cy="6263640"/>
          </a:xfrm>
          <a:prstGeom prst="rect">
            <a:avLst/>
          </a:prstGeom>
        </p:spPr>
      </p:pic>
      <p:sp>
        <p:nvSpPr>
          <p:cNvPr id="8" name="Rectangle 7"/>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45917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82"/>
          <a:stretch/>
        </p:blipFill>
        <p:spPr>
          <a:xfrm>
            <a:off x="8704" y="-10160"/>
            <a:ext cx="12189832" cy="62585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974782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One</a:t>
            </a:r>
          </a:p>
          <a:p>
            <a:pPr lvl="1"/>
            <a:r>
              <a:rPr lang="en-US" dirty="0"/>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Two</a:t>
            </a:r>
          </a:p>
          <a:p>
            <a:pPr lvl="1"/>
            <a:r>
              <a:rPr lang="en-US" dirty="0"/>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Three</a:t>
            </a:r>
          </a:p>
          <a:p>
            <a:pPr lvl="1"/>
            <a:r>
              <a:rPr lang="en-US" dirty="0"/>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935861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424671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 using the tools below.</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9522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1540" t="3234" b="33252"/>
          <a:stretch/>
        </p:blipFill>
        <p:spPr>
          <a:xfrm>
            <a:off x="-5080" y="0"/>
            <a:ext cx="12203616" cy="256860"/>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accent5">
                    <a:lumMod val="50000"/>
                  </a:schemeClr>
                </a:solidFill>
              </a:defRPr>
            </a:lvl1pPr>
          </a:lstStyle>
          <a:p>
            <a:r>
              <a:rPr lang="en-US" dirty="0"/>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8584" y="5699760"/>
            <a:ext cx="3670318" cy="782319"/>
          </a:xfrm>
          <a:prstGeom prst="rect">
            <a:avLst/>
          </a:prstGeom>
        </p:spPr>
      </p:pic>
      <p:sp>
        <p:nvSpPr>
          <p:cNvPr id="9" name="Rectangle 8">
            <a:extLst>
              <a:ext uri="{FF2B5EF4-FFF2-40B4-BE49-F238E27FC236}">
                <a16:creationId xmlns:a16="http://schemas.microsoft.com/office/drawing/2014/main" id="{FD6A93CC-8272-4833-81E9-63C1DCB4AF40}"/>
              </a:ext>
            </a:extLst>
          </p:cNvPr>
          <p:cNvSpPr/>
          <p:nvPr userDrawn="1"/>
        </p:nvSpPr>
        <p:spPr>
          <a:xfrm>
            <a:off x="0" y="5276691"/>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1628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44"/>
          <a:stretch/>
        </p:blipFill>
        <p:spPr>
          <a:xfrm>
            <a:off x="8704" y="10160"/>
            <a:ext cx="12189832" cy="62382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850336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8" b="-1"/>
          <a:stretch/>
        </p:blipFill>
        <p:spPr>
          <a:xfrm>
            <a:off x="8704" y="0"/>
            <a:ext cx="12189832" cy="62484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Key Statement</a:t>
            </a:r>
          </a:p>
          <a:p>
            <a:pPr lvl="1"/>
            <a:r>
              <a:rPr lang="en-US" dirty="0"/>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image here</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078210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p>
          </p:txBody>
        </p:sp>
      </p:gr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328123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425345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p>
          </p:txBody>
        </p:sp>
      </p:gr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625759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bg1"/>
                </a:solidFill>
              </a:defRPr>
            </a:lvl1pPr>
          </a:lstStyle>
          <a:p>
            <a:r>
              <a:rPr lang="en-US" dirty="0"/>
              <a:t>Full screen image with text overlay…</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57787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dirty="0"/>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707101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dirty="0"/>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800098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710122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bg1"/>
                </a:solidFill>
              </a:defRPr>
            </a:lvl1pPr>
          </a:lstStyle>
          <a:p>
            <a:r>
              <a:rPr lang="en-US" dirty="0"/>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4149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accent5">
                    <a:lumMod val="50000"/>
                  </a:schemeClr>
                </a:solidFill>
              </a:defRPr>
            </a:lvl1pPr>
          </a:lstStyle>
          <a:p>
            <a:r>
              <a:rPr lang="en-US" dirty="0"/>
              <a:t>Click to edit Master title style</a:t>
            </a:r>
          </a:p>
        </p:txBody>
      </p:sp>
      <p:pic>
        <p:nvPicPr>
          <p:cNvPr id="3" name="Picture 2" descr="Logo&#10;&#10;Description automatically generated">
            <a:extLst>
              <a:ext uri="{FF2B5EF4-FFF2-40B4-BE49-F238E27FC236}">
                <a16:creationId xmlns:a16="http://schemas.microsoft.com/office/drawing/2014/main" id="{AF7E6D48-09D1-466F-91B8-144267B52C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4" name="Rectangle 13">
            <a:extLst>
              <a:ext uri="{FF2B5EF4-FFF2-40B4-BE49-F238E27FC236}">
                <a16:creationId xmlns:a16="http://schemas.microsoft.com/office/drawing/2014/main" id="{96BEE228-09F1-48BF-805E-B8195AD6122D}"/>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6E10E95-1258-4660-B96F-AEDF15C87C95}"/>
              </a:ext>
            </a:extLst>
          </p:cNvPr>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7870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21480" y="457200"/>
            <a:ext cx="7837849" cy="54975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68867"/>
            <a:ext cx="3390900" cy="37684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955426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16" name="Rectangle 15"/>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5" name="Content Placeholder 2"/>
          <p:cNvSpPr>
            <a:spLocks noGrp="1"/>
          </p:cNvSpPr>
          <p:nvPr>
            <p:ph sz="half" idx="16" hasCustomPrompt="1"/>
          </p:nvPr>
        </p:nvSpPr>
        <p:spPr>
          <a:xfrm>
            <a:off x="495301" y="1896642"/>
            <a:ext cx="11315700" cy="405807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652" y="6311900"/>
            <a:ext cx="1581588" cy="473983"/>
          </a:xfrm>
          <a:prstGeom prst="rect">
            <a:avLst/>
          </a:prstGeom>
        </p:spPr>
      </p:pic>
      <p:sp>
        <p:nvSpPr>
          <p:cNvPr id="21" name="Title 1"/>
          <p:cNvSpPr>
            <a:spLocks noGrp="1"/>
          </p:cNvSpPr>
          <p:nvPr>
            <p:ph type="title"/>
          </p:nvPr>
        </p:nvSpPr>
        <p:spPr>
          <a:xfrm>
            <a:off x="495300" y="365125"/>
            <a:ext cx="11315700" cy="1189355"/>
          </a:xfrm>
        </p:spPr>
        <p:txBody>
          <a:bodyPr>
            <a:normAutofit/>
          </a:bodyPr>
          <a:lstStyle>
            <a:lvl1pPr algn="l">
              <a:defRPr sz="44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862097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A91CAA-00C8-4178-8B87-E46047DB6A0D}"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611739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32176" cy="1325563"/>
          </a:xfrm>
        </p:spPr>
        <p:txBody>
          <a:bodyPr/>
          <a:lstStyle/>
          <a:p>
            <a:r>
              <a:rPr lang="en-US"/>
              <a:t>Click to edit Master title style</a:t>
            </a:r>
          </a:p>
        </p:txBody>
      </p:sp>
      <p:sp>
        <p:nvSpPr>
          <p:cNvPr id="3" name="Content Placeholder 2"/>
          <p:cNvSpPr>
            <a:spLocks noGrp="1"/>
          </p:cNvSpPr>
          <p:nvPr>
            <p:ph idx="1"/>
          </p:nvPr>
        </p:nvSpPr>
        <p:spPr>
          <a:xfrm>
            <a:off x="838200" y="1825625"/>
            <a:ext cx="4648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77CB-C6D2-41D0-878E-A0E8E264A8AD}"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1801558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1400" y="1709738"/>
            <a:ext cx="7766049"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581400" y="4589463"/>
            <a:ext cx="77660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B2C086-B5BA-4E92-AB27-F7F3E6943528}"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931042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1400" y="524750"/>
            <a:ext cx="7766049"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581400" y="4038957"/>
            <a:ext cx="77660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A9FFD-1C26-4A2A-B291-4944147B9274}"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1483261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9747" y="524750"/>
            <a:ext cx="590770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39746" y="4038957"/>
            <a:ext cx="590770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FC5260-4382-464C-88AA-4713B2E3E107}"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1135577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93833"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5A9472-0F36-4DE3-8C61-4E0BBAEAEBEB}"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3542140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192245"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93FDBA-7226-4349-B8A2-DE2D88A31CF2}" type="datetime1">
              <a:rPr lang="en-US" smtClean="0"/>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3103288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152" y="365125"/>
            <a:ext cx="8406882" cy="1305055"/>
          </a:xfrm>
          <a:solidFill>
            <a:schemeClr val="bg1"/>
          </a:solidFill>
        </p:spPr>
        <p:txBody>
          <a:bodyPr/>
          <a:lstStyle/>
          <a:p>
            <a:r>
              <a:rPr lang="en-US"/>
              <a:t>Click to edit Master title style</a:t>
            </a:r>
            <a:endParaRPr lang="en-US" dirty="0"/>
          </a:p>
        </p:txBody>
      </p:sp>
      <p:sp>
        <p:nvSpPr>
          <p:cNvPr id="3" name="Text Placeholder 2"/>
          <p:cNvSpPr>
            <a:spLocks noGrp="1"/>
          </p:cNvSpPr>
          <p:nvPr>
            <p:ph type="body" idx="1"/>
          </p:nvPr>
        </p:nvSpPr>
        <p:spPr>
          <a:xfrm>
            <a:off x="625151" y="1681163"/>
            <a:ext cx="482392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5151" y="2505075"/>
            <a:ext cx="482392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312136-FB34-4992-8A9A-A33BEED26D53}" type="datetime1">
              <a:rPr lang="en-US" smtClean="0"/>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237170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accent5">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2" name="Picture 11" descr="Logo&#10;&#10;Description automatically generated">
            <a:extLst>
              <a:ext uri="{FF2B5EF4-FFF2-40B4-BE49-F238E27FC236}">
                <a16:creationId xmlns:a16="http://schemas.microsoft.com/office/drawing/2014/main" id="{9C609CF1-71F6-49F1-8E2A-2AE87C0B1D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3" name="Rectangle 12">
            <a:extLst>
              <a:ext uri="{FF2B5EF4-FFF2-40B4-BE49-F238E27FC236}">
                <a16:creationId xmlns:a16="http://schemas.microsoft.com/office/drawing/2014/main" id="{CA021716-15CA-4484-BB66-A46D146E939E}"/>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0646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152" y="365125"/>
            <a:ext cx="4823927" cy="1305055"/>
          </a:xfrm>
          <a:noFill/>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5151" y="1681163"/>
            <a:ext cx="482392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5151" y="2505075"/>
            <a:ext cx="482392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A9A374-23A0-4C55-BDAB-AB172626455B}" type="datetime1">
              <a:rPr lang="en-US" smtClean="0"/>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4022390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93833"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0EE07126-773B-43AE-9949-E4FFCC30A516}" type="datetime1">
              <a:rPr lang="en-US" smtClean="0"/>
              <a:t>5/17/2022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26938079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9112E-B5E2-4041-B670-7EA77B81F3BD}" type="datetime1">
              <a:rPr lang="en-US" smtClean="0"/>
              <a:t>5/17/2022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2084932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02229"/>
            <a:ext cx="6172200" cy="43588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237B6F-4588-432D-AF13-639B49E59AAD}"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2876392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539551"/>
            <a:ext cx="6172200" cy="43214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7DA1F4-08CB-47D9-9325-A69119E022BB}"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386326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3296C-41C0-45AC-86F6-98600A0B7EC5}" type="datetime1">
              <a:rPr lang="en-US" smtClean="0"/>
              <a:t>5/17/2022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2721231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046D24-F36C-4D48-A2D6-C1763D8EFE5B}" type="datetime1">
              <a:rPr lang="en-US" smtClean="0"/>
              <a:t>5/17/2022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8DCDAE-849F-4278-A3B6-126065245978}" type="slidenum">
              <a:rPr lang="en-US" smtClean="0"/>
              <a:t>‹#›</a:t>
            </a:fld>
            <a:endParaRPr lang="en-US" dirty="0"/>
          </a:p>
        </p:txBody>
      </p:sp>
    </p:spTree>
    <p:extLst>
      <p:ext uri="{BB962C8B-B14F-4D97-AF65-F5344CB8AC3E}">
        <p14:creationId xmlns:p14="http://schemas.microsoft.com/office/powerpoint/2010/main" val="235356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with accent color">
    <p:spTree>
      <p:nvGrpSpPr>
        <p:cNvPr id="1" name=""/>
        <p:cNvGrpSpPr/>
        <p:nvPr/>
      </p:nvGrpSpPr>
      <p:grpSpPr>
        <a:xfrm>
          <a:off x="0" y="0"/>
          <a:ext cx="0" cy="0"/>
          <a:chOff x="0" y="0"/>
          <a:chExt cx="0" cy="0"/>
        </a:xfrm>
      </p:grpSpPr>
      <p:sp>
        <p:nvSpPr>
          <p:cNvPr id="8" name="Rectangle 7"/>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2" name="Picture 11" descr="Logo&#10;&#10;Description automatically generated">
            <a:extLst>
              <a:ext uri="{FF2B5EF4-FFF2-40B4-BE49-F238E27FC236}">
                <a16:creationId xmlns:a16="http://schemas.microsoft.com/office/drawing/2014/main" id="{2529B00D-2353-4D64-8A5D-4BCE15AB8A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3" name="Rectangle 12">
            <a:extLst>
              <a:ext uri="{FF2B5EF4-FFF2-40B4-BE49-F238E27FC236}">
                <a16:creationId xmlns:a16="http://schemas.microsoft.com/office/drawing/2014/main" id="{D896141A-F660-4950-8F19-FEDDC2FC0CBA}"/>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892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5">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13" name="Picture 12" descr="Logo&#10;&#10;Description automatically generated">
            <a:extLst>
              <a:ext uri="{FF2B5EF4-FFF2-40B4-BE49-F238E27FC236}">
                <a16:creationId xmlns:a16="http://schemas.microsoft.com/office/drawing/2014/main" id="{74EDF796-3CAD-4A1A-A3D7-29E612BACB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14" name="Rectangle 13">
            <a:extLst>
              <a:ext uri="{FF2B5EF4-FFF2-40B4-BE49-F238E27FC236}">
                <a16:creationId xmlns:a16="http://schemas.microsoft.com/office/drawing/2014/main" id="{47E85FFE-AC92-4F8E-A7D3-4208B44A83A1}"/>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1735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One</a:t>
            </a:r>
          </a:p>
          <a:p>
            <a:pPr lvl="1"/>
            <a:r>
              <a:rPr lang="en-US" dirty="0"/>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Two</a:t>
            </a:r>
          </a:p>
          <a:p>
            <a:pPr lvl="1"/>
            <a:r>
              <a:rPr lang="en-US" dirty="0"/>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accent5">
                    <a:lumMod val="50000"/>
                  </a:schemeClr>
                </a:solidFill>
              </a:defRPr>
            </a:lvl1pPr>
            <a:lvl2pPr marL="0" indent="0">
              <a:buNone/>
              <a:defRPr>
                <a:solidFill>
                  <a:schemeClr val="accent5">
                    <a:lumMod val="50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Point Three</a:t>
            </a:r>
          </a:p>
          <a:p>
            <a:pPr lvl="1"/>
            <a:r>
              <a:rPr lang="en-US" dirty="0"/>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accent5">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accent5">
                    <a:lumMod val="50000"/>
                  </a:schemeClr>
                </a:solidFill>
              </a:defRPr>
            </a:lvl1pPr>
          </a:lstStyle>
          <a:p>
            <a:r>
              <a:rPr lang="en-US" dirty="0"/>
              <a:t>Click to edit Master title style</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1340" y="6248400"/>
            <a:ext cx="1355678" cy="609600"/>
          </a:xfrm>
          <a:prstGeom prst="rect">
            <a:avLst/>
          </a:prstGeom>
        </p:spPr>
      </p:pic>
      <p:pic>
        <p:nvPicPr>
          <p:cNvPr id="22" name="Picture 21" descr="Logo&#10;&#10;Description automatically generated">
            <a:extLst>
              <a:ext uri="{FF2B5EF4-FFF2-40B4-BE49-F238E27FC236}">
                <a16:creationId xmlns:a16="http://schemas.microsoft.com/office/drawing/2014/main" id="{3890A2D8-3D66-4150-BF96-3EF0A374B2D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734"/>
          <a:stretch/>
        </p:blipFill>
        <p:spPr>
          <a:xfrm>
            <a:off x="495300" y="6332806"/>
            <a:ext cx="1867381" cy="456516"/>
          </a:xfrm>
          <a:prstGeom prst="rect">
            <a:avLst/>
          </a:prstGeom>
        </p:spPr>
      </p:pic>
      <p:sp>
        <p:nvSpPr>
          <p:cNvPr id="23" name="Rectangle 22">
            <a:extLst>
              <a:ext uri="{FF2B5EF4-FFF2-40B4-BE49-F238E27FC236}">
                <a16:creationId xmlns:a16="http://schemas.microsoft.com/office/drawing/2014/main" id="{81096CB4-DFC9-4E22-887A-BCA489B2AA48}"/>
              </a:ext>
            </a:extLst>
          </p:cNvPr>
          <p:cNvSpPr/>
          <p:nvPr userDrawn="1"/>
        </p:nvSpPr>
        <p:spPr>
          <a:xfrm>
            <a:off x="0" y="6210253"/>
            <a:ext cx="12198536" cy="45719"/>
          </a:xfrm>
          <a:prstGeom prst="rect">
            <a:avLst/>
          </a:prstGeom>
          <a:solidFill>
            <a:srgbClr val="F3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741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4.png"/><Relationship Id="rId2" Type="http://schemas.openxmlformats.org/officeDocument/2006/relationships/slideLayout" Target="../slideLayouts/slideLayout53.xml"/><Relationship Id="rId16"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dirty="0"/>
          </a:p>
        </p:txBody>
      </p:sp>
    </p:spTree>
    <p:extLst>
      <p:ext uri="{BB962C8B-B14F-4D97-AF65-F5344CB8AC3E}">
        <p14:creationId xmlns:p14="http://schemas.microsoft.com/office/powerpoint/2010/main" val="1963880085"/>
      </p:ext>
    </p:extLst>
  </p:cSld>
  <p:clrMap bg1="lt1" tx1="dk1" bg2="lt2" tx2="dk2" accent1="accent1" accent2="accent2" accent3="accent3" accent4="accent4" accent5="accent5" accent6="accent6" hlink="hlink" folHlink="folHlink"/>
  <p:sldLayoutIdLst>
    <p:sldLayoutId id="2147483665" r:id="rId1"/>
    <p:sldLayoutId id="2147483676" r:id="rId2"/>
    <p:sldLayoutId id="2147483677" r:id="rId3"/>
    <p:sldLayoutId id="2147483679" r:id="rId4"/>
    <p:sldLayoutId id="2147483688" r:id="rId5"/>
    <p:sldLayoutId id="2147483660" r:id="rId6"/>
    <p:sldLayoutId id="2147483680" r:id="rId7"/>
    <p:sldLayoutId id="2147483652" r:id="rId8"/>
    <p:sldLayoutId id="2147483664" r:id="rId9"/>
    <p:sldLayoutId id="2147483666" r:id="rId10"/>
    <p:sldLayoutId id="2147483675" r:id="rId11"/>
    <p:sldLayoutId id="2147483667" r:id="rId12"/>
    <p:sldLayoutId id="2147483668" r:id="rId13"/>
    <p:sldLayoutId id="2147483669" r:id="rId14"/>
    <p:sldLayoutId id="2147483678" r:id="rId15"/>
    <p:sldLayoutId id="2147483670" r:id="rId16"/>
    <p:sldLayoutId id="2147483683" r:id="rId17"/>
    <p:sldLayoutId id="2147483671" r:id="rId18"/>
    <p:sldLayoutId id="2147483673" r:id="rId19"/>
    <p:sldLayoutId id="2147483672" r:id="rId20"/>
    <p:sldLayoutId id="2147483674" r:id="rId21"/>
    <p:sldLayoutId id="2147483681" r:id="rId22"/>
    <p:sldLayoutId id="2147483682" r:id="rId23"/>
    <p:sldLayoutId id="2147483689" r:id="rId24"/>
    <p:sldLayoutId id="2147483691" r:id="rId25"/>
    <p:sldLayoutId id="2147483693" r:id="rId26"/>
    <p:sldLayoutId id="2147483694" r:id="rId27"/>
    <p:sldLayoutId id="2147483695"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userDrawn="1">
          <p15:clr>
            <a:srgbClr val="F26B43"/>
          </p15:clr>
        </p15:guide>
        <p15:guide id="2" pos="5112" userDrawn="1">
          <p15:clr>
            <a:srgbClr val="F26B43"/>
          </p15:clr>
        </p15:guide>
        <p15:guide id="3" pos="2568" userDrawn="1">
          <p15:clr>
            <a:srgbClr val="F26B43"/>
          </p15:clr>
        </p15:guide>
        <p15:guide id="4" orient="horz" pos="2448" userDrawn="1">
          <p15:clr>
            <a:srgbClr val="F26B43"/>
          </p15:clr>
        </p15:guide>
        <p15:guide id="5" orient="horz" pos="2616" userDrawn="1">
          <p15:clr>
            <a:srgbClr val="F26B43"/>
          </p15:clr>
        </p15:guide>
        <p15:guide id="6" orient="horz" pos="288" userDrawn="1">
          <p15:clr>
            <a:srgbClr val="F26B43"/>
          </p15:clr>
        </p15:guide>
        <p15:guide id="7" pos="312" userDrawn="1">
          <p15:clr>
            <a:srgbClr val="F26B43"/>
          </p15:clr>
        </p15:guide>
        <p15:guide id="8" pos="7440" userDrawn="1">
          <p15:clr>
            <a:srgbClr val="F26B43"/>
          </p15:clr>
        </p15:guide>
        <p15:guide id="9"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dirty="0"/>
          </a:p>
        </p:txBody>
      </p:sp>
    </p:spTree>
    <p:extLst>
      <p:ext uri="{BB962C8B-B14F-4D97-AF65-F5344CB8AC3E}">
        <p14:creationId xmlns:p14="http://schemas.microsoft.com/office/powerpoint/2010/main" val="2019900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p15:clr>
            <a:srgbClr val="F26B43"/>
          </p15:clr>
        </p15:guide>
        <p15:guide id="2" pos="5112">
          <p15:clr>
            <a:srgbClr val="F26B43"/>
          </p15:clr>
        </p15:guide>
        <p15:guide id="3" pos="2568">
          <p15:clr>
            <a:srgbClr val="F26B43"/>
          </p15:clr>
        </p15:guide>
        <p15:guide id="4" orient="horz" pos="2448">
          <p15:clr>
            <a:srgbClr val="F26B43"/>
          </p15:clr>
        </p15:guide>
        <p15:guide id="5" orient="horz" pos="2616">
          <p15:clr>
            <a:srgbClr val="F26B43"/>
          </p15:clr>
        </p15:guide>
        <p15:guide id="6" orient="horz" pos="288">
          <p15:clr>
            <a:srgbClr val="F26B43"/>
          </p15:clr>
        </p15:guide>
        <p15:guide id="7" pos="312">
          <p15:clr>
            <a:srgbClr val="F26B43"/>
          </p15:clr>
        </p15:guide>
        <p15:guide id="8" pos="7440">
          <p15:clr>
            <a:srgbClr val="F26B43"/>
          </p15:clr>
        </p15:guide>
        <p15:guide id="9" orient="horz" pos="39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A56E4-9601-4E60-805D-83374CB693BC}" type="datetime1">
              <a:rPr lang="en-US" smtClean="0"/>
              <a:t>5/17/2022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B8DCDAE-849F-4278-A3B6-126065245978}" type="slidenum">
              <a:rPr lang="en-US" smtClean="0"/>
              <a:pPr/>
              <a:t>‹#›</a:t>
            </a:fld>
            <a:endParaRPr lang="en-US" dirty="0"/>
          </a:p>
        </p:txBody>
      </p:sp>
    </p:spTree>
    <p:extLst>
      <p:ext uri="{BB962C8B-B14F-4D97-AF65-F5344CB8AC3E}">
        <p14:creationId xmlns:p14="http://schemas.microsoft.com/office/powerpoint/2010/main" val="11551867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7.xml.rels><?xml version="1.0" encoding="UTF-8" standalone="yes"?>
<Relationships xmlns="http://schemas.openxmlformats.org/package/2006/relationships"><Relationship Id="rId8" Type="http://schemas.openxmlformats.org/officeDocument/2006/relationships/hyperlink" Target="http://onlinemanuals.txdot.gov/txdotmanuals/pdm/manual_notice.htm" TargetMode="External"/><Relationship Id="rId3" Type="http://schemas.openxmlformats.org/officeDocument/2006/relationships/hyperlink" Target="https://ftp.dot.state.tx.us/pub/txdot-info/cst/TMS/200-F_series/pdfs/bit249.pdf" TargetMode="External"/><Relationship Id="rId7" Type="http://schemas.openxmlformats.org/officeDocument/2006/relationships/hyperlink" Target="https://www.texasasphalt.org/blog_home.asp?display=81" TargetMode="External"/><Relationship Id="rId2" Type="http://schemas.openxmlformats.org/officeDocument/2006/relationships/hyperlink" Target="http://slideplayer.com/slide/17976291/" TargetMode="External"/><Relationship Id="rId1" Type="http://schemas.openxmlformats.org/officeDocument/2006/relationships/slideLayout" Target="../slideLayouts/slideLayout7.xml"/><Relationship Id="rId6" Type="http://schemas.openxmlformats.org/officeDocument/2006/relationships/hyperlink" Target="ftp://ftp.dot.state.tx.us/pub/txdot-info/cst/raters_manual.pdf" TargetMode="External"/><Relationship Id="rId5" Type="http://schemas.openxmlformats.org/officeDocument/2006/relationships/hyperlink" Target="https://ftp.dot.state.tx.us/pub/txdot-info/cst/TMS/200-F_series/pdfs/bit242.pdf" TargetMode="External"/><Relationship Id="rId4" Type="http://schemas.openxmlformats.org/officeDocument/2006/relationships/hyperlink" Target="ftp://ftp.dot.state.tx.us/pub/txdot-info/cst/TMS/200-F_series/pdfs/bit248.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texasasphalt.org/guide" TargetMode="External"/><Relationship Id="rId2" Type="http://schemas.openxmlformats.org/officeDocument/2006/relationships/hyperlink" Target="https://www.blankenshipasphalttech.com/news/2019/10/18/reflective-crack-relief-asphalt-interlayer" TargetMode="External"/><Relationship Id="rId1" Type="http://schemas.openxmlformats.org/officeDocument/2006/relationships/slideLayout" Target="../slideLayouts/slideLayout7.xml"/><Relationship Id="rId4" Type="http://schemas.openxmlformats.org/officeDocument/2006/relationships/hyperlink" Target="https://www.fhwa.dot.gov/pavement/tops/pubs/asphalt_tops_combined_508_2.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Targeted Overlay Pavement Solutions (TOPS)</a:t>
            </a:r>
          </a:p>
        </p:txBody>
      </p:sp>
      <p:sp>
        <p:nvSpPr>
          <p:cNvPr id="6" name="Subtitle 5"/>
          <p:cNvSpPr>
            <a:spLocks noGrp="1"/>
          </p:cNvSpPr>
          <p:nvPr>
            <p:ph type="subTitle" idx="1"/>
          </p:nvPr>
        </p:nvSpPr>
        <p:spPr>
          <a:xfrm>
            <a:off x="4110718" y="3810000"/>
            <a:ext cx="6206762" cy="1447800"/>
          </a:xfrm>
        </p:spPr>
        <p:txBody>
          <a:bodyPr>
            <a:normAutofit/>
          </a:bodyPr>
          <a:lstStyle/>
          <a:p>
            <a:r>
              <a:rPr lang="en-US" sz="2800" i="1" dirty="0"/>
              <a:t>A solution for extending the life of an existing pavement investment.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7209" t="29780" b="4902"/>
          <a:stretch/>
        </p:blipFill>
        <p:spPr>
          <a:xfrm>
            <a:off x="5081" y="2738120"/>
            <a:ext cx="3870960" cy="269239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789" t="14699" r="9911" b="6682"/>
          <a:stretch/>
        </p:blipFill>
        <p:spPr>
          <a:xfrm>
            <a:off x="0" y="-5080"/>
            <a:ext cx="3871803" cy="2677160"/>
          </a:xfrm>
          <a:prstGeom prst="rect">
            <a:avLst/>
          </a:prstGeom>
        </p:spPr>
      </p:pic>
      <p:sp>
        <p:nvSpPr>
          <p:cNvPr id="7" name="TextBox 6"/>
          <p:cNvSpPr txBox="1"/>
          <p:nvPr/>
        </p:nvSpPr>
        <p:spPr>
          <a:xfrm rot="16200000">
            <a:off x="-411491" y="2111334"/>
            <a:ext cx="1023037" cy="200055"/>
          </a:xfrm>
          <a:prstGeom prst="rect">
            <a:avLst/>
          </a:prstGeom>
          <a:noFill/>
        </p:spPr>
        <p:txBody>
          <a:bodyPr wrap="none" rtlCol="0">
            <a:spAutoFit/>
          </a:bodyPr>
          <a:lstStyle/>
          <a:p>
            <a:r>
              <a:rPr lang="en-US" sz="700" dirty="0">
                <a:solidFill>
                  <a:schemeClr val="bg1"/>
                </a:solidFill>
                <a:latin typeface="Arial" panose="020B0604020202020204" pitchFamily="34" charset="0"/>
                <a:cs typeface="Arial" panose="020B0604020202020204" pitchFamily="34" charset="0"/>
              </a:rPr>
              <a:t>Image source: NAPA</a:t>
            </a:r>
          </a:p>
        </p:txBody>
      </p:sp>
      <p:sp>
        <p:nvSpPr>
          <p:cNvPr id="8" name="TextBox 7"/>
          <p:cNvSpPr txBox="1"/>
          <p:nvPr/>
        </p:nvSpPr>
        <p:spPr>
          <a:xfrm rot="16200000">
            <a:off x="-411491" y="4801194"/>
            <a:ext cx="1023037" cy="200055"/>
          </a:xfrm>
          <a:prstGeom prst="rect">
            <a:avLst/>
          </a:prstGeom>
          <a:noFill/>
        </p:spPr>
        <p:txBody>
          <a:bodyPr wrap="none" rtlCol="0">
            <a:spAutoFit/>
          </a:bodyPr>
          <a:lstStyle/>
          <a:p>
            <a:r>
              <a:rPr lang="en-US" sz="700" dirty="0">
                <a:solidFill>
                  <a:schemeClr val="bg1"/>
                </a:solidFill>
                <a:latin typeface="Arial" panose="020B0604020202020204" pitchFamily="34" charset="0"/>
                <a:cs typeface="Arial" panose="020B0604020202020204" pitchFamily="34" charset="0"/>
              </a:rPr>
              <a:t>Image source: ACPA</a:t>
            </a:r>
          </a:p>
        </p:txBody>
      </p:sp>
      <p:sp>
        <p:nvSpPr>
          <p:cNvPr id="9" name="TextBox 8">
            <a:extLst>
              <a:ext uri="{FF2B5EF4-FFF2-40B4-BE49-F238E27FC236}">
                <a16:creationId xmlns:a16="http://schemas.microsoft.com/office/drawing/2014/main" id="{078D07BD-1C2C-4248-9C0A-8B6EFD9D5C5F}"/>
              </a:ext>
            </a:extLst>
          </p:cNvPr>
          <p:cNvSpPr txBox="1"/>
          <p:nvPr/>
        </p:nvSpPr>
        <p:spPr>
          <a:xfrm>
            <a:off x="4110717" y="5430519"/>
            <a:ext cx="4648271"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Tim Aschenbrener, P.E.</a:t>
            </a:r>
          </a:p>
          <a:p>
            <a:r>
              <a:rPr lang="en-US" sz="2000" dirty="0">
                <a:latin typeface="Arial" panose="020B0604020202020204" pitchFamily="34" charset="0"/>
                <a:cs typeface="Arial" panose="020B0604020202020204" pitchFamily="34" charset="0"/>
              </a:rPr>
              <a:t>Senior Asphalt Engineer</a:t>
            </a:r>
          </a:p>
          <a:p>
            <a:r>
              <a:rPr lang="en-US" sz="2000" dirty="0">
                <a:latin typeface="Arial" panose="020B0604020202020204" pitchFamily="34" charset="0"/>
                <a:cs typeface="Arial" panose="020B0604020202020204" pitchFamily="34" charset="0"/>
              </a:rPr>
              <a:t>Pavement Materials Team</a:t>
            </a:r>
          </a:p>
          <a:p>
            <a:r>
              <a:rPr lang="en-US" sz="2000" dirty="0">
                <a:latin typeface="Arial" panose="020B0604020202020204" pitchFamily="34" charset="0"/>
                <a:cs typeface="Arial" panose="020B0604020202020204" pitchFamily="34" charset="0"/>
              </a:rPr>
              <a:t>FHWA: Office of Infrastructure </a:t>
            </a:r>
          </a:p>
        </p:txBody>
      </p:sp>
    </p:spTree>
    <p:extLst>
      <p:ext uri="{BB962C8B-B14F-4D97-AF65-F5344CB8AC3E}">
        <p14:creationId xmlns:p14="http://schemas.microsoft.com/office/powerpoint/2010/main" val="11613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0DD06B-44D0-4B5F-9DB8-096B8174C7B9}" type="slidenum">
              <a:rPr lang="en-US" smtClean="0"/>
              <a:t>10</a:t>
            </a:fld>
            <a:endParaRPr lang="en-US"/>
          </a:p>
        </p:txBody>
      </p:sp>
      <p:sp>
        <p:nvSpPr>
          <p:cNvPr id="3" name="Content Placeholder 2"/>
          <p:cNvSpPr>
            <a:spLocks noGrp="1"/>
          </p:cNvSpPr>
          <p:nvPr>
            <p:ph sz="half" idx="16"/>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640" t="5785" r="17479" b="8815"/>
          <a:stretch/>
        </p:blipFill>
        <p:spPr>
          <a:xfrm>
            <a:off x="4893495" y="0"/>
            <a:ext cx="7305041" cy="6248399"/>
          </a:xfrm>
          <a:prstGeom prst="rect">
            <a:avLst/>
          </a:prstGeom>
        </p:spPr>
      </p:pic>
      <p:sp>
        <p:nvSpPr>
          <p:cNvPr id="6" name="TextBox 5"/>
          <p:cNvSpPr txBox="1"/>
          <p:nvPr/>
        </p:nvSpPr>
        <p:spPr>
          <a:xfrm rot="16200000">
            <a:off x="10668095" y="4099622"/>
            <a:ext cx="2689064"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source: NAPA</a:t>
            </a:r>
          </a:p>
        </p:txBody>
      </p:sp>
      <p:sp>
        <p:nvSpPr>
          <p:cNvPr id="10" name="Content Placeholder 2"/>
          <p:cNvSpPr txBox="1">
            <a:spLocks/>
          </p:cNvSpPr>
          <p:nvPr/>
        </p:nvSpPr>
        <p:spPr>
          <a:xfrm>
            <a:off x="259080" y="1452880"/>
            <a:ext cx="3632200" cy="46431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Alternative materials and mixture design for higher-performance and durability</a:t>
            </a:r>
          </a:p>
          <a:p>
            <a:r>
              <a:rPr lang="en-US" dirty="0">
                <a:solidFill>
                  <a:schemeClr val="accent5">
                    <a:lumMod val="50000"/>
                  </a:schemeClr>
                </a:solidFill>
              </a:rPr>
              <a:t>Alternative overlay mixture designs &amp; surface types to address:</a:t>
            </a:r>
          </a:p>
          <a:p>
            <a:pPr lvl="1"/>
            <a:r>
              <a:rPr lang="en-US" dirty="0">
                <a:solidFill>
                  <a:schemeClr val="accent5">
                    <a:lumMod val="50000"/>
                  </a:schemeClr>
                </a:solidFill>
              </a:rPr>
              <a:t>Friction</a:t>
            </a:r>
          </a:p>
          <a:p>
            <a:pPr lvl="1"/>
            <a:r>
              <a:rPr lang="en-US" dirty="0">
                <a:solidFill>
                  <a:schemeClr val="accent5">
                    <a:lumMod val="50000"/>
                  </a:schemeClr>
                </a:solidFill>
              </a:rPr>
              <a:t>Noise</a:t>
            </a:r>
          </a:p>
          <a:p>
            <a:pPr lvl="1"/>
            <a:r>
              <a:rPr lang="en-US" dirty="0">
                <a:solidFill>
                  <a:schemeClr val="accent5">
                    <a:lumMod val="50000"/>
                  </a:schemeClr>
                </a:solidFill>
              </a:rPr>
              <a:t>Drainage</a:t>
            </a:r>
          </a:p>
        </p:txBody>
      </p:sp>
      <p:sp>
        <p:nvSpPr>
          <p:cNvPr id="11" name="Title 1"/>
          <p:cNvSpPr>
            <a:spLocks noGrp="1"/>
          </p:cNvSpPr>
          <p:nvPr>
            <p:ph type="title"/>
          </p:nvPr>
        </p:nvSpPr>
        <p:spPr>
          <a:xfrm>
            <a:off x="0" y="127317"/>
            <a:ext cx="4124960" cy="1325563"/>
          </a:xfrm>
        </p:spPr>
        <p:txBody>
          <a:bodyPr/>
          <a:lstStyle/>
          <a:p>
            <a:pPr algn="ctr"/>
            <a:r>
              <a:rPr lang="en-US" sz="4400" b="1" dirty="0"/>
              <a:t>Asphalt</a:t>
            </a:r>
            <a:endParaRPr lang="en-US" b="1" dirty="0"/>
          </a:p>
        </p:txBody>
      </p:sp>
    </p:spTree>
    <p:extLst>
      <p:ext uri="{BB962C8B-B14F-4D97-AF65-F5344CB8AC3E}">
        <p14:creationId xmlns:p14="http://schemas.microsoft.com/office/powerpoint/2010/main" val="14152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 the TOPS toolbox?</a:t>
            </a:r>
          </a:p>
        </p:txBody>
      </p:sp>
      <p:sp>
        <p:nvSpPr>
          <p:cNvPr id="3" name="Content Placeholder 2"/>
          <p:cNvSpPr>
            <a:spLocks noGrp="1"/>
          </p:cNvSpPr>
          <p:nvPr>
            <p:ph idx="1"/>
          </p:nvPr>
        </p:nvSpPr>
        <p:spPr>
          <a:xfrm>
            <a:off x="838200" y="1582047"/>
            <a:ext cx="10515600" cy="4209415"/>
          </a:xfrm>
        </p:spPr>
        <p:txBody>
          <a:bodyPr>
            <a:normAutofit lnSpcReduction="10000"/>
          </a:bodyPr>
          <a:lstStyle/>
          <a:p>
            <a:pPr marL="0" indent="0">
              <a:buNone/>
            </a:pPr>
            <a:r>
              <a:rPr lang="en-US" b="1" dirty="0"/>
              <a:t>Asphalt overlay products:</a:t>
            </a:r>
          </a:p>
          <a:p>
            <a:r>
              <a:rPr lang="en-US" dirty="0"/>
              <a:t>High-Performance Thin Overlay (HPTO)		11 states</a:t>
            </a:r>
          </a:p>
          <a:p>
            <a:r>
              <a:rPr lang="en-US" dirty="0"/>
              <a:t>Crack Attenuating Mixture (CAM)				  7 states</a:t>
            </a:r>
          </a:p>
          <a:p>
            <a:r>
              <a:rPr lang="en-US" dirty="0"/>
              <a:t>Highly Modified Asphalt (</a:t>
            </a:r>
            <a:r>
              <a:rPr lang="en-US" dirty="0" err="1"/>
              <a:t>HiMA</a:t>
            </a:r>
            <a:r>
              <a:rPr lang="en-US" dirty="0"/>
              <a:t>)				10 states</a:t>
            </a:r>
          </a:p>
          <a:p>
            <a:r>
              <a:rPr lang="en-US" dirty="0"/>
              <a:t>Enhanced friction overlay					  7 states</a:t>
            </a:r>
          </a:p>
          <a:p>
            <a:r>
              <a:rPr lang="en-US" dirty="0"/>
              <a:t>Stone matrix asphalt (SMA)				  5 states</a:t>
            </a:r>
          </a:p>
          <a:p>
            <a:r>
              <a:rPr lang="en-US" dirty="0"/>
              <a:t>Asphalt Rubber Gap-Graded (ARGG)			  4 states</a:t>
            </a:r>
          </a:p>
          <a:p>
            <a:r>
              <a:rPr lang="en-US" dirty="0"/>
              <a:t>Open-Graded Friction Course (OGFC)			  3 states</a:t>
            </a:r>
          </a:p>
          <a:p>
            <a:r>
              <a:rPr lang="en-US" dirty="0">
                <a:ea typeface="Times New Roman" panose="02020603050405020304" pitchFamily="18" charset="0"/>
              </a:rPr>
              <a:t>Ultra-thin bonded wearing course (UTBWC) 		  3 states</a:t>
            </a:r>
            <a:endParaRPr lang="en-US" dirty="0"/>
          </a:p>
          <a:p>
            <a:endParaRPr lang="en-US" dirty="0"/>
          </a:p>
        </p:txBody>
      </p:sp>
      <p:sp>
        <p:nvSpPr>
          <p:cNvPr id="4" name="Slide Number Placeholder 3"/>
          <p:cNvSpPr>
            <a:spLocks noGrp="1"/>
          </p:cNvSpPr>
          <p:nvPr>
            <p:ph type="sldNum" sz="quarter" idx="12"/>
          </p:nvPr>
        </p:nvSpPr>
        <p:spPr/>
        <p:txBody>
          <a:bodyPr/>
          <a:lstStyle/>
          <a:p>
            <a:fld id="{C10DD06B-44D0-4B5F-9DB8-096B8174C7B9}" type="slidenum">
              <a:rPr lang="en-US" smtClean="0"/>
              <a:pPr/>
              <a:t>11</a:t>
            </a:fld>
            <a:endParaRPr lang="en-US" dirty="0"/>
          </a:p>
        </p:txBody>
      </p:sp>
      <p:sp>
        <p:nvSpPr>
          <p:cNvPr id="5" name="TextBox 4">
            <a:extLst>
              <a:ext uri="{FF2B5EF4-FFF2-40B4-BE49-F238E27FC236}">
                <a16:creationId xmlns:a16="http://schemas.microsoft.com/office/drawing/2014/main" id="{B3F8DB5B-88F2-4C48-B565-F653E4B1F5E0}"/>
              </a:ext>
            </a:extLst>
          </p:cNvPr>
          <p:cNvSpPr txBox="1"/>
          <p:nvPr/>
        </p:nvSpPr>
        <p:spPr>
          <a:xfrm>
            <a:off x="2556588" y="6356350"/>
            <a:ext cx="777197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Fact sheet and “one pagers” at: https://www.fhwa.dot.gov/pavement/tops/</a:t>
            </a:r>
          </a:p>
        </p:txBody>
      </p:sp>
    </p:spTree>
    <p:custDataLst>
      <p:tags r:id="rId1"/>
    </p:custDataLst>
    <p:extLst>
      <p:ext uri="{BB962C8B-B14F-4D97-AF65-F5344CB8AC3E}">
        <p14:creationId xmlns:p14="http://schemas.microsoft.com/office/powerpoint/2010/main" val="2317527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0DD06B-44D0-4B5F-9DB8-096B8174C7B9}" type="slidenum">
              <a:rPr lang="en-US" smtClean="0"/>
              <a:t>12</a:t>
            </a:fld>
            <a:endParaRPr lang="en-US"/>
          </a:p>
        </p:txBody>
      </p:sp>
      <p:sp>
        <p:nvSpPr>
          <p:cNvPr id="3" name="Content Placeholder 2"/>
          <p:cNvSpPr>
            <a:spLocks noGrp="1"/>
          </p:cNvSpPr>
          <p:nvPr>
            <p:ph sz="half" idx="16"/>
          </p:nvPr>
        </p:nvSpPr>
        <p:spPr/>
        <p:txBody>
          <a:bodyPr anchor="ctr">
            <a:normAutofit/>
          </a:bodyPr>
          <a:lstStyle/>
          <a:p>
            <a:pPr marL="457200" indent="-457200">
              <a:buFont typeface="Arial" panose="020B0604020202020204" pitchFamily="34" charset="0"/>
              <a:buChar char="•"/>
            </a:pPr>
            <a:r>
              <a:rPr lang="en-US" sz="4000" dirty="0"/>
              <a:t>Improved Safety</a:t>
            </a:r>
          </a:p>
          <a:p>
            <a:pPr marL="457200" indent="-457200">
              <a:buFont typeface="Arial" panose="020B0604020202020204" pitchFamily="34" charset="0"/>
              <a:buChar char="•"/>
            </a:pPr>
            <a:r>
              <a:rPr lang="en-US" sz="4000" dirty="0"/>
              <a:t>Improved Performance</a:t>
            </a:r>
          </a:p>
          <a:p>
            <a:pPr marL="457200" indent="-457200">
              <a:buFont typeface="Arial" panose="020B0604020202020204" pitchFamily="34" charset="0"/>
              <a:buChar char="•"/>
            </a:pPr>
            <a:r>
              <a:rPr lang="en-US" sz="4000" dirty="0"/>
              <a:t>Retained Investments</a:t>
            </a:r>
          </a:p>
          <a:p>
            <a:pPr marL="457200" indent="-457200">
              <a:buFont typeface="Arial" panose="020B0604020202020204" pitchFamily="34" charset="0"/>
              <a:buChar char="•"/>
            </a:pPr>
            <a:r>
              <a:rPr lang="en-US" sz="4000" dirty="0"/>
              <a:t>Cost Savings</a:t>
            </a:r>
          </a:p>
          <a:p>
            <a:pPr marL="457200" indent="-457200">
              <a:buFont typeface="Arial" panose="020B0604020202020204" pitchFamily="34" charset="0"/>
              <a:buChar char="•"/>
            </a:pPr>
            <a:r>
              <a:rPr lang="en-US" sz="4000" dirty="0"/>
              <a:t>Environmentally Sound</a:t>
            </a:r>
          </a:p>
        </p:txBody>
      </p:sp>
      <p:sp>
        <p:nvSpPr>
          <p:cNvPr id="4" name="Title 3"/>
          <p:cNvSpPr>
            <a:spLocks noGrp="1"/>
          </p:cNvSpPr>
          <p:nvPr>
            <p:ph type="title"/>
          </p:nvPr>
        </p:nvSpPr>
        <p:spPr>
          <a:xfrm>
            <a:off x="114300" y="365125"/>
            <a:ext cx="3776980" cy="5664835"/>
          </a:xfrm>
        </p:spPr>
        <p:txBody>
          <a:bodyPr>
            <a:normAutofit/>
          </a:bodyPr>
          <a:lstStyle/>
          <a:p>
            <a:r>
              <a:rPr lang="en-US" sz="6000" dirty="0"/>
              <a:t>TOPS Potential</a:t>
            </a:r>
            <a:br>
              <a:rPr lang="en-US" sz="6000" dirty="0"/>
            </a:br>
            <a:r>
              <a:rPr lang="en-US" sz="6000" dirty="0"/>
              <a:t>Benefits</a:t>
            </a:r>
          </a:p>
        </p:txBody>
      </p:sp>
    </p:spTree>
    <p:custDataLst>
      <p:tags r:id="rId1"/>
    </p:custDataLst>
    <p:extLst>
      <p:ext uri="{BB962C8B-B14F-4D97-AF65-F5344CB8AC3E}">
        <p14:creationId xmlns:p14="http://schemas.microsoft.com/office/powerpoint/2010/main" val="224789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Potential Benefits</a:t>
            </a:r>
          </a:p>
        </p:txBody>
      </p:sp>
      <p:graphicFrame>
        <p:nvGraphicFramePr>
          <p:cNvPr id="5" name="Content Placeholder 4"/>
          <p:cNvGraphicFramePr>
            <a:graphicFrameLocks noGrp="1"/>
          </p:cNvGraphicFramePr>
          <p:nvPr>
            <p:ph idx="1"/>
          </p:nvPr>
        </p:nvGraphicFramePr>
        <p:xfrm>
          <a:off x="2235379" y="2219960"/>
          <a:ext cx="7721242" cy="2633394"/>
        </p:xfrm>
        <a:graphic>
          <a:graphicData uri="http://schemas.openxmlformats.org/drawingml/2006/table">
            <a:tbl>
              <a:tblPr firstRow="1" bandRow="1">
                <a:tableStyleId>{5C22544A-7EE6-4342-B048-85BDC9FD1C3A}</a:tableStyleId>
              </a:tblPr>
              <a:tblGrid>
                <a:gridCol w="3461247">
                  <a:extLst>
                    <a:ext uri="{9D8B030D-6E8A-4147-A177-3AD203B41FA5}">
                      <a16:colId xmlns:a16="http://schemas.microsoft.com/office/drawing/2014/main" val="1755681484"/>
                    </a:ext>
                  </a:extLst>
                </a:gridCol>
                <a:gridCol w="4259995">
                  <a:extLst>
                    <a:ext uri="{9D8B030D-6E8A-4147-A177-3AD203B41FA5}">
                      <a16:colId xmlns:a16="http://schemas.microsoft.com/office/drawing/2014/main" val="139673156"/>
                    </a:ext>
                  </a:extLst>
                </a:gridCol>
              </a:tblGrid>
              <a:tr h="538092">
                <a:tc>
                  <a:txBody>
                    <a:bodyPr/>
                    <a:lstStyle/>
                    <a:p>
                      <a:r>
                        <a:rPr lang="en-US" sz="2400" dirty="0"/>
                        <a:t>Safety Benefits</a:t>
                      </a:r>
                    </a:p>
                  </a:txBody>
                  <a:tcPr>
                    <a:solidFill>
                      <a:schemeClr val="accent6">
                        <a:lumMod val="75000"/>
                      </a:schemeClr>
                    </a:solidFill>
                  </a:tcPr>
                </a:tc>
                <a:tc>
                  <a:txBody>
                    <a:bodyPr/>
                    <a:lstStyle/>
                    <a:p>
                      <a:r>
                        <a:rPr lang="en-US" sz="2400" dirty="0"/>
                        <a:t>TOPS Asphalt Products</a:t>
                      </a:r>
                    </a:p>
                  </a:txBody>
                  <a:tcPr>
                    <a:solidFill>
                      <a:schemeClr val="accent6">
                        <a:lumMod val="75000"/>
                      </a:schemeClr>
                    </a:solidFill>
                  </a:tcPr>
                </a:tc>
                <a:extLst>
                  <a:ext uri="{0D108BD9-81ED-4DB2-BD59-A6C34878D82A}">
                    <a16:rowId xmlns:a16="http://schemas.microsoft.com/office/drawing/2014/main" val="3491998733"/>
                  </a:ext>
                </a:extLst>
              </a:tr>
              <a:tr h="834333">
                <a:tc>
                  <a:txBody>
                    <a:bodyPr/>
                    <a:lstStyle/>
                    <a:p>
                      <a:pPr marL="0" marR="0">
                        <a:lnSpc>
                          <a:spcPct val="107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Increase skid resistance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Enhanced-friction overlay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0570882"/>
                  </a:ext>
                </a:extLst>
              </a:tr>
              <a:tr h="1260969">
                <a:tc>
                  <a:txBody>
                    <a:bodyPr/>
                    <a:lstStyle/>
                    <a:p>
                      <a:pPr marL="0" marR="0">
                        <a:lnSpc>
                          <a:spcPct val="107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Reduce splash and spray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Ultra-thin bonded wearing course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Calibri" panose="020F0502020204030204" pitchFamily="34" charset="0"/>
                        </a:rPr>
                        <a:t>Open-graded friction course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1484653"/>
                  </a:ext>
                </a:extLst>
              </a:tr>
            </a:tbl>
          </a:graphicData>
        </a:graphic>
      </p:graphicFrame>
      <p:sp>
        <p:nvSpPr>
          <p:cNvPr id="2" name="Slide Number Placeholder 1"/>
          <p:cNvSpPr>
            <a:spLocks noGrp="1"/>
          </p:cNvSpPr>
          <p:nvPr>
            <p:ph type="sldNum" sz="quarter" idx="12"/>
          </p:nvPr>
        </p:nvSpPr>
        <p:spPr/>
        <p:txBody>
          <a:bodyPr/>
          <a:lstStyle/>
          <a:p>
            <a:fld id="{C10DD06B-44D0-4B5F-9DB8-096B8174C7B9}" type="slidenum">
              <a:rPr lang="en-US" smtClean="0"/>
              <a:t>13</a:t>
            </a:fld>
            <a:endParaRPr lang="en-US"/>
          </a:p>
        </p:txBody>
      </p:sp>
      <p:sp>
        <p:nvSpPr>
          <p:cNvPr id="6" name="Content Placeholder 2"/>
          <p:cNvSpPr txBox="1">
            <a:spLocks/>
          </p:cNvSpPr>
          <p:nvPr/>
        </p:nvSpPr>
        <p:spPr>
          <a:xfrm>
            <a:off x="838200" y="1363345"/>
            <a:ext cx="10515600" cy="856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i="1" dirty="0">
                <a:solidFill>
                  <a:schemeClr val="accent5">
                    <a:lumMod val="50000"/>
                  </a:schemeClr>
                </a:solidFill>
              </a:rPr>
              <a:t>Overlays may reduce maintenance, maximize previous investments, and reduce user delays  (fewer work zones) due to extended service life of pavement structure.</a:t>
            </a:r>
          </a:p>
        </p:txBody>
      </p:sp>
    </p:spTree>
    <p:extLst>
      <p:ext uri="{BB962C8B-B14F-4D97-AF65-F5344CB8AC3E}">
        <p14:creationId xmlns:p14="http://schemas.microsoft.com/office/powerpoint/2010/main" val="363130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Potential Benefits </a:t>
            </a:r>
          </a:p>
        </p:txBody>
      </p:sp>
      <p:graphicFrame>
        <p:nvGraphicFramePr>
          <p:cNvPr id="5" name="Content Placeholder 4"/>
          <p:cNvGraphicFramePr>
            <a:graphicFrameLocks noGrp="1"/>
          </p:cNvGraphicFramePr>
          <p:nvPr>
            <p:ph idx="1"/>
          </p:nvPr>
        </p:nvGraphicFramePr>
        <p:xfrm>
          <a:off x="838200" y="2084157"/>
          <a:ext cx="9478108" cy="3410497"/>
        </p:xfrm>
        <a:graphic>
          <a:graphicData uri="http://schemas.openxmlformats.org/drawingml/2006/table">
            <a:tbl>
              <a:tblPr firstRow="1" bandRow="1">
                <a:tableStyleId>{5C22544A-7EE6-4342-B048-85BDC9FD1C3A}</a:tableStyleId>
              </a:tblPr>
              <a:tblGrid>
                <a:gridCol w="4723585">
                  <a:extLst>
                    <a:ext uri="{9D8B030D-6E8A-4147-A177-3AD203B41FA5}">
                      <a16:colId xmlns:a16="http://schemas.microsoft.com/office/drawing/2014/main" val="1755681484"/>
                    </a:ext>
                  </a:extLst>
                </a:gridCol>
                <a:gridCol w="4754523">
                  <a:extLst>
                    <a:ext uri="{9D8B030D-6E8A-4147-A177-3AD203B41FA5}">
                      <a16:colId xmlns:a16="http://schemas.microsoft.com/office/drawing/2014/main" val="139673156"/>
                    </a:ext>
                  </a:extLst>
                </a:gridCol>
              </a:tblGrid>
              <a:tr h="501544">
                <a:tc>
                  <a:txBody>
                    <a:bodyPr/>
                    <a:lstStyle/>
                    <a:p>
                      <a:r>
                        <a:rPr lang="en-US" sz="2000" dirty="0">
                          <a:solidFill>
                            <a:schemeClr val="tx1"/>
                          </a:solidFill>
                        </a:rPr>
                        <a:t>Performance Benefits</a:t>
                      </a:r>
                    </a:p>
                  </a:txBody>
                  <a:tcPr>
                    <a:solidFill>
                      <a:srgbClr val="FFC000"/>
                    </a:solidFill>
                  </a:tcPr>
                </a:tc>
                <a:tc>
                  <a:txBody>
                    <a:bodyPr/>
                    <a:lstStyle/>
                    <a:p>
                      <a:r>
                        <a:rPr lang="en-US" sz="2000" dirty="0">
                          <a:solidFill>
                            <a:schemeClr val="tx1"/>
                          </a:solidFill>
                        </a:rPr>
                        <a:t>TOPS Asphalt Products</a:t>
                      </a:r>
                    </a:p>
                  </a:txBody>
                  <a:tcPr>
                    <a:solidFill>
                      <a:srgbClr val="FFC000"/>
                    </a:solidFill>
                  </a:tcPr>
                </a:tc>
                <a:extLst>
                  <a:ext uri="{0D108BD9-81ED-4DB2-BD59-A6C34878D82A}">
                    <a16:rowId xmlns:a16="http://schemas.microsoft.com/office/drawing/2014/main" val="3491998733"/>
                  </a:ext>
                </a:extLst>
              </a:tr>
              <a:tr h="1127563">
                <a:tc>
                  <a:txBody>
                    <a:bodyPr/>
                    <a:lstStyle/>
                    <a:p>
                      <a:pPr marL="0" marR="0">
                        <a:lnSpc>
                          <a:spcPct val="107000"/>
                        </a:lnSpc>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Adds durability to high traffic locations (truck routes, intersections, roundabouts)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Stone-matrix asphalt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Asphalt rubber gap graded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Highly modified asphalt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0570882"/>
                  </a:ext>
                </a:extLst>
              </a:tr>
              <a:tr h="1072054">
                <a:tc>
                  <a:txBody>
                    <a:bodyPr/>
                    <a:lstStyle/>
                    <a:p>
                      <a:pPr marL="0" marR="0">
                        <a:lnSpc>
                          <a:spcPct val="107000"/>
                        </a:lnSpc>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Provides solutions for distressed existing pavements with extensive cracking, marginal base, etc.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Crack attenuating mixture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Ultra-thin bonded wearing course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1484653"/>
                  </a:ext>
                </a:extLst>
              </a:tr>
              <a:tr h="709336">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Preserves existing pavement through thin durable overlays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High-performance thin overlays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Highly modified asphalt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33086"/>
                  </a:ext>
                </a:extLst>
              </a:tr>
            </a:tbl>
          </a:graphicData>
        </a:graphic>
      </p:graphicFrame>
      <p:sp>
        <p:nvSpPr>
          <p:cNvPr id="2" name="Slide Number Placeholder 1"/>
          <p:cNvSpPr>
            <a:spLocks noGrp="1"/>
          </p:cNvSpPr>
          <p:nvPr>
            <p:ph type="sldNum" sz="quarter" idx="12"/>
          </p:nvPr>
        </p:nvSpPr>
        <p:spPr/>
        <p:txBody>
          <a:bodyPr/>
          <a:lstStyle/>
          <a:p>
            <a:fld id="{C10DD06B-44D0-4B5F-9DB8-096B8174C7B9}" type="slidenum">
              <a:rPr lang="en-US" smtClean="0"/>
              <a:t>14</a:t>
            </a:fld>
            <a:endParaRPr lang="en-US"/>
          </a:p>
        </p:txBody>
      </p:sp>
      <p:sp>
        <p:nvSpPr>
          <p:cNvPr id="6" name="Content Placeholder 2"/>
          <p:cNvSpPr txBox="1">
            <a:spLocks/>
          </p:cNvSpPr>
          <p:nvPr/>
        </p:nvSpPr>
        <p:spPr>
          <a:xfrm>
            <a:off x="838200" y="1363345"/>
            <a:ext cx="10515600" cy="856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i="1" dirty="0">
                <a:solidFill>
                  <a:schemeClr val="accent5">
                    <a:lumMod val="50000"/>
                  </a:schemeClr>
                </a:solidFill>
              </a:rPr>
              <a:t>Overlays may reduce maintenance, maximize previous investments, and reduce user delays  (fewer work zones) due to extended service life of pavement structure.</a:t>
            </a:r>
          </a:p>
        </p:txBody>
      </p:sp>
    </p:spTree>
    <p:extLst>
      <p:ext uri="{BB962C8B-B14F-4D97-AF65-F5344CB8AC3E}">
        <p14:creationId xmlns:p14="http://schemas.microsoft.com/office/powerpoint/2010/main" val="102890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Potential Benefits</a:t>
            </a:r>
          </a:p>
        </p:txBody>
      </p:sp>
      <p:sp>
        <p:nvSpPr>
          <p:cNvPr id="2" name="Slide Number Placeholder 1"/>
          <p:cNvSpPr>
            <a:spLocks noGrp="1"/>
          </p:cNvSpPr>
          <p:nvPr>
            <p:ph type="sldNum" sz="quarter" idx="12"/>
          </p:nvPr>
        </p:nvSpPr>
        <p:spPr/>
        <p:txBody>
          <a:bodyPr/>
          <a:lstStyle/>
          <a:p>
            <a:fld id="{C10DD06B-44D0-4B5F-9DB8-096B8174C7B9}" type="slidenum">
              <a:rPr lang="en-US" smtClean="0"/>
              <a:t>15</a:t>
            </a:fld>
            <a:endParaRPr lang="en-US"/>
          </a:p>
        </p:txBody>
      </p:sp>
      <p:sp>
        <p:nvSpPr>
          <p:cNvPr id="6" name="Content Placeholder 2"/>
          <p:cNvSpPr txBox="1">
            <a:spLocks/>
          </p:cNvSpPr>
          <p:nvPr/>
        </p:nvSpPr>
        <p:spPr>
          <a:xfrm>
            <a:off x="838200" y="1363345"/>
            <a:ext cx="10515600" cy="856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i="1" dirty="0">
                <a:solidFill>
                  <a:schemeClr val="accent5">
                    <a:lumMod val="50000"/>
                  </a:schemeClr>
                </a:solidFill>
              </a:rPr>
              <a:t>Overlays may reduce maintenance, maximize previous investments, and reduce user delays  (fewer work zones) due to extended service life of pavement structure.</a:t>
            </a:r>
          </a:p>
        </p:txBody>
      </p:sp>
      <p:graphicFrame>
        <p:nvGraphicFramePr>
          <p:cNvPr id="7" name="Content Placeholder 4"/>
          <p:cNvGraphicFramePr>
            <a:graphicFrameLocks/>
          </p:cNvGraphicFramePr>
          <p:nvPr/>
        </p:nvGraphicFramePr>
        <p:xfrm>
          <a:off x="1166446" y="3019082"/>
          <a:ext cx="9243646" cy="1072323"/>
        </p:xfrm>
        <a:graphic>
          <a:graphicData uri="http://schemas.openxmlformats.org/drawingml/2006/table">
            <a:tbl>
              <a:tblPr firstRow="1" bandRow="1">
                <a:tableStyleId>{5C22544A-7EE6-4342-B048-85BDC9FD1C3A}</a:tableStyleId>
              </a:tblPr>
              <a:tblGrid>
                <a:gridCol w="3175676">
                  <a:extLst>
                    <a:ext uri="{9D8B030D-6E8A-4147-A177-3AD203B41FA5}">
                      <a16:colId xmlns:a16="http://schemas.microsoft.com/office/drawing/2014/main" val="1755681484"/>
                    </a:ext>
                  </a:extLst>
                </a:gridCol>
                <a:gridCol w="6067970">
                  <a:extLst>
                    <a:ext uri="{9D8B030D-6E8A-4147-A177-3AD203B41FA5}">
                      <a16:colId xmlns:a16="http://schemas.microsoft.com/office/drawing/2014/main" val="139673156"/>
                    </a:ext>
                  </a:extLst>
                </a:gridCol>
              </a:tblGrid>
              <a:tr h="429390">
                <a:tc>
                  <a:txBody>
                    <a:bodyPr/>
                    <a:lstStyle/>
                    <a:p>
                      <a:r>
                        <a:rPr lang="en-US" sz="2000" b="1" kern="1200" dirty="0">
                          <a:solidFill>
                            <a:schemeClr val="lt1"/>
                          </a:solidFill>
                          <a:effectLst/>
                          <a:latin typeface="+mn-lt"/>
                          <a:ea typeface="+mn-ea"/>
                          <a:cs typeface="+mn-cs"/>
                        </a:rPr>
                        <a:t>Environmental Benefits</a:t>
                      </a:r>
                      <a:endParaRPr lang="en-US" sz="2000" dirty="0"/>
                    </a:p>
                  </a:txBody>
                  <a:tcPr>
                    <a:solidFill>
                      <a:schemeClr val="tx1">
                        <a:lumMod val="50000"/>
                        <a:lumOff val="50000"/>
                      </a:schemeClr>
                    </a:solidFill>
                  </a:tcPr>
                </a:tc>
                <a:tc>
                  <a:txBody>
                    <a:bodyPr/>
                    <a:lstStyle/>
                    <a:p>
                      <a:r>
                        <a:rPr lang="en-US" sz="2000" dirty="0"/>
                        <a:t>TOPS Products</a:t>
                      </a:r>
                    </a:p>
                  </a:txBody>
                  <a:tcPr>
                    <a:solidFill>
                      <a:schemeClr val="tx1">
                        <a:lumMod val="50000"/>
                        <a:lumOff val="50000"/>
                      </a:schemeClr>
                    </a:solidFill>
                  </a:tcPr>
                </a:tc>
                <a:extLst>
                  <a:ext uri="{0D108BD9-81ED-4DB2-BD59-A6C34878D82A}">
                    <a16:rowId xmlns:a16="http://schemas.microsoft.com/office/drawing/2014/main" val="3491998733"/>
                  </a:ext>
                </a:extLst>
              </a:tr>
              <a:tr h="642933">
                <a:tc>
                  <a:txBody>
                    <a:bodyPr/>
                    <a:lstStyle/>
                    <a:p>
                      <a:pPr marL="0" marR="0">
                        <a:lnSpc>
                          <a:spcPct val="107000"/>
                        </a:lnSpc>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Reduces noise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Open-graded friction course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Calibri" panose="020F0502020204030204" pitchFamily="34" charset="0"/>
                        </a:rPr>
                        <a:t>Ultra-thin bonded wearing course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0570882"/>
                  </a:ext>
                </a:extLst>
              </a:tr>
            </a:tbl>
          </a:graphicData>
        </a:graphic>
      </p:graphicFrame>
    </p:spTree>
    <p:extLst>
      <p:ext uri="{BB962C8B-B14F-4D97-AF65-F5344CB8AC3E}">
        <p14:creationId xmlns:p14="http://schemas.microsoft.com/office/powerpoint/2010/main" val="397538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75544367-24B7-442B-9468-3A12AF5ADB9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10DD06B-44D0-4B5F-9DB8-096B8174C7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9" name="Isosceles Triangle 3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6284686-9724-4FC9-8FE1-AECBFCF9FC89}"/>
              </a:ext>
            </a:extLst>
          </p:cNvPr>
          <p:cNvPicPr>
            <a:picLocks noChangeAspect="1"/>
          </p:cNvPicPr>
          <p:nvPr/>
        </p:nvPicPr>
        <p:blipFill>
          <a:blip r:embed="rId3"/>
          <a:stretch>
            <a:fillRect/>
          </a:stretch>
        </p:blipFill>
        <p:spPr>
          <a:xfrm>
            <a:off x="1007868" y="288485"/>
            <a:ext cx="9565783" cy="6432990"/>
          </a:xfrm>
          <a:prstGeom prst="rect">
            <a:avLst/>
          </a:prstGeom>
          <a:ln>
            <a:noFill/>
          </a:ln>
        </p:spPr>
      </p:pic>
      <p:sp>
        <p:nvSpPr>
          <p:cNvPr id="41" name="Isosceles Triangle 4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11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AD579D-CCB3-47C7-BA24-17BD3DB07A4F}"/>
              </a:ext>
            </a:extLst>
          </p:cNvPr>
          <p:cNvPicPr>
            <a:picLocks noChangeAspect="1"/>
          </p:cNvPicPr>
          <p:nvPr/>
        </p:nvPicPr>
        <p:blipFill>
          <a:blip r:embed="rId3"/>
          <a:stretch>
            <a:fillRect/>
          </a:stretch>
        </p:blipFill>
        <p:spPr>
          <a:xfrm>
            <a:off x="2560242" y="118422"/>
            <a:ext cx="7071515" cy="5435510"/>
          </a:xfrm>
          <a:prstGeom prst="rect">
            <a:avLst/>
          </a:prstGeom>
        </p:spPr>
      </p:pic>
      <p:sp>
        <p:nvSpPr>
          <p:cNvPr id="3" name="Slide Number Placeholder 2">
            <a:extLst>
              <a:ext uri="{FF2B5EF4-FFF2-40B4-BE49-F238E27FC236}">
                <a16:creationId xmlns:a16="http://schemas.microsoft.com/office/drawing/2014/main" id="{4F41E8ED-FE65-49BF-A3F9-DDB4A4E9FE35}"/>
              </a:ext>
            </a:extLst>
          </p:cNvPr>
          <p:cNvSpPr>
            <a:spLocks noGrp="1"/>
          </p:cNvSpPr>
          <p:nvPr>
            <p:ph type="sldNum" sz="quarter" idx="12"/>
          </p:nvPr>
        </p:nvSpPr>
        <p:spPr/>
        <p:txBody>
          <a:bodyPr/>
          <a:lstStyle/>
          <a:p>
            <a:fld id="{C10DD06B-44D0-4B5F-9DB8-096B8174C7B9}" type="slidenum">
              <a:rPr lang="en-US" smtClean="0"/>
              <a:pPr/>
              <a:t>17</a:t>
            </a:fld>
            <a:endParaRPr lang="en-US" dirty="0"/>
          </a:p>
        </p:txBody>
      </p:sp>
    </p:spTree>
    <p:extLst>
      <p:ext uri="{BB962C8B-B14F-4D97-AF65-F5344CB8AC3E}">
        <p14:creationId xmlns:p14="http://schemas.microsoft.com/office/powerpoint/2010/main" val="3040953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4F5C-AA49-46ED-AE4C-63D8F821147D}"/>
              </a:ext>
            </a:extLst>
          </p:cNvPr>
          <p:cNvSpPr>
            <a:spLocks noGrp="1"/>
          </p:cNvSpPr>
          <p:nvPr>
            <p:ph type="ctrTitle"/>
          </p:nvPr>
        </p:nvSpPr>
        <p:spPr/>
        <p:txBody>
          <a:bodyPr/>
          <a:lstStyle/>
          <a:p>
            <a:r>
              <a:rPr lang="en-US" dirty="0"/>
              <a:t>Asphalt Options</a:t>
            </a:r>
          </a:p>
        </p:txBody>
      </p:sp>
      <p:sp>
        <p:nvSpPr>
          <p:cNvPr id="3" name="Subtitle 2">
            <a:extLst>
              <a:ext uri="{FF2B5EF4-FFF2-40B4-BE49-F238E27FC236}">
                <a16:creationId xmlns:a16="http://schemas.microsoft.com/office/drawing/2014/main" id="{F6BB4D46-E342-4C6B-9895-58F4D3D33904}"/>
              </a:ext>
            </a:extLst>
          </p:cNvPr>
          <p:cNvSpPr>
            <a:spLocks noGrp="1"/>
          </p:cNvSpPr>
          <p:nvPr>
            <p:ph type="subTitle" idx="1"/>
          </p:nvPr>
        </p:nvSpPr>
        <p:spPr/>
        <p:txBody>
          <a:bodyPr/>
          <a:lstStyle/>
          <a:p>
            <a:r>
              <a:rPr lang="en-US" dirty="0"/>
              <a:t>TOPS</a:t>
            </a:r>
          </a:p>
        </p:txBody>
      </p:sp>
      <p:pic>
        <p:nvPicPr>
          <p:cNvPr id="5" name="Content Placeholder 4">
            <a:extLst>
              <a:ext uri="{FF2B5EF4-FFF2-40B4-BE49-F238E27FC236}">
                <a16:creationId xmlns:a16="http://schemas.microsoft.com/office/drawing/2014/main" id="{23CA3C34-20E4-4680-BFA0-E31C6723623C}"/>
              </a:ext>
            </a:extLst>
          </p:cNvPr>
          <p:cNvPicPr>
            <a:picLocks noGrp="1" noChangeAspect="1"/>
          </p:cNvPicPr>
          <p:nvPr>
            <p:ph sz="half" idx="16"/>
          </p:nvPr>
        </p:nvPicPr>
        <p:blipFill rotWithShape="1">
          <a:blip r:embed="rId3"/>
          <a:srcRect l="-576" t="44979" r="-1442" b="14477"/>
          <a:stretch/>
        </p:blipFill>
        <p:spPr>
          <a:xfrm>
            <a:off x="-65943" y="1169945"/>
            <a:ext cx="12438185" cy="2259055"/>
          </a:xfrm>
          <a:prstGeom prst="rect">
            <a:avLst/>
          </a:prstGeom>
        </p:spPr>
      </p:pic>
      <p:sp>
        <p:nvSpPr>
          <p:cNvPr id="6" name="TextBox 5">
            <a:extLst>
              <a:ext uri="{FF2B5EF4-FFF2-40B4-BE49-F238E27FC236}">
                <a16:creationId xmlns:a16="http://schemas.microsoft.com/office/drawing/2014/main" id="{7C4D6185-D26E-4305-871D-37B2EF2844BF}"/>
              </a:ext>
            </a:extLst>
          </p:cNvPr>
          <p:cNvSpPr txBox="1"/>
          <p:nvPr/>
        </p:nvSpPr>
        <p:spPr>
          <a:xfrm rot="16200000">
            <a:off x="-665471" y="1835416"/>
            <a:ext cx="1607941"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Image source: NAPA</a:t>
            </a:r>
          </a:p>
        </p:txBody>
      </p:sp>
      <p:sp>
        <p:nvSpPr>
          <p:cNvPr id="4" name="TextBox 3">
            <a:extLst>
              <a:ext uri="{FF2B5EF4-FFF2-40B4-BE49-F238E27FC236}">
                <a16:creationId xmlns:a16="http://schemas.microsoft.com/office/drawing/2014/main" id="{C2BC9357-1720-4AD2-BFAF-D52FF541C74E}"/>
              </a:ext>
            </a:extLst>
          </p:cNvPr>
          <p:cNvSpPr txBox="1"/>
          <p:nvPr/>
        </p:nvSpPr>
        <p:spPr>
          <a:xfrm>
            <a:off x="495300" y="5942594"/>
            <a:ext cx="7023630" cy="461665"/>
          </a:xfrm>
          <a:prstGeom prst="rect">
            <a:avLst/>
          </a:prstGeom>
          <a:noFill/>
        </p:spPr>
        <p:txBody>
          <a:bodyPr wrap="square" rtlCol="0">
            <a:spAutoFit/>
          </a:bodyPr>
          <a:lstStyle/>
          <a:p>
            <a:pPr lvl="1"/>
            <a:r>
              <a:rPr lang="en-US" sz="2400" dirty="0">
                <a:latin typeface="Arial" panose="020B0604020202020204" pitchFamily="34" charset="0"/>
                <a:cs typeface="Arial" panose="020B0604020202020204" pitchFamily="34" charset="0"/>
              </a:rPr>
              <a:t>https://www.fhwa.dot.gov/pavement/tops/</a:t>
            </a:r>
          </a:p>
        </p:txBody>
      </p:sp>
    </p:spTree>
    <p:extLst>
      <p:ext uri="{BB962C8B-B14F-4D97-AF65-F5344CB8AC3E}">
        <p14:creationId xmlns:p14="http://schemas.microsoft.com/office/powerpoint/2010/main" val="322879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01BB0-FBB9-4CB1-BE26-EFCF711776E3}"/>
              </a:ext>
            </a:extLst>
          </p:cNvPr>
          <p:cNvSpPr>
            <a:spLocks noGrp="1"/>
          </p:cNvSpPr>
          <p:nvPr>
            <p:ph type="sldNum" sz="quarter" idx="12"/>
          </p:nvPr>
        </p:nvSpPr>
        <p:spPr/>
        <p:txBody>
          <a:bodyPr/>
          <a:lstStyle/>
          <a:p>
            <a:fld id="{C10DD06B-44D0-4B5F-9DB8-096B8174C7B9}" type="slidenum">
              <a:rPr lang="en-US" smtClean="0"/>
              <a:t>19</a:t>
            </a:fld>
            <a:endParaRPr lang="en-US"/>
          </a:p>
        </p:txBody>
      </p:sp>
      <p:sp>
        <p:nvSpPr>
          <p:cNvPr id="4" name="Title 3">
            <a:extLst>
              <a:ext uri="{FF2B5EF4-FFF2-40B4-BE49-F238E27FC236}">
                <a16:creationId xmlns:a16="http://schemas.microsoft.com/office/drawing/2014/main" id="{76F3B921-5A99-4FEC-A7B4-55513CED345C}"/>
              </a:ext>
            </a:extLst>
          </p:cNvPr>
          <p:cNvSpPr>
            <a:spLocks noGrp="1"/>
          </p:cNvSpPr>
          <p:nvPr>
            <p:ph type="ctrTitle"/>
          </p:nvPr>
        </p:nvSpPr>
        <p:spPr/>
        <p:txBody>
          <a:bodyPr/>
          <a:lstStyle/>
          <a:p>
            <a:r>
              <a:rPr lang="en-US" dirty="0"/>
              <a:t>High Performance Thin Overlay</a:t>
            </a:r>
            <a:br>
              <a:rPr lang="en-US" dirty="0"/>
            </a:br>
            <a:r>
              <a:rPr lang="en-US" dirty="0"/>
              <a:t>(HPTO)</a:t>
            </a:r>
          </a:p>
        </p:txBody>
      </p:sp>
    </p:spTree>
    <p:extLst>
      <p:ext uri="{BB962C8B-B14F-4D97-AF65-F5344CB8AC3E}">
        <p14:creationId xmlns:p14="http://schemas.microsoft.com/office/powerpoint/2010/main" val="214409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D593-AF7D-4791-8703-3A32BCD77CA3}"/>
              </a:ext>
            </a:extLst>
          </p:cNvPr>
          <p:cNvSpPr>
            <a:spLocks noGrp="1"/>
          </p:cNvSpPr>
          <p:nvPr>
            <p:ph type="title"/>
          </p:nvPr>
        </p:nvSpPr>
        <p:spPr/>
        <p:txBody>
          <a:bodyPr/>
          <a:lstStyle/>
          <a:p>
            <a:r>
              <a:rPr lang="en-US" dirty="0"/>
              <a:t>Disclaimer</a:t>
            </a:r>
          </a:p>
        </p:txBody>
      </p:sp>
      <p:sp>
        <p:nvSpPr>
          <p:cNvPr id="4" name="Slide Number Placeholder 3">
            <a:extLst>
              <a:ext uri="{FF2B5EF4-FFF2-40B4-BE49-F238E27FC236}">
                <a16:creationId xmlns:a16="http://schemas.microsoft.com/office/drawing/2014/main" id="{6DF61B41-0C0A-4F8C-A383-14BA7D133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DCDAE-849F-4278-A3B6-126065245978}"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5E685E3F-0F25-4374-87B5-FE35DF779C4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Except for any statutes or regulations cited, the contents of this presentation do not have the force and effect of law and are not meant to bind the public in any way. This presentation is intended only to provide information to the public regarding existing requirements under the law or agency policies.</a:t>
            </a:r>
            <a:endParaRPr lang="en-US" dirty="0"/>
          </a:p>
        </p:txBody>
      </p:sp>
    </p:spTree>
    <p:extLst>
      <p:ext uri="{BB962C8B-B14F-4D97-AF65-F5344CB8AC3E}">
        <p14:creationId xmlns:p14="http://schemas.microsoft.com/office/powerpoint/2010/main" val="2714430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FD5A2D-2805-47B8-9B7C-4F8A7B1E646E}"/>
              </a:ext>
            </a:extLst>
          </p:cNvPr>
          <p:cNvSpPr>
            <a:spLocks noGrp="1"/>
          </p:cNvSpPr>
          <p:nvPr>
            <p:ph type="sldNum" sz="quarter" idx="12"/>
          </p:nvPr>
        </p:nvSpPr>
        <p:spPr/>
        <p:txBody>
          <a:bodyPr/>
          <a:lstStyle/>
          <a:p>
            <a:fld id="{C10DD06B-44D0-4B5F-9DB8-096B8174C7B9}" type="slidenum">
              <a:rPr lang="en-US" smtClean="0"/>
              <a:t>20</a:t>
            </a:fld>
            <a:endParaRPr lang="en-US"/>
          </a:p>
        </p:txBody>
      </p:sp>
      <p:pic>
        <p:nvPicPr>
          <p:cNvPr id="6" name="Content Placeholder 5">
            <a:extLst>
              <a:ext uri="{FF2B5EF4-FFF2-40B4-BE49-F238E27FC236}">
                <a16:creationId xmlns:a16="http://schemas.microsoft.com/office/drawing/2014/main" id="{33135E35-EC1A-461B-AD21-E0B1B0C636F0}"/>
              </a:ext>
            </a:extLst>
          </p:cNvPr>
          <p:cNvPicPr>
            <a:picLocks noGrp="1" noChangeAspect="1"/>
          </p:cNvPicPr>
          <p:nvPr>
            <p:ph sz="half" idx="16"/>
          </p:nvPr>
        </p:nvPicPr>
        <p:blipFill>
          <a:blip r:embed="rId3"/>
          <a:stretch>
            <a:fillRect/>
          </a:stretch>
        </p:blipFill>
        <p:spPr>
          <a:xfrm>
            <a:off x="4185809" y="1230923"/>
            <a:ext cx="7741999" cy="3950677"/>
          </a:xfrm>
          <a:prstGeom prst="rect">
            <a:avLst/>
          </a:prstGeom>
        </p:spPr>
      </p:pic>
      <p:sp>
        <p:nvSpPr>
          <p:cNvPr id="4" name="Title 3">
            <a:extLst>
              <a:ext uri="{FF2B5EF4-FFF2-40B4-BE49-F238E27FC236}">
                <a16:creationId xmlns:a16="http://schemas.microsoft.com/office/drawing/2014/main" id="{292248D4-36B4-4F63-96FB-ED4934071931}"/>
              </a:ext>
            </a:extLst>
          </p:cNvPr>
          <p:cNvSpPr>
            <a:spLocks noGrp="1"/>
          </p:cNvSpPr>
          <p:nvPr>
            <p:ph type="title"/>
          </p:nvPr>
        </p:nvSpPr>
        <p:spPr/>
        <p:txBody>
          <a:bodyPr>
            <a:normAutofit fontScale="90000"/>
          </a:bodyPr>
          <a:lstStyle/>
          <a:p>
            <a:r>
              <a:rPr lang="en-US" dirty="0"/>
              <a:t>High Performance Thin Overlay (HPTO)</a:t>
            </a:r>
          </a:p>
        </p:txBody>
      </p:sp>
      <p:sp>
        <p:nvSpPr>
          <p:cNvPr id="5" name="Text Placeholder 4">
            <a:extLst>
              <a:ext uri="{FF2B5EF4-FFF2-40B4-BE49-F238E27FC236}">
                <a16:creationId xmlns:a16="http://schemas.microsoft.com/office/drawing/2014/main" id="{B77FB830-4FB7-4ACF-ABCE-97FC8E1DFAE6}"/>
              </a:ext>
            </a:extLst>
          </p:cNvPr>
          <p:cNvSpPr>
            <a:spLocks noGrp="1"/>
          </p:cNvSpPr>
          <p:nvPr>
            <p:ph type="body" sz="quarter" idx="17"/>
          </p:nvPr>
        </p:nvSpPr>
        <p:spPr/>
        <p:txBody>
          <a:bodyPr/>
          <a:lstStyle/>
          <a:p>
            <a:r>
              <a:rPr lang="en-US" dirty="0"/>
              <a:t>Rut resistant</a:t>
            </a:r>
          </a:p>
          <a:p>
            <a:r>
              <a:rPr lang="en-US" dirty="0"/>
              <a:t>Crack mitigation</a:t>
            </a:r>
          </a:p>
          <a:p>
            <a:r>
              <a:rPr lang="en-US" dirty="0"/>
              <a:t>Preserve pavement</a:t>
            </a:r>
          </a:p>
          <a:p>
            <a:endParaRPr lang="en-US" dirty="0"/>
          </a:p>
          <a:p>
            <a:r>
              <a:rPr lang="en-US" dirty="0"/>
              <a:t>Balanced Mix Design</a:t>
            </a:r>
          </a:p>
          <a:p>
            <a:endParaRPr lang="en-US" dirty="0"/>
          </a:p>
        </p:txBody>
      </p:sp>
    </p:spTree>
    <p:extLst>
      <p:ext uri="{BB962C8B-B14F-4D97-AF65-F5344CB8AC3E}">
        <p14:creationId xmlns:p14="http://schemas.microsoft.com/office/powerpoint/2010/main" val="2880792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p:txBody>
          <a:bodyPr/>
          <a:lstStyle/>
          <a:p>
            <a:r>
              <a:rPr lang="en-US" dirty="0"/>
              <a:t>New Jersey DOT Experience w/HPTO</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1" y="1825625"/>
            <a:ext cx="4575464" cy="4351338"/>
          </a:xfrm>
        </p:spPr>
        <p:txBody>
          <a:bodyPr>
            <a:normAutofit fontScale="92500" lnSpcReduction="10000"/>
          </a:bodyPr>
          <a:lstStyle/>
          <a:p>
            <a:r>
              <a:rPr lang="en-US" dirty="0"/>
              <a:t>Critical preservation and maintenance tool for New Jersey DOT (NJDOT).</a:t>
            </a:r>
          </a:p>
          <a:p>
            <a:r>
              <a:rPr lang="en-US" dirty="0"/>
              <a:t>“Work Horse” of the preservation program.</a:t>
            </a:r>
          </a:p>
          <a:p>
            <a:r>
              <a:rPr lang="en-US" dirty="0"/>
              <a:t>Successful performance by increasing service life or delaying resurfacing needs</a:t>
            </a:r>
          </a:p>
          <a:p>
            <a:pPr lvl="1"/>
            <a:r>
              <a:rPr lang="en-US" dirty="0"/>
              <a:t>Interstate projects with high traffic volumes for flexible, rigid, and composite pavement types. </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21</a:t>
            </a:fld>
            <a:endParaRPr lang="en-US" dirty="0"/>
          </a:p>
        </p:txBody>
      </p:sp>
      <p:sp>
        <p:nvSpPr>
          <p:cNvPr id="5" name="Rectangle 4">
            <a:extLst>
              <a:ext uri="{FF2B5EF4-FFF2-40B4-BE49-F238E27FC236}">
                <a16:creationId xmlns:a16="http://schemas.microsoft.com/office/drawing/2014/main" id="{67ABC5C7-0BF5-4F5A-99EE-3C1C41836013}"/>
              </a:ext>
            </a:extLst>
          </p:cNvPr>
          <p:cNvSpPr/>
          <p:nvPr/>
        </p:nvSpPr>
        <p:spPr>
          <a:xfrm>
            <a:off x="5330105" y="5807631"/>
            <a:ext cx="5940823"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Source: NJDOT</a:t>
            </a:r>
          </a:p>
        </p:txBody>
      </p:sp>
      <p:pic>
        <p:nvPicPr>
          <p:cNvPr id="7" name="Picture 6">
            <a:extLst>
              <a:ext uri="{FF2B5EF4-FFF2-40B4-BE49-F238E27FC236}">
                <a16:creationId xmlns:a16="http://schemas.microsoft.com/office/drawing/2014/main" id="{8CF4346A-F95F-4685-8446-045AEF5453B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0105" y="1805196"/>
            <a:ext cx="6583855" cy="4005993"/>
          </a:xfrm>
          <a:prstGeom prst="rect">
            <a:avLst/>
          </a:prstGeom>
          <a:noFill/>
        </p:spPr>
      </p:pic>
    </p:spTree>
    <p:extLst>
      <p:ext uri="{BB962C8B-B14F-4D97-AF65-F5344CB8AC3E}">
        <p14:creationId xmlns:p14="http://schemas.microsoft.com/office/powerpoint/2010/main" val="795437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p:txBody>
          <a:bodyPr/>
          <a:lstStyle/>
          <a:p>
            <a:r>
              <a:rPr lang="en-US" dirty="0"/>
              <a:t>New Jersey DOT Experience w/HPTO</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1" y="1825625"/>
            <a:ext cx="9968344" cy="4351338"/>
          </a:xfrm>
        </p:spPr>
        <p:txBody>
          <a:bodyPr>
            <a:normAutofit fontScale="92500"/>
          </a:bodyPr>
          <a:lstStyle/>
          <a:p>
            <a:pPr marL="0" indent="0">
              <a:buNone/>
            </a:pPr>
            <a:r>
              <a:rPr lang="en-US" dirty="0"/>
              <a:t>The advantages and benefits of HPTO as a surface mixture as identified by NJDOT are listed below:</a:t>
            </a:r>
          </a:p>
          <a:p>
            <a:pPr lvl="0"/>
            <a:r>
              <a:rPr lang="en-US" dirty="0"/>
              <a:t>Applicable to State Highway Systems with high traffic volumes.</a:t>
            </a:r>
          </a:p>
          <a:p>
            <a:pPr lvl="0"/>
            <a:r>
              <a:rPr lang="en-US" i="1" dirty="0"/>
              <a:t>Can</a:t>
            </a:r>
            <a:r>
              <a:rPr lang="en-US" dirty="0"/>
              <a:t> improve ride quality, with a caveat that it will not </a:t>
            </a:r>
            <a:r>
              <a:rPr lang="en-US" i="1" dirty="0"/>
              <a:t>always</a:t>
            </a:r>
            <a:r>
              <a:rPr lang="en-US" dirty="0"/>
              <a:t> improve ride quality. There are limitations with how much a 1-inch lift can improve the ride quality.  </a:t>
            </a:r>
          </a:p>
          <a:p>
            <a:pPr lvl="0"/>
            <a:r>
              <a:rPr lang="en-US" dirty="0"/>
              <a:t>Reduces noise and increases long-term skid resistance.</a:t>
            </a:r>
          </a:p>
          <a:p>
            <a:pPr lvl="0"/>
            <a:r>
              <a:rPr lang="en-US" dirty="0"/>
              <a:t>Renews the road surface and provides a good seal, and therefore extends pavement life.</a:t>
            </a:r>
          </a:p>
          <a:p>
            <a:pPr lvl="0"/>
            <a:r>
              <a:rPr lang="en-US" dirty="0"/>
              <a:t>Causes minimal impact on traffic with short road closures.</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22</a:t>
            </a:fld>
            <a:endParaRPr lang="en-US" dirty="0"/>
          </a:p>
        </p:txBody>
      </p:sp>
    </p:spTree>
    <p:extLst>
      <p:ext uri="{BB962C8B-B14F-4D97-AF65-F5344CB8AC3E}">
        <p14:creationId xmlns:p14="http://schemas.microsoft.com/office/powerpoint/2010/main" val="1448314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p:txBody>
          <a:bodyPr/>
          <a:lstStyle/>
          <a:p>
            <a:r>
              <a:rPr lang="en-US" dirty="0"/>
              <a:t>New Jersey DOT Experience w/HPTO</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1" y="1399594"/>
            <a:ext cx="9968344" cy="564284"/>
          </a:xfrm>
        </p:spPr>
        <p:txBody>
          <a:bodyPr>
            <a:normAutofit/>
          </a:bodyPr>
          <a:lstStyle/>
          <a:p>
            <a:pPr marL="0" indent="0">
              <a:buNone/>
            </a:pPr>
            <a:r>
              <a:rPr lang="en-US" b="1" dirty="0"/>
              <a:t>Example projects:</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23</a:t>
            </a:fld>
            <a:endParaRPr lang="en-US" dirty="0"/>
          </a:p>
        </p:txBody>
      </p:sp>
      <p:sp>
        <p:nvSpPr>
          <p:cNvPr id="5" name="TextBox 4">
            <a:extLst>
              <a:ext uri="{FF2B5EF4-FFF2-40B4-BE49-F238E27FC236}">
                <a16:creationId xmlns:a16="http://schemas.microsoft.com/office/drawing/2014/main" id="{DA128F49-55A3-4B36-BDAC-E4F2FB15A1CA}"/>
              </a:ext>
            </a:extLst>
          </p:cNvPr>
          <p:cNvSpPr txBox="1"/>
          <p:nvPr/>
        </p:nvSpPr>
        <p:spPr>
          <a:xfrm>
            <a:off x="297868" y="1859969"/>
            <a:ext cx="5697682" cy="4278094"/>
          </a:xfrm>
          <a:prstGeom prst="rect">
            <a:avLst/>
          </a:prstGeom>
          <a:noFill/>
          <a:ln w="28575">
            <a:solidFill>
              <a:schemeClr val="bg1"/>
            </a:solidFill>
          </a:ln>
        </p:spPr>
        <p:txBody>
          <a:bodyPr wrap="square" rtlCol="0">
            <a:spAutoFit/>
          </a:bodyPr>
          <a:lstStyle/>
          <a:p>
            <a:pPr algn="ctr"/>
            <a:r>
              <a:rPr lang="en-US" sz="2400" b="1" u="sng" dirty="0">
                <a:solidFill>
                  <a:schemeClr val="accent5">
                    <a:lumMod val="50000"/>
                  </a:schemeClr>
                </a:solidFill>
                <a:latin typeface="Arial" panose="020B0604020202020204" pitchFamily="34" charset="0"/>
                <a:cs typeface="Arial" panose="020B0604020202020204" pitchFamily="34" charset="0"/>
              </a:rPr>
              <a:t>HPTO application with a micro-mill on Rigid Pavement (JRCP) – </a:t>
            </a:r>
          </a:p>
          <a:p>
            <a:pPr algn="ctr"/>
            <a:r>
              <a:rPr lang="en-US" sz="2400" b="1" u="sng" dirty="0">
                <a:solidFill>
                  <a:schemeClr val="accent5">
                    <a:lumMod val="50000"/>
                  </a:schemeClr>
                </a:solidFill>
                <a:latin typeface="Arial" panose="020B0604020202020204" pitchFamily="34" charset="0"/>
                <a:cs typeface="Arial" panose="020B0604020202020204" pitchFamily="34" charset="0"/>
              </a:rPr>
              <a:t>Rt. 70 Cherry Hill</a:t>
            </a:r>
          </a:p>
          <a:p>
            <a:pPr marL="285750"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Existing pavement: </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SDI = 1.58</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IRI = 269 inches/mile</a:t>
            </a:r>
          </a:p>
          <a:p>
            <a:pPr marL="285750"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Work performed:</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1” micro-mill, limited repairs (&lt;10%) and 1” HPTO</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Delivered IRI = 76 inches/mile</a:t>
            </a:r>
          </a:p>
          <a:p>
            <a:pPr marL="285750"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Current condition (four years later):</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SDI = 4.5</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IRI = 90 inches/mile</a:t>
            </a:r>
            <a:endParaRPr lang="en-US" sz="2000" dirty="0">
              <a:solidFill>
                <a:schemeClr val="accent5">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4F67AAE-FFF2-43C7-B966-98409ED7C87E}"/>
              </a:ext>
            </a:extLst>
          </p:cNvPr>
          <p:cNvSpPr txBox="1"/>
          <p:nvPr/>
        </p:nvSpPr>
        <p:spPr>
          <a:xfrm>
            <a:off x="6096000" y="1859968"/>
            <a:ext cx="5697682" cy="4278093"/>
          </a:xfrm>
          <a:prstGeom prst="rect">
            <a:avLst/>
          </a:prstGeom>
          <a:noFill/>
          <a:ln w="28575">
            <a:solidFill>
              <a:schemeClr val="bg1"/>
            </a:solidFill>
          </a:ln>
        </p:spPr>
        <p:txBody>
          <a:bodyPr wrap="square" rtlCol="0">
            <a:noAutofit/>
          </a:bodyPr>
          <a:lstStyle/>
          <a:p>
            <a:pPr algn="ctr"/>
            <a:r>
              <a:rPr lang="en-US" sz="2400" b="1" u="sng" dirty="0">
                <a:solidFill>
                  <a:schemeClr val="accent5">
                    <a:lumMod val="50000"/>
                  </a:schemeClr>
                </a:solidFill>
                <a:latin typeface="Arial" panose="020B0604020202020204" pitchFamily="34" charset="0"/>
                <a:cs typeface="Arial" panose="020B0604020202020204" pitchFamily="34" charset="0"/>
              </a:rPr>
              <a:t>HPTO </a:t>
            </a:r>
            <a:r>
              <a:rPr lang="en-US" sz="2400" b="1" u="sng">
                <a:solidFill>
                  <a:schemeClr val="accent5">
                    <a:lumMod val="50000"/>
                  </a:schemeClr>
                </a:solidFill>
                <a:latin typeface="Arial" panose="020B0604020202020204" pitchFamily="34" charset="0"/>
                <a:cs typeface="Arial" panose="020B0604020202020204" pitchFamily="34" charset="0"/>
              </a:rPr>
              <a:t>application on </a:t>
            </a:r>
            <a:r>
              <a:rPr lang="en-US" sz="2400" b="1" u="sng" dirty="0">
                <a:solidFill>
                  <a:schemeClr val="accent5">
                    <a:lumMod val="50000"/>
                  </a:schemeClr>
                </a:solidFill>
                <a:latin typeface="Arial" panose="020B0604020202020204" pitchFamily="34" charset="0"/>
                <a:cs typeface="Arial" panose="020B0604020202020204" pitchFamily="34" charset="0"/>
              </a:rPr>
              <a:t>Full Depth Asphalt Pavement – </a:t>
            </a:r>
          </a:p>
          <a:p>
            <a:pPr algn="ctr"/>
            <a:r>
              <a:rPr lang="en-US" sz="2400" b="1" u="sng" dirty="0">
                <a:solidFill>
                  <a:schemeClr val="accent5">
                    <a:lumMod val="50000"/>
                  </a:schemeClr>
                </a:solidFill>
                <a:latin typeface="Arial" panose="020B0604020202020204" pitchFamily="34" charset="0"/>
                <a:cs typeface="Arial" panose="020B0604020202020204" pitchFamily="34" charset="0"/>
              </a:rPr>
              <a:t>I-295 Logan Township</a:t>
            </a:r>
          </a:p>
          <a:p>
            <a:pPr marL="285750"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Existing pavement: </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SDI = 3.45</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IRI = 87 inches/mile</a:t>
            </a:r>
          </a:p>
          <a:p>
            <a:pPr marL="285750"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Work performed:</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1” micro-mill, limited repairs (&lt;10%) and 1” HPTO</a:t>
            </a:r>
          </a:p>
          <a:p>
            <a:pPr marL="285750"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Current condition (eleven years later):</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SDI = 4.0</a:t>
            </a:r>
          </a:p>
          <a:p>
            <a:pPr marL="742950" lvl="1" indent="-285750">
              <a:buFont typeface="Arial" panose="020B0604020202020204" pitchFamily="34" charset="0"/>
              <a:buChar char="•"/>
            </a:pPr>
            <a:r>
              <a:rPr lang="en-US" sz="2000" b="1" dirty="0">
                <a:solidFill>
                  <a:schemeClr val="accent5">
                    <a:lumMod val="50000"/>
                  </a:schemeClr>
                </a:solidFill>
                <a:latin typeface="Arial" panose="020B0604020202020204" pitchFamily="34" charset="0"/>
                <a:cs typeface="Arial" panose="020B0604020202020204" pitchFamily="34" charset="0"/>
              </a:rPr>
              <a:t>IRI = 87 inches/mile</a:t>
            </a:r>
            <a:endParaRPr lang="en-US" sz="200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370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p:txBody>
          <a:bodyPr/>
          <a:lstStyle/>
          <a:p>
            <a:r>
              <a:rPr lang="en-US" dirty="0"/>
              <a:t>New Jersey DOT Experience w/HPTO</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1" y="1825625"/>
            <a:ext cx="3900054" cy="4351338"/>
          </a:xfrm>
        </p:spPr>
        <p:txBody>
          <a:bodyPr>
            <a:normAutofit/>
          </a:bodyPr>
          <a:lstStyle/>
          <a:p>
            <a:pPr marL="0" indent="0">
              <a:buNone/>
            </a:pPr>
            <a:r>
              <a:rPr lang="en-US" b="1" dirty="0"/>
              <a:t>Specifications</a:t>
            </a:r>
          </a:p>
          <a:p>
            <a:r>
              <a:rPr lang="en-US" dirty="0"/>
              <a:t>Elevated VMA using 3/8” NMAS mixture</a:t>
            </a:r>
          </a:p>
          <a:p>
            <a:r>
              <a:rPr lang="en-US" dirty="0"/>
              <a:t>HPTO specifications heavily reliant on performance testing</a:t>
            </a:r>
          </a:p>
          <a:p>
            <a:pPr lvl="1"/>
            <a:r>
              <a:rPr lang="en-US" dirty="0"/>
              <a:t>Asphalt Pavement Analyzer for rutting</a:t>
            </a:r>
          </a:p>
          <a:p>
            <a:pPr lvl="1"/>
            <a:r>
              <a:rPr lang="en-US" dirty="0"/>
              <a:t>Overlay Test (OT) for cracking</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24</a:t>
            </a:fld>
            <a:endParaRPr lang="en-US" dirty="0"/>
          </a:p>
        </p:txBody>
      </p:sp>
      <p:pic>
        <p:nvPicPr>
          <p:cNvPr id="6" name="Picture 5">
            <a:extLst>
              <a:ext uri="{FF2B5EF4-FFF2-40B4-BE49-F238E27FC236}">
                <a16:creationId xmlns:a16="http://schemas.microsoft.com/office/drawing/2014/main" id="{39469A2E-2331-4A3F-AFD3-5B4C7C85B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704" y="3740728"/>
            <a:ext cx="7397817" cy="2188064"/>
          </a:xfrm>
          <a:prstGeom prst="rect">
            <a:avLst/>
          </a:prstGeom>
        </p:spPr>
      </p:pic>
      <p:pic>
        <p:nvPicPr>
          <p:cNvPr id="7" name="Picture 6">
            <a:extLst>
              <a:ext uri="{FF2B5EF4-FFF2-40B4-BE49-F238E27FC236}">
                <a16:creationId xmlns:a16="http://schemas.microsoft.com/office/drawing/2014/main" id="{3C09553D-3292-4464-98F9-819236E80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704" y="1924844"/>
            <a:ext cx="7397817" cy="1680947"/>
          </a:xfrm>
          <a:prstGeom prst="rect">
            <a:avLst/>
          </a:prstGeom>
        </p:spPr>
      </p:pic>
      <p:sp>
        <p:nvSpPr>
          <p:cNvPr id="8" name="Rectangle 7">
            <a:extLst>
              <a:ext uri="{FF2B5EF4-FFF2-40B4-BE49-F238E27FC236}">
                <a16:creationId xmlns:a16="http://schemas.microsoft.com/office/drawing/2014/main" id="{D6BC6082-4E02-438D-B8B7-C8FD3CA52D21}"/>
              </a:ext>
            </a:extLst>
          </p:cNvPr>
          <p:cNvSpPr/>
          <p:nvPr/>
        </p:nvSpPr>
        <p:spPr>
          <a:xfrm>
            <a:off x="4717240" y="5909840"/>
            <a:ext cx="5940823"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Source: NJDOT</a:t>
            </a:r>
          </a:p>
        </p:txBody>
      </p:sp>
    </p:spTree>
    <p:extLst>
      <p:ext uri="{BB962C8B-B14F-4D97-AF65-F5344CB8AC3E}">
        <p14:creationId xmlns:p14="http://schemas.microsoft.com/office/powerpoint/2010/main" val="1796299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p:txBody>
          <a:bodyPr/>
          <a:lstStyle/>
          <a:p>
            <a:r>
              <a:rPr lang="en-US" dirty="0"/>
              <a:t>New Jersey DOT Experience w/HPTO</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1" y="1825625"/>
            <a:ext cx="3900054" cy="4351338"/>
          </a:xfrm>
        </p:spPr>
        <p:txBody>
          <a:bodyPr>
            <a:normAutofit lnSpcReduction="10000"/>
          </a:bodyPr>
          <a:lstStyle/>
          <a:p>
            <a:pPr marL="0" indent="0">
              <a:buNone/>
            </a:pPr>
            <a:r>
              <a:rPr lang="en-US" b="1" dirty="0"/>
              <a:t>Performance</a:t>
            </a:r>
          </a:p>
          <a:p>
            <a:r>
              <a:rPr lang="en-US" dirty="0"/>
              <a:t>Essential to consider timing of the application to get the most benefit:</a:t>
            </a:r>
          </a:p>
          <a:p>
            <a:pPr lvl="1"/>
            <a:r>
              <a:rPr lang="en-US" dirty="0"/>
              <a:t>When applied to existing pavement in "good" condition, more than doubles the service life compared to HPTO applied to fair condition pavements. </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25</a:t>
            </a:fld>
            <a:endParaRPr lang="en-US" dirty="0"/>
          </a:p>
        </p:txBody>
      </p:sp>
      <p:pic>
        <p:nvPicPr>
          <p:cNvPr id="8" name="Picture 7">
            <a:extLst>
              <a:ext uri="{FF2B5EF4-FFF2-40B4-BE49-F238E27FC236}">
                <a16:creationId xmlns:a16="http://schemas.microsoft.com/office/drawing/2014/main" id="{DEA7B8DE-F200-4B0F-8664-A300EC8FE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001" y="1953490"/>
            <a:ext cx="6680959" cy="3881871"/>
          </a:xfrm>
          <a:prstGeom prst="rect">
            <a:avLst/>
          </a:prstGeom>
        </p:spPr>
      </p:pic>
      <p:sp>
        <p:nvSpPr>
          <p:cNvPr id="9" name="Rectangle 8">
            <a:extLst>
              <a:ext uri="{FF2B5EF4-FFF2-40B4-BE49-F238E27FC236}">
                <a16:creationId xmlns:a16="http://schemas.microsoft.com/office/drawing/2014/main" id="{225B6B0B-9465-42AF-8185-15FA24D222B8}"/>
              </a:ext>
            </a:extLst>
          </p:cNvPr>
          <p:cNvSpPr/>
          <p:nvPr/>
        </p:nvSpPr>
        <p:spPr>
          <a:xfrm>
            <a:off x="5233001" y="5835361"/>
            <a:ext cx="5940823"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Source: Dr. Thomas Bennert</a:t>
            </a:r>
          </a:p>
        </p:txBody>
      </p:sp>
    </p:spTree>
    <p:extLst>
      <p:ext uri="{BB962C8B-B14F-4D97-AF65-F5344CB8AC3E}">
        <p14:creationId xmlns:p14="http://schemas.microsoft.com/office/powerpoint/2010/main" val="4106370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01BB0-FBB9-4CB1-BE26-EFCF711776E3}"/>
              </a:ext>
            </a:extLst>
          </p:cNvPr>
          <p:cNvSpPr>
            <a:spLocks noGrp="1"/>
          </p:cNvSpPr>
          <p:nvPr>
            <p:ph type="sldNum" sz="quarter" idx="12"/>
          </p:nvPr>
        </p:nvSpPr>
        <p:spPr/>
        <p:txBody>
          <a:bodyPr/>
          <a:lstStyle/>
          <a:p>
            <a:fld id="{C10DD06B-44D0-4B5F-9DB8-096B8174C7B9}" type="slidenum">
              <a:rPr lang="en-US" smtClean="0"/>
              <a:t>26</a:t>
            </a:fld>
            <a:endParaRPr lang="en-US"/>
          </a:p>
        </p:txBody>
      </p:sp>
      <p:sp>
        <p:nvSpPr>
          <p:cNvPr id="4" name="Title 3">
            <a:extLst>
              <a:ext uri="{FF2B5EF4-FFF2-40B4-BE49-F238E27FC236}">
                <a16:creationId xmlns:a16="http://schemas.microsoft.com/office/drawing/2014/main" id="{76F3B921-5A99-4FEC-A7B4-55513CED345C}"/>
              </a:ext>
            </a:extLst>
          </p:cNvPr>
          <p:cNvSpPr>
            <a:spLocks noGrp="1"/>
          </p:cNvSpPr>
          <p:nvPr>
            <p:ph type="ctrTitle"/>
          </p:nvPr>
        </p:nvSpPr>
        <p:spPr/>
        <p:txBody>
          <a:bodyPr/>
          <a:lstStyle/>
          <a:p>
            <a:r>
              <a:rPr lang="en-US" dirty="0"/>
              <a:t>Crack Attenuating Mixture</a:t>
            </a:r>
            <a:br>
              <a:rPr lang="en-US" dirty="0"/>
            </a:br>
            <a:r>
              <a:rPr lang="en-US" dirty="0"/>
              <a:t>(CAM)</a:t>
            </a:r>
          </a:p>
        </p:txBody>
      </p:sp>
    </p:spTree>
    <p:extLst>
      <p:ext uri="{BB962C8B-B14F-4D97-AF65-F5344CB8AC3E}">
        <p14:creationId xmlns:p14="http://schemas.microsoft.com/office/powerpoint/2010/main" val="854683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D317FA-CE79-434A-8992-237A9AFFDF43}"/>
              </a:ext>
            </a:extLst>
          </p:cNvPr>
          <p:cNvSpPr>
            <a:spLocks noGrp="1"/>
          </p:cNvSpPr>
          <p:nvPr>
            <p:ph type="sldNum" sz="quarter" idx="12"/>
          </p:nvPr>
        </p:nvSpPr>
        <p:spPr/>
        <p:txBody>
          <a:bodyPr/>
          <a:lstStyle/>
          <a:p>
            <a:fld id="{C10DD06B-44D0-4B5F-9DB8-096B8174C7B9}" type="slidenum">
              <a:rPr lang="en-US" smtClean="0"/>
              <a:t>27</a:t>
            </a:fld>
            <a:endParaRPr lang="en-US"/>
          </a:p>
        </p:txBody>
      </p:sp>
      <p:pic>
        <p:nvPicPr>
          <p:cNvPr id="6" name="Content Placeholder 5">
            <a:extLst>
              <a:ext uri="{FF2B5EF4-FFF2-40B4-BE49-F238E27FC236}">
                <a16:creationId xmlns:a16="http://schemas.microsoft.com/office/drawing/2014/main" id="{C1CC6EEC-7D79-4336-84AE-C0EFB2031DA8}"/>
              </a:ext>
            </a:extLst>
          </p:cNvPr>
          <p:cNvPicPr>
            <a:picLocks noGrp="1" noChangeAspect="1"/>
          </p:cNvPicPr>
          <p:nvPr>
            <p:ph sz="half" idx="16"/>
          </p:nvPr>
        </p:nvPicPr>
        <p:blipFill>
          <a:blip r:embed="rId3"/>
          <a:stretch>
            <a:fillRect/>
          </a:stretch>
        </p:blipFill>
        <p:spPr>
          <a:xfrm>
            <a:off x="4178044" y="773723"/>
            <a:ext cx="7582814" cy="4759569"/>
          </a:xfrm>
          <a:prstGeom prst="rect">
            <a:avLst/>
          </a:prstGeom>
        </p:spPr>
      </p:pic>
      <p:sp>
        <p:nvSpPr>
          <p:cNvPr id="4" name="Title 3">
            <a:extLst>
              <a:ext uri="{FF2B5EF4-FFF2-40B4-BE49-F238E27FC236}">
                <a16:creationId xmlns:a16="http://schemas.microsoft.com/office/drawing/2014/main" id="{7D725D12-7081-4A63-926A-E928EBE2336F}"/>
              </a:ext>
            </a:extLst>
          </p:cNvPr>
          <p:cNvSpPr>
            <a:spLocks noGrp="1"/>
          </p:cNvSpPr>
          <p:nvPr>
            <p:ph type="title"/>
          </p:nvPr>
        </p:nvSpPr>
        <p:spPr/>
        <p:txBody>
          <a:bodyPr/>
          <a:lstStyle/>
          <a:p>
            <a:r>
              <a:rPr lang="en-US" dirty="0"/>
              <a:t>Crack Attenuating Mix (CAM)</a:t>
            </a:r>
          </a:p>
        </p:txBody>
      </p:sp>
      <p:sp>
        <p:nvSpPr>
          <p:cNvPr id="5" name="Text Placeholder 4">
            <a:extLst>
              <a:ext uri="{FF2B5EF4-FFF2-40B4-BE49-F238E27FC236}">
                <a16:creationId xmlns:a16="http://schemas.microsoft.com/office/drawing/2014/main" id="{D3FC0BE4-BA44-40B1-B29C-F397F672EC7D}"/>
              </a:ext>
            </a:extLst>
          </p:cNvPr>
          <p:cNvSpPr>
            <a:spLocks noGrp="1"/>
          </p:cNvSpPr>
          <p:nvPr>
            <p:ph type="body" sz="quarter" idx="17"/>
          </p:nvPr>
        </p:nvSpPr>
        <p:spPr/>
        <p:txBody>
          <a:bodyPr>
            <a:normAutofit/>
          </a:bodyPr>
          <a:lstStyle/>
          <a:p>
            <a:r>
              <a:rPr lang="en-US" dirty="0"/>
              <a:t>Distressed pavement with extensive cracking</a:t>
            </a:r>
          </a:p>
          <a:p>
            <a:r>
              <a:rPr lang="en-US" dirty="0"/>
              <a:t>Interlayer for concrete rehabilitation</a:t>
            </a:r>
          </a:p>
          <a:p>
            <a:r>
              <a:rPr lang="en-US" dirty="0"/>
              <a:t>Balanced Mix Design</a:t>
            </a:r>
          </a:p>
          <a:p>
            <a:endParaRPr lang="en-US" dirty="0"/>
          </a:p>
        </p:txBody>
      </p:sp>
      <p:sp>
        <p:nvSpPr>
          <p:cNvPr id="7" name="TextBox 6">
            <a:extLst>
              <a:ext uri="{FF2B5EF4-FFF2-40B4-BE49-F238E27FC236}">
                <a16:creationId xmlns:a16="http://schemas.microsoft.com/office/drawing/2014/main" id="{7D3FEA6B-AD62-4794-B250-B58B6BC5B9F1}"/>
              </a:ext>
            </a:extLst>
          </p:cNvPr>
          <p:cNvSpPr txBox="1"/>
          <p:nvPr/>
        </p:nvSpPr>
        <p:spPr>
          <a:xfrm>
            <a:off x="9577755" y="3167390"/>
            <a:ext cx="937846" cy="523220"/>
          </a:xfrm>
          <a:prstGeom prst="rect">
            <a:avLst/>
          </a:prstGeom>
          <a:noFill/>
        </p:spPr>
        <p:txBody>
          <a:bodyPr wrap="square" rtlCol="0">
            <a:spAutoFit/>
          </a:bodyPr>
          <a:lstStyle/>
          <a:p>
            <a:r>
              <a:rPr lang="en-US" sz="2800" b="1" dirty="0">
                <a:solidFill>
                  <a:schemeClr val="bg1"/>
                </a:solidFill>
              </a:rPr>
              <a:t>CAM</a:t>
            </a:r>
          </a:p>
        </p:txBody>
      </p:sp>
    </p:spTree>
    <p:extLst>
      <p:ext uri="{BB962C8B-B14F-4D97-AF65-F5344CB8AC3E}">
        <p14:creationId xmlns:p14="http://schemas.microsoft.com/office/powerpoint/2010/main" val="2691013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838199" y="365125"/>
            <a:ext cx="10768445" cy="1325563"/>
          </a:xfrm>
        </p:spPr>
        <p:txBody>
          <a:bodyPr/>
          <a:lstStyle/>
          <a:p>
            <a:r>
              <a:rPr lang="en-US" dirty="0"/>
              <a:t>Texas DOT Experience w/CAM</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0" y="1825625"/>
            <a:ext cx="5999017" cy="4351338"/>
          </a:xfrm>
        </p:spPr>
        <p:txBody>
          <a:bodyPr>
            <a:normAutofit/>
          </a:bodyPr>
          <a:lstStyle/>
          <a:p>
            <a:r>
              <a:rPr lang="en-US" dirty="0"/>
              <a:t>Texas DOT (TxDOT) using CAM since the early 2000s.</a:t>
            </a:r>
          </a:p>
          <a:p>
            <a:r>
              <a:rPr lang="en-US" dirty="0"/>
              <a:t>Initially developed as reflective cracking mitigation solution for Continuously Reinforced Concrete Pavement (CRCP) rehabilitation.</a:t>
            </a:r>
          </a:p>
          <a:p>
            <a:r>
              <a:rPr lang="en-US" dirty="0"/>
              <a:t>Successfully used CAM on concrete and asphalt structures where crack mitigation desired.</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28</a:t>
            </a:fld>
            <a:endParaRPr lang="en-US" dirty="0"/>
          </a:p>
        </p:txBody>
      </p:sp>
      <p:sp>
        <p:nvSpPr>
          <p:cNvPr id="5" name="Rectangle 4">
            <a:extLst>
              <a:ext uri="{FF2B5EF4-FFF2-40B4-BE49-F238E27FC236}">
                <a16:creationId xmlns:a16="http://schemas.microsoft.com/office/drawing/2014/main" id="{67ABC5C7-0BF5-4F5A-99EE-3C1C41836013}"/>
              </a:ext>
            </a:extLst>
          </p:cNvPr>
          <p:cNvSpPr/>
          <p:nvPr/>
        </p:nvSpPr>
        <p:spPr>
          <a:xfrm>
            <a:off x="7043679" y="5766955"/>
            <a:ext cx="4227249"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Source: Tom Scullion, TTI</a:t>
            </a:r>
          </a:p>
        </p:txBody>
      </p:sp>
      <p:pic>
        <p:nvPicPr>
          <p:cNvPr id="8" name="Picture 7">
            <a:extLst>
              <a:ext uri="{FF2B5EF4-FFF2-40B4-BE49-F238E27FC236}">
                <a16:creationId xmlns:a16="http://schemas.microsoft.com/office/drawing/2014/main" id="{7576E7D6-F27F-4A85-BCC1-D896327C0448}"/>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bwMode="auto">
          <a:xfrm>
            <a:off x="7043679" y="1572288"/>
            <a:ext cx="4486766" cy="4100406"/>
          </a:xfrm>
          <a:prstGeom prst="rect">
            <a:avLst/>
          </a:prstGeom>
          <a:noFill/>
          <a:ln>
            <a:noFill/>
          </a:ln>
        </p:spPr>
      </p:pic>
    </p:spTree>
    <p:extLst>
      <p:ext uri="{BB962C8B-B14F-4D97-AF65-F5344CB8AC3E}">
        <p14:creationId xmlns:p14="http://schemas.microsoft.com/office/powerpoint/2010/main" val="126374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838199" y="365125"/>
            <a:ext cx="10768445" cy="1325563"/>
          </a:xfrm>
        </p:spPr>
        <p:txBody>
          <a:bodyPr/>
          <a:lstStyle/>
          <a:p>
            <a:r>
              <a:rPr lang="en-US" dirty="0"/>
              <a:t>Texas DOT Experience w/CAM</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0" y="1825625"/>
            <a:ext cx="5999017" cy="1842366"/>
          </a:xfrm>
        </p:spPr>
        <p:txBody>
          <a:bodyPr>
            <a:normAutofit/>
          </a:bodyPr>
          <a:lstStyle/>
          <a:p>
            <a:r>
              <a:rPr lang="en-US" dirty="0"/>
              <a:t>CAM used as interlayer by TxDOT paired with thin overlay for surface material (TOM in TxDOT specification).</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29</a:t>
            </a:fld>
            <a:endParaRPr lang="en-US" dirty="0"/>
          </a:p>
        </p:txBody>
      </p:sp>
      <p:sp>
        <p:nvSpPr>
          <p:cNvPr id="5" name="Rectangle 4">
            <a:extLst>
              <a:ext uri="{FF2B5EF4-FFF2-40B4-BE49-F238E27FC236}">
                <a16:creationId xmlns:a16="http://schemas.microsoft.com/office/drawing/2014/main" id="{67ABC5C7-0BF5-4F5A-99EE-3C1C41836013}"/>
              </a:ext>
            </a:extLst>
          </p:cNvPr>
          <p:cNvSpPr/>
          <p:nvPr/>
        </p:nvSpPr>
        <p:spPr>
          <a:xfrm>
            <a:off x="7232073" y="5819639"/>
            <a:ext cx="4227249"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Source: Tom Bennert</a:t>
            </a:r>
          </a:p>
        </p:txBody>
      </p:sp>
      <p:pic>
        <p:nvPicPr>
          <p:cNvPr id="7" name="Content Placeholder 6">
            <a:extLst>
              <a:ext uri="{FF2B5EF4-FFF2-40B4-BE49-F238E27FC236}">
                <a16:creationId xmlns:a16="http://schemas.microsoft.com/office/drawing/2014/main" id="{F2E66693-B14C-4886-AB84-BE25F84CA53D}"/>
              </a:ext>
            </a:extLst>
          </p:cNvPr>
          <p:cNvPicPr>
            <a:picLocks noChangeAspect="1"/>
          </p:cNvPicPr>
          <p:nvPr/>
        </p:nvPicPr>
        <p:blipFill rotWithShape="1">
          <a:blip r:embed="rId3" cstate="print"/>
          <a:srcRect l="-181" t="36320" r="-1"/>
          <a:stretch/>
        </p:blipFill>
        <p:spPr bwMode="auto">
          <a:xfrm>
            <a:off x="962891" y="3667991"/>
            <a:ext cx="5164281" cy="2462379"/>
          </a:xfrm>
          <a:prstGeom prst="rect">
            <a:avLst/>
          </a:prstGeom>
          <a:noFill/>
          <a:ln w="9525" cap="flat" cmpd="sng" algn="ctr">
            <a:solidFill>
              <a:sysClr val="windowText" lastClr="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F076665-A22C-4C81-9D14-76E74E9C0112}"/>
              </a:ext>
            </a:extLst>
          </p:cNvPr>
          <p:cNvPicPr>
            <a:picLocks noChangeAspect="1"/>
          </p:cNvPicPr>
          <p:nvPr/>
        </p:nvPicPr>
        <p:blipFill rotWithShape="1">
          <a:blip r:embed="rId4"/>
          <a:srcRect l="9087" t="3975" r="6316" b="1574"/>
          <a:stretch/>
        </p:blipFill>
        <p:spPr bwMode="auto">
          <a:xfrm>
            <a:off x="7232073" y="1690688"/>
            <a:ext cx="4374571" cy="4066136"/>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5907018F-9EFF-4E6C-AD40-AA301AD4B46F}"/>
              </a:ext>
            </a:extLst>
          </p:cNvPr>
          <p:cNvSpPr/>
          <p:nvPr/>
        </p:nvSpPr>
        <p:spPr>
          <a:xfrm>
            <a:off x="962891" y="5849566"/>
            <a:ext cx="4227249" cy="307777"/>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Source: Tom Scullion, TTI</a:t>
            </a:r>
          </a:p>
        </p:txBody>
      </p:sp>
    </p:spTree>
    <p:extLst>
      <p:ext uri="{BB962C8B-B14F-4D97-AF65-F5344CB8AC3E}">
        <p14:creationId xmlns:p14="http://schemas.microsoft.com/office/powerpoint/2010/main" val="857063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AF23-9C1F-4913-ABCC-B15C68856B8D}"/>
              </a:ext>
            </a:extLst>
          </p:cNvPr>
          <p:cNvSpPr>
            <a:spLocks noGrp="1"/>
          </p:cNvSpPr>
          <p:nvPr>
            <p:ph type="title"/>
          </p:nvPr>
        </p:nvSpPr>
        <p:spPr/>
        <p:txBody>
          <a:bodyPr/>
          <a:lstStyle/>
          <a:p>
            <a:r>
              <a:rPr lang="en-US" dirty="0"/>
              <a:t>Abbreviations &amp; Acronyms</a:t>
            </a:r>
          </a:p>
        </p:txBody>
      </p:sp>
      <p:sp>
        <p:nvSpPr>
          <p:cNvPr id="3" name="Content Placeholder 2">
            <a:extLst>
              <a:ext uri="{FF2B5EF4-FFF2-40B4-BE49-F238E27FC236}">
                <a16:creationId xmlns:a16="http://schemas.microsoft.com/office/drawing/2014/main" id="{917121C3-5F3F-4D0D-8B96-37F9781485DD}"/>
              </a:ext>
            </a:extLst>
          </p:cNvPr>
          <p:cNvSpPr>
            <a:spLocks noGrp="1"/>
          </p:cNvSpPr>
          <p:nvPr>
            <p:ph idx="1"/>
          </p:nvPr>
        </p:nvSpPr>
        <p:spPr>
          <a:xfrm>
            <a:off x="200416" y="1825625"/>
            <a:ext cx="11711836" cy="4351338"/>
          </a:xfrm>
        </p:spPr>
        <p:txBody>
          <a:bodyPr numCol="2">
            <a:normAutofit fontScale="77500" lnSpcReduction="20000"/>
          </a:bodyPr>
          <a:lstStyle/>
          <a:p>
            <a:r>
              <a:rPr lang="en-US" dirty="0"/>
              <a:t>AADT: Average annual daily traffic</a:t>
            </a:r>
          </a:p>
          <a:p>
            <a:r>
              <a:rPr lang="en-US" dirty="0"/>
              <a:t>ARGG: Asphalt Rubber Gap-Graded</a:t>
            </a:r>
          </a:p>
          <a:p>
            <a:r>
              <a:rPr lang="en-US" dirty="0"/>
              <a:t>CAM: Crack Attenuating Mixture</a:t>
            </a:r>
          </a:p>
          <a:p>
            <a:r>
              <a:rPr lang="en-US" dirty="0"/>
              <a:t>CRCP: Continuously reinforced concrete pavement</a:t>
            </a:r>
          </a:p>
          <a:p>
            <a:r>
              <a:rPr lang="en-US" dirty="0"/>
              <a:t>DOT: Department of Transportation</a:t>
            </a:r>
          </a:p>
          <a:p>
            <a:r>
              <a:rPr lang="en-US" dirty="0"/>
              <a:t>EDC: Every Day Counts</a:t>
            </a:r>
          </a:p>
          <a:p>
            <a:r>
              <a:rPr lang="en-US" dirty="0"/>
              <a:t>FHWA: Federal Highway Administration</a:t>
            </a:r>
          </a:p>
          <a:p>
            <a:r>
              <a:rPr lang="en-US" dirty="0" err="1"/>
              <a:t>HiMA</a:t>
            </a:r>
            <a:r>
              <a:rPr lang="en-US" dirty="0"/>
              <a:t>: Highly Modified Asphalt </a:t>
            </a:r>
          </a:p>
          <a:p>
            <a:r>
              <a:rPr lang="en-US" dirty="0"/>
              <a:t>HPTO: High-Performance Thin Overlay</a:t>
            </a:r>
          </a:p>
          <a:p>
            <a:r>
              <a:rPr lang="en-US" dirty="0"/>
              <a:t>HWTT: Hamburg Wheel Tracking Test</a:t>
            </a:r>
          </a:p>
          <a:p>
            <a:r>
              <a:rPr lang="en-US" dirty="0"/>
              <a:t>NMAS: Nominal Maximum Aggregate Size</a:t>
            </a:r>
          </a:p>
          <a:p>
            <a:r>
              <a:rPr lang="en-US" dirty="0"/>
              <a:t>OGFC: Open-Graded Friction Course</a:t>
            </a:r>
          </a:p>
          <a:p>
            <a:r>
              <a:rPr lang="en-US" dirty="0"/>
              <a:t>OT: Overlay Test</a:t>
            </a:r>
          </a:p>
          <a:p>
            <a:r>
              <a:rPr lang="en-US" dirty="0"/>
              <a:t>PCC: Portland cement concrete</a:t>
            </a:r>
          </a:p>
          <a:p>
            <a:r>
              <a:rPr lang="en-US" dirty="0"/>
              <a:t>PG: Performance Grade</a:t>
            </a:r>
          </a:p>
          <a:p>
            <a:r>
              <a:rPr lang="en-US" dirty="0"/>
              <a:t>SMA: Stone Matrix Asphalt</a:t>
            </a:r>
          </a:p>
          <a:p>
            <a:r>
              <a:rPr lang="en-US" dirty="0"/>
              <a:t>TOPS: Targeted Overlay Pavement Solutions</a:t>
            </a:r>
          </a:p>
          <a:p>
            <a:r>
              <a:rPr lang="en-US" dirty="0">
                <a:ea typeface="Times New Roman" panose="02020603050405020304" pitchFamily="18" charset="0"/>
              </a:rPr>
              <a:t>UTBWC: Ultra-thin bonded wearing course</a:t>
            </a:r>
          </a:p>
          <a:p>
            <a:r>
              <a:rPr lang="en-US" dirty="0"/>
              <a:t>VMA: Voids in the Mineral Aggregate</a:t>
            </a:r>
          </a:p>
          <a:p>
            <a:endParaRPr lang="en-US" dirty="0"/>
          </a:p>
        </p:txBody>
      </p:sp>
      <p:sp>
        <p:nvSpPr>
          <p:cNvPr id="4" name="Slide Number Placeholder 3">
            <a:extLst>
              <a:ext uri="{FF2B5EF4-FFF2-40B4-BE49-F238E27FC236}">
                <a16:creationId xmlns:a16="http://schemas.microsoft.com/office/drawing/2014/main" id="{7473D1AA-3671-4A1C-AF03-6D9946AD3DCE}"/>
              </a:ext>
            </a:extLst>
          </p:cNvPr>
          <p:cNvSpPr>
            <a:spLocks noGrp="1"/>
          </p:cNvSpPr>
          <p:nvPr>
            <p:ph type="sldNum" sz="quarter" idx="12"/>
          </p:nvPr>
        </p:nvSpPr>
        <p:spPr/>
        <p:txBody>
          <a:bodyPr/>
          <a:lstStyle/>
          <a:p>
            <a:fld id="{C10DD06B-44D0-4B5F-9DB8-096B8174C7B9}" type="slidenum">
              <a:rPr lang="en-US" smtClean="0"/>
              <a:pPr/>
              <a:t>3</a:t>
            </a:fld>
            <a:endParaRPr lang="en-US" dirty="0"/>
          </a:p>
        </p:txBody>
      </p:sp>
    </p:spTree>
    <p:extLst>
      <p:ext uri="{BB962C8B-B14F-4D97-AF65-F5344CB8AC3E}">
        <p14:creationId xmlns:p14="http://schemas.microsoft.com/office/powerpoint/2010/main" val="765255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838199" y="365125"/>
            <a:ext cx="10768445" cy="1325563"/>
          </a:xfrm>
        </p:spPr>
        <p:txBody>
          <a:bodyPr/>
          <a:lstStyle/>
          <a:p>
            <a:r>
              <a:rPr lang="en-US" dirty="0"/>
              <a:t>Texas DOT Experience w/CAM</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0" y="1825625"/>
            <a:ext cx="10207336" cy="4351338"/>
          </a:xfrm>
        </p:spPr>
        <p:txBody>
          <a:bodyPr>
            <a:normAutofit lnSpcReduction="10000"/>
          </a:bodyPr>
          <a:lstStyle/>
          <a:p>
            <a:pPr marL="0" indent="0">
              <a:buNone/>
            </a:pPr>
            <a:r>
              <a:rPr lang="en-US" b="1" dirty="0"/>
              <a:t>Example Project</a:t>
            </a:r>
          </a:p>
          <a:p>
            <a:r>
              <a:rPr lang="en-US" dirty="0"/>
              <a:t>Interstate 69 in Houston District</a:t>
            </a:r>
          </a:p>
          <a:p>
            <a:r>
              <a:rPr lang="en-US" dirty="0"/>
              <a:t>Design AADT = 300,000 vehicles/day.</a:t>
            </a:r>
          </a:p>
          <a:p>
            <a:r>
              <a:rPr lang="en-US" dirty="0"/>
              <a:t>Original continuously reinforced concrete pavement (CRCP) built in 1960’s.</a:t>
            </a:r>
          </a:p>
          <a:p>
            <a:pPr lvl="1"/>
            <a:r>
              <a:rPr lang="en-US" dirty="0"/>
              <a:t>Severally cracked and spalled surface.</a:t>
            </a:r>
          </a:p>
          <a:p>
            <a:r>
              <a:rPr lang="en-US" dirty="0"/>
              <a:t>TxDOT goals to provide a new overlay to maintain riding surface while leaving CRCP in place.</a:t>
            </a:r>
          </a:p>
          <a:p>
            <a:r>
              <a:rPr lang="en-US" dirty="0"/>
              <a:t>TxDOT performed surface repairs, 1” CAM interlayer and 1” TOM surface in 2014.</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30</a:t>
            </a:fld>
            <a:endParaRPr lang="en-US" dirty="0"/>
          </a:p>
        </p:txBody>
      </p:sp>
    </p:spTree>
    <p:extLst>
      <p:ext uri="{BB962C8B-B14F-4D97-AF65-F5344CB8AC3E}">
        <p14:creationId xmlns:p14="http://schemas.microsoft.com/office/powerpoint/2010/main" val="2355015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481013" y="3752849"/>
            <a:ext cx="3290887" cy="2452687"/>
          </a:xfrm>
        </p:spPr>
        <p:txBody>
          <a:bodyPr anchor="ctr">
            <a:normAutofit/>
          </a:bodyPr>
          <a:lstStyle/>
          <a:p>
            <a:r>
              <a:rPr lang="en-US" sz="3600" dirty="0"/>
              <a:t>Texas DOT Experience w/CAM</a:t>
            </a:r>
          </a:p>
        </p:txBody>
      </p:sp>
      <p:pic>
        <p:nvPicPr>
          <p:cNvPr id="5" name="Picture 4">
            <a:extLst>
              <a:ext uri="{FF2B5EF4-FFF2-40B4-BE49-F238E27FC236}">
                <a16:creationId xmlns:a16="http://schemas.microsoft.com/office/drawing/2014/main" id="{188EAA01-5201-458E-84AB-D2D059617581}"/>
              </a:ext>
            </a:extLst>
          </p:cNvPr>
          <p:cNvPicPr/>
          <p:nvPr/>
        </p:nvPicPr>
        <p:blipFill rotWithShape="1">
          <a:blip r:embed="rId3"/>
          <a:srcRect t="12072" b="1836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4223982" y="3752850"/>
            <a:ext cx="7485413" cy="2452687"/>
          </a:xfrm>
        </p:spPr>
        <p:txBody>
          <a:bodyPr anchor="ctr">
            <a:normAutofit/>
          </a:bodyPr>
          <a:lstStyle/>
          <a:p>
            <a:r>
              <a:rPr lang="en-US" dirty="0"/>
              <a:t>TxDOT reports that pre-overlay repairs critical to performance.</a:t>
            </a:r>
          </a:p>
          <a:p>
            <a:r>
              <a:rPr lang="en-US" dirty="0"/>
              <a:t>Houston District pleased with performance of CAM overlay system on Interstate 69.</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a:xfrm>
            <a:off x="8864600" y="6356350"/>
            <a:ext cx="2743200" cy="365125"/>
          </a:xfrm>
        </p:spPr>
        <p:txBody>
          <a:bodyPr>
            <a:normAutofit/>
          </a:bodyPr>
          <a:lstStyle/>
          <a:p>
            <a:pPr>
              <a:spcAft>
                <a:spcPts val="600"/>
              </a:spcAft>
            </a:pPr>
            <a:fld id="{C10DD06B-44D0-4B5F-9DB8-096B8174C7B9}" type="slidenum">
              <a:rPr lang="en-US" sz="1200">
                <a:solidFill>
                  <a:schemeClr val="tx1">
                    <a:lumMod val="75000"/>
                    <a:lumOff val="25000"/>
                  </a:schemeClr>
                </a:solidFill>
              </a:rPr>
              <a:pPr>
                <a:spcAft>
                  <a:spcPts val="600"/>
                </a:spcAft>
              </a:pPr>
              <a:t>31</a:t>
            </a:fld>
            <a:endParaRPr lang="en-US" sz="1200">
              <a:solidFill>
                <a:schemeClr val="tx1">
                  <a:lumMod val="75000"/>
                  <a:lumOff val="25000"/>
                </a:schemeClr>
              </a:solidFill>
            </a:endParaRPr>
          </a:p>
        </p:txBody>
      </p:sp>
      <p:sp>
        <p:nvSpPr>
          <p:cNvPr id="6" name="Rectangle 5">
            <a:extLst>
              <a:ext uri="{FF2B5EF4-FFF2-40B4-BE49-F238E27FC236}">
                <a16:creationId xmlns:a16="http://schemas.microsoft.com/office/drawing/2014/main" id="{149EB098-0C7B-4C8B-8A02-D434EB91A63F}"/>
              </a:ext>
            </a:extLst>
          </p:cNvPr>
          <p:cNvSpPr/>
          <p:nvPr/>
        </p:nvSpPr>
        <p:spPr>
          <a:xfrm>
            <a:off x="1212273" y="3556724"/>
            <a:ext cx="4227249"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Source: Tom Scullion, TTI</a:t>
            </a:r>
          </a:p>
        </p:txBody>
      </p:sp>
    </p:spTree>
    <p:extLst>
      <p:ext uri="{BB962C8B-B14F-4D97-AF65-F5344CB8AC3E}">
        <p14:creationId xmlns:p14="http://schemas.microsoft.com/office/powerpoint/2010/main" val="3589138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838199" y="365125"/>
            <a:ext cx="10768445" cy="1325563"/>
          </a:xfrm>
        </p:spPr>
        <p:txBody>
          <a:bodyPr/>
          <a:lstStyle/>
          <a:p>
            <a:r>
              <a:rPr lang="en-US" dirty="0"/>
              <a:t>Texas DOT Experience w/CAM</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0" y="1825625"/>
            <a:ext cx="3837709" cy="3743902"/>
          </a:xfrm>
        </p:spPr>
        <p:txBody>
          <a:bodyPr>
            <a:normAutofit/>
          </a:bodyPr>
          <a:lstStyle/>
          <a:p>
            <a:pPr marL="0" indent="0">
              <a:buNone/>
            </a:pPr>
            <a:r>
              <a:rPr lang="en-US" b="1" dirty="0"/>
              <a:t>Specifications</a:t>
            </a:r>
          </a:p>
          <a:p>
            <a:r>
              <a:rPr lang="en-US" dirty="0"/>
              <a:t>Adjusted volumetric mix design for CAM and TOM with goal of getting additional asphalt binder.</a:t>
            </a:r>
          </a:p>
          <a:p>
            <a:endParaRPr lang="en-US" dirty="0"/>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32</a:t>
            </a:fld>
            <a:endParaRPr lang="en-US" dirty="0"/>
          </a:p>
        </p:txBody>
      </p:sp>
      <p:sp>
        <p:nvSpPr>
          <p:cNvPr id="10" name="Rectangle 9">
            <a:extLst>
              <a:ext uri="{FF2B5EF4-FFF2-40B4-BE49-F238E27FC236}">
                <a16:creationId xmlns:a16="http://schemas.microsoft.com/office/drawing/2014/main" id="{5907018F-9EFF-4E6C-AD40-AA301AD4B46F}"/>
              </a:ext>
            </a:extLst>
          </p:cNvPr>
          <p:cNvSpPr/>
          <p:nvPr/>
        </p:nvSpPr>
        <p:spPr>
          <a:xfrm>
            <a:off x="9312769" y="1345415"/>
            <a:ext cx="2601191" cy="307777"/>
          </a:xfrm>
          <a:prstGeom prst="rect">
            <a:avLst/>
          </a:prstGeom>
        </p:spPr>
        <p:txBody>
          <a:bodyPr wrap="square">
            <a:spAutoFit/>
          </a:bodyPr>
          <a:lstStyle/>
          <a:p>
            <a:pPr algn="r"/>
            <a:r>
              <a:rPr lang="en-US" sz="1400" dirty="0">
                <a:solidFill>
                  <a:schemeClr val="bg1"/>
                </a:solidFill>
                <a:latin typeface="Arial" panose="020B0604020202020204" pitchFamily="34" charset="0"/>
                <a:cs typeface="Arial" panose="020B0604020202020204" pitchFamily="34" charset="0"/>
              </a:rPr>
              <a:t>Source: TxDOT</a:t>
            </a:r>
          </a:p>
        </p:txBody>
      </p:sp>
      <p:graphicFrame>
        <p:nvGraphicFramePr>
          <p:cNvPr id="13" name="Table 12">
            <a:extLst>
              <a:ext uri="{FF2B5EF4-FFF2-40B4-BE49-F238E27FC236}">
                <a16:creationId xmlns:a16="http://schemas.microsoft.com/office/drawing/2014/main" id="{846F8682-0882-4FDD-9979-87E41825C97D}"/>
              </a:ext>
            </a:extLst>
          </p:cNvPr>
          <p:cNvGraphicFramePr>
            <a:graphicFrameLocks noGrp="1"/>
          </p:cNvGraphicFramePr>
          <p:nvPr/>
        </p:nvGraphicFramePr>
        <p:xfrm>
          <a:off x="4769427" y="1690688"/>
          <a:ext cx="7114801" cy="4135644"/>
        </p:xfrm>
        <a:graphic>
          <a:graphicData uri="http://schemas.openxmlformats.org/drawingml/2006/table">
            <a:tbl>
              <a:tblPr firstRow="1" firstCol="1" bandRow="1"/>
              <a:tblGrid>
                <a:gridCol w="3879421">
                  <a:extLst>
                    <a:ext uri="{9D8B030D-6E8A-4147-A177-3AD203B41FA5}">
                      <a16:colId xmlns:a16="http://schemas.microsoft.com/office/drawing/2014/main" val="744786564"/>
                    </a:ext>
                  </a:extLst>
                </a:gridCol>
                <a:gridCol w="1339421">
                  <a:extLst>
                    <a:ext uri="{9D8B030D-6E8A-4147-A177-3AD203B41FA5}">
                      <a16:colId xmlns:a16="http://schemas.microsoft.com/office/drawing/2014/main" val="4164186644"/>
                    </a:ext>
                  </a:extLst>
                </a:gridCol>
                <a:gridCol w="1895959">
                  <a:extLst>
                    <a:ext uri="{9D8B030D-6E8A-4147-A177-3AD203B41FA5}">
                      <a16:colId xmlns:a16="http://schemas.microsoft.com/office/drawing/2014/main" val="2688637992"/>
                    </a:ext>
                  </a:extLst>
                </a:gridCol>
              </a:tblGrid>
              <a:tr h="689274">
                <a:tc>
                  <a:txBody>
                    <a:bodyPr/>
                    <a:lstStyle/>
                    <a:p>
                      <a:pPr marL="0" marR="0" algn="ct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Test Property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Test Method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CAM </a:t>
                      </a:r>
                    </a:p>
                    <a:p>
                      <a:pPr marL="0" marR="0" algn="ctr">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Requirement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1024388"/>
                  </a:ext>
                </a:extLst>
              </a:tr>
              <a:tr h="344637">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Minimum Binder Content,  percent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2055433"/>
                  </a:ext>
                </a:extLst>
              </a:tr>
              <a:tr h="344637">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Design VMA,  percent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7042350"/>
                  </a:ext>
                </a:extLst>
              </a:tr>
              <a:tr h="344637">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Plant Produced VMA,  percent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2295549"/>
                  </a:ext>
                </a:extLst>
              </a:tr>
              <a:tr h="344637">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Design Gyrations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Tex-241-F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723759"/>
                  </a:ext>
                </a:extLst>
              </a:tr>
              <a:tr h="689274">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Target Laboratory Molded Density,  percent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Tex-207-F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98.0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45999541"/>
                  </a:ext>
                </a:extLst>
              </a:tr>
              <a:tr h="344637">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Tensile Strength, dry, psi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Tex-226-F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85-200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9388192"/>
                  </a:ext>
                </a:extLst>
              </a:tr>
              <a:tr h="344637">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Dust/Asphalt Ratio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1.4 Max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688508"/>
                  </a:ext>
                </a:extLst>
              </a:tr>
              <a:tr h="344637">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Boil Test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Tex-530-C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1809518"/>
                  </a:ext>
                </a:extLst>
              </a:tr>
              <a:tr h="344637">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Drain-down,  percent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Tex-235-F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2176450"/>
                  </a:ext>
                </a:extLst>
              </a:tr>
            </a:tbl>
          </a:graphicData>
        </a:graphic>
      </p:graphicFrame>
      <p:sp>
        <p:nvSpPr>
          <p:cNvPr id="14" name="Rectangle 4">
            <a:extLst>
              <a:ext uri="{FF2B5EF4-FFF2-40B4-BE49-F238E27FC236}">
                <a16:creationId xmlns:a16="http://schemas.microsoft.com/office/drawing/2014/main" id="{8442F8BD-B05A-4EC2-B3DB-871E9D4D02E8}"/>
              </a:ext>
            </a:extLst>
          </p:cNvPr>
          <p:cNvSpPr>
            <a:spLocks noChangeArrowheads="1"/>
          </p:cNvSpPr>
          <p:nvPr/>
        </p:nvSpPr>
        <p:spPr bwMode="auto">
          <a:xfrm>
            <a:off x="3127375" y="3087688"/>
            <a:ext cx="12192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3965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838199" y="365125"/>
            <a:ext cx="10768445" cy="1325563"/>
          </a:xfrm>
        </p:spPr>
        <p:txBody>
          <a:bodyPr/>
          <a:lstStyle/>
          <a:p>
            <a:r>
              <a:rPr lang="en-US" dirty="0"/>
              <a:t>Texas DOT Experience w/CAM</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0" y="1825625"/>
            <a:ext cx="7488219" cy="3743902"/>
          </a:xfrm>
        </p:spPr>
        <p:txBody>
          <a:bodyPr>
            <a:normAutofit/>
          </a:bodyPr>
          <a:lstStyle/>
          <a:p>
            <a:pPr marL="0" indent="0">
              <a:buNone/>
            </a:pPr>
            <a:r>
              <a:rPr lang="en-US" b="1" dirty="0"/>
              <a:t>Specifications (cont.)</a:t>
            </a:r>
          </a:p>
          <a:p>
            <a:r>
              <a:rPr lang="en-US" dirty="0"/>
              <a:t>Use of performance tests for mix design key.</a:t>
            </a:r>
          </a:p>
          <a:p>
            <a:endParaRPr lang="en-US" dirty="0"/>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33</a:t>
            </a:fld>
            <a:endParaRPr lang="en-US" dirty="0"/>
          </a:p>
        </p:txBody>
      </p:sp>
      <p:sp>
        <p:nvSpPr>
          <p:cNvPr id="10" name="Rectangle 9">
            <a:extLst>
              <a:ext uri="{FF2B5EF4-FFF2-40B4-BE49-F238E27FC236}">
                <a16:creationId xmlns:a16="http://schemas.microsoft.com/office/drawing/2014/main" id="{5907018F-9EFF-4E6C-AD40-AA301AD4B46F}"/>
              </a:ext>
            </a:extLst>
          </p:cNvPr>
          <p:cNvSpPr/>
          <p:nvPr/>
        </p:nvSpPr>
        <p:spPr>
          <a:xfrm>
            <a:off x="526184" y="5956279"/>
            <a:ext cx="2601191" cy="307777"/>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Source: TxDOT</a:t>
            </a:r>
          </a:p>
        </p:txBody>
      </p:sp>
      <p:sp>
        <p:nvSpPr>
          <p:cNvPr id="14" name="Rectangle 4">
            <a:extLst>
              <a:ext uri="{FF2B5EF4-FFF2-40B4-BE49-F238E27FC236}">
                <a16:creationId xmlns:a16="http://schemas.microsoft.com/office/drawing/2014/main" id="{8442F8BD-B05A-4EC2-B3DB-871E9D4D02E8}"/>
              </a:ext>
            </a:extLst>
          </p:cNvPr>
          <p:cNvSpPr>
            <a:spLocks noChangeArrowheads="1"/>
          </p:cNvSpPr>
          <p:nvPr/>
        </p:nvSpPr>
        <p:spPr bwMode="auto">
          <a:xfrm>
            <a:off x="3127375" y="3087688"/>
            <a:ext cx="12192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8" name="Table 17">
            <a:extLst>
              <a:ext uri="{FF2B5EF4-FFF2-40B4-BE49-F238E27FC236}">
                <a16:creationId xmlns:a16="http://schemas.microsoft.com/office/drawing/2014/main" id="{74A9355C-6F85-4967-87AF-1617BA08CB23}"/>
              </a:ext>
            </a:extLst>
          </p:cNvPr>
          <p:cNvGraphicFramePr>
            <a:graphicFrameLocks noGrp="1"/>
          </p:cNvGraphicFramePr>
          <p:nvPr/>
        </p:nvGraphicFramePr>
        <p:xfrm>
          <a:off x="526473" y="3697576"/>
          <a:ext cx="6840681" cy="2300199"/>
        </p:xfrm>
        <a:graphic>
          <a:graphicData uri="http://schemas.openxmlformats.org/drawingml/2006/table">
            <a:tbl>
              <a:tblPr firstRow="1" firstCol="1" bandRow="1"/>
              <a:tblGrid>
                <a:gridCol w="2280227">
                  <a:extLst>
                    <a:ext uri="{9D8B030D-6E8A-4147-A177-3AD203B41FA5}">
                      <a16:colId xmlns:a16="http://schemas.microsoft.com/office/drawing/2014/main" val="2097320154"/>
                    </a:ext>
                  </a:extLst>
                </a:gridCol>
                <a:gridCol w="2280227">
                  <a:extLst>
                    <a:ext uri="{9D8B030D-6E8A-4147-A177-3AD203B41FA5}">
                      <a16:colId xmlns:a16="http://schemas.microsoft.com/office/drawing/2014/main" val="1359388142"/>
                    </a:ext>
                  </a:extLst>
                </a:gridCol>
                <a:gridCol w="2280227">
                  <a:extLst>
                    <a:ext uri="{9D8B030D-6E8A-4147-A177-3AD203B41FA5}">
                      <a16:colId xmlns:a16="http://schemas.microsoft.com/office/drawing/2014/main" val="3153167048"/>
                    </a:ext>
                  </a:extLst>
                </a:gridCol>
              </a:tblGrid>
              <a:tr h="441613">
                <a:tc>
                  <a:txBody>
                    <a:bodyPr/>
                    <a:lstStyle/>
                    <a:p>
                      <a:pPr marL="0" marR="0" algn="ctr">
                        <a:spcBef>
                          <a:spcPts val="0"/>
                        </a:spcBef>
                        <a:spcAft>
                          <a:spcPts val="0"/>
                        </a:spcAft>
                      </a:pPr>
                      <a:r>
                        <a:rPr lang="en-US" sz="1600" b="1">
                          <a:effectLst/>
                          <a:latin typeface="Arial" panose="020B0604020202020204" pitchFamily="34" charset="0"/>
                          <a:ea typeface="Times New Roman" panose="02020603050405020304" pitchFamily="18" charset="0"/>
                          <a:cs typeface="Arial" panose="020B0604020202020204" pitchFamily="34" charset="0"/>
                        </a:rPr>
                        <a:t>High-Temperature Binder Grade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HWTT Requirements </a:t>
                      </a:r>
                    </a:p>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minimum passes at  0.5” (12.5-mm) rut depth tested at 122˚F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OT Requirements</a:t>
                      </a:r>
                    </a:p>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Minimum number of cycles to failure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4600374"/>
                  </a:ext>
                </a:extLst>
              </a:tr>
              <a:tr h="441613">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PG 64 or lower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10,000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750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8150539"/>
                  </a:ext>
                </a:extLst>
              </a:tr>
              <a:tr h="441613">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PG 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15,000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750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8064071"/>
                  </a:ext>
                </a:extLst>
              </a:tr>
              <a:tr h="441613">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PG 76 or higher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20,000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750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39400569"/>
                  </a:ext>
                </a:extLst>
              </a:tr>
            </a:tbl>
          </a:graphicData>
        </a:graphic>
      </p:graphicFrame>
      <p:pic>
        <p:nvPicPr>
          <p:cNvPr id="9" name="Picture 8">
            <a:extLst>
              <a:ext uri="{FF2B5EF4-FFF2-40B4-BE49-F238E27FC236}">
                <a16:creationId xmlns:a16="http://schemas.microsoft.com/office/drawing/2014/main" id="{57F0FFDC-1435-4768-91C2-84DC63531F65}"/>
              </a:ext>
            </a:extLst>
          </p:cNvPr>
          <p:cNvPicPr>
            <a:picLocks noChangeAspect="1"/>
          </p:cNvPicPr>
          <p:nvPr/>
        </p:nvPicPr>
        <p:blipFill>
          <a:blip r:embed="rId3"/>
          <a:stretch>
            <a:fillRect/>
          </a:stretch>
        </p:blipFill>
        <p:spPr>
          <a:xfrm>
            <a:off x="9223375" y="1284148"/>
            <a:ext cx="2686050" cy="2612557"/>
          </a:xfrm>
          <a:prstGeom prst="rect">
            <a:avLst/>
          </a:prstGeom>
          <a:ln>
            <a:solidFill>
              <a:schemeClr val="tx1"/>
            </a:solidFill>
          </a:ln>
        </p:spPr>
      </p:pic>
      <p:pic>
        <p:nvPicPr>
          <p:cNvPr id="11" name="Picture 10">
            <a:extLst>
              <a:ext uri="{FF2B5EF4-FFF2-40B4-BE49-F238E27FC236}">
                <a16:creationId xmlns:a16="http://schemas.microsoft.com/office/drawing/2014/main" id="{B80F775B-F6B1-4302-B791-A10F6D5CEAAD}"/>
              </a:ext>
            </a:extLst>
          </p:cNvPr>
          <p:cNvPicPr>
            <a:picLocks noChangeAspect="1"/>
          </p:cNvPicPr>
          <p:nvPr/>
        </p:nvPicPr>
        <p:blipFill rotWithShape="1">
          <a:blip r:embed="rId4"/>
          <a:srcRect t="2741"/>
          <a:stretch/>
        </p:blipFill>
        <p:spPr bwMode="auto">
          <a:xfrm>
            <a:off x="7664620" y="3494228"/>
            <a:ext cx="2547624" cy="2503547"/>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700038B8-2FF2-41D4-8788-D0DCAC88FC9B}"/>
              </a:ext>
            </a:extLst>
          </p:cNvPr>
          <p:cNvSpPr/>
          <p:nvPr/>
        </p:nvSpPr>
        <p:spPr>
          <a:xfrm>
            <a:off x="10212244" y="3929813"/>
            <a:ext cx="1906277"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Source: TxDOT</a:t>
            </a:r>
          </a:p>
        </p:txBody>
      </p:sp>
    </p:spTree>
    <p:extLst>
      <p:ext uri="{BB962C8B-B14F-4D97-AF65-F5344CB8AC3E}">
        <p14:creationId xmlns:p14="http://schemas.microsoft.com/office/powerpoint/2010/main" val="4262683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838199" y="365125"/>
            <a:ext cx="10768445" cy="1325563"/>
          </a:xfrm>
        </p:spPr>
        <p:txBody>
          <a:bodyPr/>
          <a:lstStyle/>
          <a:p>
            <a:r>
              <a:rPr lang="en-US" dirty="0"/>
              <a:t>Texas DOT Experience w/CAM</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1" y="1825625"/>
            <a:ext cx="5257800" cy="4263448"/>
          </a:xfrm>
        </p:spPr>
        <p:txBody>
          <a:bodyPr>
            <a:normAutofit fontScale="92500" lnSpcReduction="20000"/>
          </a:bodyPr>
          <a:lstStyle/>
          <a:p>
            <a:pPr marL="0" indent="0">
              <a:buNone/>
            </a:pPr>
            <a:r>
              <a:rPr lang="en-US" b="1" dirty="0"/>
              <a:t>Construction</a:t>
            </a:r>
          </a:p>
          <a:p>
            <a:r>
              <a:rPr lang="en-US" dirty="0"/>
              <a:t>Proper bonding of thin overlays is key to performance (TxDOT).</a:t>
            </a:r>
          </a:p>
          <a:p>
            <a:r>
              <a:rPr lang="en-US" dirty="0"/>
              <a:t>Compaction windows are shorter due to thin lifts.</a:t>
            </a:r>
          </a:p>
          <a:p>
            <a:pPr lvl="1"/>
            <a:r>
              <a:rPr lang="en-US" dirty="0"/>
              <a:t>TxDOT recommends dual breakdown rollers.</a:t>
            </a:r>
          </a:p>
          <a:p>
            <a:pPr lvl="1"/>
            <a:r>
              <a:rPr lang="en-US" dirty="0"/>
              <a:t>TxDOT compaction requires between 94.0% – 98.0% compaction on CAM.</a:t>
            </a:r>
          </a:p>
          <a:p>
            <a:r>
              <a:rPr lang="en-US" dirty="0"/>
              <a:t>Quality construction practices key to successful CAM placement. </a:t>
            </a:r>
          </a:p>
          <a:p>
            <a:endParaRPr lang="en-US" dirty="0"/>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34</a:t>
            </a:fld>
            <a:endParaRPr lang="en-US" dirty="0"/>
          </a:p>
        </p:txBody>
      </p:sp>
      <p:sp>
        <p:nvSpPr>
          <p:cNvPr id="10" name="Rectangle 9">
            <a:extLst>
              <a:ext uri="{FF2B5EF4-FFF2-40B4-BE49-F238E27FC236}">
                <a16:creationId xmlns:a16="http://schemas.microsoft.com/office/drawing/2014/main" id="{5907018F-9EFF-4E6C-AD40-AA301AD4B46F}"/>
              </a:ext>
            </a:extLst>
          </p:cNvPr>
          <p:cNvSpPr/>
          <p:nvPr/>
        </p:nvSpPr>
        <p:spPr>
          <a:xfrm>
            <a:off x="9312769" y="1345415"/>
            <a:ext cx="2601191" cy="307777"/>
          </a:xfrm>
          <a:prstGeom prst="rect">
            <a:avLst/>
          </a:prstGeom>
        </p:spPr>
        <p:txBody>
          <a:bodyPr wrap="square">
            <a:spAutoFit/>
          </a:bodyPr>
          <a:lstStyle/>
          <a:p>
            <a:pPr algn="r"/>
            <a:r>
              <a:rPr lang="en-US" sz="1400" dirty="0">
                <a:latin typeface="Arial" panose="020B0604020202020204" pitchFamily="34" charset="0"/>
                <a:cs typeface="Arial" panose="020B0604020202020204" pitchFamily="34" charset="0"/>
              </a:rPr>
              <a:t>Source: Tom Scullion, TTI</a:t>
            </a:r>
          </a:p>
        </p:txBody>
      </p:sp>
      <p:sp>
        <p:nvSpPr>
          <p:cNvPr id="14" name="Rectangle 4">
            <a:extLst>
              <a:ext uri="{FF2B5EF4-FFF2-40B4-BE49-F238E27FC236}">
                <a16:creationId xmlns:a16="http://schemas.microsoft.com/office/drawing/2014/main" id="{8442F8BD-B05A-4EC2-B3DB-871E9D4D02E8}"/>
              </a:ext>
            </a:extLst>
          </p:cNvPr>
          <p:cNvSpPr>
            <a:spLocks noChangeArrowheads="1"/>
          </p:cNvSpPr>
          <p:nvPr/>
        </p:nvSpPr>
        <p:spPr bwMode="auto">
          <a:xfrm>
            <a:off x="3127375" y="3087688"/>
            <a:ext cx="12192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6040D0AE-D145-4A80-A52C-D12EB223613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240" y="1653192"/>
            <a:ext cx="5760720" cy="4157345"/>
          </a:xfrm>
          <a:prstGeom prst="rect">
            <a:avLst/>
          </a:prstGeom>
          <a:noFill/>
          <a:ln>
            <a:solidFill>
              <a:schemeClr val="tx1"/>
            </a:solidFill>
          </a:ln>
        </p:spPr>
      </p:pic>
    </p:spTree>
    <p:extLst>
      <p:ext uri="{BB962C8B-B14F-4D97-AF65-F5344CB8AC3E}">
        <p14:creationId xmlns:p14="http://schemas.microsoft.com/office/powerpoint/2010/main" val="4018415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F440-ACAB-4321-8540-CAE96481A09D}"/>
              </a:ext>
            </a:extLst>
          </p:cNvPr>
          <p:cNvSpPr>
            <a:spLocks noGrp="1"/>
          </p:cNvSpPr>
          <p:nvPr>
            <p:ph type="title"/>
          </p:nvPr>
        </p:nvSpPr>
        <p:spPr>
          <a:xfrm>
            <a:off x="838199" y="365125"/>
            <a:ext cx="10768445" cy="1325563"/>
          </a:xfrm>
        </p:spPr>
        <p:txBody>
          <a:bodyPr/>
          <a:lstStyle/>
          <a:p>
            <a:r>
              <a:rPr lang="en-US" dirty="0"/>
              <a:t>Texas DOT Experience w/CAM</a:t>
            </a:r>
          </a:p>
        </p:txBody>
      </p:sp>
      <p:sp>
        <p:nvSpPr>
          <p:cNvPr id="3" name="Content Placeholder 2">
            <a:extLst>
              <a:ext uri="{FF2B5EF4-FFF2-40B4-BE49-F238E27FC236}">
                <a16:creationId xmlns:a16="http://schemas.microsoft.com/office/drawing/2014/main" id="{08B18237-4473-40B1-B4E6-B647B2EED4F8}"/>
              </a:ext>
            </a:extLst>
          </p:cNvPr>
          <p:cNvSpPr>
            <a:spLocks noGrp="1"/>
          </p:cNvSpPr>
          <p:nvPr>
            <p:ph idx="1"/>
          </p:nvPr>
        </p:nvSpPr>
        <p:spPr>
          <a:xfrm>
            <a:off x="838201" y="1825625"/>
            <a:ext cx="10300854" cy="4263448"/>
          </a:xfrm>
        </p:spPr>
        <p:txBody>
          <a:bodyPr>
            <a:normAutofit fontScale="92500" lnSpcReduction="10000"/>
          </a:bodyPr>
          <a:lstStyle/>
          <a:p>
            <a:pPr marL="0" indent="0">
              <a:buNone/>
            </a:pPr>
            <a:r>
              <a:rPr lang="en-US" b="1" dirty="0"/>
              <a:t>Final Considerations</a:t>
            </a:r>
          </a:p>
          <a:p>
            <a:pPr lvl="0"/>
            <a:r>
              <a:rPr lang="en-US" dirty="0"/>
              <a:t>Properly designed CAMs can reduce reflective cracking up to 50 percent (Blankenship 2019). </a:t>
            </a:r>
          </a:p>
          <a:p>
            <a:pPr lvl="0"/>
            <a:r>
              <a:rPr lang="en-US" dirty="0"/>
              <a:t>Pair CAM interlayers with proper surface for best performance to prevent crack jumping.</a:t>
            </a:r>
          </a:p>
          <a:p>
            <a:pPr lvl="0"/>
            <a:r>
              <a:rPr lang="en-US" dirty="0"/>
              <a:t>TxDOT uses performance testing to ensure CAM interlayers have adequate crack mitigation properties without compromising rut resistance.</a:t>
            </a:r>
          </a:p>
          <a:p>
            <a:r>
              <a:rPr lang="en-US" dirty="0"/>
              <a:t>TxDOT states bonding is the primary issue in thin overlay construction (TxDOT 2014) - using superior bonding products and using QA procedures to ensure bonding is paramount.</a:t>
            </a:r>
          </a:p>
        </p:txBody>
      </p:sp>
      <p:sp>
        <p:nvSpPr>
          <p:cNvPr id="4" name="Slide Number Placeholder 3">
            <a:extLst>
              <a:ext uri="{FF2B5EF4-FFF2-40B4-BE49-F238E27FC236}">
                <a16:creationId xmlns:a16="http://schemas.microsoft.com/office/drawing/2014/main" id="{9178D0EC-A55C-4600-93B9-BD1DF1F79E98}"/>
              </a:ext>
            </a:extLst>
          </p:cNvPr>
          <p:cNvSpPr>
            <a:spLocks noGrp="1"/>
          </p:cNvSpPr>
          <p:nvPr>
            <p:ph type="sldNum" sz="quarter" idx="12"/>
          </p:nvPr>
        </p:nvSpPr>
        <p:spPr/>
        <p:txBody>
          <a:bodyPr/>
          <a:lstStyle/>
          <a:p>
            <a:fld id="{C10DD06B-44D0-4B5F-9DB8-096B8174C7B9}" type="slidenum">
              <a:rPr lang="en-US" smtClean="0"/>
              <a:pPr/>
              <a:t>35</a:t>
            </a:fld>
            <a:endParaRPr lang="en-US" dirty="0"/>
          </a:p>
        </p:txBody>
      </p:sp>
      <p:sp>
        <p:nvSpPr>
          <p:cNvPr id="14" name="Rectangle 4">
            <a:extLst>
              <a:ext uri="{FF2B5EF4-FFF2-40B4-BE49-F238E27FC236}">
                <a16:creationId xmlns:a16="http://schemas.microsoft.com/office/drawing/2014/main" id="{8442F8BD-B05A-4EC2-B3DB-871E9D4D02E8}"/>
              </a:ext>
            </a:extLst>
          </p:cNvPr>
          <p:cNvSpPr>
            <a:spLocks noChangeArrowheads="1"/>
          </p:cNvSpPr>
          <p:nvPr/>
        </p:nvSpPr>
        <p:spPr bwMode="auto">
          <a:xfrm>
            <a:off x="3127375" y="3087688"/>
            <a:ext cx="12192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5796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Thank you</a:t>
            </a:r>
          </a:p>
        </p:txBody>
      </p:sp>
      <p:sp>
        <p:nvSpPr>
          <p:cNvPr id="3" name="Subtitle 2">
            <a:extLst>
              <a:ext uri="{FF2B5EF4-FFF2-40B4-BE49-F238E27FC236}">
                <a16:creationId xmlns:a16="http://schemas.microsoft.com/office/drawing/2014/main" id="{8C9D0585-BFB5-4B07-8080-D1AB7A486A0F}"/>
              </a:ext>
            </a:extLst>
          </p:cNvPr>
          <p:cNvSpPr>
            <a:spLocks noGrp="1"/>
          </p:cNvSpPr>
          <p:nvPr>
            <p:ph type="subTitle" idx="1"/>
          </p:nvPr>
        </p:nvSpPr>
        <p:spPr>
          <a:xfrm>
            <a:off x="4110718" y="4160520"/>
            <a:ext cx="6557282" cy="1097280"/>
          </a:xfrm>
        </p:spPr>
        <p:txBody>
          <a:bodyPr>
            <a:normAutofit/>
          </a:bodyPr>
          <a:lstStyle/>
          <a:p>
            <a:r>
              <a:rPr lang="en-US" sz="2800" dirty="0"/>
              <a:t>Questions / Comments Please?</a:t>
            </a:r>
          </a:p>
        </p:txBody>
      </p:sp>
      <p:sp>
        <p:nvSpPr>
          <p:cNvPr id="5" name="TextBox 4">
            <a:extLst>
              <a:ext uri="{FF2B5EF4-FFF2-40B4-BE49-F238E27FC236}">
                <a16:creationId xmlns:a16="http://schemas.microsoft.com/office/drawing/2014/main" id="{C818C886-AB4B-4296-A9EA-6A5CE9808FC5}"/>
              </a:ext>
            </a:extLst>
          </p:cNvPr>
          <p:cNvSpPr txBox="1"/>
          <p:nvPr/>
        </p:nvSpPr>
        <p:spPr>
          <a:xfrm>
            <a:off x="4855398" y="124824"/>
            <a:ext cx="7138713" cy="2308324"/>
          </a:xfrm>
          <a:prstGeom prst="rect">
            <a:avLst/>
          </a:prstGeom>
          <a:solidFill>
            <a:schemeClr val="bg1"/>
          </a:solidFill>
          <a:ln>
            <a:solidFill>
              <a:schemeClr val="accent1"/>
            </a:solidFill>
          </a:ln>
        </p:spPr>
        <p:txBody>
          <a:bodyPr wrap="square" rtlCol="0">
            <a:spAutoFit/>
          </a:bodyPr>
          <a:lstStyle/>
          <a:p>
            <a:pPr algn="ctr"/>
            <a:r>
              <a:rPr lang="en-US" sz="2400" b="1" dirty="0">
                <a:solidFill>
                  <a:srgbClr val="12559C"/>
                </a:solidFill>
                <a:latin typeface="Arial" panose="020B0604020202020204" pitchFamily="34" charset="0"/>
                <a:cs typeface="Arial" panose="020B0604020202020204" pitchFamily="34" charset="0"/>
              </a:rPr>
              <a:t>Want more information on TOPS? </a:t>
            </a:r>
          </a:p>
          <a:p>
            <a:pPr algn="ctr"/>
            <a:r>
              <a:rPr lang="en-US" sz="2400" b="1" dirty="0">
                <a:solidFill>
                  <a:srgbClr val="12559C"/>
                </a:solidFill>
                <a:latin typeface="Arial" panose="020B0604020202020204" pitchFamily="34" charset="0"/>
                <a:cs typeface="Arial" panose="020B0604020202020204" pitchFamily="34" charset="0"/>
              </a:rPr>
              <a:t>Contact the TOPS lead:</a:t>
            </a:r>
          </a:p>
          <a:p>
            <a:pPr algn="ctr"/>
            <a:r>
              <a:rPr lang="en-US" sz="2400" dirty="0">
                <a:latin typeface="Arial" panose="020B0604020202020204" pitchFamily="34" charset="0"/>
                <a:cs typeface="Arial" panose="020B0604020202020204" pitchFamily="34" charset="0"/>
              </a:rPr>
              <a:t>Tim Aschenbrener, P.E.</a:t>
            </a:r>
          </a:p>
          <a:p>
            <a:pPr algn="ctr"/>
            <a:r>
              <a:rPr lang="en-US" sz="2400" dirty="0">
                <a:latin typeface="Arial" panose="020B0604020202020204" pitchFamily="34" charset="0"/>
                <a:cs typeface="Arial" panose="020B0604020202020204" pitchFamily="34" charset="0"/>
              </a:rPr>
              <a:t>Senior Asphalt Engineer</a:t>
            </a:r>
          </a:p>
          <a:p>
            <a:pPr algn="ctr"/>
            <a:r>
              <a:rPr lang="en-US" sz="2400" dirty="0">
                <a:latin typeface="Arial" panose="020B0604020202020204" pitchFamily="34" charset="0"/>
                <a:cs typeface="Arial" panose="020B0604020202020204" pitchFamily="34" charset="0"/>
              </a:rPr>
              <a:t>FHWA – Pavement Materials Team</a:t>
            </a:r>
          </a:p>
          <a:p>
            <a:pPr algn="ctr"/>
            <a:r>
              <a:rPr lang="en-US" sz="2400" dirty="0">
                <a:latin typeface="Arial" panose="020B0604020202020204" pitchFamily="34" charset="0"/>
                <a:cs typeface="Arial" panose="020B0604020202020204" pitchFamily="34" charset="0"/>
              </a:rPr>
              <a:t>Timothy.Aschenbrener@dot.gov</a:t>
            </a:r>
          </a:p>
        </p:txBody>
      </p:sp>
    </p:spTree>
    <p:custDataLst>
      <p:tags r:id="rId1"/>
    </p:custDataLst>
    <p:extLst>
      <p:ext uri="{BB962C8B-B14F-4D97-AF65-F5344CB8AC3E}">
        <p14:creationId xmlns:p14="http://schemas.microsoft.com/office/powerpoint/2010/main" val="241395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DAE1-5B64-49C3-8B88-4C687489188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99EFBF9-F585-41B6-90CF-AF8A12A4FC9C}"/>
              </a:ext>
            </a:extLst>
          </p:cNvPr>
          <p:cNvSpPr>
            <a:spLocks noGrp="1"/>
          </p:cNvSpPr>
          <p:nvPr>
            <p:ph idx="1"/>
          </p:nvPr>
        </p:nvSpPr>
        <p:spPr/>
        <p:txBody>
          <a:bodyPr>
            <a:normAutofit fontScale="47500" lnSpcReduction="20000"/>
          </a:bodyPr>
          <a:lstStyle/>
          <a:p>
            <a:r>
              <a:rPr lang="en-US" dirty="0"/>
              <a:t>Scullion T., Zhou, F., </a:t>
            </a:r>
            <a:r>
              <a:rPr lang="en-US" dirty="0" err="1"/>
              <a:t>Walubita</a:t>
            </a:r>
            <a:r>
              <a:rPr lang="en-US" dirty="0"/>
              <a:t>, L., and Sebesta, S. (2009). Design and Performance of Very Thin Overlays in Texas, report number FHWA/TX-09-0-5598-2, Austin, Texas. </a:t>
            </a:r>
          </a:p>
          <a:p>
            <a:r>
              <a:rPr lang="en-US" dirty="0"/>
              <a:t>Scullion, T and Von-</a:t>
            </a:r>
            <a:r>
              <a:rPr lang="en-US" dirty="0" err="1"/>
              <a:t>Holdt</a:t>
            </a:r>
            <a:r>
              <a:rPr lang="en-US" dirty="0"/>
              <a:t> C. (2004). Performance Report on Jointed Concrete Pavement Repair Strategies in Texas, report number FHWA/TX-05/0-4517-1. Austin, Texas. </a:t>
            </a:r>
          </a:p>
          <a:p>
            <a:r>
              <a:rPr lang="en-US" dirty="0" err="1"/>
              <a:t>Hilbrich</a:t>
            </a:r>
            <a:r>
              <a:rPr lang="en-US" dirty="0"/>
              <a:t>, S.L., (n.d.). Shear Bond Strength Testing, available online: </a:t>
            </a:r>
            <a:r>
              <a:rPr lang="en-US" u="sng" dirty="0">
                <a:hlinkClick r:id="rId2"/>
              </a:rPr>
              <a:t>http://slideplayer.com/slide/17976291/</a:t>
            </a:r>
            <a:r>
              <a:rPr lang="en-US" dirty="0"/>
              <a:t>, last accessed July 19, 2021.</a:t>
            </a:r>
          </a:p>
          <a:p>
            <a:r>
              <a:rPr lang="en-US" dirty="0"/>
              <a:t>TxDOT (2019). Shear Bond Strength Test, TxDOT designation Tex-249-F, available online: </a:t>
            </a:r>
            <a:r>
              <a:rPr lang="en-US" u="sng" dirty="0">
                <a:hlinkClick r:id="rId3"/>
              </a:rPr>
              <a:t>https://ftp.dot.state.tx.us/pub/txdot-info/cst/TMS/200-F_series/pdfs/bit249.pdf</a:t>
            </a:r>
            <a:r>
              <a:rPr lang="en-US" dirty="0"/>
              <a:t>, last accessed July 19, 2021.</a:t>
            </a:r>
          </a:p>
          <a:p>
            <a:r>
              <a:rPr lang="en-US" dirty="0"/>
              <a:t>TxDOT (2019). Overlay Test, TxDOT designation Tex-248-F, available online: </a:t>
            </a:r>
            <a:r>
              <a:rPr lang="en-US" u="sng" dirty="0">
                <a:hlinkClick r:id="rId4"/>
              </a:rPr>
              <a:t>ftp://ftp.dot.state.tx.us/pub/txdot-info/cst/TMS/200-F_series/pdfs/bit248.pdf</a:t>
            </a:r>
            <a:r>
              <a:rPr lang="en-US" dirty="0"/>
              <a:t>, last accessed July 19, 2021. </a:t>
            </a:r>
          </a:p>
          <a:p>
            <a:r>
              <a:rPr lang="en-US" dirty="0"/>
              <a:t>TxDOT (2019). Hamburg Wheel-Tracking Test, TxDOT designation Tex-242-F, available online: </a:t>
            </a:r>
            <a:r>
              <a:rPr lang="en-US" u="sng" dirty="0">
                <a:hlinkClick r:id="rId5"/>
              </a:rPr>
              <a:t>https://ftp.dot.state.tx.us/pub/txdot-info/cst/TMS/200-F_series/pdfs/bit242.pdf</a:t>
            </a:r>
            <a:r>
              <a:rPr lang="en-US" dirty="0"/>
              <a:t>, last accessed July 19, 2021. </a:t>
            </a:r>
          </a:p>
          <a:p>
            <a:r>
              <a:rPr lang="en-US" dirty="0"/>
              <a:t>FHWA (2016). Tack Coat Best Practices, report number FHWA-HIF-16-017, Washington DC. </a:t>
            </a:r>
          </a:p>
          <a:p>
            <a:r>
              <a:rPr lang="en-US" dirty="0"/>
              <a:t>TxDOT (2016). Pavement Management Information System Rater’s Manual, available online: </a:t>
            </a:r>
            <a:r>
              <a:rPr lang="en-US" u="sng" dirty="0">
                <a:hlinkClick r:id="rId6"/>
              </a:rPr>
              <a:t>ftp://ftp.dot.state.tx.us/pub/txdot-info/cst/raters_manual.pdf</a:t>
            </a:r>
            <a:r>
              <a:rPr lang="en-US" dirty="0"/>
              <a:t>, last accessed July 19, 2021. </a:t>
            </a:r>
          </a:p>
          <a:p>
            <a:r>
              <a:rPr lang="en-US" dirty="0"/>
              <a:t>TxDOT (2019). Memo Dated October 21, 2019, Statewide Special Specification 3085 (14) Underseal Course and Interlayer Material Guidelines, available online: </a:t>
            </a:r>
            <a:r>
              <a:rPr lang="en-US" u="sng" dirty="0">
                <a:hlinkClick r:id="rId7"/>
              </a:rPr>
              <a:t>https://www.texasasphalt.org/blog_home.asp?display=81</a:t>
            </a:r>
            <a:r>
              <a:rPr lang="en-US" dirty="0"/>
              <a:t>, last accessed July 19, 2021.</a:t>
            </a:r>
          </a:p>
          <a:p>
            <a:r>
              <a:rPr lang="en-US" dirty="0"/>
              <a:t>TxDOT (2021). Pavement Manual 2021-02, available online: </a:t>
            </a:r>
            <a:r>
              <a:rPr lang="en-US" u="sng" dirty="0">
                <a:hlinkClick r:id="rId8"/>
              </a:rPr>
              <a:t>http://onlinemanuals.txdot.gov/txdotmanuals/pdm/manual_notice.htm</a:t>
            </a:r>
            <a:r>
              <a:rPr lang="en-US" dirty="0"/>
              <a:t>, last accessed July 19, 2021.</a:t>
            </a:r>
          </a:p>
          <a:p>
            <a:endParaRPr lang="en-US" dirty="0"/>
          </a:p>
        </p:txBody>
      </p:sp>
      <p:sp>
        <p:nvSpPr>
          <p:cNvPr id="4" name="Slide Number Placeholder 3">
            <a:extLst>
              <a:ext uri="{FF2B5EF4-FFF2-40B4-BE49-F238E27FC236}">
                <a16:creationId xmlns:a16="http://schemas.microsoft.com/office/drawing/2014/main" id="{89A27C37-7067-432D-B2EB-9CB0F238F5F2}"/>
              </a:ext>
            </a:extLst>
          </p:cNvPr>
          <p:cNvSpPr>
            <a:spLocks noGrp="1"/>
          </p:cNvSpPr>
          <p:nvPr>
            <p:ph type="sldNum" sz="quarter" idx="12"/>
          </p:nvPr>
        </p:nvSpPr>
        <p:spPr/>
        <p:txBody>
          <a:bodyPr/>
          <a:lstStyle/>
          <a:p>
            <a:fld id="{C10DD06B-44D0-4B5F-9DB8-096B8174C7B9}" type="slidenum">
              <a:rPr lang="en-US" smtClean="0"/>
              <a:pPr/>
              <a:t>37</a:t>
            </a:fld>
            <a:endParaRPr lang="en-US" dirty="0"/>
          </a:p>
        </p:txBody>
      </p:sp>
    </p:spTree>
    <p:extLst>
      <p:ext uri="{BB962C8B-B14F-4D97-AF65-F5344CB8AC3E}">
        <p14:creationId xmlns:p14="http://schemas.microsoft.com/office/powerpoint/2010/main" val="1252194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DAE1-5B64-49C3-8B88-4C6874891889}"/>
              </a:ext>
            </a:extLst>
          </p:cNvPr>
          <p:cNvSpPr>
            <a:spLocks noGrp="1"/>
          </p:cNvSpPr>
          <p:nvPr>
            <p:ph type="title"/>
          </p:nvPr>
        </p:nvSpPr>
        <p:spPr/>
        <p:txBody>
          <a:bodyPr/>
          <a:lstStyle/>
          <a:p>
            <a:r>
              <a:rPr lang="en-US" dirty="0"/>
              <a:t>References (cont.)</a:t>
            </a:r>
          </a:p>
        </p:txBody>
      </p:sp>
      <p:sp>
        <p:nvSpPr>
          <p:cNvPr id="3" name="Content Placeholder 2">
            <a:extLst>
              <a:ext uri="{FF2B5EF4-FFF2-40B4-BE49-F238E27FC236}">
                <a16:creationId xmlns:a16="http://schemas.microsoft.com/office/drawing/2014/main" id="{A99EFBF9-F585-41B6-90CF-AF8A12A4FC9C}"/>
              </a:ext>
            </a:extLst>
          </p:cNvPr>
          <p:cNvSpPr>
            <a:spLocks noGrp="1"/>
          </p:cNvSpPr>
          <p:nvPr>
            <p:ph idx="1"/>
          </p:nvPr>
        </p:nvSpPr>
        <p:spPr/>
        <p:txBody>
          <a:bodyPr>
            <a:normAutofit fontScale="55000" lnSpcReduction="20000"/>
          </a:bodyPr>
          <a:lstStyle/>
          <a:p>
            <a:r>
              <a:rPr lang="en-US" dirty="0"/>
              <a:t>Bischoff, D. (2007). Evaluation of Strata Reflective Crack Relief System, report number FEP-01-07, Madison, Wisconsin. </a:t>
            </a:r>
          </a:p>
          <a:p>
            <a:r>
              <a:rPr lang="en-US" dirty="0"/>
              <a:t>Bennert, T. (2018). NJDOT Pavement Support Program: An Overview, North Eastern States’ Materials Engineers Association, October 17, 2018.  </a:t>
            </a:r>
          </a:p>
          <a:p>
            <a:r>
              <a:rPr lang="en-US" dirty="0"/>
              <a:t>Bennert, T (2021). Design, Evaluation, and Construction of AC Overlays of PCC, FHWA Composite Pavements Peer Exchange, May 11-12, 2021. </a:t>
            </a:r>
          </a:p>
          <a:p>
            <a:r>
              <a:rPr lang="en-US" dirty="0"/>
              <a:t>Blankenship, P.B. (2019). Reflective Crack Relief (Asphalt) Interlayer, Richmond, Kentucky, available online: </a:t>
            </a:r>
            <a:r>
              <a:rPr lang="en-US" u="sng" dirty="0">
                <a:hlinkClick r:id="rId2"/>
              </a:rPr>
              <a:t>https://www.blankenshipasphalttech.com/news/2019/10/18/reflective-crack-relief-asphalt-interlayer</a:t>
            </a:r>
            <a:r>
              <a:rPr lang="en-US" dirty="0"/>
              <a:t>, last accessed July 19, 2021. </a:t>
            </a:r>
          </a:p>
          <a:p>
            <a:r>
              <a:rPr lang="en-US" dirty="0" err="1"/>
              <a:t>TxAPA</a:t>
            </a:r>
            <a:r>
              <a:rPr lang="en-US" dirty="0"/>
              <a:t> (n.d.). Texas Asphalt Pavement User Guide, available online: </a:t>
            </a:r>
            <a:r>
              <a:rPr lang="en-US" u="sng" dirty="0">
                <a:hlinkClick r:id="rId3"/>
              </a:rPr>
              <a:t>https://www.texasasphalt.org/guide</a:t>
            </a:r>
            <a:r>
              <a:rPr lang="en-US" dirty="0"/>
              <a:t>, last accessed July 19, 2021.</a:t>
            </a:r>
          </a:p>
          <a:p>
            <a:r>
              <a:rPr lang="en-US" dirty="0"/>
              <a:t>FHWA (n.d.). Targeted Overlay Pavement Solutions (TOPS) Crack Attenuating Mix, FHWA-HIF-21-002, available online: </a:t>
            </a:r>
            <a:r>
              <a:rPr lang="en-US" u="sng" dirty="0">
                <a:hlinkClick r:id="rId4"/>
              </a:rPr>
              <a:t>https://www.fhwa.dot.gov/pavement/tops/pubs/asphalt_tops_combined_508_2.pdf</a:t>
            </a:r>
            <a:r>
              <a:rPr lang="en-US" dirty="0"/>
              <a:t>, last accessed July 19, 2021.</a:t>
            </a:r>
          </a:p>
          <a:p>
            <a:r>
              <a:rPr lang="en-US" dirty="0"/>
              <a:t>TxDOT (2014). Special Specification 3000 Crack Attenuating Mixture. </a:t>
            </a:r>
          </a:p>
          <a:p>
            <a:r>
              <a:rPr lang="en-US" dirty="0"/>
              <a:t>TxDOT (2014). Austin District’s Guidelines on the Use of Thin Surface Mixes (TSMs), Austin, Texas. </a:t>
            </a:r>
          </a:p>
          <a:p>
            <a:r>
              <a:rPr lang="en-US" dirty="0"/>
              <a:t>TxDOT (2017). Specification Item 347 Thin Overlay Mixtures. </a:t>
            </a:r>
          </a:p>
        </p:txBody>
      </p:sp>
      <p:sp>
        <p:nvSpPr>
          <p:cNvPr id="4" name="Slide Number Placeholder 3">
            <a:extLst>
              <a:ext uri="{FF2B5EF4-FFF2-40B4-BE49-F238E27FC236}">
                <a16:creationId xmlns:a16="http://schemas.microsoft.com/office/drawing/2014/main" id="{89A27C37-7067-432D-B2EB-9CB0F238F5F2}"/>
              </a:ext>
            </a:extLst>
          </p:cNvPr>
          <p:cNvSpPr>
            <a:spLocks noGrp="1"/>
          </p:cNvSpPr>
          <p:nvPr>
            <p:ph type="sldNum" sz="quarter" idx="12"/>
          </p:nvPr>
        </p:nvSpPr>
        <p:spPr/>
        <p:txBody>
          <a:bodyPr/>
          <a:lstStyle/>
          <a:p>
            <a:fld id="{C10DD06B-44D0-4B5F-9DB8-096B8174C7B9}" type="slidenum">
              <a:rPr lang="en-US" smtClean="0"/>
              <a:pPr/>
              <a:t>38</a:t>
            </a:fld>
            <a:endParaRPr lang="en-US" dirty="0"/>
          </a:p>
        </p:txBody>
      </p:sp>
    </p:spTree>
    <p:extLst>
      <p:ext uri="{BB962C8B-B14F-4D97-AF65-F5344CB8AC3E}">
        <p14:creationId xmlns:p14="http://schemas.microsoft.com/office/powerpoint/2010/main" val="160989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US" dirty="0"/>
              <a:t>EDC-6 TOPS Team</a:t>
            </a:r>
          </a:p>
        </p:txBody>
      </p:sp>
      <p:sp>
        <p:nvSpPr>
          <p:cNvPr id="6" name="Content Placeholder 5"/>
          <p:cNvSpPr>
            <a:spLocks noGrp="1"/>
          </p:cNvSpPr>
          <p:nvPr>
            <p:ph idx="1"/>
          </p:nvPr>
        </p:nvSpPr>
        <p:spPr>
          <a:xfrm>
            <a:off x="838200" y="1457961"/>
            <a:ext cx="4770120" cy="4714240"/>
          </a:xfrm>
        </p:spPr>
        <p:txBody>
          <a:bodyPr>
            <a:normAutofit fontScale="77500" lnSpcReduction="20000"/>
          </a:bodyPr>
          <a:lstStyle/>
          <a:p>
            <a:pPr marL="0" lvl="1" indent="0">
              <a:spcBef>
                <a:spcPts val="1000"/>
              </a:spcBef>
              <a:buNone/>
            </a:pPr>
            <a:r>
              <a:rPr lang="en-US" sz="3800" dirty="0"/>
              <a:t>Asphalt Experts</a:t>
            </a:r>
          </a:p>
          <a:p>
            <a:r>
              <a:rPr lang="en-US" sz="2600" b="1" dirty="0">
                <a:solidFill>
                  <a:srgbClr val="FBAF41"/>
                </a:solidFill>
              </a:rPr>
              <a:t>Tim Aschenbrener, FHWA HQ</a:t>
            </a:r>
            <a:endParaRPr lang="en-US" sz="2600" dirty="0">
              <a:solidFill>
                <a:srgbClr val="FBAF41"/>
              </a:solidFill>
            </a:endParaRPr>
          </a:p>
          <a:p>
            <a:r>
              <a:rPr lang="en-US" sz="2600" dirty="0">
                <a:solidFill>
                  <a:srgbClr val="FBAF41"/>
                </a:solidFill>
              </a:rPr>
              <a:t>Derek </a:t>
            </a:r>
            <a:r>
              <a:rPr lang="en-US" sz="2600" dirty="0" err="1">
                <a:solidFill>
                  <a:srgbClr val="FBAF41"/>
                </a:solidFill>
              </a:rPr>
              <a:t>Nener-Plante</a:t>
            </a:r>
            <a:r>
              <a:rPr lang="en-US" sz="2600" dirty="0">
                <a:solidFill>
                  <a:srgbClr val="FBAF41"/>
                </a:solidFill>
              </a:rPr>
              <a:t>, FHWA Resource Ctr.</a:t>
            </a:r>
          </a:p>
          <a:p>
            <a:r>
              <a:rPr lang="en-US" sz="2600" dirty="0"/>
              <a:t>Robert Blight, NJ DOT</a:t>
            </a:r>
          </a:p>
          <a:p>
            <a:r>
              <a:rPr lang="en-US" sz="2600" dirty="0"/>
              <a:t>Peter WU, GA DOT</a:t>
            </a:r>
          </a:p>
          <a:p>
            <a:r>
              <a:rPr lang="en-US" sz="2600" dirty="0"/>
              <a:t>Sheila Hines, GA DOT</a:t>
            </a:r>
          </a:p>
          <a:p>
            <a:r>
              <a:rPr lang="en-US" sz="2600" dirty="0"/>
              <a:t>Howie Moseley, FDOT</a:t>
            </a:r>
          </a:p>
          <a:p>
            <a:r>
              <a:rPr lang="en-US" sz="2600" dirty="0"/>
              <a:t>Ryan </a:t>
            </a:r>
            <a:r>
              <a:rPr lang="en-US" sz="2600" dirty="0" err="1"/>
              <a:t>Barborak</a:t>
            </a:r>
            <a:r>
              <a:rPr lang="en-US" sz="2600" dirty="0"/>
              <a:t>, TXDOT</a:t>
            </a:r>
          </a:p>
          <a:p>
            <a:r>
              <a:rPr lang="en-US" sz="2600" dirty="0"/>
              <a:t>Tom </a:t>
            </a:r>
            <a:r>
              <a:rPr lang="en-US" sz="2600" dirty="0" err="1"/>
              <a:t>Bennert</a:t>
            </a:r>
            <a:r>
              <a:rPr lang="en-US" sz="2600" dirty="0"/>
              <a:t>, Rutgers University</a:t>
            </a:r>
          </a:p>
          <a:p>
            <a:r>
              <a:rPr lang="en-US" sz="2600" dirty="0"/>
              <a:t>Tom Scullion, TTI</a:t>
            </a:r>
          </a:p>
          <a:p>
            <a:r>
              <a:rPr lang="en-US" sz="2600" dirty="0"/>
              <a:t>Buzz Powell, NCAT</a:t>
            </a:r>
          </a:p>
          <a:p>
            <a:r>
              <a:rPr lang="en-US" sz="2600" dirty="0"/>
              <a:t>Wayne Jones, Asphalt Institute</a:t>
            </a:r>
          </a:p>
          <a:p>
            <a:r>
              <a:rPr lang="en-US" sz="2600" dirty="0"/>
              <a:t>Brett Williams, NAPA</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Content Placeholder 5"/>
          <p:cNvSpPr txBox="1">
            <a:spLocks/>
          </p:cNvSpPr>
          <p:nvPr/>
        </p:nvSpPr>
        <p:spPr>
          <a:xfrm>
            <a:off x="6096000" y="1457960"/>
            <a:ext cx="4770120" cy="463803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3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Concrete Experts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BAF41"/>
                </a:solidFill>
                <a:effectLst/>
                <a:uLnTx/>
                <a:uFillTx/>
                <a:latin typeface="Arial" panose="020B0604020202020204" pitchFamily="34" charset="0"/>
                <a:ea typeface="+mn-ea"/>
                <a:cs typeface="Arial" panose="020B0604020202020204" pitchFamily="34" charset="0"/>
              </a:rPr>
              <a:t>Bob Conway, FHWA Resource Ctr.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Steve Norton, CTDOT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Todd Hanson, Iowa DOT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Andy Naranjo, TXDOT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Jeff </a:t>
            </a:r>
            <a:r>
              <a:rPr kumimoji="0" lang="en-US" sz="2800" b="0" i="0" u="none" strike="noStrike" kern="1200" cap="none" spc="0" normalizeH="0" baseline="0" noProof="0" dirty="0" err="1">
                <a:ln>
                  <a:noFill/>
                </a:ln>
                <a:solidFill>
                  <a:schemeClr val="accent5">
                    <a:lumMod val="50000"/>
                  </a:schemeClr>
                </a:solidFill>
                <a:effectLst/>
                <a:uLnTx/>
                <a:uFillTx/>
                <a:latin typeface="Arial" panose="020B0604020202020204" pitchFamily="34" charset="0"/>
                <a:ea typeface="+mn-ea"/>
                <a:cs typeface="Arial" panose="020B0604020202020204" pitchFamily="34" charset="0"/>
              </a:rPr>
              <a:t>Uhlmeyer</a:t>
            </a: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WSDOT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Eric </a:t>
            </a:r>
            <a:r>
              <a:rPr kumimoji="0" lang="en-US" sz="2800" b="0" i="0" u="none" strike="noStrike" kern="1200" cap="none" spc="0" normalizeH="0" baseline="0" noProof="0" dirty="0" err="1">
                <a:ln>
                  <a:noFill/>
                </a:ln>
                <a:solidFill>
                  <a:schemeClr val="accent5">
                    <a:lumMod val="50000"/>
                  </a:schemeClr>
                </a:solidFill>
                <a:effectLst/>
                <a:uLnTx/>
                <a:uFillTx/>
                <a:latin typeface="Arial" panose="020B0604020202020204" pitchFamily="34" charset="0"/>
                <a:ea typeface="+mn-ea"/>
                <a:cs typeface="Arial" panose="020B0604020202020204" pitchFamily="34" charset="0"/>
              </a:rPr>
              <a:t>Prieve</a:t>
            </a: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CODOT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John Adam, Iowa State University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Tara </a:t>
            </a:r>
            <a:r>
              <a:rPr kumimoji="0" lang="en-US" sz="2800" b="0" i="0" u="none" strike="noStrike" kern="1200" cap="none" spc="0" normalizeH="0" baseline="0" noProof="0" dirty="0" err="1">
                <a:ln>
                  <a:noFill/>
                </a:ln>
                <a:solidFill>
                  <a:schemeClr val="accent5">
                    <a:lumMod val="50000"/>
                  </a:schemeClr>
                </a:solidFill>
                <a:effectLst/>
                <a:uLnTx/>
                <a:uFillTx/>
                <a:latin typeface="Arial" panose="020B0604020202020204" pitchFamily="34" charset="0"/>
                <a:ea typeface="+mn-ea"/>
                <a:cs typeface="Arial" panose="020B0604020202020204" pitchFamily="34" charset="0"/>
              </a:rPr>
              <a:t>Cavalline</a:t>
            </a: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Univ. of NC at Charlotte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Leif </a:t>
            </a:r>
            <a:r>
              <a:rPr kumimoji="0" lang="en-US" sz="2800" b="0" i="0" u="none" strike="noStrike" kern="1200" cap="none" spc="0" normalizeH="0" baseline="0" noProof="0" dirty="0" err="1">
                <a:ln>
                  <a:noFill/>
                </a:ln>
                <a:solidFill>
                  <a:schemeClr val="accent5">
                    <a:lumMod val="50000"/>
                  </a:schemeClr>
                </a:solidFill>
                <a:effectLst/>
                <a:uLnTx/>
                <a:uFillTx/>
                <a:latin typeface="Arial" panose="020B0604020202020204" pitchFamily="34" charset="0"/>
                <a:ea typeface="+mn-ea"/>
                <a:cs typeface="Arial" panose="020B0604020202020204" pitchFamily="34" charset="0"/>
              </a:rPr>
              <a:t>Wathne</a:t>
            </a: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ACPA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Rich Rogers, Cement Council of Texas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Lisa </a:t>
            </a:r>
            <a:r>
              <a:rPr kumimoji="0" lang="en-US" sz="2800" b="0" i="0" u="none" strike="noStrike" kern="1200" cap="none" spc="0" normalizeH="0" baseline="0" noProof="0" dirty="0" err="1">
                <a:ln>
                  <a:noFill/>
                </a:ln>
                <a:solidFill>
                  <a:schemeClr val="accent5">
                    <a:lumMod val="50000"/>
                  </a:schemeClr>
                </a:solidFill>
                <a:effectLst/>
                <a:uLnTx/>
                <a:uFillTx/>
                <a:latin typeface="Arial" panose="020B0604020202020204" pitchFamily="34" charset="0"/>
                <a:ea typeface="+mn-ea"/>
                <a:cs typeface="Arial" panose="020B0604020202020204" pitchFamily="34" charset="0"/>
              </a:rPr>
              <a:t>Lukefahr</a:t>
            </a:r>
            <a:r>
              <a:rPr kumimoji="0" lang="en-US" sz="2800" b="0"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TX Concrete Paving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Assoc.</a:t>
            </a:r>
            <a:endPar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919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0B0D5E-2B3A-437E-AAA6-801BFD2722D0}"/>
              </a:ext>
            </a:extLst>
          </p:cNvPr>
          <p:cNvSpPr>
            <a:spLocks noGrp="1"/>
          </p:cNvSpPr>
          <p:nvPr>
            <p:ph type="title"/>
          </p:nvPr>
        </p:nvSpPr>
        <p:spPr/>
        <p:txBody>
          <a:bodyPr>
            <a:normAutofit fontScale="90000"/>
          </a:bodyPr>
          <a:lstStyle/>
          <a:p>
            <a:pPr lvl="0">
              <a:spcBef>
                <a:spcPts val="1000"/>
              </a:spcBef>
            </a:pPr>
            <a:r>
              <a:rPr lang="en-US" dirty="0"/>
              <a:t>The “Why” &amp; Potential </a:t>
            </a:r>
            <a:r>
              <a:rPr lang="en-US" dirty="0">
                <a:solidFill>
                  <a:srgbClr val="FF671F"/>
                </a:solidFill>
              </a:rPr>
              <a:t>Benefits</a:t>
            </a:r>
            <a:r>
              <a:rPr lang="en-US" dirty="0"/>
              <a:t> of TOPS</a:t>
            </a:r>
            <a:br>
              <a:rPr lang="en-US" dirty="0"/>
            </a:br>
            <a:r>
              <a:rPr lang="en-US" sz="2400" dirty="0">
                <a:ea typeface="+mn-ea"/>
              </a:rPr>
              <a:t>NJDOT Benefits: Overall Pavement Network Improvements</a:t>
            </a:r>
            <a:endParaRPr lang="en-US" dirty="0"/>
          </a:p>
        </p:txBody>
      </p:sp>
      <p:sp>
        <p:nvSpPr>
          <p:cNvPr id="9" name="Slide Number Placeholder 3">
            <a:extLst>
              <a:ext uri="{FF2B5EF4-FFF2-40B4-BE49-F238E27FC236}">
                <a16:creationId xmlns:a16="http://schemas.microsoft.com/office/drawing/2014/main" id="{4EFD51A4-3818-425A-B5DC-F6664AA7232F}"/>
              </a:ext>
            </a:extLst>
          </p:cNvPr>
          <p:cNvSpPr txBox="1">
            <a:spLocks/>
          </p:cNvSpPr>
          <p:nvPr/>
        </p:nvSpPr>
        <p:spPr>
          <a:xfrm>
            <a:off x="9716055" y="6329719"/>
            <a:ext cx="2057400" cy="365125"/>
          </a:xfrm>
          <a:prstGeom prst="rect">
            <a:avLst/>
          </a:prstGeom>
        </p:spPr>
        <p:txBody>
          <a:bodyP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8642B88F-E557-44D6-BAD7-FF2A56807956}" type="slidenum">
              <a:rPr lang="en-US" smtClean="0">
                <a:solidFill>
                  <a:schemeClr val="tx1">
                    <a:lumMod val="50000"/>
                  </a:schemeClr>
                </a:solidFill>
              </a:rPr>
              <a:pPr/>
              <a:t>5</a:t>
            </a:fld>
            <a:endParaRPr lang="en-US">
              <a:solidFill>
                <a:schemeClr val="tx1">
                  <a:lumMod val="50000"/>
                </a:schemeClr>
              </a:solidFill>
            </a:endParaRPr>
          </a:p>
        </p:txBody>
      </p:sp>
      <p:pic>
        <p:nvPicPr>
          <p:cNvPr id="7" name="Content Placeholder 7"/>
          <p:cNvPicPr>
            <a:picLocks noChangeAspect="1"/>
          </p:cNvPicPr>
          <p:nvPr/>
        </p:nvPicPr>
        <p:blipFill>
          <a:blip r:embed="rId3"/>
          <a:stretch>
            <a:fillRect/>
          </a:stretch>
        </p:blipFill>
        <p:spPr>
          <a:xfrm>
            <a:off x="1908382" y="1543264"/>
            <a:ext cx="8375235" cy="4545570"/>
          </a:xfrm>
          <a:prstGeom prst="rect">
            <a:avLst/>
          </a:prstGeom>
        </p:spPr>
      </p:pic>
      <p:sp>
        <p:nvSpPr>
          <p:cNvPr id="8" name="Rectangle 7"/>
          <p:cNvSpPr/>
          <p:nvPr/>
        </p:nvSpPr>
        <p:spPr>
          <a:xfrm>
            <a:off x="7827720" y="2257122"/>
            <a:ext cx="2649358" cy="784830"/>
          </a:xfrm>
          <a:prstGeom prst="rect">
            <a:avLst/>
          </a:prstGeom>
          <a:ln>
            <a:solidFill>
              <a:srgbClr val="103058"/>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500" b="1" dirty="0">
                <a:solidFill>
                  <a:srgbClr val="103058"/>
                </a:solidFill>
                <a:latin typeface="Arial" panose="020B0604020202020204" pitchFamily="34" charset="0"/>
                <a:cs typeface="Arial" panose="020B0604020202020204" pitchFamily="34" charset="0"/>
              </a:rPr>
              <a:t>Specialty asphalt mixtures (BMD) for targeted overlay pavement solutions</a:t>
            </a:r>
          </a:p>
        </p:txBody>
      </p:sp>
      <p:sp>
        <p:nvSpPr>
          <p:cNvPr id="11" name="Freeform 10"/>
          <p:cNvSpPr/>
          <p:nvPr/>
        </p:nvSpPr>
        <p:spPr bwMode="auto">
          <a:xfrm>
            <a:off x="2941161" y="3532931"/>
            <a:ext cx="7535917" cy="1839310"/>
          </a:xfrm>
          <a:custGeom>
            <a:avLst/>
            <a:gdLst>
              <a:gd name="connsiteX0" fmla="*/ 0 w 7525406"/>
              <a:gd name="connsiteY0" fmla="*/ 1765738 h 1765738"/>
              <a:gd name="connsiteX1" fmla="*/ 777765 w 7525406"/>
              <a:gd name="connsiteY1" fmla="*/ 1681655 h 1765738"/>
              <a:gd name="connsiteX2" fmla="*/ 2333296 w 7525406"/>
              <a:gd name="connsiteY2" fmla="*/ 1492469 h 1765738"/>
              <a:gd name="connsiteX3" fmla="*/ 4824248 w 7525406"/>
              <a:gd name="connsiteY3" fmla="*/ 924911 h 1765738"/>
              <a:gd name="connsiteX4" fmla="*/ 6936827 w 7525406"/>
              <a:gd name="connsiteY4" fmla="*/ 231228 h 1765738"/>
              <a:gd name="connsiteX5" fmla="*/ 7525406 w 7525406"/>
              <a:gd name="connsiteY5" fmla="*/ 0 h 17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5406" h="1765738">
                <a:moveTo>
                  <a:pt x="0" y="1765738"/>
                </a:moveTo>
                <a:lnTo>
                  <a:pt x="777765" y="1681655"/>
                </a:lnTo>
                <a:lnTo>
                  <a:pt x="2333296" y="1492469"/>
                </a:lnTo>
                <a:lnTo>
                  <a:pt x="4824248" y="924911"/>
                </a:lnTo>
                <a:lnTo>
                  <a:pt x="6936827" y="231228"/>
                </a:lnTo>
                <a:lnTo>
                  <a:pt x="7525406" y="0"/>
                </a:lnTo>
              </a:path>
            </a:pathLst>
          </a:custGeom>
          <a:noFill/>
          <a:ln w="82550" cap="flat" cmpd="sng" algn="ctr">
            <a:solidFill>
              <a:srgbClr val="AAC38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333333"/>
              </a:solidFill>
              <a:effectLst/>
              <a:latin typeface="Franklin Gothic Demi Cond" pitchFamily="34" charset="0"/>
              <a:cs typeface="Arial" charset="0"/>
            </a:endParaRPr>
          </a:p>
        </p:txBody>
      </p:sp>
    </p:spTree>
    <p:extLst>
      <p:ext uri="{BB962C8B-B14F-4D97-AF65-F5344CB8AC3E}">
        <p14:creationId xmlns:p14="http://schemas.microsoft.com/office/powerpoint/2010/main" val="3554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0DD06B-44D0-4B5F-9DB8-096B8174C7B9}" type="slidenum">
              <a:rPr lang="en-US" smtClean="0"/>
              <a:t>6</a:t>
            </a:fld>
            <a:endParaRPr lang="en-US"/>
          </a:p>
        </p:txBody>
      </p:sp>
      <p:pic>
        <p:nvPicPr>
          <p:cNvPr id="5" name="Picture 2" descr="image002"/>
          <p:cNvPicPr>
            <a:picLocks noGrp="1" noChangeAspect="1" noChangeArrowheads="1"/>
          </p:cNvPicPr>
          <p:nvPr>
            <p:ph sz="half" idx="16"/>
          </p:nvPr>
        </p:nvPicPr>
        <p:blipFill>
          <a:blip r:embed="rId3">
            <a:extLst>
              <a:ext uri="{28A0092B-C50C-407E-A947-70E740481C1C}">
                <a14:useLocalDpi xmlns:a14="http://schemas.microsoft.com/office/drawing/2010/main" val="0"/>
              </a:ext>
            </a:extLst>
          </a:blip>
          <a:srcRect/>
          <a:stretch>
            <a:fillRect/>
          </a:stretch>
        </p:blipFill>
        <p:spPr bwMode="auto">
          <a:xfrm>
            <a:off x="4761938" y="793378"/>
            <a:ext cx="7254689" cy="49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363071" y="1454150"/>
            <a:ext cx="3523129" cy="4083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lumMod val="50000"/>
                  </a:schemeClr>
                </a:solidFill>
              </a:rPr>
              <a:t>Over 25% of all infrastructure funds go to pavements overlays.</a:t>
            </a:r>
          </a:p>
          <a:p>
            <a:r>
              <a:rPr lang="en-US" dirty="0">
                <a:solidFill>
                  <a:schemeClr val="accent5">
                    <a:lumMod val="50000"/>
                  </a:schemeClr>
                </a:solidFill>
              </a:rPr>
              <a:t>Agencies have 2.8 million miles to manage.</a:t>
            </a:r>
          </a:p>
        </p:txBody>
      </p:sp>
      <p:sp>
        <p:nvSpPr>
          <p:cNvPr id="8" name="Title 1"/>
          <p:cNvSpPr>
            <a:spLocks noGrp="1"/>
          </p:cNvSpPr>
          <p:nvPr>
            <p:ph type="title"/>
          </p:nvPr>
        </p:nvSpPr>
        <p:spPr>
          <a:xfrm>
            <a:off x="363071" y="130596"/>
            <a:ext cx="3923738" cy="1325563"/>
          </a:xfrm>
        </p:spPr>
        <p:txBody>
          <a:bodyPr>
            <a:normAutofit/>
          </a:bodyPr>
          <a:lstStyle/>
          <a:p>
            <a:r>
              <a:rPr lang="en-US" sz="4400" b="1" dirty="0"/>
              <a:t>Background</a:t>
            </a:r>
          </a:p>
        </p:txBody>
      </p:sp>
      <p:sp>
        <p:nvSpPr>
          <p:cNvPr id="6" name="TextBox 5"/>
          <p:cNvSpPr txBox="1"/>
          <p:nvPr/>
        </p:nvSpPr>
        <p:spPr>
          <a:xfrm rot="16200000">
            <a:off x="11014635" y="1553961"/>
            <a:ext cx="1721222" cy="200055"/>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Image source: Iowa State University</a:t>
            </a:r>
          </a:p>
        </p:txBody>
      </p:sp>
      <p:sp>
        <p:nvSpPr>
          <p:cNvPr id="9" name="TextBox 8">
            <a:extLst>
              <a:ext uri="{FF2B5EF4-FFF2-40B4-BE49-F238E27FC236}">
                <a16:creationId xmlns:a16="http://schemas.microsoft.com/office/drawing/2014/main" id="{0EE3C5EC-6646-48FE-A013-4D68D2467E86}"/>
              </a:ext>
            </a:extLst>
          </p:cNvPr>
          <p:cNvSpPr txBox="1"/>
          <p:nvPr/>
        </p:nvSpPr>
        <p:spPr>
          <a:xfrm>
            <a:off x="363071" y="5168348"/>
            <a:ext cx="3334286"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Information Source: FHWA; </a:t>
            </a:r>
            <a:r>
              <a:rPr lang="en-US" sz="1400" dirty="0">
                <a:effectLst/>
                <a:latin typeface="Arial" panose="020B0604020202020204" pitchFamily="34" charset="0"/>
                <a:ea typeface="Times New Roman" panose="02020603050405020304" pitchFamily="18" charset="0"/>
                <a:cs typeface="Arial" panose="020B0604020202020204" pitchFamily="34" charset="0"/>
              </a:rPr>
              <a:t>Pavement, Materials, and Construction Costs for FY2021, FY2020, and FY2019</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43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How is this different than typical overlays? </a:t>
            </a:r>
          </a:p>
        </p:txBody>
      </p:sp>
      <p:sp>
        <p:nvSpPr>
          <p:cNvPr id="2" name="Content Placeholder 1"/>
          <p:cNvSpPr>
            <a:spLocks noGrp="1"/>
          </p:cNvSpPr>
          <p:nvPr>
            <p:ph idx="1"/>
          </p:nvPr>
        </p:nvSpPr>
        <p:spPr>
          <a:xfrm>
            <a:off x="838200" y="1825625"/>
            <a:ext cx="10515600" cy="1603375"/>
          </a:xfrm>
        </p:spPr>
        <p:txBody>
          <a:bodyPr>
            <a:normAutofit/>
          </a:bodyPr>
          <a:lstStyle/>
          <a:p>
            <a:pPr marL="0" indent="0">
              <a:buNone/>
            </a:pPr>
            <a:r>
              <a:rPr lang="en-US" sz="3600" dirty="0"/>
              <a:t>TOPS matches treatments to high-priority, </a:t>
            </a:r>
            <a:r>
              <a:rPr lang="en-US" sz="3600"/>
              <a:t>high-need locations. </a:t>
            </a:r>
            <a:endParaRPr lang="en-US" sz="3600" dirty="0"/>
          </a:p>
        </p:txBody>
      </p:sp>
      <p:sp>
        <p:nvSpPr>
          <p:cNvPr id="4" name="Slide Number Placeholder 3"/>
          <p:cNvSpPr>
            <a:spLocks noGrp="1"/>
          </p:cNvSpPr>
          <p:nvPr>
            <p:ph type="sldNum" sz="quarter" idx="12"/>
          </p:nvPr>
        </p:nvSpPr>
        <p:spPr/>
        <p:txBody>
          <a:bodyPr/>
          <a:lstStyle/>
          <a:p>
            <a:fld id="{C10DD06B-44D0-4B5F-9DB8-096B8174C7B9}" type="slidenum">
              <a:rPr lang="en-US" smtClean="0"/>
              <a:pPr/>
              <a:t>7</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1632" b="38278"/>
          <a:stretch/>
        </p:blipFill>
        <p:spPr>
          <a:xfrm>
            <a:off x="0" y="3491929"/>
            <a:ext cx="12192000" cy="2751391"/>
          </a:xfrm>
          <a:prstGeom prst="rect">
            <a:avLst/>
          </a:prstGeom>
        </p:spPr>
      </p:pic>
      <p:sp>
        <p:nvSpPr>
          <p:cNvPr id="8" name="TextBox 7"/>
          <p:cNvSpPr txBox="1"/>
          <p:nvPr/>
        </p:nvSpPr>
        <p:spPr>
          <a:xfrm rot="16200000">
            <a:off x="11419312" y="5415916"/>
            <a:ext cx="1314784" cy="200055"/>
          </a:xfrm>
          <a:prstGeom prst="rect">
            <a:avLst/>
          </a:prstGeom>
          <a:noFill/>
        </p:spPr>
        <p:txBody>
          <a:bodyPr wrap="none" rtlCol="0">
            <a:spAutoFit/>
          </a:bodyPr>
          <a:lstStyle/>
          <a:p>
            <a:r>
              <a:rPr lang="en-US" sz="700" dirty="0">
                <a:solidFill>
                  <a:schemeClr val="bg1"/>
                </a:solidFill>
                <a:latin typeface="Arial" panose="020B0604020202020204" pitchFamily="34" charset="0"/>
                <a:cs typeface="Arial" panose="020B0604020202020204" pitchFamily="34" charset="0"/>
              </a:rPr>
              <a:t>Image source: Georgia DOT</a:t>
            </a:r>
          </a:p>
        </p:txBody>
      </p:sp>
    </p:spTree>
    <p:extLst>
      <p:ext uri="{BB962C8B-B14F-4D97-AF65-F5344CB8AC3E}">
        <p14:creationId xmlns:p14="http://schemas.microsoft.com/office/powerpoint/2010/main" val="1032514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should TOPS be used?</a:t>
            </a:r>
          </a:p>
        </p:txBody>
      </p:sp>
      <p:sp>
        <p:nvSpPr>
          <p:cNvPr id="3" name="Content Placeholder 2"/>
          <p:cNvSpPr>
            <a:spLocks noGrp="1"/>
          </p:cNvSpPr>
          <p:nvPr>
            <p:ph idx="1"/>
          </p:nvPr>
        </p:nvSpPr>
        <p:spPr>
          <a:xfrm>
            <a:off x="838200" y="1454785"/>
            <a:ext cx="10515600" cy="3960495"/>
          </a:xfrm>
        </p:spPr>
        <p:txBody>
          <a:bodyPr>
            <a:normAutofit lnSpcReduction="10000"/>
          </a:bodyPr>
          <a:lstStyle/>
          <a:p>
            <a:pPr marL="574675"/>
            <a:r>
              <a:rPr lang="en-US" sz="3200" dirty="0"/>
              <a:t>Rural/urban and or primary/interstate pavements</a:t>
            </a:r>
          </a:p>
          <a:p>
            <a:pPr marL="574675" lvl="0"/>
            <a:r>
              <a:rPr lang="en-US" sz="3200" dirty="0"/>
              <a:t>Intersections</a:t>
            </a:r>
          </a:p>
          <a:p>
            <a:pPr marL="574675" lvl="0"/>
            <a:r>
              <a:rPr lang="en-US" sz="3200" dirty="0"/>
              <a:t>Bus lanes</a:t>
            </a:r>
          </a:p>
          <a:p>
            <a:pPr marL="574675" lvl="0"/>
            <a:r>
              <a:rPr lang="en-US" sz="3200" dirty="0"/>
              <a:t>Ramps</a:t>
            </a:r>
          </a:p>
          <a:p>
            <a:pPr marL="574675" lvl="0"/>
            <a:r>
              <a:rPr lang="en-US" sz="3200" dirty="0"/>
              <a:t>Curved alignments</a:t>
            </a:r>
          </a:p>
          <a:p>
            <a:pPr marL="346075" lvl="0" indent="0">
              <a:buNone/>
            </a:pPr>
            <a:endParaRPr lang="en-US" sz="3200" b="1" u="sng" dirty="0"/>
          </a:p>
          <a:p>
            <a:pPr marL="346075" lvl="0" indent="0">
              <a:buNone/>
            </a:pPr>
            <a:r>
              <a:rPr lang="en-US" sz="3600" b="1" u="sng" dirty="0"/>
              <a:t>High-Priority/High-Maintenance Areas</a:t>
            </a:r>
          </a:p>
        </p:txBody>
      </p:sp>
      <p:sp>
        <p:nvSpPr>
          <p:cNvPr id="4" name="Slide Number Placeholder 3"/>
          <p:cNvSpPr>
            <a:spLocks noGrp="1"/>
          </p:cNvSpPr>
          <p:nvPr>
            <p:ph type="sldNum" sz="quarter" idx="12"/>
          </p:nvPr>
        </p:nvSpPr>
        <p:spPr/>
        <p:txBody>
          <a:bodyPr/>
          <a:lstStyle/>
          <a:p>
            <a:fld id="{C10DD06B-44D0-4B5F-9DB8-096B8174C7B9}" type="slidenum">
              <a:rPr lang="en-US" smtClean="0"/>
              <a:pPr/>
              <a:t>8</a:t>
            </a:fld>
            <a:endParaRPr lang="en-US" dirty="0"/>
          </a:p>
        </p:txBody>
      </p:sp>
      <p:sp>
        <p:nvSpPr>
          <p:cNvPr id="5" name="TextBox 4"/>
          <p:cNvSpPr txBox="1"/>
          <p:nvPr/>
        </p:nvSpPr>
        <p:spPr>
          <a:xfrm>
            <a:off x="5080" y="5537200"/>
            <a:ext cx="12186920" cy="400110"/>
          </a:xfrm>
          <a:prstGeom prst="rect">
            <a:avLst/>
          </a:prstGeom>
          <a:solidFill>
            <a:srgbClr val="12559C"/>
          </a:solidFill>
        </p:spPr>
        <p:txBody>
          <a:bodyPr wrap="square" rtlCol="0">
            <a:spAutoFit/>
          </a:bodyPr>
          <a:lstStyle/>
          <a:p>
            <a:pPr algn="ctr"/>
            <a:r>
              <a:rPr lang="en-US" sz="2000" b="1" i="1" dirty="0">
                <a:solidFill>
                  <a:schemeClr val="bg1"/>
                </a:solidFill>
                <a:latin typeface="Arial" panose="020B0604020202020204" pitchFamily="34" charset="0"/>
                <a:cs typeface="Arial" panose="020B0604020202020204" pitchFamily="34" charset="0"/>
              </a:rPr>
              <a:t>May be beneficial in wide range of traffic, environmental, and underlying pavement conditions.</a:t>
            </a:r>
          </a:p>
        </p:txBody>
      </p:sp>
    </p:spTree>
    <p:custDataLst>
      <p:tags r:id="rId1"/>
    </p:custDataLst>
    <p:extLst>
      <p:ext uri="{BB962C8B-B14F-4D97-AF65-F5344CB8AC3E}">
        <p14:creationId xmlns:p14="http://schemas.microsoft.com/office/powerpoint/2010/main" val="3476204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0DD06B-44D0-4B5F-9DB8-096B8174C7B9}" type="slidenum">
              <a:rPr lang="en-US" smtClean="0"/>
              <a:pPr/>
              <a:t>9</a:t>
            </a:fld>
            <a:endParaRPr lang="en-US" dirty="0"/>
          </a:p>
        </p:txBody>
      </p:sp>
      <p:pic>
        <p:nvPicPr>
          <p:cNvPr id="7" name="Content Placeholder 6"/>
          <p:cNvPicPr>
            <a:picLocks noGrp="1" noChangeAspect="1"/>
          </p:cNvPicPr>
          <p:nvPr>
            <p:ph sz="half" idx="16"/>
          </p:nvPr>
        </p:nvPicPr>
        <p:blipFill rotWithShape="1">
          <a:blip r:embed="rId3" cstate="print">
            <a:extLst>
              <a:ext uri="{28A0092B-C50C-407E-A947-70E740481C1C}">
                <a14:useLocalDpi xmlns:a14="http://schemas.microsoft.com/office/drawing/2010/main" val="0"/>
              </a:ext>
            </a:extLst>
          </a:blip>
          <a:srcRect t="63255" b="1507"/>
          <a:stretch/>
        </p:blipFill>
        <p:spPr>
          <a:xfrm>
            <a:off x="0" y="1209040"/>
            <a:ext cx="12199338" cy="2418080"/>
          </a:xfrm>
        </p:spPr>
      </p:pic>
      <p:sp>
        <p:nvSpPr>
          <p:cNvPr id="2" name="Title 1"/>
          <p:cNvSpPr>
            <a:spLocks noGrp="1"/>
          </p:cNvSpPr>
          <p:nvPr>
            <p:ph type="title"/>
          </p:nvPr>
        </p:nvSpPr>
        <p:spPr>
          <a:xfrm>
            <a:off x="495300" y="4013200"/>
            <a:ext cx="11315700" cy="2016760"/>
          </a:xfrm>
        </p:spPr>
        <p:txBody>
          <a:bodyPr>
            <a:normAutofit/>
          </a:bodyPr>
          <a:lstStyle/>
          <a:p>
            <a:pPr algn="ctr"/>
            <a:r>
              <a:rPr lang="en-US" sz="2800" i="1" dirty="0"/>
              <a:t>Extend pavement life, increase load-carrying capacity, and improve safety, mobility, and user satisfaction in a cost-effective and sustainable manner by delivering targeted pavement overlay solutions to Federal, State, and local transportation agencies.</a:t>
            </a:r>
            <a:endParaRPr lang="en-US" sz="2800" b="1" dirty="0"/>
          </a:p>
        </p:txBody>
      </p:sp>
      <p:sp>
        <p:nvSpPr>
          <p:cNvPr id="6" name="Title 1"/>
          <p:cNvSpPr txBox="1">
            <a:spLocks/>
          </p:cNvSpPr>
          <p:nvPr/>
        </p:nvSpPr>
        <p:spPr>
          <a:xfrm>
            <a:off x="838200" y="365125"/>
            <a:ext cx="10515600" cy="843915"/>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chemeClr val="bg1"/>
                </a:solidFill>
                <a:latin typeface="Arial" panose="020B0604020202020204" pitchFamily="34" charset="0"/>
                <a:ea typeface="+mj-ea"/>
                <a:cs typeface="Arial" panose="020B0604020202020204" pitchFamily="34" charset="0"/>
              </a:defRPr>
            </a:lvl1pPr>
          </a:lstStyle>
          <a:p>
            <a:pPr algn="ctr"/>
            <a:r>
              <a:rPr lang="en-US" sz="4400" b="1" dirty="0"/>
              <a:t>TOPS EDC Mission</a:t>
            </a:r>
          </a:p>
        </p:txBody>
      </p:sp>
      <p:sp>
        <p:nvSpPr>
          <p:cNvPr id="8" name="TextBox 7"/>
          <p:cNvSpPr txBox="1"/>
          <p:nvPr/>
        </p:nvSpPr>
        <p:spPr>
          <a:xfrm rot="16200000">
            <a:off x="11586991" y="2901316"/>
            <a:ext cx="1024639" cy="200055"/>
          </a:xfrm>
          <a:prstGeom prst="rect">
            <a:avLst/>
          </a:prstGeom>
          <a:noFill/>
        </p:spPr>
        <p:txBody>
          <a:bodyPr wrap="none" rtlCol="0">
            <a:spAutoFit/>
          </a:bodyPr>
          <a:lstStyle/>
          <a:p>
            <a:r>
              <a:rPr lang="en-US" sz="700" dirty="0">
                <a:solidFill>
                  <a:schemeClr val="bg1"/>
                </a:solidFill>
                <a:latin typeface="Arial" panose="020B0604020202020204" pitchFamily="34" charset="0"/>
                <a:cs typeface="Arial" panose="020B0604020202020204" pitchFamily="34" charset="0"/>
              </a:rPr>
              <a:t>Image source: </a:t>
            </a:r>
            <a:r>
              <a:rPr lang="en-US" sz="700" dirty="0" err="1">
                <a:solidFill>
                  <a:schemeClr val="bg1"/>
                </a:solidFill>
                <a:latin typeface="Arial" panose="020B0604020202020204" pitchFamily="34" charset="0"/>
                <a:cs typeface="Arial" panose="020B0604020202020204" pitchFamily="34" charset="0"/>
              </a:rPr>
              <a:t>iStock</a:t>
            </a:r>
            <a:endParaRPr lang="en-US"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926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2.xml><?xml version="1.0" encoding="utf-8"?>
<p:tagLst xmlns:a="http://schemas.openxmlformats.org/drawingml/2006/main" xmlns:r="http://schemas.openxmlformats.org/officeDocument/2006/relationships" xmlns:p="http://schemas.openxmlformats.org/presentationml/2006/main">
  <p:tag name="TIMING" val="|15.4|2.4|0.1|0.1|0.1|0.4|0.4|0.4"/>
</p:tagLst>
</file>

<file path=ppt/tags/tag3.xml><?xml version="1.0" encoding="utf-8"?>
<p:tagLst xmlns:a="http://schemas.openxmlformats.org/drawingml/2006/main" xmlns:r="http://schemas.openxmlformats.org/officeDocument/2006/relationships" xmlns:p="http://schemas.openxmlformats.org/presentationml/2006/main">
  <p:tag name="TIMING" val="|21.6|50.2|27.8|25.6|46.4|23"/>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FHWA-Minimal-Road-02.potx" id="{4EF6EBF0-0F47-49C5-AC82-A13DF1239D92}" vid="{DA7151BE-9473-474D-8CB6-D97D515DF6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8C389B9E168B4D8165369F258453A8" ma:contentTypeVersion="12" ma:contentTypeDescription="Create a new document." ma:contentTypeScope="" ma:versionID="8ee9a60b958f5377d39c11ff8393862c">
  <xsd:schema xmlns:xsd="http://www.w3.org/2001/XMLSchema" xmlns:xs="http://www.w3.org/2001/XMLSchema" xmlns:p="http://schemas.microsoft.com/office/2006/metadata/properties" xmlns:ns2="89ed58bc-01ae-4d28-b39d-362a38c730f6" xmlns:ns3="62aebfa5-d41e-4219-9612-5996686f2dc0" targetNamespace="http://schemas.microsoft.com/office/2006/metadata/properties" ma:root="true" ma:fieldsID="e568a595f9df9b8ba61f18a773c3af81" ns2:_="" ns3:_="">
    <xsd:import namespace="89ed58bc-01ae-4d28-b39d-362a38c730f6"/>
    <xsd:import namespace="62aebfa5-d41e-4219-9612-5996686f2d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ed58bc-01ae-4d28-b39d-362a38c730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aebfa5-d41e-4219-9612-5996686f2d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1f9a0b9-f651-4b7e-ad13-c4dca5516ffe}" ma:internalName="TaxCatchAll" ma:showField="CatchAllData" ma:web="62aebfa5-d41e-4219-9612-5996686f2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ed58bc-01ae-4d28-b39d-362a38c730f6">
      <Terms xmlns="http://schemas.microsoft.com/office/infopath/2007/PartnerControls"/>
    </lcf76f155ced4ddcb4097134ff3c332f>
    <TaxCatchAll xmlns="62aebfa5-d41e-4219-9612-5996686f2dc0" xsi:nil="true"/>
  </documentManagement>
</p:properties>
</file>

<file path=customXml/itemProps1.xml><?xml version="1.0" encoding="utf-8"?>
<ds:datastoreItem xmlns:ds="http://schemas.openxmlformats.org/officeDocument/2006/customXml" ds:itemID="{BCD570AB-2755-424A-8DFF-9EAF7C0A335E}"/>
</file>

<file path=customXml/itemProps2.xml><?xml version="1.0" encoding="utf-8"?>
<ds:datastoreItem xmlns:ds="http://schemas.openxmlformats.org/officeDocument/2006/customXml" ds:itemID="{3B990496-CADF-448D-BD33-C06B8126E665}"/>
</file>

<file path=customXml/itemProps3.xml><?xml version="1.0" encoding="utf-8"?>
<ds:datastoreItem xmlns:ds="http://schemas.openxmlformats.org/officeDocument/2006/customXml" ds:itemID="{0327F30B-C845-4172-A801-591329FD13F4}"/>
</file>

<file path=docProps/app.xml><?xml version="1.0" encoding="utf-8"?>
<Properties xmlns="http://schemas.openxmlformats.org/officeDocument/2006/extended-properties" xmlns:vt="http://schemas.openxmlformats.org/officeDocument/2006/docPropsVTypes">
  <TotalTime>27500</TotalTime>
  <Words>2792</Words>
  <Application>Microsoft Office PowerPoint</Application>
  <PresentationFormat>Widescreen</PresentationFormat>
  <Paragraphs>393</Paragraphs>
  <Slides>38</Slides>
  <Notes>32</Notes>
  <HiddenSlides>7</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Calibri</vt:lpstr>
      <vt:lpstr>Calibri Light</vt:lpstr>
      <vt:lpstr>Franklin Gothic Demi Cond</vt:lpstr>
      <vt:lpstr>Symbol</vt:lpstr>
      <vt:lpstr>Office Theme</vt:lpstr>
      <vt:lpstr>1_Office Theme</vt:lpstr>
      <vt:lpstr>2_Office Theme</vt:lpstr>
      <vt:lpstr>Targeted Overlay Pavement Solutions (TOPS)</vt:lpstr>
      <vt:lpstr>Disclaimer</vt:lpstr>
      <vt:lpstr>Abbreviations &amp; Acronyms</vt:lpstr>
      <vt:lpstr>EDC-6 TOPS Team</vt:lpstr>
      <vt:lpstr>The “Why” &amp; Potential Benefits of TOPS NJDOT Benefits: Overall Pavement Network Improvements</vt:lpstr>
      <vt:lpstr>Background</vt:lpstr>
      <vt:lpstr>How is this different than typical overlays? </vt:lpstr>
      <vt:lpstr>Where should TOPS be used?</vt:lpstr>
      <vt:lpstr>Extend pavement life, increase load-carrying capacity, and improve safety, mobility, and user satisfaction in a cost-effective and sustainable manner by delivering targeted pavement overlay solutions to Federal, State, and local transportation agencies.</vt:lpstr>
      <vt:lpstr>Asphalt</vt:lpstr>
      <vt:lpstr>What’s in the TOPS toolbox?</vt:lpstr>
      <vt:lpstr>TOPS Potential Benefits</vt:lpstr>
      <vt:lpstr>Potential Benefits</vt:lpstr>
      <vt:lpstr>Potential Benefits </vt:lpstr>
      <vt:lpstr>Potential Benefits</vt:lpstr>
      <vt:lpstr>PowerPoint Presentation</vt:lpstr>
      <vt:lpstr>PowerPoint Presentation</vt:lpstr>
      <vt:lpstr>Asphalt Options</vt:lpstr>
      <vt:lpstr>High Performance Thin Overlay (HPTO)</vt:lpstr>
      <vt:lpstr>High Performance Thin Overlay (HPTO)</vt:lpstr>
      <vt:lpstr>New Jersey DOT Experience w/HPTO</vt:lpstr>
      <vt:lpstr>New Jersey DOT Experience w/HPTO</vt:lpstr>
      <vt:lpstr>New Jersey DOT Experience w/HPTO</vt:lpstr>
      <vt:lpstr>New Jersey DOT Experience w/HPTO</vt:lpstr>
      <vt:lpstr>New Jersey DOT Experience w/HPTO</vt:lpstr>
      <vt:lpstr>Crack Attenuating Mixture (CAM)</vt:lpstr>
      <vt:lpstr>Crack Attenuating Mix (CAM)</vt:lpstr>
      <vt:lpstr>Texas DOT Experience w/CAM</vt:lpstr>
      <vt:lpstr>Texas DOT Experience w/CAM</vt:lpstr>
      <vt:lpstr>Texas DOT Experience w/CAM</vt:lpstr>
      <vt:lpstr>Texas DOT Experience w/CAM</vt:lpstr>
      <vt:lpstr>Texas DOT Experience w/CAM</vt:lpstr>
      <vt:lpstr>Texas DOT Experience w/CAM</vt:lpstr>
      <vt:lpstr>Texas DOT Experience w/CAM</vt:lpstr>
      <vt:lpstr>Texas DOT Experience w/CAM</vt:lpstr>
      <vt:lpstr>Thank you</vt:lpstr>
      <vt:lpstr>References</vt:lpstr>
      <vt:lpstr>References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Rodney Walker</dc:creator>
  <cp:lastModifiedBy>Aschenbrener, Timothy (FHWA)</cp:lastModifiedBy>
  <cp:revision>310</cp:revision>
  <dcterms:created xsi:type="dcterms:W3CDTF">2020-06-18T18:17:35Z</dcterms:created>
  <dcterms:modified xsi:type="dcterms:W3CDTF">2022-05-17T22:59:02Z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0x0101007F8C389B9E168B4D8165369F258453A8</vt:lpwstr>
  </property>
</Properties>
</file>