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vml" ContentType="application/vnd.openxmlformats-officedocument.vmlDrawing"/>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0" r:id="rId5"/>
    <p:sldMasterId id="2147483670" r:id="rId6"/>
  </p:sldMasterIdLst>
  <p:notesMasterIdLst>
    <p:notesMasterId r:id="rId57"/>
  </p:notesMasterIdLst>
  <p:handoutMasterIdLst>
    <p:handoutMasterId r:id="rId58"/>
  </p:handoutMasterIdLst>
  <p:sldIdLst>
    <p:sldId id="330" r:id="rId7"/>
    <p:sldId id="333" r:id="rId8"/>
    <p:sldId id="276" r:id="rId9"/>
    <p:sldId id="284" r:id="rId10"/>
    <p:sldId id="302" r:id="rId11"/>
    <p:sldId id="339" r:id="rId12"/>
    <p:sldId id="315" r:id="rId13"/>
    <p:sldId id="334" r:id="rId14"/>
    <p:sldId id="349" r:id="rId15"/>
    <p:sldId id="282" r:id="rId16"/>
    <p:sldId id="301" r:id="rId17"/>
    <p:sldId id="285" r:id="rId18"/>
    <p:sldId id="342" r:id="rId19"/>
    <p:sldId id="316" r:id="rId20"/>
    <p:sldId id="317" r:id="rId21"/>
    <p:sldId id="350" r:id="rId22"/>
    <p:sldId id="295" r:id="rId23"/>
    <p:sldId id="343" r:id="rId24"/>
    <p:sldId id="299" r:id="rId25"/>
    <p:sldId id="373" r:id="rId26"/>
    <p:sldId id="331" r:id="rId27"/>
    <p:sldId id="298" r:id="rId28"/>
    <p:sldId id="264" r:id="rId29"/>
    <p:sldId id="277" r:id="rId30"/>
    <p:sldId id="318" r:id="rId31"/>
    <p:sldId id="336" r:id="rId32"/>
    <p:sldId id="293" r:id="rId33"/>
    <p:sldId id="365" r:id="rId34"/>
    <p:sldId id="366" r:id="rId35"/>
    <p:sldId id="367" r:id="rId36"/>
    <p:sldId id="368" r:id="rId37"/>
    <p:sldId id="369" r:id="rId38"/>
    <p:sldId id="352" r:id="rId39"/>
    <p:sldId id="362" r:id="rId40"/>
    <p:sldId id="363" r:id="rId41"/>
    <p:sldId id="364" r:id="rId42"/>
    <p:sldId id="370" r:id="rId43"/>
    <p:sldId id="303" r:id="rId44"/>
    <p:sldId id="358" r:id="rId45"/>
    <p:sldId id="361" r:id="rId46"/>
    <p:sldId id="372" r:id="rId47"/>
    <p:sldId id="371" r:id="rId48"/>
    <p:sldId id="305" r:id="rId49"/>
    <p:sldId id="359" r:id="rId50"/>
    <p:sldId id="314" r:id="rId51"/>
    <p:sldId id="360" r:id="rId52"/>
    <p:sldId id="337" r:id="rId53"/>
    <p:sldId id="312" r:id="rId54"/>
    <p:sldId id="356" r:id="rId55"/>
    <p:sldId id="341" r:id="rId56"/>
  </p:sldIdLst>
  <p:sldSz cx="12192000" cy="6858000"/>
  <p:notesSz cx="7010400" cy="9296400"/>
  <p:custDataLst>
    <p:tags r:id="rId59"/>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99"/>
    <a:srgbClr val="E32526"/>
    <a:srgbClr val="E23C3C"/>
    <a:srgbClr val="3B3477"/>
    <a:srgbClr val="E6D710"/>
    <a:srgbClr val="61953D"/>
    <a:srgbClr val="F9252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DC9543E-0F27-4F92-95F9-0872AFB9CAD5}" v="5" dt="2022-05-24T13:34:51.07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68685" autoAdjust="0"/>
  </p:normalViewPr>
  <p:slideViewPr>
    <p:cSldViewPr snapToGrid="0">
      <p:cViewPr varScale="1">
        <p:scale>
          <a:sx n="114" d="100"/>
          <a:sy n="114" d="100"/>
        </p:scale>
        <p:origin x="414" y="102"/>
      </p:cViewPr>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0"/>
    </p:cViewPr>
  </p:sorterViewPr>
  <p:notesViewPr>
    <p:cSldViewPr snapToGrid="0">
      <p:cViewPr varScale="1">
        <p:scale>
          <a:sx n="85" d="100"/>
          <a:sy n="85" d="100"/>
        </p:scale>
        <p:origin x="3846" y="102"/>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slide" Target="slides/slide49.xml"/><Relationship Id="rId63" Type="http://schemas.openxmlformats.org/officeDocument/2006/relationships/tableStyles" Target="tableStyles.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handoutMaster" Target="handoutMasters/handoutMaster1.xml"/><Relationship Id="rId5" Type="http://schemas.openxmlformats.org/officeDocument/2006/relationships/slideMaster" Target="slideMasters/slideMaster2.xml"/><Relationship Id="rId61" Type="http://schemas.openxmlformats.org/officeDocument/2006/relationships/viewProps" Target="viewProps.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microsoft.com/office/2016/11/relationships/changesInfo" Target="changesInfos/changesInfo1.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tags" Target="tags/tag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notesMaster" Target="notesMasters/notesMaster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presProps" Target="presProps.xml"/><Relationship Id="rId65"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Fisher, Thomas" userId="S::thomas.fisher@ardot.gov::4cef6fa0-4a0c-480b-9108-3bde65fb4636" providerId="AD" clId="Web-{0DC9543E-0F27-4F92-95F9-0872AFB9CAD5}"/>
    <pc:docChg chg="modSld">
      <pc:chgData name="Fisher, Thomas" userId="S::thomas.fisher@ardot.gov::4cef6fa0-4a0c-480b-9108-3bde65fb4636" providerId="AD" clId="Web-{0DC9543E-0F27-4F92-95F9-0872AFB9CAD5}" dt="2022-05-24T13:36:09.807" v="627"/>
      <pc:docMkLst>
        <pc:docMk/>
      </pc:docMkLst>
      <pc:sldChg chg="modNotes">
        <pc:chgData name="Fisher, Thomas" userId="S::thomas.fisher@ardot.gov::4cef6fa0-4a0c-480b-9108-3bde65fb4636" providerId="AD" clId="Web-{0DC9543E-0F27-4F92-95F9-0872AFB9CAD5}" dt="2022-05-24T13:24:42.883" v="506"/>
        <pc:sldMkLst>
          <pc:docMk/>
          <pc:sldMk cId="1453280955" sldId="264"/>
        </pc:sldMkLst>
      </pc:sldChg>
      <pc:sldChg chg="modNotes">
        <pc:chgData name="Fisher, Thomas" userId="S::thomas.fisher@ardot.gov::4cef6fa0-4a0c-480b-9108-3bde65fb4636" providerId="AD" clId="Web-{0DC9543E-0F27-4F92-95F9-0872AFB9CAD5}" dt="2022-05-24T13:13:11.662" v="38"/>
        <pc:sldMkLst>
          <pc:docMk/>
          <pc:sldMk cId="2536512469" sldId="284"/>
        </pc:sldMkLst>
      </pc:sldChg>
      <pc:sldChg chg="modNotes">
        <pc:chgData name="Fisher, Thomas" userId="S::thomas.fisher@ardot.gov::4cef6fa0-4a0c-480b-9108-3bde65fb4636" providerId="AD" clId="Web-{0DC9543E-0F27-4F92-95F9-0872AFB9CAD5}" dt="2022-05-24T13:23:35.836" v="478"/>
        <pc:sldMkLst>
          <pc:docMk/>
          <pc:sldMk cId="3510050151" sldId="299"/>
        </pc:sldMkLst>
      </pc:sldChg>
      <pc:sldChg chg="modNotes">
        <pc:chgData name="Fisher, Thomas" userId="S::thomas.fisher@ardot.gov::4cef6fa0-4a0c-480b-9108-3bde65fb4636" providerId="AD" clId="Web-{0DC9543E-0F27-4F92-95F9-0872AFB9CAD5}" dt="2022-05-24T13:33:54.401" v="526"/>
        <pc:sldMkLst>
          <pc:docMk/>
          <pc:sldMk cId="4205574081" sldId="305"/>
        </pc:sldMkLst>
      </pc:sldChg>
      <pc:sldChg chg="modNotes">
        <pc:chgData name="Fisher, Thomas" userId="S::thomas.fisher@ardot.gov::4cef6fa0-4a0c-480b-9108-3bde65fb4636" providerId="AD" clId="Web-{0DC9543E-0F27-4F92-95F9-0872AFB9CAD5}" dt="2022-05-24T13:35:04.495" v="584"/>
        <pc:sldMkLst>
          <pc:docMk/>
          <pc:sldMk cId="2444738153" sldId="314"/>
        </pc:sldMkLst>
      </pc:sldChg>
      <pc:sldChg chg="modNotes">
        <pc:chgData name="Fisher, Thomas" userId="S::thomas.fisher@ardot.gov::4cef6fa0-4a0c-480b-9108-3bde65fb4636" providerId="AD" clId="Web-{0DC9543E-0F27-4F92-95F9-0872AFB9CAD5}" dt="2022-05-24T13:16:30.132" v="181"/>
        <pc:sldMkLst>
          <pc:docMk/>
          <pc:sldMk cId="3222736862" sldId="315"/>
        </pc:sldMkLst>
      </pc:sldChg>
      <pc:sldChg chg="modNotes">
        <pc:chgData name="Fisher, Thomas" userId="S::thomas.fisher@ardot.gov::4cef6fa0-4a0c-480b-9108-3bde65fb4636" providerId="AD" clId="Web-{0DC9543E-0F27-4F92-95F9-0872AFB9CAD5}" dt="2022-05-24T13:19:13.929" v="263"/>
        <pc:sldMkLst>
          <pc:docMk/>
          <pc:sldMk cId="3565213371" sldId="316"/>
        </pc:sldMkLst>
      </pc:sldChg>
      <pc:sldChg chg="modNotes">
        <pc:chgData name="Fisher, Thomas" userId="S::thomas.fisher@ardot.gov::4cef6fa0-4a0c-480b-9108-3bde65fb4636" providerId="AD" clId="Web-{0DC9543E-0F27-4F92-95F9-0872AFB9CAD5}" dt="2022-05-24T13:17:53.757" v="199"/>
        <pc:sldMkLst>
          <pc:docMk/>
          <pc:sldMk cId="4205199360" sldId="317"/>
        </pc:sldMkLst>
      </pc:sldChg>
      <pc:sldChg chg="modNotes">
        <pc:chgData name="Fisher, Thomas" userId="S::thomas.fisher@ardot.gov::4cef6fa0-4a0c-480b-9108-3bde65fb4636" providerId="AD" clId="Web-{0DC9543E-0F27-4F92-95F9-0872AFB9CAD5}" dt="2022-05-24T13:33:19.401" v="525"/>
        <pc:sldMkLst>
          <pc:docMk/>
          <pc:sldMk cId="1753064956" sldId="333"/>
        </pc:sldMkLst>
      </pc:sldChg>
      <pc:sldChg chg="modNotes">
        <pc:chgData name="Fisher, Thomas" userId="S::thomas.fisher@ardot.gov::4cef6fa0-4a0c-480b-9108-3bde65fb4636" providerId="AD" clId="Web-{0DC9543E-0F27-4F92-95F9-0872AFB9CAD5}" dt="2022-05-24T13:13:32.959" v="50"/>
        <pc:sldMkLst>
          <pc:docMk/>
          <pc:sldMk cId="3294904047" sldId="339"/>
        </pc:sldMkLst>
      </pc:sldChg>
      <pc:sldChg chg="modNotes">
        <pc:chgData name="Fisher, Thomas" userId="S::thomas.fisher@ardot.gov::4cef6fa0-4a0c-480b-9108-3bde65fb4636" providerId="AD" clId="Web-{0DC9543E-0F27-4F92-95F9-0872AFB9CAD5}" dt="2022-05-24T13:20:45.773" v="340"/>
        <pc:sldMkLst>
          <pc:docMk/>
          <pc:sldMk cId="2960642302" sldId="349"/>
        </pc:sldMkLst>
      </pc:sldChg>
      <pc:sldChg chg="modSp modNotes">
        <pc:chgData name="Fisher, Thomas" userId="S::thomas.fisher@ardot.gov::4cef6fa0-4a0c-480b-9108-3bde65fb4636" providerId="AD" clId="Web-{0DC9543E-0F27-4F92-95F9-0872AFB9CAD5}" dt="2022-05-24T13:22:15.523" v="417" actId="20577"/>
        <pc:sldMkLst>
          <pc:docMk/>
          <pc:sldMk cId="85409507" sldId="350"/>
        </pc:sldMkLst>
        <pc:graphicFrameChg chg="modGraphic">
          <ac:chgData name="Fisher, Thomas" userId="S::thomas.fisher@ardot.gov::4cef6fa0-4a0c-480b-9108-3bde65fb4636" providerId="AD" clId="Web-{0DC9543E-0F27-4F92-95F9-0872AFB9CAD5}" dt="2022-05-24T13:22:15.523" v="417" actId="20577"/>
          <ac:graphicFrameMkLst>
            <pc:docMk/>
            <pc:sldMk cId="85409507" sldId="350"/>
            <ac:graphicFrameMk id="14" creationId="{00000000-0000-0000-0000-000000000000}"/>
          </ac:graphicFrameMkLst>
        </pc:graphicFrameChg>
      </pc:sldChg>
      <pc:sldChg chg="modNotes">
        <pc:chgData name="Fisher, Thomas" userId="S::thomas.fisher@ardot.gov::4cef6fa0-4a0c-480b-9108-3bde65fb4636" providerId="AD" clId="Web-{0DC9543E-0F27-4F92-95F9-0872AFB9CAD5}" dt="2022-05-24T13:34:47.370" v="583"/>
        <pc:sldMkLst>
          <pc:docMk/>
          <pc:sldMk cId="2151904498" sldId="359"/>
        </pc:sldMkLst>
      </pc:sldChg>
      <pc:sldChg chg="modNotes">
        <pc:chgData name="Fisher, Thomas" userId="S::thomas.fisher@ardot.gov::4cef6fa0-4a0c-480b-9108-3bde65fb4636" providerId="AD" clId="Web-{0DC9543E-0F27-4F92-95F9-0872AFB9CAD5}" dt="2022-05-24T13:36:09.807" v="627"/>
        <pc:sldMkLst>
          <pc:docMk/>
          <pc:sldMk cId="3188509267" sldId="360"/>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F418A17-C731-41EB-AFC7-3CC80235AEC2}" type="doc">
      <dgm:prSet loTypeId="urn:microsoft.com/office/officeart/2005/8/layout/chevron2" loCatId="list" qsTypeId="urn:microsoft.com/office/officeart/2005/8/quickstyle/simple1" qsCatId="simple" csTypeId="urn:microsoft.com/office/officeart/2005/8/colors/accent0_3" csCatId="mainScheme" phldr="1"/>
      <dgm:spPr/>
      <dgm:t>
        <a:bodyPr/>
        <a:lstStyle/>
        <a:p>
          <a:endParaRPr lang="en-US"/>
        </a:p>
      </dgm:t>
    </dgm:pt>
    <dgm:pt modelId="{F56570BD-C5E1-48A2-A742-77B78485BDC9}">
      <dgm:prSet phldrT="[Text]" custT="1"/>
      <dgm:spPr>
        <a:solidFill>
          <a:srgbClr val="E32526"/>
        </a:solidFill>
        <a:ln>
          <a:solidFill>
            <a:srgbClr val="E32526"/>
          </a:solidFill>
        </a:ln>
      </dgm:spPr>
      <dgm:t>
        <a:bodyPr/>
        <a:lstStyle/>
        <a:p>
          <a:r>
            <a:rPr lang="en-US" sz="1400" b="0" dirty="0">
              <a:latin typeface="Arial" panose="020B0604020202020204" pitchFamily="34" charset="0"/>
              <a:cs typeface="Arial" panose="020B0604020202020204" pitchFamily="34" charset="0"/>
            </a:rPr>
            <a:t>Definition</a:t>
          </a:r>
        </a:p>
      </dgm:t>
    </dgm:pt>
    <dgm:pt modelId="{636738C0-265B-4568-AE63-B9E0C9CC7196}" type="parTrans" cxnId="{CAEA2FE0-CF70-4B8D-AC25-21633886DED7}">
      <dgm:prSet/>
      <dgm:spPr/>
      <dgm:t>
        <a:bodyPr/>
        <a:lstStyle/>
        <a:p>
          <a:endParaRPr lang="en-US"/>
        </a:p>
      </dgm:t>
    </dgm:pt>
    <dgm:pt modelId="{94E7CECD-9E85-4038-80A1-812D448FEA72}" type="sibTrans" cxnId="{CAEA2FE0-CF70-4B8D-AC25-21633886DED7}">
      <dgm:prSet/>
      <dgm:spPr/>
      <dgm:t>
        <a:bodyPr/>
        <a:lstStyle/>
        <a:p>
          <a:endParaRPr lang="en-US"/>
        </a:p>
      </dgm:t>
    </dgm:pt>
    <dgm:pt modelId="{4C12CE16-4588-435F-BA25-1A1CB340CF8C}">
      <dgm:prSet phldrT="[Text]" custT="1"/>
      <dgm:spPr>
        <a:solidFill>
          <a:schemeClr val="bg1">
            <a:alpha val="90000"/>
          </a:schemeClr>
        </a:solidFill>
        <a:ln>
          <a:noFill/>
        </a:ln>
      </dgm:spPr>
      <dgm:t>
        <a:bodyPr/>
        <a:lstStyle/>
        <a:p>
          <a:r>
            <a:rPr lang="en-US" sz="1800" dirty="0">
              <a:solidFill>
                <a:schemeClr val="tx1">
                  <a:lumMod val="65000"/>
                  <a:lumOff val="35000"/>
                </a:schemeClr>
              </a:solidFill>
              <a:latin typeface="Arial" panose="020B0604020202020204" pitchFamily="34" charset="0"/>
              <a:cs typeface="Arial" panose="020B0604020202020204" pitchFamily="34" charset="0"/>
            </a:rPr>
            <a:t>Project delivery method in which the design and construction of a project are combined into one contract, usually awarded on either a low bid or </a:t>
          </a:r>
          <a:r>
            <a:rPr lang="en-US" sz="1800" b="1" dirty="0">
              <a:solidFill>
                <a:srgbClr val="000099"/>
              </a:solidFill>
              <a:latin typeface="Arial" panose="020B0604020202020204" pitchFamily="34" charset="0"/>
              <a:cs typeface="Arial" panose="020B0604020202020204" pitchFamily="34" charset="0"/>
            </a:rPr>
            <a:t>best-value basis</a:t>
          </a:r>
          <a:r>
            <a:rPr lang="en-US" sz="1800" b="1" dirty="0">
              <a:solidFill>
                <a:schemeClr val="tx1">
                  <a:lumMod val="65000"/>
                  <a:lumOff val="35000"/>
                </a:schemeClr>
              </a:solidFill>
              <a:latin typeface="Arial" panose="020B0604020202020204" pitchFamily="34" charset="0"/>
              <a:cs typeface="Arial" panose="020B0604020202020204" pitchFamily="34" charset="0"/>
            </a:rPr>
            <a:t>.</a:t>
          </a:r>
        </a:p>
      </dgm:t>
    </dgm:pt>
    <dgm:pt modelId="{936AB722-9F58-4960-B829-838000BD716C}" type="parTrans" cxnId="{BDE114D8-B9A7-45C7-8593-FF0E235E28B3}">
      <dgm:prSet/>
      <dgm:spPr/>
      <dgm:t>
        <a:bodyPr/>
        <a:lstStyle/>
        <a:p>
          <a:endParaRPr lang="en-US"/>
        </a:p>
      </dgm:t>
    </dgm:pt>
    <dgm:pt modelId="{10FAED80-8BFF-4874-89C3-CE2BC75BD1DD}" type="sibTrans" cxnId="{BDE114D8-B9A7-45C7-8593-FF0E235E28B3}">
      <dgm:prSet/>
      <dgm:spPr/>
      <dgm:t>
        <a:bodyPr/>
        <a:lstStyle/>
        <a:p>
          <a:endParaRPr lang="en-US"/>
        </a:p>
      </dgm:t>
    </dgm:pt>
    <dgm:pt modelId="{15FEA02B-BC82-4CFB-B44D-19E76FE6A5E5}">
      <dgm:prSet phldrT="[Text]" custT="1"/>
      <dgm:spPr>
        <a:solidFill>
          <a:srgbClr val="E32526"/>
        </a:solidFill>
        <a:ln>
          <a:solidFill>
            <a:srgbClr val="E32526"/>
          </a:solidFill>
        </a:ln>
      </dgm:spPr>
      <dgm:t>
        <a:bodyPr/>
        <a:lstStyle/>
        <a:p>
          <a:r>
            <a:rPr lang="en-US" sz="1400" b="0" dirty="0">
              <a:latin typeface="Arial" panose="020B0604020202020204" pitchFamily="34" charset="0"/>
              <a:cs typeface="Arial" panose="020B0604020202020204" pitchFamily="34" charset="0"/>
            </a:rPr>
            <a:t>Authority</a:t>
          </a:r>
        </a:p>
      </dgm:t>
    </dgm:pt>
    <dgm:pt modelId="{EB84F565-7BF8-411C-ADE6-9D5F4F296A01}" type="parTrans" cxnId="{7364C64C-E08A-469F-A05C-348F84D5CD08}">
      <dgm:prSet/>
      <dgm:spPr/>
      <dgm:t>
        <a:bodyPr/>
        <a:lstStyle/>
        <a:p>
          <a:endParaRPr lang="en-US"/>
        </a:p>
      </dgm:t>
    </dgm:pt>
    <dgm:pt modelId="{E5191EAE-9790-456F-A2A3-91683A4F73BA}" type="sibTrans" cxnId="{7364C64C-E08A-469F-A05C-348F84D5CD08}">
      <dgm:prSet/>
      <dgm:spPr/>
      <dgm:t>
        <a:bodyPr/>
        <a:lstStyle/>
        <a:p>
          <a:endParaRPr lang="en-US"/>
        </a:p>
      </dgm:t>
    </dgm:pt>
    <dgm:pt modelId="{B6FE86C5-FFD6-45D0-B266-E0E0158B6E99}">
      <dgm:prSet phldrT="[Text]" custT="1"/>
      <dgm:spPr>
        <a:solidFill>
          <a:schemeClr val="bg1">
            <a:alpha val="90000"/>
          </a:schemeClr>
        </a:solidFill>
        <a:ln>
          <a:noFill/>
        </a:ln>
      </dgm:spPr>
      <dgm:t>
        <a:bodyPr/>
        <a:lstStyle/>
        <a:p>
          <a:endParaRPr lang="en-US" sz="1700" dirty="0">
            <a:solidFill>
              <a:schemeClr val="tx1">
                <a:lumMod val="65000"/>
                <a:lumOff val="35000"/>
              </a:schemeClr>
            </a:solidFill>
            <a:latin typeface="Arial" panose="020B0604020202020204" pitchFamily="34" charset="0"/>
            <a:cs typeface="Arial" panose="020B0604020202020204" pitchFamily="34" charset="0"/>
          </a:endParaRPr>
        </a:p>
      </dgm:t>
    </dgm:pt>
    <dgm:pt modelId="{10F809CE-0817-4F74-8A11-6591CE6F9E8A}" type="parTrans" cxnId="{BA5DBA98-3963-4CCE-A546-FFB45BBC74E1}">
      <dgm:prSet/>
      <dgm:spPr/>
      <dgm:t>
        <a:bodyPr/>
        <a:lstStyle/>
        <a:p>
          <a:endParaRPr lang="en-US"/>
        </a:p>
      </dgm:t>
    </dgm:pt>
    <dgm:pt modelId="{15BC7077-6DD3-4886-8A75-EA05BBDCA5DF}" type="sibTrans" cxnId="{BA5DBA98-3963-4CCE-A546-FFB45BBC74E1}">
      <dgm:prSet/>
      <dgm:spPr/>
      <dgm:t>
        <a:bodyPr/>
        <a:lstStyle/>
        <a:p>
          <a:endParaRPr lang="en-US"/>
        </a:p>
      </dgm:t>
    </dgm:pt>
    <dgm:pt modelId="{59477F72-A6FC-4D27-BB7D-F408BD2FF549}">
      <dgm:prSet phldrT="[Text]" custT="1"/>
      <dgm:spPr>
        <a:solidFill>
          <a:srgbClr val="E32526"/>
        </a:solidFill>
        <a:ln>
          <a:solidFill>
            <a:srgbClr val="E32526"/>
          </a:solidFill>
        </a:ln>
      </dgm:spPr>
      <dgm:t>
        <a:bodyPr/>
        <a:lstStyle/>
        <a:p>
          <a:endParaRPr lang="en-US" sz="1400" b="0" dirty="0">
            <a:latin typeface="Arial" panose="020B0604020202020204" pitchFamily="34" charset="0"/>
            <a:cs typeface="Arial" panose="020B0604020202020204" pitchFamily="34" charset="0"/>
          </a:endParaRPr>
        </a:p>
      </dgm:t>
    </dgm:pt>
    <dgm:pt modelId="{F4128FF4-8B89-47B4-8EFA-EB0A5A94916C}" type="parTrans" cxnId="{1593E511-69EE-4CCC-81A7-C44450C5D8E9}">
      <dgm:prSet/>
      <dgm:spPr/>
      <dgm:t>
        <a:bodyPr/>
        <a:lstStyle/>
        <a:p>
          <a:endParaRPr lang="en-US"/>
        </a:p>
      </dgm:t>
    </dgm:pt>
    <dgm:pt modelId="{25CB5D00-F8E3-4ECC-9334-47E93C18BDD4}" type="sibTrans" cxnId="{1593E511-69EE-4CCC-81A7-C44450C5D8E9}">
      <dgm:prSet/>
      <dgm:spPr/>
      <dgm:t>
        <a:bodyPr/>
        <a:lstStyle/>
        <a:p>
          <a:endParaRPr lang="en-US"/>
        </a:p>
      </dgm:t>
    </dgm:pt>
    <dgm:pt modelId="{A1208600-9552-462D-BB4F-99753E7A564C}">
      <dgm:prSet custT="1"/>
      <dgm:spPr/>
      <dgm:t>
        <a:bodyPr/>
        <a:lstStyle/>
        <a:p>
          <a:r>
            <a:rPr lang="en-US" sz="1800" dirty="0">
              <a:solidFill>
                <a:schemeClr val="tx1">
                  <a:lumMod val="65000"/>
                  <a:lumOff val="35000"/>
                </a:schemeClr>
              </a:solidFill>
              <a:latin typeface="Arial" panose="020B0604020202020204" pitchFamily="34" charset="0"/>
              <a:cs typeface="Arial" panose="020B0604020202020204" pitchFamily="34" charset="0"/>
            </a:rPr>
            <a:t>Act 460 of 2003</a:t>
          </a:r>
        </a:p>
      </dgm:t>
    </dgm:pt>
    <dgm:pt modelId="{B2403BE5-926D-4A90-8417-4060379DD5FF}" type="parTrans" cxnId="{088F1900-A7A2-4824-BF57-F2A32F995318}">
      <dgm:prSet/>
      <dgm:spPr/>
      <dgm:t>
        <a:bodyPr/>
        <a:lstStyle/>
        <a:p>
          <a:endParaRPr lang="en-US"/>
        </a:p>
      </dgm:t>
    </dgm:pt>
    <dgm:pt modelId="{21AA467E-6A79-4649-AAC7-30CC59DC5C38}" type="sibTrans" cxnId="{088F1900-A7A2-4824-BF57-F2A32F995318}">
      <dgm:prSet/>
      <dgm:spPr/>
      <dgm:t>
        <a:bodyPr/>
        <a:lstStyle/>
        <a:p>
          <a:endParaRPr lang="en-US"/>
        </a:p>
      </dgm:t>
    </dgm:pt>
    <dgm:pt modelId="{817F6804-F633-4204-99AB-DB5D7556BC2B}">
      <dgm:prSet custT="1"/>
      <dgm:spPr/>
      <dgm:t>
        <a:bodyPr/>
        <a:lstStyle/>
        <a:p>
          <a:r>
            <a:rPr lang="en-US" sz="1800" dirty="0">
              <a:solidFill>
                <a:schemeClr val="tx1">
                  <a:lumMod val="65000"/>
                  <a:lumOff val="35000"/>
                </a:schemeClr>
              </a:solidFill>
              <a:latin typeface="Arial" panose="020B0604020202020204" pitchFamily="34" charset="0"/>
              <a:cs typeface="Arial" panose="020B0604020202020204" pitchFamily="34" charset="0"/>
            </a:rPr>
            <a:t>Up to 2 projects, each with a value of $50M or higher</a:t>
          </a:r>
        </a:p>
      </dgm:t>
    </dgm:pt>
    <dgm:pt modelId="{489600F9-D7BA-4A4F-835B-C004CCEDECAB}" type="parTrans" cxnId="{DE18B445-631B-4612-9779-DD3017D2BB59}">
      <dgm:prSet/>
      <dgm:spPr/>
      <dgm:t>
        <a:bodyPr/>
        <a:lstStyle/>
        <a:p>
          <a:endParaRPr lang="en-US"/>
        </a:p>
      </dgm:t>
    </dgm:pt>
    <dgm:pt modelId="{4CDA057B-2BF4-44D6-AAB9-D699005177CA}" type="sibTrans" cxnId="{DE18B445-631B-4612-9779-DD3017D2BB59}">
      <dgm:prSet/>
      <dgm:spPr/>
      <dgm:t>
        <a:bodyPr/>
        <a:lstStyle/>
        <a:p>
          <a:endParaRPr lang="en-US"/>
        </a:p>
      </dgm:t>
    </dgm:pt>
    <dgm:pt modelId="{11A7C0DC-FF0D-4B2E-A9C0-D378EA19BD01}">
      <dgm:prSet custT="1"/>
      <dgm:spPr/>
      <dgm:t>
        <a:bodyPr/>
        <a:lstStyle/>
        <a:p>
          <a:endParaRPr lang="en-US" sz="1700" dirty="0">
            <a:solidFill>
              <a:schemeClr val="tx1">
                <a:lumMod val="65000"/>
                <a:lumOff val="35000"/>
              </a:schemeClr>
            </a:solidFill>
            <a:latin typeface="Arial" panose="020B0604020202020204" pitchFamily="34" charset="0"/>
            <a:cs typeface="Arial" panose="020B0604020202020204" pitchFamily="34" charset="0"/>
          </a:endParaRPr>
        </a:p>
      </dgm:t>
    </dgm:pt>
    <dgm:pt modelId="{E7003ED9-CD3C-425F-B0C3-915BCB54D787}" type="parTrans" cxnId="{16A6D912-934D-428A-8BC1-1D4D89D7993A}">
      <dgm:prSet/>
      <dgm:spPr/>
      <dgm:t>
        <a:bodyPr/>
        <a:lstStyle/>
        <a:p>
          <a:endParaRPr lang="en-US"/>
        </a:p>
      </dgm:t>
    </dgm:pt>
    <dgm:pt modelId="{A7309F77-157B-47CB-B2F9-ADA061AC031C}" type="sibTrans" cxnId="{16A6D912-934D-428A-8BC1-1D4D89D7993A}">
      <dgm:prSet/>
      <dgm:spPr/>
      <dgm:t>
        <a:bodyPr/>
        <a:lstStyle/>
        <a:p>
          <a:endParaRPr lang="en-US"/>
        </a:p>
      </dgm:t>
    </dgm:pt>
    <dgm:pt modelId="{B3BBFCEF-E2FF-45A1-9C7E-2613BBB60561}">
      <dgm:prSet custT="1"/>
      <dgm:spPr/>
      <dgm:t>
        <a:bodyPr/>
        <a:lstStyle/>
        <a:p>
          <a:r>
            <a:rPr lang="en-US" sz="1800" dirty="0">
              <a:solidFill>
                <a:schemeClr val="tx1">
                  <a:lumMod val="65000"/>
                  <a:lumOff val="35000"/>
                </a:schemeClr>
              </a:solidFill>
              <a:latin typeface="Arial" panose="020B0604020202020204" pitchFamily="34" charset="0"/>
              <a:cs typeface="Arial" panose="020B0604020202020204" pitchFamily="34" charset="0"/>
            </a:rPr>
            <a:t>Authorized use to DB and required ARDOT to </a:t>
          </a:r>
          <a:r>
            <a:rPr lang="en-US" sz="1800" b="1" dirty="0">
              <a:solidFill>
                <a:srgbClr val="000099"/>
              </a:solidFill>
              <a:latin typeface="Arial" panose="020B0604020202020204" pitchFamily="34" charset="0"/>
              <a:cs typeface="Arial" panose="020B0604020202020204" pitchFamily="34" charset="0"/>
            </a:rPr>
            <a:t>establish procedures </a:t>
          </a:r>
          <a:r>
            <a:rPr lang="en-US" sz="1800" dirty="0">
              <a:solidFill>
                <a:schemeClr val="tx1">
                  <a:lumMod val="65000"/>
                  <a:lumOff val="35000"/>
                </a:schemeClr>
              </a:solidFill>
              <a:latin typeface="Arial" panose="020B0604020202020204" pitchFamily="34" charset="0"/>
              <a:cs typeface="Arial" panose="020B0604020202020204" pitchFamily="34" charset="0"/>
            </a:rPr>
            <a:t>and regulations for qualifications-based selection</a:t>
          </a:r>
        </a:p>
      </dgm:t>
    </dgm:pt>
    <dgm:pt modelId="{55C8CC80-7C61-4555-B243-9F3D5EDED8E8}" type="parTrans" cxnId="{51EC58AA-86C1-4D6E-9880-81D0998B0386}">
      <dgm:prSet/>
      <dgm:spPr/>
      <dgm:t>
        <a:bodyPr/>
        <a:lstStyle/>
        <a:p>
          <a:endParaRPr lang="en-US"/>
        </a:p>
      </dgm:t>
    </dgm:pt>
    <dgm:pt modelId="{1925E568-E4E7-4541-8521-667DF9C63DCF}" type="sibTrans" cxnId="{51EC58AA-86C1-4D6E-9880-81D0998B0386}">
      <dgm:prSet/>
      <dgm:spPr/>
      <dgm:t>
        <a:bodyPr/>
        <a:lstStyle/>
        <a:p>
          <a:endParaRPr lang="en-US"/>
        </a:p>
      </dgm:t>
    </dgm:pt>
    <dgm:pt modelId="{9E50C8B6-1292-40B1-AB90-78921B8C253F}">
      <dgm:prSet phldrT="[Text]" custT="1"/>
      <dgm:spPr>
        <a:solidFill>
          <a:schemeClr val="bg1">
            <a:alpha val="90000"/>
          </a:schemeClr>
        </a:solidFill>
        <a:ln>
          <a:noFill/>
        </a:ln>
      </dgm:spPr>
      <dgm:t>
        <a:bodyPr/>
        <a:lstStyle/>
        <a:p>
          <a:r>
            <a:rPr lang="en-US" sz="1800" dirty="0">
              <a:solidFill>
                <a:schemeClr val="tx1">
                  <a:lumMod val="65000"/>
                  <a:lumOff val="35000"/>
                </a:schemeClr>
              </a:solidFill>
              <a:latin typeface="Arial" panose="020B0604020202020204" pitchFamily="34" charset="0"/>
              <a:cs typeface="Arial" panose="020B0604020202020204" pitchFamily="34" charset="0"/>
            </a:rPr>
            <a:t>Act 541 of 2013</a:t>
          </a:r>
        </a:p>
      </dgm:t>
    </dgm:pt>
    <dgm:pt modelId="{93E3B85B-5539-4D04-B542-8356A7175C74}" type="sibTrans" cxnId="{123D0E4D-5647-4423-8940-117B8FB422C5}">
      <dgm:prSet/>
      <dgm:spPr/>
      <dgm:t>
        <a:bodyPr/>
        <a:lstStyle/>
        <a:p>
          <a:endParaRPr lang="en-US"/>
        </a:p>
      </dgm:t>
    </dgm:pt>
    <dgm:pt modelId="{12C5DA4E-AD1D-40DB-9E13-2A73394113C8}" type="parTrans" cxnId="{123D0E4D-5647-4423-8940-117B8FB422C5}">
      <dgm:prSet/>
      <dgm:spPr/>
      <dgm:t>
        <a:bodyPr/>
        <a:lstStyle/>
        <a:p>
          <a:endParaRPr lang="en-US"/>
        </a:p>
      </dgm:t>
    </dgm:pt>
    <dgm:pt modelId="{A00DFD95-3287-474A-98DE-DD6844994122}">
      <dgm:prSet phldrT="[Text]" custT="1"/>
      <dgm:spPr>
        <a:solidFill>
          <a:schemeClr val="bg1">
            <a:alpha val="90000"/>
          </a:schemeClr>
        </a:solidFill>
        <a:ln>
          <a:noFill/>
        </a:ln>
      </dgm:spPr>
      <dgm:t>
        <a:bodyPr/>
        <a:lstStyle/>
        <a:p>
          <a:r>
            <a:rPr lang="en-US" sz="1800" dirty="0">
              <a:solidFill>
                <a:schemeClr val="tx1">
                  <a:lumMod val="65000"/>
                  <a:lumOff val="35000"/>
                </a:schemeClr>
              </a:solidFill>
              <a:latin typeface="Arial" panose="020B0604020202020204" pitchFamily="34" charset="0"/>
              <a:cs typeface="Arial" panose="020B0604020202020204" pitchFamily="34" charset="0"/>
            </a:rPr>
            <a:t>Allowed unlimited use of DB projects when state highway revenues are not required</a:t>
          </a:r>
        </a:p>
      </dgm:t>
    </dgm:pt>
    <dgm:pt modelId="{E9E0EC8C-B714-4BB1-B23A-00C976A1C8E9}" type="parTrans" cxnId="{E4D0DE94-B942-4DBC-BED7-DA5E9FC8A64E}">
      <dgm:prSet/>
      <dgm:spPr/>
      <dgm:t>
        <a:bodyPr/>
        <a:lstStyle/>
        <a:p>
          <a:endParaRPr lang="en-US"/>
        </a:p>
      </dgm:t>
    </dgm:pt>
    <dgm:pt modelId="{E1654CA6-64F3-4DD0-8F9D-8388369DA1A1}" type="sibTrans" cxnId="{E4D0DE94-B942-4DBC-BED7-DA5E9FC8A64E}">
      <dgm:prSet/>
      <dgm:spPr/>
      <dgm:t>
        <a:bodyPr/>
        <a:lstStyle/>
        <a:p>
          <a:endParaRPr lang="en-US"/>
        </a:p>
      </dgm:t>
    </dgm:pt>
    <dgm:pt modelId="{09CE5D00-39C1-4837-9EA5-F438D2BD20AF}">
      <dgm:prSet phldrT="[Text]" custT="1"/>
      <dgm:spPr>
        <a:solidFill>
          <a:schemeClr val="bg1">
            <a:alpha val="90000"/>
          </a:schemeClr>
        </a:solidFill>
        <a:ln>
          <a:noFill/>
        </a:ln>
      </dgm:spPr>
      <dgm:t>
        <a:bodyPr/>
        <a:lstStyle/>
        <a:p>
          <a:r>
            <a:rPr lang="en-US" sz="1800" dirty="0">
              <a:solidFill>
                <a:schemeClr val="tx1">
                  <a:lumMod val="65000"/>
                  <a:lumOff val="35000"/>
                </a:schemeClr>
              </a:solidFill>
              <a:latin typeface="Arial" panose="020B0604020202020204" pitchFamily="34" charset="0"/>
              <a:cs typeface="Arial" panose="020B0604020202020204" pitchFamily="34" charset="0"/>
            </a:rPr>
            <a:t>Allowed DB contracts under the </a:t>
          </a:r>
          <a:r>
            <a:rPr lang="en-US" sz="1800" b="1" dirty="0">
              <a:solidFill>
                <a:srgbClr val="000099"/>
              </a:solidFill>
              <a:latin typeface="Arial" panose="020B0604020202020204" pitchFamily="34" charset="0"/>
              <a:cs typeface="Arial" panose="020B0604020202020204" pitchFamily="34" charset="0"/>
            </a:rPr>
            <a:t>Connecting Arkansas Program</a:t>
          </a:r>
          <a:r>
            <a:rPr lang="en-US" sz="1800" dirty="0">
              <a:solidFill>
                <a:srgbClr val="000099"/>
              </a:solidFill>
              <a:latin typeface="Arial" panose="020B0604020202020204" pitchFamily="34" charset="0"/>
              <a:cs typeface="Arial" panose="020B0604020202020204" pitchFamily="34" charset="0"/>
            </a:rPr>
            <a:t> </a:t>
          </a:r>
          <a:r>
            <a:rPr lang="en-US" sz="1800" dirty="0">
              <a:solidFill>
                <a:schemeClr val="tx1">
                  <a:lumMod val="65000"/>
                  <a:lumOff val="35000"/>
                </a:schemeClr>
              </a:solidFill>
              <a:latin typeface="Arial" panose="020B0604020202020204" pitchFamily="34" charset="0"/>
              <a:cs typeface="Arial" panose="020B0604020202020204" pitchFamily="34" charset="0"/>
            </a:rPr>
            <a:t>only (sunset of July 1, 2023)</a:t>
          </a:r>
        </a:p>
      </dgm:t>
    </dgm:pt>
    <dgm:pt modelId="{ED9F7B5C-E8A8-4262-B1BA-EE4BB2E4109B}" type="parTrans" cxnId="{DE1041F0-6A78-411F-9074-E82C2E10CB47}">
      <dgm:prSet/>
      <dgm:spPr/>
      <dgm:t>
        <a:bodyPr/>
        <a:lstStyle/>
        <a:p>
          <a:endParaRPr lang="en-US"/>
        </a:p>
      </dgm:t>
    </dgm:pt>
    <dgm:pt modelId="{48A6802E-6921-48C2-83E9-D07D60F06FE2}" type="sibTrans" cxnId="{DE1041F0-6A78-411F-9074-E82C2E10CB47}">
      <dgm:prSet/>
      <dgm:spPr/>
      <dgm:t>
        <a:bodyPr/>
        <a:lstStyle/>
        <a:p>
          <a:endParaRPr lang="en-US"/>
        </a:p>
      </dgm:t>
    </dgm:pt>
    <dgm:pt modelId="{18CF78C0-BF27-481C-B62A-C0CB65361307}">
      <dgm:prSet/>
      <dgm:spPr>
        <a:solidFill>
          <a:srgbClr val="E32526"/>
        </a:solidFill>
        <a:ln>
          <a:solidFill>
            <a:srgbClr val="E32526"/>
          </a:solidFill>
        </a:ln>
      </dgm:spPr>
      <dgm:t>
        <a:bodyPr/>
        <a:lstStyle/>
        <a:p>
          <a:endParaRPr lang="en-US" dirty="0"/>
        </a:p>
      </dgm:t>
    </dgm:pt>
    <dgm:pt modelId="{62A94256-0B3C-437F-9F69-6C7F631E527F}" type="sibTrans" cxnId="{EFCFF903-026C-4EA9-92B6-394805933E71}">
      <dgm:prSet/>
      <dgm:spPr/>
      <dgm:t>
        <a:bodyPr/>
        <a:lstStyle/>
        <a:p>
          <a:endParaRPr lang="en-US"/>
        </a:p>
      </dgm:t>
    </dgm:pt>
    <dgm:pt modelId="{8C8962DC-F2CB-4AE0-BA54-B6E72053AE31}" type="parTrans" cxnId="{EFCFF903-026C-4EA9-92B6-394805933E71}">
      <dgm:prSet/>
      <dgm:spPr/>
      <dgm:t>
        <a:bodyPr/>
        <a:lstStyle/>
        <a:p>
          <a:endParaRPr lang="en-US"/>
        </a:p>
      </dgm:t>
    </dgm:pt>
    <dgm:pt modelId="{480EDA25-03DF-4E2D-AFD3-01EA31346C02}">
      <dgm:prSet custT="1"/>
      <dgm:spPr>
        <a:solidFill>
          <a:schemeClr val="bg1">
            <a:alpha val="90000"/>
          </a:schemeClr>
        </a:solidFill>
        <a:ln>
          <a:solidFill>
            <a:schemeClr val="bg1"/>
          </a:solidFill>
        </a:ln>
      </dgm:spPr>
      <dgm:t>
        <a:bodyPr/>
        <a:lstStyle/>
        <a:p>
          <a:r>
            <a:rPr lang="en-US" sz="1800" dirty="0">
              <a:solidFill>
                <a:schemeClr val="tx1">
                  <a:lumMod val="65000"/>
                  <a:lumOff val="35000"/>
                </a:schemeClr>
              </a:solidFill>
              <a:latin typeface="Arial" panose="020B0604020202020204" pitchFamily="34" charset="0"/>
              <a:cs typeface="Arial" panose="020B0604020202020204" pitchFamily="34" charset="0"/>
            </a:rPr>
            <a:t>Act 704 of 2015</a:t>
          </a:r>
        </a:p>
      </dgm:t>
    </dgm:pt>
    <dgm:pt modelId="{6AD80F18-6136-415B-AF46-3E63EB581BF0}" type="parTrans" cxnId="{F1D4FD29-E69F-4853-91CC-8D3D86EC46D1}">
      <dgm:prSet/>
      <dgm:spPr/>
      <dgm:t>
        <a:bodyPr/>
        <a:lstStyle/>
        <a:p>
          <a:endParaRPr lang="en-US"/>
        </a:p>
      </dgm:t>
    </dgm:pt>
    <dgm:pt modelId="{E623D5F2-CDE5-4090-987D-8479AC4DD03B}" type="sibTrans" cxnId="{F1D4FD29-E69F-4853-91CC-8D3D86EC46D1}">
      <dgm:prSet/>
      <dgm:spPr/>
      <dgm:t>
        <a:bodyPr/>
        <a:lstStyle/>
        <a:p>
          <a:endParaRPr lang="en-US"/>
        </a:p>
      </dgm:t>
    </dgm:pt>
    <dgm:pt modelId="{676E9558-F166-4307-AE96-ADBBA87A399B}">
      <dgm:prSet custT="1"/>
      <dgm:spPr>
        <a:solidFill>
          <a:schemeClr val="bg1">
            <a:alpha val="90000"/>
          </a:schemeClr>
        </a:solidFill>
        <a:ln>
          <a:solidFill>
            <a:schemeClr val="bg1"/>
          </a:solidFill>
        </a:ln>
      </dgm:spPr>
      <dgm:t>
        <a:bodyPr/>
        <a:lstStyle/>
        <a:p>
          <a:r>
            <a:rPr lang="en-US" sz="1800" dirty="0">
              <a:solidFill>
                <a:schemeClr val="tx1">
                  <a:lumMod val="65000"/>
                  <a:lumOff val="35000"/>
                </a:schemeClr>
              </a:solidFill>
              <a:latin typeface="Arial" panose="020B0604020202020204" pitchFamily="34" charset="0"/>
              <a:cs typeface="Arial" panose="020B0604020202020204" pitchFamily="34" charset="0"/>
            </a:rPr>
            <a:t>Allowed for Design-Build-Finance</a:t>
          </a:r>
        </a:p>
      </dgm:t>
    </dgm:pt>
    <dgm:pt modelId="{05FEEA1D-340A-4E5D-BDF0-C4698178FC8E}" type="parTrans" cxnId="{8825D21C-D3E3-4C43-8781-8BBC80EDAE2B}">
      <dgm:prSet/>
      <dgm:spPr/>
      <dgm:t>
        <a:bodyPr/>
        <a:lstStyle/>
        <a:p>
          <a:endParaRPr lang="en-US"/>
        </a:p>
      </dgm:t>
    </dgm:pt>
    <dgm:pt modelId="{F1F8CB71-940D-4142-9F03-DBB7336F052F}" type="sibTrans" cxnId="{8825D21C-D3E3-4C43-8781-8BBC80EDAE2B}">
      <dgm:prSet/>
      <dgm:spPr/>
      <dgm:t>
        <a:bodyPr/>
        <a:lstStyle/>
        <a:p>
          <a:endParaRPr lang="en-US"/>
        </a:p>
      </dgm:t>
    </dgm:pt>
    <dgm:pt modelId="{A51A2D20-EBF1-46B1-B4AD-E46F614DC331}">
      <dgm:prSet custT="1"/>
      <dgm:spPr>
        <a:solidFill>
          <a:schemeClr val="bg1">
            <a:alpha val="90000"/>
          </a:schemeClr>
        </a:solidFill>
        <a:ln>
          <a:solidFill>
            <a:schemeClr val="bg1"/>
          </a:solidFill>
        </a:ln>
      </dgm:spPr>
      <dgm:t>
        <a:bodyPr/>
        <a:lstStyle/>
        <a:p>
          <a:r>
            <a:rPr lang="en-US" sz="1800" dirty="0">
              <a:solidFill>
                <a:schemeClr val="tx1">
                  <a:lumMod val="65000"/>
                  <a:lumOff val="35000"/>
                </a:schemeClr>
              </a:solidFill>
              <a:latin typeface="Arial" panose="020B0604020202020204" pitchFamily="34" charset="0"/>
              <a:cs typeface="Arial" panose="020B0604020202020204" pitchFamily="34" charset="0"/>
            </a:rPr>
            <a:t>Removed all restriction regarding time and funding; </a:t>
          </a:r>
          <a:r>
            <a:rPr lang="en-US" sz="1800" b="1" dirty="0">
              <a:solidFill>
                <a:srgbClr val="000099"/>
              </a:solidFill>
              <a:latin typeface="Arial" panose="020B0604020202020204" pitchFamily="34" charset="0"/>
              <a:cs typeface="Arial" panose="020B0604020202020204" pitchFamily="34" charset="0"/>
            </a:rPr>
            <a:t>unlimited use</a:t>
          </a:r>
        </a:p>
      </dgm:t>
    </dgm:pt>
    <dgm:pt modelId="{F1493B3B-AD1D-4168-A410-995A6AD8802F}" type="parTrans" cxnId="{1C46A6D6-5AEC-4E05-9499-2F9A82F8E0C6}">
      <dgm:prSet/>
      <dgm:spPr/>
      <dgm:t>
        <a:bodyPr/>
        <a:lstStyle/>
        <a:p>
          <a:endParaRPr lang="en-US"/>
        </a:p>
      </dgm:t>
    </dgm:pt>
    <dgm:pt modelId="{A28D4B75-AB56-4635-AA51-64116C6E3C19}" type="sibTrans" cxnId="{1C46A6D6-5AEC-4E05-9499-2F9A82F8E0C6}">
      <dgm:prSet/>
      <dgm:spPr/>
      <dgm:t>
        <a:bodyPr/>
        <a:lstStyle/>
        <a:p>
          <a:endParaRPr lang="en-US"/>
        </a:p>
      </dgm:t>
    </dgm:pt>
    <dgm:pt modelId="{7BE90719-275D-4CF9-A77E-D171C255BF34}" type="pres">
      <dgm:prSet presAssocID="{7F418A17-C731-41EB-AFC7-3CC80235AEC2}" presName="linearFlow" presStyleCnt="0">
        <dgm:presLayoutVars>
          <dgm:dir/>
          <dgm:animLvl val="lvl"/>
          <dgm:resizeHandles val="exact"/>
        </dgm:presLayoutVars>
      </dgm:prSet>
      <dgm:spPr/>
    </dgm:pt>
    <dgm:pt modelId="{6DAC46AA-9136-4BE1-89B0-870BC37B1A44}" type="pres">
      <dgm:prSet presAssocID="{F56570BD-C5E1-48A2-A742-77B78485BDC9}" presName="composite" presStyleCnt="0"/>
      <dgm:spPr/>
    </dgm:pt>
    <dgm:pt modelId="{C51583C4-14BE-4757-98DB-53BAAE898535}" type="pres">
      <dgm:prSet presAssocID="{F56570BD-C5E1-48A2-A742-77B78485BDC9}" presName="parentText" presStyleLbl="alignNode1" presStyleIdx="0" presStyleCnt="4">
        <dgm:presLayoutVars>
          <dgm:chMax val="1"/>
          <dgm:bulletEnabled val="1"/>
        </dgm:presLayoutVars>
      </dgm:prSet>
      <dgm:spPr/>
    </dgm:pt>
    <dgm:pt modelId="{896C6489-0569-4E05-A02F-A2213959BAAE}" type="pres">
      <dgm:prSet presAssocID="{F56570BD-C5E1-48A2-A742-77B78485BDC9}" presName="descendantText" presStyleLbl="alignAcc1" presStyleIdx="0" presStyleCnt="4" custScaleX="98958">
        <dgm:presLayoutVars>
          <dgm:bulletEnabled val="1"/>
        </dgm:presLayoutVars>
      </dgm:prSet>
      <dgm:spPr/>
    </dgm:pt>
    <dgm:pt modelId="{4757E820-C710-439C-9652-C232A874A972}" type="pres">
      <dgm:prSet presAssocID="{94E7CECD-9E85-4038-80A1-812D448FEA72}" presName="sp" presStyleCnt="0"/>
      <dgm:spPr/>
    </dgm:pt>
    <dgm:pt modelId="{528F75F9-AECE-4FD3-ADBA-CA17149F34C1}" type="pres">
      <dgm:prSet presAssocID="{15FEA02B-BC82-4CFB-B44D-19E76FE6A5E5}" presName="composite" presStyleCnt="0"/>
      <dgm:spPr/>
    </dgm:pt>
    <dgm:pt modelId="{138BDCA3-9DCA-4C20-8BE3-F5042A822AFF}" type="pres">
      <dgm:prSet presAssocID="{15FEA02B-BC82-4CFB-B44D-19E76FE6A5E5}" presName="parentText" presStyleLbl="alignNode1" presStyleIdx="1" presStyleCnt="4">
        <dgm:presLayoutVars>
          <dgm:chMax val="1"/>
          <dgm:bulletEnabled val="1"/>
        </dgm:presLayoutVars>
      </dgm:prSet>
      <dgm:spPr/>
    </dgm:pt>
    <dgm:pt modelId="{91E7FDAC-5A6C-4E22-81C3-77D5739C52E1}" type="pres">
      <dgm:prSet presAssocID="{15FEA02B-BC82-4CFB-B44D-19E76FE6A5E5}" presName="descendantText" presStyleLbl="alignAcc1" presStyleIdx="1" presStyleCnt="4" custScaleX="98958">
        <dgm:presLayoutVars>
          <dgm:bulletEnabled val="1"/>
        </dgm:presLayoutVars>
      </dgm:prSet>
      <dgm:spPr/>
    </dgm:pt>
    <dgm:pt modelId="{3565D7D8-12B4-4E8F-846C-DF21FAD94A50}" type="pres">
      <dgm:prSet presAssocID="{E5191EAE-9790-456F-A2A3-91683A4F73BA}" presName="sp" presStyleCnt="0"/>
      <dgm:spPr/>
    </dgm:pt>
    <dgm:pt modelId="{CFD932A0-C94B-4790-954A-93CBC0EB4922}" type="pres">
      <dgm:prSet presAssocID="{59477F72-A6FC-4D27-BB7D-F408BD2FF549}" presName="composite" presStyleCnt="0"/>
      <dgm:spPr/>
    </dgm:pt>
    <dgm:pt modelId="{820898C7-D199-47F9-A38B-972AC1D53EC7}" type="pres">
      <dgm:prSet presAssocID="{59477F72-A6FC-4D27-BB7D-F408BD2FF549}" presName="parentText" presStyleLbl="alignNode1" presStyleIdx="2" presStyleCnt="4">
        <dgm:presLayoutVars>
          <dgm:chMax val="1"/>
          <dgm:bulletEnabled val="1"/>
        </dgm:presLayoutVars>
      </dgm:prSet>
      <dgm:spPr/>
    </dgm:pt>
    <dgm:pt modelId="{ABAC7B31-5FDE-4DD5-9C01-9613B07CA2CE}" type="pres">
      <dgm:prSet presAssocID="{59477F72-A6FC-4D27-BB7D-F408BD2FF549}" presName="descendantText" presStyleLbl="alignAcc1" presStyleIdx="2" presStyleCnt="4" custScaleX="99244" custLinFactNeighborX="19201" custLinFactNeighborY="17876">
        <dgm:presLayoutVars>
          <dgm:bulletEnabled val="1"/>
        </dgm:presLayoutVars>
      </dgm:prSet>
      <dgm:spPr/>
    </dgm:pt>
    <dgm:pt modelId="{84A78C0E-AE66-4E3D-9ACF-BC8618A39697}" type="pres">
      <dgm:prSet presAssocID="{25CB5D00-F8E3-4ECC-9334-47E93C18BDD4}" presName="sp" presStyleCnt="0"/>
      <dgm:spPr/>
    </dgm:pt>
    <dgm:pt modelId="{4A8FA9EF-BA27-4650-B661-B0D76D0D6BF4}" type="pres">
      <dgm:prSet presAssocID="{18CF78C0-BF27-481C-B62A-C0CB65361307}" presName="composite" presStyleCnt="0"/>
      <dgm:spPr/>
    </dgm:pt>
    <dgm:pt modelId="{E1F03590-3412-4A03-AD9F-983A51CB5E53}" type="pres">
      <dgm:prSet presAssocID="{18CF78C0-BF27-481C-B62A-C0CB65361307}" presName="parentText" presStyleLbl="alignNode1" presStyleIdx="3" presStyleCnt="4">
        <dgm:presLayoutVars>
          <dgm:chMax val="1"/>
          <dgm:bulletEnabled val="1"/>
        </dgm:presLayoutVars>
      </dgm:prSet>
      <dgm:spPr/>
    </dgm:pt>
    <dgm:pt modelId="{B59CE3CA-44C9-4FEA-B5BE-82F380D7BF3B}" type="pres">
      <dgm:prSet presAssocID="{18CF78C0-BF27-481C-B62A-C0CB65361307}" presName="descendantText" presStyleLbl="alignAcc1" presStyleIdx="3" presStyleCnt="4" custScaleX="98478" custLinFactNeighborX="429" custLinFactNeighborY="15375">
        <dgm:presLayoutVars>
          <dgm:bulletEnabled val="1"/>
        </dgm:presLayoutVars>
      </dgm:prSet>
      <dgm:spPr/>
    </dgm:pt>
  </dgm:ptLst>
  <dgm:cxnLst>
    <dgm:cxn modelId="{088F1900-A7A2-4824-BF57-F2A32F995318}" srcId="{15FEA02B-BC82-4CFB-B44D-19E76FE6A5E5}" destId="{A1208600-9552-462D-BB4F-99753E7A564C}" srcOrd="1" destOrd="0" parTransId="{B2403BE5-926D-4A90-8417-4060379DD5FF}" sibTransId="{21AA467E-6A79-4649-AAC7-30CC59DC5C38}"/>
    <dgm:cxn modelId="{EFCFF903-026C-4EA9-92B6-394805933E71}" srcId="{7F418A17-C731-41EB-AFC7-3CC80235AEC2}" destId="{18CF78C0-BF27-481C-B62A-C0CB65361307}" srcOrd="3" destOrd="0" parTransId="{8C8962DC-F2CB-4AE0-BA54-B6E72053AE31}" sibTransId="{62A94256-0B3C-437F-9F69-6C7F631E527F}"/>
    <dgm:cxn modelId="{20277910-FCF0-4C87-91B8-AF0FF6A84B76}" type="presOf" srcId="{18CF78C0-BF27-481C-B62A-C0CB65361307}" destId="{E1F03590-3412-4A03-AD9F-983A51CB5E53}" srcOrd="0" destOrd="0" presId="urn:microsoft.com/office/officeart/2005/8/layout/chevron2"/>
    <dgm:cxn modelId="{1593E511-69EE-4CCC-81A7-C44450C5D8E9}" srcId="{7F418A17-C731-41EB-AFC7-3CC80235AEC2}" destId="{59477F72-A6FC-4D27-BB7D-F408BD2FF549}" srcOrd="2" destOrd="0" parTransId="{F4128FF4-8B89-47B4-8EFA-EB0A5A94916C}" sibTransId="{25CB5D00-F8E3-4ECC-9334-47E93C18BDD4}"/>
    <dgm:cxn modelId="{16A6D912-934D-428A-8BC1-1D4D89D7993A}" srcId="{15FEA02B-BC82-4CFB-B44D-19E76FE6A5E5}" destId="{11A7C0DC-FF0D-4B2E-A9C0-D378EA19BD01}" srcOrd="2" destOrd="0" parTransId="{E7003ED9-CD3C-425F-B0C3-915BCB54D787}" sibTransId="{A7309F77-157B-47CB-B2F9-ADA061AC031C}"/>
    <dgm:cxn modelId="{8825D21C-D3E3-4C43-8781-8BBC80EDAE2B}" srcId="{480EDA25-03DF-4E2D-AFD3-01EA31346C02}" destId="{676E9558-F166-4307-AE96-ADBBA87A399B}" srcOrd="0" destOrd="0" parTransId="{05FEEA1D-340A-4E5D-BDF0-C4698178FC8E}" sibTransId="{F1F8CB71-940D-4142-9F03-DBB7336F052F}"/>
    <dgm:cxn modelId="{8945C424-FDC0-4D49-8302-91D1C2932273}" type="presOf" srcId="{7F418A17-C731-41EB-AFC7-3CC80235AEC2}" destId="{7BE90719-275D-4CF9-A77E-D171C255BF34}" srcOrd="0" destOrd="0" presId="urn:microsoft.com/office/officeart/2005/8/layout/chevron2"/>
    <dgm:cxn modelId="{2F193D29-7D83-4826-B67B-EF9F757F3D98}" type="presOf" srcId="{4C12CE16-4588-435F-BA25-1A1CB340CF8C}" destId="{896C6489-0569-4E05-A02F-A2213959BAAE}" srcOrd="0" destOrd="0" presId="urn:microsoft.com/office/officeart/2005/8/layout/chevron2"/>
    <dgm:cxn modelId="{F1D4FD29-E69F-4853-91CC-8D3D86EC46D1}" srcId="{18CF78C0-BF27-481C-B62A-C0CB65361307}" destId="{480EDA25-03DF-4E2D-AFD3-01EA31346C02}" srcOrd="0" destOrd="0" parTransId="{6AD80F18-6136-415B-AF46-3E63EB581BF0}" sibTransId="{E623D5F2-CDE5-4090-987D-8479AC4DD03B}"/>
    <dgm:cxn modelId="{BCE4262F-A951-441A-8561-86B45950898E}" type="presOf" srcId="{676E9558-F166-4307-AE96-ADBBA87A399B}" destId="{B59CE3CA-44C9-4FEA-B5BE-82F380D7BF3B}" srcOrd="0" destOrd="1" presId="urn:microsoft.com/office/officeart/2005/8/layout/chevron2"/>
    <dgm:cxn modelId="{FE90E73A-BECB-4091-89E4-F960ECBE9F43}" type="presOf" srcId="{9E50C8B6-1292-40B1-AB90-78921B8C253F}" destId="{ABAC7B31-5FDE-4DD5-9C01-9613B07CA2CE}" srcOrd="0" destOrd="0" presId="urn:microsoft.com/office/officeart/2005/8/layout/chevron2"/>
    <dgm:cxn modelId="{F5C1B65E-F1CA-472B-9E1C-760E5C7961B0}" type="presOf" srcId="{A51A2D20-EBF1-46B1-B4AD-E46F614DC331}" destId="{B59CE3CA-44C9-4FEA-B5BE-82F380D7BF3B}" srcOrd="0" destOrd="2" presId="urn:microsoft.com/office/officeart/2005/8/layout/chevron2"/>
    <dgm:cxn modelId="{DE18B445-631B-4612-9779-DD3017D2BB59}" srcId="{A1208600-9552-462D-BB4F-99753E7A564C}" destId="{817F6804-F633-4204-99AB-DB5D7556BC2B}" srcOrd="1" destOrd="0" parTransId="{489600F9-D7BA-4A4F-835B-C004CCEDECAB}" sibTransId="{4CDA057B-2BF4-44D6-AAB9-D699005177CA}"/>
    <dgm:cxn modelId="{FE6E7B66-6B12-4D49-A796-B413D523D57E}" type="presOf" srcId="{A1208600-9552-462D-BB4F-99753E7A564C}" destId="{91E7FDAC-5A6C-4E22-81C3-77D5739C52E1}" srcOrd="0" destOrd="1" presId="urn:microsoft.com/office/officeart/2005/8/layout/chevron2"/>
    <dgm:cxn modelId="{7364C64C-E08A-469F-A05C-348F84D5CD08}" srcId="{7F418A17-C731-41EB-AFC7-3CC80235AEC2}" destId="{15FEA02B-BC82-4CFB-B44D-19E76FE6A5E5}" srcOrd="1" destOrd="0" parTransId="{EB84F565-7BF8-411C-ADE6-9D5F4F296A01}" sibTransId="{E5191EAE-9790-456F-A2A3-91683A4F73BA}"/>
    <dgm:cxn modelId="{123D0E4D-5647-4423-8940-117B8FB422C5}" srcId="{59477F72-A6FC-4D27-BB7D-F408BD2FF549}" destId="{9E50C8B6-1292-40B1-AB90-78921B8C253F}" srcOrd="0" destOrd="0" parTransId="{12C5DA4E-AD1D-40DB-9E13-2A73394113C8}" sibTransId="{93E3B85B-5539-4D04-B542-8356A7175C74}"/>
    <dgm:cxn modelId="{9A446C6F-1B40-4108-9658-D0C767C1CA92}" type="presOf" srcId="{B3BBFCEF-E2FF-45A1-9C7E-2613BBB60561}" destId="{91E7FDAC-5A6C-4E22-81C3-77D5739C52E1}" srcOrd="0" destOrd="2" presId="urn:microsoft.com/office/officeart/2005/8/layout/chevron2"/>
    <dgm:cxn modelId="{0FE9946F-BBF6-493F-B0F3-85C6C70ACB29}" type="presOf" srcId="{F56570BD-C5E1-48A2-A742-77B78485BDC9}" destId="{C51583C4-14BE-4757-98DB-53BAAE898535}" srcOrd="0" destOrd="0" presId="urn:microsoft.com/office/officeart/2005/8/layout/chevron2"/>
    <dgm:cxn modelId="{A4F58270-715A-463C-AD39-6970E4B1B809}" type="presOf" srcId="{11A7C0DC-FF0D-4B2E-A9C0-D378EA19BD01}" destId="{91E7FDAC-5A6C-4E22-81C3-77D5739C52E1}" srcOrd="0" destOrd="4" presId="urn:microsoft.com/office/officeart/2005/8/layout/chevron2"/>
    <dgm:cxn modelId="{C4B03256-681D-44B7-84FF-84DD629C8AC5}" type="presOf" srcId="{817F6804-F633-4204-99AB-DB5D7556BC2B}" destId="{91E7FDAC-5A6C-4E22-81C3-77D5739C52E1}" srcOrd="0" destOrd="3" presId="urn:microsoft.com/office/officeart/2005/8/layout/chevron2"/>
    <dgm:cxn modelId="{E2F1777E-FF6F-4355-8020-F3A0C4914CCB}" type="presOf" srcId="{480EDA25-03DF-4E2D-AFD3-01EA31346C02}" destId="{B59CE3CA-44C9-4FEA-B5BE-82F380D7BF3B}" srcOrd="0" destOrd="0" presId="urn:microsoft.com/office/officeart/2005/8/layout/chevron2"/>
    <dgm:cxn modelId="{1298B288-2576-4C24-8C32-21EDDCA4E27E}" type="presOf" srcId="{A00DFD95-3287-474A-98DE-DD6844994122}" destId="{ABAC7B31-5FDE-4DD5-9C01-9613B07CA2CE}" srcOrd="0" destOrd="1" presId="urn:microsoft.com/office/officeart/2005/8/layout/chevron2"/>
    <dgm:cxn modelId="{BB840C92-BA83-461F-A630-6B4BDAB6AA30}" type="presOf" srcId="{15FEA02B-BC82-4CFB-B44D-19E76FE6A5E5}" destId="{138BDCA3-9DCA-4C20-8BE3-F5042A822AFF}" srcOrd="0" destOrd="0" presId="urn:microsoft.com/office/officeart/2005/8/layout/chevron2"/>
    <dgm:cxn modelId="{E4D0DE94-B942-4DBC-BED7-DA5E9FC8A64E}" srcId="{9E50C8B6-1292-40B1-AB90-78921B8C253F}" destId="{A00DFD95-3287-474A-98DE-DD6844994122}" srcOrd="0" destOrd="0" parTransId="{E9E0EC8C-B714-4BB1-B23A-00C976A1C8E9}" sibTransId="{E1654CA6-64F3-4DD0-8F9D-8388369DA1A1}"/>
    <dgm:cxn modelId="{BA5DBA98-3963-4CCE-A546-FFB45BBC74E1}" srcId="{15FEA02B-BC82-4CFB-B44D-19E76FE6A5E5}" destId="{B6FE86C5-FFD6-45D0-B266-E0E0158B6E99}" srcOrd="0" destOrd="0" parTransId="{10F809CE-0817-4F74-8A11-6591CE6F9E8A}" sibTransId="{15BC7077-6DD3-4886-8A75-EA05BBDCA5DF}"/>
    <dgm:cxn modelId="{51EC58AA-86C1-4D6E-9880-81D0998B0386}" srcId="{A1208600-9552-462D-BB4F-99753E7A564C}" destId="{B3BBFCEF-E2FF-45A1-9C7E-2613BBB60561}" srcOrd="0" destOrd="0" parTransId="{55C8CC80-7C61-4555-B243-9F3D5EDED8E8}" sibTransId="{1925E568-E4E7-4541-8521-667DF9C63DCF}"/>
    <dgm:cxn modelId="{CEB907D2-7B4E-4E24-91E0-3FA71876FAE3}" type="presOf" srcId="{09CE5D00-39C1-4837-9EA5-F438D2BD20AF}" destId="{ABAC7B31-5FDE-4DD5-9C01-9613B07CA2CE}" srcOrd="0" destOrd="2" presId="urn:microsoft.com/office/officeart/2005/8/layout/chevron2"/>
    <dgm:cxn modelId="{1C46A6D6-5AEC-4E05-9499-2F9A82F8E0C6}" srcId="{480EDA25-03DF-4E2D-AFD3-01EA31346C02}" destId="{A51A2D20-EBF1-46B1-B4AD-E46F614DC331}" srcOrd="1" destOrd="0" parTransId="{F1493B3B-AD1D-4168-A410-995A6AD8802F}" sibTransId="{A28D4B75-AB56-4635-AA51-64116C6E3C19}"/>
    <dgm:cxn modelId="{BDE114D8-B9A7-45C7-8593-FF0E235E28B3}" srcId="{F56570BD-C5E1-48A2-A742-77B78485BDC9}" destId="{4C12CE16-4588-435F-BA25-1A1CB340CF8C}" srcOrd="0" destOrd="0" parTransId="{936AB722-9F58-4960-B829-838000BD716C}" sibTransId="{10FAED80-8BFF-4874-89C3-CE2BC75BD1DD}"/>
    <dgm:cxn modelId="{57B705DC-038B-4470-8F8B-A9A7C97221D8}" type="presOf" srcId="{B6FE86C5-FFD6-45D0-B266-E0E0158B6E99}" destId="{91E7FDAC-5A6C-4E22-81C3-77D5739C52E1}" srcOrd="0" destOrd="0" presId="urn:microsoft.com/office/officeart/2005/8/layout/chevron2"/>
    <dgm:cxn modelId="{CAEA2FE0-CF70-4B8D-AC25-21633886DED7}" srcId="{7F418A17-C731-41EB-AFC7-3CC80235AEC2}" destId="{F56570BD-C5E1-48A2-A742-77B78485BDC9}" srcOrd="0" destOrd="0" parTransId="{636738C0-265B-4568-AE63-B9E0C9CC7196}" sibTransId="{94E7CECD-9E85-4038-80A1-812D448FEA72}"/>
    <dgm:cxn modelId="{DE1041F0-6A78-411F-9074-E82C2E10CB47}" srcId="{9E50C8B6-1292-40B1-AB90-78921B8C253F}" destId="{09CE5D00-39C1-4837-9EA5-F438D2BD20AF}" srcOrd="1" destOrd="0" parTransId="{ED9F7B5C-E8A8-4262-B1BA-EE4BB2E4109B}" sibTransId="{48A6802E-6921-48C2-83E9-D07D60F06FE2}"/>
    <dgm:cxn modelId="{4488E0FA-2F21-4BDB-8180-A1B2FFAE5CD5}" type="presOf" srcId="{59477F72-A6FC-4D27-BB7D-F408BD2FF549}" destId="{820898C7-D199-47F9-A38B-972AC1D53EC7}" srcOrd="0" destOrd="0" presId="urn:microsoft.com/office/officeart/2005/8/layout/chevron2"/>
    <dgm:cxn modelId="{B56F24ED-FE4B-430C-A9F9-372F22F729B8}" type="presParOf" srcId="{7BE90719-275D-4CF9-A77E-D171C255BF34}" destId="{6DAC46AA-9136-4BE1-89B0-870BC37B1A44}" srcOrd="0" destOrd="0" presId="urn:microsoft.com/office/officeart/2005/8/layout/chevron2"/>
    <dgm:cxn modelId="{10AA9A40-6143-4073-94D7-7A051221644C}" type="presParOf" srcId="{6DAC46AA-9136-4BE1-89B0-870BC37B1A44}" destId="{C51583C4-14BE-4757-98DB-53BAAE898535}" srcOrd="0" destOrd="0" presId="urn:microsoft.com/office/officeart/2005/8/layout/chevron2"/>
    <dgm:cxn modelId="{70BE0ACF-2341-4559-82B2-9AFBF0ECE426}" type="presParOf" srcId="{6DAC46AA-9136-4BE1-89B0-870BC37B1A44}" destId="{896C6489-0569-4E05-A02F-A2213959BAAE}" srcOrd="1" destOrd="0" presId="urn:microsoft.com/office/officeart/2005/8/layout/chevron2"/>
    <dgm:cxn modelId="{10BD809C-88BF-42FE-A02B-F576893B79A7}" type="presParOf" srcId="{7BE90719-275D-4CF9-A77E-D171C255BF34}" destId="{4757E820-C710-439C-9652-C232A874A972}" srcOrd="1" destOrd="0" presId="urn:microsoft.com/office/officeart/2005/8/layout/chevron2"/>
    <dgm:cxn modelId="{A4947EBE-84A5-4504-A142-9555E5ED387E}" type="presParOf" srcId="{7BE90719-275D-4CF9-A77E-D171C255BF34}" destId="{528F75F9-AECE-4FD3-ADBA-CA17149F34C1}" srcOrd="2" destOrd="0" presId="urn:microsoft.com/office/officeart/2005/8/layout/chevron2"/>
    <dgm:cxn modelId="{4F012869-2A53-43B4-BCEA-D7898302B64B}" type="presParOf" srcId="{528F75F9-AECE-4FD3-ADBA-CA17149F34C1}" destId="{138BDCA3-9DCA-4C20-8BE3-F5042A822AFF}" srcOrd="0" destOrd="0" presId="urn:microsoft.com/office/officeart/2005/8/layout/chevron2"/>
    <dgm:cxn modelId="{ED0271DE-6474-4129-9EA0-4362E0C7ED99}" type="presParOf" srcId="{528F75F9-AECE-4FD3-ADBA-CA17149F34C1}" destId="{91E7FDAC-5A6C-4E22-81C3-77D5739C52E1}" srcOrd="1" destOrd="0" presId="urn:microsoft.com/office/officeart/2005/8/layout/chevron2"/>
    <dgm:cxn modelId="{87A5A061-E21A-4B86-A129-11BEA3AFB374}" type="presParOf" srcId="{7BE90719-275D-4CF9-A77E-D171C255BF34}" destId="{3565D7D8-12B4-4E8F-846C-DF21FAD94A50}" srcOrd="3" destOrd="0" presId="urn:microsoft.com/office/officeart/2005/8/layout/chevron2"/>
    <dgm:cxn modelId="{FC704322-134F-4EAF-83CC-836A353CB7A6}" type="presParOf" srcId="{7BE90719-275D-4CF9-A77E-D171C255BF34}" destId="{CFD932A0-C94B-4790-954A-93CBC0EB4922}" srcOrd="4" destOrd="0" presId="urn:microsoft.com/office/officeart/2005/8/layout/chevron2"/>
    <dgm:cxn modelId="{0D19D81A-03CD-468C-964B-2F1DED35B092}" type="presParOf" srcId="{CFD932A0-C94B-4790-954A-93CBC0EB4922}" destId="{820898C7-D199-47F9-A38B-972AC1D53EC7}" srcOrd="0" destOrd="0" presId="urn:microsoft.com/office/officeart/2005/8/layout/chevron2"/>
    <dgm:cxn modelId="{97C97E25-CA35-466D-A3B3-EF0E650C5EC8}" type="presParOf" srcId="{CFD932A0-C94B-4790-954A-93CBC0EB4922}" destId="{ABAC7B31-5FDE-4DD5-9C01-9613B07CA2CE}" srcOrd="1" destOrd="0" presId="urn:microsoft.com/office/officeart/2005/8/layout/chevron2"/>
    <dgm:cxn modelId="{62CD84FF-EEF7-4928-BA6A-87677BF70A42}" type="presParOf" srcId="{7BE90719-275D-4CF9-A77E-D171C255BF34}" destId="{84A78C0E-AE66-4E3D-9ACF-BC8618A39697}" srcOrd="5" destOrd="0" presId="urn:microsoft.com/office/officeart/2005/8/layout/chevron2"/>
    <dgm:cxn modelId="{F3E6F4A0-C497-4190-B630-345F005187D9}" type="presParOf" srcId="{7BE90719-275D-4CF9-A77E-D171C255BF34}" destId="{4A8FA9EF-BA27-4650-B661-B0D76D0D6BF4}" srcOrd="6" destOrd="0" presId="urn:microsoft.com/office/officeart/2005/8/layout/chevron2"/>
    <dgm:cxn modelId="{470A1717-7C94-49F6-A97D-FDED5045BD7D}" type="presParOf" srcId="{4A8FA9EF-BA27-4650-B661-B0D76D0D6BF4}" destId="{E1F03590-3412-4A03-AD9F-983A51CB5E53}" srcOrd="0" destOrd="0" presId="urn:microsoft.com/office/officeart/2005/8/layout/chevron2"/>
    <dgm:cxn modelId="{BF50FEBE-B3C0-41F9-98D8-C0CD593835AA}" type="presParOf" srcId="{4A8FA9EF-BA27-4650-B661-B0D76D0D6BF4}" destId="{B59CE3CA-44C9-4FEA-B5BE-82F380D7BF3B}" srcOrd="1" destOrd="0" presId="urn:microsoft.com/office/officeart/2005/8/layout/chevron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F418A17-C731-41EB-AFC7-3CC80235AEC2}" type="doc">
      <dgm:prSet loTypeId="urn:microsoft.com/office/officeart/2005/8/layout/chevron2" loCatId="list" qsTypeId="urn:microsoft.com/office/officeart/2005/8/quickstyle/simple1" qsCatId="simple" csTypeId="urn:microsoft.com/office/officeart/2005/8/colors/accent0_3" csCatId="mainScheme" phldr="1"/>
      <dgm:spPr/>
      <dgm:t>
        <a:bodyPr/>
        <a:lstStyle/>
        <a:p>
          <a:endParaRPr lang="en-US"/>
        </a:p>
      </dgm:t>
    </dgm:pt>
    <dgm:pt modelId="{F56570BD-C5E1-48A2-A742-77B78485BDC9}">
      <dgm:prSet phldrT="[Text]" custT="1"/>
      <dgm:spPr>
        <a:solidFill>
          <a:srgbClr val="E32526"/>
        </a:solidFill>
        <a:ln>
          <a:solidFill>
            <a:srgbClr val="E32526"/>
          </a:solidFill>
        </a:ln>
      </dgm:spPr>
      <dgm:t>
        <a:bodyPr/>
        <a:lstStyle/>
        <a:p>
          <a:r>
            <a:rPr lang="en-US" sz="1400" b="0" dirty="0">
              <a:latin typeface="Arial" panose="020B0604020202020204" pitchFamily="34" charset="0"/>
              <a:cs typeface="Arial" panose="020B0604020202020204" pitchFamily="34" charset="0"/>
            </a:rPr>
            <a:t>Definition</a:t>
          </a:r>
        </a:p>
      </dgm:t>
    </dgm:pt>
    <dgm:pt modelId="{636738C0-265B-4568-AE63-B9E0C9CC7196}" type="parTrans" cxnId="{CAEA2FE0-CF70-4B8D-AC25-21633886DED7}">
      <dgm:prSet/>
      <dgm:spPr/>
      <dgm:t>
        <a:bodyPr/>
        <a:lstStyle/>
        <a:p>
          <a:endParaRPr lang="en-US"/>
        </a:p>
      </dgm:t>
    </dgm:pt>
    <dgm:pt modelId="{94E7CECD-9E85-4038-80A1-812D448FEA72}" type="sibTrans" cxnId="{CAEA2FE0-CF70-4B8D-AC25-21633886DED7}">
      <dgm:prSet/>
      <dgm:spPr/>
      <dgm:t>
        <a:bodyPr/>
        <a:lstStyle/>
        <a:p>
          <a:endParaRPr lang="en-US"/>
        </a:p>
      </dgm:t>
    </dgm:pt>
    <dgm:pt modelId="{4C12CE16-4588-435F-BA25-1A1CB340CF8C}">
      <dgm:prSet phldrT="[Text]" custT="1"/>
      <dgm:spPr>
        <a:solidFill>
          <a:schemeClr val="bg1">
            <a:alpha val="90000"/>
          </a:schemeClr>
        </a:solidFill>
        <a:ln>
          <a:noFill/>
        </a:ln>
      </dgm:spPr>
      <dgm:t>
        <a:bodyPr/>
        <a:lstStyle/>
        <a:p>
          <a:pPr rtl="0"/>
          <a:r>
            <a:rPr lang="en-US" sz="1800" dirty="0">
              <a:solidFill>
                <a:schemeClr val="tx1">
                  <a:lumMod val="65000"/>
                  <a:lumOff val="35000"/>
                </a:schemeClr>
              </a:solidFill>
              <a:latin typeface="Arial"/>
              <a:cs typeface="Arial"/>
            </a:rPr>
            <a:t>Two phase delivery method – design and construction. Separate contracts for Pre-Construction and Construction.  </a:t>
          </a:r>
        </a:p>
      </dgm:t>
    </dgm:pt>
    <dgm:pt modelId="{936AB722-9F58-4960-B829-838000BD716C}" type="parTrans" cxnId="{BDE114D8-B9A7-45C7-8593-FF0E235E28B3}">
      <dgm:prSet/>
      <dgm:spPr/>
      <dgm:t>
        <a:bodyPr/>
        <a:lstStyle/>
        <a:p>
          <a:endParaRPr lang="en-US"/>
        </a:p>
      </dgm:t>
    </dgm:pt>
    <dgm:pt modelId="{10FAED80-8BFF-4874-89C3-CE2BC75BD1DD}" type="sibTrans" cxnId="{BDE114D8-B9A7-45C7-8593-FF0E235E28B3}">
      <dgm:prSet/>
      <dgm:spPr/>
      <dgm:t>
        <a:bodyPr/>
        <a:lstStyle/>
        <a:p>
          <a:endParaRPr lang="en-US"/>
        </a:p>
      </dgm:t>
    </dgm:pt>
    <dgm:pt modelId="{15FEA02B-BC82-4CFB-B44D-19E76FE6A5E5}">
      <dgm:prSet phldrT="[Text]" custT="1"/>
      <dgm:spPr>
        <a:solidFill>
          <a:srgbClr val="E32526"/>
        </a:solidFill>
        <a:ln>
          <a:solidFill>
            <a:srgbClr val="E32526"/>
          </a:solidFill>
        </a:ln>
      </dgm:spPr>
      <dgm:t>
        <a:bodyPr/>
        <a:lstStyle/>
        <a:p>
          <a:r>
            <a:rPr lang="en-US" sz="1400" b="0" dirty="0">
              <a:latin typeface="Arial" panose="020B0604020202020204" pitchFamily="34" charset="0"/>
              <a:cs typeface="Arial" panose="020B0604020202020204" pitchFamily="34" charset="0"/>
            </a:rPr>
            <a:t>Authority</a:t>
          </a:r>
        </a:p>
      </dgm:t>
    </dgm:pt>
    <dgm:pt modelId="{EB84F565-7BF8-411C-ADE6-9D5F4F296A01}" type="parTrans" cxnId="{7364C64C-E08A-469F-A05C-348F84D5CD08}">
      <dgm:prSet/>
      <dgm:spPr/>
      <dgm:t>
        <a:bodyPr/>
        <a:lstStyle/>
        <a:p>
          <a:endParaRPr lang="en-US"/>
        </a:p>
      </dgm:t>
    </dgm:pt>
    <dgm:pt modelId="{E5191EAE-9790-456F-A2A3-91683A4F73BA}" type="sibTrans" cxnId="{7364C64C-E08A-469F-A05C-348F84D5CD08}">
      <dgm:prSet/>
      <dgm:spPr/>
      <dgm:t>
        <a:bodyPr/>
        <a:lstStyle/>
        <a:p>
          <a:endParaRPr lang="en-US"/>
        </a:p>
      </dgm:t>
    </dgm:pt>
    <dgm:pt modelId="{B6FE86C5-FFD6-45D0-B266-E0E0158B6E99}">
      <dgm:prSet phldrT="[Text]" custT="1"/>
      <dgm:spPr>
        <a:solidFill>
          <a:schemeClr val="bg1">
            <a:alpha val="90000"/>
          </a:schemeClr>
        </a:solidFill>
        <a:ln>
          <a:noFill/>
        </a:ln>
      </dgm:spPr>
      <dgm:t>
        <a:bodyPr/>
        <a:lstStyle/>
        <a:p>
          <a:r>
            <a:rPr lang="en-US" sz="1800" dirty="0">
              <a:solidFill>
                <a:schemeClr val="tx1">
                  <a:lumMod val="65000"/>
                  <a:lumOff val="35000"/>
                </a:schemeClr>
              </a:solidFill>
              <a:latin typeface="Arial" panose="020B0604020202020204" pitchFamily="34" charset="0"/>
              <a:cs typeface="Arial" panose="020B0604020202020204" pitchFamily="34" charset="0"/>
            </a:rPr>
            <a:t>Act 809 of 2017 – Pilot legislation</a:t>
          </a:r>
        </a:p>
      </dgm:t>
    </dgm:pt>
    <dgm:pt modelId="{10F809CE-0817-4F74-8A11-6591CE6F9E8A}" type="parTrans" cxnId="{BA5DBA98-3963-4CCE-A546-FFB45BBC74E1}">
      <dgm:prSet/>
      <dgm:spPr/>
      <dgm:t>
        <a:bodyPr/>
        <a:lstStyle/>
        <a:p>
          <a:endParaRPr lang="en-US"/>
        </a:p>
      </dgm:t>
    </dgm:pt>
    <dgm:pt modelId="{15BC7077-6DD3-4886-8A75-EA05BBDCA5DF}" type="sibTrans" cxnId="{BA5DBA98-3963-4CCE-A546-FFB45BBC74E1}">
      <dgm:prSet/>
      <dgm:spPr/>
      <dgm:t>
        <a:bodyPr/>
        <a:lstStyle/>
        <a:p>
          <a:endParaRPr lang="en-US"/>
        </a:p>
      </dgm:t>
    </dgm:pt>
    <dgm:pt modelId="{59477F72-A6FC-4D27-BB7D-F408BD2FF549}">
      <dgm:prSet phldrT="[Text]" custT="1"/>
      <dgm:spPr>
        <a:solidFill>
          <a:srgbClr val="E32526"/>
        </a:solidFill>
        <a:ln>
          <a:solidFill>
            <a:srgbClr val="E32526"/>
          </a:solidFill>
        </a:ln>
      </dgm:spPr>
      <dgm:t>
        <a:bodyPr/>
        <a:lstStyle/>
        <a:p>
          <a:endParaRPr lang="en-US" sz="1400" b="0" dirty="0">
            <a:latin typeface="Arial" panose="020B0604020202020204" pitchFamily="34" charset="0"/>
            <a:cs typeface="Arial" panose="020B0604020202020204" pitchFamily="34" charset="0"/>
          </a:endParaRPr>
        </a:p>
      </dgm:t>
    </dgm:pt>
    <dgm:pt modelId="{F4128FF4-8B89-47B4-8EFA-EB0A5A94916C}" type="parTrans" cxnId="{1593E511-69EE-4CCC-81A7-C44450C5D8E9}">
      <dgm:prSet/>
      <dgm:spPr/>
      <dgm:t>
        <a:bodyPr/>
        <a:lstStyle/>
        <a:p>
          <a:endParaRPr lang="en-US"/>
        </a:p>
      </dgm:t>
    </dgm:pt>
    <dgm:pt modelId="{25CB5D00-F8E3-4ECC-9334-47E93C18BDD4}" type="sibTrans" cxnId="{1593E511-69EE-4CCC-81A7-C44450C5D8E9}">
      <dgm:prSet/>
      <dgm:spPr/>
      <dgm:t>
        <a:bodyPr/>
        <a:lstStyle/>
        <a:p>
          <a:endParaRPr lang="en-US"/>
        </a:p>
      </dgm:t>
    </dgm:pt>
    <dgm:pt modelId="{9E50C8B6-1292-40B1-AB90-78921B8C253F}">
      <dgm:prSet phldrT="[Text]" custT="1"/>
      <dgm:spPr>
        <a:solidFill>
          <a:schemeClr val="bg1">
            <a:alpha val="90000"/>
          </a:schemeClr>
        </a:solidFill>
        <a:ln>
          <a:noFill/>
        </a:ln>
      </dgm:spPr>
      <dgm:t>
        <a:bodyPr/>
        <a:lstStyle/>
        <a:p>
          <a:r>
            <a:rPr lang="en-US" sz="1800" dirty="0">
              <a:solidFill>
                <a:schemeClr val="tx1">
                  <a:lumMod val="65000"/>
                  <a:lumOff val="35000"/>
                </a:schemeClr>
              </a:solidFill>
              <a:latin typeface="Arial" panose="020B0604020202020204" pitchFamily="34" charset="0"/>
              <a:cs typeface="Arial" panose="020B0604020202020204" pitchFamily="34" charset="0"/>
            </a:rPr>
            <a:t>Act 1019 of 2019 – Amended Act</a:t>
          </a:r>
        </a:p>
      </dgm:t>
    </dgm:pt>
    <dgm:pt modelId="{12C5DA4E-AD1D-40DB-9E13-2A73394113C8}" type="parTrans" cxnId="{123D0E4D-5647-4423-8940-117B8FB422C5}">
      <dgm:prSet/>
      <dgm:spPr/>
      <dgm:t>
        <a:bodyPr/>
        <a:lstStyle/>
        <a:p>
          <a:endParaRPr lang="en-US"/>
        </a:p>
      </dgm:t>
    </dgm:pt>
    <dgm:pt modelId="{93E3B85B-5539-4D04-B542-8356A7175C74}" type="sibTrans" cxnId="{123D0E4D-5647-4423-8940-117B8FB422C5}">
      <dgm:prSet/>
      <dgm:spPr/>
      <dgm:t>
        <a:bodyPr/>
        <a:lstStyle/>
        <a:p>
          <a:endParaRPr lang="en-US"/>
        </a:p>
      </dgm:t>
    </dgm:pt>
    <dgm:pt modelId="{CCAD0F49-B9A8-40CF-BBE5-12E6E7607E7B}">
      <dgm:prSet phldrT="[Text]" custT="1"/>
      <dgm:spPr>
        <a:solidFill>
          <a:srgbClr val="E32526"/>
        </a:solidFill>
        <a:ln>
          <a:solidFill>
            <a:srgbClr val="E32526"/>
          </a:solidFill>
        </a:ln>
      </dgm:spPr>
      <dgm:t>
        <a:bodyPr/>
        <a:lstStyle/>
        <a:p>
          <a:r>
            <a:rPr lang="en-US" sz="1400" b="0" dirty="0">
              <a:latin typeface="Arial" panose="020B0604020202020204" pitchFamily="34" charset="0"/>
              <a:cs typeface="Arial" panose="020B0604020202020204" pitchFamily="34" charset="0"/>
            </a:rPr>
            <a:t>Provision</a:t>
          </a:r>
        </a:p>
      </dgm:t>
    </dgm:pt>
    <dgm:pt modelId="{4BF95FC4-FDB2-4DFD-B2F4-A8FF8DB8410C}" type="parTrans" cxnId="{9E0B1E23-B3B9-4DBB-80B9-DB4CF397588D}">
      <dgm:prSet/>
      <dgm:spPr/>
      <dgm:t>
        <a:bodyPr/>
        <a:lstStyle/>
        <a:p>
          <a:endParaRPr lang="en-US"/>
        </a:p>
      </dgm:t>
    </dgm:pt>
    <dgm:pt modelId="{9979340E-F708-4F3C-BBB8-639E4A25F7F7}" type="sibTrans" cxnId="{9E0B1E23-B3B9-4DBB-80B9-DB4CF397588D}">
      <dgm:prSet/>
      <dgm:spPr/>
      <dgm:t>
        <a:bodyPr/>
        <a:lstStyle/>
        <a:p>
          <a:endParaRPr lang="en-US"/>
        </a:p>
      </dgm:t>
    </dgm:pt>
    <dgm:pt modelId="{6A7159D3-15BE-41B8-92A1-8DD6FC15595C}">
      <dgm:prSet phldrT="[Text]" custT="1"/>
      <dgm:spPr>
        <a:solidFill>
          <a:schemeClr val="bg1">
            <a:alpha val="90000"/>
          </a:schemeClr>
        </a:solidFill>
        <a:ln>
          <a:noFill/>
        </a:ln>
      </dgm:spPr>
      <dgm:t>
        <a:bodyPr/>
        <a:lstStyle/>
        <a:p>
          <a:r>
            <a:rPr lang="en-US" sz="1800" dirty="0">
              <a:solidFill>
                <a:schemeClr val="tx1">
                  <a:lumMod val="65000"/>
                  <a:lumOff val="35000"/>
                </a:schemeClr>
              </a:solidFill>
              <a:latin typeface="Arial" panose="020B0604020202020204" pitchFamily="34" charset="0"/>
              <a:cs typeface="Arial" panose="020B0604020202020204" pitchFamily="34" charset="0"/>
            </a:rPr>
            <a:t>Independent Cost Estimator</a:t>
          </a:r>
        </a:p>
      </dgm:t>
    </dgm:pt>
    <dgm:pt modelId="{FE9C6CB4-C233-4FB1-81FD-60E422D25876}" type="parTrans" cxnId="{FAC985E5-CEE3-48F1-8DCD-7B7405650157}">
      <dgm:prSet/>
      <dgm:spPr/>
      <dgm:t>
        <a:bodyPr/>
        <a:lstStyle/>
        <a:p>
          <a:endParaRPr lang="en-US"/>
        </a:p>
      </dgm:t>
    </dgm:pt>
    <dgm:pt modelId="{8EB92A6E-4545-4202-88B6-B65399E00115}" type="sibTrans" cxnId="{FAC985E5-CEE3-48F1-8DCD-7B7405650157}">
      <dgm:prSet/>
      <dgm:spPr/>
      <dgm:t>
        <a:bodyPr/>
        <a:lstStyle/>
        <a:p>
          <a:endParaRPr lang="en-US"/>
        </a:p>
      </dgm:t>
    </dgm:pt>
    <dgm:pt modelId="{762A5E71-A632-43CD-9F7A-C8A06D6E1E96}">
      <dgm:prSet phldrT="[Text]" custT="1"/>
      <dgm:spPr>
        <a:solidFill>
          <a:schemeClr val="bg1">
            <a:alpha val="90000"/>
          </a:schemeClr>
        </a:solidFill>
        <a:ln>
          <a:noFill/>
        </a:ln>
      </dgm:spPr>
      <dgm:t>
        <a:bodyPr/>
        <a:lstStyle/>
        <a:p>
          <a:r>
            <a:rPr lang="en-US" sz="1800" dirty="0">
              <a:solidFill>
                <a:schemeClr val="tx1">
                  <a:lumMod val="65000"/>
                  <a:lumOff val="35000"/>
                </a:schemeClr>
              </a:solidFill>
              <a:latin typeface="Arial" panose="020B0604020202020204" pitchFamily="34" charset="0"/>
              <a:cs typeface="Arial" panose="020B0604020202020204" pitchFamily="34" charset="0"/>
            </a:rPr>
            <a:t>3 projects; sum of construction cost estimates not to exceed $200M total</a:t>
          </a:r>
        </a:p>
      </dgm:t>
    </dgm:pt>
    <dgm:pt modelId="{F52FEC68-2CCF-414A-B029-C04B3441236A}" type="parTrans" cxnId="{72C4C64F-5A75-497C-9282-B8644CADF1E1}">
      <dgm:prSet/>
      <dgm:spPr/>
      <dgm:t>
        <a:bodyPr/>
        <a:lstStyle/>
        <a:p>
          <a:endParaRPr lang="en-US"/>
        </a:p>
      </dgm:t>
    </dgm:pt>
    <dgm:pt modelId="{11FE2533-23C2-4103-8D97-89381D89F0CC}" type="sibTrans" cxnId="{72C4C64F-5A75-497C-9282-B8644CADF1E1}">
      <dgm:prSet/>
      <dgm:spPr/>
      <dgm:t>
        <a:bodyPr/>
        <a:lstStyle/>
        <a:p>
          <a:endParaRPr lang="en-US"/>
        </a:p>
      </dgm:t>
    </dgm:pt>
    <dgm:pt modelId="{4F32113D-92EF-4222-9DBF-DCAEA04ADFF9}">
      <dgm:prSet phldrT="[Text]" custT="1"/>
      <dgm:spPr>
        <a:solidFill>
          <a:schemeClr val="bg1">
            <a:alpha val="90000"/>
          </a:schemeClr>
        </a:solidFill>
        <a:ln>
          <a:noFill/>
        </a:ln>
      </dgm:spPr>
      <dgm:t>
        <a:bodyPr/>
        <a:lstStyle/>
        <a:p>
          <a:r>
            <a:rPr lang="en-US" sz="1800" dirty="0">
              <a:solidFill>
                <a:schemeClr val="tx1">
                  <a:lumMod val="65000"/>
                  <a:lumOff val="35000"/>
                </a:schemeClr>
              </a:solidFill>
              <a:latin typeface="Arial" panose="020B0604020202020204" pitchFamily="34" charset="0"/>
              <a:cs typeface="Arial" panose="020B0604020202020204" pitchFamily="34" charset="0"/>
            </a:rPr>
            <a:t>First project construction cost estimate not to exceed $70M</a:t>
          </a:r>
        </a:p>
      </dgm:t>
    </dgm:pt>
    <dgm:pt modelId="{F09EABF9-0136-4601-89E1-73AF2F4A1FB2}" type="parTrans" cxnId="{588488B5-A3D6-4D79-82D2-E287B7545650}">
      <dgm:prSet/>
      <dgm:spPr/>
      <dgm:t>
        <a:bodyPr/>
        <a:lstStyle/>
        <a:p>
          <a:endParaRPr lang="en-US"/>
        </a:p>
      </dgm:t>
    </dgm:pt>
    <dgm:pt modelId="{6969182C-2639-4738-AA30-8BA3AED89DFC}" type="sibTrans" cxnId="{588488B5-A3D6-4D79-82D2-E287B7545650}">
      <dgm:prSet/>
      <dgm:spPr/>
      <dgm:t>
        <a:bodyPr/>
        <a:lstStyle/>
        <a:p>
          <a:endParaRPr lang="en-US"/>
        </a:p>
      </dgm:t>
    </dgm:pt>
    <dgm:pt modelId="{4874E9AC-DCFC-4004-A957-E3CBABF5BB5C}">
      <dgm:prSet phldrT="[Text]" custT="1"/>
      <dgm:spPr>
        <a:solidFill>
          <a:schemeClr val="bg1">
            <a:alpha val="90000"/>
          </a:schemeClr>
        </a:solidFill>
        <a:ln>
          <a:noFill/>
        </a:ln>
      </dgm:spPr>
      <dgm:t>
        <a:bodyPr/>
        <a:lstStyle/>
        <a:p>
          <a:r>
            <a:rPr lang="en-US" sz="1800" dirty="0">
              <a:solidFill>
                <a:schemeClr val="tx1">
                  <a:lumMod val="65000"/>
                  <a:lumOff val="35000"/>
                </a:schemeClr>
              </a:solidFill>
              <a:latin typeface="Arial" panose="020B0604020202020204" pitchFamily="34" charset="0"/>
              <a:cs typeface="Arial" panose="020B0604020202020204" pitchFamily="34" charset="0"/>
            </a:rPr>
            <a:t>5 projects; sum of construction cost estimates not to exceed $200M total</a:t>
          </a:r>
        </a:p>
      </dgm:t>
    </dgm:pt>
    <dgm:pt modelId="{66ED9650-62F1-4CE8-B8C7-DDA3AF9DDC51}" type="parTrans" cxnId="{0BAEB824-9D98-4D21-BCEF-A1BDF77B7828}">
      <dgm:prSet/>
      <dgm:spPr/>
      <dgm:t>
        <a:bodyPr/>
        <a:lstStyle/>
        <a:p>
          <a:endParaRPr lang="en-US"/>
        </a:p>
      </dgm:t>
    </dgm:pt>
    <dgm:pt modelId="{1F2CD312-73F5-4D71-85EF-20891BB766D3}" type="sibTrans" cxnId="{0BAEB824-9D98-4D21-BCEF-A1BDF77B7828}">
      <dgm:prSet/>
      <dgm:spPr/>
      <dgm:t>
        <a:bodyPr/>
        <a:lstStyle/>
        <a:p>
          <a:endParaRPr lang="en-US"/>
        </a:p>
      </dgm:t>
    </dgm:pt>
    <dgm:pt modelId="{D6835353-960C-4350-AC15-A12603F068B8}">
      <dgm:prSet phldrT="[Text]" custT="1"/>
      <dgm:spPr>
        <a:solidFill>
          <a:schemeClr val="bg1">
            <a:alpha val="90000"/>
          </a:schemeClr>
        </a:solidFill>
        <a:ln>
          <a:noFill/>
        </a:ln>
      </dgm:spPr>
      <dgm:t>
        <a:bodyPr/>
        <a:lstStyle/>
        <a:p>
          <a:r>
            <a:rPr lang="en-US" sz="1800" dirty="0">
              <a:solidFill>
                <a:schemeClr val="tx1">
                  <a:lumMod val="65000"/>
                  <a:lumOff val="35000"/>
                </a:schemeClr>
              </a:solidFill>
              <a:latin typeface="Arial" panose="020B0604020202020204" pitchFamily="34" charset="0"/>
              <a:cs typeface="Arial" panose="020B0604020202020204" pitchFamily="34" charset="0"/>
            </a:rPr>
            <a:t>Single project construction cost estimate not to exceed $100M </a:t>
          </a:r>
        </a:p>
      </dgm:t>
    </dgm:pt>
    <dgm:pt modelId="{FDFFE1B3-95B7-4945-AD65-11968D9BD3AE}" type="parTrans" cxnId="{0D19A404-70CF-40EC-9903-8B697D4DBB96}">
      <dgm:prSet/>
      <dgm:spPr/>
      <dgm:t>
        <a:bodyPr/>
        <a:lstStyle/>
        <a:p>
          <a:endParaRPr lang="en-US"/>
        </a:p>
      </dgm:t>
    </dgm:pt>
    <dgm:pt modelId="{EC664900-3EEF-4720-9BC0-AC4D3A8D208C}" type="sibTrans" cxnId="{0D19A404-70CF-40EC-9903-8B697D4DBB96}">
      <dgm:prSet/>
      <dgm:spPr/>
      <dgm:t>
        <a:bodyPr/>
        <a:lstStyle/>
        <a:p>
          <a:endParaRPr lang="en-US"/>
        </a:p>
      </dgm:t>
    </dgm:pt>
    <dgm:pt modelId="{7C4DDBB6-A5C3-436D-95D2-05AC49BC4A2B}">
      <dgm:prSet phldrT="[Text]" custT="1"/>
      <dgm:spPr>
        <a:solidFill>
          <a:schemeClr val="bg1">
            <a:alpha val="90000"/>
          </a:schemeClr>
        </a:solidFill>
        <a:ln>
          <a:noFill/>
        </a:ln>
      </dgm:spPr>
      <dgm:t>
        <a:bodyPr/>
        <a:lstStyle/>
        <a:p>
          <a:endParaRPr lang="en-US" sz="1800" dirty="0">
            <a:solidFill>
              <a:schemeClr val="tx1">
                <a:lumMod val="65000"/>
                <a:lumOff val="35000"/>
              </a:schemeClr>
            </a:solidFill>
            <a:latin typeface="Arial" panose="020B0604020202020204" pitchFamily="34" charset="0"/>
            <a:cs typeface="Arial" panose="020B0604020202020204" pitchFamily="34" charset="0"/>
          </a:endParaRPr>
        </a:p>
      </dgm:t>
    </dgm:pt>
    <dgm:pt modelId="{B9B0236E-900F-4E23-BA55-BC6365DECD91}" type="parTrans" cxnId="{5E023DD1-5254-472E-8E1F-5F96BF58AD5E}">
      <dgm:prSet/>
      <dgm:spPr/>
      <dgm:t>
        <a:bodyPr/>
        <a:lstStyle/>
        <a:p>
          <a:endParaRPr lang="en-US"/>
        </a:p>
      </dgm:t>
    </dgm:pt>
    <dgm:pt modelId="{DD502A55-97EA-4495-AF10-2064EAA43A05}" type="sibTrans" cxnId="{5E023DD1-5254-472E-8E1F-5F96BF58AD5E}">
      <dgm:prSet/>
      <dgm:spPr/>
      <dgm:t>
        <a:bodyPr/>
        <a:lstStyle/>
        <a:p>
          <a:endParaRPr lang="en-US"/>
        </a:p>
      </dgm:t>
    </dgm:pt>
    <dgm:pt modelId="{168087CD-6832-43C9-8889-89E762E060B4}">
      <dgm:prSet phldrT="[Text]" custT="1"/>
      <dgm:spPr>
        <a:solidFill>
          <a:schemeClr val="bg1">
            <a:alpha val="90000"/>
          </a:schemeClr>
        </a:solidFill>
        <a:ln>
          <a:noFill/>
        </a:ln>
      </dgm:spPr>
      <dgm:t>
        <a:bodyPr/>
        <a:lstStyle/>
        <a:p>
          <a:r>
            <a:rPr lang="en-US" sz="1800" dirty="0">
              <a:solidFill>
                <a:schemeClr val="tx1">
                  <a:lumMod val="65000"/>
                  <a:lumOff val="35000"/>
                </a:schemeClr>
              </a:solidFill>
              <a:latin typeface="Arial" panose="020B0604020202020204" pitchFamily="34" charset="0"/>
              <a:cs typeface="Arial" panose="020B0604020202020204" pitchFamily="34" charset="0"/>
            </a:rPr>
            <a:t>Guaranteed Maximum Price (GMP)</a:t>
          </a:r>
        </a:p>
      </dgm:t>
    </dgm:pt>
    <dgm:pt modelId="{7E8DF7BF-9711-4814-928F-2AE90039540D}" type="parTrans" cxnId="{2421C30C-C446-48C3-B4E5-FA4CBE17AE7B}">
      <dgm:prSet/>
      <dgm:spPr/>
      <dgm:t>
        <a:bodyPr/>
        <a:lstStyle/>
        <a:p>
          <a:endParaRPr lang="en-US"/>
        </a:p>
      </dgm:t>
    </dgm:pt>
    <dgm:pt modelId="{6F50FA5C-53A7-41F3-9D9B-23C94A722507}" type="sibTrans" cxnId="{2421C30C-C446-48C3-B4E5-FA4CBE17AE7B}">
      <dgm:prSet/>
      <dgm:spPr/>
      <dgm:t>
        <a:bodyPr/>
        <a:lstStyle/>
        <a:p>
          <a:endParaRPr lang="en-US"/>
        </a:p>
      </dgm:t>
    </dgm:pt>
    <dgm:pt modelId="{02B809B7-0BB5-42E5-B531-1E13A7D2CC37}">
      <dgm:prSet phldrT="[Text]" custT="1"/>
      <dgm:spPr>
        <a:solidFill>
          <a:schemeClr val="bg1">
            <a:alpha val="90000"/>
          </a:schemeClr>
        </a:solidFill>
        <a:ln>
          <a:noFill/>
        </a:ln>
      </dgm:spPr>
      <dgm:t>
        <a:bodyPr/>
        <a:lstStyle/>
        <a:p>
          <a:r>
            <a:rPr lang="en-US" sz="1800" dirty="0">
              <a:solidFill>
                <a:schemeClr val="tx1">
                  <a:lumMod val="65000"/>
                  <a:lumOff val="35000"/>
                </a:schemeClr>
              </a:solidFill>
              <a:latin typeface="Arial" panose="020B0604020202020204" pitchFamily="34" charset="0"/>
              <a:cs typeface="Arial" panose="020B0604020202020204" pitchFamily="34" charset="0"/>
            </a:rPr>
            <a:t>GMP not to exceed ICE estimate by more than 10%</a:t>
          </a:r>
        </a:p>
      </dgm:t>
    </dgm:pt>
    <dgm:pt modelId="{7DFFD445-B659-488A-BE63-7E5F08150EF0}" type="parTrans" cxnId="{008C0437-7C6E-4070-A591-47E56535BDBE}">
      <dgm:prSet/>
      <dgm:spPr/>
      <dgm:t>
        <a:bodyPr/>
        <a:lstStyle/>
        <a:p>
          <a:endParaRPr lang="en-US"/>
        </a:p>
      </dgm:t>
    </dgm:pt>
    <dgm:pt modelId="{910EC651-54A4-4D23-BCAE-0DDC9B4ECDCE}" type="sibTrans" cxnId="{008C0437-7C6E-4070-A591-47E56535BDBE}">
      <dgm:prSet/>
      <dgm:spPr/>
      <dgm:t>
        <a:bodyPr/>
        <a:lstStyle/>
        <a:p>
          <a:endParaRPr lang="en-US"/>
        </a:p>
      </dgm:t>
    </dgm:pt>
    <dgm:pt modelId="{4BC8229C-4D50-4E81-9650-8D5FE3D5FBAA}">
      <dgm:prSet phldrT="[Text]" custT="1"/>
      <dgm:spPr>
        <a:solidFill>
          <a:schemeClr val="bg1">
            <a:alpha val="90000"/>
          </a:schemeClr>
        </a:solidFill>
        <a:ln>
          <a:noFill/>
        </a:ln>
      </dgm:spPr>
      <dgm:t>
        <a:bodyPr/>
        <a:lstStyle/>
        <a:p>
          <a:endParaRPr lang="en-US" sz="1800" dirty="0">
            <a:solidFill>
              <a:schemeClr val="tx1">
                <a:lumMod val="65000"/>
                <a:lumOff val="35000"/>
              </a:schemeClr>
            </a:solidFill>
            <a:latin typeface="Arial" panose="020B0604020202020204" pitchFamily="34" charset="0"/>
            <a:cs typeface="Arial" panose="020B0604020202020204" pitchFamily="34" charset="0"/>
          </a:endParaRPr>
        </a:p>
      </dgm:t>
    </dgm:pt>
    <dgm:pt modelId="{A9828F9B-D18D-4E92-9B2E-03F78874251D}" type="parTrans" cxnId="{71E5DC5E-08CE-436C-9767-27368E043C36}">
      <dgm:prSet/>
      <dgm:spPr/>
      <dgm:t>
        <a:bodyPr/>
        <a:lstStyle/>
        <a:p>
          <a:endParaRPr lang="en-US"/>
        </a:p>
      </dgm:t>
    </dgm:pt>
    <dgm:pt modelId="{E1290280-74F4-421E-B37A-DCE930059750}" type="sibTrans" cxnId="{71E5DC5E-08CE-436C-9767-27368E043C36}">
      <dgm:prSet/>
      <dgm:spPr/>
      <dgm:t>
        <a:bodyPr/>
        <a:lstStyle/>
        <a:p>
          <a:endParaRPr lang="en-US"/>
        </a:p>
      </dgm:t>
    </dgm:pt>
    <dgm:pt modelId="{7BE90719-275D-4CF9-A77E-D171C255BF34}" type="pres">
      <dgm:prSet presAssocID="{7F418A17-C731-41EB-AFC7-3CC80235AEC2}" presName="linearFlow" presStyleCnt="0">
        <dgm:presLayoutVars>
          <dgm:dir/>
          <dgm:animLvl val="lvl"/>
          <dgm:resizeHandles val="exact"/>
        </dgm:presLayoutVars>
      </dgm:prSet>
      <dgm:spPr/>
    </dgm:pt>
    <dgm:pt modelId="{6DAC46AA-9136-4BE1-89B0-870BC37B1A44}" type="pres">
      <dgm:prSet presAssocID="{F56570BD-C5E1-48A2-A742-77B78485BDC9}" presName="composite" presStyleCnt="0"/>
      <dgm:spPr/>
    </dgm:pt>
    <dgm:pt modelId="{C51583C4-14BE-4757-98DB-53BAAE898535}" type="pres">
      <dgm:prSet presAssocID="{F56570BD-C5E1-48A2-A742-77B78485BDC9}" presName="parentText" presStyleLbl="alignNode1" presStyleIdx="0" presStyleCnt="4">
        <dgm:presLayoutVars>
          <dgm:chMax val="1"/>
          <dgm:bulletEnabled val="1"/>
        </dgm:presLayoutVars>
      </dgm:prSet>
      <dgm:spPr/>
    </dgm:pt>
    <dgm:pt modelId="{896C6489-0569-4E05-A02F-A2213959BAAE}" type="pres">
      <dgm:prSet presAssocID="{F56570BD-C5E1-48A2-A742-77B78485BDC9}" presName="descendantText" presStyleLbl="alignAcc1" presStyleIdx="0" presStyleCnt="4" custScaleX="97270">
        <dgm:presLayoutVars>
          <dgm:bulletEnabled val="1"/>
        </dgm:presLayoutVars>
      </dgm:prSet>
      <dgm:spPr/>
    </dgm:pt>
    <dgm:pt modelId="{4757E820-C710-439C-9652-C232A874A972}" type="pres">
      <dgm:prSet presAssocID="{94E7CECD-9E85-4038-80A1-812D448FEA72}" presName="sp" presStyleCnt="0"/>
      <dgm:spPr/>
    </dgm:pt>
    <dgm:pt modelId="{528F75F9-AECE-4FD3-ADBA-CA17149F34C1}" type="pres">
      <dgm:prSet presAssocID="{15FEA02B-BC82-4CFB-B44D-19E76FE6A5E5}" presName="composite" presStyleCnt="0"/>
      <dgm:spPr/>
    </dgm:pt>
    <dgm:pt modelId="{138BDCA3-9DCA-4C20-8BE3-F5042A822AFF}" type="pres">
      <dgm:prSet presAssocID="{15FEA02B-BC82-4CFB-B44D-19E76FE6A5E5}" presName="parentText" presStyleLbl="alignNode1" presStyleIdx="1" presStyleCnt="4">
        <dgm:presLayoutVars>
          <dgm:chMax val="1"/>
          <dgm:bulletEnabled val="1"/>
        </dgm:presLayoutVars>
      </dgm:prSet>
      <dgm:spPr/>
    </dgm:pt>
    <dgm:pt modelId="{91E7FDAC-5A6C-4E22-81C3-77D5739C52E1}" type="pres">
      <dgm:prSet presAssocID="{15FEA02B-BC82-4CFB-B44D-19E76FE6A5E5}" presName="descendantText" presStyleLbl="alignAcc1" presStyleIdx="1" presStyleCnt="4" custScaleX="96970">
        <dgm:presLayoutVars>
          <dgm:bulletEnabled val="1"/>
        </dgm:presLayoutVars>
      </dgm:prSet>
      <dgm:spPr/>
    </dgm:pt>
    <dgm:pt modelId="{3565D7D8-12B4-4E8F-846C-DF21FAD94A50}" type="pres">
      <dgm:prSet presAssocID="{E5191EAE-9790-456F-A2A3-91683A4F73BA}" presName="sp" presStyleCnt="0"/>
      <dgm:spPr/>
    </dgm:pt>
    <dgm:pt modelId="{CFD932A0-C94B-4790-954A-93CBC0EB4922}" type="pres">
      <dgm:prSet presAssocID="{59477F72-A6FC-4D27-BB7D-F408BD2FF549}" presName="composite" presStyleCnt="0"/>
      <dgm:spPr/>
    </dgm:pt>
    <dgm:pt modelId="{820898C7-D199-47F9-A38B-972AC1D53EC7}" type="pres">
      <dgm:prSet presAssocID="{59477F72-A6FC-4D27-BB7D-F408BD2FF549}" presName="parentText" presStyleLbl="alignNode1" presStyleIdx="2" presStyleCnt="4">
        <dgm:presLayoutVars>
          <dgm:chMax val="1"/>
          <dgm:bulletEnabled val="1"/>
        </dgm:presLayoutVars>
      </dgm:prSet>
      <dgm:spPr/>
    </dgm:pt>
    <dgm:pt modelId="{ABAC7B31-5FDE-4DD5-9C01-9613B07CA2CE}" type="pres">
      <dgm:prSet presAssocID="{59477F72-A6FC-4D27-BB7D-F408BD2FF549}" presName="descendantText" presStyleLbl="alignAcc1" presStyleIdx="2" presStyleCnt="4" custScaleX="99066">
        <dgm:presLayoutVars>
          <dgm:bulletEnabled val="1"/>
        </dgm:presLayoutVars>
      </dgm:prSet>
      <dgm:spPr/>
    </dgm:pt>
    <dgm:pt modelId="{84A78C0E-AE66-4E3D-9ACF-BC8618A39697}" type="pres">
      <dgm:prSet presAssocID="{25CB5D00-F8E3-4ECC-9334-47E93C18BDD4}" presName="sp" presStyleCnt="0"/>
      <dgm:spPr/>
    </dgm:pt>
    <dgm:pt modelId="{229DBD35-A2CB-4107-BDF4-1B14DE6CD8D0}" type="pres">
      <dgm:prSet presAssocID="{CCAD0F49-B9A8-40CF-BBE5-12E6E7607E7B}" presName="composite" presStyleCnt="0"/>
      <dgm:spPr/>
    </dgm:pt>
    <dgm:pt modelId="{D61C7034-1C3E-4324-BD07-7A88E52C9C45}" type="pres">
      <dgm:prSet presAssocID="{CCAD0F49-B9A8-40CF-BBE5-12E6E7607E7B}" presName="parentText" presStyleLbl="alignNode1" presStyleIdx="3" presStyleCnt="4">
        <dgm:presLayoutVars>
          <dgm:chMax val="1"/>
          <dgm:bulletEnabled val="1"/>
        </dgm:presLayoutVars>
      </dgm:prSet>
      <dgm:spPr/>
    </dgm:pt>
    <dgm:pt modelId="{DC895690-CDE6-4CE6-A5BB-EF73AFDC5166}" type="pres">
      <dgm:prSet presAssocID="{CCAD0F49-B9A8-40CF-BBE5-12E6E7607E7B}" presName="descendantText" presStyleLbl="alignAcc1" presStyleIdx="3" presStyleCnt="4" custScaleX="96970">
        <dgm:presLayoutVars>
          <dgm:bulletEnabled val="1"/>
        </dgm:presLayoutVars>
      </dgm:prSet>
      <dgm:spPr/>
    </dgm:pt>
  </dgm:ptLst>
  <dgm:cxnLst>
    <dgm:cxn modelId="{0D19A404-70CF-40EC-9903-8B697D4DBB96}" srcId="{9E50C8B6-1292-40B1-AB90-78921B8C253F}" destId="{D6835353-960C-4350-AC15-A12603F068B8}" srcOrd="1" destOrd="0" parTransId="{FDFFE1B3-95B7-4945-AD65-11968D9BD3AE}" sibTransId="{EC664900-3EEF-4720-9BC0-AC4D3A8D208C}"/>
    <dgm:cxn modelId="{72201A0B-E2B8-4C14-A2BB-A468332023A5}" type="presOf" srcId="{02B809B7-0BB5-42E5-B531-1E13A7D2CC37}" destId="{DC895690-CDE6-4CE6-A5BB-EF73AFDC5166}" srcOrd="0" destOrd="3" presId="urn:microsoft.com/office/officeart/2005/8/layout/chevron2"/>
    <dgm:cxn modelId="{2421C30C-C446-48C3-B4E5-FA4CBE17AE7B}" srcId="{CCAD0F49-B9A8-40CF-BBE5-12E6E7607E7B}" destId="{168087CD-6832-43C9-8889-89E762E060B4}" srcOrd="1" destOrd="0" parTransId="{7E8DF7BF-9711-4814-928F-2AE90039540D}" sibTransId="{6F50FA5C-53A7-41F3-9D9B-23C94A722507}"/>
    <dgm:cxn modelId="{1593E511-69EE-4CCC-81A7-C44450C5D8E9}" srcId="{7F418A17-C731-41EB-AFC7-3CC80235AEC2}" destId="{59477F72-A6FC-4D27-BB7D-F408BD2FF549}" srcOrd="2" destOrd="0" parTransId="{F4128FF4-8B89-47B4-8EFA-EB0A5A94916C}" sibTransId="{25CB5D00-F8E3-4ECC-9334-47E93C18BDD4}"/>
    <dgm:cxn modelId="{9E0B1E23-B3B9-4DBB-80B9-DB4CF397588D}" srcId="{7F418A17-C731-41EB-AFC7-3CC80235AEC2}" destId="{CCAD0F49-B9A8-40CF-BBE5-12E6E7607E7B}" srcOrd="3" destOrd="0" parTransId="{4BF95FC4-FDB2-4DFD-B2F4-A8FF8DB8410C}" sibTransId="{9979340E-F708-4F3C-BBB8-639E4A25F7F7}"/>
    <dgm:cxn modelId="{0BAEB824-9D98-4D21-BCEF-A1BDF77B7828}" srcId="{9E50C8B6-1292-40B1-AB90-78921B8C253F}" destId="{4874E9AC-DCFC-4004-A957-E3CBABF5BB5C}" srcOrd="0" destOrd="0" parTransId="{66ED9650-62F1-4CE8-B8C7-DDA3AF9DDC51}" sibTransId="{1F2CD312-73F5-4D71-85EF-20891BB766D3}"/>
    <dgm:cxn modelId="{8945C424-FDC0-4D49-8302-91D1C2932273}" type="presOf" srcId="{7F418A17-C731-41EB-AFC7-3CC80235AEC2}" destId="{7BE90719-275D-4CF9-A77E-D171C255BF34}" srcOrd="0" destOrd="0" presId="urn:microsoft.com/office/officeart/2005/8/layout/chevron2"/>
    <dgm:cxn modelId="{2F193D29-7D83-4826-B67B-EF9F757F3D98}" type="presOf" srcId="{4C12CE16-4588-435F-BA25-1A1CB340CF8C}" destId="{896C6489-0569-4E05-A02F-A2213959BAAE}" srcOrd="0" destOrd="0" presId="urn:microsoft.com/office/officeart/2005/8/layout/chevron2"/>
    <dgm:cxn modelId="{008C0437-7C6E-4070-A591-47E56535BDBE}" srcId="{CCAD0F49-B9A8-40CF-BBE5-12E6E7607E7B}" destId="{02B809B7-0BB5-42E5-B531-1E13A7D2CC37}" srcOrd="3" destOrd="0" parTransId="{7DFFD445-B659-488A-BE63-7E5F08150EF0}" sibTransId="{910EC651-54A4-4D23-BCAE-0DDC9B4ECDCE}"/>
    <dgm:cxn modelId="{FE90E73A-BECB-4091-89E4-F960ECBE9F43}" type="presOf" srcId="{9E50C8B6-1292-40B1-AB90-78921B8C253F}" destId="{ABAC7B31-5FDE-4DD5-9C01-9613B07CA2CE}" srcOrd="0" destOrd="0" presId="urn:microsoft.com/office/officeart/2005/8/layout/chevron2"/>
    <dgm:cxn modelId="{71E5DC5E-08CE-436C-9767-27368E043C36}" srcId="{CCAD0F49-B9A8-40CF-BBE5-12E6E7607E7B}" destId="{4BC8229C-4D50-4E81-9650-8D5FE3D5FBAA}" srcOrd="0" destOrd="0" parTransId="{A9828F9B-D18D-4E92-9B2E-03F78874251D}" sibTransId="{E1290280-74F4-421E-B37A-DCE930059750}"/>
    <dgm:cxn modelId="{03E91C65-A650-4D31-8298-6FDED4B63748}" type="presOf" srcId="{4BC8229C-4D50-4E81-9650-8D5FE3D5FBAA}" destId="{DC895690-CDE6-4CE6-A5BB-EF73AFDC5166}" srcOrd="0" destOrd="0" presId="urn:microsoft.com/office/officeart/2005/8/layout/chevron2"/>
    <dgm:cxn modelId="{7364C64C-E08A-469F-A05C-348F84D5CD08}" srcId="{7F418A17-C731-41EB-AFC7-3CC80235AEC2}" destId="{15FEA02B-BC82-4CFB-B44D-19E76FE6A5E5}" srcOrd="1" destOrd="0" parTransId="{EB84F565-7BF8-411C-ADE6-9D5F4F296A01}" sibTransId="{E5191EAE-9790-456F-A2A3-91683A4F73BA}"/>
    <dgm:cxn modelId="{123D0E4D-5647-4423-8940-117B8FB422C5}" srcId="{59477F72-A6FC-4D27-BB7D-F408BD2FF549}" destId="{9E50C8B6-1292-40B1-AB90-78921B8C253F}" srcOrd="0" destOrd="0" parTransId="{12C5DA4E-AD1D-40DB-9E13-2A73394113C8}" sibTransId="{93E3B85B-5539-4D04-B542-8356A7175C74}"/>
    <dgm:cxn modelId="{0E5B5A4D-C6A7-4EF4-96F2-996C082C86CE}" type="presOf" srcId="{CCAD0F49-B9A8-40CF-BBE5-12E6E7607E7B}" destId="{D61C7034-1C3E-4324-BD07-7A88E52C9C45}" srcOrd="0" destOrd="0" presId="urn:microsoft.com/office/officeart/2005/8/layout/chevron2"/>
    <dgm:cxn modelId="{0FE9946F-BBF6-493F-B0F3-85C6C70ACB29}" type="presOf" srcId="{F56570BD-C5E1-48A2-A742-77B78485BDC9}" destId="{C51583C4-14BE-4757-98DB-53BAAE898535}" srcOrd="0" destOrd="0" presId="urn:microsoft.com/office/officeart/2005/8/layout/chevron2"/>
    <dgm:cxn modelId="{72C4C64F-5A75-497C-9282-B8644CADF1E1}" srcId="{B6FE86C5-FFD6-45D0-B266-E0E0158B6E99}" destId="{762A5E71-A632-43CD-9F7A-C8A06D6E1E96}" srcOrd="0" destOrd="0" parTransId="{F52FEC68-2CCF-414A-B029-C04B3441236A}" sibTransId="{11FE2533-23C2-4103-8D97-89381D89F0CC}"/>
    <dgm:cxn modelId="{87E93073-A8F4-4792-9C3A-CB8DDE53E680}" type="presOf" srcId="{6A7159D3-15BE-41B8-92A1-8DD6FC15595C}" destId="{DC895690-CDE6-4CE6-A5BB-EF73AFDC5166}" srcOrd="0" destOrd="2" presId="urn:microsoft.com/office/officeart/2005/8/layout/chevron2"/>
    <dgm:cxn modelId="{A2CDBC8B-8B5A-44DC-B666-3CA2B487AD73}" type="presOf" srcId="{168087CD-6832-43C9-8889-89E762E060B4}" destId="{DC895690-CDE6-4CE6-A5BB-EF73AFDC5166}" srcOrd="0" destOrd="1" presId="urn:microsoft.com/office/officeart/2005/8/layout/chevron2"/>
    <dgm:cxn modelId="{BB840C92-BA83-461F-A630-6B4BDAB6AA30}" type="presOf" srcId="{15FEA02B-BC82-4CFB-B44D-19E76FE6A5E5}" destId="{138BDCA3-9DCA-4C20-8BE3-F5042A822AFF}" srcOrd="0" destOrd="0" presId="urn:microsoft.com/office/officeart/2005/8/layout/chevron2"/>
    <dgm:cxn modelId="{BA5DBA98-3963-4CCE-A546-FFB45BBC74E1}" srcId="{15FEA02B-BC82-4CFB-B44D-19E76FE6A5E5}" destId="{B6FE86C5-FFD6-45D0-B266-E0E0158B6E99}" srcOrd="0" destOrd="0" parTransId="{10F809CE-0817-4F74-8A11-6591CE6F9E8A}" sibTransId="{15BC7077-6DD3-4886-8A75-EA05BBDCA5DF}"/>
    <dgm:cxn modelId="{720705AB-46F3-4E9D-A9F7-64C768BEEAC6}" type="presOf" srcId="{4F32113D-92EF-4222-9DBF-DCAEA04ADFF9}" destId="{91E7FDAC-5A6C-4E22-81C3-77D5739C52E1}" srcOrd="0" destOrd="2" presId="urn:microsoft.com/office/officeart/2005/8/layout/chevron2"/>
    <dgm:cxn modelId="{771077B0-A104-4ADC-9F9C-01480A7C9464}" type="presOf" srcId="{7C4DDBB6-A5C3-436D-95D2-05AC49BC4A2B}" destId="{DC895690-CDE6-4CE6-A5BB-EF73AFDC5166}" srcOrd="0" destOrd="4" presId="urn:microsoft.com/office/officeart/2005/8/layout/chevron2"/>
    <dgm:cxn modelId="{588488B5-A3D6-4D79-82D2-E287B7545650}" srcId="{B6FE86C5-FFD6-45D0-B266-E0E0158B6E99}" destId="{4F32113D-92EF-4222-9DBF-DCAEA04ADFF9}" srcOrd="1" destOrd="0" parTransId="{F09EABF9-0136-4601-89E1-73AF2F4A1FB2}" sibTransId="{6969182C-2639-4738-AA30-8BA3AED89DFC}"/>
    <dgm:cxn modelId="{FB0C7ABA-542B-439C-9E1F-C34A3D473F56}" type="presOf" srcId="{762A5E71-A632-43CD-9F7A-C8A06D6E1E96}" destId="{91E7FDAC-5A6C-4E22-81C3-77D5739C52E1}" srcOrd="0" destOrd="1" presId="urn:microsoft.com/office/officeart/2005/8/layout/chevron2"/>
    <dgm:cxn modelId="{59945FC4-E159-4F39-8417-D59789EC62B5}" type="presOf" srcId="{D6835353-960C-4350-AC15-A12603F068B8}" destId="{ABAC7B31-5FDE-4DD5-9C01-9613B07CA2CE}" srcOrd="0" destOrd="2" presId="urn:microsoft.com/office/officeart/2005/8/layout/chevron2"/>
    <dgm:cxn modelId="{5E023DD1-5254-472E-8E1F-5F96BF58AD5E}" srcId="{CCAD0F49-B9A8-40CF-BBE5-12E6E7607E7B}" destId="{7C4DDBB6-A5C3-436D-95D2-05AC49BC4A2B}" srcOrd="4" destOrd="0" parTransId="{B9B0236E-900F-4E23-BA55-BC6365DECD91}" sibTransId="{DD502A55-97EA-4495-AF10-2064EAA43A05}"/>
    <dgm:cxn modelId="{BDE114D8-B9A7-45C7-8593-FF0E235E28B3}" srcId="{F56570BD-C5E1-48A2-A742-77B78485BDC9}" destId="{4C12CE16-4588-435F-BA25-1A1CB340CF8C}" srcOrd="0" destOrd="0" parTransId="{936AB722-9F58-4960-B829-838000BD716C}" sibTransId="{10FAED80-8BFF-4874-89C3-CE2BC75BD1DD}"/>
    <dgm:cxn modelId="{57B705DC-038B-4470-8F8B-A9A7C97221D8}" type="presOf" srcId="{B6FE86C5-FFD6-45D0-B266-E0E0158B6E99}" destId="{91E7FDAC-5A6C-4E22-81C3-77D5739C52E1}" srcOrd="0" destOrd="0" presId="urn:microsoft.com/office/officeart/2005/8/layout/chevron2"/>
    <dgm:cxn modelId="{CAEA2FE0-CF70-4B8D-AC25-21633886DED7}" srcId="{7F418A17-C731-41EB-AFC7-3CC80235AEC2}" destId="{F56570BD-C5E1-48A2-A742-77B78485BDC9}" srcOrd="0" destOrd="0" parTransId="{636738C0-265B-4568-AE63-B9E0C9CC7196}" sibTransId="{94E7CECD-9E85-4038-80A1-812D448FEA72}"/>
    <dgm:cxn modelId="{FAC985E5-CEE3-48F1-8DCD-7B7405650157}" srcId="{CCAD0F49-B9A8-40CF-BBE5-12E6E7607E7B}" destId="{6A7159D3-15BE-41B8-92A1-8DD6FC15595C}" srcOrd="2" destOrd="0" parTransId="{FE9C6CB4-C233-4FB1-81FD-60E422D25876}" sibTransId="{8EB92A6E-4545-4202-88B6-B65399E00115}"/>
    <dgm:cxn modelId="{4488E0FA-2F21-4BDB-8180-A1B2FFAE5CD5}" type="presOf" srcId="{59477F72-A6FC-4D27-BB7D-F408BD2FF549}" destId="{820898C7-D199-47F9-A38B-972AC1D53EC7}" srcOrd="0" destOrd="0" presId="urn:microsoft.com/office/officeart/2005/8/layout/chevron2"/>
    <dgm:cxn modelId="{957690FB-4587-4F81-86C9-B83174C84D93}" type="presOf" srcId="{4874E9AC-DCFC-4004-A957-E3CBABF5BB5C}" destId="{ABAC7B31-5FDE-4DD5-9C01-9613B07CA2CE}" srcOrd="0" destOrd="1" presId="urn:microsoft.com/office/officeart/2005/8/layout/chevron2"/>
    <dgm:cxn modelId="{B56F24ED-FE4B-430C-A9F9-372F22F729B8}" type="presParOf" srcId="{7BE90719-275D-4CF9-A77E-D171C255BF34}" destId="{6DAC46AA-9136-4BE1-89B0-870BC37B1A44}" srcOrd="0" destOrd="0" presId="urn:microsoft.com/office/officeart/2005/8/layout/chevron2"/>
    <dgm:cxn modelId="{10AA9A40-6143-4073-94D7-7A051221644C}" type="presParOf" srcId="{6DAC46AA-9136-4BE1-89B0-870BC37B1A44}" destId="{C51583C4-14BE-4757-98DB-53BAAE898535}" srcOrd="0" destOrd="0" presId="urn:microsoft.com/office/officeart/2005/8/layout/chevron2"/>
    <dgm:cxn modelId="{70BE0ACF-2341-4559-82B2-9AFBF0ECE426}" type="presParOf" srcId="{6DAC46AA-9136-4BE1-89B0-870BC37B1A44}" destId="{896C6489-0569-4E05-A02F-A2213959BAAE}" srcOrd="1" destOrd="0" presId="urn:microsoft.com/office/officeart/2005/8/layout/chevron2"/>
    <dgm:cxn modelId="{10BD809C-88BF-42FE-A02B-F576893B79A7}" type="presParOf" srcId="{7BE90719-275D-4CF9-A77E-D171C255BF34}" destId="{4757E820-C710-439C-9652-C232A874A972}" srcOrd="1" destOrd="0" presId="urn:microsoft.com/office/officeart/2005/8/layout/chevron2"/>
    <dgm:cxn modelId="{A4947EBE-84A5-4504-A142-9555E5ED387E}" type="presParOf" srcId="{7BE90719-275D-4CF9-A77E-D171C255BF34}" destId="{528F75F9-AECE-4FD3-ADBA-CA17149F34C1}" srcOrd="2" destOrd="0" presId="urn:microsoft.com/office/officeart/2005/8/layout/chevron2"/>
    <dgm:cxn modelId="{4F012869-2A53-43B4-BCEA-D7898302B64B}" type="presParOf" srcId="{528F75F9-AECE-4FD3-ADBA-CA17149F34C1}" destId="{138BDCA3-9DCA-4C20-8BE3-F5042A822AFF}" srcOrd="0" destOrd="0" presId="urn:microsoft.com/office/officeart/2005/8/layout/chevron2"/>
    <dgm:cxn modelId="{ED0271DE-6474-4129-9EA0-4362E0C7ED99}" type="presParOf" srcId="{528F75F9-AECE-4FD3-ADBA-CA17149F34C1}" destId="{91E7FDAC-5A6C-4E22-81C3-77D5739C52E1}" srcOrd="1" destOrd="0" presId="urn:microsoft.com/office/officeart/2005/8/layout/chevron2"/>
    <dgm:cxn modelId="{87A5A061-E21A-4B86-A129-11BEA3AFB374}" type="presParOf" srcId="{7BE90719-275D-4CF9-A77E-D171C255BF34}" destId="{3565D7D8-12B4-4E8F-846C-DF21FAD94A50}" srcOrd="3" destOrd="0" presId="urn:microsoft.com/office/officeart/2005/8/layout/chevron2"/>
    <dgm:cxn modelId="{FC704322-134F-4EAF-83CC-836A353CB7A6}" type="presParOf" srcId="{7BE90719-275D-4CF9-A77E-D171C255BF34}" destId="{CFD932A0-C94B-4790-954A-93CBC0EB4922}" srcOrd="4" destOrd="0" presId="urn:microsoft.com/office/officeart/2005/8/layout/chevron2"/>
    <dgm:cxn modelId="{0D19D81A-03CD-468C-964B-2F1DED35B092}" type="presParOf" srcId="{CFD932A0-C94B-4790-954A-93CBC0EB4922}" destId="{820898C7-D199-47F9-A38B-972AC1D53EC7}" srcOrd="0" destOrd="0" presId="urn:microsoft.com/office/officeart/2005/8/layout/chevron2"/>
    <dgm:cxn modelId="{97C97E25-CA35-466D-A3B3-EF0E650C5EC8}" type="presParOf" srcId="{CFD932A0-C94B-4790-954A-93CBC0EB4922}" destId="{ABAC7B31-5FDE-4DD5-9C01-9613B07CA2CE}" srcOrd="1" destOrd="0" presId="urn:microsoft.com/office/officeart/2005/8/layout/chevron2"/>
    <dgm:cxn modelId="{62CD84FF-EEF7-4928-BA6A-87677BF70A42}" type="presParOf" srcId="{7BE90719-275D-4CF9-A77E-D171C255BF34}" destId="{84A78C0E-AE66-4E3D-9ACF-BC8618A39697}" srcOrd="5" destOrd="0" presId="urn:microsoft.com/office/officeart/2005/8/layout/chevron2"/>
    <dgm:cxn modelId="{7473863E-8D1B-4FA2-9873-435ED5307AF6}" type="presParOf" srcId="{7BE90719-275D-4CF9-A77E-D171C255BF34}" destId="{229DBD35-A2CB-4107-BDF4-1B14DE6CD8D0}" srcOrd="6" destOrd="0" presId="urn:microsoft.com/office/officeart/2005/8/layout/chevron2"/>
    <dgm:cxn modelId="{CD613C90-7B9C-4841-9F04-6C142FC61157}" type="presParOf" srcId="{229DBD35-A2CB-4107-BDF4-1B14DE6CD8D0}" destId="{D61C7034-1C3E-4324-BD07-7A88E52C9C45}" srcOrd="0" destOrd="0" presId="urn:microsoft.com/office/officeart/2005/8/layout/chevron2"/>
    <dgm:cxn modelId="{75CCEE00-4217-4324-9B0D-2EEF7E37490A}" type="presParOf" srcId="{229DBD35-A2CB-4107-BDF4-1B14DE6CD8D0}" destId="{DC895690-CDE6-4CE6-A5BB-EF73AFDC5166}" srcOrd="1" destOrd="0" presId="urn:microsoft.com/office/officeart/2005/8/layout/chevron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51583C4-14BE-4757-98DB-53BAAE898535}">
      <dsp:nvSpPr>
        <dsp:cNvPr id="0" name=""/>
        <dsp:cNvSpPr/>
      </dsp:nvSpPr>
      <dsp:spPr>
        <a:xfrm rot="5400000">
          <a:off x="-187154" y="209157"/>
          <a:ext cx="1355176" cy="948623"/>
        </a:xfrm>
        <a:prstGeom prst="chevron">
          <a:avLst/>
        </a:prstGeom>
        <a:solidFill>
          <a:srgbClr val="E32526"/>
        </a:solidFill>
        <a:ln w="12700" cap="flat" cmpd="sng" algn="ctr">
          <a:solidFill>
            <a:srgbClr val="E32526"/>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b="0" kern="1200" dirty="0">
              <a:latin typeface="Arial" panose="020B0604020202020204" pitchFamily="34" charset="0"/>
              <a:cs typeface="Arial" panose="020B0604020202020204" pitchFamily="34" charset="0"/>
            </a:rPr>
            <a:t>Definition</a:t>
          </a:r>
        </a:p>
      </dsp:txBody>
      <dsp:txXfrm rot="-5400000">
        <a:off x="16123" y="480193"/>
        <a:ext cx="948623" cy="406553"/>
      </dsp:txXfrm>
    </dsp:sp>
    <dsp:sp modelId="{896C6489-0569-4E05-A02F-A2213959BAAE}">
      <dsp:nvSpPr>
        <dsp:cNvPr id="0" name=""/>
        <dsp:cNvSpPr/>
      </dsp:nvSpPr>
      <dsp:spPr>
        <a:xfrm rot="5400000">
          <a:off x="4789353" y="-3774284"/>
          <a:ext cx="880864" cy="8441197"/>
        </a:xfrm>
        <a:prstGeom prst="round2SameRect">
          <a:avLst/>
        </a:prstGeom>
        <a:solidFill>
          <a:schemeClr val="bg1">
            <a:alpha val="90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Char char="•"/>
          </a:pPr>
          <a:r>
            <a:rPr lang="en-US" sz="1800" kern="1200" dirty="0">
              <a:solidFill>
                <a:schemeClr val="tx1">
                  <a:lumMod val="65000"/>
                  <a:lumOff val="35000"/>
                </a:schemeClr>
              </a:solidFill>
              <a:latin typeface="Arial" panose="020B0604020202020204" pitchFamily="34" charset="0"/>
              <a:cs typeface="Arial" panose="020B0604020202020204" pitchFamily="34" charset="0"/>
            </a:rPr>
            <a:t>Project delivery method in which the design and construction of a project are combined into one contract, usually awarded on either a low bid or </a:t>
          </a:r>
          <a:r>
            <a:rPr lang="en-US" sz="1800" b="1" kern="1200" dirty="0">
              <a:solidFill>
                <a:srgbClr val="000099"/>
              </a:solidFill>
              <a:latin typeface="Arial" panose="020B0604020202020204" pitchFamily="34" charset="0"/>
              <a:cs typeface="Arial" panose="020B0604020202020204" pitchFamily="34" charset="0"/>
            </a:rPr>
            <a:t>best-value basis</a:t>
          </a:r>
          <a:r>
            <a:rPr lang="en-US" sz="1800" b="1" kern="1200" dirty="0">
              <a:solidFill>
                <a:schemeClr val="tx1">
                  <a:lumMod val="65000"/>
                  <a:lumOff val="35000"/>
                </a:schemeClr>
              </a:solidFill>
              <a:latin typeface="Arial" panose="020B0604020202020204" pitchFamily="34" charset="0"/>
              <a:cs typeface="Arial" panose="020B0604020202020204" pitchFamily="34" charset="0"/>
            </a:rPr>
            <a:t>.</a:t>
          </a:r>
        </a:p>
      </dsp:txBody>
      <dsp:txXfrm rot="-5400000">
        <a:off x="1009187" y="48882"/>
        <a:ext cx="8398197" cy="794864"/>
      </dsp:txXfrm>
    </dsp:sp>
    <dsp:sp modelId="{138BDCA3-9DCA-4C20-8BE3-F5042A822AFF}">
      <dsp:nvSpPr>
        <dsp:cNvPr id="0" name=""/>
        <dsp:cNvSpPr/>
      </dsp:nvSpPr>
      <dsp:spPr>
        <a:xfrm rot="5400000">
          <a:off x="-187154" y="1419047"/>
          <a:ext cx="1355176" cy="948623"/>
        </a:xfrm>
        <a:prstGeom prst="chevron">
          <a:avLst/>
        </a:prstGeom>
        <a:solidFill>
          <a:srgbClr val="E32526"/>
        </a:solidFill>
        <a:ln w="12700" cap="flat" cmpd="sng" algn="ctr">
          <a:solidFill>
            <a:srgbClr val="E32526"/>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b="0" kern="1200" dirty="0">
              <a:latin typeface="Arial" panose="020B0604020202020204" pitchFamily="34" charset="0"/>
              <a:cs typeface="Arial" panose="020B0604020202020204" pitchFamily="34" charset="0"/>
            </a:rPr>
            <a:t>Authority</a:t>
          </a:r>
        </a:p>
      </dsp:txBody>
      <dsp:txXfrm rot="-5400000">
        <a:off x="16123" y="1690083"/>
        <a:ext cx="948623" cy="406553"/>
      </dsp:txXfrm>
    </dsp:sp>
    <dsp:sp modelId="{91E7FDAC-5A6C-4E22-81C3-77D5739C52E1}">
      <dsp:nvSpPr>
        <dsp:cNvPr id="0" name=""/>
        <dsp:cNvSpPr/>
      </dsp:nvSpPr>
      <dsp:spPr>
        <a:xfrm rot="5400000">
          <a:off x="4789353" y="-2564395"/>
          <a:ext cx="880864" cy="8441197"/>
        </a:xfrm>
        <a:prstGeom prst="round2SameRect">
          <a:avLst/>
        </a:prstGeom>
        <a:solidFill>
          <a:schemeClr val="bg1">
            <a:alpha val="90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0904" tIns="10795" rIns="10795" bIns="10795" numCol="1" spcCol="1270" anchor="ctr" anchorCtr="0">
          <a:noAutofit/>
        </a:bodyPr>
        <a:lstStyle/>
        <a:p>
          <a:pPr marL="171450" lvl="1" indent="-171450" algn="l" defTabSz="755650">
            <a:lnSpc>
              <a:spcPct val="90000"/>
            </a:lnSpc>
            <a:spcBef>
              <a:spcPct val="0"/>
            </a:spcBef>
            <a:spcAft>
              <a:spcPct val="15000"/>
            </a:spcAft>
            <a:buChar char="•"/>
          </a:pPr>
          <a:endParaRPr lang="en-US" sz="1700" kern="1200" dirty="0">
            <a:solidFill>
              <a:schemeClr val="tx1">
                <a:lumMod val="65000"/>
                <a:lumOff val="35000"/>
              </a:schemeClr>
            </a:solidFill>
            <a:latin typeface="Arial" panose="020B0604020202020204" pitchFamily="34" charset="0"/>
            <a:cs typeface="Arial" panose="020B0604020202020204" pitchFamily="34" charset="0"/>
          </a:endParaRPr>
        </a:p>
        <a:p>
          <a:pPr marL="171450" lvl="1" indent="-171450" algn="l" defTabSz="800100">
            <a:lnSpc>
              <a:spcPct val="90000"/>
            </a:lnSpc>
            <a:spcBef>
              <a:spcPct val="0"/>
            </a:spcBef>
            <a:spcAft>
              <a:spcPct val="15000"/>
            </a:spcAft>
            <a:buChar char="•"/>
          </a:pPr>
          <a:r>
            <a:rPr lang="en-US" sz="1800" kern="1200" dirty="0">
              <a:solidFill>
                <a:schemeClr val="tx1">
                  <a:lumMod val="65000"/>
                  <a:lumOff val="35000"/>
                </a:schemeClr>
              </a:solidFill>
              <a:latin typeface="Arial" panose="020B0604020202020204" pitchFamily="34" charset="0"/>
              <a:cs typeface="Arial" panose="020B0604020202020204" pitchFamily="34" charset="0"/>
            </a:rPr>
            <a:t>Act 460 of 2003</a:t>
          </a:r>
        </a:p>
        <a:p>
          <a:pPr marL="342900" lvl="2" indent="-171450" algn="l" defTabSz="800100">
            <a:lnSpc>
              <a:spcPct val="90000"/>
            </a:lnSpc>
            <a:spcBef>
              <a:spcPct val="0"/>
            </a:spcBef>
            <a:spcAft>
              <a:spcPct val="15000"/>
            </a:spcAft>
            <a:buChar char="•"/>
          </a:pPr>
          <a:r>
            <a:rPr lang="en-US" sz="1800" kern="1200" dirty="0">
              <a:solidFill>
                <a:schemeClr val="tx1">
                  <a:lumMod val="65000"/>
                  <a:lumOff val="35000"/>
                </a:schemeClr>
              </a:solidFill>
              <a:latin typeface="Arial" panose="020B0604020202020204" pitchFamily="34" charset="0"/>
              <a:cs typeface="Arial" panose="020B0604020202020204" pitchFamily="34" charset="0"/>
            </a:rPr>
            <a:t>Authorized use to DB and required ARDOT to </a:t>
          </a:r>
          <a:r>
            <a:rPr lang="en-US" sz="1800" b="1" kern="1200" dirty="0">
              <a:solidFill>
                <a:srgbClr val="000099"/>
              </a:solidFill>
              <a:latin typeface="Arial" panose="020B0604020202020204" pitchFamily="34" charset="0"/>
              <a:cs typeface="Arial" panose="020B0604020202020204" pitchFamily="34" charset="0"/>
            </a:rPr>
            <a:t>establish procedures </a:t>
          </a:r>
          <a:r>
            <a:rPr lang="en-US" sz="1800" kern="1200" dirty="0">
              <a:solidFill>
                <a:schemeClr val="tx1">
                  <a:lumMod val="65000"/>
                  <a:lumOff val="35000"/>
                </a:schemeClr>
              </a:solidFill>
              <a:latin typeface="Arial" panose="020B0604020202020204" pitchFamily="34" charset="0"/>
              <a:cs typeface="Arial" panose="020B0604020202020204" pitchFamily="34" charset="0"/>
            </a:rPr>
            <a:t>and regulations for qualifications-based selection</a:t>
          </a:r>
        </a:p>
        <a:p>
          <a:pPr marL="342900" lvl="2" indent="-171450" algn="l" defTabSz="800100">
            <a:lnSpc>
              <a:spcPct val="90000"/>
            </a:lnSpc>
            <a:spcBef>
              <a:spcPct val="0"/>
            </a:spcBef>
            <a:spcAft>
              <a:spcPct val="15000"/>
            </a:spcAft>
            <a:buChar char="•"/>
          </a:pPr>
          <a:r>
            <a:rPr lang="en-US" sz="1800" kern="1200" dirty="0">
              <a:solidFill>
                <a:schemeClr val="tx1">
                  <a:lumMod val="65000"/>
                  <a:lumOff val="35000"/>
                </a:schemeClr>
              </a:solidFill>
              <a:latin typeface="Arial" panose="020B0604020202020204" pitchFamily="34" charset="0"/>
              <a:cs typeface="Arial" panose="020B0604020202020204" pitchFamily="34" charset="0"/>
            </a:rPr>
            <a:t>Up to 2 projects, each with a value of $50M or higher</a:t>
          </a:r>
        </a:p>
        <a:p>
          <a:pPr marL="171450" lvl="1" indent="-171450" algn="l" defTabSz="755650">
            <a:lnSpc>
              <a:spcPct val="90000"/>
            </a:lnSpc>
            <a:spcBef>
              <a:spcPct val="0"/>
            </a:spcBef>
            <a:spcAft>
              <a:spcPct val="15000"/>
            </a:spcAft>
            <a:buChar char="•"/>
          </a:pPr>
          <a:endParaRPr lang="en-US" sz="1700" kern="1200" dirty="0">
            <a:solidFill>
              <a:schemeClr val="tx1">
                <a:lumMod val="65000"/>
                <a:lumOff val="35000"/>
              </a:schemeClr>
            </a:solidFill>
            <a:latin typeface="Arial" panose="020B0604020202020204" pitchFamily="34" charset="0"/>
            <a:cs typeface="Arial" panose="020B0604020202020204" pitchFamily="34" charset="0"/>
          </a:endParaRPr>
        </a:p>
      </dsp:txBody>
      <dsp:txXfrm rot="-5400000">
        <a:off x="1009187" y="1258771"/>
        <a:ext cx="8398197" cy="794864"/>
      </dsp:txXfrm>
    </dsp:sp>
    <dsp:sp modelId="{820898C7-D199-47F9-A38B-972AC1D53EC7}">
      <dsp:nvSpPr>
        <dsp:cNvPr id="0" name=""/>
        <dsp:cNvSpPr/>
      </dsp:nvSpPr>
      <dsp:spPr>
        <a:xfrm rot="5400000">
          <a:off x="-187154" y="2628936"/>
          <a:ext cx="1355176" cy="948623"/>
        </a:xfrm>
        <a:prstGeom prst="chevron">
          <a:avLst/>
        </a:prstGeom>
        <a:solidFill>
          <a:srgbClr val="E32526"/>
        </a:solidFill>
        <a:ln w="12700" cap="flat" cmpd="sng" algn="ctr">
          <a:solidFill>
            <a:srgbClr val="E32526"/>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endParaRPr lang="en-US" sz="1400" b="0" kern="1200" dirty="0">
            <a:latin typeface="Arial" panose="020B0604020202020204" pitchFamily="34" charset="0"/>
            <a:cs typeface="Arial" panose="020B0604020202020204" pitchFamily="34" charset="0"/>
          </a:endParaRPr>
        </a:p>
      </dsp:txBody>
      <dsp:txXfrm rot="-5400000">
        <a:off x="16123" y="2899972"/>
        <a:ext cx="948623" cy="406553"/>
      </dsp:txXfrm>
    </dsp:sp>
    <dsp:sp modelId="{ABAC7B31-5FDE-4DD5-9C01-9613B07CA2CE}">
      <dsp:nvSpPr>
        <dsp:cNvPr id="0" name=""/>
        <dsp:cNvSpPr/>
      </dsp:nvSpPr>
      <dsp:spPr>
        <a:xfrm rot="5400000">
          <a:off x="4805475" y="-1209241"/>
          <a:ext cx="880864" cy="8465593"/>
        </a:xfrm>
        <a:prstGeom prst="round2SameRect">
          <a:avLst/>
        </a:prstGeom>
        <a:solidFill>
          <a:schemeClr val="bg1">
            <a:alpha val="90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Char char="•"/>
          </a:pPr>
          <a:r>
            <a:rPr lang="en-US" sz="1800" kern="1200" dirty="0">
              <a:solidFill>
                <a:schemeClr val="tx1">
                  <a:lumMod val="65000"/>
                  <a:lumOff val="35000"/>
                </a:schemeClr>
              </a:solidFill>
              <a:latin typeface="Arial" panose="020B0604020202020204" pitchFamily="34" charset="0"/>
              <a:cs typeface="Arial" panose="020B0604020202020204" pitchFamily="34" charset="0"/>
            </a:rPr>
            <a:t>Act 541 of 2013</a:t>
          </a:r>
        </a:p>
        <a:p>
          <a:pPr marL="342900" lvl="2" indent="-171450" algn="l" defTabSz="800100">
            <a:lnSpc>
              <a:spcPct val="90000"/>
            </a:lnSpc>
            <a:spcBef>
              <a:spcPct val="0"/>
            </a:spcBef>
            <a:spcAft>
              <a:spcPct val="15000"/>
            </a:spcAft>
            <a:buChar char="•"/>
          </a:pPr>
          <a:r>
            <a:rPr lang="en-US" sz="1800" kern="1200" dirty="0">
              <a:solidFill>
                <a:schemeClr val="tx1">
                  <a:lumMod val="65000"/>
                  <a:lumOff val="35000"/>
                </a:schemeClr>
              </a:solidFill>
              <a:latin typeface="Arial" panose="020B0604020202020204" pitchFamily="34" charset="0"/>
              <a:cs typeface="Arial" panose="020B0604020202020204" pitchFamily="34" charset="0"/>
            </a:rPr>
            <a:t>Allowed unlimited use of DB projects when state highway revenues are not required</a:t>
          </a:r>
        </a:p>
        <a:p>
          <a:pPr marL="342900" lvl="2" indent="-171450" algn="l" defTabSz="800100">
            <a:lnSpc>
              <a:spcPct val="90000"/>
            </a:lnSpc>
            <a:spcBef>
              <a:spcPct val="0"/>
            </a:spcBef>
            <a:spcAft>
              <a:spcPct val="15000"/>
            </a:spcAft>
            <a:buChar char="•"/>
          </a:pPr>
          <a:r>
            <a:rPr lang="en-US" sz="1800" kern="1200" dirty="0">
              <a:solidFill>
                <a:schemeClr val="tx1">
                  <a:lumMod val="65000"/>
                  <a:lumOff val="35000"/>
                </a:schemeClr>
              </a:solidFill>
              <a:latin typeface="Arial" panose="020B0604020202020204" pitchFamily="34" charset="0"/>
              <a:cs typeface="Arial" panose="020B0604020202020204" pitchFamily="34" charset="0"/>
            </a:rPr>
            <a:t>Allowed DB contracts under the </a:t>
          </a:r>
          <a:r>
            <a:rPr lang="en-US" sz="1800" b="1" kern="1200" dirty="0">
              <a:solidFill>
                <a:srgbClr val="000099"/>
              </a:solidFill>
              <a:latin typeface="Arial" panose="020B0604020202020204" pitchFamily="34" charset="0"/>
              <a:cs typeface="Arial" panose="020B0604020202020204" pitchFamily="34" charset="0"/>
            </a:rPr>
            <a:t>Connecting Arkansas Program</a:t>
          </a:r>
          <a:r>
            <a:rPr lang="en-US" sz="1800" kern="1200" dirty="0">
              <a:solidFill>
                <a:srgbClr val="000099"/>
              </a:solidFill>
              <a:latin typeface="Arial" panose="020B0604020202020204" pitchFamily="34" charset="0"/>
              <a:cs typeface="Arial" panose="020B0604020202020204" pitchFamily="34" charset="0"/>
            </a:rPr>
            <a:t> </a:t>
          </a:r>
          <a:r>
            <a:rPr lang="en-US" sz="1800" kern="1200" dirty="0">
              <a:solidFill>
                <a:schemeClr val="tx1">
                  <a:lumMod val="65000"/>
                  <a:lumOff val="35000"/>
                </a:schemeClr>
              </a:solidFill>
              <a:latin typeface="Arial" panose="020B0604020202020204" pitchFamily="34" charset="0"/>
              <a:cs typeface="Arial" panose="020B0604020202020204" pitchFamily="34" charset="0"/>
            </a:rPr>
            <a:t>only (sunset of July 1, 2023)</a:t>
          </a:r>
        </a:p>
      </dsp:txBody>
      <dsp:txXfrm rot="-5400000">
        <a:off x="1013111" y="2626123"/>
        <a:ext cx="8422593" cy="794864"/>
      </dsp:txXfrm>
    </dsp:sp>
    <dsp:sp modelId="{E1F03590-3412-4A03-AD9F-983A51CB5E53}">
      <dsp:nvSpPr>
        <dsp:cNvPr id="0" name=""/>
        <dsp:cNvSpPr/>
      </dsp:nvSpPr>
      <dsp:spPr>
        <a:xfrm rot="5400000">
          <a:off x="-187154" y="3838825"/>
          <a:ext cx="1355176" cy="948623"/>
        </a:xfrm>
        <a:prstGeom prst="chevron">
          <a:avLst/>
        </a:prstGeom>
        <a:solidFill>
          <a:srgbClr val="E32526"/>
        </a:solidFill>
        <a:ln w="12700" cap="flat" cmpd="sng" algn="ctr">
          <a:solidFill>
            <a:srgbClr val="E32526"/>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1155700">
            <a:lnSpc>
              <a:spcPct val="90000"/>
            </a:lnSpc>
            <a:spcBef>
              <a:spcPct val="0"/>
            </a:spcBef>
            <a:spcAft>
              <a:spcPct val="35000"/>
            </a:spcAft>
            <a:buNone/>
          </a:pPr>
          <a:endParaRPr lang="en-US" sz="2600" kern="1200" dirty="0"/>
        </a:p>
      </dsp:txBody>
      <dsp:txXfrm rot="-5400000">
        <a:off x="16123" y="4109861"/>
        <a:ext cx="948623" cy="406553"/>
      </dsp:txXfrm>
    </dsp:sp>
    <dsp:sp modelId="{B59CE3CA-44C9-4FEA-B5BE-82F380D7BF3B}">
      <dsp:nvSpPr>
        <dsp:cNvPr id="0" name=""/>
        <dsp:cNvSpPr/>
      </dsp:nvSpPr>
      <dsp:spPr>
        <a:xfrm rot="5400000">
          <a:off x="4825947" y="11288"/>
          <a:ext cx="880864" cy="8400252"/>
        </a:xfrm>
        <a:prstGeom prst="round2SameRect">
          <a:avLst/>
        </a:prstGeom>
        <a:solidFill>
          <a:schemeClr val="bg1">
            <a:alpha val="90000"/>
          </a:schemeClr>
        </a:solidFill>
        <a:ln w="12700" cap="flat" cmpd="sng" algn="ctr">
          <a:solidFill>
            <a:schemeClr val="bg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Char char="•"/>
          </a:pPr>
          <a:r>
            <a:rPr lang="en-US" sz="1800" kern="1200" dirty="0">
              <a:solidFill>
                <a:schemeClr val="tx1">
                  <a:lumMod val="65000"/>
                  <a:lumOff val="35000"/>
                </a:schemeClr>
              </a:solidFill>
              <a:latin typeface="Arial" panose="020B0604020202020204" pitchFamily="34" charset="0"/>
              <a:cs typeface="Arial" panose="020B0604020202020204" pitchFamily="34" charset="0"/>
            </a:rPr>
            <a:t>Act 704 of 2015</a:t>
          </a:r>
        </a:p>
        <a:p>
          <a:pPr marL="342900" lvl="2" indent="-171450" algn="l" defTabSz="800100">
            <a:lnSpc>
              <a:spcPct val="90000"/>
            </a:lnSpc>
            <a:spcBef>
              <a:spcPct val="0"/>
            </a:spcBef>
            <a:spcAft>
              <a:spcPct val="15000"/>
            </a:spcAft>
            <a:buChar char="•"/>
          </a:pPr>
          <a:r>
            <a:rPr lang="en-US" sz="1800" kern="1200" dirty="0">
              <a:solidFill>
                <a:schemeClr val="tx1">
                  <a:lumMod val="65000"/>
                  <a:lumOff val="35000"/>
                </a:schemeClr>
              </a:solidFill>
              <a:latin typeface="Arial" panose="020B0604020202020204" pitchFamily="34" charset="0"/>
              <a:cs typeface="Arial" panose="020B0604020202020204" pitchFamily="34" charset="0"/>
            </a:rPr>
            <a:t>Allowed for Design-Build-Finance</a:t>
          </a:r>
        </a:p>
        <a:p>
          <a:pPr marL="342900" lvl="2" indent="-171450" algn="l" defTabSz="800100">
            <a:lnSpc>
              <a:spcPct val="90000"/>
            </a:lnSpc>
            <a:spcBef>
              <a:spcPct val="0"/>
            </a:spcBef>
            <a:spcAft>
              <a:spcPct val="15000"/>
            </a:spcAft>
            <a:buChar char="•"/>
          </a:pPr>
          <a:r>
            <a:rPr lang="en-US" sz="1800" kern="1200" dirty="0">
              <a:solidFill>
                <a:schemeClr val="tx1">
                  <a:lumMod val="65000"/>
                  <a:lumOff val="35000"/>
                </a:schemeClr>
              </a:solidFill>
              <a:latin typeface="Arial" panose="020B0604020202020204" pitchFamily="34" charset="0"/>
              <a:cs typeface="Arial" panose="020B0604020202020204" pitchFamily="34" charset="0"/>
            </a:rPr>
            <a:t>Removed all restriction regarding time and funding; </a:t>
          </a:r>
          <a:r>
            <a:rPr lang="en-US" sz="1800" b="1" kern="1200" dirty="0">
              <a:solidFill>
                <a:srgbClr val="000099"/>
              </a:solidFill>
              <a:latin typeface="Arial" panose="020B0604020202020204" pitchFamily="34" charset="0"/>
              <a:cs typeface="Arial" panose="020B0604020202020204" pitchFamily="34" charset="0"/>
            </a:rPr>
            <a:t>unlimited use</a:t>
          </a:r>
        </a:p>
      </dsp:txBody>
      <dsp:txXfrm rot="-5400000">
        <a:off x="1066253" y="3813982"/>
        <a:ext cx="8357252" cy="79486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51583C4-14BE-4757-98DB-53BAAE898535}">
      <dsp:nvSpPr>
        <dsp:cNvPr id="0" name=""/>
        <dsp:cNvSpPr/>
      </dsp:nvSpPr>
      <dsp:spPr>
        <a:xfrm rot="5400000">
          <a:off x="-172565" y="194411"/>
          <a:ext cx="1277238" cy="894067"/>
        </a:xfrm>
        <a:prstGeom prst="chevron">
          <a:avLst/>
        </a:prstGeom>
        <a:solidFill>
          <a:srgbClr val="E32526"/>
        </a:solidFill>
        <a:ln w="12700" cap="flat" cmpd="sng" algn="ctr">
          <a:solidFill>
            <a:srgbClr val="E32526"/>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b="0" kern="1200" dirty="0">
              <a:latin typeface="Arial" panose="020B0604020202020204" pitchFamily="34" charset="0"/>
              <a:cs typeface="Arial" panose="020B0604020202020204" pitchFamily="34" charset="0"/>
            </a:rPr>
            <a:t>Definition</a:t>
          </a:r>
        </a:p>
      </dsp:txBody>
      <dsp:txXfrm rot="-5400000">
        <a:off x="19021" y="449860"/>
        <a:ext cx="894067" cy="383171"/>
      </dsp:txXfrm>
    </dsp:sp>
    <dsp:sp modelId="{896C6489-0569-4E05-A02F-A2213959BAAE}">
      <dsp:nvSpPr>
        <dsp:cNvPr id="0" name=""/>
        <dsp:cNvSpPr/>
      </dsp:nvSpPr>
      <dsp:spPr>
        <a:xfrm rot="5400000">
          <a:off x="4570847" y="-3543745"/>
          <a:ext cx="830205" cy="7923346"/>
        </a:xfrm>
        <a:prstGeom prst="round2SameRect">
          <a:avLst/>
        </a:prstGeom>
        <a:solidFill>
          <a:schemeClr val="bg1">
            <a:alpha val="90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rtl="0">
            <a:lnSpc>
              <a:spcPct val="90000"/>
            </a:lnSpc>
            <a:spcBef>
              <a:spcPct val="0"/>
            </a:spcBef>
            <a:spcAft>
              <a:spcPct val="15000"/>
            </a:spcAft>
            <a:buChar char="•"/>
          </a:pPr>
          <a:r>
            <a:rPr lang="en-US" sz="1800" kern="1200" dirty="0">
              <a:solidFill>
                <a:schemeClr val="tx1">
                  <a:lumMod val="65000"/>
                  <a:lumOff val="35000"/>
                </a:schemeClr>
              </a:solidFill>
              <a:latin typeface="Arial"/>
              <a:cs typeface="Arial"/>
            </a:rPr>
            <a:t>Two phase delivery method – design and construction. Separate contracts for Pre-Construction and Construction.  </a:t>
          </a:r>
        </a:p>
      </dsp:txBody>
      <dsp:txXfrm rot="-5400000">
        <a:off x="1024277" y="43352"/>
        <a:ext cx="7882819" cy="749151"/>
      </dsp:txXfrm>
    </dsp:sp>
    <dsp:sp modelId="{138BDCA3-9DCA-4C20-8BE3-F5042A822AFF}">
      <dsp:nvSpPr>
        <dsp:cNvPr id="0" name=""/>
        <dsp:cNvSpPr/>
      </dsp:nvSpPr>
      <dsp:spPr>
        <a:xfrm rot="5400000">
          <a:off x="-172565" y="1325318"/>
          <a:ext cx="1277238" cy="894067"/>
        </a:xfrm>
        <a:prstGeom prst="chevron">
          <a:avLst/>
        </a:prstGeom>
        <a:solidFill>
          <a:srgbClr val="E32526"/>
        </a:solidFill>
        <a:ln w="12700" cap="flat" cmpd="sng" algn="ctr">
          <a:solidFill>
            <a:srgbClr val="E32526"/>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b="0" kern="1200" dirty="0">
              <a:latin typeface="Arial" panose="020B0604020202020204" pitchFamily="34" charset="0"/>
              <a:cs typeface="Arial" panose="020B0604020202020204" pitchFamily="34" charset="0"/>
            </a:rPr>
            <a:t>Authority</a:t>
          </a:r>
        </a:p>
      </dsp:txBody>
      <dsp:txXfrm rot="-5400000">
        <a:off x="19021" y="1580767"/>
        <a:ext cx="894067" cy="383171"/>
      </dsp:txXfrm>
    </dsp:sp>
    <dsp:sp modelId="{91E7FDAC-5A6C-4E22-81C3-77D5739C52E1}">
      <dsp:nvSpPr>
        <dsp:cNvPr id="0" name=""/>
        <dsp:cNvSpPr/>
      </dsp:nvSpPr>
      <dsp:spPr>
        <a:xfrm rot="5400000">
          <a:off x="4570847" y="-2400619"/>
          <a:ext cx="830205" cy="7898909"/>
        </a:xfrm>
        <a:prstGeom prst="round2SameRect">
          <a:avLst/>
        </a:prstGeom>
        <a:solidFill>
          <a:schemeClr val="bg1">
            <a:alpha val="90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Char char="•"/>
          </a:pPr>
          <a:r>
            <a:rPr lang="en-US" sz="1800" kern="1200" dirty="0">
              <a:solidFill>
                <a:schemeClr val="tx1">
                  <a:lumMod val="65000"/>
                  <a:lumOff val="35000"/>
                </a:schemeClr>
              </a:solidFill>
              <a:latin typeface="Arial" panose="020B0604020202020204" pitchFamily="34" charset="0"/>
              <a:cs typeface="Arial" panose="020B0604020202020204" pitchFamily="34" charset="0"/>
            </a:rPr>
            <a:t>Act 809 of 2017 – Pilot legislation</a:t>
          </a:r>
        </a:p>
        <a:p>
          <a:pPr marL="342900" lvl="2" indent="-171450" algn="l" defTabSz="800100">
            <a:lnSpc>
              <a:spcPct val="90000"/>
            </a:lnSpc>
            <a:spcBef>
              <a:spcPct val="0"/>
            </a:spcBef>
            <a:spcAft>
              <a:spcPct val="15000"/>
            </a:spcAft>
            <a:buChar char="•"/>
          </a:pPr>
          <a:r>
            <a:rPr lang="en-US" sz="1800" kern="1200" dirty="0">
              <a:solidFill>
                <a:schemeClr val="tx1">
                  <a:lumMod val="65000"/>
                  <a:lumOff val="35000"/>
                </a:schemeClr>
              </a:solidFill>
              <a:latin typeface="Arial" panose="020B0604020202020204" pitchFamily="34" charset="0"/>
              <a:cs typeface="Arial" panose="020B0604020202020204" pitchFamily="34" charset="0"/>
            </a:rPr>
            <a:t>3 projects; sum of construction cost estimates not to exceed $200M total</a:t>
          </a:r>
        </a:p>
        <a:p>
          <a:pPr marL="342900" lvl="2" indent="-171450" algn="l" defTabSz="800100">
            <a:lnSpc>
              <a:spcPct val="90000"/>
            </a:lnSpc>
            <a:spcBef>
              <a:spcPct val="0"/>
            </a:spcBef>
            <a:spcAft>
              <a:spcPct val="15000"/>
            </a:spcAft>
            <a:buChar char="•"/>
          </a:pPr>
          <a:r>
            <a:rPr lang="en-US" sz="1800" kern="1200" dirty="0">
              <a:solidFill>
                <a:schemeClr val="tx1">
                  <a:lumMod val="65000"/>
                  <a:lumOff val="35000"/>
                </a:schemeClr>
              </a:solidFill>
              <a:latin typeface="Arial" panose="020B0604020202020204" pitchFamily="34" charset="0"/>
              <a:cs typeface="Arial" panose="020B0604020202020204" pitchFamily="34" charset="0"/>
            </a:rPr>
            <a:t>First project construction cost estimate not to exceed $70M</a:t>
          </a:r>
        </a:p>
      </dsp:txBody>
      <dsp:txXfrm rot="-5400000">
        <a:off x="1036496" y="1174259"/>
        <a:ext cx="7858382" cy="749151"/>
      </dsp:txXfrm>
    </dsp:sp>
    <dsp:sp modelId="{820898C7-D199-47F9-A38B-972AC1D53EC7}">
      <dsp:nvSpPr>
        <dsp:cNvPr id="0" name=""/>
        <dsp:cNvSpPr/>
      </dsp:nvSpPr>
      <dsp:spPr>
        <a:xfrm rot="5400000">
          <a:off x="-172565" y="2456224"/>
          <a:ext cx="1277238" cy="894067"/>
        </a:xfrm>
        <a:prstGeom prst="chevron">
          <a:avLst/>
        </a:prstGeom>
        <a:solidFill>
          <a:srgbClr val="E32526"/>
        </a:solidFill>
        <a:ln w="12700" cap="flat" cmpd="sng" algn="ctr">
          <a:solidFill>
            <a:srgbClr val="E32526"/>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endParaRPr lang="en-US" sz="1400" b="0" kern="1200" dirty="0">
            <a:latin typeface="Arial" panose="020B0604020202020204" pitchFamily="34" charset="0"/>
            <a:cs typeface="Arial" panose="020B0604020202020204" pitchFamily="34" charset="0"/>
          </a:endParaRPr>
        </a:p>
      </dsp:txBody>
      <dsp:txXfrm rot="-5400000">
        <a:off x="19021" y="2711673"/>
        <a:ext cx="894067" cy="383171"/>
      </dsp:txXfrm>
    </dsp:sp>
    <dsp:sp modelId="{ABAC7B31-5FDE-4DD5-9C01-9613B07CA2CE}">
      <dsp:nvSpPr>
        <dsp:cNvPr id="0" name=""/>
        <dsp:cNvSpPr/>
      </dsp:nvSpPr>
      <dsp:spPr>
        <a:xfrm rot="5400000">
          <a:off x="4570847" y="-1355080"/>
          <a:ext cx="830205" cy="8069643"/>
        </a:xfrm>
        <a:prstGeom prst="round2SameRect">
          <a:avLst/>
        </a:prstGeom>
        <a:solidFill>
          <a:schemeClr val="bg1">
            <a:alpha val="90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Char char="•"/>
          </a:pPr>
          <a:r>
            <a:rPr lang="en-US" sz="1800" kern="1200" dirty="0">
              <a:solidFill>
                <a:schemeClr val="tx1">
                  <a:lumMod val="65000"/>
                  <a:lumOff val="35000"/>
                </a:schemeClr>
              </a:solidFill>
              <a:latin typeface="Arial" panose="020B0604020202020204" pitchFamily="34" charset="0"/>
              <a:cs typeface="Arial" panose="020B0604020202020204" pitchFamily="34" charset="0"/>
            </a:rPr>
            <a:t>Act 1019 of 2019 – Amended Act</a:t>
          </a:r>
        </a:p>
        <a:p>
          <a:pPr marL="342900" lvl="2" indent="-171450" algn="l" defTabSz="800100">
            <a:lnSpc>
              <a:spcPct val="90000"/>
            </a:lnSpc>
            <a:spcBef>
              <a:spcPct val="0"/>
            </a:spcBef>
            <a:spcAft>
              <a:spcPct val="15000"/>
            </a:spcAft>
            <a:buChar char="•"/>
          </a:pPr>
          <a:r>
            <a:rPr lang="en-US" sz="1800" kern="1200" dirty="0">
              <a:solidFill>
                <a:schemeClr val="tx1">
                  <a:lumMod val="65000"/>
                  <a:lumOff val="35000"/>
                </a:schemeClr>
              </a:solidFill>
              <a:latin typeface="Arial" panose="020B0604020202020204" pitchFamily="34" charset="0"/>
              <a:cs typeface="Arial" panose="020B0604020202020204" pitchFamily="34" charset="0"/>
            </a:rPr>
            <a:t>5 projects; sum of construction cost estimates not to exceed $200M total</a:t>
          </a:r>
        </a:p>
        <a:p>
          <a:pPr marL="342900" lvl="2" indent="-171450" algn="l" defTabSz="800100">
            <a:lnSpc>
              <a:spcPct val="90000"/>
            </a:lnSpc>
            <a:spcBef>
              <a:spcPct val="0"/>
            </a:spcBef>
            <a:spcAft>
              <a:spcPct val="15000"/>
            </a:spcAft>
            <a:buChar char="•"/>
          </a:pPr>
          <a:r>
            <a:rPr lang="en-US" sz="1800" kern="1200" dirty="0">
              <a:solidFill>
                <a:schemeClr val="tx1">
                  <a:lumMod val="65000"/>
                  <a:lumOff val="35000"/>
                </a:schemeClr>
              </a:solidFill>
              <a:latin typeface="Arial" panose="020B0604020202020204" pitchFamily="34" charset="0"/>
              <a:cs typeface="Arial" panose="020B0604020202020204" pitchFamily="34" charset="0"/>
            </a:rPr>
            <a:t>Single project construction cost estimate not to exceed $100M </a:t>
          </a:r>
        </a:p>
      </dsp:txBody>
      <dsp:txXfrm rot="-5400000">
        <a:off x="951129" y="2305165"/>
        <a:ext cx="8029116" cy="749151"/>
      </dsp:txXfrm>
    </dsp:sp>
    <dsp:sp modelId="{D61C7034-1C3E-4324-BD07-7A88E52C9C45}">
      <dsp:nvSpPr>
        <dsp:cNvPr id="0" name=""/>
        <dsp:cNvSpPr/>
      </dsp:nvSpPr>
      <dsp:spPr>
        <a:xfrm rot="5400000">
          <a:off x="-172565" y="3587131"/>
          <a:ext cx="1277238" cy="894067"/>
        </a:xfrm>
        <a:prstGeom prst="chevron">
          <a:avLst/>
        </a:prstGeom>
        <a:solidFill>
          <a:srgbClr val="E32526"/>
        </a:solidFill>
        <a:ln w="12700" cap="flat" cmpd="sng" algn="ctr">
          <a:solidFill>
            <a:srgbClr val="E32526"/>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b="0" kern="1200" dirty="0">
              <a:latin typeface="Arial" panose="020B0604020202020204" pitchFamily="34" charset="0"/>
              <a:cs typeface="Arial" panose="020B0604020202020204" pitchFamily="34" charset="0"/>
            </a:rPr>
            <a:t>Provision</a:t>
          </a:r>
        </a:p>
      </dsp:txBody>
      <dsp:txXfrm rot="-5400000">
        <a:off x="19021" y="3842580"/>
        <a:ext cx="894067" cy="383171"/>
      </dsp:txXfrm>
    </dsp:sp>
    <dsp:sp modelId="{DC895690-CDE6-4CE6-A5BB-EF73AFDC5166}">
      <dsp:nvSpPr>
        <dsp:cNvPr id="0" name=""/>
        <dsp:cNvSpPr/>
      </dsp:nvSpPr>
      <dsp:spPr>
        <a:xfrm rot="5400000">
          <a:off x="4570847" y="-138806"/>
          <a:ext cx="830205" cy="7898909"/>
        </a:xfrm>
        <a:prstGeom prst="round2SameRect">
          <a:avLst/>
        </a:prstGeom>
        <a:solidFill>
          <a:schemeClr val="bg1">
            <a:alpha val="90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Char char="•"/>
          </a:pPr>
          <a:endParaRPr lang="en-US" sz="1800" kern="1200" dirty="0">
            <a:solidFill>
              <a:schemeClr val="tx1">
                <a:lumMod val="65000"/>
                <a:lumOff val="35000"/>
              </a:schemeClr>
            </a:solidFill>
            <a:latin typeface="Arial" panose="020B0604020202020204" pitchFamily="34" charset="0"/>
            <a:cs typeface="Arial" panose="020B0604020202020204" pitchFamily="34" charset="0"/>
          </a:endParaRPr>
        </a:p>
        <a:p>
          <a:pPr marL="171450" lvl="1" indent="-171450" algn="l" defTabSz="800100">
            <a:lnSpc>
              <a:spcPct val="90000"/>
            </a:lnSpc>
            <a:spcBef>
              <a:spcPct val="0"/>
            </a:spcBef>
            <a:spcAft>
              <a:spcPct val="15000"/>
            </a:spcAft>
            <a:buChar char="•"/>
          </a:pPr>
          <a:r>
            <a:rPr lang="en-US" sz="1800" kern="1200" dirty="0">
              <a:solidFill>
                <a:schemeClr val="tx1">
                  <a:lumMod val="65000"/>
                  <a:lumOff val="35000"/>
                </a:schemeClr>
              </a:solidFill>
              <a:latin typeface="Arial" panose="020B0604020202020204" pitchFamily="34" charset="0"/>
              <a:cs typeface="Arial" panose="020B0604020202020204" pitchFamily="34" charset="0"/>
            </a:rPr>
            <a:t>Guaranteed Maximum Price (GMP)</a:t>
          </a:r>
        </a:p>
        <a:p>
          <a:pPr marL="171450" lvl="1" indent="-171450" algn="l" defTabSz="800100">
            <a:lnSpc>
              <a:spcPct val="90000"/>
            </a:lnSpc>
            <a:spcBef>
              <a:spcPct val="0"/>
            </a:spcBef>
            <a:spcAft>
              <a:spcPct val="15000"/>
            </a:spcAft>
            <a:buChar char="•"/>
          </a:pPr>
          <a:r>
            <a:rPr lang="en-US" sz="1800" kern="1200" dirty="0">
              <a:solidFill>
                <a:schemeClr val="tx1">
                  <a:lumMod val="65000"/>
                  <a:lumOff val="35000"/>
                </a:schemeClr>
              </a:solidFill>
              <a:latin typeface="Arial" panose="020B0604020202020204" pitchFamily="34" charset="0"/>
              <a:cs typeface="Arial" panose="020B0604020202020204" pitchFamily="34" charset="0"/>
            </a:rPr>
            <a:t>Independent Cost Estimator</a:t>
          </a:r>
        </a:p>
        <a:p>
          <a:pPr marL="171450" lvl="1" indent="-171450" algn="l" defTabSz="800100">
            <a:lnSpc>
              <a:spcPct val="90000"/>
            </a:lnSpc>
            <a:spcBef>
              <a:spcPct val="0"/>
            </a:spcBef>
            <a:spcAft>
              <a:spcPct val="15000"/>
            </a:spcAft>
            <a:buChar char="•"/>
          </a:pPr>
          <a:r>
            <a:rPr lang="en-US" sz="1800" kern="1200" dirty="0">
              <a:solidFill>
                <a:schemeClr val="tx1">
                  <a:lumMod val="65000"/>
                  <a:lumOff val="35000"/>
                </a:schemeClr>
              </a:solidFill>
              <a:latin typeface="Arial" panose="020B0604020202020204" pitchFamily="34" charset="0"/>
              <a:cs typeface="Arial" panose="020B0604020202020204" pitchFamily="34" charset="0"/>
            </a:rPr>
            <a:t>GMP not to exceed ICE estimate by more than 10%</a:t>
          </a:r>
        </a:p>
        <a:p>
          <a:pPr marL="171450" lvl="1" indent="-171450" algn="l" defTabSz="800100">
            <a:lnSpc>
              <a:spcPct val="90000"/>
            </a:lnSpc>
            <a:spcBef>
              <a:spcPct val="0"/>
            </a:spcBef>
            <a:spcAft>
              <a:spcPct val="15000"/>
            </a:spcAft>
            <a:buChar char="•"/>
          </a:pPr>
          <a:endParaRPr lang="en-US" sz="1800" kern="1200" dirty="0">
            <a:solidFill>
              <a:schemeClr val="tx1">
                <a:lumMod val="65000"/>
                <a:lumOff val="35000"/>
              </a:schemeClr>
            </a:solidFill>
            <a:latin typeface="Arial" panose="020B0604020202020204" pitchFamily="34" charset="0"/>
            <a:cs typeface="Arial" panose="020B0604020202020204" pitchFamily="34" charset="0"/>
          </a:endParaRPr>
        </a:p>
      </dsp:txBody>
      <dsp:txXfrm rot="-5400000">
        <a:off x="1036496" y="3436072"/>
        <a:ext cx="7858382" cy="749151"/>
      </dsp:txXfrm>
    </dsp:sp>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4.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1.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6.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98.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2B9852F-33AC-44A5-A35D-88F3FEE1F06D}"/>
              </a:ext>
            </a:extLst>
          </p:cNvPr>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1BE9F078-6B82-4E04-8081-31F4ABBE122A}"/>
              </a:ext>
            </a:extLst>
          </p:cNvPr>
          <p:cNvSpPr>
            <a:spLocks noGrp="1"/>
          </p:cNvSpPr>
          <p:nvPr>
            <p:ph type="dt" sz="quarter" idx="1"/>
          </p:nvPr>
        </p:nvSpPr>
        <p:spPr>
          <a:xfrm>
            <a:off x="3970338" y="0"/>
            <a:ext cx="3038475" cy="466725"/>
          </a:xfrm>
          <a:prstGeom prst="rect">
            <a:avLst/>
          </a:prstGeom>
        </p:spPr>
        <p:txBody>
          <a:bodyPr vert="horz" lIns="91440" tIns="45720" rIns="91440" bIns="45720" rtlCol="0"/>
          <a:lstStyle>
            <a:lvl1pPr algn="r">
              <a:defRPr sz="1200"/>
            </a:lvl1pPr>
          </a:lstStyle>
          <a:p>
            <a:fld id="{98CE2549-F7BE-40F0-A3E7-27BC84A51926}" type="datetimeFigureOut">
              <a:rPr lang="en-US" smtClean="0"/>
              <a:t>5/24/2022</a:t>
            </a:fld>
            <a:endParaRPr lang="en-US"/>
          </a:p>
        </p:txBody>
      </p:sp>
      <p:sp>
        <p:nvSpPr>
          <p:cNvPr id="4" name="Footer Placeholder 3">
            <a:extLst>
              <a:ext uri="{FF2B5EF4-FFF2-40B4-BE49-F238E27FC236}">
                <a16:creationId xmlns:a16="http://schemas.microsoft.com/office/drawing/2014/main" id="{F5C4AFC5-4BEE-4581-B2C1-69726B9D5E64}"/>
              </a:ext>
            </a:extLst>
          </p:cNvPr>
          <p:cNvSpPr>
            <a:spLocks noGrp="1"/>
          </p:cNvSpPr>
          <p:nvPr>
            <p:ph type="ftr" sz="quarter" idx="2"/>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CBF85597-3715-4CDC-9609-FCA3B55F3E9C}"/>
              </a:ext>
            </a:extLst>
          </p:cNvPr>
          <p:cNvSpPr>
            <a:spLocks noGrp="1"/>
          </p:cNvSpPr>
          <p:nvPr>
            <p:ph type="sldNum" sz="quarter" idx="3"/>
          </p:nvPr>
        </p:nvSpPr>
        <p:spPr>
          <a:xfrm>
            <a:off x="3970338" y="8829675"/>
            <a:ext cx="3038475" cy="466725"/>
          </a:xfrm>
          <a:prstGeom prst="rect">
            <a:avLst/>
          </a:prstGeom>
        </p:spPr>
        <p:txBody>
          <a:bodyPr vert="horz" lIns="91440" tIns="45720" rIns="91440" bIns="45720" rtlCol="0" anchor="b"/>
          <a:lstStyle>
            <a:lvl1pPr algn="r">
              <a:defRPr sz="1200"/>
            </a:lvl1pPr>
          </a:lstStyle>
          <a:p>
            <a:fld id="{45F09D2B-1888-48B4-81C7-4F6082D66412}" type="slidenum">
              <a:rPr lang="en-US" smtClean="0"/>
              <a:t>‹#›</a:t>
            </a:fld>
            <a:endParaRPr lang="en-US"/>
          </a:p>
        </p:txBody>
      </p:sp>
    </p:spTree>
    <p:extLst>
      <p:ext uri="{BB962C8B-B14F-4D97-AF65-F5344CB8AC3E}">
        <p14:creationId xmlns:p14="http://schemas.microsoft.com/office/powerpoint/2010/main" val="75056256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67" tIns="46585" rIns="93167" bIns="46585"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67" tIns="46585" rIns="93167" bIns="46585" rtlCol="0"/>
          <a:lstStyle>
            <a:lvl1pPr algn="r">
              <a:defRPr sz="1200"/>
            </a:lvl1pPr>
          </a:lstStyle>
          <a:p>
            <a:fld id="{798181F8-28B5-4F03-8DF3-3D9A8D3680C0}" type="datetimeFigureOut">
              <a:rPr lang="en-US" smtClean="0"/>
              <a:t>5/24/2022</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67" tIns="46585" rIns="93167" bIns="46585"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67" tIns="46585" rIns="93167" bIns="46585"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8"/>
            <a:ext cx="3037840" cy="466433"/>
          </a:xfrm>
          <a:prstGeom prst="rect">
            <a:avLst/>
          </a:prstGeom>
        </p:spPr>
        <p:txBody>
          <a:bodyPr vert="horz" lIns="93167" tIns="46585" rIns="93167" bIns="46585"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8"/>
            <a:ext cx="3037840" cy="466433"/>
          </a:xfrm>
          <a:prstGeom prst="rect">
            <a:avLst/>
          </a:prstGeom>
        </p:spPr>
        <p:txBody>
          <a:bodyPr vert="horz" lIns="93167" tIns="46585" rIns="93167" bIns="46585" rtlCol="0" anchor="b"/>
          <a:lstStyle>
            <a:lvl1pPr algn="r">
              <a:defRPr sz="1200"/>
            </a:lvl1pPr>
          </a:lstStyle>
          <a:p>
            <a:fld id="{112AD4D5-E38B-47F3-B94C-21C314E6B255}" type="slidenum">
              <a:rPr lang="en-US" smtClean="0"/>
              <a:t>‹#›</a:t>
            </a:fld>
            <a:endParaRPr lang="en-US"/>
          </a:p>
        </p:txBody>
      </p:sp>
    </p:spTree>
    <p:extLst>
      <p:ext uri="{BB962C8B-B14F-4D97-AF65-F5344CB8AC3E}">
        <p14:creationId xmlns:p14="http://schemas.microsoft.com/office/powerpoint/2010/main" val="37709328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12AD4D5-E38B-47F3-B94C-21C314E6B255}" type="slidenum">
              <a:rPr lang="en-US" smtClean="0"/>
              <a:t>1</a:t>
            </a:fld>
            <a:endParaRPr lang="en-US"/>
          </a:p>
        </p:txBody>
      </p:sp>
    </p:spTree>
    <p:extLst>
      <p:ext uri="{BB962C8B-B14F-4D97-AF65-F5344CB8AC3E}">
        <p14:creationId xmlns:p14="http://schemas.microsoft.com/office/powerpoint/2010/main" val="20687082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baseline="0" dirty="0"/>
              <a:t>Alternative Delivery Methods have several benefits for the Department and Contracting team; among them are </a:t>
            </a:r>
          </a:p>
          <a:p>
            <a:pPr marL="0" indent="0">
              <a:buFont typeface="Arial" panose="020B0604020202020204" pitchFamily="34" charset="0"/>
              <a:buNone/>
            </a:pPr>
            <a:r>
              <a:rPr lang="en-US" baseline="0" dirty="0"/>
              <a:t>Innovation, Design Refinement, Cost Certainty and Project Schedule Optimization.</a:t>
            </a:r>
          </a:p>
          <a:p>
            <a:pPr marL="171450" indent="-171450">
              <a:buFont typeface="Arial" panose="020B0604020202020204" pitchFamily="34" charset="0"/>
              <a:buChar char="•"/>
            </a:pPr>
            <a:r>
              <a:rPr lang="en-US" baseline="0" dirty="0"/>
              <a:t>Through innovation, the Designer and Department are able to address project complexities and reduce potential constructability issues.</a:t>
            </a:r>
          </a:p>
          <a:p>
            <a:pPr marL="174690" indent="-174690">
              <a:buFont typeface="Arial" panose="020B0604020202020204" pitchFamily="34" charset="0"/>
              <a:buChar char="•"/>
            </a:pPr>
            <a:r>
              <a:rPr lang="en-US" baseline="0" dirty="0"/>
              <a:t>Working closely together also allows the Designer to accommodate the Contractor’s preferred means and methods in specific areas of design of the project. This partnering also assists in the discussion of ways to reduce Utility and Right-of-Way Delays during the Preconstruction Phase of the project. </a:t>
            </a:r>
          </a:p>
          <a:p>
            <a:pPr marL="174690" indent="-174690">
              <a:buFont typeface="Arial" panose="020B0604020202020204" pitchFamily="34" charset="0"/>
              <a:buChar char="•"/>
            </a:pPr>
            <a:r>
              <a:rPr lang="en-US" baseline="0" dirty="0"/>
              <a:t>In Alternative Delivery, typically both parties work with the Independent Cost Estimator to improve cost certainty through Open Book Pricing, which allows for establishing a Fair Market Value of the project. </a:t>
            </a:r>
          </a:p>
          <a:p>
            <a:pPr marL="174690" indent="-174690">
              <a:buFont typeface="Arial" panose="020B0604020202020204" pitchFamily="34" charset="0"/>
              <a:buChar char="•"/>
            </a:pPr>
            <a:r>
              <a:rPr lang="en-US" baseline="0" dirty="0"/>
              <a:t>There is also collaboration to optimize the project Schedule, which minimizes the impacts to the traveling public and allows for construction with reduced time delays on the project. </a:t>
            </a:r>
          </a:p>
          <a:p>
            <a:endParaRPr lang="en-US" dirty="0"/>
          </a:p>
        </p:txBody>
      </p:sp>
      <p:sp>
        <p:nvSpPr>
          <p:cNvPr id="4" name="Slide Number Placeholder 3"/>
          <p:cNvSpPr>
            <a:spLocks noGrp="1"/>
          </p:cNvSpPr>
          <p:nvPr>
            <p:ph type="sldNum" sz="quarter" idx="10"/>
          </p:nvPr>
        </p:nvSpPr>
        <p:spPr/>
        <p:txBody>
          <a:bodyPr/>
          <a:lstStyle/>
          <a:p>
            <a:fld id="{112AD4D5-E38B-47F3-B94C-21C314E6B255}" type="slidenum">
              <a:rPr lang="en-US" smtClean="0"/>
              <a:t>10</a:t>
            </a:fld>
            <a:endParaRPr lang="en-US"/>
          </a:p>
        </p:txBody>
      </p:sp>
    </p:spTree>
    <p:extLst>
      <p:ext uri="{BB962C8B-B14F-4D97-AF65-F5344CB8AC3E}">
        <p14:creationId xmlns:p14="http://schemas.microsoft.com/office/powerpoint/2010/main" val="5735180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756991" marR="0" lvl="1" indent="-291150" algn="l" defTabSz="914400" rtl="0" eaLnBrk="1" fontAlgn="auto" latinLnBrk="0" hangingPunct="1">
              <a:lnSpc>
                <a:spcPct val="107000"/>
              </a:lnSpc>
              <a:spcBef>
                <a:spcPts val="0"/>
              </a:spcBef>
              <a:spcAft>
                <a:spcPts val="0"/>
              </a:spcAft>
              <a:buClrTx/>
              <a:buSzTx/>
              <a:buFont typeface="Courier New" panose="02070309020205020404" pitchFamily="49" charset="0"/>
              <a:buChar char="o"/>
              <a:tabLst/>
              <a:defRPr/>
            </a:pPr>
            <a:r>
              <a:rPr lang="en-US" sz="1000" dirty="0">
                <a:solidFill>
                  <a:schemeClr val="tx1">
                    <a:lumMod val="75000"/>
                    <a:lumOff val="25000"/>
                  </a:schemeClr>
                </a:solidFill>
                <a:latin typeface="Arial" panose="020B0604020202020204" pitchFamily="34" charset="0"/>
                <a:ea typeface="Calibri" panose="020F0502020204030204" pitchFamily="34" charset="0"/>
                <a:cs typeface="Arial" panose="020B0604020202020204" pitchFamily="34" charset="0"/>
              </a:rPr>
              <a:t>Design-Build team comprised of both Contractor and Designer, and includes the Contractors subcontractors, as well. </a:t>
            </a:r>
          </a:p>
          <a:p>
            <a:pPr marL="756991" marR="0" lvl="1" indent="-291150" algn="l" defTabSz="914400" rtl="0" eaLnBrk="1" fontAlgn="auto" latinLnBrk="0" hangingPunct="1">
              <a:lnSpc>
                <a:spcPct val="107000"/>
              </a:lnSpc>
              <a:spcBef>
                <a:spcPts val="0"/>
              </a:spcBef>
              <a:spcAft>
                <a:spcPts val="0"/>
              </a:spcAft>
              <a:buClrTx/>
              <a:buSzTx/>
              <a:buFont typeface="Courier New" panose="02070309020205020404" pitchFamily="49" charset="0"/>
              <a:buChar char="o"/>
              <a:tabLst/>
              <a:defRPr/>
            </a:pPr>
            <a:r>
              <a:rPr lang="en-US" sz="1000" dirty="0">
                <a:solidFill>
                  <a:schemeClr val="tx1">
                    <a:lumMod val="75000"/>
                    <a:lumOff val="25000"/>
                  </a:schemeClr>
                </a:solidFill>
                <a:latin typeface="Arial" panose="020B0604020202020204" pitchFamily="34" charset="0"/>
                <a:ea typeface="Calibri" panose="020F0502020204030204" pitchFamily="34" charset="0"/>
                <a:cs typeface="Arial" panose="020B0604020202020204" pitchFamily="34" charset="0"/>
              </a:rPr>
              <a:t>The Owner/Department is responsible for Environmental Documentation, Right-of-Way &amp; Utilities Coordination, as well as Public Involvement and Information. </a:t>
            </a:r>
          </a:p>
          <a:p>
            <a:pPr marL="756991" marR="0" lvl="1" indent="-291150" algn="l" defTabSz="914400" rtl="0" eaLnBrk="1" fontAlgn="auto" latinLnBrk="0" hangingPunct="1">
              <a:lnSpc>
                <a:spcPct val="107000"/>
              </a:lnSpc>
              <a:spcBef>
                <a:spcPts val="0"/>
              </a:spcBef>
              <a:spcAft>
                <a:spcPts val="0"/>
              </a:spcAft>
              <a:buClrTx/>
              <a:buSzTx/>
              <a:buFont typeface="Courier New" panose="02070309020205020404" pitchFamily="49" charset="0"/>
              <a:buChar char="o"/>
              <a:tabLst/>
              <a:defRPr/>
            </a:pPr>
            <a:endParaRPr lang="en-US" sz="1000" dirty="0">
              <a:solidFill>
                <a:schemeClr val="tx1">
                  <a:lumMod val="75000"/>
                  <a:lumOff val="25000"/>
                </a:schemeClr>
              </a:solidFill>
              <a:latin typeface="Arial" panose="020B0604020202020204" pitchFamily="34" charset="0"/>
              <a:ea typeface="Calibri" panose="020F0502020204030204" pitchFamily="34" charset="0"/>
              <a:cs typeface="Arial" panose="020B0604020202020204" pitchFamily="34" charset="0"/>
            </a:endParaRPr>
          </a:p>
          <a:p>
            <a:pPr marL="756991" lvl="1" indent="-291150">
              <a:lnSpc>
                <a:spcPct val="107000"/>
              </a:lnSpc>
              <a:buFont typeface="Courier New" panose="02070309020205020404" pitchFamily="49" charset="0"/>
              <a:buChar char="o"/>
            </a:pPr>
            <a:endParaRPr lang="en-US" sz="1000" dirty="0">
              <a:solidFill>
                <a:schemeClr val="tx1">
                  <a:lumMod val="75000"/>
                  <a:lumOff val="25000"/>
                </a:schemeClr>
              </a:solidFill>
              <a:latin typeface="Arial" panose="020B0604020202020204" pitchFamily="34"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112AD4D5-E38B-47F3-B94C-21C314E6B255}" type="slidenum">
              <a:rPr lang="en-US" smtClean="0"/>
              <a:t>11</a:t>
            </a:fld>
            <a:endParaRPr lang="en-US"/>
          </a:p>
        </p:txBody>
      </p:sp>
    </p:spTree>
    <p:extLst>
      <p:ext uri="{BB962C8B-B14F-4D97-AF65-F5344CB8AC3E}">
        <p14:creationId xmlns:p14="http://schemas.microsoft.com/office/powerpoint/2010/main" val="39926293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-Innovative Design which is needed for complex projects</a:t>
            </a:r>
          </a:p>
          <a:p>
            <a:r>
              <a:rPr lang="en-US" baseline="0" dirty="0"/>
              <a:t>-Fixed Price at D-B team selection </a:t>
            </a:r>
          </a:p>
          <a:p>
            <a:r>
              <a:rPr lang="en-US" baseline="0" dirty="0"/>
              <a:t>-Accelerated Project Delivery</a:t>
            </a:r>
          </a:p>
          <a:p>
            <a:r>
              <a:rPr lang="en-US" baseline="0" dirty="0"/>
              <a:t>-Reduced Constructability Issues though early Contractor involvement </a:t>
            </a:r>
          </a:p>
          <a:p>
            <a:pPr marL="465841" lvl="1"/>
            <a:endParaRPr lang="en-US" baseline="0" dirty="0"/>
          </a:p>
          <a:p>
            <a:pPr marL="640530" lvl="1" indent="-17469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112AD4D5-E38B-47F3-B94C-21C314E6B255}" type="slidenum">
              <a:rPr lang="en-US" smtClean="0"/>
              <a:t>12</a:t>
            </a:fld>
            <a:endParaRPr lang="en-US"/>
          </a:p>
        </p:txBody>
      </p:sp>
    </p:spTree>
    <p:extLst>
      <p:ext uri="{BB962C8B-B14F-4D97-AF65-F5344CB8AC3E}">
        <p14:creationId xmlns:p14="http://schemas.microsoft.com/office/powerpoint/2010/main" val="1079148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Design-Build delivery method process, the D-B team is able to start construction while the design process is still underway, which allows for significant schedule acceleration.</a:t>
            </a:r>
          </a:p>
          <a:p>
            <a:endParaRPr lang="en-US" dirty="0"/>
          </a:p>
          <a:p>
            <a:r>
              <a:rPr lang="en-US" dirty="0"/>
              <a:t>The Department is still responsible for Planning Phase Activities, such as the preparation of Project Environmental Documents (PED) and obtaining required environmental and regulatory clearances. </a:t>
            </a:r>
          </a:p>
        </p:txBody>
      </p:sp>
      <p:sp>
        <p:nvSpPr>
          <p:cNvPr id="4" name="Slide Number Placeholder 3"/>
          <p:cNvSpPr>
            <a:spLocks noGrp="1"/>
          </p:cNvSpPr>
          <p:nvPr>
            <p:ph type="sldNum" sz="quarter" idx="5"/>
          </p:nvPr>
        </p:nvSpPr>
        <p:spPr/>
        <p:txBody>
          <a:bodyPr/>
          <a:lstStyle/>
          <a:p>
            <a:fld id="{112AD4D5-E38B-47F3-B94C-21C314E6B255}" type="slidenum">
              <a:rPr lang="en-US" smtClean="0"/>
              <a:t>13</a:t>
            </a:fld>
            <a:endParaRPr lang="en-US"/>
          </a:p>
        </p:txBody>
      </p:sp>
    </p:spTree>
    <p:extLst>
      <p:ext uri="{BB962C8B-B14F-4D97-AF65-F5344CB8AC3E}">
        <p14:creationId xmlns:p14="http://schemas.microsoft.com/office/powerpoint/2010/main" val="29692276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Looking again at our Risk Allocation Figure, the Design-Build</a:t>
            </a:r>
            <a:r>
              <a:rPr lang="en-US" baseline="0" dirty="0"/>
              <a:t> </a:t>
            </a:r>
            <a:r>
              <a:rPr lang="en-US" dirty="0"/>
              <a:t>team produces</a:t>
            </a:r>
            <a:r>
              <a:rPr lang="en-US" baseline="0" dirty="0"/>
              <a:t> plans </a:t>
            </a:r>
            <a:r>
              <a:rPr lang="en-US" dirty="0"/>
              <a:t>for</a:t>
            </a:r>
            <a:r>
              <a:rPr lang="en-US" baseline="0" dirty="0"/>
              <a:t> the projects</a:t>
            </a:r>
            <a:r>
              <a:rPr lang="en-US" dirty="0"/>
              <a:t>; therefore, </a:t>
            </a:r>
            <a:r>
              <a:rPr lang="en-US" baseline="0" dirty="0"/>
              <a:t> the contractor carries the majority of the risk, including risks associated with design errors and incomplete design, as well as materials, operations/schedules, subcontractors, etc.</a:t>
            </a:r>
            <a:r>
              <a:rPr lang="en-US" dirty="0"/>
              <a:t>  </a:t>
            </a:r>
            <a:endParaRPr lang="en-US" baseline="0" dirty="0"/>
          </a:p>
          <a:p>
            <a:endParaRPr lang="en-US" baseline="0" dirty="0"/>
          </a:p>
          <a:p>
            <a:r>
              <a:rPr lang="en-US" baseline="0" dirty="0"/>
              <a:t>Design-Build method does not completely eliminate the Owner from carrying risk, but does greatly reduce exposure. </a:t>
            </a:r>
          </a:p>
          <a:p>
            <a:endParaRPr lang="en-US" dirty="0"/>
          </a:p>
        </p:txBody>
      </p:sp>
      <p:sp>
        <p:nvSpPr>
          <p:cNvPr id="4" name="Slide Number Placeholder 3"/>
          <p:cNvSpPr>
            <a:spLocks noGrp="1"/>
          </p:cNvSpPr>
          <p:nvPr>
            <p:ph type="sldNum" sz="quarter" idx="10"/>
          </p:nvPr>
        </p:nvSpPr>
        <p:spPr/>
        <p:txBody>
          <a:bodyPr/>
          <a:lstStyle/>
          <a:p>
            <a:fld id="{112AD4D5-E38B-47F3-B94C-21C314E6B255}" type="slidenum">
              <a:rPr lang="en-US" smtClean="0"/>
              <a:t>14</a:t>
            </a:fld>
            <a:endParaRPr lang="en-US"/>
          </a:p>
        </p:txBody>
      </p:sp>
    </p:spTree>
    <p:extLst>
      <p:ext uri="{BB962C8B-B14F-4D97-AF65-F5344CB8AC3E}">
        <p14:creationId xmlns:p14="http://schemas.microsoft.com/office/powerpoint/2010/main" val="4969805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Overall costs for projects, utilizing Unit Pricing for Design-Bid-Build and Fixed Maximum Pricing for Design-Build, carry various types of cost. Among them are Direct &amp; Raw Costs, as well as Overhead and Indirect Costs. Risk is also included in the overall cost, especially under current situation where material and labor escalation is difficult to determine. </a:t>
            </a:r>
          </a:p>
        </p:txBody>
      </p:sp>
      <p:sp>
        <p:nvSpPr>
          <p:cNvPr id="4" name="Slide Number Placeholder 3"/>
          <p:cNvSpPr>
            <a:spLocks noGrp="1"/>
          </p:cNvSpPr>
          <p:nvPr>
            <p:ph type="sldNum" sz="quarter" idx="5"/>
          </p:nvPr>
        </p:nvSpPr>
        <p:spPr/>
        <p:txBody>
          <a:bodyPr/>
          <a:lstStyle/>
          <a:p>
            <a:fld id="{112AD4D5-E38B-47F3-B94C-21C314E6B255}" type="slidenum">
              <a:rPr lang="en-US" smtClean="0"/>
              <a:t>15</a:t>
            </a:fld>
            <a:endParaRPr lang="en-US"/>
          </a:p>
        </p:txBody>
      </p:sp>
    </p:spTree>
    <p:extLst>
      <p:ext uri="{BB962C8B-B14F-4D97-AF65-F5344CB8AC3E}">
        <p14:creationId xmlns:p14="http://schemas.microsoft.com/office/powerpoint/2010/main" val="410067370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Narrow"/>
              </a:rPr>
              <a:t>The second Alternative Delivery Method we will focus on is CM-GC</a:t>
            </a:r>
            <a:endParaRPr lang="en-US" dirty="0">
              <a:latin typeface="Arial Narrow" panose="020B0606020202030204" pitchFamily="34" charset="0"/>
            </a:endParaRPr>
          </a:p>
          <a:p>
            <a:pPr marL="171450" indent="-171450">
              <a:buFont typeface="Arial" panose="020B0604020202020204" pitchFamily="34" charset="0"/>
              <a:buChar char="•"/>
            </a:pPr>
            <a:r>
              <a:rPr lang="en-US" baseline="0" dirty="0">
                <a:latin typeface="Arial Narrow" panose="020B0606020202030204" pitchFamily="34" charset="0"/>
              </a:rPr>
              <a:t>Act 809 of 2017 (pilot legislation – terminates June 30, 2024)</a:t>
            </a:r>
          </a:p>
          <a:p>
            <a:pPr marL="171450" indent="-171450">
              <a:buFont typeface="Arial" panose="020B0604020202020204" pitchFamily="34" charset="0"/>
              <a:buChar char="•"/>
            </a:pPr>
            <a:r>
              <a:rPr lang="en-US" baseline="0" dirty="0">
                <a:latin typeface="Arial Narrow" panose="020B0606020202030204" pitchFamily="34" charset="0"/>
              </a:rPr>
              <a:t>Act 1019 of 2019 – maximum of 5 projects at a total maximum cost of $200M – no single project to exceed $100M</a:t>
            </a:r>
          </a:p>
          <a:p>
            <a:endParaRPr lang="en-US" dirty="0"/>
          </a:p>
        </p:txBody>
      </p:sp>
      <p:sp>
        <p:nvSpPr>
          <p:cNvPr id="4" name="Slide Number Placeholder 3"/>
          <p:cNvSpPr>
            <a:spLocks noGrp="1"/>
          </p:cNvSpPr>
          <p:nvPr>
            <p:ph type="sldNum" sz="quarter" idx="5"/>
          </p:nvPr>
        </p:nvSpPr>
        <p:spPr/>
        <p:txBody>
          <a:bodyPr/>
          <a:lstStyle/>
          <a:p>
            <a:fld id="{112AD4D5-E38B-47F3-B94C-21C314E6B255}" type="slidenum">
              <a:rPr lang="en-US" smtClean="0"/>
              <a:t>16</a:t>
            </a:fld>
            <a:endParaRPr lang="en-US"/>
          </a:p>
        </p:txBody>
      </p:sp>
    </p:spTree>
    <p:extLst>
      <p:ext uri="{BB962C8B-B14F-4D97-AF65-F5344CB8AC3E}">
        <p14:creationId xmlns:p14="http://schemas.microsoft.com/office/powerpoint/2010/main" val="170803537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Using the CM-GC Delivery Method, the Department uses a procurement process to select a Contractor to assist in the design and deliver construction of the project upon negotiation of a Guaranteed Maximum Price. </a:t>
            </a:r>
          </a:p>
          <a:p>
            <a:endParaRPr lang="en-US" dirty="0"/>
          </a:p>
        </p:txBody>
      </p:sp>
      <p:sp>
        <p:nvSpPr>
          <p:cNvPr id="4" name="Slide Number Placeholder 3"/>
          <p:cNvSpPr>
            <a:spLocks noGrp="1"/>
          </p:cNvSpPr>
          <p:nvPr>
            <p:ph type="sldNum" sz="quarter" idx="10"/>
          </p:nvPr>
        </p:nvSpPr>
        <p:spPr/>
        <p:txBody>
          <a:bodyPr/>
          <a:lstStyle/>
          <a:p>
            <a:fld id="{112AD4D5-E38B-47F3-B94C-21C314E6B255}" type="slidenum">
              <a:rPr lang="en-US" smtClean="0"/>
              <a:t>17</a:t>
            </a:fld>
            <a:endParaRPr lang="en-US"/>
          </a:p>
        </p:txBody>
      </p:sp>
    </p:spTree>
    <p:extLst>
      <p:ext uri="{BB962C8B-B14F-4D97-AF65-F5344CB8AC3E}">
        <p14:creationId xmlns:p14="http://schemas.microsoft.com/office/powerpoint/2010/main" val="27143907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Under CM-GC, the Owner</a:t>
            </a:r>
            <a:r>
              <a:rPr lang="en-US" baseline="0" dirty="0"/>
              <a:t> procures a Construction Manager to work with the Department’s designer to maximize innovations and reduce constructability issues during the Preconstruction Phase of project.</a:t>
            </a:r>
          </a:p>
          <a:p>
            <a:endParaRPr lang="en-US" baseline="0" dirty="0"/>
          </a:p>
          <a:p>
            <a:r>
              <a:rPr lang="en-US" baseline="0" dirty="0"/>
              <a:t>The CM-GC may also provide Right-of-Way and Utility Services through subconsultants in the Preconstruction Phase. </a:t>
            </a:r>
          </a:p>
          <a:p>
            <a:endParaRPr lang="en-US" baseline="0" dirty="0"/>
          </a:p>
          <a:p>
            <a:r>
              <a:rPr lang="en-US" baseline="0" dirty="0"/>
              <a:t>Designer and CM-GC not contractually obligated to each other, but required to work collaboratively together.</a:t>
            </a:r>
          </a:p>
          <a:p>
            <a:endParaRPr lang="en-US" baseline="0" dirty="0"/>
          </a:p>
          <a:p>
            <a:r>
              <a:rPr lang="en-US" baseline="0" dirty="0"/>
              <a:t>Work collaboratively to identify risks, mitigate where possible, and assign the risk to the entity best suited to handle the risk.  </a:t>
            </a:r>
          </a:p>
        </p:txBody>
      </p:sp>
      <p:sp>
        <p:nvSpPr>
          <p:cNvPr id="4" name="Slide Number Placeholder 3"/>
          <p:cNvSpPr>
            <a:spLocks noGrp="1"/>
          </p:cNvSpPr>
          <p:nvPr>
            <p:ph type="sldNum" sz="quarter" idx="5"/>
          </p:nvPr>
        </p:nvSpPr>
        <p:spPr/>
        <p:txBody>
          <a:bodyPr/>
          <a:lstStyle/>
          <a:p>
            <a:fld id="{112AD4D5-E38B-47F3-B94C-21C314E6B255}" type="slidenum">
              <a:rPr lang="en-US" smtClean="0"/>
              <a:t>18</a:t>
            </a:fld>
            <a:endParaRPr lang="en-US"/>
          </a:p>
        </p:txBody>
      </p:sp>
    </p:spTree>
    <p:extLst>
      <p:ext uri="{BB962C8B-B14F-4D97-AF65-F5344CB8AC3E}">
        <p14:creationId xmlns:p14="http://schemas.microsoft.com/office/powerpoint/2010/main" val="396384400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3rd type of Alternative Delivery utilized by the Department is Progressive Design –Build. Using the Progressive Design-Build Delivery Method, the Department uses a procurement process to select a PD-B team to design and construct a project under the direct supervision and direction of the Department. </a:t>
            </a:r>
          </a:p>
        </p:txBody>
      </p:sp>
      <p:sp>
        <p:nvSpPr>
          <p:cNvPr id="4" name="Slide Number Placeholder 3"/>
          <p:cNvSpPr>
            <a:spLocks noGrp="1"/>
          </p:cNvSpPr>
          <p:nvPr>
            <p:ph type="sldNum" sz="quarter" idx="10"/>
          </p:nvPr>
        </p:nvSpPr>
        <p:spPr/>
        <p:txBody>
          <a:bodyPr/>
          <a:lstStyle/>
          <a:p>
            <a:fld id="{112AD4D5-E38B-47F3-B94C-21C314E6B255}" type="slidenum">
              <a:rPr lang="en-US" smtClean="0"/>
              <a:t>19</a:t>
            </a:fld>
            <a:endParaRPr lang="en-US"/>
          </a:p>
        </p:txBody>
      </p:sp>
    </p:spTree>
    <p:extLst>
      <p:ext uri="{BB962C8B-B14F-4D97-AF65-F5344CB8AC3E}">
        <p14:creationId xmlns:p14="http://schemas.microsoft.com/office/powerpoint/2010/main" val="10273012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12AD4D5-E38B-47F3-B94C-21C314E6B255}" type="slidenum">
              <a:rPr lang="en-US" smtClean="0"/>
              <a:t>2</a:t>
            </a:fld>
            <a:endParaRPr lang="en-US"/>
          </a:p>
        </p:txBody>
      </p:sp>
    </p:spTree>
    <p:extLst>
      <p:ext uri="{BB962C8B-B14F-4D97-AF65-F5344CB8AC3E}">
        <p14:creationId xmlns:p14="http://schemas.microsoft.com/office/powerpoint/2010/main" val="58119086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Using the Progressive Design-Build Method, the PD-B team handles Planning and Preconstruction Phases responsibilities with assistance from Department, while the PD-B team delivers the Construction of the project. </a:t>
            </a:r>
          </a:p>
        </p:txBody>
      </p:sp>
      <p:sp>
        <p:nvSpPr>
          <p:cNvPr id="4" name="Slide Number Placeholder 3"/>
          <p:cNvSpPr>
            <a:spLocks noGrp="1"/>
          </p:cNvSpPr>
          <p:nvPr>
            <p:ph type="sldNum" sz="quarter" idx="5"/>
          </p:nvPr>
        </p:nvSpPr>
        <p:spPr/>
        <p:txBody>
          <a:bodyPr/>
          <a:lstStyle/>
          <a:p>
            <a:fld id="{112AD4D5-E38B-47F3-B94C-21C314E6B255}" type="slidenum">
              <a:rPr lang="en-US" smtClean="0"/>
              <a:t>20</a:t>
            </a:fld>
            <a:endParaRPr lang="en-US"/>
          </a:p>
        </p:txBody>
      </p:sp>
    </p:spTree>
    <p:extLst>
      <p:ext uri="{BB962C8B-B14F-4D97-AF65-F5344CB8AC3E}">
        <p14:creationId xmlns:p14="http://schemas.microsoft.com/office/powerpoint/2010/main" val="175513687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756991" lvl="1" indent="-291150">
              <a:lnSpc>
                <a:spcPct val="107000"/>
              </a:lnSpc>
              <a:buFont typeface="Courier New" panose="02070309020205020404" pitchFamily="49" charset="0"/>
              <a:buChar char="o"/>
            </a:pPr>
            <a:r>
              <a:rPr lang="en-US" sz="2000" dirty="0">
                <a:solidFill>
                  <a:schemeClr val="tx1">
                    <a:lumMod val="75000"/>
                    <a:lumOff val="25000"/>
                  </a:schemeClr>
                </a:solidFill>
                <a:latin typeface="Arial" panose="020B0604020202020204" pitchFamily="34" charset="0"/>
                <a:ea typeface="Calibri" panose="020F0502020204030204" pitchFamily="34" charset="0"/>
                <a:cs typeface="Arial" panose="020B0604020202020204" pitchFamily="34" charset="0"/>
              </a:rPr>
              <a:t>Independent cost estimating is critical</a:t>
            </a:r>
          </a:p>
          <a:p>
            <a:pPr marL="1222830" lvl="2" indent="-291150">
              <a:lnSpc>
                <a:spcPct val="107000"/>
              </a:lnSpc>
              <a:buFont typeface="Wingdings" panose="05000000000000000000" pitchFamily="2" charset="2"/>
              <a:buChar char="§"/>
            </a:pPr>
            <a:r>
              <a:rPr lang="en-US" sz="2000" b="1" dirty="0">
                <a:solidFill>
                  <a:srgbClr val="000099"/>
                </a:solidFill>
                <a:latin typeface="Arial" panose="020B0604020202020204" pitchFamily="34" charset="0"/>
                <a:ea typeface="Calibri" panose="020F0502020204030204" pitchFamily="34" charset="0"/>
                <a:cs typeface="Arial" panose="020B0604020202020204" pitchFamily="34" charset="0"/>
              </a:rPr>
              <a:t>Cost certainty</a:t>
            </a:r>
          </a:p>
          <a:p>
            <a:pPr marL="1222830" lvl="2" indent="-291150">
              <a:lnSpc>
                <a:spcPct val="107000"/>
              </a:lnSpc>
              <a:buFont typeface="Wingdings" panose="05000000000000000000" pitchFamily="2" charset="2"/>
              <a:buChar char="§"/>
            </a:pPr>
            <a:r>
              <a:rPr lang="en-US" sz="2000" dirty="0">
                <a:solidFill>
                  <a:schemeClr val="tx1">
                    <a:lumMod val="75000"/>
                    <a:lumOff val="25000"/>
                  </a:schemeClr>
                </a:solidFill>
                <a:latin typeface="Arial" panose="020B0604020202020204" pitchFamily="34" charset="0"/>
                <a:ea typeface="Calibri" panose="020F0502020204030204" pitchFamily="34" charset="0"/>
                <a:cs typeface="Arial" panose="020B0604020202020204" pitchFamily="34" charset="0"/>
              </a:rPr>
              <a:t>Cost transparency</a:t>
            </a:r>
          </a:p>
          <a:p>
            <a:pPr marL="756991" lvl="1" indent="-291150">
              <a:lnSpc>
                <a:spcPct val="107000"/>
              </a:lnSpc>
              <a:buFont typeface="Courier New" panose="02070309020205020404" pitchFamily="49" charset="0"/>
              <a:buChar char="o"/>
            </a:pPr>
            <a:r>
              <a:rPr lang="en-US" sz="2000" dirty="0">
                <a:solidFill>
                  <a:schemeClr val="tx1">
                    <a:lumMod val="75000"/>
                    <a:lumOff val="25000"/>
                  </a:schemeClr>
                </a:solidFill>
                <a:latin typeface="Arial" panose="020B0604020202020204" pitchFamily="34" charset="0"/>
                <a:ea typeface="Calibri" panose="020F0502020204030204" pitchFamily="34" charset="0"/>
                <a:cs typeface="Arial" panose="020B0604020202020204" pitchFamily="34" charset="0"/>
              </a:rPr>
              <a:t>Helps establish a </a:t>
            </a:r>
            <a:r>
              <a:rPr lang="en-US" sz="2000" b="1" dirty="0">
                <a:solidFill>
                  <a:srgbClr val="000099"/>
                </a:solidFill>
                <a:latin typeface="Arial" panose="020B0604020202020204" pitchFamily="34" charset="0"/>
                <a:ea typeface="Calibri" panose="020F0502020204030204" pitchFamily="34" charset="0"/>
                <a:cs typeface="Arial" panose="020B0604020202020204" pitchFamily="34" charset="0"/>
              </a:rPr>
              <a:t>Guaranteed Maximum Price (GMP)</a:t>
            </a:r>
          </a:p>
          <a:p>
            <a:pPr marL="756991" lvl="1" indent="-291150">
              <a:lnSpc>
                <a:spcPct val="107000"/>
              </a:lnSpc>
              <a:buFont typeface="Courier New" panose="02070309020205020404" pitchFamily="49" charset="0"/>
              <a:buChar char="o"/>
            </a:pPr>
            <a:r>
              <a:rPr lang="en-US" sz="2000" dirty="0">
                <a:solidFill>
                  <a:schemeClr val="tx1">
                    <a:lumMod val="75000"/>
                    <a:lumOff val="25000"/>
                  </a:schemeClr>
                </a:solidFill>
                <a:latin typeface="Arial" panose="020B0604020202020204" pitchFamily="34" charset="0"/>
                <a:ea typeface="Calibri" panose="020F0502020204030204" pitchFamily="34" charset="0"/>
                <a:cs typeface="Arial" panose="020B0604020202020204" pitchFamily="34" charset="0"/>
              </a:rPr>
              <a:t>Provides a contractor-style, production-based estimate</a:t>
            </a:r>
          </a:p>
          <a:p>
            <a:pPr marL="756991" lvl="1" indent="-291150">
              <a:lnSpc>
                <a:spcPct val="107000"/>
              </a:lnSpc>
              <a:buFont typeface="Courier New" panose="02070309020205020404" pitchFamily="49" charset="0"/>
              <a:buChar char="o"/>
            </a:pPr>
            <a:r>
              <a:rPr lang="en-US" sz="2000" dirty="0">
                <a:solidFill>
                  <a:schemeClr val="tx1">
                    <a:lumMod val="75000"/>
                    <a:lumOff val="25000"/>
                  </a:schemeClr>
                </a:solidFill>
                <a:latin typeface="Arial" panose="020B0604020202020204" pitchFamily="34" charset="0"/>
                <a:ea typeface="Calibri" panose="020F0502020204030204" pitchFamily="34" charset="0"/>
                <a:cs typeface="Arial" panose="020B0604020202020204" pitchFamily="34" charset="0"/>
              </a:rPr>
              <a:t>Double blind pricing, i.e. pricing is not shared with contractor team</a:t>
            </a:r>
          </a:p>
          <a:p>
            <a:pPr marL="756991" lvl="1" indent="-291150">
              <a:lnSpc>
                <a:spcPct val="107000"/>
              </a:lnSpc>
              <a:buFont typeface="Courier New" panose="02070309020205020404" pitchFamily="49" charset="0"/>
              <a:buChar char="o"/>
            </a:pPr>
            <a:r>
              <a:rPr lang="en-US" sz="2000" dirty="0">
                <a:solidFill>
                  <a:schemeClr val="tx1">
                    <a:lumMod val="75000"/>
                    <a:lumOff val="25000"/>
                  </a:schemeClr>
                </a:solidFill>
                <a:latin typeface="Arial" panose="020B0604020202020204" pitchFamily="34" charset="0"/>
                <a:ea typeface="Calibri" panose="020F0502020204030204" pitchFamily="34" charset="0"/>
                <a:cs typeface="Arial" panose="020B0604020202020204" pitchFamily="34" charset="0"/>
              </a:rPr>
              <a:t>Should </a:t>
            </a:r>
            <a:r>
              <a:rPr lang="en-US" sz="2000" b="1" dirty="0">
                <a:solidFill>
                  <a:srgbClr val="000099"/>
                </a:solidFill>
                <a:latin typeface="Arial" panose="020B0604020202020204" pitchFamily="34" charset="0"/>
                <a:ea typeface="Calibri" panose="020F0502020204030204" pitchFamily="34" charset="0"/>
                <a:cs typeface="Arial" panose="020B0604020202020204" pitchFamily="34" charset="0"/>
              </a:rPr>
              <a:t>NOT</a:t>
            </a:r>
            <a:r>
              <a:rPr lang="en-US" sz="2000" dirty="0">
                <a:solidFill>
                  <a:schemeClr val="tx1">
                    <a:lumMod val="75000"/>
                    <a:lumOff val="25000"/>
                  </a:schemeClr>
                </a:solidFill>
                <a:latin typeface="Arial" panose="020B0604020202020204" pitchFamily="34" charset="0"/>
                <a:ea typeface="Calibri" panose="020F0502020204030204" pitchFamily="34" charset="0"/>
                <a:cs typeface="Arial" panose="020B0604020202020204" pitchFamily="34" charset="0"/>
              </a:rPr>
              <a:t> rely on historical bid pricing but instead Fair Market Value</a:t>
            </a:r>
          </a:p>
          <a:p>
            <a:endParaRPr lang="en-US" dirty="0"/>
          </a:p>
        </p:txBody>
      </p:sp>
      <p:sp>
        <p:nvSpPr>
          <p:cNvPr id="4" name="Slide Number Placeholder 3"/>
          <p:cNvSpPr>
            <a:spLocks noGrp="1"/>
          </p:cNvSpPr>
          <p:nvPr>
            <p:ph type="sldNum" sz="quarter" idx="5"/>
          </p:nvPr>
        </p:nvSpPr>
        <p:spPr/>
        <p:txBody>
          <a:bodyPr/>
          <a:lstStyle/>
          <a:p>
            <a:fld id="{112AD4D5-E38B-47F3-B94C-21C314E6B255}" type="slidenum">
              <a:rPr lang="en-US" smtClean="0"/>
              <a:t>21</a:t>
            </a:fld>
            <a:endParaRPr lang="en-US"/>
          </a:p>
        </p:txBody>
      </p:sp>
    </p:spTree>
    <p:extLst>
      <p:ext uri="{BB962C8B-B14F-4D97-AF65-F5344CB8AC3E}">
        <p14:creationId xmlns:p14="http://schemas.microsoft.com/office/powerpoint/2010/main" val="155648037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FOCUS</a:t>
            </a:r>
            <a:r>
              <a:rPr lang="en-US" baseline="0" dirty="0"/>
              <a:t> ON:</a:t>
            </a:r>
          </a:p>
          <a:p>
            <a:endParaRPr lang="en-US" baseline="0" dirty="0"/>
          </a:p>
          <a:p>
            <a:r>
              <a:rPr lang="en-US" baseline="0" dirty="0"/>
              <a:t>Minimized procurement cost</a:t>
            </a:r>
          </a:p>
          <a:p>
            <a:r>
              <a:rPr lang="en-US" baseline="0" dirty="0"/>
              <a:t>Cost Certainty</a:t>
            </a:r>
          </a:p>
          <a:p>
            <a:r>
              <a:rPr lang="en-US" baseline="0" dirty="0"/>
              <a:t>Owner Transparency into Cost</a:t>
            </a:r>
          </a:p>
          <a:p>
            <a:r>
              <a:rPr lang="en-US" baseline="0" dirty="0"/>
              <a:t>Reduced Constructability Issues through early Contractor involvement</a:t>
            </a:r>
            <a:endParaRPr lang="en-US" dirty="0"/>
          </a:p>
        </p:txBody>
      </p:sp>
      <p:sp>
        <p:nvSpPr>
          <p:cNvPr id="4" name="Slide Number Placeholder 3"/>
          <p:cNvSpPr>
            <a:spLocks noGrp="1"/>
          </p:cNvSpPr>
          <p:nvPr>
            <p:ph type="sldNum" sz="quarter" idx="5"/>
          </p:nvPr>
        </p:nvSpPr>
        <p:spPr/>
        <p:txBody>
          <a:bodyPr/>
          <a:lstStyle/>
          <a:p>
            <a:fld id="{112AD4D5-E38B-47F3-B94C-21C314E6B255}" type="slidenum">
              <a:rPr lang="en-US" smtClean="0"/>
              <a:t>22</a:t>
            </a:fld>
            <a:endParaRPr lang="en-US"/>
          </a:p>
        </p:txBody>
      </p:sp>
    </p:spTree>
    <p:extLst>
      <p:ext uri="{BB962C8B-B14F-4D97-AF65-F5344CB8AC3E}">
        <p14:creationId xmlns:p14="http://schemas.microsoft.com/office/powerpoint/2010/main" val="329813762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Looking at the Risk Allocation Figure for CM/GC and Progressive Design-Build shows that these delivery methods do not eliminate risk completely. However, the</a:t>
            </a:r>
            <a:r>
              <a:rPr lang="en-US" baseline="0" dirty="0"/>
              <a:t> process allows for collaboration </a:t>
            </a:r>
            <a:r>
              <a:rPr lang="en-US" dirty="0"/>
              <a:t>among</a:t>
            </a:r>
            <a:r>
              <a:rPr lang="en-US" baseline="0" dirty="0"/>
              <a:t> the team for:</a:t>
            </a:r>
          </a:p>
          <a:p>
            <a:endParaRPr lang="en-US" baseline="0" dirty="0"/>
          </a:p>
          <a:p>
            <a:pPr marL="174690" indent="-174690">
              <a:buFont typeface="Arial" panose="020B0604020202020204" pitchFamily="34" charset="0"/>
              <a:buChar char="•"/>
            </a:pPr>
            <a:r>
              <a:rPr lang="en-US" baseline="0" dirty="0"/>
              <a:t>Identification</a:t>
            </a:r>
          </a:p>
          <a:p>
            <a:pPr marL="174690" indent="-174690">
              <a:buFont typeface="Arial" panose="020B0604020202020204" pitchFamily="34" charset="0"/>
              <a:buChar char="•"/>
            </a:pPr>
            <a:r>
              <a:rPr lang="en-US" baseline="0" dirty="0"/>
              <a:t>Mitigation</a:t>
            </a:r>
          </a:p>
          <a:p>
            <a:pPr marL="174690" indent="-174690">
              <a:buFont typeface="Arial" panose="020B0604020202020204" pitchFamily="34" charset="0"/>
              <a:buChar char="•"/>
            </a:pPr>
            <a:r>
              <a:rPr lang="en-US" baseline="0" dirty="0"/>
              <a:t>Assign risk to entity best equipped to handle</a:t>
            </a:r>
            <a:endParaRPr lang="en-US" dirty="0"/>
          </a:p>
        </p:txBody>
      </p:sp>
      <p:sp>
        <p:nvSpPr>
          <p:cNvPr id="4" name="Slide Number Placeholder 3"/>
          <p:cNvSpPr>
            <a:spLocks noGrp="1"/>
          </p:cNvSpPr>
          <p:nvPr>
            <p:ph type="sldNum" sz="quarter" idx="10"/>
          </p:nvPr>
        </p:nvSpPr>
        <p:spPr/>
        <p:txBody>
          <a:bodyPr/>
          <a:lstStyle/>
          <a:p>
            <a:fld id="{112AD4D5-E38B-47F3-B94C-21C314E6B255}" type="slidenum">
              <a:rPr lang="en-US" smtClean="0"/>
              <a:t>23</a:t>
            </a:fld>
            <a:endParaRPr lang="en-US"/>
          </a:p>
        </p:txBody>
      </p:sp>
    </p:spTree>
    <p:extLst>
      <p:ext uri="{BB962C8B-B14F-4D97-AF65-F5344CB8AC3E}">
        <p14:creationId xmlns:p14="http://schemas.microsoft.com/office/powerpoint/2010/main" val="221414128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benefits and advantages of Alternative Delivery Methods are able to be achieved through Collaboration between the Contracting team, the Independent Cost Estimator and the Department. Effective collaboration is achieved through regular Task Force Meetings as the project progresses through the Planning, Pre-Construction and Design Phases of the project, as well as through the Construction Phase. Partnering through collaboration allows for a stream-lined process to facilitate decision-making and to establish a process to resolve issues quickly. This aids in maximizing the efficiency of the various phases of project and also helps to reduce potential impacts. Parties also partner together in the management of the Risk Register and the Innovation Log, as well as working together to determine the cost drivers and associated risks to better understand those that are viewed as most critical to the cost of the project. </a:t>
            </a:r>
          </a:p>
          <a:p>
            <a:endParaRPr lang="en-US" dirty="0"/>
          </a:p>
        </p:txBody>
      </p:sp>
      <p:sp>
        <p:nvSpPr>
          <p:cNvPr id="4" name="Slide Number Placeholder 3"/>
          <p:cNvSpPr>
            <a:spLocks noGrp="1"/>
          </p:cNvSpPr>
          <p:nvPr>
            <p:ph type="sldNum" sz="quarter" idx="10"/>
          </p:nvPr>
        </p:nvSpPr>
        <p:spPr/>
        <p:txBody>
          <a:bodyPr/>
          <a:lstStyle/>
          <a:p>
            <a:fld id="{112AD4D5-E38B-47F3-B94C-21C314E6B255}" type="slidenum">
              <a:rPr lang="en-US" smtClean="0"/>
              <a:t>24</a:t>
            </a:fld>
            <a:endParaRPr lang="en-US"/>
          </a:p>
        </p:txBody>
      </p:sp>
    </p:spTree>
    <p:extLst>
      <p:ext uri="{BB962C8B-B14F-4D97-AF65-F5344CB8AC3E}">
        <p14:creationId xmlns:p14="http://schemas.microsoft.com/office/powerpoint/2010/main" val="250300023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tx1"/>
                </a:solidFill>
              </a:rPr>
              <a:t>Through collaboration and the effective management of project risks, we are able to reduce contingencies and spend money on things that matter more. Open Book Pricing allows for greater transparency into the contingencies that are included in the cost of the work; this allows all parties to consider risk mitigation strategies to improve the project value by determining the project’s cost drivers. </a:t>
            </a:r>
          </a:p>
          <a:p>
            <a:endParaRPr lang="en-US" dirty="0"/>
          </a:p>
        </p:txBody>
      </p:sp>
      <p:sp>
        <p:nvSpPr>
          <p:cNvPr id="4" name="Slide Number Placeholder 3"/>
          <p:cNvSpPr>
            <a:spLocks noGrp="1"/>
          </p:cNvSpPr>
          <p:nvPr>
            <p:ph type="sldNum" sz="quarter" idx="10"/>
          </p:nvPr>
        </p:nvSpPr>
        <p:spPr/>
        <p:txBody>
          <a:bodyPr/>
          <a:lstStyle/>
          <a:p>
            <a:fld id="{112AD4D5-E38B-47F3-B94C-21C314E6B255}" type="slidenum">
              <a:rPr lang="en-US" smtClean="0"/>
              <a:t>25</a:t>
            </a:fld>
            <a:endParaRPr lang="en-US"/>
          </a:p>
        </p:txBody>
      </p:sp>
    </p:spTree>
    <p:extLst>
      <p:ext uri="{BB962C8B-B14F-4D97-AF65-F5344CB8AC3E}">
        <p14:creationId xmlns:p14="http://schemas.microsoft.com/office/powerpoint/2010/main" val="146253658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12AD4D5-E38B-47F3-B94C-21C314E6B255}" type="slidenum">
              <a:rPr lang="en-US" smtClean="0"/>
              <a:t>26</a:t>
            </a:fld>
            <a:endParaRPr lang="en-US"/>
          </a:p>
        </p:txBody>
      </p:sp>
    </p:spTree>
    <p:extLst>
      <p:ext uri="{BB962C8B-B14F-4D97-AF65-F5344CB8AC3E}">
        <p14:creationId xmlns:p14="http://schemas.microsoft.com/office/powerpoint/2010/main" val="43466694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12AD4D5-E38B-47F3-B94C-21C314E6B255}" type="slidenum">
              <a:rPr lang="en-US" smtClean="0"/>
              <a:t>27</a:t>
            </a:fld>
            <a:endParaRPr lang="en-US"/>
          </a:p>
        </p:txBody>
      </p:sp>
    </p:spTree>
    <p:extLst>
      <p:ext uri="{BB962C8B-B14F-4D97-AF65-F5344CB8AC3E}">
        <p14:creationId xmlns:p14="http://schemas.microsoft.com/office/powerpoint/2010/main" val="178840372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12AD4D5-E38B-47F3-B94C-21C314E6B255}" type="slidenum">
              <a:rPr lang="en-US" smtClean="0"/>
              <a:t>28</a:t>
            </a:fld>
            <a:endParaRPr lang="en-US"/>
          </a:p>
        </p:txBody>
      </p:sp>
    </p:spTree>
    <p:extLst>
      <p:ext uri="{BB962C8B-B14F-4D97-AF65-F5344CB8AC3E}">
        <p14:creationId xmlns:p14="http://schemas.microsoft.com/office/powerpoint/2010/main" val="350086510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12AD4D5-E38B-47F3-B94C-21C314E6B255}" type="slidenum">
              <a:rPr lang="en-US" smtClean="0"/>
              <a:t>33</a:t>
            </a:fld>
            <a:endParaRPr lang="en-US"/>
          </a:p>
        </p:txBody>
      </p:sp>
    </p:spTree>
    <p:extLst>
      <p:ext uri="{BB962C8B-B14F-4D97-AF65-F5344CB8AC3E}">
        <p14:creationId xmlns:p14="http://schemas.microsoft.com/office/powerpoint/2010/main" val="14453912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12AD4D5-E38B-47F3-B94C-21C314E6B255}" type="slidenum">
              <a:rPr lang="en-US" smtClean="0"/>
              <a:t>3</a:t>
            </a:fld>
            <a:endParaRPr lang="en-US"/>
          </a:p>
        </p:txBody>
      </p:sp>
    </p:spTree>
    <p:extLst>
      <p:ext uri="{BB962C8B-B14F-4D97-AF65-F5344CB8AC3E}">
        <p14:creationId xmlns:p14="http://schemas.microsoft.com/office/powerpoint/2010/main" val="34288371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12AD4D5-E38B-47F3-B94C-21C314E6B255}" type="slidenum">
              <a:rPr lang="en-US" smtClean="0"/>
              <a:t>34</a:t>
            </a:fld>
            <a:endParaRPr lang="en-US"/>
          </a:p>
        </p:txBody>
      </p:sp>
    </p:spTree>
    <p:extLst>
      <p:ext uri="{BB962C8B-B14F-4D97-AF65-F5344CB8AC3E}">
        <p14:creationId xmlns:p14="http://schemas.microsoft.com/office/powerpoint/2010/main" val="229018675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12AD4D5-E38B-47F3-B94C-21C314E6B255}" type="slidenum">
              <a:rPr lang="en-US" smtClean="0"/>
              <a:t>35</a:t>
            </a:fld>
            <a:endParaRPr lang="en-US"/>
          </a:p>
        </p:txBody>
      </p:sp>
    </p:spTree>
    <p:extLst>
      <p:ext uri="{BB962C8B-B14F-4D97-AF65-F5344CB8AC3E}">
        <p14:creationId xmlns:p14="http://schemas.microsoft.com/office/powerpoint/2010/main" val="82812742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12AD4D5-E38B-47F3-B94C-21C314E6B255}" type="slidenum">
              <a:rPr lang="en-US" smtClean="0"/>
              <a:t>36</a:t>
            </a:fld>
            <a:endParaRPr lang="en-US"/>
          </a:p>
        </p:txBody>
      </p:sp>
    </p:spTree>
    <p:extLst>
      <p:ext uri="{BB962C8B-B14F-4D97-AF65-F5344CB8AC3E}">
        <p14:creationId xmlns:p14="http://schemas.microsoft.com/office/powerpoint/2010/main" val="330646460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12AD4D5-E38B-47F3-B94C-21C314E6B255}" type="slidenum">
              <a:rPr lang="en-US" smtClean="0"/>
              <a:t>37</a:t>
            </a:fld>
            <a:endParaRPr lang="en-US"/>
          </a:p>
        </p:txBody>
      </p:sp>
    </p:spTree>
    <p:extLst>
      <p:ext uri="{BB962C8B-B14F-4D97-AF65-F5344CB8AC3E}">
        <p14:creationId xmlns:p14="http://schemas.microsoft.com/office/powerpoint/2010/main" val="366940053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12AD4D5-E38B-47F3-B94C-21C314E6B255}" type="slidenum">
              <a:rPr lang="en-US" smtClean="0"/>
              <a:t>38</a:t>
            </a:fld>
            <a:endParaRPr lang="en-US"/>
          </a:p>
        </p:txBody>
      </p:sp>
    </p:spTree>
    <p:extLst>
      <p:ext uri="{BB962C8B-B14F-4D97-AF65-F5344CB8AC3E}">
        <p14:creationId xmlns:p14="http://schemas.microsoft.com/office/powerpoint/2010/main" val="44142119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12AD4D5-E38B-47F3-B94C-21C314E6B255}" type="slidenum">
              <a:rPr lang="en-US" smtClean="0"/>
              <a:t>39</a:t>
            </a:fld>
            <a:endParaRPr lang="en-US"/>
          </a:p>
        </p:txBody>
      </p:sp>
    </p:spTree>
    <p:extLst>
      <p:ext uri="{BB962C8B-B14F-4D97-AF65-F5344CB8AC3E}">
        <p14:creationId xmlns:p14="http://schemas.microsoft.com/office/powerpoint/2010/main" val="212855328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12AD4D5-E38B-47F3-B94C-21C314E6B255}" type="slidenum">
              <a:rPr lang="en-US" smtClean="0"/>
              <a:t>40</a:t>
            </a:fld>
            <a:endParaRPr lang="en-US"/>
          </a:p>
        </p:txBody>
      </p:sp>
    </p:spTree>
    <p:extLst>
      <p:ext uri="{BB962C8B-B14F-4D97-AF65-F5344CB8AC3E}">
        <p14:creationId xmlns:p14="http://schemas.microsoft.com/office/powerpoint/2010/main" val="346983403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12AD4D5-E38B-47F3-B94C-21C314E6B255}" type="slidenum">
              <a:rPr lang="en-US" smtClean="0"/>
              <a:t>41</a:t>
            </a:fld>
            <a:endParaRPr lang="en-US"/>
          </a:p>
        </p:txBody>
      </p:sp>
    </p:spTree>
    <p:extLst>
      <p:ext uri="{BB962C8B-B14F-4D97-AF65-F5344CB8AC3E}">
        <p14:creationId xmlns:p14="http://schemas.microsoft.com/office/powerpoint/2010/main" val="329879962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12AD4D5-E38B-47F3-B94C-21C314E6B255}" type="slidenum">
              <a:rPr lang="en-US" smtClean="0"/>
              <a:t>42</a:t>
            </a:fld>
            <a:endParaRPr lang="en-US"/>
          </a:p>
        </p:txBody>
      </p:sp>
    </p:spTree>
    <p:extLst>
      <p:ext uri="{BB962C8B-B14F-4D97-AF65-F5344CB8AC3E}">
        <p14:creationId xmlns:p14="http://schemas.microsoft.com/office/powerpoint/2010/main" val="124940413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12AD4D5-E38B-47F3-B94C-21C314E6B255}" type="slidenum">
              <a:rPr lang="en-US" smtClean="0"/>
              <a:t>43</a:t>
            </a:fld>
            <a:endParaRPr lang="en-US"/>
          </a:p>
        </p:txBody>
      </p:sp>
    </p:spTree>
    <p:extLst>
      <p:ext uri="{BB962C8B-B14F-4D97-AF65-F5344CB8AC3E}">
        <p14:creationId xmlns:p14="http://schemas.microsoft.com/office/powerpoint/2010/main" val="21392227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756920" lvl="1" indent="-290830">
              <a:lnSpc>
                <a:spcPct val="107000"/>
              </a:lnSpc>
              <a:buFont typeface="Courier New" panose="02070309020205020404" pitchFamily="49" charset="0"/>
              <a:buChar char="o"/>
            </a:pPr>
            <a:r>
              <a:rPr lang="en-US" dirty="0">
                <a:solidFill>
                  <a:schemeClr val="tx1">
                    <a:lumMod val="75000"/>
                    <a:lumOff val="25000"/>
                  </a:schemeClr>
                </a:solidFill>
                <a:latin typeface="Arial"/>
                <a:ea typeface="Calibri" panose="020F0502020204030204" pitchFamily="34" charset="0"/>
                <a:cs typeface="Arial"/>
              </a:rPr>
              <a:t>Traditional &amp; most common project delivery method utilized by A</a:t>
            </a:r>
            <a:r>
              <a:rPr lang="en-US" sz="1000" dirty="0">
                <a:solidFill>
                  <a:schemeClr val="tx1">
                    <a:lumMod val="75000"/>
                    <a:lumOff val="25000"/>
                  </a:schemeClr>
                </a:solidFill>
                <a:latin typeface="Arial"/>
                <a:ea typeface="Calibri" panose="020F0502020204030204" pitchFamily="34" charset="0"/>
                <a:cs typeface="Arial"/>
              </a:rPr>
              <a:t>R</a:t>
            </a:r>
            <a:r>
              <a:rPr lang="en-US" dirty="0">
                <a:solidFill>
                  <a:schemeClr val="tx1">
                    <a:lumMod val="75000"/>
                    <a:lumOff val="25000"/>
                  </a:schemeClr>
                </a:solidFill>
                <a:latin typeface="Arial"/>
                <a:ea typeface="Calibri" panose="020F0502020204030204" pitchFamily="34" charset="0"/>
                <a:cs typeface="Arial"/>
              </a:rPr>
              <a:t>DOT</a:t>
            </a:r>
            <a:endParaRPr lang="en-US">
              <a:latin typeface="Arial"/>
              <a:cs typeface="Arial"/>
            </a:endParaRPr>
          </a:p>
          <a:p>
            <a:pPr marL="1222830" lvl="2" indent="-291150">
              <a:lnSpc>
                <a:spcPct val="107000"/>
              </a:lnSpc>
              <a:buFont typeface="Courier New" panose="02070309020205020404" pitchFamily="49" charset="0"/>
              <a:buChar char="o"/>
            </a:pPr>
            <a:r>
              <a:rPr lang="en-US" dirty="0">
                <a:solidFill>
                  <a:schemeClr val="tx1">
                    <a:lumMod val="75000"/>
                    <a:lumOff val="25000"/>
                  </a:schemeClr>
                </a:solidFill>
                <a:latin typeface="Arial" panose="020B0604020202020204" pitchFamily="34" charset="0"/>
                <a:ea typeface="Calibri" panose="020F0502020204030204" pitchFamily="34" charset="0"/>
                <a:cs typeface="Arial" panose="020B0604020202020204" pitchFamily="34" charset="0"/>
              </a:rPr>
              <a:t>Since 2013, </a:t>
            </a:r>
          </a:p>
          <a:p>
            <a:pPr marL="1688671" lvl="3" indent="-291150">
              <a:lnSpc>
                <a:spcPct val="107000"/>
              </a:lnSpc>
              <a:buFont typeface="Courier New" panose="02070309020205020404" pitchFamily="49" charset="0"/>
              <a:buChar char="o"/>
            </a:pPr>
            <a:r>
              <a:rPr lang="en-US" dirty="0">
                <a:solidFill>
                  <a:schemeClr val="tx1">
                    <a:lumMod val="75000"/>
                    <a:lumOff val="25000"/>
                  </a:schemeClr>
                </a:solidFill>
                <a:latin typeface="Arial" panose="020B0604020202020204" pitchFamily="34" charset="0"/>
                <a:ea typeface="Calibri" panose="020F0502020204030204" pitchFamily="34" charset="0"/>
                <a:cs typeface="Arial" panose="020B0604020202020204" pitchFamily="34" charset="0"/>
              </a:rPr>
              <a:t>92%</a:t>
            </a:r>
            <a:r>
              <a:rPr lang="en-US" baseline="0" dirty="0">
                <a:solidFill>
                  <a:schemeClr val="tx1">
                    <a:lumMod val="75000"/>
                    <a:lumOff val="25000"/>
                  </a:schemeClr>
                </a:solidFill>
                <a:latin typeface="Arial" panose="020B0604020202020204" pitchFamily="34" charset="0"/>
                <a:ea typeface="Calibri" panose="020F0502020204030204" pitchFamily="34" charset="0"/>
                <a:cs typeface="Arial" panose="020B0604020202020204" pitchFamily="34" charset="0"/>
              </a:rPr>
              <a:t> of projects let to contract have utilized DBB</a:t>
            </a:r>
          </a:p>
          <a:p>
            <a:pPr marL="756920" lvl="1" indent="-290830">
              <a:lnSpc>
                <a:spcPct val="107000"/>
              </a:lnSpc>
              <a:buFont typeface="Courier New" panose="02070309020205020404" pitchFamily="49" charset="0"/>
              <a:buChar char="o"/>
            </a:pPr>
            <a:r>
              <a:rPr lang="en-US" dirty="0">
                <a:solidFill>
                  <a:schemeClr val="tx1">
                    <a:lumMod val="75000"/>
                    <a:lumOff val="25000"/>
                  </a:schemeClr>
                </a:solidFill>
                <a:latin typeface="Arial"/>
                <a:ea typeface="Calibri" panose="020F0502020204030204" pitchFamily="34" charset="0"/>
                <a:cs typeface="Arial"/>
              </a:rPr>
              <a:t>Creates silo effect, grouping people into subject matter discipline by phase</a:t>
            </a:r>
          </a:p>
          <a:p>
            <a:pPr marL="756991" lvl="1" indent="-291150">
              <a:lnSpc>
                <a:spcPct val="107000"/>
              </a:lnSpc>
              <a:buFont typeface="Courier New" panose="02070309020205020404" pitchFamily="49" charset="0"/>
              <a:buChar char="o"/>
            </a:pPr>
            <a:r>
              <a:rPr lang="en-US" dirty="0">
                <a:solidFill>
                  <a:schemeClr val="tx1">
                    <a:lumMod val="75000"/>
                    <a:lumOff val="25000"/>
                  </a:schemeClr>
                </a:solidFill>
                <a:latin typeface="Arial" panose="020B0604020202020204" pitchFamily="34" charset="0"/>
                <a:ea typeface="Calibri" panose="020F0502020204030204" pitchFamily="34" charset="0"/>
                <a:cs typeface="Arial" panose="020B0604020202020204" pitchFamily="34" charset="0"/>
              </a:rPr>
              <a:t>Limits the ability to transfer knowledge between phases</a:t>
            </a:r>
          </a:p>
          <a:p>
            <a:pPr marL="756991" lvl="1" indent="-291150">
              <a:lnSpc>
                <a:spcPct val="107000"/>
              </a:lnSpc>
              <a:buFont typeface="Courier New" panose="02070309020205020404" pitchFamily="49" charset="0"/>
              <a:buChar char="o"/>
            </a:pPr>
            <a:r>
              <a:rPr lang="en-US" dirty="0">
                <a:solidFill>
                  <a:schemeClr val="tx1">
                    <a:lumMod val="75000"/>
                    <a:lumOff val="25000"/>
                  </a:schemeClr>
                </a:solidFill>
                <a:latin typeface="Arial" panose="020B0604020202020204" pitchFamily="34" charset="0"/>
                <a:ea typeface="Calibri" panose="020F0502020204030204" pitchFamily="34" charset="0"/>
                <a:cs typeface="Arial" panose="020B0604020202020204" pitchFamily="34" charset="0"/>
              </a:rPr>
              <a:t>Has multiple points of adversity</a:t>
            </a:r>
          </a:p>
          <a:p>
            <a:pPr marL="1164600" lvl="2" indent="-232919">
              <a:lnSpc>
                <a:spcPct val="107000"/>
              </a:lnSpc>
              <a:buFont typeface="Wingdings" panose="05000000000000000000" pitchFamily="2" charset="2"/>
              <a:buChar char=""/>
            </a:pPr>
            <a:r>
              <a:rPr lang="en-US" dirty="0">
                <a:solidFill>
                  <a:schemeClr val="tx1">
                    <a:lumMod val="75000"/>
                    <a:lumOff val="25000"/>
                  </a:schemeClr>
                </a:solidFill>
                <a:latin typeface="Arial" panose="020B0604020202020204" pitchFamily="34" charset="0"/>
                <a:ea typeface="Calibri" panose="020F0502020204030204" pitchFamily="34" charset="0"/>
                <a:cs typeface="Arial" panose="020B0604020202020204" pitchFamily="34" charset="0"/>
              </a:rPr>
              <a:t>Owner</a:t>
            </a:r>
          </a:p>
          <a:p>
            <a:pPr marL="1164600" lvl="2" indent="-232919">
              <a:lnSpc>
                <a:spcPct val="107000"/>
              </a:lnSpc>
              <a:buFont typeface="Wingdings" panose="05000000000000000000" pitchFamily="2" charset="2"/>
              <a:buChar char=""/>
            </a:pPr>
            <a:r>
              <a:rPr lang="en-US" dirty="0">
                <a:solidFill>
                  <a:schemeClr val="tx1">
                    <a:lumMod val="75000"/>
                    <a:lumOff val="25000"/>
                  </a:schemeClr>
                </a:solidFill>
                <a:latin typeface="Arial" panose="020B0604020202020204" pitchFamily="34" charset="0"/>
                <a:ea typeface="Calibri" panose="020F0502020204030204" pitchFamily="34" charset="0"/>
                <a:cs typeface="Arial" panose="020B0604020202020204" pitchFamily="34" charset="0"/>
              </a:rPr>
              <a:t>Designer       </a:t>
            </a:r>
          </a:p>
          <a:p>
            <a:pPr marL="1164600" lvl="2" indent="-232919">
              <a:lnSpc>
                <a:spcPct val="107000"/>
              </a:lnSpc>
              <a:buFont typeface="Wingdings" panose="05000000000000000000" pitchFamily="2" charset="2"/>
              <a:buChar char=""/>
            </a:pPr>
            <a:r>
              <a:rPr lang="en-US" dirty="0">
                <a:solidFill>
                  <a:schemeClr val="tx1">
                    <a:lumMod val="75000"/>
                    <a:lumOff val="25000"/>
                  </a:schemeClr>
                </a:solidFill>
                <a:latin typeface="Arial" panose="020B0604020202020204" pitchFamily="34" charset="0"/>
                <a:ea typeface="Calibri" panose="020F0502020204030204" pitchFamily="34" charset="0"/>
                <a:cs typeface="Arial" panose="020B0604020202020204" pitchFamily="34" charset="0"/>
              </a:rPr>
              <a:t>Contractor</a:t>
            </a:r>
          </a:p>
          <a:p>
            <a:pPr marL="756991" lvl="1" indent="-291150">
              <a:lnSpc>
                <a:spcPct val="107000"/>
              </a:lnSpc>
              <a:spcAft>
                <a:spcPts val="815"/>
              </a:spcAft>
              <a:buFont typeface="Courier New" panose="02070309020205020404" pitchFamily="49" charset="0"/>
              <a:buChar char="o"/>
            </a:pPr>
            <a:r>
              <a:rPr lang="en-US" dirty="0">
                <a:solidFill>
                  <a:schemeClr val="tx1">
                    <a:lumMod val="75000"/>
                    <a:lumOff val="25000"/>
                  </a:schemeClr>
                </a:solidFill>
                <a:latin typeface="Arial" panose="020B0604020202020204" pitchFamily="34" charset="0"/>
                <a:ea typeface="Calibri" panose="020F0502020204030204" pitchFamily="34" charset="0"/>
                <a:cs typeface="Arial" panose="020B0604020202020204" pitchFamily="34" charset="0"/>
              </a:rPr>
              <a:t>Can result in major cost changes through change orders</a:t>
            </a:r>
          </a:p>
          <a:p>
            <a:pPr marL="1222830" lvl="2" indent="-291150">
              <a:lnSpc>
                <a:spcPct val="107000"/>
              </a:lnSpc>
              <a:spcAft>
                <a:spcPts val="815"/>
              </a:spcAft>
              <a:buFont typeface="Courier New" panose="02070309020205020404" pitchFamily="49" charset="0"/>
              <a:buChar char="o"/>
            </a:pPr>
            <a:r>
              <a:rPr lang="en-US" dirty="0">
                <a:solidFill>
                  <a:schemeClr val="tx1">
                    <a:lumMod val="75000"/>
                    <a:lumOff val="25000"/>
                  </a:schemeClr>
                </a:solidFill>
                <a:latin typeface="Arial" panose="020B0604020202020204" pitchFamily="34" charset="0"/>
                <a:cs typeface="Arial" panose="020B0604020202020204" pitchFamily="34" charset="0"/>
              </a:rPr>
              <a:t>Since 2013, change</a:t>
            </a:r>
            <a:r>
              <a:rPr lang="en-US" baseline="0" dirty="0">
                <a:solidFill>
                  <a:schemeClr val="tx1">
                    <a:lumMod val="75000"/>
                    <a:lumOff val="25000"/>
                  </a:schemeClr>
                </a:solidFill>
                <a:latin typeface="Arial" panose="020B0604020202020204" pitchFamily="34" charset="0"/>
                <a:cs typeface="Arial" panose="020B0604020202020204" pitchFamily="34" charset="0"/>
              </a:rPr>
              <a:t> orders have accounted for ~ </a:t>
            </a:r>
            <a:r>
              <a:rPr lang="en-US" b="1" u="sng" baseline="0" dirty="0">
                <a:solidFill>
                  <a:schemeClr val="tx1">
                    <a:lumMod val="75000"/>
                    <a:lumOff val="25000"/>
                  </a:schemeClr>
                </a:solidFill>
                <a:latin typeface="Arial" panose="020B0604020202020204" pitchFamily="34" charset="0"/>
                <a:cs typeface="Arial" panose="020B0604020202020204" pitchFamily="34" charset="0"/>
              </a:rPr>
              <a:t>$700M</a:t>
            </a:r>
            <a:endParaRPr lang="en-US" b="1" u="sng" dirty="0"/>
          </a:p>
        </p:txBody>
      </p:sp>
      <p:sp>
        <p:nvSpPr>
          <p:cNvPr id="4" name="Slide Number Placeholder 3"/>
          <p:cNvSpPr>
            <a:spLocks noGrp="1"/>
          </p:cNvSpPr>
          <p:nvPr>
            <p:ph type="sldNum" sz="quarter" idx="10"/>
          </p:nvPr>
        </p:nvSpPr>
        <p:spPr/>
        <p:txBody>
          <a:bodyPr/>
          <a:lstStyle/>
          <a:p>
            <a:fld id="{112AD4D5-E38B-47F3-B94C-21C314E6B255}" type="slidenum">
              <a:rPr lang="en-US" smtClean="0"/>
              <a:t>4</a:t>
            </a:fld>
            <a:endParaRPr lang="en-US"/>
          </a:p>
        </p:txBody>
      </p:sp>
    </p:spTree>
    <p:extLst>
      <p:ext uri="{BB962C8B-B14F-4D97-AF65-F5344CB8AC3E}">
        <p14:creationId xmlns:p14="http://schemas.microsoft.com/office/powerpoint/2010/main" val="49160839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Job No. 040846 with Manhattan Road &amp; Bridge &amp; APAC-Central selected in March 2021 to serve as the CM-GC team for the project. </a:t>
            </a:r>
          </a:p>
          <a:p>
            <a:r>
              <a:rPr lang="en-US" dirty="0"/>
              <a:t>In the Pre-Construction Phase</a:t>
            </a:r>
          </a:p>
          <a:p>
            <a:r>
              <a:rPr lang="en-US" dirty="0"/>
              <a:t>    -30% Plans developed</a:t>
            </a:r>
          </a:p>
          <a:p>
            <a:r>
              <a:rPr lang="en-US" dirty="0"/>
              <a:t>    -30% Plan Quantity Reconciliation in June</a:t>
            </a:r>
          </a:p>
          <a:p>
            <a:r>
              <a:rPr lang="en-US" dirty="0"/>
              <a:t>    -30% Opinion of Probable Construction Cost (OPCC) in July</a:t>
            </a:r>
          </a:p>
          <a:p>
            <a:r>
              <a:rPr lang="en-US" dirty="0"/>
              <a:t>    -Utility Services &amp; R/W Services are ongoing</a:t>
            </a:r>
          </a:p>
          <a:p>
            <a:endParaRPr lang="en-US" dirty="0"/>
          </a:p>
          <a:p>
            <a:r>
              <a:rPr lang="en-US" dirty="0"/>
              <a:t>Construction is planned to being in Early 2024. </a:t>
            </a:r>
          </a:p>
        </p:txBody>
      </p:sp>
      <p:sp>
        <p:nvSpPr>
          <p:cNvPr id="4" name="Slide Number Placeholder 3"/>
          <p:cNvSpPr>
            <a:spLocks noGrp="1"/>
          </p:cNvSpPr>
          <p:nvPr>
            <p:ph type="sldNum" sz="quarter" idx="5"/>
          </p:nvPr>
        </p:nvSpPr>
        <p:spPr/>
        <p:txBody>
          <a:bodyPr/>
          <a:lstStyle/>
          <a:p>
            <a:fld id="{112AD4D5-E38B-47F3-B94C-21C314E6B255}" type="slidenum">
              <a:rPr lang="en-US" smtClean="0"/>
              <a:t>44</a:t>
            </a:fld>
            <a:endParaRPr lang="en-US"/>
          </a:p>
        </p:txBody>
      </p:sp>
    </p:spTree>
    <p:extLst>
      <p:ext uri="{BB962C8B-B14F-4D97-AF65-F5344CB8AC3E}">
        <p14:creationId xmlns:p14="http://schemas.microsoft.com/office/powerpoint/2010/main" val="155481269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    </a:t>
            </a:r>
          </a:p>
        </p:txBody>
      </p:sp>
      <p:sp>
        <p:nvSpPr>
          <p:cNvPr id="4" name="Slide Number Placeholder 3"/>
          <p:cNvSpPr>
            <a:spLocks noGrp="1"/>
          </p:cNvSpPr>
          <p:nvPr>
            <p:ph type="sldNum" sz="quarter" idx="10"/>
          </p:nvPr>
        </p:nvSpPr>
        <p:spPr/>
        <p:txBody>
          <a:bodyPr/>
          <a:lstStyle/>
          <a:p>
            <a:fld id="{112AD4D5-E38B-47F3-B94C-21C314E6B255}" type="slidenum">
              <a:rPr lang="en-US" smtClean="0"/>
              <a:t>45</a:t>
            </a:fld>
            <a:endParaRPr lang="en-US"/>
          </a:p>
        </p:txBody>
      </p:sp>
    </p:spTree>
    <p:extLst>
      <p:ext uri="{BB962C8B-B14F-4D97-AF65-F5344CB8AC3E}">
        <p14:creationId xmlns:p14="http://schemas.microsoft.com/office/powerpoint/2010/main" val="192956273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Job No. 110651 with Key-Garver selected in July 2021 to serve as the Progressive Design-Build team to deliver the project. </a:t>
            </a:r>
          </a:p>
          <a:p>
            <a:r>
              <a:rPr lang="en-US" dirty="0"/>
              <a:t>In the Planning Phase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-NEPA Process ongoing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-Moving toward 30% Plans</a:t>
            </a:r>
          </a:p>
          <a:p>
            <a:pPr>
              <a:defRPr/>
            </a:pPr>
            <a:r>
              <a:rPr lang="en-US" dirty="0"/>
              <a:t>    -OPCC/Risk Workshop planned for June</a:t>
            </a:r>
            <a:endParaRPr lang="en-US" dirty="0">
              <a:cs typeface="Calibri"/>
            </a:endParaRPr>
          </a:p>
          <a:p>
            <a:endParaRPr lang="en-US" dirty="0"/>
          </a:p>
          <a:p>
            <a:r>
              <a:rPr lang="en-US" dirty="0"/>
              <a:t>Construction is planned for 2024. </a:t>
            </a:r>
          </a:p>
        </p:txBody>
      </p:sp>
      <p:sp>
        <p:nvSpPr>
          <p:cNvPr id="4" name="Slide Number Placeholder 3"/>
          <p:cNvSpPr>
            <a:spLocks noGrp="1"/>
          </p:cNvSpPr>
          <p:nvPr>
            <p:ph type="sldNum" sz="quarter" idx="10"/>
          </p:nvPr>
        </p:nvSpPr>
        <p:spPr/>
        <p:txBody>
          <a:bodyPr/>
          <a:lstStyle/>
          <a:p>
            <a:fld id="{112AD4D5-E38B-47F3-B94C-21C314E6B255}" type="slidenum">
              <a:rPr lang="en-US" smtClean="0"/>
              <a:t>46</a:t>
            </a:fld>
            <a:endParaRPr lang="en-US"/>
          </a:p>
        </p:txBody>
      </p:sp>
    </p:spTree>
    <p:extLst>
      <p:ext uri="{BB962C8B-B14F-4D97-AF65-F5344CB8AC3E}">
        <p14:creationId xmlns:p14="http://schemas.microsoft.com/office/powerpoint/2010/main" val="98862100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12AD4D5-E38B-47F3-B94C-21C314E6B255}" type="slidenum">
              <a:rPr lang="en-US" smtClean="0"/>
              <a:t>47</a:t>
            </a:fld>
            <a:endParaRPr lang="en-US"/>
          </a:p>
        </p:txBody>
      </p:sp>
    </p:spTree>
    <p:extLst>
      <p:ext uri="{BB962C8B-B14F-4D97-AF65-F5344CB8AC3E}">
        <p14:creationId xmlns:p14="http://schemas.microsoft.com/office/powerpoint/2010/main" val="151016535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Outreach included:</a:t>
            </a:r>
          </a:p>
          <a:p>
            <a:r>
              <a:rPr lang="en-US" dirty="0"/>
              <a:t>   -Industry Workshop to discuss CM-GC Delivery Method </a:t>
            </a:r>
          </a:p>
          <a:p>
            <a:r>
              <a:rPr lang="en-US" dirty="0"/>
              <a:t>   -One-on-One Meetings with interested firms to discuss On-Call CM-GC Procurement Process </a:t>
            </a:r>
          </a:p>
          <a:p>
            <a:r>
              <a:rPr lang="en-US" dirty="0"/>
              <a:t>   -Pre-SOQ meeting with registered RFQ Respondents to discuss required submittal Forms</a:t>
            </a:r>
          </a:p>
          <a:p>
            <a:endParaRPr lang="en-US" dirty="0"/>
          </a:p>
        </p:txBody>
      </p:sp>
      <p:sp>
        <p:nvSpPr>
          <p:cNvPr id="4" name="Slide Number Placeholder 3"/>
          <p:cNvSpPr>
            <a:spLocks noGrp="1"/>
          </p:cNvSpPr>
          <p:nvPr>
            <p:ph type="sldNum" sz="quarter" idx="10"/>
          </p:nvPr>
        </p:nvSpPr>
        <p:spPr/>
        <p:txBody>
          <a:bodyPr/>
          <a:lstStyle/>
          <a:p>
            <a:fld id="{112AD4D5-E38B-47F3-B94C-21C314E6B255}" type="slidenum">
              <a:rPr lang="en-US" smtClean="0"/>
              <a:t>48</a:t>
            </a:fld>
            <a:endParaRPr lang="en-US"/>
          </a:p>
        </p:txBody>
      </p:sp>
    </p:spTree>
    <p:extLst>
      <p:ext uri="{BB962C8B-B14F-4D97-AF65-F5344CB8AC3E}">
        <p14:creationId xmlns:p14="http://schemas.microsoft.com/office/powerpoint/2010/main" val="314738042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10000"/>
              </a:lnSpc>
              <a:spcBef>
                <a:spcPts val="0"/>
              </a:spcBef>
              <a:spcAft>
                <a:spcPts val="1200"/>
              </a:spcAft>
              <a:buClrTx/>
              <a:buSzTx/>
              <a:buFont typeface="Wingdings" panose="05000000000000000000" pitchFamily="2" charset="2"/>
              <a:buNone/>
              <a:tabLst/>
              <a:defRPr/>
            </a:pPr>
            <a:r>
              <a:rPr lang="en-US" sz="1200" noProof="0" dirty="0">
                <a:solidFill>
                  <a:schemeClr val="tx1"/>
                </a:solidFill>
                <a:latin typeface="Arial" panose="020B0604020202020204"/>
              </a:rPr>
              <a:t>3 remaining projects that have been identified are: </a:t>
            </a:r>
          </a:p>
          <a:p>
            <a:pPr marL="171450" marR="0" lvl="0" indent="-171450" algn="l" defTabSz="914400" rtl="0" eaLnBrk="1" fontAlgn="auto" latinLnBrk="0" hangingPunct="1">
              <a:lnSpc>
                <a:spcPct val="110000"/>
              </a:lnSpc>
              <a:spcBef>
                <a:spcPts val="0"/>
              </a:spcBef>
              <a:spcAft>
                <a:spcPts val="1200"/>
              </a:spcAft>
              <a:buClrTx/>
              <a:buSzTx/>
              <a:buFont typeface="Arial" panose="020B0604020202020204" pitchFamily="34" charset="0"/>
              <a:buChar char="•"/>
              <a:tabLst/>
              <a:defRPr/>
            </a:pPr>
            <a:r>
              <a:rPr lang="en-US" sz="1200" noProof="0" dirty="0">
                <a:solidFill>
                  <a:schemeClr val="tx1"/>
                </a:solidFill>
                <a:latin typeface="Arial" panose="020B0604020202020204"/>
              </a:rPr>
              <a:t>Job No. 061632 - located in Bryant in Saline County, which includes approximately 3.2 miles of improvements to Hwy 5 from Hwy 183 north to the Pulaski County Line.</a:t>
            </a:r>
          </a:p>
          <a:p>
            <a:pPr marL="171450" marR="0" lvl="0" indent="-171450" algn="l" defTabSz="914400" rtl="0" eaLnBrk="1" fontAlgn="auto" latinLnBrk="0" hangingPunct="1">
              <a:lnSpc>
                <a:spcPct val="110000"/>
              </a:lnSpc>
              <a:spcBef>
                <a:spcPts val="0"/>
              </a:spcBef>
              <a:spcAft>
                <a:spcPts val="1200"/>
              </a:spcAft>
              <a:buClrTx/>
              <a:buSzTx/>
              <a:buFont typeface="Arial" panose="020B0604020202020204" pitchFamily="34" charset="0"/>
              <a:buChar char="•"/>
              <a:tabLst/>
              <a:defRPr/>
            </a:pPr>
            <a:r>
              <a:rPr lang="en-US" sz="1200" noProof="0" dirty="0">
                <a:solidFill>
                  <a:schemeClr val="tx1"/>
                </a:solidFill>
                <a:latin typeface="Arial" panose="020B0604020202020204"/>
              </a:rPr>
              <a:t>Job No. 080619 - located in Conway in Faulkner County and consists of 0.6 mile of improvements to Hwy 65B/Dave Ward Drive west of I-40 Exit 129.</a:t>
            </a:r>
          </a:p>
          <a:p>
            <a:pPr marL="171450" marR="0" lvl="0" indent="-171450" algn="l" defTabSz="914400" rtl="0" eaLnBrk="1" fontAlgn="auto" latinLnBrk="0" hangingPunct="1">
              <a:lnSpc>
                <a:spcPct val="110000"/>
              </a:lnSpc>
              <a:spcBef>
                <a:spcPts val="0"/>
              </a:spcBef>
              <a:spcAft>
                <a:spcPts val="1200"/>
              </a:spcAft>
              <a:buClrTx/>
              <a:buSzTx/>
              <a:buFont typeface="Arial" panose="020B0604020202020204" pitchFamily="34" charset="0"/>
              <a:buChar char="•"/>
              <a:tabLst/>
              <a:defRPr/>
            </a:pPr>
            <a:r>
              <a:rPr lang="en-US" sz="1200" noProof="0" dirty="0">
                <a:solidFill>
                  <a:schemeClr val="tx1"/>
                </a:solidFill>
                <a:latin typeface="Arial" panose="020B0604020202020204"/>
              </a:rPr>
              <a:t>Job No. 100979 - located in Jonesboro in Craighead County and includes approximately 2.7 miles of improvements to Hwy 1 south of I-555 Exit 42. </a:t>
            </a:r>
          </a:p>
        </p:txBody>
      </p:sp>
      <p:sp>
        <p:nvSpPr>
          <p:cNvPr id="4" name="Slide Number Placeholder 3"/>
          <p:cNvSpPr>
            <a:spLocks noGrp="1"/>
          </p:cNvSpPr>
          <p:nvPr>
            <p:ph type="sldNum" sz="quarter" idx="10"/>
          </p:nvPr>
        </p:nvSpPr>
        <p:spPr/>
        <p:txBody>
          <a:bodyPr/>
          <a:lstStyle/>
          <a:p>
            <a:fld id="{112AD4D5-E38B-47F3-B94C-21C314E6B255}" type="slidenum">
              <a:rPr lang="en-US" smtClean="0"/>
              <a:t>49</a:t>
            </a:fld>
            <a:endParaRPr lang="en-US"/>
          </a:p>
        </p:txBody>
      </p:sp>
    </p:spTree>
    <p:extLst>
      <p:ext uri="{BB962C8B-B14F-4D97-AF65-F5344CB8AC3E}">
        <p14:creationId xmlns:p14="http://schemas.microsoft.com/office/powerpoint/2010/main" val="332931324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2AD4D5-E38B-47F3-B94C-21C314E6B25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744233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756991" lvl="1" indent="-291150">
              <a:lnSpc>
                <a:spcPct val="107000"/>
              </a:lnSpc>
              <a:buFont typeface="Courier New" panose="02070309020205020404" pitchFamily="49" charset="0"/>
              <a:buChar char="o"/>
            </a:pPr>
            <a:endParaRPr lang="en-US" dirty="0"/>
          </a:p>
        </p:txBody>
      </p:sp>
      <p:sp>
        <p:nvSpPr>
          <p:cNvPr id="4" name="Slide Number Placeholder 3"/>
          <p:cNvSpPr>
            <a:spLocks noGrp="1"/>
          </p:cNvSpPr>
          <p:nvPr>
            <p:ph type="sldNum" sz="quarter" idx="10"/>
          </p:nvPr>
        </p:nvSpPr>
        <p:spPr/>
        <p:txBody>
          <a:bodyPr/>
          <a:lstStyle/>
          <a:p>
            <a:fld id="{112AD4D5-E38B-47F3-B94C-21C314E6B255}" type="slidenum">
              <a:rPr lang="en-US" smtClean="0"/>
              <a:t>5</a:t>
            </a:fld>
            <a:endParaRPr lang="en-US"/>
          </a:p>
        </p:txBody>
      </p:sp>
    </p:spTree>
    <p:extLst>
      <p:ext uri="{BB962C8B-B14F-4D97-AF65-F5344CB8AC3E}">
        <p14:creationId xmlns:p14="http://schemas.microsoft.com/office/powerpoint/2010/main" val="9637630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Using the traditional project delivery method of Design-Bid-Build, the Owner (Department) solicits a construction contractor to build a project after design completion, with the Contract awarded to the lowest bidder. D-B-B typically relies on unit pricing. </a:t>
            </a:r>
          </a:p>
        </p:txBody>
      </p:sp>
      <p:sp>
        <p:nvSpPr>
          <p:cNvPr id="4" name="Slide Number Placeholder 3"/>
          <p:cNvSpPr>
            <a:spLocks noGrp="1"/>
          </p:cNvSpPr>
          <p:nvPr>
            <p:ph type="sldNum" sz="quarter" idx="5"/>
          </p:nvPr>
        </p:nvSpPr>
        <p:spPr/>
        <p:txBody>
          <a:bodyPr/>
          <a:lstStyle/>
          <a:p>
            <a:fld id="{112AD4D5-E38B-47F3-B94C-21C314E6B255}" type="slidenum">
              <a:rPr lang="en-US" smtClean="0"/>
              <a:t>6</a:t>
            </a:fld>
            <a:endParaRPr lang="en-US"/>
          </a:p>
        </p:txBody>
      </p:sp>
    </p:spTree>
    <p:extLst>
      <p:ext uri="{BB962C8B-B14F-4D97-AF65-F5344CB8AC3E}">
        <p14:creationId xmlns:p14="http://schemas.microsoft.com/office/powerpoint/2010/main" val="13674199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Looking at the Risk Allocation Figure for Design-Bid-Build, the Department carries</a:t>
            </a:r>
            <a:r>
              <a:rPr lang="en-US" baseline="0" dirty="0"/>
              <a:t> the majority of the risk</a:t>
            </a:r>
            <a:r>
              <a:rPr lang="en-US" dirty="0"/>
              <a:t>, in part because we produce the Plans &amp; Specifications for the project</a:t>
            </a:r>
            <a:r>
              <a:rPr lang="en-US" baseline="0" dirty="0"/>
              <a:t>. The owner bears the risk if actual quantities differ from the estimates that formed the bids, which can lead to cost overruns and project delays.</a:t>
            </a:r>
            <a:r>
              <a:rPr lang="en-US" dirty="0"/>
              <a:t> </a:t>
            </a:r>
            <a:endParaRPr lang="en-US" baseline="0" dirty="0"/>
          </a:p>
          <a:p>
            <a:endParaRPr lang="en-US" baseline="0" dirty="0"/>
          </a:p>
          <a:p>
            <a:r>
              <a:rPr lang="en-US" baseline="0" dirty="0"/>
              <a:t>The contractor does carry some risk due to their own operations/schedule, material availability &amp; escalation. </a:t>
            </a:r>
          </a:p>
          <a:p>
            <a:endParaRPr lang="en-US" dirty="0"/>
          </a:p>
        </p:txBody>
      </p:sp>
      <p:sp>
        <p:nvSpPr>
          <p:cNvPr id="4" name="Slide Number Placeholder 3"/>
          <p:cNvSpPr>
            <a:spLocks noGrp="1"/>
          </p:cNvSpPr>
          <p:nvPr>
            <p:ph type="sldNum" sz="quarter" idx="10"/>
          </p:nvPr>
        </p:nvSpPr>
        <p:spPr/>
        <p:txBody>
          <a:bodyPr/>
          <a:lstStyle/>
          <a:p>
            <a:fld id="{112AD4D5-E38B-47F3-B94C-21C314E6B255}" type="slidenum">
              <a:rPr lang="en-US" smtClean="0"/>
              <a:t>7</a:t>
            </a:fld>
            <a:endParaRPr lang="en-US"/>
          </a:p>
        </p:txBody>
      </p:sp>
    </p:spTree>
    <p:extLst>
      <p:ext uri="{BB962C8B-B14F-4D97-AF65-F5344CB8AC3E}">
        <p14:creationId xmlns:p14="http://schemas.microsoft.com/office/powerpoint/2010/main" val="22017394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I want to talk a little bit about alternative delivery, </a:t>
            </a:r>
          </a:p>
          <a:p>
            <a:endParaRPr lang="en-US" dirty="0"/>
          </a:p>
          <a:p>
            <a:pPr marL="174690" indent="-174690">
              <a:buFont typeface="Arial" panose="020B0604020202020204" pitchFamily="34" charset="0"/>
              <a:buChar char="•"/>
            </a:pPr>
            <a:r>
              <a:rPr lang="en-US" dirty="0"/>
              <a:t>what it means – a delivery method when a</a:t>
            </a:r>
            <a:r>
              <a:rPr lang="en-US" baseline="0" dirty="0"/>
              <a:t> contractor or contractor team is involved in the preconstruction activities on a project</a:t>
            </a:r>
          </a:p>
          <a:p>
            <a:pPr marL="174690" indent="-174690">
              <a:buFont typeface="Arial" panose="020B0604020202020204" pitchFamily="34" charset="0"/>
              <a:buChar char="•"/>
            </a:pPr>
            <a:endParaRPr lang="en-US" dirty="0"/>
          </a:p>
          <a:p>
            <a:pPr marL="174690" indent="-174690">
              <a:buFont typeface="Arial" panose="020B0604020202020204" pitchFamily="34" charset="0"/>
              <a:buChar char="•"/>
            </a:pPr>
            <a:r>
              <a:rPr lang="en-US" dirty="0"/>
              <a:t>the types</a:t>
            </a:r>
            <a:r>
              <a:rPr lang="en-US" baseline="0" dirty="0"/>
              <a:t> of delivery methods that ARDOT has implemented, </a:t>
            </a:r>
          </a:p>
          <a:p>
            <a:pPr marL="640530" lvl="1" indent="-174690">
              <a:buFont typeface="Arial" panose="020B0604020202020204" pitchFamily="34" charset="0"/>
              <a:buChar char="•"/>
            </a:pPr>
            <a:r>
              <a:rPr lang="en-US" baseline="0" dirty="0"/>
              <a:t>Design-Build</a:t>
            </a:r>
          </a:p>
          <a:p>
            <a:pPr marL="640530" lvl="1" indent="-174690">
              <a:buFont typeface="Arial" panose="020B0604020202020204" pitchFamily="34" charset="0"/>
              <a:buChar char="•"/>
            </a:pPr>
            <a:r>
              <a:rPr lang="en-US" baseline="0" dirty="0"/>
              <a:t>Construction Manager/General Contractor</a:t>
            </a:r>
          </a:p>
          <a:p>
            <a:pPr marL="640530" lvl="1" indent="-174690">
              <a:buFont typeface="Arial" panose="020B0604020202020204" pitchFamily="34" charset="0"/>
              <a:buChar char="•"/>
            </a:pPr>
            <a:r>
              <a:rPr lang="en-US" baseline="0" dirty="0"/>
              <a:t>Progressive Design Build</a:t>
            </a:r>
          </a:p>
          <a:p>
            <a:pPr marL="174690" indent="-174690">
              <a:buFont typeface="Arial" panose="020B0604020202020204" pitchFamily="34" charset="0"/>
              <a:buChar char="•"/>
            </a:pPr>
            <a:endParaRPr lang="en-US" baseline="0" dirty="0"/>
          </a:p>
        </p:txBody>
      </p:sp>
      <p:sp>
        <p:nvSpPr>
          <p:cNvPr id="4" name="Slide Number Placeholder 3"/>
          <p:cNvSpPr>
            <a:spLocks noGrp="1"/>
          </p:cNvSpPr>
          <p:nvPr>
            <p:ph type="sldNum" sz="quarter" idx="10"/>
          </p:nvPr>
        </p:nvSpPr>
        <p:spPr/>
        <p:txBody>
          <a:bodyPr/>
          <a:lstStyle/>
          <a:p>
            <a:fld id="{112AD4D5-E38B-47F3-B94C-21C314E6B255}" type="slidenum">
              <a:rPr lang="en-US" smtClean="0"/>
              <a:t>8</a:t>
            </a:fld>
            <a:endParaRPr lang="en-US"/>
          </a:p>
        </p:txBody>
      </p:sp>
    </p:spTree>
    <p:extLst>
      <p:ext uri="{BB962C8B-B14F-4D97-AF65-F5344CB8AC3E}">
        <p14:creationId xmlns:p14="http://schemas.microsoft.com/office/powerpoint/2010/main" val="28496687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Narrow"/>
              </a:rPr>
              <a:t>The first type of Alternative Delivery Method that we will focus on is Design-Build </a:t>
            </a:r>
            <a:endParaRPr lang="en-US" baseline="0" dirty="0">
              <a:latin typeface="Arial Narrow" panose="020B060602020203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the Commission shall have the authority to enter into contracts that combine the design, construction, and construction engineering phases of a project into a single contract that shall be referred to as a “design-build project contract”.</a:t>
            </a:r>
          </a:p>
          <a:p>
            <a:pPr marL="628650" lvl="1" indent="-171450">
              <a:buFont typeface="Arial" panose="020B0604020202020204" pitchFamily="34" charset="0"/>
              <a:buChar char="•"/>
            </a:pPr>
            <a:r>
              <a:rPr lang="en-US" baseline="0" dirty="0">
                <a:latin typeface="Arial Narrow" panose="020B0606020202030204" pitchFamily="34" charset="0"/>
              </a:rPr>
              <a:t>Develop Design Build Procurement Documents (Qualifications Based Selection)</a:t>
            </a:r>
          </a:p>
          <a:p>
            <a:pPr marL="628650" lvl="1" indent="-171450">
              <a:buFont typeface="Arial" panose="020B0604020202020204" pitchFamily="34" charset="0"/>
              <a:buChar char="•"/>
            </a:pPr>
            <a:r>
              <a:rPr lang="en-US" baseline="0" dirty="0">
                <a:latin typeface="Arial Narrow" panose="020B0606020202030204" pitchFamily="34" charset="0"/>
              </a:rPr>
              <a:t>Receive solicited and unsolicited proposals</a:t>
            </a:r>
          </a:p>
          <a:p>
            <a:pPr marL="628650" lvl="1" indent="-171450">
              <a:buFont typeface="Arial" panose="020B0604020202020204" pitchFamily="34" charset="0"/>
              <a:buChar char="•"/>
            </a:pPr>
            <a:r>
              <a:rPr lang="en-US" baseline="0" dirty="0">
                <a:latin typeface="Arial Narrow" panose="020B0606020202030204" pitchFamily="34" charset="0"/>
              </a:rPr>
              <a:t>Award a project that offers the greatest value for the state</a:t>
            </a:r>
          </a:p>
          <a:p>
            <a:pPr marL="628650" lvl="1" indent="-171450">
              <a:buFont typeface="Arial" panose="020B0604020202020204" pitchFamily="34" charset="0"/>
              <a:buChar char="•"/>
            </a:pPr>
            <a:r>
              <a:rPr lang="en-US" baseline="0" dirty="0">
                <a:latin typeface="Arial Narrow" panose="020B0606020202030204" pitchFamily="34" charset="0"/>
              </a:rPr>
              <a:t>Enter into DB agreement to design and construct qualified projects</a:t>
            </a:r>
          </a:p>
          <a:p>
            <a:endParaRPr lang="en-US" dirty="0"/>
          </a:p>
        </p:txBody>
      </p:sp>
      <p:sp>
        <p:nvSpPr>
          <p:cNvPr id="4" name="Slide Number Placeholder 3"/>
          <p:cNvSpPr>
            <a:spLocks noGrp="1"/>
          </p:cNvSpPr>
          <p:nvPr>
            <p:ph type="sldNum" sz="quarter" idx="5"/>
          </p:nvPr>
        </p:nvSpPr>
        <p:spPr/>
        <p:txBody>
          <a:bodyPr/>
          <a:lstStyle/>
          <a:p>
            <a:fld id="{112AD4D5-E38B-47F3-B94C-21C314E6B255}" type="slidenum">
              <a:rPr lang="en-US" smtClean="0"/>
              <a:t>9</a:t>
            </a:fld>
            <a:endParaRPr lang="en-US"/>
          </a:p>
        </p:txBody>
      </p:sp>
    </p:spTree>
    <p:extLst>
      <p:ext uri="{BB962C8B-B14F-4D97-AF65-F5344CB8AC3E}">
        <p14:creationId xmlns:p14="http://schemas.microsoft.com/office/powerpoint/2010/main" val="21154543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5" Type="http://schemas.openxmlformats.org/officeDocument/2006/relationships/image" Target="../media/image2.png"/><Relationship Id="rId4" Type="http://schemas.openxmlformats.org/officeDocument/2006/relationships/image" Target="../media/image6.sv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F4D7A4-23C2-4EC6-886B-63898AD4B0E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6B048F9-E87B-44D5-9810-A1B4893E83C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8B207FC-169D-48A5-9A62-53E72B3384BF}"/>
              </a:ext>
            </a:extLst>
          </p:cNvPr>
          <p:cNvSpPr>
            <a:spLocks noGrp="1"/>
          </p:cNvSpPr>
          <p:nvPr>
            <p:ph type="dt" sz="half" idx="10"/>
          </p:nvPr>
        </p:nvSpPr>
        <p:spPr/>
        <p:txBody>
          <a:bodyPr/>
          <a:lstStyle/>
          <a:p>
            <a:fld id="{DA42276C-927D-41D3-8E9C-ECF6FB2F7A40}" type="datetimeFigureOut">
              <a:rPr lang="en-US" smtClean="0"/>
              <a:t>5/24/2022</a:t>
            </a:fld>
            <a:endParaRPr lang="en-US"/>
          </a:p>
        </p:txBody>
      </p:sp>
      <p:sp>
        <p:nvSpPr>
          <p:cNvPr id="5" name="Footer Placeholder 4">
            <a:extLst>
              <a:ext uri="{FF2B5EF4-FFF2-40B4-BE49-F238E27FC236}">
                <a16:creationId xmlns:a16="http://schemas.microsoft.com/office/drawing/2014/main" id="{F0B5D016-6AE0-44FB-A8CA-AA16B31DFF3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6CD5E30-820A-4A7F-A634-E2530B913700}"/>
              </a:ext>
            </a:extLst>
          </p:cNvPr>
          <p:cNvSpPr>
            <a:spLocks noGrp="1"/>
          </p:cNvSpPr>
          <p:nvPr>
            <p:ph type="sldNum" sz="quarter" idx="12"/>
          </p:nvPr>
        </p:nvSpPr>
        <p:spPr/>
        <p:txBody>
          <a:bodyPr/>
          <a:lstStyle/>
          <a:p>
            <a:fld id="{8B535D3C-C56A-4276-BAAB-967B4829FC72}" type="slidenum">
              <a:rPr lang="en-US" smtClean="0"/>
              <a:t>‹#›</a:t>
            </a:fld>
            <a:endParaRPr lang="en-US"/>
          </a:p>
        </p:txBody>
      </p:sp>
    </p:spTree>
    <p:extLst>
      <p:ext uri="{BB962C8B-B14F-4D97-AF65-F5344CB8AC3E}">
        <p14:creationId xmlns:p14="http://schemas.microsoft.com/office/powerpoint/2010/main" val="29655246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68DA58-550C-40BE-879F-3C67C6493E0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C95DC99-CDAD-47CF-B9EC-79FCDAD1ED6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283B5BB-C5D9-46E3-B86E-3513FA643001}"/>
              </a:ext>
            </a:extLst>
          </p:cNvPr>
          <p:cNvSpPr>
            <a:spLocks noGrp="1"/>
          </p:cNvSpPr>
          <p:nvPr>
            <p:ph type="dt" sz="half" idx="10"/>
          </p:nvPr>
        </p:nvSpPr>
        <p:spPr/>
        <p:txBody>
          <a:bodyPr/>
          <a:lstStyle/>
          <a:p>
            <a:fld id="{DA42276C-927D-41D3-8E9C-ECF6FB2F7A40}" type="datetimeFigureOut">
              <a:rPr lang="en-US" smtClean="0"/>
              <a:t>5/24/2022</a:t>
            </a:fld>
            <a:endParaRPr lang="en-US"/>
          </a:p>
        </p:txBody>
      </p:sp>
      <p:sp>
        <p:nvSpPr>
          <p:cNvPr id="5" name="Footer Placeholder 4">
            <a:extLst>
              <a:ext uri="{FF2B5EF4-FFF2-40B4-BE49-F238E27FC236}">
                <a16:creationId xmlns:a16="http://schemas.microsoft.com/office/drawing/2014/main" id="{10E8EA51-D09B-4F7F-99C7-9CD10AFD19E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9261684-059B-474D-9A9A-6FDA7DF57D88}"/>
              </a:ext>
            </a:extLst>
          </p:cNvPr>
          <p:cNvSpPr>
            <a:spLocks noGrp="1"/>
          </p:cNvSpPr>
          <p:nvPr>
            <p:ph type="sldNum" sz="quarter" idx="12"/>
          </p:nvPr>
        </p:nvSpPr>
        <p:spPr/>
        <p:txBody>
          <a:bodyPr/>
          <a:lstStyle/>
          <a:p>
            <a:fld id="{8B535D3C-C56A-4276-BAAB-967B4829FC72}" type="slidenum">
              <a:rPr lang="en-US" smtClean="0"/>
              <a:t>‹#›</a:t>
            </a:fld>
            <a:endParaRPr lang="en-US"/>
          </a:p>
        </p:txBody>
      </p:sp>
    </p:spTree>
    <p:extLst>
      <p:ext uri="{BB962C8B-B14F-4D97-AF65-F5344CB8AC3E}">
        <p14:creationId xmlns:p14="http://schemas.microsoft.com/office/powerpoint/2010/main" val="22634950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26E7289-BA0D-461D-B4D6-CA33FE2DA7C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EF62A6B-59C5-42B8-A028-70DDC07F6EB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F54EB50-1300-4A58-96CC-CE6E73281175}"/>
              </a:ext>
            </a:extLst>
          </p:cNvPr>
          <p:cNvSpPr>
            <a:spLocks noGrp="1"/>
          </p:cNvSpPr>
          <p:nvPr>
            <p:ph type="dt" sz="half" idx="10"/>
          </p:nvPr>
        </p:nvSpPr>
        <p:spPr/>
        <p:txBody>
          <a:bodyPr/>
          <a:lstStyle/>
          <a:p>
            <a:fld id="{DA42276C-927D-41D3-8E9C-ECF6FB2F7A40}" type="datetimeFigureOut">
              <a:rPr lang="en-US" smtClean="0"/>
              <a:t>5/24/2022</a:t>
            </a:fld>
            <a:endParaRPr lang="en-US"/>
          </a:p>
        </p:txBody>
      </p:sp>
      <p:sp>
        <p:nvSpPr>
          <p:cNvPr id="5" name="Footer Placeholder 4">
            <a:extLst>
              <a:ext uri="{FF2B5EF4-FFF2-40B4-BE49-F238E27FC236}">
                <a16:creationId xmlns:a16="http://schemas.microsoft.com/office/drawing/2014/main" id="{0161F628-9EE6-4B1A-8E90-B275DCB367C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8F84044-1F7A-47F0-BF93-35083BCD8B10}"/>
              </a:ext>
            </a:extLst>
          </p:cNvPr>
          <p:cNvSpPr>
            <a:spLocks noGrp="1"/>
          </p:cNvSpPr>
          <p:nvPr>
            <p:ph type="sldNum" sz="quarter" idx="12"/>
          </p:nvPr>
        </p:nvSpPr>
        <p:spPr/>
        <p:txBody>
          <a:bodyPr/>
          <a:lstStyle/>
          <a:p>
            <a:fld id="{8B535D3C-C56A-4276-BAAB-967B4829FC72}" type="slidenum">
              <a:rPr lang="en-US" smtClean="0"/>
              <a:t>‹#›</a:t>
            </a:fld>
            <a:endParaRPr lang="en-US"/>
          </a:p>
        </p:txBody>
      </p:sp>
    </p:spTree>
    <p:extLst>
      <p:ext uri="{BB962C8B-B14F-4D97-AF65-F5344CB8AC3E}">
        <p14:creationId xmlns:p14="http://schemas.microsoft.com/office/powerpoint/2010/main" val="6961806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D1BB1732-DB28-455F-B637-64664BC87756}"/>
              </a:ext>
            </a:extLst>
          </p:cNvPr>
          <p:cNvPicPr>
            <a:picLocks noChangeAspect="1"/>
          </p:cNvPicPr>
          <p:nvPr userDrawn="1"/>
        </p:nvPicPr>
        <p:blipFill>
          <a:blip r:embed="rId2"/>
          <a:srcRect/>
          <a:stretch/>
        </p:blipFill>
        <p:spPr>
          <a:xfrm>
            <a:off x="0" y="0"/>
            <a:ext cx="12192000" cy="6858000"/>
          </a:xfrm>
          <a:prstGeom prst="rect">
            <a:avLst/>
          </a:prstGeom>
        </p:spPr>
      </p:pic>
      <p:sp>
        <p:nvSpPr>
          <p:cNvPr id="13" name="Title 1">
            <a:extLst>
              <a:ext uri="{FF2B5EF4-FFF2-40B4-BE49-F238E27FC236}">
                <a16:creationId xmlns:a16="http://schemas.microsoft.com/office/drawing/2014/main" id="{4DE78A0D-8F97-4FD3-84CB-95D75F5C19FF}"/>
              </a:ext>
            </a:extLst>
          </p:cNvPr>
          <p:cNvSpPr txBox="1">
            <a:spLocks/>
          </p:cNvSpPr>
          <p:nvPr userDrawn="1"/>
        </p:nvSpPr>
        <p:spPr>
          <a:xfrm>
            <a:off x="574076" y="689323"/>
            <a:ext cx="10668001" cy="494145"/>
          </a:xfrm>
          <a:prstGeom prst="rect">
            <a:avLst/>
          </a:prstGeom>
        </p:spPr>
        <p:txBody>
          <a:bodyPr>
            <a:noAutofit/>
          </a:bodyPr>
          <a:lstStyle>
            <a:lvl1pPr algn="l" defTabSz="457200" rtl="0" eaLnBrk="1" latinLnBrk="0" hangingPunct="1">
              <a:spcBef>
                <a:spcPct val="0"/>
              </a:spcBef>
              <a:buNone/>
              <a:defRPr sz="4000" b="1" i="0" kern="1200">
                <a:solidFill>
                  <a:schemeClr val="tx1">
                    <a:lumMod val="75000"/>
                    <a:lumOff val="25000"/>
                  </a:schemeClr>
                </a:solidFill>
                <a:latin typeface="Arial"/>
                <a:ea typeface="+mj-ea"/>
                <a:cs typeface="Arial"/>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4000" b="1" i="0" u="none" strike="noStrike" kern="1200" cap="none" spc="0" normalizeH="0" baseline="0" noProof="0" dirty="0">
              <a:ln>
                <a:noFill/>
              </a:ln>
              <a:solidFill>
                <a:sysClr val="windowText" lastClr="000000">
                  <a:lumMod val="75000"/>
                  <a:lumOff val="25000"/>
                </a:sysClr>
              </a:solidFill>
              <a:effectLst/>
              <a:uLnTx/>
              <a:uFillTx/>
              <a:latin typeface="Arial"/>
              <a:ea typeface="+mj-ea"/>
              <a:cs typeface="Arial"/>
            </a:endParaRPr>
          </a:p>
        </p:txBody>
      </p:sp>
      <p:sp>
        <p:nvSpPr>
          <p:cNvPr id="14" name="Subtitle 2">
            <a:extLst>
              <a:ext uri="{FF2B5EF4-FFF2-40B4-BE49-F238E27FC236}">
                <a16:creationId xmlns:a16="http://schemas.microsoft.com/office/drawing/2014/main" id="{7E964DD2-7DA2-4CEF-B05A-B885A44FE9E2}"/>
              </a:ext>
            </a:extLst>
          </p:cNvPr>
          <p:cNvSpPr txBox="1">
            <a:spLocks/>
          </p:cNvSpPr>
          <p:nvPr userDrawn="1"/>
        </p:nvSpPr>
        <p:spPr>
          <a:xfrm>
            <a:off x="585673" y="1348331"/>
            <a:ext cx="8264031" cy="617622"/>
          </a:xfrm>
          <a:prstGeom prst="rect">
            <a:avLst/>
          </a:prstGeom>
        </p:spPr>
        <p:txBody>
          <a:bodyPr>
            <a:normAutofit/>
          </a:bodyPr>
          <a:lstStyle>
            <a:lvl1pPr marL="0" indent="0" algn="l" defTabSz="457200" rtl="0" eaLnBrk="1" latinLnBrk="0" hangingPunct="1">
              <a:spcBef>
                <a:spcPct val="20000"/>
              </a:spcBef>
              <a:buFont typeface="Arial"/>
              <a:buNone/>
              <a:defRPr sz="1800" kern="1200">
                <a:solidFill>
                  <a:srgbClr val="72B1C8"/>
                </a:solidFill>
                <a:latin typeface="Arial"/>
                <a:ea typeface="+mn-ea"/>
                <a:cs typeface="Arial"/>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endParaRPr kumimoji="0" lang="en-US" sz="1800" b="0" i="0" u="none" strike="noStrike" kern="1200" cap="none" spc="0" normalizeH="0" baseline="0" noProof="0">
              <a:ln>
                <a:noFill/>
              </a:ln>
              <a:solidFill>
                <a:srgbClr val="72B1C8"/>
              </a:solidFill>
              <a:effectLst/>
              <a:uLnTx/>
              <a:uFillTx/>
              <a:latin typeface="Arial"/>
              <a:ea typeface="+mn-ea"/>
              <a:cs typeface="Arial"/>
            </a:endParaRPr>
          </a:p>
        </p:txBody>
      </p:sp>
      <p:pic>
        <p:nvPicPr>
          <p:cNvPr id="16" name="Picture 15">
            <a:extLst>
              <a:ext uri="{FF2B5EF4-FFF2-40B4-BE49-F238E27FC236}">
                <a16:creationId xmlns:a16="http://schemas.microsoft.com/office/drawing/2014/main" id="{AEAF6243-BC33-4957-97B3-92F804654C78}"/>
              </a:ext>
            </a:extLst>
          </p:cNvPr>
          <p:cNvPicPr>
            <a:picLocks noChangeAspect="1"/>
          </p:cNvPicPr>
          <p:nvPr userDrawn="1"/>
        </p:nvPicPr>
        <p:blipFill>
          <a:blip r:embed="rId3"/>
          <a:srcRect/>
          <a:stretch/>
        </p:blipFill>
        <p:spPr>
          <a:xfrm>
            <a:off x="816323" y="1342162"/>
            <a:ext cx="1748790" cy="651510"/>
          </a:xfrm>
          <a:prstGeom prst="rect">
            <a:avLst/>
          </a:prstGeom>
        </p:spPr>
      </p:pic>
      <p:sp>
        <p:nvSpPr>
          <p:cNvPr id="17" name="Rectangle 35">
            <a:extLst>
              <a:ext uri="{FF2B5EF4-FFF2-40B4-BE49-F238E27FC236}">
                <a16:creationId xmlns:a16="http://schemas.microsoft.com/office/drawing/2014/main" id="{3526066D-6F17-4A89-9FDB-F932F9D53598}"/>
              </a:ext>
            </a:extLst>
          </p:cNvPr>
          <p:cNvSpPr/>
          <p:nvPr userDrawn="1"/>
        </p:nvSpPr>
        <p:spPr>
          <a:xfrm>
            <a:off x="1" y="8"/>
            <a:ext cx="7707085" cy="451576"/>
          </a:xfrm>
          <a:custGeom>
            <a:avLst/>
            <a:gdLst>
              <a:gd name="connsiteX0" fmla="*/ 0 w 12192000"/>
              <a:gd name="connsiteY0" fmla="*/ 0 h 261621"/>
              <a:gd name="connsiteX1" fmla="*/ 12192000 w 12192000"/>
              <a:gd name="connsiteY1" fmla="*/ 0 h 261621"/>
              <a:gd name="connsiteX2" fmla="*/ 12192000 w 12192000"/>
              <a:gd name="connsiteY2" fmla="*/ 261621 h 261621"/>
              <a:gd name="connsiteX3" fmla="*/ 0 w 12192000"/>
              <a:gd name="connsiteY3" fmla="*/ 261621 h 261621"/>
              <a:gd name="connsiteX4" fmla="*/ 0 w 12192000"/>
              <a:gd name="connsiteY4" fmla="*/ 0 h 261621"/>
              <a:gd name="connsiteX0" fmla="*/ 0 w 12192000"/>
              <a:gd name="connsiteY0" fmla="*/ 0 h 261621"/>
              <a:gd name="connsiteX1" fmla="*/ 12192000 w 12192000"/>
              <a:gd name="connsiteY1" fmla="*/ 0 h 261621"/>
              <a:gd name="connsiteX2" fmla="*/ 11800114 w 12192000"/>
              <a:gd name="connsiteY2" fmla="*/ 261621 h 261621"/>
              <a:gd name="connsiteX3" fmla="*/ 0 w 12192000"/>
              <a:gd name="connsiteY3" fmla="*/ 261621 h 261621"/>
              <a:gd name="connsiteX4" fmla="*/ 0 w 12192000"/>
              <a:gd name="connsiteY4" fmla="*/ 0 h 2616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261621">
                <a:moveTo>
                  <a:pt x="0" y="0"/>
                </a:moveTo>
                <a:lnTo>
                  <a:pt x="12192000" y="0"/>
                </a:lnTo>
                <a:lnTo>
                  <a:pt x="11800114" y="261621"/>
                </a:lnTo>
                <a:lnTo>
                  <a:pt x="0" y="261621"/>
                </a:lnTo>
                <a:lnTo>
                  <a:pt x="0" y="0"/>
                </a:lnTo>
                <a:close/>
              </a:path>
            </a:pathLst>
          </a:custGeom>
          <a:solidFill>
            <a:srgbClr val="E3252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8" name="Rectangle 35">
            <a:extLst>
              <a:ext uri="{FF2B5EF4-FFF2-40B4-BE49-F238E27FC236}">
                <a16:creationId xmlns:a16="http://schemas.microsoft.com/office/drawing/2014/main" id="{074844B4-05D4-412D-8A85-9728BEEEAD13}"/>
              </a:ext>
            </a:extLst>
          </p:cNvPr>
          <p:cNvSpPr/>
          <p:nvPr userDrawn="1"/>
        </p:nvSpPr>
        <p:spPr>
          <a:xfrm>
            <a:off x="1" y="341090"/>
            <a:ext cx="6727371" cy="230805"/>
          </a:xfrm>
          <a:custGeom>
            <a:avLst/>
            <a:gdLst>
              <a:gd name="connsiteX0" fmla="*/ 0 w 12192000"/>
              <a:gd name="connsiteY0" fmla="*/ 0 h 261621"/>
              <a:gd name="connsiteX1" fmla="*/ 12192000 w 12192000"/>
              <a:gd name="connsiteY1" fmla="*/ 0 h 261621"/>
              <a:gd name="connsiteX2" fmla="*/ 12192000 w 12192000"/>
              <a:gd name="connsiteY2" fmla="*/ 261621 h 261621"/>
              <a:gd name="connsiteX3" fmla="*/ 0 w 12192000"/>
              <a:gd name="connsiteY3" fmla="*/ 261621 h 261621"/>
              <a:gd name="connsiteX4" fmla="*/ 0 w 12192000"/>
              <a:gd name="connsiteY4" fmla="*/ 0 h 261621"/>
              <a:gd name="connsiteX0" fmla="*/ 0 w 12192000"/>
              <a:gd name="connsiteY0" fmla="*/ 0 h 261621"/>
              <a:gd name="connsiteX1" fmla="*/ 12192000 w 12192000"/>
              <a:gd name="connsiteY1" fmla="*/ 0 h 261621"/>
              <a:gd name="connsiteX2" fmla="*/ 11800114 w 12192000"/>
              <a:gd name="connsiteY2" fmla="*/ 261621 h 261621"/>
              <a:gd name="connsiteX3" fmla="*/ 0 w 12192000"/>
              <a:gd name="connsiteY3" fmla="*/ 261621 h 261621"/>
              <a:gd name="connsiteX4" fmla="*/ 0 w 12192000"/>
              <a:gd name="connsiteY4" fmla="*/ 0 h 2616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261621">
                <a:moveTo>
                  <a:pt x="0" y="0"/>
                </a:moveTo>
                <a:lnTo>
                  <a:pt x="12192000" y="0"/>
                </a:lnTo>
                <a:lnTo>
                  <a:pt x="11800114" y="261621"/>
                </a:lnTo>
                <a:lnTo>
                  <a:pt x="0" y="261621"/>
                </a:lnTo>
                <a:lnTo>
                  <a:pt x="0" y="0"/>
                </a:lnTo>
                <a:close/>
              </a:path>
            </a:pathLst>
          </a:custGeom>
          <a:solidFill>
            <a:srgbClr val="42494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8888861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2D9D8F9-72CF-4AFE-A166-D5C61EDE1575}"/>
              </a:ext>
            </a:extLst>
          </p:cNvPr>
          <p:cNvPicPr>
            <a:picLocks noChangeAspect="1"/>
          </p:cNvPicPr>
          <p:nvPr userDrawn="1"/>
        </p:nvPicPr>
        <p:blipFill rotWithShape="1">
          <a:blip r:embed="rId2"/>
          <a:srcRect r="2738"/>
          <a:stretch/>
        </p:blipFill>
        <p:spPr>
          <a:xfrm>
            <a:off x="333829" y="0"/>
            <a:ext cx="11858170" cy="6858000"/>
          </a:xfrm>
          <a:prstGeom prst="rect">
            <a:avLst/>
          </a:prstGeom>
        </p:spPr>
      </p:pic>
      <p:sp>
        <p:nvSpPr>
          <p:cNvPr id="4" name="Title 1">
            <a:extLst>
              <a:ext uri="{FF2B5EF4-FFF2-40B4-BE49-F238E27FC236}">
                <a16:creationId xmlns:a16="http://schemas.microsoft.com/office/drawing/2014/main" id="{15A3146F-AFA8-4DC6-92A0-89A646BF53B8}"/>
              </a:ext>
            </a:extLst>
          </p:cNvPr>
          <p:cNvSpPr txBox="1">
            <a:spLocks/>
          </p:cNvSpPr>
          <p:nvPr userDrawn="1"/>
        </p:nvSpPr>
        <p:spPr>
          <a:xfrm>
            <a:off x="574076" y="689323"/>
            <a:ext cx="10668001" cy="494145"/>
          </a:xfrm>
          <a:prstGeom prst="rect">
            <a:avLst/>
          </a:prstGeom>
        </p:spPr>
        <p:txBody>
          <a:bodyPr>
            <a:noAutofit/>
          </a:bodyPr>
          <a:lstStyle>
            <a:lvl1pPr algn="l" defTabSz="457200" rtl="0" eaLnBrk="1" latinLnBrk="0" hangingPunct="1">
              <a:spcBef>
                <a:spcPct val="0"/>
              </a:spcBef>
              <a:buNone/>
              <a:defRPr sz="4000" b="1" i="0" kern="1200">
                <a:solidFill>
                  <a:schemeClr val="tx1">
                    <a:lumMod val="75000"/>
                    <a:lumOff val="25000"/>
                  </a:schemeClr>
                </a:solidFill>
                <a:latin typeface="Arial"/>
                <a:ea typeface="+mj-ea"/>
                <a:cs typeface="Arial"/>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4000" b="1" i="0" u="none" strike="noStrike" kern="1200" cap="none" spc="0" normalizeH="0" baseline="0" noProof="0" dirty="0">
              <a:ln>
                <a:noFill/>
              </a:ln>
              <a:solidFill>
                <a:sysClr val="windowText" lastClr="000000">
                  <a:lumMod val="75000"/>
                  <a:lumOff val="25000"/>
                </a:sysClr>
              </a:solidFill>
              <a:effectLst/>
              <a:uLnTx/>
              <a:uFillTx/>
              <a:latin typeface="Arial"/>
              <a:ea typeface="+mj-ea"/>
              <a:cs typeface="Arial"/>
            </a:endParaRPr>
          </a:p>
        </p:txBody>
      </p:sp>
      <p:sp>
        <p:nvSpPr>
          <p:cNvPr id="5" name="Subtitle 2">
            <a:extLst>
              <a:ext uri="{FF2B5EF4-FFF2-40B4-BE49-F238E27FC236}">
                <a16:creationId xmlns:a16="http://schemas.microsoft.com/office/drawing/2014/main" id="{EAD03A81-A53B-4137-A591-99142303A538}"/>
              </a:ext>
            </a:extLst>
          </p:cNvPr>
          <p:cNvSpPr txBox="1">
            <a:spLocks/>
          </p:cNvSpPr>
          <p:nvPr userDrawn="1"/>
        </p:nvSpPr>
        <p:spPr>
          <a:xfrm>
            <a:off x="585673" y="1348331"/>
            <a:ext cx="8264031" cy="617622"/>
          </a:xfrm>
          <a:prstGeom prst="rect">
            <a:avLst/>
          </a:prstGeom>
        </p:spPr>
        <p:txBody>
          <a:bodyPr>
            <a:normAutofit/>
          </a:bodyPr>
          <a:lstStyle>
            <a:lvl1pPr marL="0" indent="0" algn="l" defTabSz="457200" rtl="0" eaLnBrk="1" latinLnBrk="0" hangingPunct="1">
              <a:spcBef>
                <a:spcPct val="20000"/>
              </a:spcBef>
              <a:buFont typeface="Arial"/>
              <a:buNone/>
              <a:defRPr sz="1800" kern="1200">
                <a:solidFill>
                  <a:srgbClr val="72B1C8"/>
                </a:solidFill>
                <a:latin typeface="Arial"/>
                <a:ea typeface="+mn-ea"/>
                <a:cs typeface="Arial"/>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endParaRPr kumimoji="0" lang="en-US" sz="1800" b="0" i="0" u="none" strike="noStrike" kern="1200" cap="none" spc="0" normalizeH="0" baseline="0" noProof="0">
              <a:ln>
                <a:noFill/>
              </a:ln>
              <a:solidFill>
                <a:srgbClr val="72B1C8"/>
              </a:solidFill>
              <a:effectLst/>
              <a:uLnTx/>
              <a:uFillTx/>
              <a:latin typeface="Arial"/>
              <a:ea typeface="+mn-ea"/>
              <a:cs typeface="Arial"/>
            </a:endParaRPr>
          </a:p>
        </p:txBody>
      </p:sp>
      <p:pic>
        <p:nvPicPr>
          <p:cNvPr id="7" name="Picture 6">
            <a:extLst>
              <a:ext uri="{FF2B5EF4-FFF2-40B4-BE49-F238E27FC236}">
                <a16:creationId xmlns:a16="http://schemas.microsoft.com/office/drawing/2014/main" id="{74C2A1BD-65B3-4114-B569-AC2D5763F5BA}"/>
              </a:ext>
            </a:extLst>
          </p:cNvPr>
          <p:cNvPicPr>
            <a:picLocks noChangeAspect="1"/>
          </p:cNvPicPr>
          <p:nvPr userDrawn="1"/>
        </p:nvPicPr>
        <p:blipFill>
          <a:blip r:embed="rId3"/>
          <a:srcRect/>
          <a:stretch/>
        </p:blipFill>
        <p:spPr>
          <a:xfrm>
            <a:off x="497009" y="1008333"/>
            <a:ext cx="1748790" cy="651510"/>
          </a:xfrm>
          <a:prstGeom prst="rect">
            <a:avLst/>
          </a:prstGeom>
        </p:spPr>
      </p:pic>
      <p:sp>
        <p:nvSpPr>
          <p:cNvPr id="8" name="Rectangle 35">
            <a:extLst>
              <a:ext uri="{FF2B5EF4-FFF2-40B4-BE49-F238E27FC236}">
                <a16:creationId xmlns:a16="http://schemas.microsoft.com/office/drawing/2014/main" id="{D440D5B7-606C-45B2-AE82-F9DEE7C23D39}"/>
              </a:ext>
            </a:extLst>
          </p:cNvPr>
          <p:cNvSpPr/>
          <p:nvPr userDrawn="1"/>
        </p:nvSpPr>
        <p:spPr>
          <a:xfrm rot="16200000" flipV="1">
            <a:off x="8584032" y="3249872"/>
            <a:ext cx="6858000" cy="365760"/>
          </a:xfrm>
          <a:custGeom>
            <a:avLst/>
            <a:gdLst>
              <a:gd name="connsiteX0" fmla="*/ 0 w 12192000"/>
              <a:gd name="connsiteY0" fmla="*/ 0 h 261621"/>
              <a:gd name="connsiteX1" fmla="*/ 12192000 w 12192000"/>
              <a:gd name="connsiteY1" fmla="*/ 0 h 261621"/>
              <a:gd name="connsiteX2" fmla="*/ 12192000 w 12192000"/>
              <a:gd name="connsiteY2" fmla="*/ 261621 h 261621"/>
              <a:gd name="connsiteX3" fmla="*/ 0 w 12192000"/>
              <a:gd name="connsiteY3" fmla="*/ 261621 h 261621"/>
              <a:gd name="connsiteX4" fmla="*/ 0 w 12192000"/>
              <a:gd name="connsiteY4" fmla="*/ 0 h 261621"/>
              <a:gd name="connsiteX0" fmla="*/ 0 w 12192000"/>
              <a:gd name="connsiteY0" fmla="*/ 0 h 261621"/>
              <a:gd name="connsiteX1" fmla="*/ 12192000 w 12192000"/>
              <a:gd name="connsiteY1" fmla="*/ 0 h 261621"/>
              <a:gd name="connsiteX2" fmla="*/ 11800114 w 12192000"/>
              <a:gd name="connsiteY2" fmla="*/ 261621 h 261621"/>
              <a:gd name="connsiteX3" fmla="*/ 0 w 12192000"/>
              <a:gd name="connsiteY3" fmla="*/ 261621 h 261621"/>
              <a:gd name="connsiteX4" fmla="*/ 0 w 12192000"/>
              <a:gd name="connsiteY4" fmla="*/ 0 h 261621"/>
              <a:gd name="connsiteX0" fmla="*/ 0 w 12192000"/>
              <a:gd name="connsiteY0" fmla="*/ 0 h 261621"/>
              <a:gd name="connsiteX1" fmla="*/ 12192000 w 12192000"/>
              <a:gd name="connsiteY1" fmla="*/ 0 h 261621"/>
              <a:gd name="connsiteX2" fmla="*/ 11061796 w 12192000"/>
              <a:gd name="connsiteY2" fmla="*/ 255004 h 261621"/>
              <a:gd name="connsiteX3" fmla="*/ 0 w 12192000"/>
              <a:gd name="connsiteY3" fmla="*/ 261621 h 261621"/>
              <a:gd name="connsiteX4" fmla="*/ 0 w 12192000"/>
              <a:gd name="connsiteY4" fmla="*/ 0 h 261621"/>
              <a:gd name="connsiteX0" fmla="*/ 0 w 11061797"/>
              <a:gd name="connsiteY0" fmla="*/ 0 h 261621"/>
              <a:gd name="connsiteX1" fmla="*/ 11028015 w 11061797"/>
              <a:gd name="connsiteY1" fmla="*/ 0 h 261621"/>
              <a:gd name="connsiteX2" fmla="*/ 11061796 w 11061797"/>
              <a:gd name="connsiteY2" fmla="*/ 255004 h 261621"/>
              <a:gd name="connsiteX3" fmla="*/ 0 w 11061797"/>
              <a:gd name="connsiteY3" fmla="*/ 261621 h 261621"/>
              <a:gd name="connsiteX4" fmla="*/ 0 w 11061797"/>
              <a:gd name="connsiteY4" fmla="*/ 0 h 261621"/>
              <a:gd name="connsiteX0" fmla="*/ 0 w 11028015"/>
              <a:gd name="connsiteY0" fmla="*/ 0 h 261621"/>
              <a:gd name="connsiteX1" fmla="*/ 11028015 w 11028015"/>
              <a:gd name="connsiteY1" fmla="*/ 0 h 261621"/>
              <a:gd name="connsiteX2" fmla="*/ 11005296 w 11028015"/>
              <a:gd name="connsiteY2" fmla="*/ 251695 h 261621"/>
              <a:gd name="connsiteX3" fmla="*/ 0 w 11028015"/>
              <a:gd name="connsiteY3" fmla="*/ 261621 h 261621"/>
              <a:gd name="connsiteX4" fmla="*/ 0 w 11028015"/>
              <a:gd name="connsiteY4" fmla="*/ 0 h 261621"/>
              <a:gd name="connsiteX0" fmla="*/ 0 w 11028015"/>
              <a:gd name="connsiteY0" fmla="*/ 0 h 261621"/>
              <a:gd name="connsiteX1" fmla="*/ 11028015 w 11028015"/>
              <a:gd name="connsiteY1" fmla="*/ 0 h 261621"/>
              <a:gd name="connsiteX2" fmla="*/ 11009064 w 11028015"/>
              <a:gd name="connsiteY2" fmla="*/ 253350 h 261621"/>
              <a:gd name="connsiteX3" fmla="*/ 0 w 11028015"/>
              <a:gd name="connsiteY3" fmla="*/ 261621 h 261621"/>
              <a:gd name="connsiteX4" fmla="*/ 0 w 11028015"/>
              <a:gd name="connsiteY4" fmla="*/ 0 h 261621"/>
              <a:gd name="connsiteX0" fmla="*/ 0 w 11012947"/>
              <a:gd name="connsiteY0" fmla="*/ 0 h 261621"/>
              <a:gd name="connsiteX1" fmla="*/ 11012947 w 11012947"/>
              <a:gd name="connsiteY1" fmla="*/ 1654 h 261621"/>
              <a:gd name="connsiteX2" fmla="*/ 11009064 w 11012947"/>
              <a:gd name="connsiteY2" fmla="*/ 253350 h 261621"/>
              <a:gd name="connsiteX3" fmla="*/ 0 w 11012947"/>
              <a:gd name="connsiteY3" fmla="*/ 261621 h 261621"/>
              <a:gd name="connsiteX4" fmla="*/ 0 w 11012947"/>
              <a:gd name="connsiteY4" fmla="*/ 0 h 261621"/>
              <a:gd name="connsiteX0" fmla="*/ 0 w 11012947"/>
              <a:gd name="connsiteY0" fmla="*/ 0 h 261621"/>
              <a:gd name="connsiteX1" fmla="*/ 11012947 w 11012947"/>
              <a:gd name="connsiteY1" fmla="*/ 1654 h 261621"/>
              <a:gd name="connsiteX2" fmla="*/ 11009064 w 11012947"/>
              <a:gd name="connsiteY2" fmla="*/ 253350 h 261621"/>
              <a:gd name="connsiteX3" fmla="*/ 143143 w 11012947"/>
              <a:gd name="connsiteY3" fmla="*/ 261621 h 261621"/>
              <a:gd name="connsiteX4" fmla="*/ 0 w 11012947"/>
              <a:gd name="connsiteY4" fmla="*/ 0 h 261621"/>
              <a:gd name="connsiteX0" fmla="*/ 3768 w 10869804"/>
              <a:gd name="connsiteY0" fmla="*/ 13235 h 259967"/>
              <a:gd name="connsiteX1" fmla="*/ 10869804 w 10869804"/>
              <a:gd name="connsiteY1" fmla="*/ 0 h 259967"/>
              <a:gd name="connsiteX2" fmla="*/ 10865921 w 10869804"/>
              <a:gd name="connsiteY2" fmla="*/ 251696 h 259967"/>
              <a:gd name="connsiteX3" fmla="*/ 0 w 10869804"/>
              <a:gd name="connsiteY3" fmla="*/ 259967 h 259967"/>
              <a:gd name="connsiteX4" fmla="*/ 3768 w 10869804"/>
              <a:gd name="connsiteY4" fmla="*/ 13235 h 259967"/>
              <a:gd name="connsiteX0" fmla="*/ 1 w 10869804"/>
              <a:gd name="connsiteY0" fmla="*/ 0 h 261623"/>
              <a:gd name="connsiteX1" fmla="*/ 10869804 w 10869804"/>
              <a:gd name="connsiteY1" fmla="*/ 1656 h 261623"/>
              <a:gd name="connsiteX2" fmla="*/ 10865921 w 10869804"/>
              <a:gd name="connsiteY2" fmla="*/ 253352 h 261623"/>
              <a:gd name="connsiteX3" fmla="*/ 0 w 10869804"/>
              <a:gd name="connsiteY3" fmla="*/ 261623 h 261623"/>
              <a:gd name="connsiteX4" fmla="*/ 1 w 10869804"/>
              <a:gd name="connsiteY4" fmla="*/ 0 h 261623"/>
              <a:gd name="connsiteX0" fmla="*/ 3 w 10869806"/>
              <a:gd name="connsiteY0" fmla="*/ 0 h 263277"/>
              <a:gd name="connsiteX1" fmla="*/ 10869806 w 10869806"/>
              <a:gd name="connsiteY1" fmla="*/ 1656 h 263277"/>
              <a:gd name="connsiteX2" fmla="*/ 10865923 w 10869806"/>
              <a:gd name="connsiteY2" fmla="*/ 253352 h 263277"/>
              <a:gd name="connsiteX3" fmla="*/ 1 w 10869806"/>
              <a:gd name="connsiteY3" fmla="*/ 263277 h 263277"/>
              <a:gd name="connsiteX4" fmla="*/ 3 w 10869806"/>
              <a:gd name="connsiteY4" fmla="*/ 0 h 263277"/>
              <a:gd name="connsiteX0" fmla="*/ 1 w 10869804"/>
              <a:gd name="connsiteY0" fmla="*/ 0 h 263277"/>
              <a:gd name="connsiteX1" fmla="*/ 10869804 w 10869804"/>
              <a:gd name="connsiteY1" fmla="*/ 1656 h 263277"/>
              <a:gd name="connsiteX2" fmla="*/ 10862158 w 10869804"/>
              <a:gd name="connsiteY2" fmla="*/ 261624 h 263277"/>
              <a:gd name="connsiteX3" fmla="*/ -1 w 10869804"/>
              <a:gd name="connsiteY3" fmla="*/ 263277 h 263277"/>
              <a:gd name="connsiteX4" fmla="*/ 1 w 10869804"/>
              <a:gd name="connsiteY4" fmla="*/ 0 h 263277"/>
              <a:gd name="connsiteX0" fmla="*/ 3 w 10869806"/>
              <a:gd name="connsiteY0" fmla="*/ 0 h 263277"/>
              <a:gd name="connsiteX1" fmla="*/ 10869806 w 10869806"/>
              <a:gd name="connsiteY1" fmla="*/ 1656 h 263277"/>
              <a:gd name="connsiteX2" fmla="*/ 10862161 w 10869806"/>
              <a:gd name="connsiteY2" fmla="*/ 261624 h 263277"/>
              <a:gd name="connsiteX3" fmla="*/ 1 w 10869806"/>
              <a:gd name="connsiteY3" fmla="*/ 263277 h 263277"/>
              <a:gd name="connsiteX4" fmla="*/ 3 w 10869806"/>
              <a:gd name="connsiteY4" fmla="*/ 0 h 263277"/>
              <a:gd name="connsiteX0" fmla="*/ 1 w 10869804"/>
              <a:gd name="connsiteY0" fmla="*/ 0 h 263277"/>
              <a:gd name="connsiteX1" fmla="*/ 10869804 w 10869804"/>
              <a:gd name="connsiteY1" fmla="*/ 1656 h 263277"/>
              <a:gd name="connsiteX2" fmla="*/ 10862164 w 10869804"/>
              <a:gd name="connsiteY2" fmla="*/ 261624 h 263277"/>
              <a:gd name="connsiteX3" fmla="*/ -1 w 10869804"/>
              <a:gd name="connsiteY3" fmla="*/ 263277 h 263277"/>
              <a:gd name="connsiteX4" fmla="*/ 1 w 10869804"/>
              <a:gd name="connsiteY4" fmla="*/ 0 h 263277"/>
              <a:gd name="connsiteX0" fmla="*/ 3 w 10869806"/>
              <a:gd name="connsiteY0" fmla="*/ 0 h 263277"/>
              <a:gd name="connsiteX1" fmla="*/ 10869806 w 10869806"/>
              <a:gd name="connsiteY1" fmla="*/ 1656 h 263277"/>
              <a:gd name="connsiteX2" fmla="*/ 10865933 w 10869806"/>
              <a:gd name="connsiteY2" fmla="*/ 261624 h 263277"/>
              <a:gd name="connsiteX3" fmla="*/ 1 w 10869806"/>
              <a:gd name="connsiteY3" fmla="*/ 263277 h 263277"/>
              <a:gd name="connsiteX4" fmla="*/ 3 w 10869806"/>
              <a:gd name="connsiteY4" fmla="*/ 0 h 2632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69806" h="263277">
                <a:moveTo>
                  <a:pt x="3" y="0"/>
                </a:moveTo>
                <a:lnTo>
                  <a:pt x="10869806" y="1656"/>
                </a:lnTo>
                <a:cubicBezTo>
                  <a:pt x="10868512" y="85555"/>
                  <a:pt x="10867227" y="177725"/>
                  <a:pt x="10865933" y="261624"/>
                </a:cubicBezTo>
                <a:lnTo>
                  <a:pt x="1" y="263277"/>
                </a:lnTo>
                <a:cubicBezTo>
                  <a:pt x="1" y="176069"/>
                  <a:pt x="3" y="87208"/>
                  <a:pt x="3" y="0"/>
                </a:cubicBezTo>
                <a:close/>
              </a:path>
            </a:pathLst>
          </a:custGeom>
          <a:solidFill>
            <a:srgbClr val="E3252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1240855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7" name="Subtitle 2">
            <a:extLst>
              <a:ext uri="{FF2B5EF4-FFF2-40B4-BE49-F238E27FC236}">
                <a16:creationId xmlns:a16="http://schemas.microsoft.com/office/drawing/2014/main" id="{13608B9C-6B6F-4515-96FC-71C0F5141489}"/>
              </a:ext>
            </a:extLst>
          </p:cNvPr>
          <p:cNvSpPr txBox="1">
            <a:spLocks/>
          </p:cNvSpPr>
          <p:nvPr userDrawn="1"/>
        </p:nvSpPr>
        <p:spPr>
          <a:xfrm>
            <a:off x="585673" y="1348331"/>
            <a:ext cx="8264031" cy="617622"/>
          </a:xfrm>
          <a:prstGeom prst="rect">
            <a:avLst/>
          </a:prstGeom>
        </p:spPr>
        <p:txBody>
          <a:bodyPr>
            <a:normAutofit/>
          </a:bodyPr>
          <a:lstStyle>
            <a:lvl1pPr marL="0" indent="0" algn="l" defTabSz="457200" rtl="0" eaLnBrk="1" latinLnBrk="0" hangingPunct="1">
              <a:spcBef>
                <a:spcPct val="20000"/>
              </a:spcBef>
              <a:buFont typeface="Arial"/>
              <a:buNone/>
              <a:defRPr sz="1800" kern="1200">
                <a:solidFill>
                  <a:srgbClr val="72B1C8"/>
                </a:solidFill>
                <a:latin typeface="Arial"/>
                <a:ea typeface="+mn-ea"/>
                <a:cs typeface="Arial"/>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endParaRPr kumimoji="0" lang="en-US" sz="1800" b="0" i="0" u="none" strike="noStrike" kern="1200" cap="none" spc="0" normalizeH="0" baseline="0" noProof="0">
              <a:ln>
                <a:noFill/>
              </a:ln>
              <a:solidFill>
                <a:srgbClr val="72B1C8"/>
              </a:solidFill>
              <a:effectLst/>
              <a:uLnTx/>
              <a:uFillTx/>
              <a:latin typeface="Arial"/>
              <a:ea typeface="+mn-ea"/>
              <a:cs typeface="Arial"/>
            </a:endParaRPr>
          </a:p>
        </p:txBody>
      </p:sp>
      <p:pic>
        <p:nvPicPr>
          <p:cNvPr id="9" name="Picture 8" descr="Logo&#10;&#10;Description automatically generated">
            <a:extLst>
              <a:ext uri="{FF2B5EF4-FFF2-40B4-BE49-F238E27FC236}">
                <a16:creationId xmlns:a16="http://schemas.microsoft.com/office/drawing/2014/main" id="{3587B679-6F48-477F-B9BA-6BDA7CAA1FD5}"/>
              </a:ext>
            </a:extLst>
          </p:cNvPr>
          <p:cNvPicPr>
            <a:picLocks noChangeAspect="1"/>
          </p:cNvPicPr>
          <p:nvPr userDrawn="1"/>
        </p:nvPicPr>
        <p:blipFill>
          <a:blip r:embed="rId2"/>
          <a:stretch>
            <a:fillRect/>
          </a:stretch>
        </p:blipFill>
        <p:spPr>
          <a:xfrm>
            <a:off x="9685278" y="792900"/>
            <a:ext cx="1725476" cy="642824"/>
          </a:xfrm>
          <a:prstGeom prst="rect">
            <a:avLst/>
          </a:prstGeom>
        </p:spPr>
      </p:pic>
      <p:grpSp>
        <p:nvGrpSpPr>
          <p:cNvPr id="10" name="Group 9">
            <a:extLst>
              <a:ext uri="{FF2B5EF4-FFF2-40B4-BE49-F238E27FC236}">
                <a16:creationId xmlns:a16="http://schemas.microsoft.com/office/drawing/2014/main" id="{5754A18E-8E81-47F2-B546-8461268B711D}"/>
              </a:ext>
            </a:extLst>
          </p:cNvPr>
          <p:cNvGrpSpPr/>
          <p:nvPr userDrawn="1"/>
        </p:nvGrpSpPr>
        <p:grpSpPr>
          <a:xfrm>
            <a:off x="574076" y="564692"/>
            <a:ext cx="1399867" cy="1399867"/>
            <a:chOff x="574076" y="564692"/>
            <a:chExt cx="1399867" cy="1399867"/>
          </a:xfrm>
        </p:grpSpPr>
        <p:cxnSp>
          <p:nvCxnSpPr>
            <p:cNvPr id="11" name="Straight Connector 10">
              <a:extLst>
                <a:ext uri="{FF2B5EF4-FFF2-40B4-BE49-F238E27FC236}">
                  <a16:creationId xmlns:a16="http://schemas.microsoft.com/office/drawing/2014/main" id="{CB52680A-E519-4518-A642-902509C6A8B1}"/>
                </a:ext>
              </a:extLst>
            </p:cNvPr>
            <p:cNvCxnSpPr>
              <a:cxnSpLocks/>
            </p:cNvCxnSpPr>
            <p:nvPr/>
          </p:nvCxnSpPr>
          <p:spPr>
            <a:xfrm flipH="1">
              <a:off x="574076" y="564694"/>
              <a:ext cx="1399867" cy="0"/>
            </a:xfrm>
            <a:prstGeom prst="line">
              <a:avLst/>
            </a:prstGeom>
            <a:ln w="38100">
              <a:solidFill>
                <a:srgbClr val="FFD713"/>
              </a:solidFill>
            </a:ln>
            <a:effectLst/>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8A0049F9-F66B-4000-8E47-AB92C6B74BAD}"/>
                </a:ext>
              </a:extLst>
            </p:cNvPr>
            <p:cNvCxnSpPr>
              <a:cxnSpLocks/>
            </p:cNvCxnSpPr>
            <p:nvPr/>
          </p:nvCxnSpPr>
          <p:spPr>
            <a:xfrm rot="16200000" flipH="1">
              <a:off x="-108152" y="1264626"/>
              <a:ext cx="1399867" cy="0"/>
            </a:xfrm>
            <a:prstGeom prst="line">
              <a:avLst/>
            </a:prstGeom>
            <a:ln w="38100">
              <a:solidFill>
                <a:srgbClr val="FFD713"/>
              </a:solidFill>
            </a:ln>
            <a:effectLst/>
          </p:spPr>
          <p:style>
            <a:lnRef idx="2">
              <a:schemeClr val="accent1"/>
            </a:lnRef>
            <a:fillRef idx="0">
              <a:schemeClr val="accent1"/>
            </a:fillRef>
            <a:effectRef idx="1">
              <a:schemeClr val="accent1"/>
            </a:effectRef>
            <a:fontRef idx="minor">
              <a:schemeClr val="tx1"/>
            </a:fontRef>
          </p:style>
        </p:cxnSp>
      </p:grpSp>
      <p:pic>
        <p:nvPicPr>
          <p:cNvPr id="13" name="Graphic 12">
            <a:extLst>
              <a:ext uri="{FF2B5EF4-FFF2-40B4-BE49-F238E27FC236}">
                <a16:creationId xmlns:a16="http://schemas.microsoft.com/office/drawing/2014/main" id="{CA930388-CF54-45E3-80FA-D68A5FB2C5A6}"/>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r="89736"/>
          <a:stretch/>
        </p:blipFill>
        <p:spPr>
          <a:xfrm>
            <a:off x="11410439" y="-8"/>
            <a:ext cx="781561" cy="6858000"/>
          </a:xfrm>
          <a:prstGeom prst="rect">
            <a:avLst/>
          </a:prstGeom>
        </p:spPr>
      </p:pic>
      <p:pic>
        <p:nvPicPr>
          <p:cNvPr id="14" name="Picture 13">
            <a:extLst>
              <a:ext uri="{FF2B5EF4-FFF2-40B4-BE49-F238E27FC236}">
                <a16:creationId xmlns:a16="http://schemas.microsoft.com/office/drawing/2014/main" id="{125E2DA1-268A-4A52-86E0-E6347C73A651}"/>
              </a:ext>
            </a:extLst>
          </p:cNvPr>
          <p:cNvPicPr>
            <a:picLocks noChangeAspect="1"/>
          </p:cNvPicPr>
          <p:nvPr userDrawn="1"/>
        </p:nvPicPr>
        <p:blipFill>
          <a:blip r:embed="rId5"/>
          <a:srcRect/>
          <a:stretch/>
        </p:blipFill>
        <p:spPr>
          <a:xfrm>
            <a:off x="9761080" y="215990"/>
            <a:ext cx="1447580" cy="539295"/>
          </a:xfrm>
          <a:prstGeom prst="rect">
            <a:avLst/>
          </a:prstGeom>
        </p:spPr>
      </p:pic>
      <p:sp>
        <p:nvSpPr>
          <p:cNvPr id="15" name="Slide Number Placeholder 5">
            <a:extLst>
              <a:ext uri="{FF2B5EF4-FFF2-40B4-BE49-F238E27FC236}">
                <a16:creationId xmlns:a16="http://schemas.microsoft.com/office/drawing/2014/main" id="{CAAFC5B2-3ACF-4B73-8236-1D46EA5C0E81}"/>
              </a:ext>
            </a:extLst>
          </p:cNvPr>
          <p:cNvSpPr>
            <a:spLocks noGrp="1"/>
          </p:cNvSpPr>
          <p:nvPr>
            <p:ph type="sldNum" sz="quarter" idx="4"/>
          </p:nvPr>
        </p:nvSpPr>
        <p:spPr>
          <a:xfrm>
            <a:off x="8502651" y="6458714"/>
            <a:ext cx="2844800" cy="365125"/>
          </a:xfrm>
          <a:prstGeom prst="rect">
            <a:avLst/>
          </a:prstGeom>
        </p:spPr>
        <p:txBody>
          <a:bodyPr anchor="b"/>
          <a:lstStyle>
            <a:lvl1pPr algn="r">
              <a:defRPr sz="1100"/>
            </a:lvl1pPr>
          </a:lstStyle>
          <a:p>
            <a:fld id="{024D399B-278B-4116-BF05-6F9F8275B4D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63162717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Subtitle 2">
            <a:extLst>
              <a:ext uri="{FF2B5EF4-FFF2-40B4-BE49-F238E27FC236}">
                <a16:creationId xmlns:a16="http://schemas.microsoft.com/office/drawing/2014/main" id="{33579DF1-2985-42D8-9ED8-4095929B55E6}"/>
              </a:ext>
            </a:extLst>
          </p:cNvPr>
          <p:cNvSpPr txBox="1">
            <a:spLocks/>
          </p:cNvSpPr>
          <p:nvPr userDrawn="1"/>
        </p:nvSpPr>
        <p:spPr>
          <a:xfrm>
            <a:off x="585673" y="1348331"/>
            <a:ext cx="8264031" cy="617622"/>
          </a:xfrm>
          <a:prstGeom prst="rect">
            <a:avLst/>
          </a:prstGeom>
        </p:spPr>
        <p:txBody>
          <a:bodyPr>
            <a:normAutofit/>
          </a:bodyPr>
          <a:lstStyle>
            <a:lvl1pPr marL="0" indent="0" algn="l" defTabSz="457200" rtl="0" eaLnBrk="1" latinLnBrk="0" hangingPunct="1">
              <a:spcBef>
                <a:spcPct val="20000"/>
              </a:spcBef>
              <a:buFont typeface="Arial"/>
              <a:buNone/>
              <a:defRPr sz="1800" kern="1200">
                <a:solidFill>
                  <a:srgbClr val="72B1C8"/>
                </a:solidFill>
                <a:latin typeface="Arial"/>
                <a:ea typeface="+mn-ea"/>
                <a:cs typeface="Arial"/>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endParaRPr kumimoji="0" lang="en-US" sz="1800" b="0" i="0" u="none" strike="noStrike" kern="1200" cap="none" spc="0" normalizeH="0" baseline="0" noProof="0">
              <a:ln>
                <a:noFill/>
              </a:ln>
              <a:solidFill>
                <a:srgbClr val="72B1C8"/>
              </a:solidFill>
              <a:effectLst/>
              <a:uLnTx/>
              <a:uFillTx/>
              <a:latin typeface="Arial"/>
              <a:ea typeface="+mn-ea"/>
              <a:cs typeface="Arial"/>
            </a:endParaRPr>
          </a:p>
        </p:txBody>
      </p:sp>
      <p:sp>
        <p:nvSpPr>
          <p:cNvPr id="9" name="Title 1">
            <a:extLst>
              <a:ext uri="{FF2B5EF4-FFF2-40B4-BE49-F238E27FC236}">
                <a16:creationId xmlns:a16="http://schemas.microsoft.com/office/drawing/2014/main" id="{086A96B3-B2DC-4723-B21C-DFAEA98289CD}"/>
              </a:ext>
            </a:extLst>
          </p:cNvPr>
          <p:cNvSpPr txBox="1">
            <a:spLocks/>
          </p:cNvSpPr>
          <p:nvPr userDrawn="1"/>
        </p:nvSpPr>
        <p:spPr>
          <a:xfrm>
            <a:off x="337351" y="2590397"/>
            <a:ext cx="11487705" cy="1979629"/>
          </a:xfrm>
          <a:prstGeom prst="rect">
            <a:avLst/>
          </a:prstGeom>
        </p:spPr>
        <p:txBody>
          <a:bodyPr anchor="t">
            <a:noAutofit/>
          </a:bodyPr>
          <a:lstStyle>
            <a:lvl1pPr algn="l" defTabSz="457200" rtl="0" eaLnBrk="1" latinLnBrk="0" hangingPunct="1">
              <a:spcBef>
                <a:spcPct val="0"/>
              </a:spcBef>
              <a:buNone/>
              <a:defRPr sz="4000" b="1" i="0" kern="1200">
                <a:solidFill>
                  <a:schemeClr val="tx1">
                    <a:lumMod val="75000"/>
                    <a:lumOff val="25000"/>
                  </a:schemeClr>
                </a:solidFill>
                <a:latin typeface="Arial"/>
                <a:ea typeface="+mj-ea"/>
                <a:cs typeface="Arial"/>
              </a:defRPr>
            </a:lvl1pPr>
          </a:lstStyle>
          <a:p>
            <a:pPr marL="0" marR="0" lvl="0" indent="0" algn="ctr" defTabSz="457200" rtl="0" eaLnBrk="1" fontAlgn="auto" latinLnBrk="0" hangingPunct="1">
              <a:lnSpc>
                <a:spcPts val="3600"/>
              </a:lnSpc>
              <a:spcBef>
                <a:spcPct val="0"/>
              </a:spcBef>
              <a:spcAft>
                <a:spcPts val="0"/>
              </a:spcAft>
              <a:buClrTx/>
              <a:buSzTx/>
              <a:buFontTx/>
              <a:buNone/>
              <a:tabLst/>
              <a:defRPr/>
            </a:pPr>
            <a:r>
              <a:rPr lang="en-US" sz="4400" dirty="0">
                <a:solidFill>
                  <a:schemeClr val="bg1"/>
                </a:solidFill>
              </a:rPr>
              <a:t>Divider Page Text</a:t>
            </a:r>
          </a:p>
          <a:p>
            <a:pPr marL="0" marR="0" lvl="0" indent="0" algn="ctr" defTabSz="457200" rtl="0" eaLnBrk="1" fontAlgn="auto" latinLnBrk="0" hangingPunct="1">
              <a:lnSpc>
                <a:spcPts val="3600"/>
              </a:lnSpc>
              <a:spcBef>
                <a:spcPct val="0"/>
              </a:spcBef>
              <a:spcAft>
                <a:spcPts val="0"/>
              </a:spcAft>
              <a:buClrTx/>
              <a:buSzTx/>
              <a:buFontTx/>
              <a:buNone/>
              <a:tabLst/>
              <a:defRPr/>
            </a:pPr>
            <a:r>
              <a:rPr kumimoji="0" lang="en-US" sz="2800" b="1" i="1" u="none" strike="noStrike" kern="1200" cap="none" spc="0" normalizeH="0" baseline="0" noProof="0" dirty="0">
                <a:ln>
                  <a:noFill/>
                </a:ln>
                <a:solidFill>
                  <a:schemeClr val="bg1"/>
                </a:solidFill>
                <a:effectLst/>
                <a:uLnTx/>
                <a:uFillTx/>
              </a:rPr>
              <a:t>Subtext</a:t>
            </a:r>
          </a:p>
          <a:p>
            <a:pPr marL="0" marR="0" lvl="0" indent="0" algn="ctr" defTabSz="457200" rtl="0" eaLnBrk="1" fontAlgn="auto" latinLnBrk="0" hangingPunct="1">
              <a:lnSpc>
                <a:spcPts val="3600"/>
              </a:lnSpc>
              <a:spcBef>
                <a:spcPct val="0"/>
              </a:spcBef>
              <a:spcAft>
                <a:spcPts val="0"/>
              </a:spcAft>
              <a:buClrTx/>
              <a:buSzTx/>
              <a:buFontTx/>
              <a:buNone/>
              <a:tabLst/>
              <a:defRPr/>
            </a:pPr>
            <a:endParaRPr kumimoji="0" lang="en-US" sz="3600" b="1" i="1" u="none" strike="noStrike" kern="1200" cap="none" spc="0" normalizeH="0" baseline="0" noProof="0" dirty="0">
              <a:ln>
                <a:noFill/>
              </a:ln>
              <a:solidFill>
                <a:schemeClr val="bg1"/>
              </a:solidFill>
              <a:effectLst/>
              <a:uLnTx/>
              <a:uFillTx/>
            </a:endParaRPr>
          </a:p>
          <a:p>
            <a:pPr marL="0" marR="0" lvl="0" indent="0" algn="ctr" defTabSz="457200" rtl="0" eaLnBrk="1" fontAlgn="auto" latinLnBrk="0" hangingPunct="1">
              <a:lnSpc>
                <a:spcPts val="3600"/>
              </a:lnSpc>
              <a:spcBef>
                <a:spcPct val="0"/>
              </a:spcBef>
              <a:spcAft>
                <a:spcPts val="0"/>
              </a:spcAft>
              <a:buClrTx/>
              <a:buSzTx/>
              <a:buFontTx/>
              <a:buNone/>
              <a:tabLst/>
              <a:defRPr/>
            </a:pPr>
            <a:endParaRPr kumimoji="0" lang="en-US" sz="3600" b="1" i="1" u="none" strike="noStrike" kern="1200" cap="none" spc="0" normalizeH="0" baseline="0" noProof="0" dirty="0">
              <a:ln>
                <a:noFill/>
              </a:ln>
              <a:solidFill>
                <a:schemeClr val="bg1"/>
              </a:solidFill>
              <a:effectLst/>
              <a:uLnTx/>
              <a:uFillTx/>
            </a:endParaRPr>
          </a:p>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3600" b="1" i="1" u="none" strike="noStrike" kern="1200" cap="none" spc="0" normalizeH="0" baseline="0" noProof="0" dirty="0">
              <a:ln>
                <a:noFill/>
              </a:ln>
              <a:solidFill>
                <a:schemeClr val="bg1"/>
              </a:solidFill>
              <a:effectLst/>
              <a:uLnTx/>
              <a:uFillTx/>
            </a:endParaRPr>
          </a:p>
        </p:txBody>
      </p:sp>
      <p:pic>
        <p:nvPicPr>
          <p:cNvPr id="10" name="Picture 9" descr="Logo&#10;&#10;Description automatically generated">
            <a:extLst>
              <a:ext uri="{FF2B5EF4-FFF2-40B4-BE49-F238E27FC236}">
                <a16:creationId xmlns:a16="http://schemas.microsoft.com/office/drawing/2014/main" id="{C39962FB-AD8E-4D1B-925C-ACDB0CA45FA3}"/>
              </a:ext>
            </a:extLst>
          </p:cNvPr>
          <p:cNvPicPr>
            <a:picLocks noChangeAspect="1"/>
          </p:cNvPicPr>
          <p:nvPr userDrawn="1"/>
        </p:nvPicPr>
        <p:blipFill>
          <a:blip r:embed="rId2"/>
          <a:stretch>
            <a:fillRect/>
          </a:stretch>
        </p:blipFill>
        <p:spPr>
          <a:xfrm>
            <a:off x="5239261" y="4126256"/>
            <a:ext cx="1737907" cy="647455"/>
          </a:xfrm>
          <a:prstGeom prst="rect">
            <a:avLst/>
          </a:prstGeom>
        </p:spPr>
      </p:pic>
      <p:grpSp>
        <p:nvGrpSpPr>
          <p:cNvPr id="13" name="Group 12">
            <a:extLst>
              <a:ext uri="{FF2B5EF4-FFF2-40B4-BE49-F238E27FC236}">
                <a16:creationId xmlns:a16="http://schemas.microsoft.com/office/drawing/2014/main" id="{63522328-5814-489B-B67A-57C83FD415D1}"/>
              </a:ext>
            </a:extLst>
          </p:cNvPr>
          <p:cNvGrpSpPr/>
          <p:nvPr userDrawn="1"/>
        </p:nvGrpSpPr>
        <p:grpSpPr>
          <a:xfrm>
            <a:off x="277639" y="306503"/>
            <a:ext cx="11610712" cy="6272157"/>
            <a:chOff x="266881" y="306503"/>
            <a:chExt cx="11610712" cy="6272157"/>
          </a:xfrm>
        </p:grpSpPr>
        <p:cxnSp>
          <p:nvCxnSpPr>
            <p:cNvPr id="14" name="Straight Connector 13">
              <a:extLst>
                <a:ext uri="{FF2B5EF4-FFF2-40B4-BE49-F238E27FC236}">
                  <a16:creationId xmlns:a16="http://schemas.microsoft.com/office/drawing/2014/main" id="{57AC82CC-782A-4D62-87BE-90DE4380DC43}"/>
                </a:ext>
              </a:extLst>
            </p:cNvPr>
            <p:cNvCxnSpPr>
              <a:cxnSpLocks/>
            </p:cNvCxnSpPr>
            <p:nvPr/>
          </p:nvCxnSpPr>
          <p:spPr>
            <a:xfrm flipH="1">
              <a:off x="266881" y="306503"/>
              <a:ext cx="11435555" cy="0"/>
            </a:xfrm>
            <a:prstGeom prst="line">
              <a:avLst/>
            </a:prstGeom>
            <a:ln w="38100">
              <a:solidFill>
                <a:srgbClr val="FBB500"/>
              </a:solidFill>
            </a:ln>
            <a:effectLst/>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7F1F782D-48CF-4FBC-A4D8-F807794DE3B3}"/>
                </a:ext>
              </a:extLst>
            </p:cNvPr>
            <p:cNvCxnSpPr>
              <a:cxnSpLocks/>
            </p:cNvCxnSpPr>
            <p:nvPr/>
          </p:nvCxnSpPr>
          <p:spPr>
            <a:xfrm>
              <a:off x="279699" y="306503"/>
              <a:ext cx="0" cy="6262968"/>
            </a:xfrm>
            <a:prstGeom prst="line">
              <a:avLst/>
            </a:prstGeom>
            <a:ln w="38100">
              <a:solidFill>
                <a:srgbClr val="FBB500"/>
              </a:solidFill>
            </a:ln>
            <a:effectLst/>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6A1234CB-E036-401D-A497-A2DF7CC3D817}"/>
                </a:ext>
              </a:extLst>
            </p:cNvPr>
            <p:cNvCxnSpPr>
              <a:cxnSpLocks/>
            </p:cNvCxnSpPr>
            <p:nvPr/>
          </p:nvCxnSpPr>
          <p:spPr>
            <a:xfrm>
              <a:off x="268941" y="6556279"/>
              <a:ext cx="11596743" cy="13192"/>
            </a:xfrm>
            <a:prstGeom prst="line">
              <a:avLst/>
            </a:prstGeom>
            <a:ln w="38100">
              <a:solidFill>
                <a:srgbClr val="FBB500"/>
              </a:solidFill>
            </a:ln>
            <a:effectLst/>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145787C6-59BB-42B0-B753-1D0804392A40}"/>
                </a:ext>
              </a:extLst>
            </p:cNvPr>
            <p:cNvCxnSpPr>
              <a:cxnSpLocks/>
            </p:cNvCxnSpPr>
            <p:nvPr/>
          </p:nvCxnSpPr>
          <p:spPr>
            <a:xfrm rot="5400000" flipH="1">
              <a:off x="11614215" y="6315283"/>
              <a:ext cx="526755" cy="0"/>
            </a:xfrm>
            <a:prstGeom prst="line">
              <a:avLst/>
            </a:prstGeom>
            <a:ln w="38100">
              <a:solidFill>
                <a:srgbClr val="FBB500"/>
              </a:solidFill>
            </a:ln>
            <a:effectLst/>
          </p:spPr>
          <p:style>
            <a:lnRef idx="2">
              <a:schemeClr val="accent1"/>
            </a:lnRef>
            <a:fillRef idx="0">
              <a:schemeClr val="accent1"/>
            </a:fillRef>
            <a:effectRef idx="1">
              <a:schemeClr val="accent1"/>
            </a:effectRef>
            <a:fontRef idx="minor">
              <a:schemeClr val="tx1"/>
            </a:fontRef>
          </p:style>
        </p:cxnSp>
      </p:grpSp>
      <p:sp>
        <p:nvSpPr>
          <p:cNvPr id="3" name="Content Placeholder 2"/>
          <p:cNvSpPr>
            <a:spLocks noGrp="1"/>
          </p:cNvSpPr>
          <p:nvPr>
            <p:ph idx="1"/>
          </p:nvPr>
        </p:nvSpPr>
        <p:spPr>
          <a:xfrm>
            <a:off x="838200" y="2098971"/>
            <a:ext cx="10515600" cy="4351338"/>
          </a:xfrm>
          <a:prstGeom prst="rect">
            <a:avLst/>
          </a:prstGeom>
        </p:spPr>
        <p:txBody>
          <a:bodyPr/>
          <a:lstStyle>
            <a:lvl1pPr marL="342900" indent="-342900">
              <a:lnSpc>
                <a:spcPct val="100000"/>
              </a:lnSpc>
              <a:buFont typeface="Arial" panose="020B0604020202020204" pitchFamily="34" charset="0"/>
              <a:buChar char="•"/>
              <a:defRPr sz="1800" b="0"/>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9" name="Picture 18">
            <a:extLst>
              <a:ext uri="{FF2B5EF4-FFF2-40B4-BE49-F238E27FC236}">
                <a16:creationId xmlns:a16="http://schemas.microsoft.com/office/drawing/2014/main" id="{E04E8F5F-5553-42A0-ADB5-CA45276F9EE0}"/>
              </a:ext>
            </a:extLst>
          </p:cNvPr>
          <p:cNvPicPr>
            <a:picLocks noChangeAspect="1"/>
          </p:cNvPicPr>
          <p:nvPr userDrawn="1"/>
        </p:nvPicPr>
        <p:blipFill>
          <a:blip r:embed="rId3"/>
          <a:srcRect/>
          <a:stretch/>
        </p:blipFill>
        <p:spPr>
          <a:xfrm>
            <a:off x="10254856" y="481166"/>
            <a:ext cx="1447580" cy="539295"/>
          </a:xfrm>
          <a:prstGeom prst="rect">
            <a:avLst/>
          </a:prstGeom>
        </p:spPr>
      </p:pic>
      <p:sp>
        <p:nvSpPr>
          <p:cNvPr id="20" name="Slide Number Placeholder 5">
            <a:extLst>
              <a:ext uri="{FF2B5EF4-FFF2-40B4-BE49-F238E27FC236}">
                <a16:creationId xmlns:a16="http://schemas.microsoft.com/office/drawing/2014/main" id="{9F98C8EB-4CC6-4678-928F-7FBCC8BCDE60}"/>
              </a:ext>
            </a:extLst>
          </p:cNvPr>
          <p:cNvSpPr>
            <a:spLocks noGrp="1"/>
          </p:cNvSpPr>
          <p:nvPr>
            <p:ph type="sldNum" sz="quarter" idx="4"/>
          </p:nvPr>
        </p:nvSpPr>
        <p:spPr>
          <a:xfrm>
            <a:off x="8502651" y="6458714"/>
            <a:ext cx="2844800" cy="365125"/>
          </a:xfrm>
          <a:prstGeom prst="rect">
            <a:avLst/>
          </a:prstGeom>
        </p:spPr>
        <p:txBody>
          <a:bodyPr anchor="b"/>
          <a:lstStyle>
            <a:lvl1pPr algn="r">
              <a:defRPr sz="1100"/>
            </a:lvl1pPr>
          </a:lstStyle>
          <a:p>
            <a:fld id="{024D399B-278B-4116-BF05-6F9F8275B4DA}" type="slidenum">
              <a:rPr lang="en-US" smtClean="0">
                <a:solidFill>
                  <a:prstClr val="black">
                    <a:tint val="75000"/>
                  </a:prstClr>
                </a:solidFill>
              </a:rPr>
              <a:pPr/>
              <a:t>‹#›</a:t>
            </a:fld>
            <a:endParaRPr lang="en-US" dirty="0">
              <a:solidFill>
                <a:prstClr val="black">
                  <a:tint val="75000"/>
                </a:prstClr>
              </a:solidFill>
            </a:endParaRPr>
          </a:p>
        </p:txBody>
      </p:sp>
      <p:sp>
        <p:nvSpPr>
          <p:cNvPr id="21" name="Title 1">
            <a:extLst>
              <a:ext uri="{FF2B5EF4-FFF2-40B4-BE49-F238E27FC236}">
                <a16:creationId xmlns:a16="http://schemas.microsoft.com/office/drawing/2014/main" id="{FD498F1E-C3DE-43AB-8CA4-865878C661FE}"/>
              </a:ext>
            </a:extLst>
          </p:cNvPr>
          <p:cNvSpPr>
            <a:spLocks noGrp="1"/>
          </p:cNvSpPr>
          <p:nvPr>
            <p:ph type="title"/>
          </p:nvPr>
        </p:nvSpPr>
        <p:spPr>
          <a:xfrm>
            <a:off x="838200" y="509690"/>
            <a:ext cx="6410119" cy="1069975"/>
          </a:xfrm>
          <a:prstGeom prst="rect">
            <a:avLst/>
          </a:prstGeom>
        </p:spPr>
        <p:txBody>
          <a:bodyPr anchor="b">
            <a:normAutofit/>
          </a:bodyPr>
          <a:lstStyle>
            <a:lvl1pPr>
              <a:defRPr sz="2800" b="0">
                <a:solidFill>
                  <a:srgbClr val="2A338F"/>
                </a:solidFill>
                <a:latin typeface="Arial Black" panose="020B0A04020102020204" pitchFamily="34" charset="0"/>
              </a:defRPr>
            </a:lvl1pPr>
          </a:lstStyle>
          <a:p>
            <a:r>
              <a:rPr lang="en-US" dirty="0"/>
              <a:t>Click to edit Master title style</a:t>
            </a:r>
          </a:p>
        </p:txBody>
      </p:sp>
    </p:spTree>
    <p:extLst>
      <p:ext uri="{BB962C8B-B14F-4D97-AF65-F5344CB8AC3E}">
        <p14:creationId xmlns:p14="http://schemas.microsoft.com/office/powerpoint/2010/main" val="56192398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D547693-45B3-48FC-B79A-A2D102B3FD02}"/>
              </a:ext>
            </a:extLst>
          </p:cNvPr>
          <p:cNvPicPr>
            <a:picLocks noChangeAspect="1"/>
          </p:cNvPicPr>
          <p:nvPr userDrawn="1"/>
        </p:nvPicPr>
        <p:blipFill>
          <a:blip r:embed="rId2"/>
          <a:srcRect/>
          <a:stretch/>
        </p:blipFill>
        <p:spPr>
          <a:xfrm>
            <a:off x="10254856" y="215990"/>
            <a:ext cx="1447580" cy="539295"/>
          </a:xfrm>
          <a:prstGeom prst="rect">
            <a:avLst/>
          </a:prstGeom>
        </p:spPr>
      </p:pic>
      <p:grpSp>
        <p:nvGrpSpPr>
          <p:cNvPr id="10" name="Group 9">
            <a:extLst>
              <a:ext uri="{FF2B5EF4-FFF2-40B4-BE49-F238E27FC236}">
                <a16:creationId xmlns:a16="http://schemas.microsoft.com/office/drawing/2014/main" id="{5F1E8718-897F-4746-8118-2F277C17D72A}"/>
              </a:ext>
            </a:extLst>
          </p:cNvPr>
          <p:cNvGrpSpPr/>
          <p:nvPr userDrawn="1"/>
        </p:nvGrpSpPr>
        <p:grpSpPr>
          <a:xfrm>
            <a:off x="266881" y="935915"/>
            <a:ext cx="11621470" cy="5652356"/>
            <a:chOff x="256123" y="935915"/>
            <a:chExt cx="11621470" cy="5652356"/>
          </a:xfrm>
        </p:grpSpPr>
        <p:cxnSp>
          <p:nvCxnSpPr>
            <p:cNvPr id="11" name="Straight Connector 10">
              <a:extLst>
                <a:ext uri="{FF2B5EF4-FFF2-40B4-BE49-F238E27FC236}">
                  <a16:creationId xmlns:a16="http://schemas.microsoft.com/office/drawing/2014/main" id="{BF67B16E-2340-4D7D-9C48-5D907292A478}"/>
                </a:ext>
              </a:extLst>
            </p:cNvPr>
            <p:cNvCxnSpPr>
              <a:cxnSpLocks/>
            </p:cNvCxnSpPr>
            <p:nvPr/>
          </p:nvCxnSpPr>
          <p:spPr>
            <a:xfrm flipH="1">
              <a:off x="256123" y="935915"/>
              <a:ext cx="11435555" cy="0"/>
            </a:xfrm>
            <a:prstGeom prst="line">
              <a:avLst/>
            </a:prstGeom>
            <a:ln w="38100">
              <a:solidFill>
                <a:srgbClr val="FBB500"/>
              </a:solidFill>
            </a:ln>
            <a:effectLst/>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48512E36-04E0-4290-9164-7C268AA8AF10}"/>
                </a:ext>
              </a:extLst>
            </p:cNvPr>
            <p:cNvCxnSpPr>
              <a:cxnSpLocks/>
            </p:cNvCxnSpPr>
            <p:nvPr/>
          </p:nvCxnSpPr>
          <p:spPr>
            <a:xfrm>
              <a:off x="279699" y="935915"/>
              <a:ext cx="0" cy="5634478"/>
            </a:xfrm>
            <a:prstGeom prst="line">
              <a:avLst/>
            </a:prstGeom>
            <a:ln w="38100">
              <a:solidFill>
                <a:srgbClr val="FBB500"/>
              </a:solidFill>
            </a:ln>
            <a:effectLst/>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2C6572B1-E5CA-47C1-A752-0B0D2F13C837}"/>
                </a:ext>
              </a:extLst>
            </p:cNvPr>
            <p:cNvCxnSpPr>
              <a:cxnSpLocks/>
            </p:cNvCxnSpPr>
            <p:nvPr/>
          </p:nvCxnSpPr>
          <p:spPr>
            <a:xfrm>
              <a:off x="268941" y="6558525"/>
              <a:ext cx="11596743" cy="11868"/>
            </a:xfrm>
            <a:prstGeom prst="line">
              <a:avLst/>
            </a:prstGeom>
            <a:ln w="38100">
              <a:solidFill>
                <a:srgbClr val="FBB500"/>
              </a:solidFill>
            </a:ln>
            <a:effectLst/>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BAC2697A-6B3D-46E5-87DD-F2FFB916BB72}"/>
                </a:ext>
              </a:extLst>
            </p:cNvPr>
            <p:cNvCxnSpPr>
              <a:cxnSpLocks/>
            </p:cNvCxnSpPr>
            <p:nvPr/>
          </p:nvCxnSpPr>
          <p:spPr>
            <a:xfrm rot="5400000" flipH="1">
              <a:off x="11640645" y="6351324"/>
              <a:ext cx="473895" cy="0"/>
            </a:xfrm>
            <a:prstGeom prst="line">
              <a:avLst/>
            </a:prstGeom>
            <a:ln w="38100">
              <a:solidFill>
                <a:srgbClr val="FBB500"/>
              </a:solidFill>
            </a:ln>
            <a:effectLst/>
          </p:spPr>
          <p:style>
            <a:lnRef idx="2">
              <a:schemeClr val="accent1"/>
            </a:lnRef>
            <a:fillRef idx="0">
              <a:schemeClr val="accent1"/>
            </a:fillRef>
            <a:effectRef idx="1">
              <a:schemeClr val="accent1"/>
            </a:effectRef>
            <a:fontRef idx="minor">
              <a:schemeClr val="tx1"/>
            </a:fontRef>
          </p:style>
        </p:cxnSp>
      </p:grpSp>
      <p:sp>
        <p:nvSpPr>
          <p:cNvPr id="15" name="Text Placeholder 2">
            <a:extLst>
              <a:ext uri="{FF2B5EF4-FFF2-40B4-BE49-F238E27FC236}">
                <a16:creationId xmlns:a16="http://schemas.microsoft.com/office/drawing/2014/main" id="{962C7695-A9C1-492A-A994-E2FD27DFBF62}"/>
              </a:ext>
            </a:extLst>
          </p:cNvPr>
          <p:cNvSpPr>
            <a:spLocks noGrp="1"/>
          </p:cNvSpPr>
          <p:nvPr>
            <p:ph type="body" idx="1"/>
          </p:nvPr>
        </p:nvSpPr>
        <p:spPr>
          <a:xfrm>
            <a:off x="839789" y="1681163"/>
            <a:ext cx="5157787" cy="823912"/>
          </a:xfrm>
          <a:prstGeom prst="rect">
            <a:avLst/>
          </a:prstGeom>
        </p:spPr>
        <p:txBody>
          <a:bodyPr anchor="b"/>
          <a:lstStyle>
            <a:lvl1pPr marL="0" indent="0">
              <a:buNone/>
              <a:defRPr sz="1800" b="1"/>
            </a:lvl1pPr>
            <a:lvl2pPr marL="342884" indent="0">
              <a:buNone/>
              <a:defRPr sz="1500" b="1"/>
            </a:lvl2pPr>
            <a:lvl3pPr marL="685766" indent="0">
              <a:buNone/>
              <a:defRPr sz="1350" b="1"/>
            </a:lvl3pPr>
            <a:lvl4pPr marL="1028649" indent="0">
              <a:buNone/>
              <a:defRPr sz="1200" b="1"/>
            </a:lvl4pPr>
            <a:lvl5pPr marL="1371532" indent="0">
              <a:buNone/>
              <a:defRPr sz="1200" b="1"/>
            </a:lvl5pPr>
            <a:lvl6pPr marL="1714415" indent="0">
              <a:buNone/>
              <a:defRPr sz="1200" b="1"/>
            </a:lvl6pPr>
            <a:lvl7pPr marL="2057297" indent="0">
              <a:buNone/>
              <a:defRPr sz="1200" b="1"/>
            </a:lvl7pPr>
            <a:lvl8pPr marL="2400180" indent="0">
              <a:buNone/>
              <a:defRPr sz="1200" b="1"/>
            </a:lvl8pPr>
            <a:lvl9pPr marL="2743064" indent="0">
              <a:buNone/>
              <a:defRPr sz="1200" b="1"/>
            </a:lvl9pPr>
          </a:lstStyle>
          <a:p>
            <a:pPr lvl="0"/>
            <a:r>
              <a:rPr lang="en-US"/>
              <a:t>Edit Master text styles</a:t>
            </a:r>
          </a:p>
        </p:txBody>
      </p:sp>
      <p:sp>
        <p:nvSpPr>
          <p:cNvPr id="16" name="Content Placeholder 3">
            <a:extLst>
              <a:ext uri="{FF2B5EF4-FFF2-40B4-BE49-F238E27FC236}">
                <a16:creationId xmlns:a16="http://schemas.microsoft.com/office/drawing/2014/main" id="{650A5640-E6DA-4B2C-B002-E424BD2F0775}"/>
              </a:ext>
            </a:extLst>
          </p:cNvPr>
          <p:cNvSpPr>
            <a:spLocks noGrp="1"/>
          </p:cNvSpPr>
          <p:nvPr>
            <p:ph sz="half" idx="2"/>
          </p:nvPr>
        </p:nvSpPr>
        <p:spPr>
          <a:xfrm>
            <a:off x="839789"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ext Placeholder 4">
            <a:extLst>
              <a:ext uri="{FF2B5EF4-FFF2-40B4-BE49-F238E27FC236}">
                <a16:creationId xmlns:a16="http://schemas.microsoft.com/office/drawing/2014/main" id="{A3BBC64D-3D1F-44AA-9511-C3989CEC6A44}"/>
              </a:ext>
            </a:extLst>
          </p:cNvPr>
          <p:cNvSpPr>
            <a:spLocks noGrp="1"/>
          </p:cNvSpPr>
          <p:nvPr>
            <p:ph type="body" sz="quarter" idx="3"/>
          </p:nvPr>
        </p:nvSpPr>
        <p:spPr>
          <a:xfrm>
            <a:off x="6172203" y="1681163"/>
            <a:ext cx="5183188" cy="823912"/>
          </a:xfrm>
          <a:prstGeom prst="rect">
            <a:avLst/>
          </a:prstGeom>
        </p:spPr>
        <p:txBody>
          <a:bodyPr anchor="b"/>
          <a:lstStyle>
            <a:lvl1pPr marL="0" indent="0">
              <a:buNone/>
              <a:defRPr sz="1800" b="1"/>
            </a:lvl1pPr>
            <a:lvl2pPr marL="342884" indent="0">
              <a:buNone/>
              <a:defRPr sz="1500" b="1"/>
            </a:lvl2pPr>
            <a:lvl3pPr marL="685766" indent="0">
              <a:buNone/>
              <a:defRPr sz="1350" b="1"/>
            </a:lvl3pPr>
            <a:lvl4pPr marL="1028649" indent="0">
              <a:buNone/>
              <a:defRPr sz="1200" b="1"/>
            </a:lvl4pPr>
            <a:lvl5pPr marL="1371532" indent="0">
              <a:buNone/>
              <a:defRPr sz="1200" b="1"/>
            </a:lvl5pPr>
            <a:lvl6pPr marL="1714415" indent="0">
              <a:buNone/>
              <a:defRPr sz="1200" b="1"/>
            </a:lvl6pPr>
            <a:lvl7pPr marL="2057297" indent="0">
              <a:buNone/>
              <a:defRPr sz="1200" b="1"/>
            </a:lvl7pPr>
            <a:lvl8pPr marL="2400180" indent="0">
              <a:buNone/>
              <a:defRPr sz="1200" b="1"/>
            </a:lvl8pPr>
            <a:lvl9pPr marL="2743064" indent="0">
              <a:buNone/>
              <a:defRPr sz="1200" b="1"/>
            </a:lvl9pPr>
          </a:lstStyle>
          <a:p>
            <a:pPr lvl="0"/>
            <a:r>
              <a:rPr lang="en-US"/>
              <a:t>Edit Master text styles</a:t>
            </a:r>
          </a:p>
        </p:txBody>
      </p:sp>
      <p:sp>
        <p:nvSpPr>
          <p:cNvPr id="18" name="Content Placeholder 5">
            <a:extLst>
              <a:ext uri="{FF2B5EF4-FFF2-40B4-BE49-F238E27FC236}">
                <a16:creationId xmlns:a16="http://schemas.microsoft.com/office/drawing/2014/main" id="{9C54AEE2-53B6-4279-B26E-57DAA4D53427}"/>
              </a:ext>
            </a:extLst>
          </p:cNvPr>
          <p:cNvSpPr>
            <a:spLocks noGrp="1"/>
          </p:cNvSpPr>
          <p:nvPr>
            <p:ph sz="quarter" idx="10"/>
          </p:nvPr>
        </p:nvSpPr>
        <p:spPr>
          <a:xfrm>
            <a:off x="6172203"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Slide Number Placeholder 5">
            <a:extLst>
              <a:ext uri="{FF2B5EF4-FFF2-40B4-BE49-F238E27FC236}">
                <a16:creationId xmlns:a16="http://schemas.microsoft.com/office/drawing/2014/main" id="{AE839D26-31A5-4E47-A96B-4A51FC792DA8}"/>
              </a:ext>
            </a:extLst>
          </p:cNvPr>
          <p:cNvSpPr>
            <a:spLocks noGrp="1"/>
          </p:cNvSpPr>
          <p:nvPr>
            <p:ph type="sldNum" sz="quarter" idx="4"/>
          </p:nvPr>
        </p:nvSpPr>
        <p:spPr>
          <a:xfrm>
            <a:off x="8502651" y="6458714"/>
            <a:ext cx="2844800" cy="365125"/>
          </a:xfrm>
          <a:prstGeom prst="rect">
            <a:avLst/>
          </a:prstGeom>
        </p:spPr>
        <p:txBody>
          <a:bodyPr anchor="b"/>
          <a:lstStyle>
            <a:lvl1pPr algn="r">
              <a:defRPr sz="1100"/>
            </a:lvl1pPr>
          </a:lstStyle>
          <a:p>
            <a:fld id="{024D399B-278B-4116-BF05-6F9F8275B4DA}" type="slidenum">
              <a:rPr lang="en-US" smtClean="0">
                <a:solidFill>
                  <a:prstClr val="black">
                    <a:tint val="75000"/>
                  </a:prstClr>
                </a:solidFill>
              </a:rPr>
              <a:pPr/>
              <a:t>‹#›</a:t>
            </a:fld>
            <a:endParaRPr lang="en-US" dirty="0">
              <a:solidFill>
                <a:prstClr val="black">
                  <a:tint val="75000"/>
                </a:prstClr>
              </a:solidFill>
            </a:endParaRPr>
          </a:p>
        </p:txBody>
      </p:sp>
      <p:sp>
        <p:nvSpPr>
          <p:cNvPr id="19" name="Title 1">
            <a:extLst>
              <a:ext uri="{FF2B5EF4-FFF2-40B4-BE49-F238E27FC236}">
                <a16:creationId xmlns:a16="http://schemas.microsoft.com/office/drawing/2014/main" id="{A7168F4F-8FCA-44A3-B2A0-8D20BFE55C53}"/>
              </a:ext>
            </a:extLst>
          </p:cNvPr>
          <p:cNvSpPr>
            <a:spLocks noGrp="1"/>
          </p:cNvSpPr>
          <p:nvPr>
            <p:ph type="title"/>
          </p:nvPr>
        </p:nvSpPr>
        <p:spPr>
          <a:xfrm>
            <a:off x="265001" y="-225500"/>
            <a:ext cx="6410119" cy="1069975"/>
          </a:xfrm>
          <a:prstGeom prst="rect">
            <a:avLst/>
          </a:prstGeom>
        </p:spPr>
        <p:txBody>
          <a:bodyPr anchor="b">
            <a:normAutofit/>
          </a:bodyPr>
          <a:lstStyle>
            <a:lvl1pPr>
              <a:defRPr sz="2800" b="0">
                <a:solidFill>
                  <a:srgbClr val="2A338F"/>
                </a:solidFill>
                <a:latin typeface="Arial Black" panose="020B0A04020102020204" pitchFamily="34" charset="0"/>
              </a:defRPr>
            </a:lvl1pPr>
          </a:lstStyle>
          <a:p>
            <a:r>
              <a:rPr lang="en-US" dirty="0"/>
              <a:t>Click to edit Master title style</a:t>
            </a:r>
          </a:p>
        </p:txBody>
      </p:sp>
    </p:spTree>
    <p:extLst>
      <p:ext uri="{BB962C8B-B14F-4D97-AF65-F5344CB8AC3E}">
        <p14:creationId xmlns:p14="http://schemas.microsoft.com/office/powerpoint/2010/main" val="402118099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559E1E9E-78C7-4FE4-8F05-74D91F933550}"/>
              </a:ext>
            </a:extLst>
          </p:cNvPr>
          <p:cNvGrpSpPr/>
          <p:nvPr userDrawn="1"/>
        </p:nvGrpSpPr>
        <p:grpSpPr>
          <a:xfrm>
            <a:off x="277639" y="306503"/>
            <a:ext cx="11610712" cy="6272157"/>
            <a:chOff x="266881" y="306503"/>
            <a:chExt cx="11610712" cy="6272157"/>
          </a:xfrm>
        </p:grpSpPr>
        <p:cxnSp>
          <p:nvCxnSpPr>
            <p:cNvPr id="13" name="Straight Connector 12">
              <a:extLst>
                <a:ext uri="{FF2B5EF4-FFF2-40B4-BE49-F238E27FC236}">
                  <a16:creationId xmlns:a16="http://schemas.microsoft.com/office/drawing/2014/main" id="{596461E4-66EC-450E-B7E1-9F0A413EEED6}"/>
                </a:ext>
              </a:extLst>
            </p:cNvPr>
            <p:cNvCxnSpPr>
              <a:cxnSpLocks/>
            </p:cNvCxnSpPr>
            <p:nvPr/>
          </p:nvCxnSpPr>
          <p:spPr>
            <a:xfrm flipH="1">
              <a:off x="266881" y="306503"/>
              <a:ext cx="11435555" cy="0"/>
            </a:xfrm>
            <a:prstGeom prst="line">
              <a:avLst/>
            </a:prstGeom>
            <a:ln w="38100">
              <a:solidFill>
                <a:srgbClr val="2A338F"/>
              </a:solidFill>
            </a:ln>
            <a:effectLst/>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2FFF63A9-4875-480B-BAF6-C774959E0C77}"/>
                </a:ext>
              </a:extLst>
            </p:cNvPr>
            <p:cNvCxnSpPr>
              <a:cxnSpLocks/>
            </p:cNvCxnSpPr>
            <p:nvPr/>
          </p:nvCxnSpPr>
          <p:spPr>
            <a:xfrm>
              <a:off x="279699" y="306503"/>
              <a:ext cx="0" cy="6262968"/>
            </a:xfrm>
            <a:prstGeom prst="line">
              <a:avLst/>
            </a:prstGeom>
            <a:ln w="38100">
              <a:solidFill>
                <a:srgbClr val="2A338F"/>
              </a:solidFill>
            </a:ln>
            <a:effectLst/>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2F36631C-1736-4AB1-BAF4-53904A92ADD2}"/>
                </a:ext>
              </a:extLst>
            </p:cNvPr>
            <p:cNvCxnSpPr>
              <a:cxnSpLocks/>
            </p:cNvCxnSpPr>
            <p:nvPr/>
          </p:nvCxnSpPr>
          <p:spPr>
            <a:xfrm>
              <a:off x="268941" y="6556279"/>
              <a:ext cx="11596743" cy="13192"/>
            </a:xfrm>
            <a:prstGeom prst="line">
              <a:avLst/>
            </a:prstGeom>
            <a:ln w="38100">
              <a:solidFill>
                <a:srgbClr val="2A338F"/>
              </a:solidFill>
            </a:ln>
            <a:effectLst/>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1F781CF8-4E0A-41A7-B4B0-6FC078999228}"/>
                </a:ext>
              </a:extLst>
            </p:cNvPr>
            <p:cNvCxnSpPr>
              <a:cxnSpLocks/>
            </p:cNvCxnSpPr>
            <p:nvPr/>
          </p:nvCxnSpPr>
          <p:spPr>
            <a:xfrm rot="5400000" flipH="1">
              <a:off x="11614215" y="6315283"/>
              <a:ext cx="526755" cy="0"/>
            </a:xfrm>
            <a:prstGeom prst="line">
              <a:avLst/>
            </a:prstGeom>
            <a:ln w="38100">
              <a:solidFill>
                <a:srgbClr val="2A338F"/>
              </a:solidFill>
            </a:ln>
            <a:effectLst/>
          </p:spPr>
          <p:style>
            <a:lnRef idx="2">
              <a:schemeClr val="accent1"/>
            </a:lnRef>
            <a:fillRef idx="0">
              <a:schemeClr val="accent1"/>
            </a:fillRef>
            <a:effectRef idx="1">
              <a:schemeClr val="accent1"/>
            </a:effectRef>
            <a:fontRef idx="minor">
              <a:schemeClr val="tx1"/>
            </a:fontRef>
          </p:style>
        </p:cxnSp>
      </p:gr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1800" b="1"/>
            </a:lvl1pPr>
            <a:lvl2pPr marL="342884" indent="0">
              <a:buNone/>
              <a:defRPr sz="1500" b="1"/>
            </a:lvl2pPr>
            <a:lvl3pPr marL="685766" indent="0">
              <a:buNone/>
              <a:defRPr sz="1350" b="1"/>
            </a:lvl3pPr>
            <a:lvl4pPr marL="1028649" indent="0">
              <a:buNone/>
              <a:defRPr sz="1200" b="1"/>
            </a:lvl4pPr>
            <a:lvl5pPr marL="1371532" indent="0">
              <a:buNone/>
              <a:defRPr sz="1200" b="1"/>
            </a:lvl5pPr>
            <a:lvl6pPr marL="1714415" indent="0">
              <a:buNone/>
              <a:defRPr sz="1200" b="1"/>
            </a:lvl6pPr>
            <a:lvl7pPr marL="2057297" indent="0">
              <a:buNone/>
              <a:defRPr sz="1200" b="1"/>
            </a:lvl7pPr>
            <a:lvl8pPr marL="2400180" indent="0">
              <a:buNone/>
              <a:defRPr sz="1200" b="1"/>
            </a:lvl8pPr>
            <a:lvl9pPr marL="2743064" indent="0">
              <a:buNone/>
              <a:defRPr sz="1200" b="1"/>
            </a:lvl9pPr>
          </a:lstStyle>
          <a:p>
            <a:pPr lvl="0"/>
            <a:r>
              <a:rPr lang="en-US" dirty="0"/>
              <a:t>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3" y="1681163"/>
            <a:ext cx="5183188" cy="823912"/>
          </a:xfrm>
          <a:prstGeom prst="rect">
            <a:avLst/>
          </a:prstGeom>
        </p:spPr>
        <p:txBody>
          <a:bodyPr anchor="b"/>
          <a:lstStyle>
            <a:lvl1pPr marL="0" indent="0">
              <a:buNone/>
              <a:defRPr sz="1800" b="1"/>
            </a:lvl1pPr>
            <a:lvl2pPr marL="342884" indent="0">
              <a:buNone/>
              <a:defRPr sz="1500" b="1"/>
            </a:lvl2pPr>
            <a:lvl3pPr marL="685766" indent="0">
              <a:buNone/>
              <a:defRPr sz="1350" b="1"/>
            </a:lvl3pPr>
            <a:lvl4pPr marL="1028649" indent="0">
              <a:buNone/>
              <a:defRPr sz="1200" b="1"/>
            </a:lvl4pPr>
            <a:lvl5pPr marL="1371532" indent="0">
              <a:buNone/>
              <a:defRPr sz="1200" b="1"/>
            </a:lvl5pPr>
            <a:lvl6pPr marL="1714415" indent="0">
              <a:buNone/>
              <a:defRPr sz="1200" b="1"/>
            </a:lvl6pPr>
            <a:lvl7pPr marL="2057297" indent="0">
              <a:buNone/>
              <a:defRPr sz="1200" b="1"/>
            </a:lvl7pPr>
            <a:lvl8pPr marL="2400180" indent="0">
              <a:buNone/>
              <a:defRPr sz="1200" b="1"/>
            </a:lvl8pPr>
            <a:lvl9pPr marL="2743064" indent="0">
              <a:buNone/>
              <a:defRPr sz="1200" b="1"/>
            </a:lvl9pPr>
          </a:lstStyle>
          <a:p>
            <a:pPr lvl="0"/>
            <a:r>
              <a:rPr lang="en-US"/>
              <a:t>Edit Master text styles</a:t>
            </a:r>
          </a:p>
        </p:txBody>
      </p:sp>
      <p:sp>
        <p:nvSpPr>
          <p:cNvPr id="6" name="Content Placeholder 5"/>
          <p:cNvSpPr>
            <a:spLocks noGrp="1"/>
          </p:cNvSpPr>
          <p:nvPr>
            <p:ph sz="quarter" idx="4"/>
          </p:nvPr>
        </p:nvSpPr>
        <p:spPr>
          <a:xfrm>
            <a:off x="6172203"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18" name="Picture 17">
            <a:extLst>
              <a:ext uri="{FF2B5EF4-FFF2-40B4-BE49-F238E27FC236}">
                <a16:creationId xmlns:a16="http://schemas.microsoft.com/office/drawing/2014/main" id="{C59AE364-CFAC-4E3D-A06A-46E005F1966E}"/>
              </a:ext>
            </a:extLst>
          </p:cNvPr>
          <p:cNvPicPr>
            <a:picLocks noChangeAspect="1"/>
          </p:cNvPicPr>
          <p:nvPr userDrawn="1"/>
        </p:nvPicPr>
        <p:blipFill>
          <a:blip r:embed="rId2"/>
          <a:srcRect/>
          <a:stretch/>
        </p:blipFill>
        <p:spPr>
          <a:xfrm>
            <a:off x="10254856" y="481166"/>
            <a:ext cx="1447580" cy="539295"/>
          </a:xfrm>
          <a:prstGeom prst="rect">
            <a:avLst/>
          </a:prstGeom>
        </p:spPr>
      </p:pic>
      <p:sp>
        <p:nvSpPr>
          <p:cNvPr id="19" name="Slide Number Placeholder 5">
            <a:extLst>
              <a:ext uri="{FF2B5EF4-FFF2-40B4-BE49-F238E27FC236}">
                <a16:creationId xmlns:a16="http://schemas.microsoft.com/office/drawing/2014/main" id="{F39D2D2D-5E9D-4611-9416-698F75AD6E3E}"/>
              </a:ext>
            </a:extLst>
          </p:cNvPr>
          <p:cNvSpPr>
            <a:spLocks noGrp="1"/>
          </p:cNvSpPr>
          <p:nvPr>
            <p:ph type="sldNum" sz="quarter" idx="10"/>
          </p:nvPr>
        </p:nvSpPr>
        <p:spPr>
          <a:xfrm>
            <a:off x="8502651" y="6449570"/>
            <a:ext cx="2844800" cy="365125"/>
          </a:xfrm>
          <a:prstGeom prst="rect">
            <a:avLst/>
          </a:prstGeom>
        </p:spPr>
        <p:txBody>
          <a:bodyPr anchor="b"/>
          <a:lstStyle>
            <a:lvl1pPr algn="r">
              <a:defRPr sz="1100"/>
            </a:lvl1pPr>
          </a:lstStyle>
          <a:p>
            <a:fld id="{024D399B-278B-4116-BF05-6F9F8275B4DA}" type="slidenum">
              <a:rPr lang="en-US" smtClean="0">
                <a:solidFill>
                  <a:prstClr val="black">
                    <a:tint val="75000"/>
                  </a:prstClr>
                </a:solidFill>
              </a:rPr>
              <a:pPr/>
              <a:t>‹#›</a:t>
            </a:fld>
            <a:endParaRPr lang="en-US" dirty="0">
              <a:solidFill>
                <a:prstClr val="black">
                  <a:tint val="75000"/>
                </a:prstClr>
              </a:solidFill>
            </a:endParaRPr>
          </a:p>
        </p:txBody>
      </p:sp>
      <p:sp>
        <p:nvSpPr>
          <p:cNvPr id="21" name="Title 1">
            <a:extLst>
              <a:ext uri="{FF2B5EF4-FFF2-40B4-BE49-F238E27FC236}">
                <a16:creationId xmlns:a16="http://schemas.microsoft.com/office/drawing/2014/main" id="{A2023A0B-ADF1-44B4-A933-572062283094}"/>
              </a:ext>
            </a:extLst>
          </p:cNvPr>
          <p:cNvSpPr>
            <a:spLocks noGrp="1"/>
          </p:cNvSpPr>
          <p:nvPr>
            <p:ph type="title"/>
          </p:nvPr>
        </p:nvSpPr>
        <p:spPr>
          <a:xfrm>
            <a:off x="838200" y="509690"/>
            <a:ext cx="6410119" cy="1069975"/>
          </a:xfrm>
          <a:prstGeom prst="rect">
            <a:avLst/>
          </a:prstGeom>
        </p:spPr>
        <p:txBody>
          <a:bodyPr anchor="b">
            <a:normAutofit/>
          </a:bodyPr>
          <a:lstStyle>
            <a:lvl1pPr>
              <a:defRPr sz="2800" b="0">
                <a:solidFill>
                  <a:srgbClr val="2A338F"/>
                </a:solidFill>
                <a:latin typeface="Arial Black" panose="020B0A04020102020204" pitchFamily="34" charset="0"/>
              </a:defRPr>
            </a:lvl1pPr>
          </a:lstStyle>
          <a:p>
            <a:r>
              <a:rPr lang="en-US" dirty="0"/>
              <a:t>Click to edit Master title style</a:t>
            </a:r>
          </a:p>
        </p:txBody>
      </p:sp>
    </p:spTree>
    <p:extLst>
      <p:ext uri="{BB962C8B-B14F-4D97-AF65-F5344CB8AC3E}">
        <p14:creationId xmlns:p14="http://schemas.microsoft.com/office/powerpoint/2010/main" val="41287718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D160AFDF-5A66-4E7F-88FF-6352A12C2AC6}"/>
              </a:ext>
            </a:extLst>
          </p:cNvPr>
          <p:cNvPicPr>
            <a:picLocks noChangeAspect="1"/>
          </p:cNvPicPr>
          <p:nvPr userDrawn="1"/>
        </p:nvPicPr>
        <p:blipFill>
          <a:blip r:embed="rId2"/>
          <a:srcRect/>
          <a:stretch/>
        </p:blipFill>
        <p:spPr>
          <a:xfrm>
            <a:off x="10254856" y="215990"/>
            <a:ext cx="1447580" cy="539295"/>
          </a:xfrm>
          <a:prstGeom prst="rect">
            <a:avLst/>
          </a:prstGeom>
        </p:spPr>
      </p:pic>
      <p:grpSp>
        <p:nvGrpSpPr>
          <p:cNvPr id="21" name="Group 20">
            <a:extLst>
              <a:ext uri="{FF2B5EF4-FFF2-40B4-BE49-F238E27FC236}">
                <a16:creationId xmlns:a16="http://schemas.microsoft.com/office/drawing/2014/main" id="{43A63975-73E0-4858-A330-B4916AB22C62}"/>
              </a:ext>
            </a:extLst>
          </p:cNvPr>
          <p:cNvGrpSpPr/>
          <p:nvPr userDrawn="1"/>
        </p:nvGrpSpPr>
        <p:grpSpPr>
          <a:xfrm>
            <a:off x="265001" y="919163"/>
            <a:ext cx="11612592" cy="5671682"/>
            <a:chOff x="265001" y="919163"/>
            <a:chExt cx="11612592" cy="5671682"/>
          </a:xfrm>
        </p:grpSpPr>
        <p:cxnSp>
          <p:nvCxnSpPr>
            <p:cNvPr id="22" name="Straight Connector 21">
              <a:extLst>
                <a:ext uri="{FF2B5EF4-FFF2-40B4-BE49-F238E27FC236}">
                  <a16:creationId xmlns:a16="http://schemas.microsoft.com/office/drawing/2014/main" id="{EADAC4D6-4E44-4854-B831-BAF8BCC05D24}"/>
                </a:ext>
              </a:extLst>
            </p:cNvPr>
            <p:cNvCxnSpPr>
              <a:cxnSpLocks/>
            </p:cNvCxnSpPr>
            <p:nvPr/>
          </p:nvCxnSpPr>
          <p:spPr>
            <a:xfrm flipH="1">
              <a:off x="265001" y="935915"/>
              <a:ext cx="11433036" cy="0"/>
            </a:xfrm>
            <a:prstGeom prst="line">
              <a:avLst/>
            </a:prstGeom>
            <a:ln w="38100">
              <a:solidFill>
                <a:srgbClr val="2A338F"/>
              </a:solidFill>
            </a:ln>
            <a:effectLst/>
          </p:spPr>
          <p:style>
            <a:lnRef idx="2">
              <a:schemeClr val="accent1"/>
            </a:lnRef>
            <a:fillRef idx="0">
              <a:schemeClr val="accent1"/>
            </a:fillRef>
            <a:effectRef idx="1">
              <a:schemeClr val="accent1"/>
            </a:effectRef>
            <a:fontRef idx="minor">
              <a:schemeClr val="tx1"/>
            </a:fontRef>
          </p:style>
        </p:cxnSp>
        <p:cxnSp>
          <p:nvCxnSpPr>
            <p:cNvPr id="23" name="Straight Connector 22">
              <a:extLst>
                <a:ext uri="{FF2B5EF4-FFF2-40B4-BE49-F238E27FC236}">
                  <a16:creationId xmlns:a16="http://schemas.microsoft.com/office/drawing/2014/main" id="{A70F21C3-DAA0-428A-8F5B-AE4249C5888F}"/>
                </a:ext>
              </a:extLst>
            </p:cNvPr>
            <p:cNvCxnSpPr>
              <a:cxnSpLocks/>
            </p:cNvCxnSpPr>
            <p:nvPr/>
          </p:nvCxnSpPr>
          <p:spPr>
            <a:xfrm>
              <a:off x="279699" y="919163"/>
              <a:ext cx="0" cy="5651230"/>
            </a:xfrm>
            <a:prstGeom prst="line">
              <a:avLst/>
            </a:prstGeom>
            <a:ln w="38100">
              <a:solidFill>
                <a:srgbClr val="2A338F"/>
              </a:solidFill>
            </a:ln>
            <a:effectLst/>
          </p:spPr>
          <p:style>
            <a:lnRef idx="2">
              <a:schemeClr val="accent1"/>
            </a:lnRef>
            <a:fillRef idx="0">
              <a:schemeClr val="accent1"/>
            </a:fillRef>
            <a:effectRef idx="1">
              <a:schemeClr val="accent1"/>
            </a:effectRef>
            <a:fontRef idx="minor">
              <a:schemeClr val="tx1"/>
            </a:fontRef>
          </p:style>
        </p:cxnSp>
        <p:cxnSp>
          <p:nvCxnSpPr>
            <p:cNvPr id="24" name="Straight Connector 23">
              <a:extLst>
                <a:ext uri="{FF2B5EF4-FFF2-40B4-BE49-F238E27FC236}">
                  <a16:creationId xmlns:a16="http://schemas.microsoft.com/office/drawing/2014/main" id="{F47F3006-AEA3-4921-B8C4-9AE6F23CF906}"/>
                </a:ext>
              </a:extLst>
            </p:cNvPr>
            <p:cNvCxnSpPr>
              <a:cxnSpLocks/>
            </p:cNvCxnSpPr>
            <p:nvPr/>
          </p:nvCxnSpPr>
          <p:spPr>
            <a:xfrm>
              <a:off x="268941" y="6558525"/>
              <a:ext cx="11596743" cy="11868"/>
            </a:xfrm>
            <a:prstGeom prst="line">
              <a:avLst/>
            </a:prstGeom>
            <a:ln w="38100">
              <a:solidFill>
                <a:srgbClr val="2A338F"/>
              </a:solidFill>
            </a:ln>
            <a:effectLst/>
          </p:spPr>
          <p:style>
            <a:lnRef idx="2">
              <a:schemeClr val="accent1"/>
            </a:lnRef>
            <a:fillRef idx="0">
              <a:schemeClr val="accent1"/>
            </a:fillRef>
            <a:effectRef idx="1">
              <a:schemeClr val="accent1"/>
            </a:effectRef>
            <a:fontRef idx="minor">
              <a:schemeClr val="tx1"/>
            </a:fontRef>
          </p:style>
        </p:cxnSp>
        <p:cxnSp>
          <p:nvCxnSpPr>
            <p:cNvPr id="25" name="Straight Connector 24">
              <a:extLst>
                <a:ext uri="{FF2B5EF4-FFF2-40B4-BE49-F238E27FC236}">
                  <a16:creationId xmlns:a16="http://schemas.microsoft.com/office/drawing/2014/main" id="{EFD9D328-8D62-4031-8705-B07DCE536D28}"/>
                </a:ext>
              </a:extLst>
            </p:cNvPr>
            <p:cNvCxnSpPr>
              <a:cxnSpLocks/>
            </p:cNvCxnSpPr>
            <p:nvPr/>
          </p:nvCxnSpPr>
          <p:spPr>
            <a:xfrm rot="5400000" flipH="1">
              <a:off x="11640645" y="6353898"/>
              <a:ext cx="473895" cy="0"/>
            </a:xfrm>
            <a:prstGeom prst="line">
              <a:avLst/>
            </a:prstGeom>
            <a:ln w="38100">
              <a:solidFill>
                <a:srgbClr val="2A338F"/>
              </a:solidFill>
            </a:ln>
            <a:effectLst/>
          </p:spPr>
          <p:style>
            <a:lnRef idx="2">
              <a:schemeClr val="accent1"/>
            </a:lnRef>
            <a:fillRef idx="0">
              <a:schemeClr val="accent1"/>
            </a:fillRef>
            <a:effectRef idx="1">
              <a:schemeClr val="accent1"/>
            </a:effectRef>
            <a:fontRef idx="minor">
              <a:schemeClr val="tx1"/>
            </a:fontRef>
          </p:style>
        </p:cxnSp>
      </p:grpSp>
      <p:sp>
        <p:nvSpPr>
          <p:cNvPr id="7" name="Title 1">
            <a:extLst>
              <a:ext uri="{FF2B5EF4-FFF2-40B4-BE49-F238E27FC236}">
                <a16:creationId xmlns:a16="http://schemas.microsoft.com/office/drawing/2014/main" id="{E55CAFDD-C78A-4D4D-9B8F-05E2219F0E86}"/>
              </a:ext>
            </a:extLst>
          </p:cNvPr>
          <p:cNvSpPr txBox="1">
            <a:spLocks/>
          </p:cNvSpPr>
          <p:nvPr userDrawn="1"/>
        </p:nvSpPr>
        <p:spPr>
          <a:xfrm>
            <a:off x="574076" y="689323"/>
            <a:ext cx="10668001" cy="494145"/>
          </a:xfrm>
          <a:prstGeom prst="rect">
            <a:avLst/>
          </a:prstGeom>
        </p:spPr>
        <p:txBody>
          <a:bodyPr>
            <a:noAutofit/>
          </a:bodyPr>
          <a:lstStyle>
            <a:lvl1pPr algn="l" defTabSz="457200" rtl="0" eaLnBrk="1" latinLnBrk="0" hangingPunct="1">
              <a:spcBef>
                <a:spcPct val="0"/>
              </a:spcBef>
              <a:buNone/>
              <a:defRPr sz="4000" b="1" i="0" kern="1200">
                <a:solidFill>
                  <a:schemeClr val="tx1">
                    <a:lumMod val="75000"/>
                    <a:lumOff val="25000"/>
                  </a:schemeClr>
                </a:solidFill>
                <a:latin typeface="Arial"/>
                <a:ea typeface="+mj-ea"/>
                <a:cs typeface="Arial"/>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4000" b="1" i="0" u="none" strike="noStrike" kern="1200" cap="none" spc="0" normalizeH="0" baseline="0" noProof="0" dirty="0">
              <a:ln>
                <a:noFill/>
              </a:ln>
              <a:solidFill>
                <a:sysClr val="windowText" lastClr="000000">
                  <a:lumMod val="75000"/>
                  <a:lumOff val="25000"/>
                </a:sysClr>
              </a:solidFill>
              <a:effectLst/>
              <a:uLnTx/>
              <a:uFillTx/>
              <a:latin typeface="Arial"/>
              <a:ea typeface="+mj-ea"/>
              <a:cs typeface="Arial"/>
            </a:endParaRPr>
          </a:p>
        </p:txBody>
      </p:sp>
      <p:sp>
        <p:nvSpPr>
          <p:cNvPr id="8" name="Subtitle 2">
            <a:extLst>
              <a:ext uri="{FF2B5EF4-FFF2-40B4-BE49-F238E27FC236}">
                <a16:creationId xmlns:a16="http://schemas.microsoft.com/office/drawing/2014/main" id="{33579DF1-2985-42D8-9ED8-4095929B55E6}"/>
              </a:ext>
            </a:extLst>
          </p:cNvPr>
          <p:cNvSpPr txBox="1">
            <a:spLocks/>
          </p:cNvSpPr>
          <p:nvPr userDrawn="1"/>
        </p:nvSpPr>
        <p:spPr>
          <a:xfrm>
            <a:off x="585673" y="1348331"/>
            <a:ext cx="8264031" cy="617622"/>
          </a:xfrm>
          <a:prstGeom prst="rect">
            <a:avLst/>
          </a:prstGeom>
        </p:spPr>
        <p:txBody>
          <a:bodyPr>
            <a:normAutofit/>
          </a:bodyPr>
          <a:lstStyle>
            <a:lvl1pPr marL="0" indent="0" algn="l" defTabSz="457200" rtl="0" eaLnBrk="1" latinLnBrk="0" hangingPunct="1">
              <a:spcBef>
                <a:spcPct val="20000"/>
              </a:spcBef>
              <a:buFont typeface="Arial"/>
              <a:buNone/>
              <a:defRPr sz="1800" kern="1200">
                <a:solidFill>
                  <a:srgbClr val="72B1C8"/>
                </a:solidFill>
                <a:latin typeface="Arial"/>
                <a:ea typeface="+mn-ea"/>
                <a:cs typeface="Arial"/>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endParaRPr kumimoji="0" lang="en-US" sz="1800" b="0" i="0" u="none" strike="noStrike" kern="1200" cap="none" spc="0" normalizeH="0" baseline="0" noProof="0">
              <a:ln>
                <a:noFill/>
              </a:ln>
              <a:solidFill>
                <a:srgbClr val="72B1C8"/>
              </a:solidFill>
              <a:effectLst/>
              <a:uLnTx/>
              <a:uFillTx/>
              <a:latin typeface="Arial"/>
              <a:ea typeface="+mn-ea"/>
              <a:cs typeface="Arial"/>
            </a:endParaRPr>
          </a:p>
        </p:txBody>
      </p:sp>
      <p:pic>
        <p:nvPicPr>
          <p:cNvPr id="10" name="Picture 9" descr="Logo&#10;&#10;Description automatically generated">
            <a:extLst>
              <a:ext uri="{FF2B5EF4-FFF2-40B4-BE49-F238E27FC236}">
                <a16:creationId xmlns:a16="http://schemas.microsoft.com/office/drawing/2014/main" id="{C39962FB-AD8E-4D1B-925C-ACDB0CA45FA3}"/>
              </a:ext>
            </a:extLst>
          </p:cNvPr>
          <p:cNvPicPr>
            <a:picLocks noChangeAspect="1"/>
          </p:cNvPicPr>
          <p:nvPr userDrawn="1"/>
        </p:nvPicPr>
        <p:blipFill>
          <a:blip r:embed="rId3"/>
          <a:stretch>
            <a:fillRect/>
          </a:stretch>
        </p:blipFill>
        <p:spPr>
          <a:xfrm>
            <a:off x="5239261" y="4126256"/>
            <a:ext cx="1737907" cy="647455"/>
          </a:xfrm>
          <a:prstGeom prst="rect">
            <a:avLst/>
          </a:prstGeom>
        </p:spPr>
      </p:pic>
      <p:sp>
        <p:nvSpPr>
          <p:cNvPr id="26" name="Content Placeholder 2">
            <a:extLst>
              <a:ext uri="{FF2B5EF4-FFF2-40B4-BE49-F238E27FC236}">
                <a16:creationId xmlns:a16="http://schemas.microsoft.com/office/drawing/2014/main" id="{F9C53741-A50B-4D30-8FFE-062BDE29D266}"/>
              </a:ext>
            </a:extLst>
          </p:cNvPr>
          <p:cNvSpPr>
            <a:spLocks noGrp="1"/>
          </p:cNvSpPr>
          <p:nvPr>
            <p:ph sz="half" idx="1"/>
          </p:nvPr>
        </p:nvSpPr>
        <p:spPr>
          <a:xfrm>
            <a:off x="838200" y="2098971"/>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7" name="Content Placeholder 3">
            <a:extLst>
              <a:ext uri="{FF2B5EF4-FFF2-40B4-BE49-F238E27FC236}">
                <a16:creationId xmlns:a16="http://schemas.microsoft.com/office/drawing/2014/main" id="{51F61C37-982C-4EF5-A06D-321A2B81CF00}"/>
              </a:ext>
            </a:extLst>
          </p:cNvPr>
          <p:cNvSpPr>
            <a:spLocks noGrp="1"/>
          </p:cNvSpPr>
          <p:nvPr>
            <p:ph sz="half" idx="2"/>
          </p:nvPr>
        </p:nvSpPr>
        <p:spPr>
          <a:xfrm>
            <a:off x="6172200" y="2098971"/>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Slide Number Placeholder 5">
            <a:extLst>
              <a:ext uri="{FF2B5EF4-FFF2-40B4-BE49-F238E27FC236}">
                <a16:creationId xmlns:a16="http://schemas.microsoft.com/office/drawing/2014/main" id="{40C903B7-9DDB-42D5-9D92-5747916EE157}"/>
              </a:ext>
            </a:extLst>
          </p:cNvPr>
          <p:cNvSpPr>
            <a:spLocks noGrp="1"/>
          </p:cNvSpPr>
          <p:nvPr>
            <p:ph type="sldNum" sz="quarter" idx="4"/>
          </p:nvPr>
        </p:nvSpPr>
        <p:spPr>
          <a:xfrm>
            <a:off x="8502651" y="6458714"/>
            <a:ext cx="2844800" cy="365125"/>
          </a:xfrm>
          <a:prstGeom prst="rect">
            <a:avLst/>
          </a:prstGeom>
        </p:spPr>
        <p:txBody>
          <a:bodyPr anchor="b"/>
          <a:lstStyle>
            <a:lvl1pPr algn="r">
              <a:defRPr sz="1100"/>
            </a:lvl1pPr>
          </a:lstStyle>
          <a:p>
            <a:fld id="{024D399B-278B-4116-BF05-6F9F8275B4DA}" type="slidenum">
              <a:rPr lang="en-US" smtClean="0">
                <a:solidFill>
                  <a:prstClr val="black">
                    <a:tint val="75000"/>
                  </a:prstClr>
                </a:solidFill>
              </a:rPr>
              <a:pPr/>
              <a:t>‹#›</a:t>
            </a:fld>
            <a:endParaRPr lang="en-US" dirty="0">
              <a:solidFill>
                <a:prstClr val="black">
                  <a:tint val="75000"/>
                </a:prstClr>
              </a:solidFill>
            </a:endParaRPr>
          </a:p>
        </p:txBody>
      </p:sp>
      <p:sp>
        <p:nvSpPr>
          <p:cNvPr id="17" name="Title 1">
            <a:extLst>
              <a:ext uri="{FF2B5EF4-FFF2-40B4-BE49-F238E27FC236}">
                <a16:creationId xmlns:a16="http://schemas.microsoft.com/office/drawing/2014/main" id="{16C33365-D16D-4EFF-A785-E5D8BD5351C8}"/>
              </a:ext>
            </a:extLst>
          </p:cNvPr>
          <p:cNvSpPr>
            <a:spLocks noGrp="1"/>
          </p:cNvSpPr>
          <p:nvPr>
            <p:ph type="title"/>
          </p:nvPr>
        </p:nvSpPr>
        <p:spPr>
          <a:xfrm>
            <a:off x="265001" y="-225500"/>
            <a:ext cx="6410119" cy="1069975"/>
          </a:xfrm>
          <a:prstGeom prst="rect">
            <a:avLst/>
          </a:prstGeom>
        </p:spPr>
        <p:txBody>
          <a:bodyPr anchor="b">
            <a:normAutofit/>
          </a:bodyPr>
          <a:lstStyle>
            <a:lvl1pPr>
              <a:defRPr sz="2800" b="0">
                <a:latin typeface="Arial Black" panose="020B0A04020102020204" pitchFamily="34" charset="0"/>
              </a:defRPr>
            </a:lvl1pPr>
          </a:lstStyle>
          <a:p>
            <a:r>
              <a:rPr lang="en-US" dirty="0"/>
              <a:t>Click to edit Master title style</a:t>
            </a:r>
          </a:p>
        </p:txBody>
      </p:sp>
    </p:spTree>
    <p:extLst>
      <p:ext uri="{BB962C8B-B14F-4D97-AF65-F5344CB8AC3E}">
        <p14:creationId xmlns:p14="http://schemas.microsoft.com/office/powerpoint/2010/main" val="71072344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B440B649-032A-4212-AC1F-8DBA4FE0A76C}"/>
              </a:ext>
            </a:extLst>
          </p:cNvPr>
          <p:cNvSpPr txBox="1">
            <a:spLocks/>
          </p:cNvSpPr>
          <p:nvPr userDrawn="1"/>
        </p:nvSpPr>
        <p:spPr>
          <a:xfrm>
            <a:off x="574077" y="689323"/>
            <a:ext cx="8121868" cy="494145"/>
          </a:xfrm>
          <a:prstGeom prst="rect">
            <a:avLst/>
          </a:prstGeom>
        </p:spPr>
        <p:txBody>
          <a:bodyPr>
            <a:noAutofit/>
          </a:bodyPr>
          <a:lstStyle>
            <a:lvl1pPr algn="l" defTabSz="457200" rtl="0" eaLnBrk="1" latinLnBrk="0" hangingPunct="1">
              <a:spcBef>
                <a:spcPct val="0"/>
              </a:spcBef>
              <a:buNone/>
              <a:defRPr sz="4000" b="1" i="0" kern="1200">
                <a:solidFill>
                  <a:schemeClr val="tx1">
                    <a:lumMod val="75000"/>
                    <a:lumOff val="25000"/>
                  </a:schemeClr>
                </a:solidFill>
                <a:latin typeface="Arial"/>
                <a:ea typeface="+mj-ea"/>
                <a:cs typeface="Arial"/>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4000" b="1" i="0" u="none" strike="noStrike" kern="1200" cap="none" spc="0" normalizeH="0" baseline="0" noProof="0" dirty="0">
              <a:ln>
                <a:noFill/>
              </a:ln>
              <a:solidFill>
                <a:sysClr val="windowText" lastClr="000000">
                  <a:lumMod val="75000"/>
                  <a:lumOff val="25000"/>
                </a:sysClr>
              </a:solidFill>
              <a:effectLst/>
              <a:uLnTx/>
              <a:uFillTx/>
              <a:latin typeface="Arial"/>
              <a:ea typeface="+mj-ea"/>
              <a:cs typeface="Arial"/>
            </a:endParaRPr>
          </a:p>
        </p:txBody>
      </p:sp>
      <p:pic>
        <p:nvPicPr>
          <p:cNvPr id="8" name="Graphic 7">
            <a:extLst>
              <a:ext uri="{FF2B5EF4-FFF2-40B4-BE49-F238E27FC236}">
                <a16:creationId xmlns:a16="http://schemas.microsoft.com/office/drawing/2014/main" id="{53D71DE6-36D5-48E2-ACDC-B792C757B8DD}"/>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r="89736"/>
          <a:stretch/>
        </p:blipFill>
        <p:spPr>
          <a:xfrm>
            <a:off x="11410439" y="-8"/>
            <a:ext cx="781561" cy="6858000"/>
          </a:xfrm>
          <a:prstGeom prst="rect">
            <a:avLst/>
          </a:prstGeom>
        </p:spPr>
      </p:pic>
      <p:sp>
        <p:nvSpPr>
          <p:cNvPr id="11" name="Picture Placeholder 2">
            <a:extLst>
              <a:ext uri="{FF2B5EF4-FFF2-40B4-BE49-F238E27FC236}">
                <a16:creationId xmlns:a16="http://schemas.microsoft.com/office/drawing/2014/main" id="{0F578F28-4426-4EBC-BCC3-627EEB74E4BB}"/>
              </a:ext>
            </a:extLst>
          </p:cNvPr>
          <p:cNvSpPr>
            <a:spLocks noGrp="1"/>
          </p:cNvSpPr>
          <p:nvPr>
            <p:ph type="pic" idx="1"/>
          </p:nvPr>
        </p:nvSpPr>
        <p:spPr>
          <a:xfrm>
            <a:off x="5183188" y="987433"/>
            <a:ext cx="6172200" cy="4873625"/>
          </a:xfrm>
          <a:prstGeom prst="rect">
            <a:avLst/>
          </a:prstGeom>
        </p:spPr>
        <p:txBody>
          <a:bodyPr/>
          <a:lstStyle>
            <a:lvl1pPr marL="0" indent="0">
              <a:buNone/>
              <a:defRPr sz="2400"/>
            </a:lvl1pPr>
            <a:lvl2pPr marL="342884" indent="0">
              <a:buNone/>
              <a:defRPr sz="2100"/>
            </a:lvl2pPr>
            <a:lvl3pPr marL="685766" indent="0">
              <a:buNone/>
              <a:defRPr sz="1800"/>
            </a:lvl3pPr>
            <a:lvl4pPr marL="1028649" indent="0">
              <a:buNone/>
              <a:defRPr sz="1500"/>
            </a:lvl4pPr>
            <a:lvl5pPr marL="1371532" indent="0">
              <a:buNone/>
              <a:defRPr sz="1500"/>
            </a:lvl5pPr>
            <a:lvl6pPr marL="1714415" indent="0">
              <a:buNone/>
              <a:defRPr sz="1500"/>
            </a:lvl6pPr>
            <a:lvl7pPr marL="2057297" indent="0">
              <a:buNone/>
              <a:defRPr sz="1500"/>
            </a:lvl7pPr>
            <a:lvl8pPr marL="2400180" indent="0">
              <a:buNone/>
              <a:defRPr sz="1500"/>
            </a:lvl8pPr>
            <a:lvl9pPr marL="2743064" indent="0">
              <a:buNone/>
              <a:defRPr sz="1500"/>
            </a:lvl9pPr>
          </a:lstStyle>
          <a:p>
            <a:endParaRPr lang="en-US"/>
          </a:p>
        </p:txBody>
      </p:sp>
      <p:pic>
        <p:nvPicPr>
          <p:cNvPr id="14" name="Picture 13">
            <a:extLst>
              <a:ext uri="{FF2B5EF4-FFF2-40B4-BE49-F238E27FC236}">
                <a16:creationId xmlns:a16="http://schemas.microsoft.com/office/drawing/2014/main" id="{E43B00D1-D3D2-4E25-9657-4B03A2C911F3}"/>
              </a:ext>
            </a:extLst>
          </p:cNvPr>
          <p:cNvPicPr>
            <a:picLocks noChangeAspect="1"/>
          </p:cNvPicPr>
          <p:nvPr userDrawn="1"/>
        </p:nvPicPr>
        <p:blipFill>
          <a:blip r:embed="rId4"/>
          <a:srcRect/>
          <a:stretch/>
        </p:blipFill>
        <p:spPr>
          <a:xfrm>
            <a:off x="9761080" y="215990"/>
            <a:ext cx="1447580" cy="539295"/>
          </a:xfrm>
          <a:prstGeom prst="rect">
            <a:avLst/>
          </a:prstGeom>
        </p:spPr>
      </p:pic>
      <p:sp>
        <p:nvSpPr>
          <p:cNvPr id="15" name="Slide Number Placeholder 5">
            <a:extLst>
              <a:ext uri="{FF2B5EF4-FFF2-40B4-BE49-F238E27FC236}">
                <a16:creationId xmlns:a16="http://schemas.microsoft.com/office/drawing/2014/main" id="{FFA4A2FC-4860-4195-83D3-C64DE2884A24}"/>
              </a:ext>
            </a:extLst>
          </p:cNvPr>
          <p:cNvSpPr>
            <a:spLocks noGrp="1"/>
          </p:cNvSpPr>
          <p:nvPr>
            <p:ph type="sldNum" sz="quarter" idx="4"/>
          </p:nvPr>
        </p:nvSpPr>
        <p:spPr>
          <a:xfrm>
            <a:off x="8502651" y="6458714"/>
            <a:ext cx="2844800" cy="365125"/>
          </a:xfrm>
          <a:prstGeom prst="rect">
            <a:avLst/>
          </a:prstGeom>
        </p:spPr>
        <p:txBody>
          <a:bodyPr anchor="b"/>
          <a:lstStyle>
            <a:lvl1pPr algn="r">
              <a:defRPr sz="1100"/>
            </a:lvl1pPr>
          </a:lstStyle>
          <a:p>
            <a:fld id="{024D399B-278B-4116-BF05-6F9F8275B4DA}" type="slidenum">
              <a:rPr lang="en-US" smtClean="0">
                <a:solidFill>
                  <a:prstClr val="black">
                    <a:tint val="75000"/>
                  </a:prstClr>
                </a:solidFill>
              </a:rPr>
              <a:pPr/>
              <a:t>‹#›</a:t>
            </a:fld>
            <a:endParaRPr lang="en-US" dirty="0">
              <a:solidFill>
                <a:prstClr val="black">
                  <a:tint val="75000"/>
                </a:prstClr>
              </a:solidFill>
            </a:endParaRPr>
          </a:p>
        </p:txBody>
      </p:sp>
      <p:sp>
        <p:nvSpPr>
          <p:cNvPr id="13" name="Title 1">
            <a:extLst>
              <a:ext uri="{FF2B5EF4-FFF2-40B4-BE49-F238E27FC236}">
                <a16:creationId xmlns:a16="http://schemas.microsoft.com/office/drawing/2014/main" id="{AD7C2DA7-F0F0-47FC-BC98-4C509D8C1A6D}"/>
              </a:ext>
            </a:extLst>
          </p:cNvPr>
          <p:cNvSpPr>
            <a:spLocks noGrp="1"/>
          </p:cNvSpPr>
          <p:nvPr>
            <p:ph type="title"/>
          </p:nvPr>
        </p:nvSpPr>
        <p:spPr>
          <a:xfrm>
            <a:off x="437452" y="319920"/>
            <a:ext cx="3932237" cy="1069975"/>
          </a:xfrm>
          <a:prstGeom prst="rect">
            <a:avLst/>
          </a:prstGeom>
        </p:spPr>
        <p:txBody>
          <a:bodyPr anchor="b">
            <a:normAutofit/>
          </a:bodyPr>
          <a:lstStyle>
            <a:lvl1pPr>
              <a:defRPr sz="2800" b="0">
                <a:latin typeface="Arial Black" panose="020B0A04020102020204" pitchFamily="34" charset="0"/>
              </a:defRPr>
            </a:lvl1pPr>
          </a:lstStyle>
          <a:p>
            <a:r>
              <a:rPr lang="en-US" dirty="0"/>
              <a:t>Click to edit Master title style</a:t>
            </a:r>
          </a:p>
        </p:txBody>
      </p:sp>
      <p:sp>
        <p:nvSpPr>
          <p:cNvPr id="16" name="Content Placeholder 2">
            <a:extLst>
              <a:ext uri="{FF2B5EF4-FFF2-40B4-BE49-F238E27FC236}">
                <a16:creationId xmlns:a16="http://schemas.microsoft.com/office/drawing/2014/main" id="{E7EAF4DD-9652-43DA-974D-A6078B5882A5}"/>
              </a:ext>
            </a:extLst>
          </p:cNvPr>
          <p:cNvSpPr>
            <a:spLocks noGrp="1"/>
          </p:cNvSpPr>
          <p:nvPr>
            <p:ph sz="half" idx="10"/>
          </p:nvPr>
        </p:nvSpPr>
        <p:spPr>
          <a:xfrm>
            <a:off x="426720" y="1623483"/>
            <a:ext cx="5181600" cy="4351338"/>
          </a:xfrm>
          <a:prstGeom prst="rect">
            <a:avLst/>
          </a:prstGeo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2421355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30F7D0-AA5B-441B-A233-A60D789DCC3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A24444C-9837-487F-B53D-87A1A4D1971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5149C8D-D2A5-4F4B-B00A-6FF91CB5B124}"/>
              </a:ext>
            </a:extLst>
          </p:cNvPr>
          <p:cNvSpPr>
            <a:spLocks noGrp="1"/>
          </p:cNvSpPr>
          <p:nvPr>
            <p:ph type="dt" sz="half" idx="10"/>
          </p:nvPr>
        </p:nvSpPr>
        <p:spPr/>
        <p:txBody>
          <a:bodyPr/>
          <a:lstStyle/>
          <a:p>
            <a:fld id="{DA42276C-927D-41D3-8E9C-ECF6FB2F7A40}" type="datetimeFigureOut">
              <a:rPr lang="en-US" smtClean="0"/>
              <a:t>5/24/2022</a:t>
            </a:fld>
            <a:endParaRPr lang="en-US"/>
          </a:p>
        </p:txBody>
      </p:sp>
      <p:sp>
        <p:nvSpPr>
          <p:cNvPr id="5" name="Footer Placeholder 4">
            <a:extLst>
              <a:ext uri="{FF2B5EF4-FFF2-40B4-BE49-F238E27FC236}">
                <a16:creationId xmlns:a16="http://schemas.microsoft.com/office/drawing/2014/main" id="{711F8AE3-7B98-450B-91C3-053EE4F282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6670951-AE6C-4376-8353-392EA962CD9B}"/>
              </a:ext>
            </a:extLst>
          </p:cNvPr>
          <p:cNvSpPr>
            <a:spLocks noGrp="1"/>
          </p:cNvSpPr>
          <p:nvPr>
            <p:ph type="sldNum" sz="quarter" idx="12"/>
          </p:nvPr>
        </p:nvSpPr>
        <p:spPr/>
        <p:txBody>
          <a:bodyPr/>
          <a:lstStyle/>
          <a:p>
            <a:fld id="{8B535D3C-C56A-4276-BAAB-967B4829FC72}" type="slidenum">
              <a:rPr lang="en-US" smtClean="0"/>
              <a:t>‹#›</a:t>
            </a:fld>
            <a:endParaRPr lang="en-US"/>
          </a:p>
        </p:txBody>
      </p:sp>
    </p:spTree>
    <p:extLst>
      <p:ext uri="{BB962C8B-B14F-4D97-AF65-F5344CB8AC3E}">
        <p14:creationId xmlns:p14="http://schemas.microsoft.com/office/powerpoint/2010/main" val="289817889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BASIC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74076" y="689323"/>
            <a:ext cx="10668001" cy="494145"/>
          </a:xfrm>
          <a:prstGeom prst="rect">
            <a:avLst/>
          </a:prstGeom>
        </p:spPr>
        <p:txBody>
          <a:bodyPr>
            <a:noAutofit/>
          </a:bodyPr>
          <a:lstStyle>
            <a:lvl1pPr algn="l">
              <a:defRPr sz="4000" b="1" i="0">
                <a:solidFill>
                  <a:schemeClr val="tx1">
                    <a:lumMod val="75000"/>
                    <a:lumOff val="25000"/>
                  </a:schemeClr>
                </a:solidFill>
                <a:latin typeface="Arial"/>
                <a:cs typeface="Arial"/>
              </a:defRPr>
            </a:lvl1pPr>
          </a:lstStyle>
          <a:p>
            <a:r>
              <a:rPr lang="en-US" dirty="0"/>
              <a:t>Page Title</a:t>
            </a:r>
          </a:p>
        </p:txBody>
      </p:sp>
      <p:sp>
        <p:nvSpPr>
          <p:cNvPr id="3" name="Subtitle 2"/>
          <p:cNvSpPr>
            <a:spLocks noGrp="1"/>
          </p:cNvSpPr>
          <p:nvPr>
            <p:ph type="subTitle" idx="1"/>
          </p:nvPr>
        </p:nvSpPr>
        <p:spPr>
          <a:xfrm>
            <a:off x="585673" y="1348331"/>
            <a:ext cx="8264031" cy="617622"/>
          </a:xfrm>
          <a:prstGeom prst="rect">
            <a:avLst/>
          </a:prstGeom>
        </p:spPr>
        <p:txBody>
          <a:bodyPr>
            <a:normAutofit/>
          </a:bodyPr>
          <a:lstStyle>
            <a:lvl1pPr marL="0" indent="0" algn="l">
              <a:buNone/>
              <a:defRPr sz="1800">
                <a:solidFill>
                  <a:srgbClr val="72B1C8"/>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11" name="Rectangle 10"/>
          <p:cNvSpPr/>
          <p:nvPr userDrawn="1"/>
        </p:nvSpPr>
        <p:spPr>
          <a:xfrm>
            <a:off x="729716" y="642662"/>
            <a:ext cx="563209" cy="99947"/>
          </a:xfrm>
          <a:prstGeom prst="rect">
            <a:avLst/>
          </a:prstGeom>
          <a:solidFill>
            <a:srgbClr val="73984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solidFill>
                <a:srgbClr val="73984A"/>
              </a:solidFill>
            </a:endParaRPr>
          </a:p>
        </p:txBody>
      </p:sp>
      <p:sp>
        <p:nvSpPr>
          <p:cNvPr id="23" name="Text Placeholder 22"/>
          <p:cNvSpPr>
            <a:spLocks noGrp="1"/>
          </p:cNvSpPr>
          <p:nvPr>
            <p:ph type="body" sz="quarter" idx="11"/>
          </p:nvPr>
        </p:nvSpPr>
        <p:spPr>
          <a:xfrm>
            <a:off x="1392767" y="2297114"/>
            <a:ext cx="9230784" cy="3087687"/>
          </a:xfrm>
          <a:prstGeom prst="rect">
            <a:avLst/>
          </a:prstGeom>
        </p:spPr>
        <p:txBody>
          <a:bodyPr vert="horz"/>
          <a:lstStyle>
            <a:lvl1pPr>
              <a:defRPr>
                <a:solidFill>
                  <a:schemeClr val="tx1">
                    <a:lumMod val="65000"/>
                    <a:lumOff val="35000"/>
                  </a:schemeClr>
                </a:solidFill>
                <a:latin typeface="Arial"/>
                <a:cs typeface="Arial"/>
              </a:defRPr>
            </a:lvl1pPr>
            <a:lvl2pPr>
              <a:defRPr>
                <a:solidFill>
                  <a:schemeClr val="tx1">
                    <a:lumMod val="65000"/>
                    <a:lumOff val="35000"/>
                  </a:schemeClr>
                </a:solidFill>
                <a:latin typeface="Arial"/>
                <a:cs typeface="Arial"/>
              </a:defRPr>
            </a:lvl2pPr>
            <a:lvl3pPr>
              <a:defRPr>
                <a:solidFill>
                  <a:schemeClr val="tx1">
                    <a:lumMod val="65000"/>
                    <a:lumOff val="35000"/>
                  </a:schemeClr>
                </a:solidFill>
                <a:latin typeface="Arial"/>
                <a:cs typeface="Arial"/>
              </a:defRPr>
            </a:lvl3pPr>
            <a:lvl4pPr>
              <a:defRPr>
                <a:solidFill>
                  <a:schemeClr val="tx1">
                    <a:lumMod val="65000"/>
                    <a:lumOff val="35000"/>
                  </a:schemeClr>
                </a:solidFill>
                <a:latin typeface="Arial"/>
                <a:cs typeface="Arial"/>
              </a:defRPr>
            </a:lvl4pPr>
            <a:lvl5pPr>
              <a:defRPr>
                <a:solidFill>
                  <a:schemeClr val="tx1">
                    <a:lumMod val="65000"/>
                    <a:lumOff val="35000"/>
                  </a:schemeClr>
                </a:solidFill>
                <a:latin typeface="Arial"/>
                <a:cs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7" name="Text Placeholder 26"/>
          <p:cNvSpPr>
            <a:spLocks noGrp="1"/>
          </p:cNvSpPr>
          <p:nvPr>
            <p:ph type="body" sz="quarter" idx="12" hasCustomPrompt="1"/>
          </p:nvPr>
        </p:nvSpPr>
        <p:spPr>
          <a:xfrm>
            <a:off x="8629651" y="275335"/>
            <a:ext cx="2891367" cy="168275"/>
          </a:xfrm>
          <a:prstGeom prst="rect">
            <a:avLst/>
          </a:prstGeom>
        </p:spPr>
        <p:txBody>
          <a:bodyPr vert="horz"/>
          <a:lstStyle>
            <a:lvl1pPr algn="r">
              <a:defRPr sz="1050">
                <a:solidFill>
                  <a:schemeClr val="bg1">
                    <a:lumMod val="75000"/>
                  </a:schemeClr>
                </a:solidFill>
                <a:latin typeface="Arial"/>
                <a:cs typeface="Arial"/>
              </a:defRPr>
            </a:lvl1pPr>
          </a:lstStyle>
          <a:p>
            <a:pPr lvl="0"/>
            <a:r>
              <a:rPr lang="en-US" sz="1050" dirty="0">
                <a:latin typeface="Arial"/>
                <a:cs typeface="Arial"/>
              </a:rPr>
              <a:t>Presentation Title</a:t>
            </a:r>
            <a:endParaRPr lang="en-US" dirty="0"/>
          </a:p>
        </p:txBody>
      </p:sp>
    </p:spTree>
    <p:extLst>
      <p:ext uri="{BB962C8B-B14F-4D97-AF65-F5344CB8AC3E}">
        <p14:creationId xmlns:p14="http://schemas.microsoft.com/office/powerpoint/2010/main" val="197631901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F4D7A4-23C2-4EC6-886B-63898AD4B0E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6B048F9-E87B-44D5-9810-A1B4893E83C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8B207FC-169D-48A5-9A62-53E72B3384BF}"/>
              </a:ext>
            </a:extLst>
          </p:cNvPr>
          <p:cNvSpPr>
            <a:spLocks noGrp="1"/>
          </p:cNvSpPr>
          <p:nvPr>
            <p:ph type="dt" sz="half" idx="10"/>
          </p:nvPr>
        </p:nvSpPr>
        <p:spPr/>
        <p:txBody>
          <a:bodyPr/>
          <a:lstStyle/>
          <a:p>
            <a:fld id="{DA42276C-927D-41D3-8E9C-ECF6FB2F7A40}" type="datetimeFigureOut">
              <a:rPr lang="en-US" smtClean="0"/>
              <a:t>5/24/2022</a:t>
            </a:fld>
            <a:endParaRPr lang="en-US"/>
          </a:p>
        </p:txBody>
      </p:sp>
      <p:sp>
        <p:nvSpPr>
          <p:cNvPr id="5" name="Footer Placeholder 4">
            <a:extLst>
              <a:ext uri="{FF2B5EF4-FFF2-40B4-BE49-F238E27FC236}">
                <a16:creationId xmlns:a16="http://schemas.microsoft.com/office/drawing/2014/main" id="{F0B5D016-6AE0-44FB-A8CA-AA16B31DFF3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6CD5E30-820A-4A7F-A634-E2530B913700}"/>
              </a:ext>
            </a:extLst>
          </p:cNvPr>
          <p:cNvSpPr>
            <a:spLocks noGrp="1"/>
          </p:cNvSpPr>
          <p:nvPr>
            <p:ph type="sldNum" sz="quarter" idx="12"/>
          </p:nvPr>
        </p:nvSpPr>
        <p:spPr/>
        <p:txBody>
          <a:bodyPr/>
          <a:lstStyle/>
          <a:p>
            <a:fld id="{8B535D3C-C56A-4276-BAAB-967B4829FC72}" type="slidenum">
              <a:rPr lang="en-US" smtClean="0"/>
              <a:t>‹#›</a:t>
            </a:fld>
            <a:endParaRPr lang="en-US"/>
          </a:p>
        </p:txBody>
      </p:sp>
    </p:spTree>
    <p:extLst>
      <p:ext uri="{BB962C8B-B14F-4D97-AF65-F5344CB8AC3E}">
        <p14:creationId xmlns:p14="http://schemas.microsoft.com/office/powerpoint/2010/main" val="419266296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30F7D0-AA5B-441B-A233-A60D789DCC3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A24444C-9837-487F-B53D-87A1A4D1971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5149C8D-D2A5-4F4B-B00A-6FF91CB5B124}"/>
              </a:ext>
            </a:extLst>
          </p:cNvPr>
          <p:cNvSpPr>
            <a:spLocks noGrp="1"/>
          </p:cNvSpPr>
          <p:nvPr>
            <p:ph type="dt" sz="half" idx="10"/>
          </p:nvPr>
        </p:nvSpPr>
        <p:spPr/>
        <p:txBody>
          <a:bodyPr/>
          <a:lstStyle/>
          <a:p>
            <a:fld id="{DA42276C-927D-41D3-8E9C-ECF6FB2F7A40}" type="datetimeFigureOut">
              <a:rPr lang="en-US" smtClean="0"/>
              <a:t>5/24/2022</a:t>
            </a:fld>
            <a:endParaRPr lang="en-US"/>
          </a:p>
        </p:txBody>
      </p:sp>
      <p:sp>
        <p:nvSpPr>
          <p:cNvPr id="5" name="Footer Placeholder 4">
            <a:extLst>
              <a:ext uri="{FF2B5EF4-FFF2-40B4-BE49-F238E27FC236}">
                <a16:creationId xmlns:a16="http://schemas.microsoft.com/office/drawing/2014/main" id="{711F8AE3-7B98-450B-91C3-053EE4F282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6670951-AE6C-4376-8353-392EA962CD9B}"/>
              </a:ext>
            </a:extLst>
          </p:cNvPr>
          <p:cNvSpPr>
            <a:spLocks noGrp="1"/>
          </p:cNvSpPr>
          <p:nvPr>
            <p:ph type="sldNum" sz="quarter" idx="12"/>
          </p:nvPr>
        </p:nvSpPr>
        <p:spPr/>
        <p:txBody>
          <a:bodyPr/>
          <a:lstStyle/>
          <a:p>
            <a:fld id="{8B535D3C-C56A-4276-BAAB-967B4829FC72}" type="slidenum">
              <a:rPr lang="en-US" smtClean="0"/>
              <a:t>‹#›</a:t>
            </a:fld>
            <a:endParaRPr lang="en-US"/>
          </a:p>
        </p:txBody>
      </p:sp>
    </p:spTree>
    <p:extLst>
      <p:ext uri="{BB962C8B-B14F-4D97-AF65-F5344CB8AC3E}">
        <p14:creationId xmlns:p14="http://schemas.microsoft.com/office/powerpoint/2010/main" val="56658817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36DFBD-E047-4884-BBA7-6487E5A254C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2F20B04-81D0-449E-9263-CE5FDEB5E13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114F5F2-E5A4-4276-AF51-535EDC68A2C4}"/>
              </a:ext>
            </a:extLst>
          </p:cNvPr>
          <p:cNvSpPr>
            <a:spLocks noGrp="1"/>
          </p:cNvSpPr>
          <p:nvPr>
            <p:ph type="dt" sz="half" idx="10"/>
          </p:nvPr>
        </p:nvSpPr>
        <p:spPr/>
        <p:txBody>
          <a:bodyPr/>
          <a:lstStyle/>
          <a:p>
            <a:fld id="{DA42276C-927D-41D3-8E9C-ECF6FB2F7A40}" type="datetimeFigureOut">
              <a:rPr lang="en-US" smtClean="0"/>
              <a:t>5/24/2022</a:t>
            </a:fld>
            <a:endParaRPr lang="en-US"/>
          </a:p>
        </p:txBody>
      </p:sp>
      <p:sp>
        <p:nvSpPr>
          <p:cNvPr id="5" name="Footer Placeholder 4">
            <a:extLst>
              <a:ext uri="{FF2B5EF4-FFF2-40B4-BE49-F238E27FC236}">
                <a16:creationId xmlns:a16="http://schemas.microsoft.com/office/drawing/2014/main" id="{64AFB5AF-4A1D-4555-A6FE-381398E78D6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6B1D486-C0E7-4A48-8707-54B6154FD019}"/>
              </a:ext>
            </a:extLst>
          </p:cNvPr>
          <p:cNvSpPr>
            <a:spLocks noGrp="1"/>
          </p:cNvSpPr>
          <p:nvPr>
            <p:ph type="sldNum" sz="quarter" idx="12"/>
          </p:nvPr>
        </p:nvSpPr>
        <p:spPr/>
        <p:txBody>
          <a:bodyPr/>
          <a:lstStyle/>
          <a:p>
            <a:fld id="{8B535D3C-C56A-4276-BAAB-967B4829FC72}" type="slidenum">
              <a:rPr lang="en-US" smtClean="0"/>
              <a:t>‹#›</a:t>
            </a:fld>
            <a:endParaRPr lang="en-US"/>
          </a:p>
        </p:txBody>
      </p:sp>
    </p:spTree>
    <p:extLst>
      <p:ext uri="{BB962C8B-B14F-4D97-AF65-F5344CB8AC3E}">
        <p14:creationId xmlns:p14="http://schemas.microsoft.com/office/powerpoint/2010/main" val="368096793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794447-A935-4DCE-BB88-BD2C82EEB1D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5A25CB1-EDB7-465D-B477-7E6F6CA948F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5738120-0256-4143-B813-D189FF79937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D12C6E5-3DF8-402D-9865-FC2A3D34BFEA}"/>
              </a:ext>
            </a:extLst>
          </p:cNvPr>
          <p:cNvSpPr>
            <a:spLocks noGrp="1"/>
          </p:cNvSpPr>
          <p:nvPr>
            <p:ph type="dt" sz="half" idx="10"/>
          </p:nvPr>
        </p:nvSpPr>
        <p:spPr/>
        <p:txBody>
          <a:bodyPr/>
          <a:lstStyle/>
          <a:p>
            <a:fld id="{DA42276C-927D-41D3-8E9C-ECF6FB2F7A40}" type="datetimeFigureOut">
              <a:rPr lang="en-US" smtClean="0"/>
              <a:t>5/24/2022</a:t>
            </a:fld>
            <a:endParaRPr lang="en-US"/>
          </a:p>
        </p:txBody>
      </p:sp>
      <p:sp>
        <p:nvSpPr>
          <p:cNvPr id="6" name="Footer Placeholder 5">
            <a:extLst>
              <a:ext uri="{FF2B5EF4-FFF2-40B4-BE49-F238E27FC236}">
                <a16:creationId xmlns:a16="http://schemas.microsoft.com/office/drawing/2014/main" id="{6DA74DA9-FB72-45E0-9DC3-6E140DEAE74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29CB8F9-B8CE-42B6-A131-5FA234437320}"/>
              </a:ext>
            </a:extLst>
          </p:cNvPr>
          <p:cNvSpPr>
            <a:spLocks noGrp="1"/>
          </p:cNvSpPr>
          <p:nvPr>
            <p:ph type="sldNum" sz="quarter" idx="12"/>
          </p:nvPr>
        </p:nvSpPr>
        <p:spPr/>
        <p:txBody>
          <a:bodyPr/>
          <a:lstStyle/>
          <a:p>
            <a:fld id="{8B535D3C-C56A-4276-BAAB-967B4829FC72}" type="slidenum">
              <a:rPr lang="en-US" smtClean="0"/>
              <a:t>‹#›</a:t>
            </a:fld>
            <a:endParaRPr lang="en-US"/>
          </a:p>
        </p:txBody>
      </p:sp>
    </p:spTree>
    <p:extLst>
      <p:ext uri="{BB962C8B-B14F-4D97-AF65-F5344CB8AC3E}">
        <p14:creationId xmlns:p14="http://schemas.microsoft.com/office/powerpoint/2010/main" val="25038716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EEFD2D-0C4C-4DDB-90F3-3104659EC4B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139FD5A-1453-4307-BB34-13B03B5D218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EFDF621-D215-4AD9-9E2B-04E3930E3DB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8B371B0-15E2-43DE-AFF5-51D15C7F650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94F3D8C-605A-42E9-B7DA-3F34225E6B4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AB8CFF6-DFAC-436F-B6D7-FC92A1BFED43}"/>
              </a:ext>
            </a:extLst>
          </p:cNvPr>
          <p:cNvSpPr>
            <a:spLocks noGrp="1"/>
          </p:cNvSpPr>
          <p:nvPr>
            <p:ph type="dt" sz="half" idx="10"/>
          </p:nvPr>
        </p:nvSpPr>
        <p:spPr/>
        <p:txBody>
          <a:bodyPr/>
          <a:lstStyle/>
          <a:p>
            <a:fld id="{DA42276C-927D-41D3-8E9C-ECF6FB2F7A40}" type="datetimeFigureOut">
              <a:rPr lang="en-US" smtClean="0"/>
              <a:t>5/24/2022</a:t>
            </a:fld>
            <a:endParaRPr lang="en-US"/>
          </a:p>
        </p:txBody>
      </p:sp>
      <p:sp>
        <p:nvSpPr>
          <p:cNvPr id="8" name="Footer Placeholder 7">
            <a:extLst>
              <a:ext uri="{FF2B5EF4-FFF2-40B4-BE49-F238E27FC236}">
                <a16:creationId xmlns:a16="http://schemas.microsoft.com/office/drawing/2014/main" id="{B07052BA-4EA9-4628-8919-DCAB39522A5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003F0C4-BAC4-4CE1-95AE-393E6902FBE1}"/>
              </a:ext>
            </a:extLst>
          </p:cNvPr>
          <p:cNvSpPr>
            <a:spLocks noGrp="1"/>
          </p:cNvSpPr>
          <p:nvPr>
            <p:ph type="sldNum" sz="quarter" idx="12"/>
          </p:nvPr>
        </p:nvSpPr>
        <p:spPr/>
        <p:txBody>
          <a:bodyPr/>
          <a:lstStyle/>
          <a:p>
            <a:fld id="{8B535D3C-C56A-4276-BAAB-967B4829FC72}" type="slidenum">
              <a:rPr lang="en-US" smtClean="0"/>
              <a:t>‹#›</a:t>
            </a:fld>
            <a:endParaRPr lang="en-US"/>
          </a:p>
        </p:txBody>
      </p:sp>
    </p:spTree>
    <p:extLst>
      <p:ext uri="{BB962C8B-B14F-4D97-AF65-F5344CB8AC3E}">
        <p14:creationId xmlns:p14="http://schemas.microsoft.com/office/powerpoint/2010/main" val="365325079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218854-ACC5-42EB-A6A8-E9D1C379769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D775C36-1269-483F-90FF-E7584E4740AE}"/>
              </a:ext>
            </a:extLst>
          </p:cNvPr>
          <p:cNvSpPr>
            <a:spLocks noGrp="1"/>
          </p:cNvSpPr>
          <p:nvPr>
            <p:ph type="dt" sz="half" idx="10"/>
          </p:nvPr>
        </p:nvSpPr>
        <p:spPr/>
        <p:txBody>
          <a:bodyPr/>
          <a:lstStyle/>
          <a:p>
            <a:fld id="{DA42276C-927D-41D3-8E9C-ECF6FB2F7A40}" type="datetimeFigureOut">
              <a:rPr lang="en-US" smtClean="0"/>
              <a:t>5/24/2022</a:t>
            </a:fld>
            <a:endParaRPr lang="en-US"/>
          </a:p>
        </p:txBody>
      </p:sp>
      <p:sp>
        <p:nvSpPr>
          <p:cNvPr id="4" name="Footer Placeholder 3">
            <a:extLst>
              <a:ext uri="{FF2B5EF4-FFF2-40B4-BE49-F238E27FC236}">
                <a16:creationId xmlns:a16="http://schemas.microsoft.com/office/drawing/2014/main" id="{61E30B5D-11D1-4024-A3B2-6A097B86431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253DFA5-72FC-4DFB-B058-BCAF2DC437FB}"/>
              </a:ext>
            </a:extLst>
          </p:cNvPr>
          <p:cNvSpPr>
            <a:spLocks noGrp="1"/>
          </p:cNvSpPr>
          <p:nvPr>
            <p:ph type="sldNum" sz="quarter" idx="12"/>
          </p:nvPr>
        </p:nvSpPr>
        <p:spPr/>
        <p:txBody>
          <a:bodyPr/>
          <a:lstStyle/>
          <a:p>
            <a:fld id="{8B535D3C-C56A-4276-BAAB-967B4829FC72}" type="slidenum">
              <a:rPr lang="en-US" smtClean="0"/>
              <a:t>‹#›</a:t>
            </a:fld>
            <a:endParaRPr lang="en-US"/>
          </a:p>
        </p:txBody>
      </p:sp>
    </p:spTree>
    <p:extLst>
      <p:ext uri="{BB962C8B-B14F-4D97-AF65-F5344CB8AC3E}">
        <p14:creationId xmlns:p14="http://schemas.microsoft.com/office/powerpoint/2010/main" val="58932628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6B3BA84-23F3-4E44-B844-82E50FB0ED99}"/>
              </a:ext>
            </a:extLst>
          </p:cNvPr>
          <p:cNvSpPr>
            <a:spLocks noGrp="1"/>
          </p:cNvSpPr>
          <p:nvPr>
            <p:ph type="dt" sz="half" idx="10"/>
          </p:nvPr>
        </p:nvSpPr>
        <p:spPr/>
        <p:txBody>
          <a:bodyPr/>
          <a:lstStyle/>
          <a:p>
            <a:fld id="{DA42276C-927D-41D3-8E9C-ECF6FB2F7A40}" type="datetimeFigureOut">
              <a:rPr lang="en-US" smtClean="0"/>
              <a:t>5/24/2022</a:t>
            </a:fld>
            <a:endParaRPr lang="en-US"/>
          </a:p>
        </p:txBody>
      </p:sp>
      <p:sp>
        <p:nvSpPr>
          <p:cNvPr id="3" name="Footer Placeholder 2">
            <a:extLst>
              <a:ext uri="{FF2B5EF4-FFF2-40B4-BE49-F238E27FC236}">
                <a16:creationId xmlns:a16="http://schemas.microsoft.com/office/drawing/2014/main" id="{4301296B-5CA7-4747-A2A6-41737FDF0F8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27FD3E3-2D96-49DF-9343-BBA5028D4BA1}"/>
              </a:ext>
            </a:extLst>
          </p:cNvPr>
          <p:cNvSpPr>
            <a:spLocks noGrp="1"/>
          </p:cNvSpPr>
          <p:nvPr>
            <p:ph type="sldNum" sz="quarter" idx="12"/>
          </p:nvPr>
        </p:nvSpPr>
        <p:spPr/>
        <p:txBody>
          <a:bodyPr/>
          <a:lstStyle/>
          <a:p>
            <a:fld id="{8B535D3C-C56A-4276-BAAB-967B4829FC72}" type="slidenum">
              <a:rPr lang="en-US" smtClean="0"/>
              <a:t>‹#›</a:t>
            </a:fld>
            <a:endParaRPr lang="en-US"/>
          </a:p>
        </p:txBody>
      </p:sp>
    </p:spTree>
    <p:extLst>
      <p:ext uri="{BB962C8B-B14F-4D97-AF65-F5344CB8AC3E}">
        <p14:creationId xmlns:p14="http://schemas.microsoft.com/office/powerpoint/2010/main" val="68978493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696FEC-9914-4491-B231-3A60349AACE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FD9A878-0DEA-4080-8FAC-B0AC7BBEE1E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0C377DE-24BF-400C-8FF7-7B11AF0879C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E6B6591-250E-40B5-8C08-68C64930C8A6}"/>
              </a:ext>
            </a:extLst>
          </p:cNvPr>
          <p:cNvSpPr>
            <a:spLocks noGrp="1"/>
          </p:cNvSpPr>
          <p:nvPr>
            <p:ph type="dt" sz="half" idx="10"/>
          </p:nvPr>
        </p:nvSpPr>
        <p:spPr/>
        <p:txBody>
          <a:bodyPr/>
          <a:lstStyle/>
          <a:p>
            <a:fld id="{DA42276C-927D-41D3-8E9C-ECF6FB2F7A40}" type="datetimeFigureOut">
              <a:rPr lang="en-US" smtClean="0"/>
              <a:t>5/24/2022</a:t>
            </a:fld>
            <a:endParaRPr lang="en-US"/>
          </a:p>
        </p:txBody>
      </p:sp>
      <p:sp>
        <p:nvSpPr>
          <p:cNvPr id="6" name="Footer Placeholder 5">
            <a:extLst>
              <a:ext uri="{FF2B5EF4-FFF2-40B4-BE49-F238E27FC236}">
                <a16:creationId xmlns:a16="http://schemas.microsoft.com/office/drawing/2014/main" id="{DE287C8B-13DF-438D-8D37-0BFF5682CFF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A8B7BEA-E6A4-481C-958D-1CB146958195}"/>
              </a:ext>
            </a:extLst>
          </p:cNvPr>
          <p:cNvSpPr>
            <a:spLocks noGrp="1"/>
          </p:cNvSpPr>
          <p:nvPr>
            <p:ph type="sldNum" sz="quarter" idx="12"/>
          </p:nvPr>
        </p:nvSpPr>
        <p:spPr/>
        <p:txBody>
          <a:bodyPr/>
          <a:lstStyle/>
          <a:p>
            <a:fld id="{8B535D3C-C56A-4276-BAAB-967B4829FC72}" type="slidenum">
              <a:rPr lang="en-US" smtClean="0"/>
              <a:t>‹#›</a:t>
            </a:fld>
            <a:endParaRPr lang="en-US"/>
          </a:p>
        </p:txBody>
      </p:sp>
    </p:spTree>
    <p:extLst>
      <p:ext uri="{BB962C8B-B14F-4D97-AF65-F5344CB8AC3E}">
        <p14:creationId xmlns:p14="http://schemas.microsoft.com/office/powerpoint/2010/main" val="138258193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17F46A-E08E-421D-BD54-512BA6992D5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F2E8A7C-72F9-4573-8ED4-AE73E89D8D3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6155DFD-8363-4F22-80D6-2035A342626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9A44EA7-33AA-48B9-BB01-3FA49837DCEC}"/>
              </a:ext>
            </a:extLst>
          </p:cNvPr>
          <p:cNvSpPr>
            <a:spLocks noGrp="1"/>
          </p:cNvSpPr>
          <p:nvPr>
            <p:ph type="dt" sz="half" idx="10"/>
          </p:nvPr>
        </p:nvSpPr>
        <p:spPr/>
        <p:txBody>
          <a:bodyPr/>
          <a:lstStyle/>
          <a:p>
            <a:fld id="{DA42276C-927D-41D3-8E9C-ECF6FB2F7A40}" type="datetimeFigureOut">
              <a:rPr lang="en-US" smtClean="0"/>
              <a:t>5/24/2022</a:t>
            </a:fld>
            <a:endParaRPr lang="en-US"/>
          </a:p>
        </p:txBody>
      </p:sp>
      <p:sp>
        <p:nvSpPr>
          <p:cNvPr id="6" name="Footer Placeholder 5">
            <a:extLst>
              <a:ext uri="{FF2B5EF4-FFF2-40B4-BE49-F238E27FC236}">
                <a16:creationId xmlns:a16="http://schemas.microsoft.com/office/drawing/2014/main" id="{E4A95DC6-2938-48C8-A6B1-B48A9F877C5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DCB4FF0-887C-418D-90BF-281FC76A6611}"/>
              </a:ext>
            </a:extLst>
          </p:cNvPr>
          <p:cNvSpPr>
            <a:spLocks noGrp="1"/>
          </p:cNvSpPr>
          <p:nvPr>
            <p:ph type="sldNum" sz="quarter" idx="12"/>
          </p:nvPr>
        </p:nvSpPr>
        <p:spPr/>
        <p:txBody>
          <a:bodyPr/>
          <a:lstStyle/>
          <a:p>
            <a:fld id="{8B535D3C-C56A-4276-BAAB-967B4829FC72}" type="slidenum">
              <a:rPr lang="en-US" smtClean="0"/>
              <a:t>‹#›</a:t>
            </a:fld>
            <a:endParaRPr lang="en-US"/>
          </a:p>
        </p:txBody>
      </p:sp>
    </p:spTree>
    <p:extLst>
      <p:ext uri="{BB962C8B-B14F-4D97-AF65-F5344CB8AC3E}">
        <p14:creationId xmlns:p14="http://schemas.microsoft.com/office/powerpoint/2010/main" val="8657408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36DFBD-E047-4884-BBA7-6487E5A254C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2F20B04-81D0-449E-9263-CE5FDEB5E13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114F5F2-E5A4-4276-AF51-535EDC68A2C4}"/>
              </a:ext>
            </a:extLst>
          </p:cNvPr>
          <p:cNvSpPr>
            <a:spLocks noGrp="1"/>
          </p:cNvSpPr>
          <p:nvPr>
            <p:ph type="dt" sz="half" idx="10"/>
          </p:nvPr>
        </p:nvSpPr>
        <p:spPr/>
        <p:txBody>
          <a:bodyPr/>
          <a:lstStyle/>
          <a:p>
            <a:fld id="{DA42276C-927D-41D3-8E9C-ECF6FB2F7A40}" type="datetimeFigureOut">
              <a:rPr lang="en-US" smtClean="0"/>
              <a:t>5/24/2022</a:t>
            </a:fld>
            <a:endParaRPr lang="en-US"/>
          </a:p>
        </p:txBody>
      </p:sp>
      <p:sp>
        <p:nvSpPr>
          <p:cNvPr id="5" name="Footer Placeholder 4">
            <a:extLst>
              <a:ext uri="{FF2B5EF4-FFF2-40B4-BE49-F238E27FC236}">
                <a16:creationId xmlns:a16="http://schemas.microsoft.com/office/drawing/2014/main" id="{64AFB5AF-4A1D-4555-A6FE-381398E78D6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6B1D486-C0E7-4A48-8707-54B6154FD019}"/>
              </a:ext>
            </a:extLst>
          </p:cNvPr>
          <p:cNvSpPr>
            <a:spLocks noGrp="1"/>
          </p:cNvSpPr>
          <p:nvPr>
            <p:ph type="sldNum" sz="quarter" idx="12"/>
          </p:nvPr>
        </p:nvSpPr>
        <p:spPr/>
        <p:txBody>
          <a:bodyPr/>
          <a:lstStyle/>
          <a:p>
            <a:fld id="{8B535D3C-C56A-4276-BAAB-967B4829FC72}" type="slidenum">
              <a:rPr lang="en-US" smtClean="0"/>
              <a:t>‹#›</a:t>
            </a:fld>
            <a:endParaRPr lang="en-US"/>
          </a:p>
        </p:txBody>
      </p:sp>
    </p:spTree>
    <p:extLst>
      <p:ext uri="{BB962C8B-B14F-4D97-AF65-F5344CB8AC3E}">
        <p14:creationId xmlns:p14="http://schemas.microsoft.com/office/powerpoint/2010/main" val="130125485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68DA58-550C-40BE-879F-3C67C6493E0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C95DC99-CDAD-47CF-B9EC-79FCDAD1ED6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283B5BB-C5D9-46E3-B86E-3513FA643001}"/>
              </a:ext>
            </a:extLst>
          </p:cNvPr>
          <p:cNvSpPr>
            <a:spLocks noGrp="1"/>
          </p:cNvSpPr>
          <p:nvPr>
            <p:ph type="dt" sz="half" idx="10"/>
          </p:nvPr>
        </p:nvSpPr>
        <p:spPr/>
        <p:txBody>
          <a:bodyPr/>
          <a:lstStyle/>
          <a:p>
            <a:fld id="{DA42276C-927D-41D3-8E9C-ECF6FB2F7A40}" type="datetimeFigureOut">
              <a:rPr lang="en-US" smtClean="0"/>
              <a:t>5/24/2022</a:t>
            </a:fld>
            <a:endParaRPr lang="en-US"/>
          </a:p>
        </p:txBody>
      </p:sp>
      <p:sp>
        <p:nvSpPr>
          <p:cNvPr id="5" name="Footer Placeholder 4">
            <a:extLst>
              <a:ext uri="{FF2B5EF4-FFF2-40B4-BE49-F238E27FC236}">
                <a16:creationId xmlns:a16="http://schemas.microsoft.com/office/drawing/2014/main" id="{10E8EA51-D09B-4F7F-99C7-9CD10AFD19E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9261684-059B-474D-9A9A-6FDA7DF57D88}"/>
              </a:ext>
            </a:extLst>
          </p:cNvPr>
          <p:cNvSpPr>
            <a:spLocks noGrp="1"/>
          </p:cNvSpPr>
          <p:nvPr>
            <p:ph type="sldNum" sz="quarter" idx="12"/>
          </p:nvPr>
        </p:nvSpPr>
        <p:spPr/>
        <p:txBody>
          <a:bodyPr/>
          <a:lstStyle/>
          <a:p>
            <a:fld id="{8B535D3C-C56A-4276-BAAB-967B4829FC72}" type="slidenum">
              <a:rPr lang="en-US" smtClean="0"/>
              <a:t>‹#›</a:t>
            </a:fld>
            <a:endParaRPr lang="en-US"/>
          </a:p>
        </p:txBody>
      </p:sp>
    </p:spTree>
    <p:extLst>
      <p:ext uri="{BB962C8B-B14F-4D97-AF65-F5344CB8AC3E}">
        <p14:creationId xmlns:p14="http://schemas.microsoft.com/office/powerpoint/2010/main" val="132564161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26E7289-BA0D-461D-B4D6-CA33FE2DA7C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EF62A6B-59C5-42B8-A028-70DDC07F6EB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F54EB50-1300-4A58-96CC-CE6E73281175}"/>
              </a:ext>
            </a:extLst>
          </p:cNvPr>
          <p:cNvSpPr>
            <a:spLocks noGrp="1"/>
          </p:cNvSpPr>
          <p:nvPr>
            <p:ph type="dt" sz="half" idx="10"/>
          </p:nvPr>
        </p:nvSpPr>
        <p:spPr/>
        <p:txBody>
          <a:bodyPr/>
          <a:lstStyle/>
          <a:p>
            <a:fld id="{DA42276C-927D-41D3-8E9C-ECF6FB2F7A40}" type="datetimeFigureOut">
              <a:rPr lang="en-US" smtClean="0"/>
              <a:t>5/24/2022</a:t>
            </a:fld>
            <a:endParaRPr lang="en-US"/>
          </a:p>
        </p:txBody>
      </p:sp>
      <p:sp>
        <p:nvSpPr>
          <p:cNvPr id="5" name="Footer Placeholder 4">
            <a:extLst>
              <a:ext uri="{FF2B5EF4-FFF2-40B4-BE49-F238E27FC236}">
                <a16:creationId xmlns:a16="http://schemas.microsoft.com/office/drawing/2014/main" id="{0161F628-9EE6-4B1A-8E90-B275DCB367C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8F84044-1F7A-47F0-BF93-35083BCD8B10}"/>
              </a:ext>
            </a:extLst>
          </p:cNvPr>
          <p:cNvSpPr>
            <a:spLocks noGrp="1"/>
          </p:cNvSpPr>
          <p:nvPr>
            <p:ph type="sldNum" sz="quarter" idx="12"/>
          </p:nvPr>
        </p:nvSpPr>
        <p:spPr/>
        <p:txBody>
          <a:bodyPr/>
          <a:lstStyle/>
          <a:p>
            <a:fld id="{8B535D3C-C56A-4276-BAAB-967B4829FC72}" type="slidenum">
              <a:rPr lang="en-US" smtClean="0"/>
              <a:t>‹#›</a:t>
            </a:fld>
            <a:endParaRPr lang="en-US"/>
          </a:p>
        </p:txBody>
      </p:sp>
    </p:spTree>
    <p:extLst>
      <p:ext uri="{BB962C8B-B14F-4D97-AF65-F5344CB8AC3E}">
        <p14:creationId xmlns:p14="http://schemas.microsoft.com/office/powerpoint/2010/main" val="9651973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794447-A935-4DCE-BB88-BD2C82EEB1D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5A25CB1-EDB7-465D-B477-7E6F6CA948F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5738120-0256-4143-B813-D189FF79937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D12C6E5-3DF8-402D-9865-FC2A3D34BFEA}"/>
              </a:ext>
            </a:extLst>
          </p:cNvPr>
          <p:cNvSpPr>
            <a:spLocks noGrp="1"/>
          </p:cNvSpPr>
          <p:nvPr>
            <p:ph type="dt" sz="half" idx="10"/>
          </p:nvPr>
        </p:nvSpPr>
        <p:spPr/>
        <p:txBody>
          <a:bodyPr/>
          <a:lstStyle/>
          <a:p>
            <a:fld id="{DA42276C-927D-41D3-8E9C-ECF6FB2F7A40}" type="datetimeFigureOut">
              <a:rPr lang="en-US" smtClean="0"/>
              <a:t>5/24/2022</a:t>
            </a:fld>
            <a:endParaRPr lang="en-US"/>
          </a:p>
        </p:txBody>
      </p:sp>
      <p:sp>
        <p:nvSpPr>
          <p:cNvPr id="6" name="Footer Placeholder 5">
            <a:extLst>
              <a:ext uri="{FF2B5EF4-FFF2-40B4-BE49-F238E27FC236}">
                <a16:creationId xmlns:a16="http://schemas.microsoft.com/office/drawing/2014/main" id="{6DA74DA9-FB72-45E0-9DC3-6E140DEAE74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29CB8F9-B8CE-42B6-A131-5FA234437320}"/>
              </a:ext>
            </a:extLst>
          </p:cNvPr>
          <p:cNvSpPr>
            <a:spLocks noGrp="1"/>
          </p:cNvSpPr>
          <p:nvPr>
            <p:ph type="sldNum" sz="quarter" idx="12"/>
          </p:nvPr>
        </p:nvSpPr>
        <p:spPr/>
        <p:txBody>
          <a:bodyPr/>
          <a:lstStyle/>
          <a:p>
            <a:fld id="{8B535D3C-C56A-4276-BAAB-967B4829FC72}" type="slidenum">
              <a:rPr lang="en-US" smtClean="0"/>
              <a:t>‹#›</a:t>
            </a:fld>
            <a:endParaRPr lang="en-US"/>
          </a:p>
        </p:txBody>
      </p:sp>
    </p:spTree>
    <p:extLst>
      <p:ext uri="{BB962C8B-B14F-4D97-AF65-F5344CB8AC3E}">
        <p14:creationId xmlns:p14="http://schemas.microsoft.com/office/powerpoint/2010/main" val="27469030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EEFD2D-0C4C-4DDB-90F3-3104659EC4B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139FD5A-1453-4307-BB34-13B03B5D218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EFDF621-D215-4AD9-9E2B-04E3930E3DB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8B371B0-15E2-43DE-AFF5-51D15C7F650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94F3D8C-605A-42E9-B7DA-3F34225E6B4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AB8CFF6-DFAC-436F-B6D7-FC92A1BFED43}"/>
              </a:ext>
            </a:extLst>
          </p:cNvPr>
          <p:cNvSpPr>
            <a:spLocks noGrp="1"/>
          </p:cNvSpPr>
          <p:nvPr>
            <p:ph type="dt" sz="half" idx="10"/>
          </p:nvPr>
        </p:nvSpPr>
        <p:spPr/>
        <p:txBody>
          <a:bodyPr/>
          <a:lstStyle/>
          <a:p>
            <a:fld id="{DA42276C-927D-41D3-8E9C-ECF6FB2F7A40}" type="datetimeFigureOut">
              <a:rPr lang="en-US" smtClean="0"/>
              <a:t>5/24/2022</a:t>
            </a:fld>
            <a:endParaRPr lang="en-US"/>
          </a:p>
        </p:txBody>
      </p:sp>
      <p:sp>
        <p:nvSpPr>
          <p:cNvPr id="8" name="Footer Placeholder 7">
            <a:extLst>
              <a:ext uri="{FF2B5EF4-FFF2-40B4-BE49-F238E27FC236}">
                <a16:creationId xmlns:a16="http://schemas.microsoft.com/office/drawing/2014/main" id="{B07052BA-4EA9-4628-8919-DCAB39522A5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003F0C4-BAC4-4CE1-95AE-393E6902FBE1}"/>
              </a:ext>
            </a:extLst>
          </p:cNvPr>
          <p:cNvSpPr>
            <a:spLocks noGrp="1"/>
          </p:cNvSpPr>
          <p:nvPr>
            <p:ph type="sldNum" sz="quarter" idx="12"/>
          </p:nvPr>
        </p:nvSpPr>
        <p:spPr/>
        <p:txBody>
          <a:bodyPr/>
          <a:lstStyle/>
          <a:p>
            <a:fld id="{8B535D3C-C56A-4276-BAAB-967B4829FC72}" type="slidenum">
              <a:rPr lang="en-US" smtClean="0"/>
              <a:t>‹#›</a:t>
            </a:fld>
            <a:endParaRPr lang="en-US"/>
          </a:p>
        </p:txBody>
      </p:sp>
    </p:spTree>
    <p:extLst>
      <p:ext uri="{BB962C8B-B14F-4D97-AF65-F5344CB8AC3E}">
        <p14:creationId xmlns:p14="http://schemas.microsoft.com/office/powerpoint/2010/main" val="17237922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218854-ACC5-42EB-A6A8-E9D1C379769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D775C36-1269-483F-90FF-E7584E4740AE}"/>
              </a:ext>
            </a:extLst>
          </p:cNvPr>
          <p:cNvSpPr>
            <a:spLocks noGrp="1"/>
          </p:cNvSpPr>
          <p:nvPr>
            <p:ph type="dt" sz="half" idx="10"/>
          </p:nvPr>
        </p:nvSpPr>
        <p:spPr/>
        <p:txBody>
          <a:bodyPr/>
          <a:lstStyle/>
          <a:p>
            <a:fld id="{DA42276C-927D-41D3-8E9C-ECF6FB2F7A40}" type="datetimeFigureOut">
              <a:rPr lang="en-US" smtClean="0"/>
              <a:t>5/24/2022</a:t>
            </a:fld>
            <a:endParaRPr lang="en-US"/>
          </a:p>
        </p:txBody>
      </p:sp>
      <p:sp>
        <p:nvSpPr>
          <p:cNvPr id="4" name="Footer Placeholder 3">
            <a:extLst>
              <a:ext uri="{FF2B5EF4-FFF2-40B4-BE49-F238E27FC236}">
                <a16:creationId xmlns:a16="http://schemas.microsoft.com/office/drawing/2014/main" id="{61E30B5D-11D1-4024-A3B2-6A097B86431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253DFA5-72FC-4DFB-B058-BCAF2DC437FB}"/>
              </a:ext>
            </a:extLst>
          </p:cNvPr>
          <p:cNvSpPr>
            <a:spLocks noGrp="1"/>
          </p:cNvSpPr>
          <p:nvPr>
            <p:ph type="sldNum" sz="quarter" idx="12"/>
          </p:nvPr>
        </p:nvSpPr>
        <p:spPr/>
        <p:txBody>
          <a:bodyPr/>
          <a:lstStyle/>
          <a:p>
            <a:fld id="{8B535D3C-C56A-4276-BAAB-967B4829FC72}" type="slidenum">
              <a:rPr lang="en-US" smtClean="0"/>
              <a:t>‹#›</a:t>
            </a:fld>
            <a:endParaRPr lang="en-US"/>
          </a:p>
        </p:txBody>
      </p:sp>
    </p:spTree>
    <p:extLst>
      <p:ext uri="{BB962C8B-B14F-4D97-AF65-F5344CB8AC3E}">
        <p14:creationId xmlns:p14="http://schemas.microsoft.com/office/powerpoint/2010/main" val="8311160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6B3BA84-23F3-4E44-B844-82E50FB0ED99}"/>
              </a:ext>
            </a:extLst>
          </p:cNvPr>
          <p:cNvSpPr>
            <a:spLocks noGrp="1"/>
          </p:cNvSpPr>
          <p:nvPr>
            <p:ph type="dt" sz="half" idx="10"/>
          </p:nvPr>
        </p:nvSpPr>
        <p:spPr/>
        <p:txBody>
          <a:bodyPr/>
          <a:lstStyle/>
          <a:p>
            <a:fld id="{DA42276C-927D-41D3-8E9C-ECF6FB2F7A40}" type="datetimeFigureOut">
              <a:rPr lang="en-US" smtClean="0"/>
              <a:t>5/24/2022</a:t>
            </a:fld>
            <a:endParaRPr lang="en-US"/>
          </a:p>
        </p:txBody>
      </p:sp>
      <p:sp>
        <p:nvSpPr>
          <p:cNvPr id="3" name="Footer Placeholder 2">
            <a:extLst>
              <a:ext uri="{FF2B5EF4-FFF2-40B4-BE49-F238E27FC236}">
                <a16:creationId xmlns:a16="http://schemas.microsoft.com/office/drawing/2014/main" id="{4301296B-5CA7-4747-A2A6-41737FDF0F8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27FD3E3-2D96-49DF-9343-BBA5028D4BA1}"/>
              </a:ext>
            </a:extLst>
          </p:cNvPr>
          <p:cNvSpPr>
            <a:spLocks noGrp="1"/>
          </p:cNvSpPr>
          <p:nvPr>
            <p:ph type="sldNum" sz="quarter" idx="12"/>
          </p:nvPr>
        </p:nvSpPr>
        <p:spPr/>
        <p:txBody>
          <a:bodyPr/>
          <a:lstStyle/>
          <a:p>
            <a:fld id="{8B535D3C-C56A-4276-BAAB-967B4829FC72}" type="slidenum">
              <a:rPr lang="en-US" smtClean="0"/>
              <a:t>‹#›</a:t>
            </a:fld>
            <a:endParaRPr lang="en-US"/>
          </a:p>
        </p:txBody>
      </p:sp>
    </p:spTree>
    <p:extLst>
      <p:ext uri="{BB962C8B-B14F-4D97-AF65-F5344CB8AC3E}">
        <p14:creationId xmlns:p14="http://schemas.microsoft.com/office/powerpoint/2010/main" val="7120182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696FEC-9914-4491-B231-3A60349AACE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FD9A878-0DEA-4080-8FAC-B0AC7BBEE1E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0C377DE-24BF-400C-8FF7-7B11AF0879C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E6B6591-250E-40B5-8C08-68C64930C8A6}"/>
              </a:ext>
            </a:extLst>
          </p:cNvPr>
          <p:cNvSpPr>
            <a:spLocks noGrp="1"/>
          </p:cNvSpPr>
          <p:nvPr>
            <p:ph type="dt" sz="half" idx="10"/>
          </p:nvPr>
        </p:nvSpPr>
        <p:spPr/>
        <p:txBody>
          <a:bodyPr/>
          <a:lstStyle/>
          <a:p>
            <a:fld id="{DA42276C-927D-41D3-8E9C-ECF6FB2F7A40}" type="datetimeFigureOut">
              <a:rPr lang="en-US" smtClean="0"/>
              <a:t>5/24/2022</a:t>
            </a:fld>
            <a:endParaRPr lang="en-US"/>
          </a:p>
        </p:txBody>
      </p:sp>
      <p:sp>
        <p:nvSpPr>
          <p:cNvPr id="6" name="Footer Placeholder 5">
            <a:extLst>
              <a:ext uri="{FF2B5EF4-FFF2-40B4-BE49-F238E27FC236}">
                <a16:creationId xmlns:a16="http://schemas.microsoft.com/office/drawing/2014/main" id="{DE287C8B-13DF-438D-8D37-0BFF5682CFF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A8B7BEA-E6A4-481C-958D-1CB146958195}"/>
              </a:ext>
            </a:extLst>
          </p:cNvPr>
          <p:cNvSpPr>
            <a:spLocks noGrp="1"/>
          </p:cNvSpPr>
          <p:nvPr>
            <p:ph type="sldNum" sz="quarter" idx="12"/>
          </p:nvPr>
        </p:nvSpPr>
        <p:spPr/>
        <p:txBody>
          <a:bodyPr/>
          <a:lstStyle/>
          <a:p>
            <a:fld id="{8B535D3C-C56A-4276-BAAB-967B4829FC72}" type="slidenum">
              <a:rPr lang="en-US" smtClean="0"/>
              <a:t>‹#›</a:t>
            </a:fld>
            <a:endParaRPr lang="en-US"/>
          </a:p>
        </p:txBody>
      </p:sp>
    </p:spTree>
    <p:extLst>
      <p:ext uri="{BB962C8B-B14F-4D97-AF65-F5344CB8AC3E}">
        <p14:creationId xmlns:p14="http://schemas.microsoft.com/office/powerpoint/2010/main" val="31750533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17F46A-E08E-421D-BD54-512BA6992D5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F2E8A7C-72F9-4573-8ED4-AE73E89D8D3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6155DFD-8363-4F22-80D6-2035A342626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9A44EA7-33AA-48B9-BB01-3FA49837DCEC}"/>
              </a:ext>
            </a:extLst>
          </p:cNvPr>
          <p:cNvSpPr>
            <a:spLocks noGrp="1"/>
          </p:cNvSpPr>
          <p:nvPr>
            <p:ph type="dt" sz="half" idx="10"/>
          </p:nvPr>
        </p:nvSpPr>
        <p:spPr/>
        <p:txBody>
          <a:bodyPr/>
          <a:lstStyle/>
          <a:p>
            <a:fld id="{DA42276C-927D-41D3-8E9C-ECF6FB2F7A40}" type="datetimeFigureOut">
              <a:rPr lang="en-US" smtClean="0"/>
              <a:t>5/24/2022</a:t>
            </a:fld>
            <a:endParaRPr lang="en-US"/>
          </a:p>
        </p:txBody>
      </p:sp>
      <p:sp>
        <p:nvSpPr>
          <p:cNvPr id="6" name="Footer Placeholder 5">
            <a:extLst>
              <a:ext uri="{FF2B5EF4-FFF2-40B4-BE49-F238E27FC236}">
                <a16:creationId xmlns:a16="http://schemas.microsoft.com/office/drawing/2014/main" id="{E4A95DC6-2938-48C8-A6B1-B48A9F877C5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DCB4FF0-887C-418D-90BF-281FC76A6611}"/>
              </a:ext>
            </a:extLst>
          </p:cNvPr>
          <p:cNvSpPr>
            <a:spLocks noGrp="1"/>
          </p:cNvSpPr>
          <p:nvPr>
            <p:ph type="sldNum" sz="quarter" idx="12"/>
          </p:nvPr>
        </p:nvSpPr>
        <p:spPr/>
        <p:txBody>
          <a:bodyPr/>
          <a:lstStyle/>
          <a:p>
            <a:fld id="{8B535D3C-C56A-4276-BAAB-967B4829FC72}" type="slidenum">
              <a:rPr lang="en-US" smtClean="0"/>
              <a:t>‹#›</a:t>
            </a:fld>
            <a:endParaRPr lang="en-US"/>
          </a:p>
        </p:txBody>
      </p:sp>
    </p:spTree>
    <p:extLst>
      <p:ext uri="{BB962C8B-B14F-4D97-AF65-F5344CB8AC3E}">
        <p14:creationId xmlns:p14="http://schemas.microsoft.com/office/powerpoint/2010/main" val="9441683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10" Type="http://schemas.openxmlformats.org/officeDocument/2006/relationships/theme" Target="../theme/theme2.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8.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theme" Target="../theme/theme3.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4837F43-D270-4433-8100-C3BA1CAC849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6D3AC16-7063-48F1-9E4D-E0CC80DD25C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B75DBF8-F099-4E8C-997C-99D0B682C80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A42276C-927D-41D3-8E9C-ECF6FB2F7A40}" type="datetimeFigureOut">
              <a:rPr lang="en-US" smtClean="0"/>
              <a:t>5/24/2022</a:t>
            </a:fld>
            <a:endParaRPr lang="en-US"/>
          </a:p>
        </p:txBody>
      </p:sp>
      <p:sp>
        <p:nvSpPr>
          <p:cNvPr id="5" name="Footer Placeholder 4">
            <a:extLst>
              <a:ext uri="{FF2B5EF4-FFF2-40B4-BE49-F238E27FC236}">
                <a16:creationId xmlns:a16="http://schemas.microsoft.com/office/drawing/2014/main" id="{C99BB32F-A8B4-421D-B57F-17D8156449C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468224A-7F32-424F-9E18-EDBECBAD8B7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B535D3C-C56A-4276-BAAB-967B4829FC72}" type="slidenum">
              <a:rPr lang="en-US" smtClean="0"/>
              <a:t>‹#›</a:t>
            </a:fld>
            <a:endParaRPr lang="en-US"/>
          </a:p>
        </p:txBody>
      </p:sp>
    </p:spTree>
    <p:extLst>
      <p:ext uri="{BB962C8B-B14F-4D97-AF65-F5344CB8AC3E}">
        <p14:creationId xmlns:p14="http://schemas.microsoft.com/office/powerpoint/2010/main" val="265710213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1C0CB55D-BDF9-4D12-884B-86BBEF59A7E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8" name="Text Placeholder 2">
            <a:extLst>
              <a:ext uri="{FF2B5EF4-FFF2-40B4-BE49-F238E27FC236}">
                <a16:creationId xmlns:a16="http://schemas.microsoft.com/office/drawing/2014/main" id="{C85B71E9-3639-49CF-B616-6413AC8DC65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7837756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Lst>
  <p:hf hdr="0" ftr="0" dt="0"/>
  <p:txStyles>
    <p:titleStyle>
      <a:lvl1pPr algn="l" defTabSz="685766" rtl="0" eaLnBrk="1" latinLnBrk="0" hangingPunct="1">
        <a:lnSpc>
          <a:spcPct val="90000"/>
        </a:lnSpc>
        <a:spcBef>
          <a:spcPct val="0"/>
        </a:spcBef>
        <a:buNone/>
        <a:defRPr sz="3300" b="1" kern="1200">
          <a:solidFill>
            <a:schemeClr val="tx1"/>
          </a:solidFill>
          <a:latin typeface="+mj-lt"/>
          <a:ea typeface="+mj-ea"/>
          <a:cs typeface="+mj-cs"/>
        </a:defRPr>
      </a:lvl1pPr>
    </p:titleStyle>
    <p:bodyStyle>
      <a:lvl1pPr marL="171442" indent="-171442" algn="l" defTabSz="685766"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25" indent="-171442" algn="l" defTabSz="685766"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07" indent="-171442" algn="l" defTabSz="685766"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090"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2974"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856"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39"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22"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05"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66" rtl="0" eaLnBrk="1" latinLnBrk="0" hangingPunct="1">
        <a:defRPr sz="1350" kern="1200">
          <a:solidFill>
            <a:schemeClr val="tx1"/>
          </a:solidFill>
          <a:latin typeface="+mn-lt"/>
          <a:ea typeface="+mn-ea"/>
          <a:cs typeface="+mn-cs"/>
        </a:defRPr>
      </a:lvl1pPr>
      <a:lvl2pPr marL="342884" algn="l" defTabSz="685766" rtl="0" eaLnBrk="1" latinLnBrk="0" hangingPunct="1">
        <a:defRPr sz="1350" kern="1200">
          <a:solidFill>
            <a:schemeClr val="tx1"/>
          </a:solidFill>
          <a:latin typeface="+mn-lt"/>
          <a:ea typeface="+mn-ea"/>
          <a:cs typeface="+mn-cs"/>
        </a:defRPr>
      </a:lvl2pPr>
      <a:lvl3pPr marL="685766" algn="l" defTabSz="685766" rtl="0" eaLnBrk="1" latinLnBrk="0" hangingPunct="1">
        <a:defRPr sz="1350" kern="1200">
          <a:solidFill>
            <a:schemeClr val="tx1"/>
          </a:solidFill>
          <a:latin typeface="+mn-lt"/>
          <a:ea typeface="+mn-ea"/>
          <a:cs typeface="+mn-cs"/>
        </a:defRPr>
      </a:lvl3pPr>
      <a:lvl4pPr marL="1028649" algn="l" defTabSz="685766" rtl="0" eaLnBrk="1" latinLnBrk="0" hangingPunct="1">
        <a:defRPr sz="1350" kern="1200">
          <a:solidFill>
            <a:schemeClr val="tx1"/>
          </a:solidFill>
          <a:latin typeface="+mn-lt"/>
          <a:ea typeface="+mn-ea"/>
          <a:cs typeface="+mn-cs"/>
        </a:defRPr>
      </a:lvl4pPr>
      <a:lvl5pPr marL="1371532" algn="l" defTabSz="685766" rtl="0" eaLnBrk="1" latinLnBrk="0" hangingPunct="1">
        <a:defRPr sz="1350" kern="1200">
          <a:solidFill>
            <a:schemeClr val="tx1"/>
          </a:solidFill>
          <a:latin typeface="+mn-lt"/>
          <a:ea typeface="+mn-ea"/>
          <a:cs typeface="+mn-cs"/>
        </a:defRPr>
      </a:lvl5pPr>
      <a:lvl6pPr marL="1714415" algn="l" defTabSz="685766" rtl="0" eaLnBrk="1" latinLnBrk="0" hangingPunct="1">
        <a:defRPr sz="1350" kern="1200">
          <a:solidFill>
            <a:schemeClr val="tx1"/>
          </a:solidFill>
          <a:latin typeface="+mn-lt"/>
          <a:ea typeface="+mn-ea"/>
          <a:cs typeface="+mn-cs"/>
        </a:defRPr>
      </a:lvl6pPr>
      <a:lvl7pPr marL="2057297" algn="l" defTabSz="685766" rtl="0" eaLnBrk="1" latinLnBrk="0" hangingPunct="1">
        <a:defRPr sz="1350" kern="1200">
          <a:solidFill>
            <a:schemeClr val="tx1"/>
          </a:solidFill>
          <a:latin typeface="+mn-lt"/>
          <a:ea typeface="+mn-ea"/>
          <a:cs typeface="+mn-cs"/>
        </a:defRPr>
      </a:lvl7pPr>
      <a:lvl8pPr marL="2400180" algn="l" defTabSz="685766" rtl="0" eaLnBrk="1" latinLnBrk="0" hangingPunct="1">
        <a:defRPr sz="1350" kern="1200">
          <a:solidFill>
            <a:schemeClr val="tx1"/>
          </a:solidFill>
          <a:latin typeface="+mn-lt"/>
          <a:ea typeface="+mn-ea"/>
          <a:cs typeface="+mn-cs"/>
        </a:defRPr>
      </a:lvl8pPr>
      <a:lvl9pPr marL="2743064" algn="l" defTabSz="685766"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4837F43-D270-4433-8100-C3BA1CAC849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6D3AC16-7063-48F1-9E4D-E0CC80DD25C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B75DBF8-F099-4E8C-997C-99D0B682C80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A42276C-927D-41D3-8E9C-ECF6FB2F7A40}" type="datetimeFigureOut">
              <a:rPr lang="en-US" smtClean="0"/>
              <a:t>5/24/2022</a:t>
            </a:fld>
            <a:endParaRPr lang="en-US"/>
          </a:p>
        </p:txBody>
      </p:sp>
      <p:sp>
        <p:nvSpPr>
          <p:cNvPr id="5" name="Footer Placeholder 4">
            <a:extLst>
              <a:ext uri="{FF2B5EF4-FFF2-40B4-BE49-F238E27FC236}">
                <a16:creationId xmlns:a16="http://schemas.microsoft.com/office/drawing/2014/main" id="{C99BB32F-A8B4-421D-B57F-17D8156449C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468224A-7F32-424F-9E18-EDBECBAD8B7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B535D3C-C56A-4276-BAAB-967B4829FC72}" type="slidenum">
              <a:rPr lang="en-US" smtClean="0"/>
              <a:t>‹#›</a:t>
            </a:fld>
            <a:endParaRPr lang="en-US"/>
          </a:p>
        </p:txBody>
      </p:sp>
    </p:spTree>
    <p:extLst>
      <p:ext uri="{BB962C8B-B14F-4D97-AF65-F5344CB8AC3E}">
        <p14:creationId xmlns:p14="http://schemas.microsoft.com/office/powerpoint/2010/main" val="1148202877"/>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9.jpe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notesSlide" Target="../notesSlides/notesSlide12.xml"/><Relationship Id="rId7" Type="http://schemas.openxmlformats.org/officeDocument/2006/relationships/image" Target="../media/image21.emf"/><Relationship Id="rId2" Type="http://schemas.openxmlformats.org/officeDocument/2006/relationships/slideLayout" Target="../slideLayouts/slideLayout1.xml"/><Relationship Id="rId1" Type="http://schemas.openxmlformats.org/officeDocument/2006/relationships/vmlDrawing" Target="../drawings/vmlDrawing2.vml"/><Relationship Id="rId6" Type="http://schemas.openxmlformats.org/officeDocument/2006/relationships/package" Target="../embeddings/Microsoft_Excel_Worksheet.xlsx"/><Relationship Id="rId5" Type="http://schemas.openxmlformats.org/officeDocument/2006/relationships/image" Target="../media/image22.png"/><Relationship Id="rId10" Type="http://schemas.openxmlformats.org/officeDocument/2006/relationships/image" Target="../media/image15.png"/><Relationship Id="rId4" Type="http://schemas.openxmlformats.org/officeDocument/2006/relationships/image" Target="../media/image9.jpeg"/><Relationship Id="rId9" Type="http://schemas.microsoft.com/office/2007/relationships/hdphoto" Target="../media/hdphoto1.wdp"/></Relationships>
</file>

<file path=ppt/slides/_rels/slide1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9.jpeg"/><Relationship Id="rId7" Type="http://schemas.openxmlformats.org/officeDocument/2006/relationships/diagramColors" Target="../diagrams/colors2.xml"/><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1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1.xml"/><Relationship Id="rId1" Type="http://schemas.openxmlformats.org/officeDocument/2006/relationships/slideLayout" Target="../slideLayouts/slideLayout21.xml"/></Relationships>
</file>

<file path=ppt/slides/_rels/slide22.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notesSlide" Target="../notesSlides/notesSlide22.xml"/><Relationship Id="rId7" Type="http://schemas.openxmlformats.org/officeDocument/2006/relationships/image" Target="../media/image23.png"/><Relationship Id="rId2" Type="http://schemas.openxmlformats.org/officeDocument/2006/relationships/slideLayout" Target="../slideLayouts/slideLayout1.xml"/><Relationship Id="rId1" Type="http://schemas.openxmlformats.org/officeDocument/2006/relationships/vmlDrawing" Target="../drawings/vmlDrawing3.vml"/><Relationship Id="rId6" Type="http://schemas.openxmlformats.org/officeDocument/2006/relationships/image" Target="../media/image26.emf"/><Relationship Id="rId5" Type="http://schemas.openxmlformats.org/officeDocument/2006/relationships/oleObject" Target="../embeddings/oleObject2.bin"/><Relationship Id="rId4" Type="http://schemas.openxmlformats.org/officeDocument/2006/relationships/image" Target="../media/image9.jpeg"/><Relationship Id="rId9" Type="http://schemas.openxmlformats.org/officeDocument/2006/relationships/image" Target="../media/image15.png"/></Relationships>
</file>

<file path=ppt/slides/_rels/slide2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image" Target="../media/image27.png"/></Relationships>
</file>

<file path=ppt/slides/_rels/slide24.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37.svg"/><Relationship Id="rId18" Type="http://schemas.openxmlformats.org/officeDocument/2006/relationships/image" Target="../media/image42.png"/><Relationship Id="rId3" Type="http://schemas.openxmlformats.org/officeDocument/2006/relationships/image" Target="../media/image9.jpeg"/><Relationship Id="rId7" Type="http://schemas.openxmlformats.org/officeDocument/2006/relationships/image" Target="../media/image31.svg"/><Relationship Id="rId12" Type="http://schemas.openxmlformats.org/officeDocument/2006/relationships/image" Target="../media/image36.png"/><Relationship Id="rId17" Type="http://schemas.openxmlformats.org/officeDocument/2006/relationships/image" Target="../media/image41.svg"/><Relationship Id="rId2" Type="http://schemas.openxmlformats.org/officeDocument/2006/relationships/notesSlide" Target="../notesSlides/notesSlide24.xml"/><Relationship Id="rId16" Type="http://schemas.openxmlformats.org/officeDocument/2006/relationships/image" Target="../media/image40.png"/><Relationship Id="rId1" Type="http://schemas.openxmlformats.org/officeDocument/2006/relationships/slideLayout" Target="../slideLayouts/slideLayout1.xml"/><Relationship Id="rId6" Type="http://schemas.openxmlformats.org/officeDocument/2006/relationships/image" Target="../media/image30.png"/><Relationship Id="rId11" Type="http://schemas.openxmlformats.org/officeDocument/2006/relationships/image" Target="../media/image35.svg"/><Relationship Id="rId5" Type="http://schemas.openxmlformats.org/officeDocument/2006/relationships/image" Target="../media/image29.svg"/><Relationship Id="rId15" Type="http://schemas.openxmlformats.org/officeDocument/2006/relationships/image" Target="../media/image39.svg"/><Relationship Id="rId10" Type="http://schemas.openxmlformats.org/officeDocument/2006/relationships/image" Target="../media/image34.png"/><Relationship Id="rId19" Type="http://schemas.openxmlformats.org/officeDocument/2006/relationships/image" Target="../media/image43.svg"/><Relationship Id="rId4" Type="http://schemas.openxmlformats.org/officeDocument/2006/relationships/image" Target="../media/image28.png"/><Relationship Id="rId9" Type="http://schemas.openxmlformats.org/officeDocument/2006/relationships/image" Target="../media/image33.svg"/><Relationship Id="rId14" Type="http://schemas.openxmlformats.org/officeDocument/2006/relationships/image" Target="../media/image38.png"/></Relationships>
</file>

<file path=ppt/slides/_rels/slide2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image" Target="../media/image44.png"/></Relationships>
</file>

<file path=ppt/slides/_rels/slide2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8" Type="http://schemas.openxmlformats.org/officeDocument/2006/relationships/image" Target="../media/image49.svg"/><Relationship Id="rId13" Type="http://schemas.openxmlformats.org/officeDocument/2006/relationships/image" Target="../media/image54.jpg"/><Relationship Id="rId3" Type="http://schemas.openxmlformats.org/officeDocument/2006/relationships/image" Target="../media/image9.jpeg"/><Relationship Id="rId7" Type="http://schemas.openxmlformats.org/officeDocument/2006/relationships/image" Target="../media/image48.png"/><Relationship Id="rId12" Type="http://schemas.openxmlformats.org/officeDocument/2006/relationships/image" Target="../media/image53.svg"/><Relationship Id="rId2" Type="http://schemas.openxmlformats.org/officeDocument/2006/relationships/notesSlide" Target="../notesSlides/notesSlide28.xml"/><Relationship Id="rId1" Type="http://schemas.openxmlformats.org/officeDocument/2006/relationships/slideLayout" Target="../slideLayouts/slideLayout21.xml"/><Relationship Id="rId6" Type="http://schemas.openxmlformats.org/officeDocument/2006/relationships/image" Target="../media/image47.svg"/><Relationship Id="rId11" Type="http://schemas.openxmlformats.org/officeDocument/2006/relationships/image" Target="../media/image52.png"/><Relationship Id="rId5" Type="http://schemas.openxmlformats.org/officeDocument/2006/relationships/image" Target="../media/image46.png"/><Relationship Id="rId10" Type="http://schemas.openxmlformats.org/officeDocument/2006/relationships/image" Target="../media/image51.svg"/><Relationship Id="rId4" Type="http://schemas.openxmlformats.org/officeDocument/2006/relationships/image" Target="../media/image45.png"/><Relationship Id="rId9" Type="http://schemas.openxmlformats.org/officeDocument/2006/relationships/image" Target="../media/image50.png"/></Relationships>
</file>

<file path=ppt/slides/_rels/slide29.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7" Type="http://schemas.openxmlformats.org/officeDocument/2006/relationships/image" Target="../media/image13.jpe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s/_rels/slide30.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17.xml"/></Relationships>
</file>

<file path=ppt/slides/_rels/slide31.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image" Target="../media/image57.jpg"/><Relationship Id="rId1" Type="http://schemas.openxmlformats.org/officeDocument/2006/relationships/slideLayout" Target="../slideLayouts/slideLayout17.xml"/></Relationships>
</file>

<file path=ppt/slides/_rels/slide32.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image" Target="../media/image59.jpg"/><Relationship Id="rId1" Type="http://schemas.openxmlformats.org/officeDocument/2006/relationships/slideLayout" Target="../slideLayouts/slideLayout17.xml"/></Relationships>
</file>

<file path=ppt/slides/_rels/slide3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9.xml"/><Relationship Id="rId1" Type="http://schemas.openxmlformats.org/officeDocument/2006/relationships/slideLayout" Target="../slideLayouts/slideLayout17.xml"/></Relationships>
</file>

<file path=ppt/slides/_rels/slide3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0.xml"/><Relationship Id="rId1" Type="http://schemas.openxmlformats.org/officeDocument/2006/relationships/slideLayout" Target="../slideLayouts/slideLayout17.xml"/><Relationship Id="rId4" Type="http://schemas.openxmlformats.org/officeDocument/2006/relationships/image" Target="../media/image62.png"/></Relationships>
</file>

<file path=ppt/slides/_rels/slide35.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31.xml"/><Relationship Id="rId1" Type="http://schemas.openxmlformats.org/officeDocument/2006/relationships/slideLayout" Target="../slideLayouts/slideLayout17.xml"/><Relationship Id="rId4" Type="http://schemas.openxmlformats.org/officeDocument/2006/relationships/image" Target="../media/image64.jpg"/></Relationships>
</file>

<file path=ppt/slides/_rels/slide36.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32.xml"/><Relationship Id="rId1" Type="http://schemas.openxmlformats.org/officeDocument/2006/relationships/slideLayout" Target="../slideLayouts/slideLayout17.xml"/><Relationship Id="rId4" Type="http://schemas.openxmlformats.org/officeDocument/2006/relationships/image" Target="../media/image66.jpg"/></Relationships>
</file>

<file path=ppt/slides/_rels/slide37.xml.rels><?xml version="1.0" encoding="UTF-8" standalone="yes"?>
<Relationships xmlns="http://schemas.openxmlformats.org/package/2006/relationships"><Relationship Id="rId3" Type="http://schemas.openxmlformats.org/officeDocument/2006/relationships/image" Target="../media/image67.jpg"/><Relationship Id="rId7" Type="http://schemas.openxmlformats.org/officeDocument/2006/relationships/image" Target="../media/image71.svg"/><Relationship Id="rId2" Type="http://schemas.openxmlformats.org/officeDocument/2006/relationships/notesSlide" Target="../notesSlides/notesSlide33.xml"/><Relationship Id="rId1" Type="http://schemas.openxmlformats.org/officeDocument/2006/relationships/slideLayout" Target="../slideLayouts/slideLayout17.xml"/><Relationship Id="rId6" Type="http://schemas.openxmlformats.org/officeDocument/2006/relationships/image" Target="../media/image70.png"/><Relationship Id="rId5" Type="http://schemas.openxmlformats.org/officeDocument/2006/relationships/image" Target="../media/image69.JPG"/><Relationship Id="rId4" Type="http://schemas.openxmlformats.org/officeDocument/2006/relationships/image" Target="../media/image68.jpg"/></Relationships>
</file>

<file path=ppt/slides/_rels/slide38.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9.jpeg"/><Relationship Id="rId7" Type="http://schemas.openxmlformats.org/officeDocument/2006/relationships/image" Target="../media/image75.svg"/><Relationship Id="rId2" Type="http://schemas.openxmlformats.org/officeDocument/2006/relationships/notesSlide" Target="../notesSlides/notesSlide34.xml"/><Relationship Id="rId1" Type="http://schemas.openxmlformats.org/officeDocument/2006/relationships/slideLayout" Target="../slideLayouts/slideLayout21.xml"/><Relationship Id="rId6" Type="http://schemas.openxmlformats.org/officeDocument/2006/relationships/image" Target="../media/image74.png"/><Relationship Id="rId5" Type="http://schemas.openxmlformats.org/officeDocument/2006/relationships/image" Target="../media/image73.svg"/><Relationship Id="rId10" Type="http://schemas.openxmlformats.org/officeDocument/2006/relationships/image" Target="../media/image78.png"/><Relationship Id="rId4" Type="http://schemas.openxmlformats.org/officeDocument/2006/relationships/image" Target="../media/image72.png"/><Relationship Id="rId9" Type="http://schemas.openxmlformats.org/officeDocument/2006/relationships/image" Target="../media/image77.svg"/></Relationships>
</file>

<file path=ppt/slides/_rels/slide3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5.xml"/><Relationship Id="rId1" Type="http://schemas.openxmlformats.org/officeDocument/2006/relationships/slideLayout" Target="../slideLayouts/slideLayout21.xml"/><Relationship Id="rId5" Type="http://schemas.openxmlformats.org/officeDocument/2006/relationships/image" Target="../media/image80.png"/><Relationship Id="rId4" Type="http://schemas.openxmlformats.org/officeDocument/2006/relationships/image" Target="../media/image79.jpeg"/></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6.xml"/><Relationship Id="rId1" Type="http://schemas.openxmlformats.org/officeDocument/2006/relationships/slideLayout" Target="../slideLayouts/slideLayout21.xml"/><Relationship Id="rId5" Type="http://schemas.openxmlformats.org/officeDocument/2006/relationships/image" Target="../media/image82.png"/><Relationship Id="rId4" Type="http://schemas.openxmlformats.org/officeDocument/2006/relationships/image" Target="../media/image81.jpeg"/></Relationships>
</file>

<file path=ppt/slides/_rels/slide4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7.xml"/><Relationship Id="rId1" Type="http://schemas.openxmlformats.org/officeDocument/2006/relationships/slideLayout" Target="../slideLayouts/slideLayout21.xml"/><Relationship Id="rId5" Type="http://schemas.openxmlformats.org/officeDocument/2006/relationships/image" Target="../media/image84.png"/><Relationship Id="rId4" Type="http://schemas.openxmlformats.org/officeDocument/2006/relationships/image" Target="../media/image83.png"/></Relationships>
</file>

<file path=ppt/slides/_rels/slide4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8.xml"/><Relationship Id="rId1" Type="http://schemas.openxmlformats.org/officeDocument/2006/relationships/slideLayout" Target="../slideLayouts/slideLayout17.xml"/><Relationship Id="rId5" Type="http://schemas.openxmlformats.org/officeDocument/2006/relationships/image" Target="../media/image85.png"/><Relationship Id="rId4" Type="http://schemas.openxmlformats.org/officeDocument/2006/relationships/image" Target="../media/image71.svg"/></Relationships>
</file>

<file path=ppt/slides/_rels/slide43.xml.rels><?xml version="1.0" encoding="UTF-8" standalone="yes"?>
<Relationships xmlns="http://schemas.openxmlformats.org/package/2006/relationships"><Relationship Id="rId8" Type="http://schemas.openxmlformats.org/officeDocument/2006/relationships/image" Target="../media/image75.svg"/><Relationship Id="rId3" Type="http://schemas.openxmlformats.org/officeDocument/2006/relationships/image" Target="../media/image9.jpeg"/><Relationship Id="rId7" Type="http://schemas.openxmlformats.org/officeDocument/2006/relationships/image" Target="../media/image74.png"/><Relationship Id="rId12" Type="http://schemas.openxmlformats.org/officeDocument/2006/relationships/image" Target="../media/image88.png"/><Relationship Id="rId2" Type="http://schemas.openxmlformats.org/officeDocument/2006/relationships/notesSlide" Target="../notesSlides/notesSlide39.xml"/><Relationship Id="rId1" Type="http://schemas.openxmlformats.org/officeDocument/2006/relationships/slideLayout" Target="../slideLayouts/slideLayout21.xml"/><Relationship Id="rId6" Type="http://schemas.openxmlformats.org/officeDocument/2006/relationships/image" Target="../media/image86.png"/><Relationship Id="rId11" Type="http://schemas.openxmlformats.org/officeDocument/2006/relationships/image" Target="../media/image87.png"/><Relationship Id="rId5" Type="http://schemas.openxmlformats.org/officeDocument/2006/relationships/image" Target="../media/image49.svg"/><Relationship Id="rId10" Type="http://schemas.openxmlformats.org/officeDocument/2006/relationships/image" Target="../media/image77.svg"/><Relationship Id="rId4" Type="http://schemas.openxmlformats.org/officeDocument/2006/relationships/image" Target="../media/image48.png"/><Relationship Id="rId9" Type="http://schemas.openxmlformats.org/officeDocument/2006/relationships/image" Target="../media/image76.png"/></Relationships>
</file>

<file path=ppt/slides/_rels/slide44.xml.rels><?xml version="1.0" encoding="UTF-8" standalone="yes"?>
<Relationships xmlns="http://schemas.openxmlformats.org/package/2006/relationships"><Relationship Id="rId3" Type="http://schemas.openxmlformats.org/officeDocument/2006/relationships/image" Target="../media/image9.jpeg"/><Relationship Id="rId7" Type="http://schemas.openxmlformats.org/officeDocument/2006/relationships/image" Target="../media/image90.png"/><Relationship Id="rId2" Type="http://schemas.openxmlformats.org/officeDocument/2006/relationships/notesSlide" Target="../notesSlides/notesSlide40.xml"/><Relationship Id="rId1" Type="http://schemas.openxmlformats.org/officeDocument/2006/relationships/slideLayout" Target="../slideLayouts/slideLayout21.xml"/><Relationship Id="rId6" Type="http://schemas.openxmlformats.org/officeDocument/2006/relationships/image" Target="../media/image89.png"/><Relationship Id="rId5" Type="http://schemas.openxmlformats.org/officeDocument/2006/relationships/image" Target="../media/image88.png"/><Relationship Id="rId4" Type="http://schemas.openxmlformats.org/officeDocument/2006/relationships/image" Target="../media/image87.png"/></Relationships>
</file>

<file path=ppt/slides/_rels/slide45.xml.rels><?xml version="1.0" encoding="UTF-8" standalone="yes"?>
<Relationships xmlns="http://schemas.openxmlformats.org/package/2006/relationships"><Relationship Id="rId8" Type="http://schemas.openxmlformats.org/officeDocument/2006/relationships/image" Target="../media/image95.png"/><Relationship Id="rId3" Type="http://schemas.openxmlformats.org/officeDocument/2006/relationships/image" Target="../media/image9.jpeg"/><Relationship Id="rId7" Type="http://schemas.openxmlformats.org/officeDocument/2006/relationships/image" Target="../media/image94.png"/><Relationship Id="rId2" Type="http://schemas.openxmlformats.org/officeDocument/2006/relationships/notesSlide" Target="../notesSlides/notesSlide41.xml"/><Relationship Id="rId1" Type="http://schemas.openxmlformats.org/officeDocument/2006/relationships/slideLayout" Target="../slideLayouts/slideLayout21.xml"/><Relationship Id="rId6" Type="http://schemas.openxmlformats.org/officeDocument/2006/relationships/image" Target="../media/image93.svg"/><Relationship Id="rId11" Type="http://schemas.openxmlformats.org/officeDocument/2006/relationships/image" Target="../media/image49.svg"/><Relationship Id="rId5" Type="http://schemas.openxmlformats.org/officeDocument/2006/relationships/image" Target="../media/image92.png"/><Relationship Id="rId10" Type="http://schemas.openxmlformats.org/officeDocument/2006/relationships/image" Target="../media/image48.png"/><Relationship Id="rId4" Type="http://schemas.openxmlformats.org/officeDocument/2006/relationships/image" Target="../media/image91.png"/><Relationship Id="rId9" Type="http://schemas.openxmlformats.org/officeDocument/2006/relationships/image" Target="../media/image96.svg"/></Relationships>
</file>

<file path=ppt/slides/_rels/slide4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2.xml"/><Relationship Id="rId1" Type="http://schemas.openxmlformats.org/officeDocument/2006/relationships/slideLayout" Target="../slideLayouts/slideLayout21.xml"/><Relationship Id="rId5" Type="http://schemas.openxmlformats.org/officeDocument/2006/relationships/image" Target="../media/image97.png"/><Relationship Id="rId4" Type="http://schemas.openxmlformats.org/officeDocument/2006/relationships/image" Target="../media/image91.png"/></Relationships>
</file>

<file path=ppt/slides/_rels/slide4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1.xml"/><Relationship Id="rId1" Type="http://schemas.openxmlformats.org/officeDocument/2006/relationships/vmlDrawing" Target="../drawings/vmlDrawing4.vml"/><Relationship Id="rId6" Type="http://schemas.openxmlformats.org/officeDocument/2006/relationships/image" Target="../media/image98.emf"/><Relationship Id="rId5" Type="http://schemas.openxmlformats.org/officeDocument/2006/relationships/oleObject" Target="../embeddings/oleObject3.bin"/><Relationship Id="rId4" Type="http://schemas.openxmlformats.org/officeDocument/2006/relationships/image" Target="../media/image9.jpe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7" Type="http://schemas.openxmlformats.org/officeDocument/2006/relationships/image" Target="../media/image15.png"/><Relationship Id="rId2" Type="http://schemas.openxmlformats.org/officeDocument/2006/relationships/slideLayout" Target="../slideLayouts/slideLayout1.xml"/><Relationship Id="rId1" Type="http://schemas.openxmlformats.org/officeDocument/2006/relationships/vmlDrawing" Target="../drawings/vmlDrawing1.vml"/><Relationship Id="rId6" Type="http://schemas.openxmlformats.org/officeDocument/2006/relationships/image" Target="../media/image14.emf"/><Relationship Id="rId5" Type="http://schemas.openxmlformats.org/officeDocument/2006/relationships/oleObject" Target="../embeddings/oleObject1.bin"/><Relationship Id="rId4" Type="http://schemas.openxmlformats.org/officeDocument/2006/relationships/image" Target="../media/image9.jpeg"/></Relationships>
</file>

<file path=ppt/slides/_rels/slide5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99.png"/></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9.jpeg"/><Relationship Id="rId7" Type="http://schemas.openxmlformats.org/officeDocument/2006/relationships/diagramColors" Target="../diagrams/colors1.xml"/><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A picture containing water, outdoor&#10;&#10;Description automatically generated">
            <a:extLst>
              <a:ext uri="{FF2B5EF4-FFF2-40B4-BE49-F238E27FC236}">
                <a16:creationId xmlns:a16="http://schemas.microsoft.com/office/drawing/2014/main" id="{20FAA90A-F39B-48B4-B0FE-4E44F6E205DB}"/>
              </a:ext>
            </a:extLst>
          </p:cNvPr>
          <p:cNvPicPr>
            <a:picLocks noGrp="1" noChangeAspect="1"/>
          </p:cNvPicPr>
          <p:nvPr>
            <p:ph idx="1"/>
          </p:nvPr>
        </p:nvPicPr>
        <p:blipFill rotWithShape="1">
          <a:blip r:embed="rId3" cstate="hqprint">
            <a:duotone>
              <a:prstClr val="black"/>
              <a:schemeClr val="accent1">
                <a:tint val="45000"/>
                <a:satMod val="400000"/>
              </a:schemeClr>
            </a:duotone>
            <a:extLst>
              <a:ext uri="{28A0092B-C50C-407E-A947-70E740481C1C}">
                <a14:useLocalDpi xmlns:a14="http://schemas.microsoft.com/office/drawing/2010/main" val="0"/>
              </a:ext>
            </a:extLst>
          </a:blip>
          <a:srcRect b="15746"/>
          <a:stretch/>
        </p:blipFill>
        <p:spPr>
          <a:xfrm>
            <a:off x="20" y="1282"/>
            <a:ext cx="12191980" cy="6856718"/>
          </a:xfrm>
          <a:prstGeom prst="rect">
            <a:avLst/>
          </a:prstGeom>
        </p:spPr>
      </p:pic>
      <p:sp>
        <p:nvSpPr>
          <p:cNvPr id="8" name="TextBox 7">
            <a:extLst>
              <a:ext uri="{FF2B5EF4-FFF2-40B4-BE49-F238E27FC236}">
                <a16:creationId xmlns:a16="http://schemas.microsoft.com/office/drawing/2014/main" id="{DF7D82AD-2801-41E3-A27E-5BBA0BE079BB}"/>
              </a:ext>
            </a:extLst>
          </p:cNvPr>
          <p:cNvSpPr txBox="1"/>
          <p:nvPr/>
        </p:nvSpPr>
        <p:spPr>
          <a:xfrm>
            <a:off x="0" y="3878765"/>
            <a:ext cx="8428512" cy="1569660"/>
          </a:xfrm>
          <a:prstGeom prst="rect">
            <a:avLst/>
          </a:prstGeom>
          <a:noFill/>
        </p:spPr>
        <p:txBody>
          <a:bodyPr wrap="square">
            <a:spAutoFit/>
          </a:bodyPr>
          <a:lstStyle/>
          <a:p>
            <a:pPr marL="0" marR="0" lvl="0" indent="0" algn="l" defTabSz="457200" rtl="0" eaLnBrk="1" fontAlgn="auto" latinLnBrk="0" hangingPunct="1">
              <a:lnSpc>
                <a:spcPct val="100000"/>
              </a:lnSpc>
              <a:spcBef>
                <a:spcPct val="0"/>
              </a:spcBef>
              <a:spcAft>
                <a:spcPts val="600"/>
              </a:spcAft>
              <a:buClrTx/>
              <a:buSzTx/>
              <a:buFontTx/>
              <a:buNone/>
              <a:tabLst/>
              <a:defRPr/>
            </a:pPr>
            <a:r>
              <a:rPr lang="en-US" sz="4800" b="1" dirty="0">
                <a:solidFill>
                  <a:prstClr val="white"/>
                </a:solidFill>
                <a:latin typeface="Arial "/>
              </a:rPr>
              <a:t>A</a:t>
            </a:r>
            <a:r>
              <a:rPr lang="en-US" sz="3600" b="1" dirty="0">
                <a:solidFill>
                  <a:prstClr val="white"/>
                </a:solidFill>
                <a:latin typeface="Arial "/>
              </a:rPr>
              <a:t>R</a:t>
            </a:r>
            <a:r>
              <a:rPr lang="en-US" sz="4800" b="1" dirty="0">
                <a:solidFill>
                  <a:prstClr val="white"/>
                </a:solidFill>
                <a:latin typeface="Arial "/>
              </a:rPr>
              <a:t>DOT </a:t>
            </a:r>
            <a:r>
              <a:rPr kumimoji="0" lang="en-US" sz="4800" b="1" i="0" u="none" strike="noStrike" kern="1200" cap="none" spc="0" normalizeH="0" baseline="0" noProof="0" dirty="0">
                <a:ln>
                  <a:noFill/>
                </a:ln>
                <a:solidFill>
                  <a:prstClr val="white"/>
                </a:solidFill>
                <a:effectLst/>
                <a:uLnTx/>
                <a:uFillTx/>
                <a:latin typeface="Arial "/>
              </a:rPr>
              <a:t>Alternative Project</a:t>
            </a:r>
            <a:br>
              <a:rPr kumimoji="0" lang="en-US" sz="4800" b="1" i="0" u="none" strike="noStrike" kern="1200" cap="none" spc="0" normalizeH="0" baseline="0" noProof="0" dirty="0">
                <a:ln>
                  <a:noFill/>
                </a:ln>
                <a:solidFill>
                  <a:prstClr val="white"/>
                </a:solidFill>
                <a:effectLst/>
                <a:uLnTx/>
                <a:uFillTx/>
                <a:latin typeface="Arial "/>
              </a:rPr>
            </a:br>
            <a:r>
              <a:rPr kumimoji="0" lang="en-US" sz="4800" b="1" i="0" u="none" strike="noStrike" kern="1200" cap="none" spc="0" normalizeH="0" baseline="0" noProof="0" dirty="0">
                <a:ln>
                  <a:noFill/>
                </a:ln>
                <a:solidFill>
                  <a:prstClr val="white"/>
                </a:solidFill>
                <a:effectLst/>
                <a:uLnTx/>
                <a:uFillTx/>
                <a:latin typeface="Arial "/>
              </a:rPr>
              <a:t>Delivery </a:t>
            </a:r>
            <a:r>
              <a:rPr lang="en-US" sz="4800" b="1" dirty="0">
                <a:solidFill>
                  <a:prstClr val="white"/>
                </a:solidFill>
                <a:latin typeface="Arial "/>
              </a:rPr>
              <a:t>Methods</a:t>
            </a:r>
            <a:endParaRPr kumimoji="0" lang="en-US" sz="4800" b="1" i="0" u="none" strike="noStrike" kern="1200" cap="none" spc="0" normalizeH="0" baseline="0" noProof="0" dirty="0">
              <a:ln>
                <a:noFill/>
              </a:ln>
              <a:solidFill>
                <a:prstClr val="white"/>
              </a:solidFill>
              <a:effectLst/>
              <a:uLnTx/>
              <a:uFillTx/>
              <a:latin typeface="Arial "/>
              <a:cs typeface="Arial"/>
            </a:endParaRPr>
          </a:p>
        </p:txBody>
      </p:sp>
      <p:sp>
        <p:nvSpPr>
          <p:cNvPr id="11" name="TextBox 10">
            <a:extLst>
              <a:ext uri="{FF2B5EF4-FFF2-40B4-BE49-F238E27FC236}">
                <a16:creationId xmlns:a16="http://schemas.microsoft.com/office/drawing/2014/main" id="{EAC2B064-E1DB-448C-B034-D9CBA1E2727C}"/>
              </a:ext>
            </a:extLst>
          </p:cNvPr>
          <p:cNvSpPr txBox="1"/>
          <p:nvPr/>
        </p:nvSpPr>
        <p:spPr>
          <a:xfrm>
            <a:off x="-1524" y="5448425"/>
            <a:ext cx="6282046" cy="907941"/>
          </a:xfrm>
          <a:prstGeom prst="rect">
            <a:avLst/>
          </a:prstGeom>
          <a:noFill/>
        </p:spPr>
        <p:txBody>
          <a:bodyPr wrap="square">
            <a:spAutoFit/>
          </a:bodyPr>
          <a:lstStyle/>
          <a:p>
            <a:pPr marL="0" marR="0" lvl="0" indent="0" algn="l" defTabSz="457200" rtl="0" eaLnBrk="1" fontAlgn="auto" latinLnBrk="0" hangingPunct="1">
              <a:lnSpc>
                <a:spcPct val="100000"/>
              </a:lnSpc>
              <a:spcBef>
                <a:spcPct val="0"/>
              </a:spcBef>
              <a:spcAft>
                <a:spcPts val="600"/>
              </a:spcAft>
              <a:buClrTx/>
              <a:buSzTx/>
              <a:buFontTx/>
              <a:buNone/>
              <a:tabLst/>
              <a:defRPr/>
            </a:pPr>
            <a:r>
              <a:rPr lang="en-US" sz="2400" i="1" dirty="0">
                <a:solidFill>
                  <a:schemeClr val="bg1"/>
                </a:solidFill>
                <a:latin typeface="Arial "/>
              </a:rPr>
              <a:t>Tom Fisher, P.E.</a:t>
            </a:r>
          </a:p>
          <a:p>
            <a:pPr marL="0" marR="0" lvl="0" indent="0" algn="l" defTabSz="457200" rtl="0" eaLnBrk="1" fontAlgn="auto" latinLnBrk="0" hangingPunct="1">
              <a:lnSpc>
                <a:spcPct val="100000"/>
              </a:lnSpc>
              <a:spcBef>
                <a:spcPct val="0"/>
              </a:spcBef>
              <a:spcAft>
                <a:spcPts val="600"/>
              </a:spcAft>
              <a:buClrTx/>
              <a:buSzTx/>
              <a:buFontTx/>
              <a:buNone/>
              <a:tabLst/>
              <a:defRPr/>
            </a:pPr>
            <a:r>
              <a:rPr kumimoji="0" lang="en-US" sz="2400" i="1" u="none" strike="noStrike" kern="1200" cap="none" spc="0" normalizeH="0" baseline="0" noProof="0" dirty="0">
                <a:ln>
                  <a:noFill/>
                </a:ln>
                <a:solidFill>
                  <a:schemeClr val="bg1"/>
                </a:solidFill>
                <a:effectLst/>
                <a:uLnTx/>
                <a:uFillTx/>
                <a:latin typeface="Arial "/>
              </a:rPr>
              <a:t>Mark Trickey, P.E.</a:t>
            </a:r>
          </a:p>
        </p:txBody>
      </p:sp>
      <p:pic>
        <p:nvPicPr>
          <p:cNvPr id="9" name="Picture 8">
            <a:extLst>
              <a:ext uri="{FF2B5EF4-FFF2-40B4-BE49-F238E27FC236}">
                <a16:creationId xmlns:a16="http://schemas.microsoft.com/office/drawing/2014/main" id="{786C67C4-12BD-4902-B875-C41BABE355EE}"/>
              </a:ext>
            </a:extLst>
          </p:cNvPr>
          <p:cNvPicPr>
            <a:picLocks noChangeAspect="1"/>
          </p:cNvPicPr>
          <p:nvPr/>
        </p:nvPicPr>
        <p:blipFill>
          <a:blip r:embed="rId4"/>
          <a:stretch>
            <a:fillRect/>
          </a:stretch>
        </p:blipFill>
        <p:spPr>
          <a:xfrm>
            <a:off x="9142091" y="107265"/>
            <a:ext cx="2956816" cy="1109568"/>
          </a:xfrm>
          <a:prstGeom prst="rect">
            <a:avLst/>
          </a:prstGeom>
        </p:spPr>
      </p:pic>
    </p:spTree>
    <p:extLst>
      <p:ext uri="{BB962C8B-B14F-4D97-AF65-F5344CB8AC3E}">
        <p14:creationId xmlns:p14="http://schemas.microsoft.com/office/powerpoint/2010/main" val="9766157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737CE1-6D24-4D1F-8EA6-2FDAB051E31C}"/>
              </a:ext>
            </a:extLst>
          </p:cNvPr>
          <p:cNvSpPr>
            <a:spLocks noGrp="1"/>
          </p:cNvSpPr>
          <p:nvPr>
            <p:ph type="ctrTitle"/>
          </p:nvPr>
        </p:nvSpPr>
        <p:spPr>
          <a:xfrm>
            <a:off x="799818" y="930036"/>
            <a:ext cx="9144000" cy="477837"/>
          </a:xfrm>
        </p:spPr>
        <p:txBody>
          <a:bodyPr>
            <a:noAutofit/>
          </a:bodyPr>
          <a:lstStyle/>
          <a:p>
            <a:pPr algn="l"/>
            <a:r>
              <a:rPr lang="en-US" sz="2800" b="1" dirty="0">
                <a:solidFill>
                  <a:srgbClr val="3B3477"/>
                </a:solidFill>
                <a:latin typeface="Arial Black" panose="020B0A04020102020204" pitchFamily="34" charset="0"/>
                <a:cs typeface="Arial" panose="020B0604020202020204" pitchFamily="34" charset="0"/>
              </a:rPr>
              <a:t>Alternative Delivery Value – The Power of Collaboration</a:t>
            </a:r>
            <a:endParaRPr lang="en-US" sz="2800" dirty="0">
              <a:solidFill>
                <a:srgbClr val="3B3477"/>
              </a:solidFill>
              <a:latin typeface="Arial Black" panose="020B0A04020102020204" pitchFamily="34" charset="0"/>
            </a:endParaRPr>
          </a:p>
        </p:txBody>
      </p:sp>
      <p:grpSp>
        <p:nvGrpSpPr>
          <p:cNvPr id="9" name="Group 8">
            <a:extLst>
              <a:ext uri="{FF2B5EF4-FFF2-40B4-BE49-F238E27FC236}">
                <a16:creationId xmlns:a16="http://schemas.microsoft.com/office/drawing/2014/main" id="{D9D83CB1-E275-433D-AB89-2117BB945722}"/>
              </a:ext>
            </a:extLst>
          </p:cNvPr>
          <p:cNvGrpSpPr/>
          <p:nvPr/>
        </p:nvGrpSpPr>
        <p:grpSpPr>
          <a:xfrm>
            <a:off x="799818" y="2364420"/>
            <a:ext cx="2210458" cy="3751203"/>
            <a:chOff x="788600" y="2424350"/>
            <a:chExt cx="2210458" cy="3751203"/>
          </a:xfrm>
        </p:grpSpPr>
        <p:sp>
          <p:nvSpPr>
            <p:cNvPr id="11" name="Freeform: Shape 10">
              <a:extLst>
                <a:ext uri="{FF2B5EF4-FFF2-40B4-BE49-F238E27FC236}">
                  <a16:creationId xmlns:a16="http://schemas.microsoft.com/office/drawing/2014/main" id="{F40367DE-E81B-4FC4-943C-1F18E1DB26EB}"/>
                </a:ext>
              </a:extLst>
            </p:cNvPr>
            <p:cNvSpPr/>
            <p:nvPr/>
          </p:nvSpPr>
          <p:spPr>
            <a:xfrm>
              <a:off x="788600" y="2424350"/>
              <a:ext cx="2178963" cy="289218"/>
            </a:xfrm>
            <a:custGeom>
              <a:avLst/>
              <a:gdLst>
                <a:gd name="connsiteX0" fmla="*/ 0 w 2178963"/>
                <a:gd name="connsiteY0" fmla="*/ 0 h 289218"/>
                <a:gd name="connsiteX1" fmla="*/ 2178963 w 2178963"/>
                <a:gd name="connsiteY1" fmla="*/ 0 h 289218"/>
                <a:gd name="connsiteX2" fmla="*/ 2178963 w 2178963"/>
                <a:gd name="connsiteY2" fmla="*/ 289218 h 289218"/>
                <a:gd name="connsiteX3" fmla="*/ 0 w 2178963"/>
                <a:gd name="connsiteY3" fmla="*/ 289218 h 289218"/>
                <a:gd name="connsiteX4" fmla="*/ 0 w 2178963"/>
                <a:gd name="connsiteY4" fmla="*/ 0 h 289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8963" h="289218">
                  <a:moveTo>
                    <a:pt x="0" y="0"/>
                  </a:moveTo>
                  <a:lnTo>
                    <a:pt x="2178963" y="0"/>
                  </a:lnTo>
                  <a:lnTo>
                    <a:pt x="2178963" y="289218"/>
                  </a:lnTo>
                  <a:lnTo>
                    <a:pt x="0" y="289218"/>
                  </a:lnTo>
                  <a:lnTo>
                    <a:pt x="0" y="0"/>
                  </a:lnTo>
                  <a:close/>
                </a:path>
              </a:pathLst>
            </a:custGeom>
            <a:noFill/>
            <a:ln>
              <a:noFill/>
            </a:ln>
            <a:effectLst/>
          </p:spPr>
          <p:txBody>
            <a:bodyPr spcFirstLastPara="0" vert="horz" wrap="square" lIns="0" tIns="0" rIns="0" bIns="0" numCol="1" spcCol="1270" anchor="t" anchorCtr="0">
              <a:noAutofit/>
            </a:bodyPr>
            <a:lstStyle/>
            <a:p>
              <a:pPr marL="0" marR="0" lvl="0" indent="0" algn="ctr" defTabSz="844550" eaLnBrk="1" fontAlgn="auto" latinLnBrk="0" hangingPunct="1">
                <a:lnSpc>
                  <a:spcPct val="100000"/>
                </a:lnSpc>
                <a:spcBef>
                  <a:spcPct val="0"/>
                </a:spcBef>
                <a:spcAft>
                  <a:spcPct val="35000"/>
                </a:spcAft>
                <a:buClrTx/>
                <a:buSzTx/>
                <a:buFontTx/>
                <a:buNone/>
                <a:tabLst/>
                <a:defRPr b="1"/>
              </a:pPr>
              <a:r>
                <a:rPr kumimoji="0" lang="en-US" sz="1900" b="1" i="0" u="none" strike="noStrike" kern="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rPr>
                <a:t>Innovation</a:t>
              </a:r>
            </a:p>
          </p:txBody>
        </p:sp>
        <p:cxnSp>
          <p:nvCxnSpPr>
            <p:cNvPr id="12" name="Straight Connector 11">
              <a:extLst>
                <a:ext uri="{FF2B5EF4-FFF2-40B4-BE49-F238E27FC236}">
                  <a16:creationId xmlns:a16="http://schemas.microsoft.com/office/drawing/2014/main" id="{1CCE1E44-7A5D-4ED7-8F5F-470BEB2982B4}"/>
                </a:ext>
              </a:extLst>
            </p:cNvPr>
            <p:cNvCxnSpPr/>
            <p:nvPr/>
          </p:nvCxnSpPr>
          <p:spPr>
            <a:xfrm>
              <a:off x="1125689" y="2761193"/>
              <a:ext cx="1504784" cy="0"/>
            </a:xfrm>
            <a:prstGeom prst="line">
              <a:avLst/>
            </a:prstGeom>
            <a:noFill/>
            <a:ln w="6350" cap="flat" cmpd="sng" algn="ctr">
              <a:solidFill>
                <a:srgbClr val="3B3477"/>
              </a:solidFill>
              <a:prstDash val="solid"/>
              <a:miter lim="800000"/>
            </a:ln>
            <a:effectLst/>
          </p:spPr>
        </p:cxnSp>
        <p:sp>
          <p:nvSpPr>
            <p:cNvPr id="13" name="Freeform: Shape 12">
              <a:extLst>
                <a:ext uri="{FF2B5EF4-FFF2-40B4-BE49-F238E27FC236}">
                  <a16:creationId xmlns:a16="http://schemas.microsoft.com/office/drawing/2014/main" id="{84075EAB-94EF-4451-9470-D82AA43C3823}"/>
                </a:ext>
              </a:extLst>
            </p:cNvPr>
            <p:cNvSpPr/>
            <p:nvPr/>
          </p:nvSpPr>
          <p:spPr>
            <a:xfrm>
              <a:off x="820095" y="2908835"/>
              <a:ext cx="2178963" cy="3266718"/>
            </a:xfrm>
            <a:custGeom>
              <a:avLst/>
              <a:gdLst>
                <a:gd name="connsiteX0" fmla="*/ 0 w 2178963"/>
                <a:gd name="connsiteY0" fmla="*/ 0 h 3266718"/>
                <a:gd name="connsiteX1" fmla="*/ 2178963 w 2178963"/>
                <a:gd name="connsiteY1" fmla="*/ 0 h 3266718"/>
                <a:gd name="connsiteX2" fmla="*/ 2178963 w 2178963"/>
                <a:gd name="connsiteY2" fmla="*/ 3266718 h 3266718"/>
                <a:gd name="connsiteX3" fmla="*/ 0 w 2178963"/>
                <a:gd name="connsiteY3" fmla="*/ 3266718 h 3266718"/>
                <a:gd name="connsiteX4" fmla="*/ 0 w 2178963"/>
                <a:gd name="connsiteY4" fmla="*/ 0 h 32667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8963" h="3266718">
                  <a:moveTo>
                    <a:pt x="0" y="0"/>
                  </a:moveTo>
                  <a:lnTo>
                    <a:pt x="2178963" y="0"/>
                  </a:lnTo>
                  <a:lnTo>
                    <a:pt x="2178963" y="3266718"/>
                  </a:lnTo>
                  <a:lnTo>
                    <a:pt x="0" y="3266718"/>
                  </a:lnTo>
                  <a:lnTo>
                    <a:pt x="0" y="0"/>
                  </a:lnTo>
                  <a:close/>
                </a:path>
              </a:pathLst>
            </a:custGeom>
            <a:noFill/>
            <a:ln>
              <a:noFill/>
            </a:ln>
            <a:effectLst/>
          </p:spPr>
          <p:txBody>
            <a:bodyPr spcFirstLastPara="0" vert="horz" wrap="square" lIns="0" tIns="0" rIns="0" bIns="0" numCol="1" spcCol="1270" anchor="t" anchorCtr="0">
              <a:noAutofit/>
            </a:bodyPr>
            <a:lstStyle/>
            <a:p>
              <a:pPr marL="0" marR="0" lvl="0" indent="0" algn="ctr" defTabSz="711200" eaLnBrk="1" fontAlgn="auto" latinLnBrk="0" hangingPunct="1">
                <a:lnSpc>
                  <a:spcPct val="100000"/>
                </a:lnSpc>
                <a:spcBef>
                  <a:spcPts val="600"/>
                </a:spcBef>
                <a:spcAft>
                  <a:spcPts val="0"/>
                </a:spcAft>
                <a:buClrTx/>
                <a:buSzTx/>
                <a:buFontTx/>
                <a:buNone/>
                <a:tabLst/>
                <a:defRPr/>
              </a:pPr>
              <a:r>
                <a:rPr kumimoji="0" lang="en-US" sz="1600" b="0" i="0" u="none" strike="noStrike" kern="0" cap="none" spc="0" normalizeH="0" baseline="0" noProof="0" dirty="0">
                  <a:ln>
                    <a:noFill/>
                  </a:ln>
                  <a:solidFill>
                    <a:srgbClr val="42494B"/>
                  </a:solidFill>
                  <a:effectLst/>
                  <a:uLnTx/>
                  <a:uFillTx/>
                  <a:latin typeface="Arial" panose="020B0604020202020204" pitchFamily="34" charset="0"/>
                  <a:ea typeface="+mn-ea"/>
                  <a:cs typeface="Arial" panose="020B0604020202020204" pitchFamily="34" charset="0"/>
                </a:rPr>
                <a:t>Innovation can potentially address project </a:t>
              </a:r>
              <a:r>
                <a:rPr kumimoji="0" lang="en-US" sz="1600" b="1" i="0" u="none" strike="noStrike" kern="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rPr>
                <a:t>complexities</a:t>
              </a:r>
            </a:p>
            <a:p>
              <a:pPr marL="0" marR="0" lvl="0" indent="0" algn="ctr" defTabSz="711200" eaLnBrk="1" fontAlgn="auto" latinLnBrk="0" hangingPunct="1">
                <a:lnSpc>
                  <a:spcPct val="100000"/>
                </a:lnSpc>
                <a:spcBef>
                  <a:spcPts val="600"/>
                </a:spcBef>
                <a:spcAft>
                  <a:spcPts val="0"/>
                </a:spcAft>
                <a:buClrTx/>
                <a:buSzTx/>
                <a:buFontTx/>
                <a:buNone/>
                <a:tabLst/>
                <a:defRPr/>
              </a:pPr>
              <a:endParaRPr kumimoji="0" lang="en-US" sz="1600" b="0" i="0" u="none" strike="noStrike" kern="0" cap="none" spc="0" normalizeH="0" baseline="0" noProof="0" dirty="0">
                <a:ln>
                  <a:noFill/>
                </a:ln>
                <a:solidFill>
                  <a:srgbClr val="42494B"/>
                </a:solidFill>
                <a:effectLst/>
                <a:uLnTx/>
                <a:uFillTx/>
                <a:latin typeface="Arial" panose="020B0604020202020204" pitchFamily="34" charset="0"/>
                <a:ea typeface="+mn-ea"/>
                <a:cs typeface="Arial" panose="020B0604020202020204" pitchFamily="34" charset="0"/>
              </a:endParaRPr>
            </a:p>
            <a:p>
              <a:pPr marL="0" marR="0" lvl="0" indent="0" algn="ctr" defTabSz="711200" eaLnBrk="1" fontAlgn="auto" latinLnBrk="0" hangingPunct="1">
                <a:lnSpc>
                  <a:spcPct val="100000"/>
                </a:lnSpc>
                <a:spcBef>
                  <a:spcPts val="600"/>
                </a:spcBef>
                <a:spcAft>
                  <a:spcPts val="0"/>
                </a:spcAft>
                <a:buClrTx/>
                <a:buSzTx/>
                <a:buFontTx/>
                <a:buNone/>
                <a:tabLst/>
                <a:defRPr/>
              </a:pPr>
              <a:r>
                <a:rPr lang="en-US" sz="1600" kern="0" dirty="0">
                  <a:solidFill>
                    <a:srgbClr val="42494B"/>
                  </a:solidFill>
                  <a:latin typeface="Arial" panose="020B0604020202020204" pitchFamily="34" charset="0"/>
                  <a:cs typeface="Arial" panose="020B0604020202020204" pitchFamily="34" charset="0"/>
                </a:rPr>
                <a:t>Contractor </a:t>
              </a:r>
              <a:r>
                <a:rPr kumimoji="0" lang="en-US" sz="1600" b="0" i="0" u="none" strike="noStrike" kern="0" cap="none" spc="0" normalizeH="0" baseline="0" noProof="0" dirty="0">
                  <a:ln>
                    <a:noFill/>
                  </a:ln>
                  <a:solidFill>
                    <a:srgbClr val="42494B"/>
                  </a:solidFill>
                  <a:effectLst/>
                  <a:uLnTx/>
                  <a:uFillTx/>
                  <a:latin typeface="Arial" panose="020B0604020202020204" pitchFamily="34" charset="0"/>
                  <a:ea typeface="+mn-ea"/>
                  <a:cs typeface="Arial" panose="020B0604020202020204" pitchFamily="34" charset="0"/>
                </a:rPr>
                <a:t>input during the design phase can </a:t>
              </a:r>
              <a:r>
                <a:rPr kumimoji="0" lang="en-US" sz="1600" b="1" i="0" u="none" strike="noStrike" kern="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rPr>
                <a:t>maximize innovation </a:t>
              </a:r>
              <a:r>
                <a:rPr kumimoji="0" lang="en-US" sz="1600" b="0" i="0" u="none" strike="noStrike" kern="0" cap="none" spc="0" normalizeH="0" baseline="0" noProof="0" dirty="0">
                  <a:ln>
                    <a:noFill/>
                  </a:ln>
                  <a:solidFill>
                    <a:srgbClr val="42494B"/>
                  </a:solidFill>
                  <a:effectLst/>
                  <a:uLnTx/>
                  <a:uFillTx/>
                  <a:latin typeface="Arial" panose="020B0604020202020204" pitchFamily="34" charset="0"/>
                  <a:ea typeface="+mn-ea"/>
                  <a:cs typeface="Arial" panose="020B0604020202020204" pitchFamily="34" charset="0"/>
                </a:rPr>
                <a:t>and reduce </a:t>
              </a:r>
              <a:r>
                <a:rPr lang="en-US" sz="1600" kern="0" dirty="0">
                  <a:latin typeface="Arial" panose="020B0604020202020204" pitchFamily="34" charset="0"/>
                  <a:cs typeface="Arial" panose="020B0604020202020204" pitchFamily="34" charset="0"/>
                </a:rPr>
                <a:t>constructability</a:t>
              </a:r>
              <a:r>
                <a:rPr kumimoji="0" lang="en-US" sz="1600" b="0" i="0" u="none" strike="noStrike" kern="0" cap="none" spc="0" normalizeH="0" baseline="0" noProof="0" dirty="0">
                  <a:ln>
                    <a:noFill/>
                  </a:ln>
                  <a:solidFill>
                    <a:srgbClr val="42494B"/>
                  </a:solidFill>
                  <a:effectLst/>
                  <a:uLnTx/>
                  <a:uFillTx/>
                  <a:latin typeface="Arial" panose="020B0604020202020204" pitchFamily="34" charset="0"/>
                  <a:ea typeface="+mn-ea"/>
                  <a:cs typeface="Arial" panose="020B0604020202020204" pitchFamily="34" charset="0"/>
                </a:rPr>
                <a:t> issues</a:t>
              </a:r>
            </a:p>
            <a:p>
              <a:pPr marL="0" marR="0" lvl="0" indent="0" algn="ctr" defTabSz="711200" eaLnBrk="1" fontAlgn="auto" latinLnBrk="0" hangingPunct="1">
                <a:lnSpc>
                  <a:spcPct val="100000"/>
                </a:lnSpc>
                <a:spcBef>
                  <a:spcPts val="600"/>
                </a:spcBef>
                <a:spcAft>
                  <a:spcPts val="0"/>
                </a:spcAft>
                <a:buClrTx/>
                <a:buSzTx/>
                <a:buFontTx/>
                <a:buNone/>
                <a:tabLst/>
                <a:defRPr/>
              </a:pPr>
              <a:endParaRPr lang="en-US" sz="1600" kern="0" dirty="0">
                <a:solidFill>
                  <a:srgbClr val="42494B"/>
                </a:solidFill>
                <a:latin typeface="Arial" panose="020B0604020202020204" pitchFamily="34" charset="0"/>
                <a:cs typeface="Arial" panose="020B0604020202020204" pitchFamily="34" charset="0"/>
              </a:endParaRPr>
            </a:p>
            <a:p>
              <a:pPr marL="0" marR="0" lvl="0" indent="0" algn="ctr" defTabSz="711200" eaLnBrk="1" fontAlgn="auto" latinLnBrk="0" hangingPunct="1">
                <a:lnSpc>
                  <a:spcPct val="100000"/>
                </a:lnSpc>
                <a:spcBef>
                  <a:spcPts val="600"/>
                </a:spcBef>
                <a:spcAft>
                  <a:spcPts val="0"/>
                </a:spcAft>
                <a:buClrTx/>
                <a:buSzTx/>
                <a:buFontTx/>
                <a:buNone/>
                <a:tabLst/>
                <a:defRPr/>
              </a:pPr>
              <a:r>
                <a:rPr kumimoji="0" lang="en-US" sz="1600" i="0" u="none" strike="noStrike" kern="0" cap="none" spc="0" normalizeH="0" baseline="0" noProof="0" dirty="0">
                  <a:ln>
                    <a:noFill/>
                  </a:ln>
                  <a:effectLst/>
                  <a:uLnTx/>
                  <a:uFillTx/>
                  <a:latin typeface="Arial" panose="020B0604020202020204" pitchFamily="34" charset="0"/>
                  <a:ea typeface="+mn-ea"/>
                  <a:cs typeface="Arial" panose="020B0604020202020204" pitchFamily="34" charset="0"/>
                </a:rPr>
                <a:t>Transfer of </a:t>
              </a:r>
              <a:r>
                <a:rPr kumimoji="0" lang="en-US" sz="1600" b="1" i="0" u="none" strike="noStrike" kern="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rPr>
                <a:t>knowledge</a:t>
              </a:r>
            </a:p>
          </p:txBody>
        </p:sp>
      </p:grpSp>
      <p:grpSp>
        <p:nvGrpSpPr>
          <p:cNvPr id="14" name="Group 13">
            <a:extLst>
              <a:ext uri="{FF2B5EF4-FFF2-40B4-BE49-F238E27FC236}">
                <a16:creationId xmlns:a16="http://schemas.microsoft.com/office/drawing/2014/main" id="{E1BB7A45-ABA6-469B-B876-F3ED36C84A90}"/>
              </a:ext>
            </a:extLst>
          </p:cNvPr>
          <p:cNvGrpSpPr/>
          <p:nvPr/>
        </p:nvGrpSpPr>
        <p:grpSpPr>
          <a:xfrm>
            <a:off x="3353776" y="2364420"/>
            <a:ext cx="2251818" cy="3740006"/>
            <a:chOff x="3348882" y="2424350"/>
            <a:chExt cx="2251818" cy="3740006"/>
          </a:xfrm>
        </p:grpSpPr>
        <p:sp>
          <p:nvSpPr>
            <p:cNvPr id="16" name="Freeform: Shape 15">
              <a:extLst>
                <a:ext uri="{FF2B5EF4-FFF2-40B4-BE49-F238E27FC236}">
                  <a16:creationId xmlns:a16="http://schemas.microsoft.com/office/drawing/2014/main" id="{F50E8454-0140-4BF0-9374-30929B31A507}"/>
                </a:ext>
              </a:extLst>
            </p:cNvPr>
            <p:cNvSpPr/>
            <p:nvPr/>
          </p:nvSpPr>
          <p:spPr>
            <a:xfrm>
              <a:off x="3348882" y="2424350"/>
              <a:ext cx="2178963" cy="289218"/>
            </a:xfrm>
            <a:custGeom>
              <a:avLst/>
              <a:gdLst>
                <a:gd name="connsiteX0" fmla="*/ 0 w 2178963"/>
                <a:gd name="connsiteY0" fmla="*/ 0 h 289218"/>
                <a:gd name="connsiteX1" fmla="*/ 2178963 w 2178963"/>
                <a:gd name="connsiteY1" fmla="*/ 0 h 289218"/>
                <a:gd name="connsiteX2" fmla="*/ 2178963 w 2178963"/>
                <a:gd name="connsiteY2" fmla="*/ 289218 h 289218"/>
                <a:gd name="connsiteX3" fmla="*/ 0 w 2178963"/>
                <a:gd name="connsiteY3" fmla="*/ 289218 h 289218"/>
                <a:gd name="connsiteX4" fmla="*/ 0 w 2178963"/>
                <a:gd name="connsiteY4" fmla="*/ 0 h 289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8963" h="289218">
                  <a:moveTo>
                    <a:pt x="0" y="0"/>
                  </a:moveTo>
                  <a:lnTo>
                    <a:pt x="2178963" y="0"/>
                  </a:lnTo>
                  <a:lnTo>
                    <a:pt x="2178963" y="289218"/>
                  </a:lnTo>
                  <a:lnTo>
                    <a:pt x="0" y="289218"/>
                  </a:lnTo>
                  <a:lnTo>
                    <a:pt x="0" y="0"/>
                  </a:lnTo>
                  <a:close/>
                </a:path>
              </a:pathLst>
            </a:custGeom>
            <a:noFill/>
            <a:ln>
              <a:noFill/>
            </a:ln>
          </p:spPr>
          <p:style>
            <a:lnRef idx="0">
              <a:scrgbClr r="0" g="0" b="0"/>
            </a:lnRef>
            <a:fillRef idx="0">
              <a:scrgbClr r="0" g="0" b="0"/>
            </a:fillRef>
            <a:effectRef idx="0">
              <a:schemeClr val="lt2">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marR="0" lvl="0" indent="0" algn="ctr" defTabSz="844550" rtl="0" eaLnBrk="1" fontAlgn="auto" latinLnBrk="0" hangingPunct="1">
                <a:lnSpc>
                  <a:spcPct val="100000"/>
                </a:lnSpc>
                <a:spcBef>
                  <a:spcPct val="0"/>
                </a:spcBef>
                <a:spcAft>
                  <a:spcPct val="35000"/>
                </a:spcAft>
                <a:buClrTx/>
                <a:buSzTx/>
                <a:buFontTx/>
                <a:buNone/>
                <a:tabLst/>
                <a:defRPr b="1"/>
              </a:pPr>
              <a:r>
                <a:rPr kumimoji="0" lang="en-US" sz="1900" b="1"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rPr>
                <a:t>Design</a:t>
              </a:r>
            </a:p>
          </p:txBody>
        </p:sp>
        <p:sp>
          <p:nvSpPr>
            <p:cNvPr id="17" name="Freeform: Shape 16">
              <a:extLst>
                <a:ext uri="{FF2B5EF4-FFF2-40B4-BE49-F238E27FC236}">
                  <a16:creationId xmlns:a16="http://schemas.microsoft.com/office/drawing/2014/main" id="{F1D62871-A578-4789-9A9F-AF774B6FD588}"/>
                </a:ext>
              </a:extLst>
            </p:cNvPr>
            <p:cNvSpPr/>
            <p:nvPr/>
          </p:nvSpPr>
          <p:spPr>
            <a:xfrm>
              <a:off x="3348882" y="2897638"/>
              <a:ext cx="2251818" cy="3266718"/>
            </a:xfrm>
            <a:custGeom>
              <a:avLst/>
              <a:gdLst>
                <a:gd name="connsiteX0" fmla="*/ 0 w 2178963"/>
                <a:gd name="connsiteY0" fmla="*/ 0 h 3266718"/>
                <a:gd name="connsiteX1" fmla="*/ 2178963 w 2178963"/>
                <a:gd name="connsiteY1" fmla="*/ 0 h 3266718"/>
                <a:gd name="connsiteX2" fmla="*/ 2178963 w 2178963"/>
                <a:gd name="connsiteY2" fmla="*/ 3266718 h 3266718"/>
                <a:gd name="connsiteX3" fmla="*/ 0 w 2178963"/>
                <a:gd name="connsiteY3" fmla="*/ 3266718 h 3266718"/>
                <a:gd name="connsiteX4" fmla="*/ 0 w 2178963"/>
                <a:gd name="connsiteY4" fmla="*/ 0 h 32667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8963" h="3266718">
                  <a:moveTo>
                    <a:pt x="0" y="0"/>
                  </a:moveTo>
                  <a:lnTo>
                    <a:pt x="2178963" y="0"/>
                  </a:lnTo>
                  <a:lnTo>
                    <a:pt x="2178963" y="3266718"/>
                  </a:lnTo>
                  <a:lnTo>
                    <a:pt x="0" y="3266718"/>
                  </a:lnTo>
                  <a:lnTo>
                    <a:pt x="0" y="0"/>
                  </a:lnTo>
                  <a:close/>
                </a:path>
              </a:pathLst>
            </a:custGeom>
            <a:noFill/>
            <a:ln>
              <a:noFill/>
            </a:ln>
          </p:spPr>
          <p:style>
            <a:lnRef idx="0">
              <a:scrgbClr r="0" g="0" b="0"/>
            </a:lnRef>
            <a:fillRef idx="0">
              <a:scrgbClr r="0" g="0" b="0"/>
            </a:fillRef>
            <a:effectRef idx="0">
              <a:schemeClr val="lt2">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marR="0" lvl="0" indent="0" algn="ctr" defTabSz="711200" rtl="0" eaLnBrk="1" fontAlgn="auto" latinLnBrk="0" hangingPunct="1">
                <a:lnSpc>
                  <a:spcPct val="100000"/>
                </a:lnSpc>
                <a:spcBef>
                  <a:spcPts val="600"/>
                </a:spcBef>
                <a:spcAft>
                  <a:spcPts val="0"/>
                </a:spcAft>
                <a:buClrTx/>
                <a:buSzTx/>
                <a:buFontTx/>
                <a:buNone/>
                <a:tabLst/>
                <a:defRPr/>
              </a:pPr>
              <a:r>
                <a:rPr kumimoji="0" lang="en-US" sz="1600" b="0" i="0" u="none" strike="noStrike" kern="1200" cap="none" spc="0" normalizeH="0" baseline="0" noProof="0" dirty="0">
                  <a:ln>
                    <a:noFill/>
                  </a:ln>
                  <a:solidFill>
                    <a:srgbClr val="42494B"/>
                  </a:solidFill>
                  <a:effectLst/>
                  <a:uLnTx/>
                  <a:uFillTx/>
                  <a:latin typeface="Arial" panose="020B0604020202020204" pitchFamily="34" charset="0"/>
                  <a:ea typeface="+mn-ea"/>
                  <a:cs typeface="Arial" panose="020B0604020202020204" pitchFamily="34" charset="0"/>
                </a:rPr>
                <a:t>Design can be tailored to accommodate</a:t>
              </a:r>
              <a:r>
                <a:rPr kumimoji="0" lang="en-US" sz="1600" b="0" i="0" u="none" strike="noStrike" kern="1200" cap="none" spc="0" normalizeH="0" noProof="0" dirty="0">
                  <a:ln>
                    <a:noFill/>
                  </a:ln>
                  <a:solidFill>
                    <a:srgbClr val="42494B"/>
                  </a:solidFill>
                  <a:effectLst/>
                  <a:uLnTx/>
                  <a:uFillTx/>
                  <a:latin typeface="Arial" panose="020B0604020202020204" pitchFamily="34" charset="0"/>
                  <a:ea typeface="+mn-ea"/>
                  <a:cs typeface="Arial" panose="020B0604020202020204" pitchFamily="34" charset="0"/>
                </a:rPr>
                <a:t> </a:t>
              </a:r>
              <a:r>
                <a:rPr kumimoji="0" lang="en-US" sz="1600" b="0" i="0" u="none" strike="noStrike" kern="1200" cap="none" spc="0" normalizeH="0" baseline="0" noProof="0" dirty="0">
                  <a:ln>
                    <a:noFill/>
                  </a:ln>
                  <a:solidFill>
                    <a:srgbClr val="42494B"/>
                  </a:solidFill>
                  <a:effectLst/>
                  <a:uLnTx/>
                  <a:uFillTx/>
                  <a:latin typeface="Arial" panose="020B0604020202020204" pitchFamily="34" charset="0"/>
                  <a:ea typeface="+mn-ea"/>
                  <a:cs typeface="Arial" panose="020B0604020202020204" pitchFamily="34" charset="0"/>
                </a:rPr>
                <a:t>the Contractor’s preferred</a:t>
              </a:r>
              <a:r>
                <a:rPr kumimoji="0" lang="en-US" sz="1600" b="0" i="0" u="none" strike="noStrike" kern="1200" cap="none" spc="0" normalizeH="0" noProof="0" dirty="0">
                  <a:ln>
                    <a:noFill/>
                  </a:ln>
                  <a:solidFill>
                    <a:srgbClr val="42494B"/>
                  </a:solidFill>
                  <a:effectLst/>
                  <a:uLnTx/>
                  <a:uFillTx/>
                  <a:latin typeface="Arial" panose="020B0604020202020204" pitchFamily="34" charset="0"/>
                  <a:ea typeface="+mn-ea"/>
                  <a:cs typeface="Arial" panose="020B0604020202020204" pitchFamily="34" charset="0"/>
                </a:rPr>
                <a:t> </a:t>
              </a:r>
              <a:r>
                <a:rPr kumimoji="0" lang="en-US" sz="1600" b="1" i="0" u="none" strike="noStrike" kern="1200" cap="none" spc="0" normalizeH="0" noProof="0" dirty="0">
                  <a:ln>
                    <a:noFill/>
                  </a:ln>
                  <a:solidFill>
                    <a:srgbClr val="000099"/>
                  </a:solidFill>
                  <a:effectLst/>
                  <a:uLnTx/>
                  <a:uFillTx/>
                  <a:latin typeface="Arial" panose="020B0604020202020204" pitchFamily="34" charset="0"/>
                  <a:ea typeface="+mn-ea"/>
                  <a:cs typeface="Arial" panose="020B0604020202020204" pitchFamily="34" charset="0"/>
                </a:rPr>
                <a:t>means and methods</a:t>
              </a:r>
              <a:endParaRPr kumimoji="0" lang="en-US" sz="1600" b="1"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endParaRPr>
            </a:p>
            <a:p>
              <a:pPr marL="0" marR="0" lvl="0" indent="0" algn="ctr" defTabSz="711200" rtl="0" eaLnBrk="1" fontAlgn="auto" latinLnBrk="0" hangingPunct="1">
                <a:lnSpc>
                  <a:spcPct val="100000"/>
                </a:lnSpc>
                <a:spcBef>
                  <a:spcPts val="600"/>
                </a:spcBef>
                <a:spcAft>
                  <a:spcPts val="0"/>
                </a:spcAft>
                <a:buClrTx/>
                <a:buSzTx/>
                <a:buFontTx/>
                <a:buNone/>
                <a:tabLst/>
                <a:defRPr/>
              </a:pPr>
              <a:endParaRPr kumimoji="0" lang="en-US" sz="1600" b="0" i="0" u="none" strike="noStrike" kern="1200" cap="none" spc="0" normalizeH="0" baseline="0" noProof="0" dirty="0">
                <a:ln>
                  <a:noFill/>
                </a:ln>
                <a:solidFill>
                  <a:srgbClr val="42494B"/>
                </a:solidFill>
                <a:effectLst/>
                <a:uLnTx/>
                <a:uFillTx/>
                <a:latin typeface="Arial" panose="020B0604020202020204" pitchFamily="34" charset="0"/>
                <a:ea typeface="+mn-ea"/>
                <a:cs typeface="Arial" panose="020B0604020202020204" pitchFamily="34" charset="0"/>
              </a:endParaRPr>
            </a:p>
            <a:p>
              <a:pPr marL="0" marR="0" lvl="0" indent="0" algn="ctr" defTabSz="711200" rtl="0" eaLnBrk="1" fontAlgn="auto" latinLnBrk="0" hangingPunct="1">
                <a:lnSpc>
                  <a:spcPct val="100000"/>
                </a:lnSpc>
                <a:spcBef>
                  <a:spcPts val="600"/>
                </a:spcBef>
                <a:spcAft>
                  <a:spcPts val="0"/>
                </a:spcAft>
                <a:buClrTx/>
                <a:buSzTx/>
                <a:buFontTx/>
                <a:buNone/>
                <a:tabLst/>
                <a:defRPr/>
              </a:pPr>
              <a:r>
                <a:rPr kumimoji="0" lang="en-US" sz="1600" b="0" i="0" u="none" strike="noStrike" kern="1200" cap="none" spc="0" normalizeH="0" baseline="0" noProof="0" dirty="0">
                  <a:ln>
                    <a:noFill/>
                  </a:ln>
                  <a:solidFill>
                    <a:srgbClr val="42494B"/>
                  </a:solidFill>
                  <a:effectLst/>
                  <a:uLnTx/>
                  <a:uFillTx/>
                  <a:latin typeface="Arial" panose="020B0604020202020204" pitchFamily="34" charset="0"/>
                  <a:ea typeface="+mn-ea"/>
                  <a:cs typeface="Arial" panose="020B0604020202020204" pitchFamily="34" charset="0"/>
                </a:rPr>
                <a:t>Potentially </a:t>
              </a:r>
              <a:r>
                <a:rPr kumimoji="0" lang="en-US" sz="1600" b="1"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rPr>
                <a:t>reduce delays</a:t>
              </a:r>
              <a:r>
                <a:rPr kumimoji="0" lang="en-US" sz="1600" b="0" i="0" u="none" strike="noStrike" kern="1200" cap="none" spc="0" normalizeH="0" noProof="0" dirty="0">
                  <a:ln>
                    <a:noFill/>
                  </a:ln>
                  <a:solidFill>
                    <a:srgbClr val="42494B"/>
                  </a:solidFill>
                  <a:effectLst/>
                  <a:uLnTx/>
                  <a:uFillTx/>
                  <a:latin typeface="Arial" panose="020B0604020202020204" pitchFamily="34" charset="0"/>
                  <a:ea typeface="+mn-ea"/>
                  <a:cs typeface="Arial" panose="020B0604020202020204" pitchFamily="34" charset="0"/>
                </a:rPr>
                <a:t> on projects </a:t>
              </a:r>
              <a:r>
                <a:rPr kumimoji="0" lang="en-US" sz="1600" b="0" i="0" u="none" strike="noStrike" kern="1200" cap="none" spc="0" normalizeH="0" baseline="0" noProof="0" dirty="0">
                  <a:ln>
                    <a:noFill/>
                  </a:ln>
                  <a:solidFill>
                    <a:srgbClr val="42494B"/>
                  </a:solidFill>
                  <a:effectLst/>
                  <a:uLnTx/>
                  <a:uFillTx/>
                  <a:latin typeface="Arial" panose="020B0604020202020204" pitchFamily="34" charset="0"/>
                  <a:ea typeface="+mn-ea"/>
                  <a:cs typeface="Arial" panose="020B0604020202020204" pitchFamily="34" charset="0"/>
                </a:rPr>
                <a:t>with tight corridors, extensive third-party involvement, complex</a:t>
              </a:r>
              <a:r>
                <a:rPr kumimoji="0" lang="en-US" sz="1600" b="0" i="0" u="none" strike="noStrike" kern="1200" cap="none" spc="0" normalizeH="0" noProof="0" dirty="0">
                  <a:ln>
                    <a:noFill/>
                  </a:ln>
                  <a:solidFill>
                    <a:srgbClr val="42494B"/>
                  </a:solidFill>
                  <a:effectLst/>
                  <a:uLnTx/>
                  <a:uFillTx/>
                  <a:latin typeface="Arial" panose="020B0604020202020204" pitchFamily="34" charset="0"/>
                  <a:ea typeface="+mn-ea"/>
                  <a:cs typeface="Arial" panose="020B0604020202020204" pitchFamily="34" charset="0"/>
                </a:rPr>
                <a:t> maintenance of traffic components</a:t>
              </a:r>
              <a:endParaRPr kumimoji="0" lang="en-US" sz="1600" b="0" i="0" u="none" strike="noStrike" kern="1200" cap="none" spc="0" normalizeH="0" baseline="0" noProof="0" dirty="0">
                <a:ln>
                  <a:noFill/>
                </a:ln>
                <a:solidFill>
                  <a:srgbClr val="42494B"/>
                </a:solidFill>
                <a:effectLst/>
                <a:uLnTx/>
                <a:uFillTx/>
                <a:latin typeface="Arial" panose="020B0604020202020204" pitchFamily="34" charset="0"/>
                <a:ea typeface="+mn-ea"/>
                <a:cs typeface="Arial" panose="020B0604020202020204" pitchFamily="34" charset="0"/>
              </a:endParaRPr>
            </a:p>
          </p:txBody>
        </p:sp>
        <p:cxnSp>
          <p:nvCxnSpPr>
            <p:cNvPr id="18" name="Straight Connector 17">
              <a:extLst>
                <a:ext uri="{FF2B5EF4-FFF2-40B4-BE49-F238E27FC236}">
                  <a16:creationId xmlns:a16="http://schemas.microsoft.com/office/drawing/2014/main" id="{B1B989FF-7C0C-48E9-9A3B-1544AD18461F}"/>
                </a:ext>
              </a:extLst>
            </p:cNvPr>
            <p:cNvCxnSpPr/>
            <p:nvPr/>
          </p:nvCxnSpPr>
          <p:spPr>
            <a:xfrm>
              <a:off x="3685972" y="2761193"/>
              <a:ext cx="1504784" cy="0"/>
            </a:xfrm>
            <a:prstGeom prst="line">
              <a:avLst/>
            </a:prstGeom>
            <a:ln>
              <a:solidFill>
                <a:srgbClr val="3B3477"/>
              </a:solidFill>
            </a:ln>
          </p:spPr>
          <p:style>
            <a:lnRef idx="1">
              <a:schemeClr val="accent1"/>
            </a:lnRef>
            <a:fillRef idx="0">
              <a:schemeClr val="accent1"/>
            </a:fillRef>
            <a:effectRef idx="0">
              <a:schemeClr val="accent1"/>
            </a:effectRef>
            <a:fontRef idx="minor">
              <a:schemeClr val="tx1"/>
            </a:fontRef>
          </p:style>
        </p:cxnSp>
      </p:grpSp>
      <p:grpSp>
        <p:nvGrpSpPr>
          <p:cNvPr id="29" name="Group 28">
            <a:extLst>
              <a:ext uri="{FF2B5EF4-FFF2-40B4-BE49-F238E27FC236}">
                <a16:creationId xmlns:a16="http://schemas.microsoft.com/office/drawing/2014/main" id="{3F76D971-798B-4D23-A920-17595D573068}"/>
              </a:ext>
            </a:extLst>
          </p:cNvPr>
          <p:cNvGrpSpPr/>
          <p:nvPr/>
        </p:nvGrpSpPr>
        <p:grpSpPr>
          <a:xfrm>
            <a:off x="6096000" y="2364420"/>
            <a:ext cx="2178963" cy="3740006"/>
            <a:chOff x="5909165" y="2424350"/>
            <a:chExt cx="2178963" cy="3740006"/>
          </a:xfrm>
        </p:grpSpPr>
        <p:sp>
          <p:nvSpPr>
            <p:cNvPr id="31" name="Freeform: Shape 30">
              <a:extLst>
                <a:ext uri="{FF2B5EF4-FFF2-40B4-BE49-F238E27FC236}">
                  <a16:creationId xmlns:a16="http://schemas.microsoft.com/office/drawing/2014/main" id="{6F4CC0C1-2148-4FCD-9E9D-E30E110CC652}"/>
                </a:ext>
              </a:extLst>
            </p:cNvPr>
            <p:cNvSpPr/>
            <p:nvPr/>
          </p:nvSpPr>
          <p:spPr>
            <a:xfrm>
              <a:off x="5909165" y="2424350"/>
              <a:ext cx="2178963" cy="289218"/>
            </a:xfrm>
            <a:custGeom>
              <a:avLst/>
              <a:gdLst>
                <a:gd name="connsiteX0" fmla="*/ 0 w 2178963"/>
                <a:gd name="connsiteY0" fmla="*/ 0 h 289218"/>
                <a:gd name="connsiteX1" fmla="*/ 2178963 w 2178963"/>
                <a:gd name="connsiteY1" fmla="*/ 0 h 289218"/>
                <a:gd name="connsiteX2" fmla="*/ 2178963 w 2178963"/>
                <a:gd name="connsiteY2" fmla="*/ 289218 h 289218"/>
                <a:gd name="connsiteX3" fmla="*/ 0 w 2178963"/>
                <a:gd name="connsiteY3" fmla="*/ 289218 h 289218"/>
                <a:gd name="connsiteX4" fmla="*/ 0 w 2178963"/>
                <a:gd name="connsiteY4" fmla="*/ 0 h 289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8963" h="289218">
                  <a:moveTo>
                    <a:pt x="0" y="0"/>
                  </a:moveTo>
                  <a:lnTo>
                    <a:pt x="2178963" y="0"/>
                  </a:lnTo>
                  <a:lnTo>
                    <a:pt x="2178963" y="289218"/>
                  </a:lnTo>
                  <a:lnTo>
                    <a:pt x="0" y="289218"/>
                  </a:lnTo>
                  <a:lnTo>
                    <a:pt x="0" y="0"/>
                  </a:lnTo>
                  <a:close/>
                </a:path>
              </a:pathLst>
            </a:custGeom>
            <a:noFill/>
            <a:ln>
              <a:noFill/>
            </a:ln>
          </p:spPr>
          <p:style>
            <a:lnRef idx="0">
              <a:scrgbClr r="0" g="0" b="0"/>
            </a:lnRef>
            <a:fillRef idx="0">
              <a:scrgbClr r="0" g="0" b="0"/>
            </a:fillRef>
            <a:effectRef idx="0">
              <a:schemeClr val="lt2">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marR="0" lvl="0" indent="0" algn="ctr" defTabSz="844550" rtl="0" eaLnBrk="1" fontAlgn="auto" latinLnBrk="0" hangingPunct="1">
                <a:lnSpc>
                  <a:spcPct val="100000"/>
                </a:lnSpc>
                <a:spcBef>
                  <a:spcPct val="0"/>
                </a:spcBef>
                <a:spcAft>
                  <a:spcPct val="35000"/>
                </a:spcAft>
                <a:buClrTx/>
                <a:buSzTx/>
                <a:buFontTx/>
                <a:buNone/>
                <a:tabLst/>
                <a:defRPr b="1"/>
              </a:pPr>
              <a:r>
                <a:rPr kumimoji="0" lang="en-US" sz="1900" b="1"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rPr>
                <a:t>Cost</a:t>
              </a:r>
            </a:p>
          </p:txBody>
        </p:sp>
        <p:sp>
          <p:nvSpPr>
            <p:cNvPr id="32" name="Freeform: Shape 31">
              <a:extLst>
                <a:ext uri="{FF2B5EF4-FFF2-40B4-BE49-F238E27FC236}">
                  <a16:creationId xmlns:a16="http://schemas.microsoft.com/office/drawing/2014/main" id="{B5D82229-B11E-40CC-907D-FEEB6E391C98}"/>
                </a:ext>
              </a:extLst>
            </p:cNvPr>
            <p:cNvSpPr/>
            <p:nvPr/>
          </p:nvSpPr>
          <p:spPr>
            <a:xfrm>
              <a:off x="5909165" y="2897638"/>
              <a:ext cx="2178963" cy="3266718"/>
            </a:xfrm>
            <a:custGeom>
              <a:avLst/>
              <a:gdLst>
                <a:gd name="connsiteX0" fmla="*/ 0 w 2178963"/>
                <a:gd name="connsiteY0" fmla="*/ 0 h 3266718"/>
                <a:gd name="connsiteX1" fmla="*/ 2178963 w 2178963"/>
                <a:gd name="connsiteY1" fmla="*/ 0 h 3266718"/>
                <a:gd name="connsiteX2" fmla="*/ 2178963 w 2178963"/>
                <a:gd name="connsiteY2" fmla="*/ 3266718 h 3266718"/>
                <a:gd name="connsiteX3" fmla="*/ 0 w 2178963"/>
                <a:gd name="connsiteY3" fmla="*/ 3266718 h 3266718"/>
                <a:gd name="connsiteX4" fmla="*/ 0 w 2178963"/>
                <a:gd name="connsiteY4" fmla="*/ 0 h 32667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8963" h="3266718">
                  <a:moveTo>
                    <a:pt x="0" y="0"/>
                  </a:moveTo>
                  <a:lnTo>
                    <a:pt x="2178963" y="0"/>
                  </a:lnTo>
                  <a:lnTo>
                    <a:pt x="2178963" y="3266718"/>
                  </a:lnTo>
                  <a:lnTo>
                    <a:pt x="0" y="3266718"/>
                  </a:lnTo>
                  <a:lnTo>
                    <a:pt x="0" y="0"/>
                  </a:lnTo>
                  <a:close/>
                </a:path>
              </a:pathLst>
            </a:custGeom>
            <a:noFill/>
            <a:ln>
              <a:noFill/>
            </a:ln>
          </p:spPr>
          <p:style>
            <a:lnRef idx="0">
              <a:scrgbClr r="0" g="0" b="0"/>
            </a:lnRef>
            <a:fillRef idx="0">
              <a:scrgbClr r="0" g="0" b="0"/>
            </a:fillRef>
            <a:effectRef idx="0">
              <a:schemeClr val="lt2">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marR="0" lvl="0" indent="0" algn="ctr" defTabSz="711200" rtl="0" eaLnBrk="1" fontAlgn="auto" latinLnBrk="0" hangingPunct="1">
                <a:lnSpc>
                  <a:spcPct val="100000"/>
                </a:lnSpc>
                <a:spcBef>
                  <a:spcPts val="600"/>
                </a:spcBef>
                <a:spcAft>
                  <a:spcPts val="0"/>
                </a:spcAft>
                <a:buClrTx/>
                <a:buSzTx/>
                <a:buFontTx/>
                <a:buNone/>
                <a:tabLst/>
                <a:defRPr/>
              </a:pPr>
              <a:r>
                <a:rPr kumimoji="0" lang="en-US" sz="1600" b="0" i="0" u="none" strike="noStrike" kern="1200" cap="none" spc="0" normalizeH="0" baseline="0" noProof="0" dirty="0">
                  <a:ln>
                    <a:noFill/>
                  </a:ln>
                  <a:solidFill>
                    <a:srgbClr val="42494B"/>
                  </a:solidFill>
                  <a:effectLst/>
                  <a:uLnTx/>
                  <a:uFillTx/>
                  <a:latin typeface="Arial" panose="020B0604020202020204" pitchFamily="34" charset="0"/>
                  <a:ea typeface="+mn-ea"/>
                  <a:cs typeface="Arial" panose="020B0604020202020204" pitchFamily="34" charset="0"/>
                </a:rPr>
                <a:t>Improve </a:t>
              </a:r>
              <a:r>
                <a:rPr kumimoji="0" lang="en-US" sz="1600" b="1"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rPr>
                <a:t>cost certainty</a:t>
              </a:r>
              <a:r>
                <a:rPr kumimoji="0" lang="en-US" sz="1600" b="1" i="0" u="none" strike="noStrike" kern="1200" cap="none" spc="0" normalizeH="0" baseline="0" noProof="0" dirty="0">
                  <a:ln>
                    <a:noFill/>
                  </a:ln>
                  <a:solidFill>
                    <a:srgbClr val="42494B"/>
                  </a:solidFill>
                  <a:effectLst/>
                  <a:uLnTx/>
                  <a:uFillTx/>
                  <a:latin typeface="Arial" panose="020B0604020202020204" pitchFamily="34" charset="0"/>
                  <a:ea typeface="+mn-ea"/>
                  <a:cs typeface="Arial" panose="020B0604020202020204" pitchFamily="34" charset="0"/>
                </a:rPr>
                <a:t> </a:t>
              </a:r>
              <a:r>
                <a:rPr kumimoji="0" lang="en-US" sz="1600" b="0" i="0" u="none" strike="noStrike" kern="1200" cap="none" spc="0" normalizeH="0" baseline="0" noProof="0" dirty="0">
                  <a:ln>
                    <a:noFill/>
                  </a:ln>
                  <a:solidFill>
                    <a:srgbClr val="42494B"/>
                  </a:solidFill>
                  <a:effectLst/>
                  <a:uLnTx/>
                  <a:uFillTx/>
                  <a:latin typeface="Arial" panose="020B0604020202020204" pitchFamily="34" charset="0"/>
                  <a:ea typeface="+mn-ea"/>
                  <a:cs typeface="Arial" panose="020B0604020202020204" pitchFamily="34" charset="0"/>
                </a:rPr>
                <a:t>or cost control</a:t>
              </a:r>
            </a:p>
            <a:p>
              <a:pPr marL="0" marR="0" lvl="0" indent="0" algn="ctr" defTabSz="711200" rtl="0" eaLnBrk="1" fontAlgn="auto" latinLnBrk="0" hangingPunct="1">
                <a:lnSpc>
                  <a:spcPct val="100000"/>
                </a:lnSpc>
                <a:spcBef>
                  <a:spcPts val="600"/>
                </a:spcBef>
                <a:spcAft>
                  <a:spcPts val="0"/>
                </a:spcAft>
                <a:buClrTx/>
                <a:buSzTx/>
                <a:buFontTx/>
                <a:buNone/>
                <a:tabLst/>
                <a:defRPr/>
              </a:pPr>
              <a:br>
                <a:rPr kumimoji="0" lang="en-US" sz="1600" b="0" i="0" u="none" strike="noStrike" kern="1200" cap="none" spc="0" normalizeH="0" baseline="0" noProof="0" dirty="0">
                  <a:ln>
                    <a:noFill/>
                  </a:ln>
                  <a:solidFill>
                    <a:srgbClr val="42494B"/>
                  </a:solidFill>
                  <a:effectLst/>
                  <a:uLnTx/>
                  <a:uFillTx/>
                  <a:latin typeface="Arial" panose="020B0604020202020204" pitchFamily="34" charset="0"/>
                  <a:ea typeface="+mn-ea"/>
                  <a:cs typeface="Arial" panose="020B0604020202020204" pitchFamily="34" charset="0"/>
                </a:rPr>
              </a:br>
              <a:r>
                <a:rPr kumimoji="0" lang="en-US" sz="1600" b="1"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rPr>
                <a:t>Open</a:t>
              </a:r>
              <a:r>
                <a:rPr kumimoji="0" lang="en-US" sz="1600" b="1" i="0" u="none" strike="noStrike" kern="1200" cap="none" spc="0" normalizeH="0" noProof="0" dirty="0">
                  <a:ln>
                    <a:noFill/>
                  </a:ln>
                  <a:solidFill>
                    <a:srgbClr val="000099"/>
                  </a:solidFill>
                  <a:effectLst/>
                  <a:uLnTx/>
                  <a:uFillTx/>
                  <a:latin typeface="Arial" panose="020B0604020202020204" pitchFamily="34" charset="0"/>
                  <a:ea typeface="+mn-ea"/>
                  <a:cs typeface="Arial" panose="020B0604020202020204" pitchFamily="34" charset="0"/>
                </a:rPr>
                <a:t> </a:t>
              </a:r>
              <a:r>
                <a:rPr kumimoji="0" lang="en-US" sz="1600" b="1"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rPr>
                <a:t>book </a:t>
              </a:r>
              <a:r>
                <a:rPr kumimoji="0" lang="en-US" sz="1600" b="0" i="0" u="none" strike="noStrike" kern="1200" cap="none" spc="0" normalizeH="0" baseline="0" noProof="0" dirty="0">
                  <a:ln>
                    <a:noFill/>
                  </a:ln>
                  <a:solidFill>
                    <a:srgbClr val="42494B"/>
                  </a:solidFill>
                  <a:effectLst/>
                  <a:uLnTx/>
                  <a:uFillTx/>
                  <a:latin typeface="Arial" panose="020B0604020202020204" pitchFamily="34" charset="0"/>
                  <a:ea typeface="+mn-ea"/>
                  <a:cs typeface="Arial" panose="020B0604020202020204" pitchFamily="34" charset="0"/>
                </a:rPr>
                <a:t>pricing</a:t>
              </a:r>
            </a:p>
            <a:p>
              <a:pPr marL="0" marR="0" lvl="0" indent="0" algn="ctr" defTabSz="711200" rtl="0" eaLnBrk="1" fontAlgn="auto" latinLnBrk="0" hangingPunct="1">
                <a:lnSpc>
                  <a:spcPct val="100000"/>
                </a:lnSpc>
                <a:spcBef>
                  <a:spcPts val="600"/>
                </a:spcBef>
                <a:spcAft>
                  <a:spcPts val="0"/>
                </a:spcAft>
                <a:buClrTx/>
                <a:buSzTx/>
                <a:buFontTx/>
                <a:buNone/>
                <a:tabLst/>
                <a:defRPr/>
              </a:pPr>
              <a:endParaRPr lang="en-US" sz="1600" noProof="0" dirty="0">
                <a:solidFill>
                  <a:srgbClr val="42494B"/>
                </a:solidFill>
                <a:latin typeface="Arial" panose="020B0604020202020204" pitchFamily="34" charset="0"/>
                <a:cs typeface="Arial" panose="020B0604020202020204" pitchFamily="34" charset="0"/>
              </a:endParaRPr>
            </a:p>
            <a:p>
              <a:pPr marL="0" marR="0" lvl="0" indent="0" algn="ctr" defTabSz="711200" rtl="0" eaLnBrk="1" fontAlgn="auto" latinLnBrk="0" hangingPunct="1">
                <a:lnSpc>
                  <a:spcPct val="100000"/>
                </a:lnSpc>
                <a:spcBef>
                  <a:spcPts val="600"/>
                </a:spcBef>
                <a:spcAft>
                  <a:spcPts val="0"/>
                </a:spcAft>
                <a:buClrTx/>
                <a:buSzTx/>
                <a:buFontTx/>
                <a:buNone/>
                <a:tabLst/>
                <a:defRPr/>
              </a:pPr>
              <a:r>
                <a:rPr kumimoji="0" lang="en-US" sz="1600" b="1" i="0" u="none" strike="noStrike" kern="1200" cap="none" spc="0" normalizeH="0" baseline="0" dirty="0">
                  <a:ln>
                    <a:noFill/>
                  </a:ln>
                  <a:solidFill>
                    <a:srgbClr val="000099"/>
                  </a:solidFill>
                  <a:effectLst/>
                  <a:uLnTx/>
                  <a:uFillTx/>
                  <a:latin typeface="Arial" panose="020B0604020202020204" pitchFamily="34" charset="0"/>
                  <a:ea typeface="+mn-ea"/>
                  <a:cs typeface="Arial" panose="020B0604020202020204" pitchFamily="34" charset="0"/>
                </a:rPr>
                <a:t>Fair</a:t>
              </a:r>
              <a:r>
                <a:rPr kumimoji="0" lang="en-US" sz="1600" b="1" i="0" u="none" strike="noStrike" kern="1200" cap="none" spc="0" normalizeH="0" dirty="0">
                  <a:ln>
                    <a:noFill/>
                  </a:ln>
                  <a:solidFill>
                    <a:srgbClr val="000099"/>
                  </a:solidFill>
                  <a:effectLst/>
                  <a:uLnTx/>
                  <a:uFillTx/>
                  <a:latin typeface="Arial" panose="020B0604020202020204" pitchFamily="34" charset="0"/>
                  <a:ea typeface="+mn-ea"/>
                  <a:cs typeface="Arial" panose="020B0604020202020204" pitchFamily="34" charset="0"/>
                </a:rPr>
                <a:t> Market Value</a:t>
              </a:r>
              <a:r>
                <a:rPr kumimoji="0" lang="en-US" sz="1600" b="0" i="0" u="none" strike="noStrike" kern="1200" cap="none" spc="0" normalizeH="0" dirty="0">
                  <a:ln>
                    <a:noFill/>
                  </a:ln>
                  <a:solidFill>
                    <a:srgbClr val="42494B"/>
                  </a:solidFill>
                  <a:effectLst/>
                  <a:uLnTx/>
                  <a:uFillTx/>
                  <a:latin typeface="Arial" panose="020B0604020202020204" pitchFamily="34" charset="0"/>
                  <a:ea typeface="+mn-ea"/>
                  <a:cs typeface="Arial" panose="020B0604020202020204" pitchFamily="34" charset="0"/>
                </a:rPr>
                <a:t> rather than low bid</a:t>
              </a:r>
              <a:endParaRPr kumimoji="0" lang="en-US" sz="1600" b="0" i="0" u="none" strike="noStrike" kern="1200" cap="none" spc="0" normalizeH="0" baseline="0" noProof="0" dirty="0">
                <a:ln>
                  <a:noFill/>
                </a:ln>
                <a:solidFill>
                  <a:srgbClr val="42494B"/>
                </a:solidFill>
                <a:effectLst/>
                <a:uLnTx/>
                <a:uFillTx/>
                <a:latin typeface="Arial" panose="020B0604020202020204" pitchFamily="34" charset="0"/>
                <a:ea typeface="+mn-ea"/>
                <a:cs typeface="Arial" panose="020B0604020202020204" pitchFamily="34" charset="0"/>
              </a:endParaRPr>
            </a:p>
            <a:p>
              <a:pPr marL="0" marR="0" lvl="0" indent="0" algn="ctr" defTabSz="711200" rtl="0" eaLnBrk="1" fontAlgn="auto" latinLnBrk="0" hangingPunct="1">
                <a:lnSpc>
                  <a:spcPct val="100000"/>
                </a:lnSpc>
                <a:spcBef>
                  <a:spcPts val="600"/>
                </a:spcBef>
                <a:spcAft>
                  <a:spcPts val="0"/>
                </a:spcAft>
                <a:buClrTx/>
                <a:buSzTx/>
                <a:buFontTx/>
                <a:buNone/>
                <a:tabLst/>
                <a:defRPr/>
              </a:pPr>
              <a:endParaRPr kumimoji="0" lang="en-US" sz="1600" b="0" i="0" u="none" strike="noStrike" kern="1200" cap="none" spc="0" normalizeH="0" baseline="0" noProof="0" dirty="0">
                <a:ln>
                  <a:noFill/>
                </a:ln>
                <a:solidFill>
                  <a:srgbClr val="42494B"/>
                </a:solidFill>
                <a:effectLst/>
                <a:uLnTx/>
                <a:uFillTx/>
                <a:latin typeface="Arial" panose="020B0604020202020204" pitchFamily="34" charset="0"/>
                <a:ea typeface="+mn-ea"/>
                <a:cs typeface="Arial" panose="020B0604020202020204" pitchFamily="34" charset="0"/>
              </a:endParaRPr>
            </a:p>
            <a:p>
              <a:pPr marL="0" marR="0" lvl="0" indent="0" algn="ctr" defTabSz="711200" rtl="0" eaLnBrk="1" fontAlgn="auto" latinLnBrk="0" hangingPunct="1">
                <a:lnSpc>
                  <a:spcPct val="100000"/>
                </a:lnSpc>
                <a:spcBef>
                  <a:spcPts val="600"/>
                </a:spcBef>
                <a:spcAft>
                  <a:spcPts val="0"/>
                </a:spcAft>
                <a:buClrTx/>
                <a:buSzTx/>
                <a:buFontTx/>
                <a:buNone/>
                <a:tabLst/>
                <a:defRPr/>
              </a:pPr>
              <a:r>
                <a:rPr kumimoji="0" lang="en-US" sz="1600" b="0" i="0" u="none" strike="noStrike" kern="1200" cap="none" spc="0" normalizeH="0" baseline="0" noProof="0" dirty="0">
                  <a:ln>
                    <a:noFill/>
                  </a:ln>
                  <a:solidFill>
                    <a:srgbClr val="42494B"/>
                  </a:solidFill>
                  <a:effectLst/>
                  <a:uLnTx/>
                  <a:uFillTx/>
                  <a:latin typeface="Arial" panose="020B0604020202020204" pitchFamily="34" charset="0"/>
                  <a:ea typeface="+mn-ea"/>
                  <a:cs typeface="Arial" panose="020B0604020202020204" pitchFamily="34" charset="0"/>
                </a:rPr>
                <a:t>Built in </a:t>
              </a:r>
              <a:r>
                <a:rPr kumimoji="0" lang="en-US" sz="1600" b="1"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rPr>
                <a:t>Value Engineering</a:t>
              </a:r>
            </a:p>
          </p:txBody>
        </p:sp>
        <p:cxnSp>
          <p:nvCxnSpPr>
            <p:cNvPr id="33" name="Straight Connector 32">
              <a:extLst>
                <a:ext uri="{FF2B5EF4-FFF2-40B4-BE49-F238E27FC236}">
                  <a16:creationId xmlns:a16="http://schemas.microsoft.com/office/drawing/2014/main" id="{CAD035A4-7F97-4CEA-9D7D-63AF73AF2D8B}"/>
                </a:ext>
              </a:extLst>
            </p:cNvPr>
            <p:cNvCxnSpPr/>
            <p:nvPr/>
          </p:nvCxnSpPr>
          <p:spPr>
            <a:xfrm>
              <a:off x="6246254" y="2761193"/>
              <a:ext cx="1504784" cy="0"/>
            </a:xfrm>
            <a:prstGeom prst="line">
              <a:avLst/>
            </a:prstGeom>
            <a:ln>
              <a:solidFill>
                <a:srgbClr val="3B3477"/>
              </a:solidFill>
            </a:ln>
          </p:spPr>
          <p:style>
            <a:lnRef idx="1">
              <a:schemeClr val="accent1"/>
            </a:lnRef>
            <a:fillRef idx="0">
              <a:schemeClr val="accent1"/>
            </a:fillRef>
            <a:effectRef idx="0">
              <a:schemeClr val="accent1"/>
            </a:effectRef>
            <a:fontRef idx="minor">
              <a:schemeClr val="tx1"/>
            </a:fontRef>
          </p:style>
        </p:cxnSp>
      </p:grpSp>
      <p:grpSp>
        <p:nvGrpSpPr>
          <p:cNvPr id="34" name="Group 33">
            <a:extLst>
              <a:ext uri="{FF2B5EF4-FFF2-40B4-BE49-F238E27FC236}">
                <a16:creationId xmlns:a16="http://schemas.microsoft.com/office/drawing/2014/main" id="{FBA86F02-89D4-4069-80CA-7277BF83B75D}"/>
              </a:ext>
            </a:extLst>
          </p:cNvPr>
          <p:cNvGrpSpPr/>
          <p:nvPr/>
        </p:nvGrpSpPr>
        <p:grpSpPr>
          <a:xfrm>
            <a:off x="9147497" y="2364420"/>
            <a:ext cx="2178963" cy="3740006"/>
            <a:chOff x="9145722" y="2424350"/>
            <a:chExt cx="2178963" cy="3740006"/>
          </a:xfrm>
        </p:grpSpPr>
        <p:sp>
          <p:nvSpPr>
            <p:cNvPr id="36" name="Freeform: Shape 35">
              <a:extLst>
                <a:ext uri="{FF2B5EF4-FFF2-40B4-BE49-F238E27FC236}">
                  <a16:creationId xmlns:a16="http://schemas.microsoft.com/office/drawing/2014/main" id="{3612431C-8C88-42DC-86AB-7FC653690515}"/>
                </a:ext>
              </a:extLst>
            </p:cNvPr>
            <p:cNvSpPr/>
            <p:nvPr/>
          </p:nvSpPr>
          <p:spPr>
            <a:xfrm>
              <a:off x="9145722" y="2424350"/>
              <a:ext cx="2178963" cy="289218"/>
            </a:xfrm>
            <a:custGeom>
              <a:avLst/>
              <a:gdLst>
                <a:gd name="connsiteX0" fmla="*/ 0 w 2178963"/>
                <a:gd name="connsiteY0" fmla="*/ 0 h 289218"/>
                <a:gd name="connsiteX1" fmla="*/ 2178963 w 2178963"/>
                <a:gd name="connsiteY1" fmla="*/ 0 h 289218"/>
                <a:gd name="connsiteX2" fmla="*/ 2178963 w 2178963"/>
                <a:gd name="connsiteY2" fmla="*/ 289218 h 289218"/>
                <a:gd name="connsiteX3" fmla="*/ 0 w 2178963"/>
                <a:gd name="connsiteY3" fmla="*/ 289218 h 289218"/>
                <a:gd name="connsiteX4" fmla="*/ 0 w 2178963"/>
                <a:gd name="connsiteY4" fmla="*/ 0 h 289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8963" h="289218">
                  <a:moveTo>
                    <a:pt x="0" y="0"/>
                  </a:moveTo>
                  <a:lnTo>
                    <a:pt x="2178963" y="0"/>
                  </a:lnTo>
                  <a:lnTo>
                    <a:pt x="2178963" y="289218"/>
                  </a:lnTo>
                  <a:lnTo>
                    <a:pt x="0" y="289218"/>
                  </a:lnTo>
                  <a:lnTo>
                    <a:pt x="0" y="0"/>
                  </a:lnTo>
                  <a:close/>
                </a:path>
              </a:pathLst>
            </a:custGeom>
            <a:noFill/>
            <a:ln>
              <a:noFill/>
            </a:ln>
          </p:spPr>
          <p:style>
            <a:lnRef idx="0">
              <a:scrgbClr r="0" g="0" b="0"/>
            </a:lnRef>
            <a:fillRef idx="0">
              <a:scrgbClr r="0" g="0" b="0"/>
            </a:fillRef>
            <a:effectRef idx="0">
              <a:schemeClr val="lt2">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marR="0" lvl="0" indent="0" algn="ctr" defTabSz="844550" rtl="0" eaLnBrk="1" fontAlgn="auto" latinLnBrk="0" hangingPunct="1">
                <a:lnSpc>
                  <a:spcPct val="100000"/>
                </a:lnSpc>
                <a:spcBef>
                  <a:spcPct val="0"/>
                </a:spcBef>
                <a:spcAft>
                  <a:spcPct val="35000"/>
                </a:spcAft>
                <a:buClrTx/>
                <a:buSzTx/>
                <a:buFontTx/>
                <a:buNone/>
                <a:tabLst/>
                <a:defRPr b="1"/>
              </a:pPr>
              <a:r>
                <a:rPr kumimoji="0" lang="en-US" sz="1900" b="1"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rPr>
                <a:t>Schedule</a:t>
              </a:r>
            </a:p>
          </p:txBody>
        </p:sp>
        <p:sp>
          <p:nvSpPr>
            <p:cNvPr id="37" name="Freeform: Shape 36">
              <a:extLst>
                <a:ext uri="{FF2B5EF4-FFF2-40B4-BE49-F238E27FC236}">
                  <a16:creationId xmlns:a16="http://schemas.microsoft.com/office/drawing/2014/main" id="{2282F364-AEEF-4DB0-8008-6B2B18EBFAAD}"/>
                </a:ext>
              </a:extLst>
            </p:cNvPr>
            <p:cNvSpPr/>
            <p:nvPr/>
          </p:nvSpPr>
          <p:spPr>
            <a:xfrm>
              <a:off x="9145722" y="2897638"/>
              <a:ext cx="2178963" cy="3266718"/>
            </a:xfrm>
            <a:custGeom>
              <a:avLst/>
              <a:gdLst>
                <a:gd name="connsiteX0" fmla="*/ 0 w 2178963"/>
                <a:gd name="connsiteY0" fmla="*/ 0 h 3266718"/>
                <a:gd name="connsiteX1" fmla="*/ 2178963 w 2178963"/>
                <a:gd name="connsiteY1" fmla="*/ 0 h 3266718"/>
                <a:gd name="connsiteX2" fmla="*/ 2178963 w 2178963"/>
                <a:gd name="connsiteY2" fmla="*/ 3266718 h 3266718"/>
                <a:gd name="connsiteX3" fmla="*/ 0 w 2178963"/>
                <a:gd name="connsiteY3" fmla="*/ 3266718 h 3266718"/>
                <a:gd name="connsiteX4" fmla="*/ 0 w 2178963"/>
                <a:gd name="connsiteY4" fmla="*/ 0 h 32667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8963" h="3266718">
                  <a:moveTo>
                    <a:pt x="0" y="0"/>
                  </a:moveTo>
                  <a:lnTo>
                    <a:pt x="2178963" y="0"/>
                  </a:lnTo>
                  <a:lnTo>
                    <a:pt x="2178963" y="3266718"/>
                  </a:lnTo>
                  <a:lnTo>
                    <a:pt x="0" y="3266718"/>
                  </a:lnTo>
                  <a:lnTo>
                    <a:pt x="0" y="0"/>
                  </a:lnTo>
                  <a:close/>
                </a:path>
              </a:pathLst>
            </a:custGeom>
            <a:noFill/>
            <a:ln>
              <a:noFill/>
            </a:ln>
          </p:spPr>
          <p:style>
            <a:lnRef idx="0">
              <a:scrgbClr r="0" g="0" b="0"/>
            </a:lnRef>
            <a:fillRef idx="0">
              <a:scrgbClr r="0" g="0" b="0"/>
            </a:fillRef>
            <a:effectRef idx="0">
              <a:schemeClr val="lt2">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marR="0" lvl="0" indent="0" algn="ctr" defTabSz="711200" rtl="0" eaLnBrk="1" fontAlgn="auto" latinLnBrk="0" hangingPunct="1">
                <a:lnSpc>
                  <a:spcPct val="100000"/>
                </a:lnSpc>
                <a:spcBef>
                  <a:spcPts val="600"/>
                </a:spcBef>
                <a:spcAft>
                  <a:spcPts val="0"/>
                </a:spcAft>
                <a:buClrTx/>
                <a:buSzTx/>
                <a:buFontTx/>
                <a:buNone/>
                <a:tabLst/>
                <a:defRPr/>
              </a:pPr>
              <a:r>
                <a:rPr lang="en-US" sz="1600" dirty="0">
                  <a:solidFill>
                    <a:srgbClr val="42494B"/>
                  </a:solidFill>
                  <a:latin typeface="Arial" panose="020B0604020202020204" pitchFamily="34" charset="0"/>
                  <a:cs typeface="Arial" panose="020B0604020202020204" pitchFamily="34" charset="0"/>
                </a:rPr>
                <a:t>Schedules can be </a:t>
              </a:r>
              <a:r>
                <a:rPr lang="en-US" sz="1600" b="1" dirty="0">
                  <a:solidFill>
                    <a:srgbClr val="000099"/>
                  </a:solidFill>
                  <a:latin typeface="Arial" panose="020B0604020202020204" pitchFamily="34" charset="0"/>
                  <a:cs typeface="Arial" panose="020B0604020202020204" pitchFamily="34" charset="0"/>
                </a:rPr>
                <a:t>optimized</a:t>
              </a:r>
              <a:endParaRPr kumimoji="0" lang="en-US" sz="1600" b="1" i="0" u="none" strike="noStrike" kern="1200" cap="none" spc="0" normalizeH="0" baseline="0" noProof="0" dirty="0">
                <a:ln>
                  <a:noFill/>
                </a:ln>
                <a:solidFill>
                  <a:srgbClr val="000099"/>
                </a:solidFill>
                <a:effectLst/>
                <a:uLnTx/>
                <a:uFillTx/>
                <a:latin typeface="Arial" panose="020B0604020202020204" pitchFamily="34" charset="0"/>
                <a:cs typeface="Arial" panose="020B0604020202020204" pitchFamily="34" charset="0"/>
              </a:endParaRPr>
            </a:p>
            <a:p>
              <a:pPr marL="0" marR="0" lvl="0" indent="0" algn="ctr" defTabSz="711200" rtl="0" eaLnBrk="1" fontAlgn="auto" latinLnBrk="0" hangingPunct="1">
                <a:lnSpc>
                  <a:spcPct val="100000"/>
                </a:lnSpc>
                <a:spcBef>
                  <a:spcPts val="600"/>
                </a:spcBef>
                <a:spcAft>
                  <a:spcPts val="0"/>
                </a:spcAft>
                <a:buClrTx/>
                <a:buSzTx/>
                <a:buFontTx/>
                <a:buNone/>
                <a:tabLst/>
                <a:defRPr/>
              </a:pPr>
              <a:endParaRPr lang="en-US" sz="1600" dirty="0">
                <a:solidFill>
                  <a:srgbClr val="42494B"/>
                </a:solidFill>
                <a:latin typeface="Arial" panose="020B0604020202020204" pitchFamily="34" charset="0"/>
                <a:cs typeface="Arial" panose="020B0604020202020204" pitchFamily="34" charset="0"/>
              </a:endParaRPr>
            </a:p>
            <a:p>
              <a:pPr marL="0" marR="0" lvl="0" indent="0" algn="ctr" defTabSz="711200" rtl="0" eaLnBrk="1" fontAlgn="auto" latinLnBrk="0" hangingPunct="1">
                <a:lnSpc>
                  <a:spcPct val="100000"/>
                </a:lnSpc>
                <a:spcBef>
                  <a:spcPts val="600"/>
                </a:spcBef>
                <a:spcAft>
                  <a:spcPts val="0"/>
                </a:spcAft>
                <a:buClrTx/>
                <a:buSzTx/>
                <a:buFontTx/>
                <a:buNone/>
                <a:tabLst/>
                <a:defRPr/>
              </a:pPr>
              <a:r>
                <a:rPr kumimoji="0" lang="en-US" sz="1600" b="0" i="0" u="none" strike="noStrike" kern="1200" cap="none" spc="0" normalizeH="0" baseline="0" noProof="0" dirty="0">
                  <a:ln>
                    <a:noFill/>
                  </a:ln>
                  <a:solidFill>
                    <a:srgbClr val="42494B"/>
                  </a:solidFill>
                  <a:effectLst/>
                  <a:uLnTx/>
                  <a:uFillTx/>
                  <a:latin typeface="Arial" panose="020B0604020202020204" pitchFamily="34" charset="0"/>
                  <a:ea typeface="+mn-ea"/>
                  <a:cs typeface="Arial" panose="020B0604020202020204" pitchFamily="34" charset="0"/>
                </a:rPr>
                <a:t>Impacts on the </a:t>
              </a:r>
              <a:r>
                <a:rPr kumimoji="0" lang="en-US" sz="1600" b="1"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rPr>
                <a:t>traveling public</a:t>
              </a:r>
              <a:r>
                <a:rPr kumimoji="0" lang="en-US" sz="1600" b="0" i="0" u="none" strike="noStrike" kern="1200" cap="none" spc="0" normalizeH="0" baseline="0" noProof="0" dirty="0">
                  <a:ln>
                    <a:noFill/>
                  </a:ln>
                  <a:solidFill>
                    <a:srgbClr val="42494B"/>
                  </a:solidFill>
                  <a:effectLst/>
                  <a:uLnTx/>
                  <a:uFillTx/>
                  <a:latin typeface="Arial" panose="020B0604020202020204" pitchFamily="34" charset="0"/>
                  <a:ea typeface="+mn-ea"/>
                  <a:cs typeface="Arial" panose="020B0604020202020204" pitchFamily="34" charset="0"/>
                </a:rPr>
                <a:t> may be minimized </a:t>
              </a:r>
            </a:p>
            <a:p>
              <a:pPr marL="0" marR="0" lvl="0" indent="0" algn="ctr" defTabSz="711200" rtl="0" eaLnBrk="1" fontAlgn="auto" latinLnBrk="0" hangingPunct="1">
                <a:lnSpc>
                  <a:spcPct val="100000"/>
                </a:lnSpc>
                <a:spcBef>
                  <a:spcPts val="600"/>
                </a:spcBef>
                <a:spcAft>
                  <a:spcPts val="0"/>
                </a:spcAft>
                <a:buClrTx/>
                <a:buSzTx/>
                <a:buFontTx/>
                <a:buNone/>
                <a:tabLst/>
                <a:defRPr/>
              </a:pPr>
              <a:endParaRPr kumimoji="0" lang="en-US" sz="1600" b="0" i="0" u="none" strike="noStrike" kern="1200" cap="none" spc="0" normalizeH="0" baseline="0" noProof="0" dirty="0">
                <a:ln>
                  <a:noFill/>
                </a:ln>
                <a:solidFill>
                  <a:srgbClr val="42494B"/>
                </a:solidFill>
                <a:effectLst/>
                <a:uLnTx/>
                <a:uFillTx/>
                <a:latin typeface="Arial" panose="020B0604020202020204" pitchFamily="34" charset="0"/>
                <a:ea typeface="+mn-ea"/>
                <a:cs typeface="Arial" panose="020B0604020202020204" pitchFamily="34" charset="0"/>
              </a:endParaRPr>
            </a:p>
            <a:p>
              <a:pPr marL="0" marR="0" lvl="0" indent="0" algn="ctr" defTabSz="711200" rtl="0" eaLnBrk="1" fontAlgn="auto" latinLnBrk="0" hangingPunct="1">
                <a:lnSpc>
                  <a:spcPct val="100000"/>
                </a:lnSpc>
                <a:spcBef>
                  <a:spcPts val="600"/>
                </a:spcBef>
                <a:spcAft>
                  <a:spcPts val="0"/>
                </a:spcAft>
                <a:buClrTx/>
                <a:buSzTx/>
                <a:buFontTx/>
                <a:buNone/>
                <a:tabLst/>
                <a:defRPr/>
              </a:pPr>
              <a:r>
                <a:rPr kumimoji="0" lang="en-US" sz="1600" b="0" i="0" u="none" strike="noStrike" kern="1200" cap="none" spc="0" normalizeH="0" baseline="0" noProof="0" dirty="0">
                  <a:ln>
                    <a:noFill/>
                  </a:ln>
                  <a:solidFill>
                    <a:srgbClr val="42494B"/>
                  </a:solidFill>
                  <a:effectLst/>
                  <a:uLnTx/>
                  <a:uFillTx/>
                  <a:latin typeface="Arial" panose="020B0604020202020204" pitchFamily="34" charset="0"/>
                  <a:ea typeface="+mn-ea"/>
                  <a:cs typeface="Arial" panose="020B0604020202020204" pitchFamily="34" charset="0"/>
                </a:rPr>
                <a:t>Schedule informed from </a:t>
              </a:r>
              <a:r>
                <a:rPr kumimoji="0" lang="en-US" sz="1600" b="1"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rPr>
                <a:t>contractor early involvement </a:t>
              </a:r>
              <a:r>
                <a:rPr kumimoji="0" lang="en-US" sz="1600" i="0" u="none" strike="noStrike" kern="1200" cap="none" spc="0" normalizeH="0" baseline="0" noProof="0" dirty="0">
                  <a:ln>
                    <a:noFill/>
                  </a:ln>
                  <a:solidFill>
                    <a:schemeClr val="tx1">
                      <a:lumMod val="65000"/>
                      <a:lumOff val="35000"/>
                    </a:schemeClr>
                  </a:solidFill>
                  <a:effectLst/>
                  <a:uLnTx/>
                  <a:uFillTx/>
                  <a:latin typeface="Arial" panose="020B0604020202020204" pitchFamily="34" charset="0"/>
                  <a:ea typeface="+mn-ea"/>
                  <a:cs typeface="Arial" panose="020B0604020202020204" pitchFamily="34" charset="0"/>
                </a:rPr>
                <a:t>on</a:t>
              </a:r>
              <a:r>
                <a:rPr kumimoji="0" lang="en-US" sz="1600" i="0" u="none" strike="noStrike" kern="1200" cap="none" spc="0" normalizeH="0" noProof="0" dirty="0">
                  <a:ln>
                    <a:noFill/>
                  </a:ln>
                  <a:solidFill>
                    <a:schemeClr val="tx1">
                      <a:lumMod val="65000"/>
                      <a:lumOff val="35000"/>
                    </a:schemeClr>
                  </a:solidFill>
                  <a:effectLst/>
                  <a:uLnTx/>
                  <a:uFillTx/>
                  <a:latin typeface="Arial" panose="020B0604020202020204" pitchFamily="34" charset="0"/>
                  <a:ea typeface="+mn-ea"/>
                  <a:cs typeface="Arial" panose="020B0604020202020204" pitchFamily="34" charset="0"/>
                </a:rPr>
                <a:t> means and methods</a:t>
              </a:r>
              <a:endParaRPr kumimoji="0" lang="en-US" sz="1600" i="0" u="none" strike="noStrike" kern="1200" cap="none" spc="0" normalizeH="0" baseline="0" noProof="0" dirty="0">
                <a:ln>
                  <a:noFill/>
                </a:ln>
                <a:solidFill>
                  <a:schemeClr val="tx1">
                    <a:lumMod val="65000"/>
                    <a:lumOff val="35000"/>
                  </a:schemeClr>
                </a:solidFill>
                <a:effectLst/>
                <a:uLnTx/>
                <a:uFillTx/>
                <a:latin typeface="Arial" panose="020B0604020202020204" pitchFamily="34" charset="0"/>
                <a:ea typeface="+mn-ea"/>
                <a:cs typeface="Arial" panose="020B0604020202020204" pitchFamily="34" charset="0"/>
              </a:endParaRPr>
            </a:p>
          </p:txBody>
        </p:sp>
        <p:cxnSp>
          <p:nvCxnSpPr>
            <p:cNvPr id="38" name="Straight Connector 37">
              <a:extLst>
                <a:ext uri="{FF2B5EF4-FFF2-40B4-BE49-F238E27FC236}">
                  <a16:creationId xmlns:a16="http://schemas.microsoft.com/office/drawing/2014/main" id="{9C7B8261-9124-4D83-9A24-0552567BBBAD}"/>
                </a:ext>
              </a:extLst>
            </p:cNvPr>
            <p:cNvCxnSpPr/>
            <p:nvPr/>
          </p:nvCxnSpPr>
          <p:spPr>
            <a:xfrm>
              <a:off x="9482811" y="2761193"/>
              <a:ext cx="1504784" cy="0"/>
            </a:xfrm>
            <a:prstGeom prst="line">
              <a:avLst/>
            </a:prstGeom>
            <a:ln>
              <a:solidFill>
                <a:srgbClr val="3B3477"/>
              </a:solidFill>
            </a:ln>
          </p:spPr>
          <p:style>
            <a:lnRef idx="1">
              <a:schemeClr val="accent1"/>
            </a:lnRef>
            <a:fillRef idx="0">
              <a:schemeClr val="accent1"/>
            </a:fillRef>
            <a:effectRef idx="0">
              <a:schemeClr val="accent1"/>
            </a:effectRef>
            <a:fontRef idx="minor">
              <a:schemeClr val="tx1"/>
            </a:fontRef>
          </p:style>
        </p:cxnSp>
      </p:grpSp>
      <p:pic>
        <p:nvPicPr>
          <p:cNvPr id="39" name="Picture 38">
            <a:extLst>
              <a:ext uri="{FF2B5EF4-FFF2-40B4-BE49-F238E27FC236}">
                <a16:creationId xmlns:a16="http://schemas.microsoft.com/office/drawing/2014/main" id="{D59B5453-195D-4B36-8028-9343943F21C6}"/>
              </a:ext>
            </a:extLst>
          </p:cNvPr>
          <p:cNvPicPr>
            <a:picLocks noChangeAspect="1"/>
          </p:cNvPicPr>
          <p:nvPr/>
        </p:nvPicPr>
        <p:blipFill>
          <a:blip r:embed="rId3"/>
          <a:stretch>
            <a:fillRect/>
          </a:stretch>
        </p:blipFill>
        <p:spPr>
          <a:xfrm>
            <a:off x="1508266" y="1609828"/>
            <a:ext cx="762066" cy="676715"/>
          </a:xfrm>
          <a:prstGeom prst="rect">
            <a:avLst/>
          </a:prstGeom>
        </p:spPr>
      </p:pic>
      <p:pic>
        <p:nvPicPr>
          <p:cNvPr id="40" name="Picture 39">
            <a:extLst>
              <a:ext uri="{FF2B5EF4-FFF2-40B4-BE49-F238E27FC236}">
                <a16:creationId xmlns:a16="http://schemas.microsoft.com/office/drawing/2014/main" id="{71ACF7DE-5045-4902-849F-FB57D25DFBA8}"/>
              </a:ext>
            </a:extLst>
          </p:cNvPr>
          <p:cNvPicPr>
            <a:picLocks noChangeAspect="1"/>
          </p:cNvPicPr>
          <p:nvPr/>
        </p:nvPicPr>
        <p:blipFill>
          <a:blip r:embed="rId4"/>
          <a:stretch>
            <a:fillRect/>
          </a:stretch>
        </p:blipFill>
        <p:spPr>
          <a:xfrm>
            <a:off x="4062224" y="1601767"/>
            <a:ext cx="762066" cy="670618"/>
          </a:xfrm>
          <a:prstGeom prst="rect">
            <a:avLst/>
          </a:prstGeom>
        </p:spPr>
      </p:pic>
      <p:pic>
        <p:nvPicPr>
          <p:cNvPr id="42" name="Picture 41">
            <a:extLst>
              <a:ext uri="{FF2B5EF4-FFF2-40B4-BE49-F238E27FC236}">
                <a16:creationId xmlns:a16="http://schemas.microsoft.com/office/drawing/2014/main" id="{0ED2B647-532E-4FC5-AAA5-B2D49704CFB5}"/>
              </a:ext>
            </a:extLst>
          </p:cNvPr>
          <p:cNvPicPr>
            <a:picLocks noChangeAspect="1"/>
          </p:cNvPicPr>
          <p:nvPr/>
        </p:nvPicPr>
        <p:blipFill>
          <a:blip r:embed="rId5"/>
          <a:stretch>
            <a:fillRect/>
          </a:stretch>
        </p:blipFill>
        <p:spPr>
          <a:xfrm>
            <a:off x="6804448" y="1609828"/>
            <a:ext cx="762066" cy="676715"/>
          </a:xfrm>
          <a:prstGeom prst="rect">
            <a:avLst/>
          </a:prstGeom>
        </p:spPr>
      </p:pic>
      <p:pic>
        <p:nvPicPr>
          <p:cNvPr id="43" name="Picture 42">
            <a:extLst>
              <a:ext uri="{FF2B5EF4-FFF2-40B4-BE49-F238E27FC236}">
                <a16:creationId xmlns:a16="http://schemas.microsoft.com/office/drawing/2014/main" id="{152DB4C4-8D44-4F86-AA81-8BB65389A0A3}"/>
              </a:ext>
            </a:extLst>
          </p:cNvPr>
          <p:cNvPicPr>
            <a:picLocks noChangeAspect="1"/>
          </p:cNvPicPr>
          <p:nvPr/>
        </p:nvPicPr>
        <p:blipFill>
          <a:blip r:embed="rId6"/>
          <a:stretch>
            <a:fillRect/>
          </a:stretch>
        </p:blipFill>
        <p:spPr>
          <a:xfrm>
            <a:off x="9855945" y="1601767"/>
            <a:ext cx="762066" cy="676715"/>
          </a:xfrm>
          <a:prstGeom prst="rect">
            <a:avLst/>
          </a:prstGeom>
        </p:spPr>
      </p:pic>
      <p:pic>
        <p:nvPicPr>
          <p:cNvPr id="45" name="Picture 44" descr="Logo&#10;&#10;Description automatically generated">
            <a:extLst>
              <a:ext uri="{FF2B5EF4-FFF2-40B4-BE49-F238E27FC236}">
                <a16:creationId xmlns:a16="http://schemas.microsoft.com/office/drawing/2014/main" id="{CE3FB960-EED8-4A92-ADC1-33957E650733}"/>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10348064" y="393313"/>
            <a:ext cx="1282612" cy="477836"/>
          </a:xfrm>
          <a:prstGeom prst="rect">
            <a:avLst/>
          </a:prstGeom>
        </p:spPr>
      </p:pic>
      <p:cxnSp>
        <p:nvCxnSpPr>
          <p:cNvPr id="49" name="Straight Connector 48">
            <a:extLst>
              <a:ext uri="{FF2B5EF4-FFF2-40B4-BE49-F238E27FC236}">
                <a16:creationId xmlns:a16="http://schemas.microsoft.com/office/drawing/2014/main" id="{B062CCDB-611F-43B7-8CBB-B9F2D01CAEFB}"/>
              </a:ext>
            </a:extLst>
          </p:cNvPr>
          <p:cNvCxnSpPr>
            <a:cxnSpLocks/>
          </p:cNvCxnSpPr>
          <p:nvPr/>
        </p:nvCxnSpPr>
        <p:spPr>
          <a:xfrm flipH="1">
            <a:off x="360729" y="285226"/>
            <a:ext cx="11341913" cy="0"/>
          </a:xfrm>
          <a:prstGeom prst="line">
            <a:avLst/>
          </a:prstGeom>
          <a:ln w="57150">
            <a:solidFill>
              <a:srgbClr val="3B3477"/>
            </a:solidFill>
          </a:ln>
        </p:spPr>
        <p:style>
          <a:lnRef idx="3">
            <a:schemeClr val="accent1"/>
          </a:lnRef>
          <a:fillRef idx="0">
            <a:schemeClr val="accent1"/>
          </a:fillRef>
          <a:effectRef idx="2">
            <a:schemeClr val="accent1"/>
          </a:effectRef>
          <a:fontRef idx="minor">
            <a:schemeClr val="tx1"/>
          </a:fontRef>
        </p:style>
      </p:cxnSp>
      <p:cxnSp>
        <p:nvCxnSpPr>
          <p:cNvPr id="50" name="Straight Connector 49">
            <a:extLst>
              <a:ext uri="{FF2B5EF4-FFF2-40B4-BE49-F238E27FC236}">
                <a16:creationId xmlns:a16="http://schemas.microsoft.com/office/drawing/2014/main" id="{FF6F6499-6058-474A-948E-E273D477C34A}"/>
              </a:ext>
            </a:extLst>
          </p:cNvPr>
          <p:cNvCxnSpPr>
            <a:cxnSpLocks/>
          </p:cNvCxnSpPr>
          <p:nvPr/>
        </p:nvCxnSpPr>
        <p:spPr>
          <a:xfrm flipH="1">
            <a:off x="360726" y="6586756"/>
            <a:ext cx="11511784" cy="0"/>
          </a:xfrm>
          <a:prstGeom prst="line">
            <a:avLst/>
          </a:prstGeom>
          <a:ln w="57150">
            <a:solidFill>
              <a:srgbClr val="3B3477"/>
            </a:solidFill>
          </a:ln>
        </p:spPr>
        <p:style>
          <a:lnRef idx="3">
            <a:schemeClr val="accent1"/>
          </a:lnRef>
          <a:fillRef idx="0">
            <a:schemeClr val="accent1"/>
          </a:fillRef>
          <a:effectRef idx="2">
            <a:schemeClr val="accent1"/>
          </a:effectRef>
          <a:fontRef idx="minor">
            <a:schemeClr val="tx1"/>
          </a:fontRef>
        </p:style>
      </p:cxnSp>
      <p:cxnSp>
        <p:nvCxnSpPr>
          <p:cNvPr id="53" name="Straight Connector 52">
            <a:extLst>
              <a:ext uri="{FF2B5EF4-FFF2-40B4-BE49-F238E27FC236}">
                <a16:creationId xmlns:a16="http://schemas.microsoft.com/office/drawing/2014/main" id="{89D9C598-6F37-47C3-AAE5-943F5B2F6059}"/>
              </a:ext>
            </a:extLst>
          </p:cNvPr>
          <p:cNvCxnSpPr>
            <a:cxnSpLocks/>
          </p:cNvCxnSpPr>
          <p:nvPr/>
        </p:nvCxnSpPr>
        <p:spPr>
          <a:xfrm>
            <a:off x="385893" y="285226"/>
            <a:ext cx="0" cy="6301530"/>
          </a:xfrm>
          <a:prstGeom prst="line">
            <a:avLst/>
          </a:prstGeom>
          <a:ln w="57150">
            <a:solidFill>
              <a:srgbClr val="3B3477"/>
            </a:solidFill>
          </a:ln>
        </p:spPr>
        <p:style>
          <a:lnRef idx="3">
            <a:schemeClr val="accent1"/>
          </a:lnRef>
          <a:fillRef idx="0">
            <a:schemeClr val="accent1"/>
          </a:fillRef>
          <a:effectRef idx="2">
            <a:schemeClr val="accent1"/>
          </a:effectRef>
          <a:fontRef idx="minor">
            <a:schemeClr val="tx1"/>
          </a:fontRef>
        </p:style>
      </p:cxnSp>
      <p:cxnSp>
        <p:nvCxnSpPr>
          <p:cNvPr id="60" name="Straight Connector 59">
            <a:extLst>
              <a:ext uri="{FF2B5EF4-FFF2-40B4-BE49-F238E27FC236}">
                <a16:creationId xmlns:a16="http://schemas.microsoft.com/office/drawing/2014/main" id="{D8842142-0438-4A0A-849B-B9ED83F1D16B}"/>
              </a:ext>
            </a:extLst>
          </p:cNvPr>
          <p:cNvCxnSpPr>
            <a:cxnSpLocks/>
          </p:cNvCxnSpPr>
          <p:nvPr/>
        </p:nvCxnSpPr>
        <p:spPr>
          <a:xfrm>
            <a:off x="11855732" y="6104426"/>
            <a:ext cx="0" cy="507497"/>
          </a:xfrm>
          <a:prstGeom prst="line">
            <a:avLst/>
          </a:prstGeom>
          <a:ln w="57150">
            <a:solidFill>
              <a:srgbClr val="3B3477"/>
            </a:solidFill>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41437697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Picture 44" descr="Logo&#10;&#10;Description automatically generated">
            <a:extLst>
              <a:ext uri="{FF2B5EF4-FFF2-40B4-BE49-F238E27FC236}">
                <a16:creationId xmlns:a16="http://schemas.microsoft.com/office/drawing/2014/main" id="{CE3FB960-EED8-4A92-ADC1-33957E650733}"/>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348064" y="393313"/>
            <a:ext cx="1282612" cy="477836"/>
          </a:xfrm>
          <a:prstGeom prst="rect">
            <a:avLst/>
          </a:prstGeom>
        </p:spPr>
      </p:pic>
      <p:cxnSp>
        <p:nvCxnSpPr>
          <p:cNvPr id="49" name="Straight Connector 48">
            <a:extLst>
              <a:ext uri="{FF2B5EF4-FFF2-40B4-BE49-F238E27FC236}">
                <a16:creationId xmlns:a16="http://schemas.microsoft.com/office/drawing/2014/main" id="{B062CCDB-611F-43B7-8CBB-B9F2D01CAEFB}"/>
              </a:ext>
            </a:extLst>
          </p:cNvPr>
          <p:cNvCxnSpPr>
            <a:cxnSpLocks/>
          </p:cNvCxnSpPr>
          <p:nvPr/>
        </p:nvCxnSpPr>
        <p:spPr>
          <a:xfrm flipH="1">
            <a:off x="360729" y="285226"/>
            <a:ext cx="11341913" cy="0"/>
          </a:xfrm>
          <a:prstGeom prst="line">
            <a:avLst/>
          </a:prstGeom>
          <a:ln w="57150">
            <a:solidFill>
              <a:srgbClr val="3B3477"/>
            </a:solidFill>
          </a:ln>
        </p:spPr>
        <p:style>
          <a:lnRef idx="3">
            <a:schemeClr val="accent1"/>
          </a:lnRef>
          <a:fillRef idx="0">
            <a:schemeClr val="accent1"/>
          </a:fillRef>
          <a:effectRef idx="2">
            <a:schemeClr val="accent1"/>
          </a:effectRef>
          <a:fontRef idx="minor">
            <a:schemeClr val="tx1"/>
          </a:fontRef>
        </p:style>
      </p:cxnSp>
      <p:cxnSp>
        <p:nvCxnSpPr>
          <p:cNvPr id="50" name="Straight Connector 49">
            <a:extLst>
              <a:ext uri="{FF2B5EF4-FFF2-40B4-BE49-F238E27FC236}">
                <a16:creationId xmlns:a16="http://schemas.microsoft.com/office/drawing/2014/main" id="{FF6F6499-6058-474A-948E-E273D477C34A}"/>
              </a:ext>
            </a:extLst>
          </p:cNvPr>
          <p:cNvCxnSpPr>
            <a:cxnSpLocks/>
          </p:cNvCxnSpPr>
          <p:nvPr/>
        </p:nvCxnSpPr>
        <p:spPr>
          <a:xfrm flipH="1">
            <a:off x="360726" y="6586756"/>
            <a:ext cx="11511784" cy="0"/>
          </a:xfrm>
          <a:prstGeom prst="line">
            <a:avLst/>
          </a:prstGeom>
          <a:ln w="57150">
            <a:solidFill>
              <a:srgbClr val="3B3477"/>
            </a:solidFill>
          </a:ln>
        </p:spPr>
        <p:style>
          <a:lnRef idx="3">
            <a:schemeClr val="accent1"/>
          </a:lnRef>
          <a:fillRef idx="0">
            <a:schemeClr val="accent1"/>
          </a:fillRef>
          <a:effectRef idx="2">
            <a:schemeClr val="accent1"/>
          </a:effectRef>
          <a:fontRef idx="minor">
            <a:schemeClr val="tx1"/>
          </a:fontRef>
        </p:style>
      </p:cxnSp>
      <p:cxnSp>
        <p:nvCxnSpPr>
          <p:cNvPr id="53" name="Straight Connector 52">
            <a:extLst>
              <a:ext uri="{FF2B5EF4-FFF2-40B4-BE49-F238E27FC236}">
                <a16:creationId xmlns:a16="http://schemas.microsoft.com/office/drawing/2014/main" id="{89D9C598-6F37-47C3-AAE5-943F5B2F6059}"/>
              </a:ext>
            </a:extLst>
          </p:cNvPr>
          <p:cNvCxnSpPr>
            <a:cxnSpLocks/>
          </p:cNvCxnSpPr>
          <p:nvPr/>
        </p:nvCxnSpPr>
        <p:spPr>
          <a:xfrm>
            <a:off x="385893" y="285226"/>
            <a:ext cx="0" cy="6301530"/>
          </a:xfrm>
          <a:prstGeom prst="line">
            <a:avLst/>
          </a:prstGeom>
          <a:ln w="57150">
            <a:solidFill>
              <a:srgbClr val="3B3477"/>
            </a:solidFill>
          </a:ln>
        </p:spPr>
        <p:style>
          <a:lnRef idx="3">
            <a:schemeClr val="accent1"/>
          </a:lnRef>
          <a:fillRef idx="0">
            <a:schemeClr val="accent1"/>
          </a:fillRef>
          <a:effectRef idx="2">
            <a:schemeClr val="accent1"/>
          </a:effectRef>
          <a:fontRef idx="minor">
            <a:schemeClr val="tx1"/>
          </a:fontRef>
        </p:style>
      </p:cxnSp>
      <p:cxnSp>
        <p:nvCxnSpPr>
          <p:cNvPr id="60" name="Straight Connector 59">
            <a:extLst>
              <a:ext uri="{FF2B5EF4-FFF2-40B4-BE49-F238E27FC236}">
                <a16:creationId xmlns:a16="http://schemas.microsoft.com/office/drawing/2014/main" id="{D8842142-0438-4A0A-849B-B9ED83F1D16B}"/>
              </a:ext>
            </a:extLst>
          </p:cNvPr>
          <p:cNvCxnSpPr>
            <a:cxnSpLocks/>
          </p:cNvCxnSpPr>
          <p:nvPr/>
        </p:nvCxnSpPr>
        <p:spPr>
          <a:xfrm>
            <a:off x="11855732" y="6104426"/>
            <a:ext cx="0" cy="507497"/>
          </a:xfrm>
          <a:prstGeom prst="line">
            <a:avLst/>
          </a:prstGeom>
          <a:ln w="57150">
            <a:solidFill>
              <a:srgbClr val="3B3477"/>
            </a:solidFill>
          </a:ln>
        </p:spPr>
        <p:style>
          <a:lnRef idx="3">
            <a:schemeClr val="accent1"/>
          </a:lnRef>
          <a:fillRef idx="0">
            <a:schemeClr val="accent1"/>
          </a:fillRef>
          <a:effectRef idx="2">
            <a:schemeClr val="accent1"/>
          </a:effectRef>
          <a:fontRef idx="minor">
            <a:schemeClr val="tx1"/>
          </a:fontRef>
        </p:style>
      </p:cxnSp>
      <p:sp>
        <p:nvSpPr>
          <p:cNvPr id="8" name="Title 1">
            <a:extLst>
              <a:ext uri="{FF2B5EF4-FFF2-40B4-BE49-F238E27FC236}">
                <a16:creationId xmlns:a16="http://schemas.microsoft.com/office/drawing/2014/main" id="{98737CE1-6D24-4D1F-8EA6-2FDAB051E31C}"/>
              </a:ext>
            </a:extLst>
          </p:cNvPr>
          <p:cNvSpPr>
            <a:spLocks noGrp="1"/>
          </p:cNvSpPr>
          <p:nvPr>
            <p:ph type="ctrTitle"/>
          </p:nvPr>
        </p:nvSpPr>
        <p:spPr>
          <a:xfrm>
            <a:off x="794979" y="528638"/>
            <a:ext cx="9144000" cy="477837"/>
          </a:xfrm>
        </p:spPr>
        <p:txBody>
          <a:bodyPr>
            <a:noAutofit/>
          </a:bodyPr>
          <a:lstStyle/>
          <a:p>
            <a:pPr algn="l"/>
            <a:r>
              <a:rPr lang="en-US" sz="2800" b="1" dirty="0">
                <a:solidFill>
                  <a:srgbClr val="3B3477"/>
                </a:solidFill>
                <a:latin typeface="Arial Black" panose="020B0A04020102020204" pitchFamily="34" charset="0"/>
                <a:cs typeface="Arial" panose="020B0604020202020204" pitchFamily="34" charset="0"/>
              </a:rPr>
              <a:t>Design-Build </a:t>
            </a:r>
            <a:endParaRPr lang="en-US" sz="2800" dirty="0">
              <a:solidFill>
                <a:srgbClr val="3B3477"/>
              </a:solidFill>
              <a:latin typeface="Arial Black" panose="020B0A04020102020204" pitchFamily="34" charset="0"/>
            </a:endParaRPr>
          </a:p>
        </p:txBody>
      </p:sp>
      <p:sp>
        <p:nvSpPr>
          <p:cNvPr id="3" name="Rectangle 2"/>
          <p:cNvSpPr>
            <a:spLocks/>
          </p:cNvSpPr>
          <p:nvPr/>
        </p:nvSpPr>
        <p:spPr>
          <a:xfrm>
            <a:off x="2341496" y="2061888"/>
            <a:ext cx="1584511" cy="805503"/>
          </a:xfrm>
          <a:prstGeom prst="rect">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latin typeface="Arial" panose="020B0604020202020204" pitchFamily="34" charset="0"/>
                <a:cs typeface="Arial" panose="020B0604020202020204" pitchFamily="34" charset="0"/>
              </a:rPr>
              <a:t>Owner</a:t>
            </a:r>
          </a:p>
        </p:txBody>
      </p:sp>
      <p:sp>
        <p:nvSpPr>
          <p:cNvPr id="10" name="Rectangle 9"/>
          <p:cNvSpPr>
            <a:spLocks/>
          </p:cNvSpPr>
          <p:nvPr/>
        </p:nvSpPr>
        <p:spPr>
          <a:xfrm>
            <a:off x="951235" y="4590515"/>
            <a:ext cx="1584511" cy="805503"/>
          </a:xfrm>
          <a:prstGeom prst="rect">
            <a:avLst/>
          </a:prstGeom>
          <a:solidFill>
            <a:srgbClr val="E23C3C"/>
          </a:solidFill>
          <a:ln>
            <a:solidFill>
              <a:srgbClr val="E23C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latin typeface="Arial" panose="020B0604020202020204" pitchFamily="34" charset="0"/>
                <a:cs typeface="Arial" panose="020B0604020202020204" pitchFamily="34" charset="0"/>
              </a:rPr>
              <a:t>Designer</a:t>
            </a:r>
          </a:p>
        </p:txBody>
      </p:sp>
      <p:sp>
        <p:nvSpPr>
          <p:cNvPr id="11" name="Rectangle 10"/>
          <p:cNvSpPr>
            <a:spLocks/>
          </p:cNvSpPr>
          <p:nvPr/>
        </p:nvSpPr>
        <p:spPr>
          <a:xfrm>
            <a:off x="2341496" y="3170891"/>
            <a:ext cx="1584511" cy="805503"/>
          </a:xfrm>
          <a:prstGeom prst="rect">
            <a:avLst/>
          </a:prstGeom>
          <a:solidFill>
            <a:srgbClr val="61953D"/>
          </a:solidFill>
          <a:ln>
            <a:solidFill>
              <a:srgbClr val="6195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latin typeface="Arial" panose="020B0604020202020204" pitchFamily="34" charset="0"/>
                <a:cs typeface="Arial" panose="020B0604020202020204" pitchFamily="34" charset="0"/>
              </a:rPr>
              <a:t>Design-Builder</a:t>
            </a:r>
          </a:p>
        </p:txBody>
      </p:sp>
      <p:cxnSp>
        <p:nvCxnSpPr>
          <p:cNvPr id="12" name="Straight Connector 11">
            <a:extLst>
              <a:ext uri="{FF2B5EF4-FFF2-40B4-BE49-F238E27FC236}">
                <a16:creationId xmlns:a16="http://schemas.microsoft.com/office/drawing/2014/main" id="{7028FC3E-DA10-4D16-A464-AAF58CB084A1}"/>
              </a:ext>
            </a:extLst>
          </p:cNvPr>
          <p:cNvCxnSpPr>
            <a:cxnSpLocks/>
          </p:cNvCxnSpPr>
          <p:nvPr/>
        </p:nvCxnSpPr>
        <p:spPr>
          <a:xfrm>
            <a:off x="3133751" y="2863831"/>
            <a:ext cx="2669" cy="299275"/>
          </a:xfrm>
          <a:prstGeom prst="line">
            <a:avLst/>
          </a:prstGeom>
          <a:ln w="2857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3303CD34-60FB-4F07-B341-C106AC1EE994}"/>
              </a:ext>
            </a:extLst>
          </p:cNvPr>
          <p:cNvCxnSpPr>
            <a:cxnSpLocks/>
          </p:cNvCxnSpPr>
          <p:nvPr/>
        </p:nvCxnSpPr>
        <p:spPr>
          <a:xfrm>
            <a:off x="1745016" y="4283454"/>
            <a:ext cx="2614891" cy="0"/>
          </a:xfrm>
          <a:prstGeom prst="line">
            <a:avLst/>
          </a:prstGeom>
          <a:ln w="2857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7028FC3E-DA10-4D16-A464-AAF58CB084A1}"/>
              </a:ext>
            </a:extLst>
          </p:cNvPr>
          <p:cNvCxnSpPr>
            <a:cxnSpLocks/>
          </p:cNvCxnSpPr>
          <p:nvPr/>
        </p:nvCxnSpPr>
        <p:spPr>
          <a:xfrm>
            <a:off x="1743491" y="4283454"/>
            <a:ext cx="2669" cy="299275"/>
          </a:xfrm>
          <a:prstGeom prst="line">
            <a:avLst/>
          </a:prstGeom>
          <a:ln w="2857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7028FC3E-DA10-4D16-A464-AAF58CB084A1}"/>
              </a:ext>
            </a:extLst>
          </p:cNvPr>
          <p:cNvCxnSpPr>
            <a:cxnSpLocks/>
          </p:cNvCxnSpPr>
          <p:nvPr/>
        </p:nvCxnSpPr>
        <p:spPr>
          <a:xfrm>
            <a:off x="4360288" y="4283454"/>
            <a:ext cx="2669" cy="299275"/>
          </a:xfrm>
          <a:prstGeom prst="line">
            <a:avLst/>
          </a:prstGeom>
          <a:ln w="2857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028FC3E-DA10-4D16-A464-AAF58CB084A1}"/>
              </a:ext>
            </a:extLst>
          </p:cNvPr>
          <p:cNvCxnSpPr>
            <a:cxnSpLocks/>
          </p:cNvCxnSpPr>
          <p:nvPr/>
        </p:nvCxnSpPr>
        <p:spPr>
          <a:xfrm>
            <a:off x="3131082" y="3984179"/>
            <a:ext cx="2669" cy="299275"/>
          </a:xfrm>
          <a:prstGeom prst="line">
            <a:avLst/>
          </a:prstGeom>
          <a:ln w="2857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17" name="Rectangle 16"/>
          <p:cNvSpPr>
            <a:spLocks/>
          </p:cNvSpPr>
          <p:nvPr/>
        </p:nvSpPr>
        <p:spPr>
          <a:xfrm>
            <a:off x="3566828" y="4590515"/>
            <a:ext cx="1693771" cy="805503"/>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latin typeface="Arial" panose="020B0604020202020204" pitchFamily="34" charset="0"/>
                <a:cs typeface="Arial" panose="020B0604020202020204" pitchFamily="34" charset="0"/>
              </a:rPr>
              <a:t>Subcontractors</a:t>
            </a:r>
          </a:p>
        </p:txBody>
      </p:sp>
    </p:spTree>
    <p:extLst>
      <p:ext uri="{BB962C8B-B14F-4D97-AF65-F5344CB8AC3E}">
        <p14:creationId xmlns:p14="http://schemas.microsoft.com/office/powerpoint/2010/main" val="319049091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Picture 44" descr="Logo&#10;&#10;Description automatically generated">
            <a:extLst>
              <a:ext uri="{FF2B5EF4-FFF2-40B4-BE49-F238E27FC236}">
                <a16:creationId xmlns:a16="http://schemas.microsoft.com/office/drawing/2014/main" id="{CE3FB960-EED8-4A92-ADC1-33957E650733}"/>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0348064" y="393313"/>
            <a:ext cx="1282612" cy="477836"/>
          </a:xfrm>
          <a:prstGeom prst="rect">
            <a:avLst/>
          </a:prstGeom>
        </p:spPr>
      </p:pic>
      <p:cxnSp>
        <p:nvCxnSpPr>
          <p:cNvPr id="49" name="Straight Connector 48">
            <a:extLst>
              <a:ext uri="{FF2B5EF4-FFF2-40B4-BE49-F238E27FC236}">
                <a16:creationId xmlns:a16="http://schemas.microsoft.com/office/drawing/2014/main" id="{B062CCDB-611F-43B7-8CBB-B9F2D01CAEFB}"/>
              </a:ext>
            </a:extLst>
          </p:cNvPr>
          <p:cNvCxnSpPr>
            <a:cxnSpLocks/>
          </p:cNvCxnSpPr>
          <p:nvPr/>
        </p:nvCxnSpPr>
        <p:spPr>
          <a:xfrm flipH="1">
            <a:off x="360729" y="285226"/>
            <a:ext cx="11341913" cy="0"/>
          </a:xfrm>
          <a:prstGeom prst="line">
            <a:avLst/>
          </a:prstGeom>
          <a:ln w="57150">
            <a:solidFill>
              <a:srgbClr val="3B3477"/>
            </a:solidFill>
          </a:ln>
        </p:spPr>
        <p:style>
          <a:lnRef idx="3">
            <a:schemeClr val="accent1"/>
          </a:lnRef>
          <a:fillRef idx="0">
            <a:schemeClr val="accent1"/>
          </a:fillRef>
          <a:effectRef idx="2">
            <a:schemeClr val="accent1"/>
          </a:effectRef>
          <a:fontRef idx="minor">
            <a:schemeClr val="tx1"/>
          </a:fontRef>
        </p:style>
      </p:cxnSp>
      <p:cxnSp>
        <p:nvCxnSpPr>
          <p:cNvPr id="50" name="Straight Connector 49">
            <a:extLst>
              <a:ext uri="{FF2B5EF4-FFF2-40B4-BE49-F238E27FC236}">
                <a16:creationId xmlns:a16="http://schemas.microsoft.com/office/drawing/2014/main" id="{FF6F6499-6058-474A-948E-E273D477C34A}"/>
              </a:ext>
            </a:extLst>
          </p:cNvPr>
          <p:cNvCxnSpPr>
            <a:cxnSpLocks/>
          </p:cNvCxnSpPr>
          <p:nvPr/>
        </p:nvCxnSpPr>
        <p:spPr>
          <a:xfrm flipH="1">
            <a:off x="360726" y="6586756"/>
            <a:ext cx="11511784" cy="0"/>
          </a:xfrm>
          <a:prstGeom prst="line">
            <a:avLst/>
          </a:prstGeom>
          <a:ln w="57150">
            <a:solidFill>
              <a:srgbClr val="3B3477"/>
            </a:solidFill>
          </a:ln>
        </p:spPr>
        <p:style>
          <a:lnRef idx="3">
            <a:schemeClr val="accent1"/>
          </a:lnRef>
          <a:fillRef idx="0">
            <a:schemeClr val="accent1"/>
          </a:fillRef>
          <a:effectRef idx="2">
            <a:schemeClr val="accent1"/>
          </a:effectRef>
          <a:fontRef idx="minor">
            <a:schemeClr val="tx1"/>
          </a:fontRef>
        </p:style>
      </p:cxnSp>
      <p:cxnSp>
        <p:nvCxnSpPr>
          <p:cNvPr id="53" name="Straight Connector 52">
            <a:extLst>
              <a:ext uri="{FF2B5EF4-FFF2-40B4-BE49-F238E27FC236}">
                <a16:creationId xmlns:a16="http://schemas.microsoft.com/office/drawing/2014/main" id="{89D9C598-6F37-47C3-AAE5-943F5B2F6059}"/>
              </a:ext>
            </a:extLst>
          </p:cNvPr>
          <p:cNvCxnSpPr>
            <a:cxnSpLocks/>
          </p:cNvCxnSpPr>
          <p:nvPr/>
        </p:nvCxnSpPr>
        <p:spPr>
          <a:xfrm>
            <a:off x="385893" y="285226"/>
            <a:ext cx="0" cy="6301530"/>
          </a:xfrm>
          <a:prstGeom prst="line">
            <a:avLst/>
          </a:prstGeom>
          <a:ln w="57150">
            <a:solidFill>
              <a:srgbClr val="3B3477"/>
            </a:solidFill>
          </a:ln>
        </p:spPr>
        <p:style>
          <a:lnRef idx="3">
            <a:schemeClr val="accent1"/>
          </a:lnRef>
          <a:fillRef idx="0">
            <a:schemeClr val="accent1"/>
          </a:fillRef>
          <a:effectRef idx="2">
            <a:schemeClr val="accent1"/>
          </a:effectRef>
          <a:fontRef idx="minor">
            <a:schemeClr val="tx1"/>
          </a:fontRef>
        </p:style>
      </p:cxnSp>
      <p:cxnSp>
        <p:nvCxnSpPr>
          <p:cNvPr id="60" name="Straight Connector 59">
            <a:extLst>
              <a:ext uri="{FF2B5EF4-FFF2-40B4-BE49-F238E27FC236}">
                <a16:creationId xmlns:a16="http://schemas.microsoft.com/office/drawing/2014/main" id="{D8842142-0438-4A0A-849B-B9ED83F1D16B}"/>
              </a:ext>
            </a:extLst>
          </p:cNvPr>
          <p:cNvCxnSpPr>
            <a:cxnSpLocks/>
          </p:cNvCxnSpPr>
          <p:nvPr/>
        </p:nvCxnSpPr>
        <p:spPr>
          <a:xfrm>
            <a:off x="11855732" y="6104426"/>
            <a:ext cx="0" cy="507497"/>
          </a:xfrm>
          <a:prstGeom prst="line">
            <a:avLst/>
          </a:prstGeom>
          <a:ln w="57150">
            <a:solidFill>
              <a:srgbClr val="3B3477"/>
            </a:solidFill>
          </a:ln>
        </p:spPr>
        <p:style>
          <a:lnRef idx="3">
            <a:schemeClr val="accent1"/>
          </a:lnRef>
          <a:fillRef idx="0">
            <a:schemeClr val="accent1"/>
          </a:fillRef>
          <a:effectRef idx="2">
            <a:schemeClr val="accent1"/>
          </a:effectRef>
          <a:fontRef idx="minor">
            <a:schemeClr val="tx1"/>
          </a:fontRef>
        </p:style>
      </p:cxnSp>
      <p:sp>
        <p:nvSpPr>
          <p:cNvPr id="8" name="Title 1">
            <a:extLst>
              <a:ext uri="{FF2B5EF4-FFF2-40B4-BE49-F238E27FC236}">
                <a16:creationId xmlns:a16="http://schemas.microsoft.com/office/drawing/2014/main" id="{98737CE1-6D24-4D1F-8EA6-2FDAB051E31C}"/>
              </a:ext>
            </a:extLst>
          </p:cNvPr>
          <p:cNvSpPr>
            <a:spLocks noGrp="1"/>
          </p:cNvSpPr>
          <p:nvPr>
            <p:ph type="ctrTitle"/>
          </p:nvPr>
        </p:nvSpPr>
        <p:spPr>
          <a:xfrm>
            <a:off x="794979" y="528638"/>
            <a:ext cx="9144000" cy="477837"/>
          </a:xfrm>
        </p:spPr>
        <p:txBody>
          <a:bodyPr>
            <a:noAutofit/>
          </a:bodyPr>
          <a:lstStyle/>
          <a:p>
            <a:pPr algn="l"/>
            <a:r>
              <a:rPr lang="en-US" sz="2800" b="1" dirty="0">
                <a:solidFill>
                  <a:srgbClr val="3B3477"/>
                </a:solidFill>
                <a:latin typeface="Arial Black" panose="020B0A04020102020204" pitchFamily="34" charset="0"/>
                <a:cs typeface="Arial" panose="020B0604020202020204" pitchFamily="34" charset="0"/>
              </a:rPr>
              <a:t>Design-Build </a:t>
            </a:r>
            <a:endParaRPr lang="en-US" sz="2800" dirty="0">
              <a:solidFill>
                <a:srgbClr val="3B3477"/>
              </a:solidFill>
              <a:latin typeface="Arial Black" panose="020B0A04020102020204" pitchFamily="34" charset="0"/>
            </a:endParaRPr>
          </a:p>
        </p:txBody>
      </p:sp>
      <p:pic>
        <p:nvPicPr>
          <p:cNvPr id="4" name="Picture 3"/>
          <p:cNvPicPr>
            <a:picLocks noChangeAspect="1"/>
          </p:cNvPicPr>
          <p:nvPr/>
        </p:nvPicPr>
        <p:blipFill>
          <a:blip r:embed="rId5"/>
          <a:stretch>
            <a:fillRect/>
          </a:stretch>
        </p:blipFill>
        <p:spPr>
          <a:xfrm>
            <a:off x="794979" y="2073137"/>
            <a:ext cx="2413510" cy="1863596"/>
          </a:xfrm>
          <a:prstGeom prst="rect">
            <a:avLst/>
          </a:prstGeom>
        </p:spPr>
      </p:pic>
      <p:graphicFrame>
        <p:nvGraphicFramePr>
          <p:cNvPr id="32" name="Object 31"/>
          <p:cNvGraphicFramePr>
            <a:graphicFrameLocks noChangeAspect="1"/>
          </p:cNvGraphicFramePr>
          <p:nvPr>
            <p:extLst>
              <p:ext uri="{D42A27DB-BD31-4B8C-83A1-F6EECF244321}">
                <p14:modId xmlns:p14="http://schemas.microsoft.com/office/powerpoint/2010/main" val="2501638124"/>
              </p:ext>
            </p:extLst>
          </p:nvPr>
        </p:nvGraphicFramePr>
        <p:xfrm>
          <a:off x="3617574" y="1276434"/>
          <a:ext cx="7781925" cy="4724400"/>
        </p:xfrm>
        <a:graphic>
          <a:graphicData uri="http://schemas.openxmlformats.org/presentationml/2006/ole">
            <mc:AlternateContent xmlns:mc="http://schemas.openxmlformats.org/markup-compatibility/2006">
              <mc:Choice xmlns:v="urn:schemas-microsoft-com:vml" Requires="v">
                <p:oleObj spid="_x0000_s2181" name="Worksheet" r:id="rId6" imgW="7781871" imgH="4724451" progId="Excel.Sheet.12">
                  <p:embed/>
                </p:oleObj>
              </mc:Choice>
              <mc:Fallback>
                <p:oleObj name="Worksheet" r:id="rId6" imgW="7781871" imgH="4724451" progId="Excel.Sheet.12">
                  <p:embed/>
                  <p:pic>
                    <p:nvPicPr>
                      <p:cNvPr id="32" name="Object 31"/>
                      <p:cNvPicPr/>
                      <p:nvPr/>
                    </p:nvPicPr>
                    <p:blipFill>
                      <a:blip r:embed="rId7"/>
                      <a:stretch>
                        <a:fillRect/>
                      </a:stretch>
                    </p:blipFill>
                    <p:spPr>
                      <a:xfrm>
                        <a:off x="3617574" y="1276434"/>
                        <a:ext cx="7781925" cy="4724400"/>
                      </a:xfrm>
                      <a:prstGeom prst="rect">
                        <a:avLst/>
                      </a:prstGeom>
                    </p:spPr>
                  </p:pic>
                </p:oleObj>
              </mc:Fallback>
            </mc:AlternateContent>
          </a:graphicData>
        </a:graphic>
      </p:graphicFrame>
      <p:pic>
        <p:nvPicPr>
          <p:cNvPr id="33" name="Picture 32"/>
          <p:cNvPicPr>
            <a:picLocks noChangeAspect="1"/>
          </p:cNvPicPr>
          <p:nvPr/>
        </p:nvPicPr>
        <p:blipFill>
          <a:blip r:embed="rId8" cstate="hqprint">
            <a:alphaModFix amt="58000"/>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val="0"/>
              </a:ext>
            </a:extLst>
          </a:blip>
          <a:stretch>
            <a:fillRect/>
          </a:stretch>
        </p:blipFill>
        <p:spPr>
          <a:xfrm>
            <a:off x="9229011" y="2270462"/>
            <a:ext cx="651089" cy="651089"/>
          </a:xfrm>
          <a:prstGeom prst="rect">
            <a:avLst/>
          </a:prstGeom>
        </p:spPr>
      </p:pic>
      <p:pic>
        <p:nvPicPr>
          <p:cNvPr id="34" name="Picture 33"/>
          <p:cNvPicPr>
            <a:picLocks noChangeAspect="1"/>
          </p:cNvPicPr>
          <p:nvPr/>
        </p:nvPicPr>
        <p:blipFill>
          <a:blip r:embed="rId8" cstate="hqprint">
            <a:alphaModFix amt="58000"/>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val="0"/>
              </a:ext>
            </a:extLst>
          </a:blip>
          <a:stretch>
            <a:fillRect/>
          </a:stretch>
        </p:blipFill>
        <p:spPr>
          <a:xfrm>
            <a:off x="9229012" y="2596006"/>
            <a:ext cx="651089" cy="651089"/>
          </a:xfrm>
          <a:prstGeom prst="rect">
            <a:avLst/>
          </a:prstGeom>
        </p:spPr>
      </p:pic>
      <p:pic>
        <p:nvPicPr>
          <p:cNvPr id="35" name="Picture 34"/>
          <p:cNvPicPr>
            <a:picLocks noChangeAspect="1"/>
          </p:cNvPicPr>
          <p:nvPr/>
        </p:nvPicPr>
        <p:blipFill>
          <a:blip r:embed="rId8" cstate="hqprint">
            <a:alphaModFix amt="58000"/>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val="0"/>
              </a:ext>
            </a:extLst>
          </a:blip>
          <a:stretch>
            <a:fillRect/>
          </a:stretch>
        </p:blipFill>
        <p:spPr>
          <a:xfrm>
            <a:off x="9229010" y="3208477"/>
            <a:ext cx="651089" cy="651089"/>
          </a:xfrm>
          <a:prstGeom prst="rect">
            <a:avLst/>
          </a:prstGeom>
        </p:spPr>
      </p:pic>
      <p:pic>
        <p:nvPicPr>
          <p:cNvPr id="36" name="Picture 35"/>
          <p:cNvPicPr>
            <a:picLocks noChangeAspect="1"/>
          </p:cNvPicPr>
          <p:nvPr/>
        </p:nvPicPr>
        <p:blipFill>
          <a:blip r:embed="rId8" cstate="hqprint">
            <a:alphaModFix amt="58000"/>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val="0"/>
              </a:ext>
            </a:extLst>
          </a:blip>
          <a:stretch>
            <a:fillRect/>
          </a:stretch>
        </p:blipFill>
        <p:spPr>
          <a:xfrm>
            <a:off x="9229009" y="3534021"/>
            <a:ext cx="651089" cy="651089"/>
          </a:xfrm>
          <a:prstGeom prst="rect">
            <a:avLst/>
          </a:prstGeom>
        </p:spPr>
      </p:pic>
      <p:pic>
        <p:nvPicPr>
          <p:cNvPr id="37" name="Picture 36"/>
          <p:cNvPicPr>
            <a:picLocks noChangeAspect="1"/>
          </p:cNvPicPr>
          <p:nvPr/>
        </p:nvPicPr>
        <p:blipFill>
          <a:blip r:embed="rId8" cstate="hqprint">
            <a:alphaModFix amt="58000"/>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val="0"/>
              </a:ext>
            </a:extLst>
          </a:blip>
          <a:stretch>
            <a:fillRect/>
          </a:stretch>
        </p:blipFill>
        <p:spPr>
          <a:xfrm>
            <a:off x="9229008" y="1950231"/>
            <a:ext cx="651089" cy="651089"/>
          </a:xfrm>
          <a:prstGeom prst="rect">
            <a:avLst/>
          </a:prstGeom>
        </p:spPr>
      </p:pic>
      <p:pic>
        <p:nvPicPr>
          <p:cNvPr id="38" name="Picture 37"/>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10472739" y="3208477"/>
            <a:ext cx="651089" cy="651089"/>
          </a:xfrm>
          <a:prstGeom prst="rect">
            <a:avLst/>
          </a:prstGeom>
        </p:spPr>
      </p:pic>
      <p:pic>
        <p:nvPicPr>
          <p:cNvPr id="39" name="Picture 38"/>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10469560" y="2882932"/>
            <a:ext cx="651089" cy="651089"/>
          </a:xfrm>
          <a:prstGeom prst="rect">
            <a:avLst/>
          </a:prstGeom>
        </p:spPr>
      </p:pic>
      <p:pic>
        <p:nvPicPr>
          <p:cNvPr id="40" name="Picture 39"/>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10469559" y="4466515"/>
            <a:ext cx="651089" cy="651089"/>
          </a:xfrm>
          <a:prstGeom prst="rect">
            <a:avLst/>
          </a:prstGeom>
        </p:spPr>
      </p:pic>
      <p:pic>
        <p:nvPicPr>
          <p:cNvPr id="41" name="Picture 40"/>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10469559" y="5098295"/>
            <a:ext cx="651089" cy="651089"/>
          </a:xfrm>
          <a:prstGeom prst="rect">
            <a:avLst/>
          </a:prstGeom>
        </p:spPr>
      </p:pic>
      <p:pic>
        <p:nvPicPr>
          <p:cNvPr id="42" name="Picture 41"/>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10469558" y="1965517"/>
            <a:ext cx="651089" cy="651089"/>
          </a:xfrm>
          <a:prstGeom prst="rect">
            <a:avLst/>
          </a:prstGeom>
        </p:spPr>
      </p:pic>
      <p:pic>
        <p:nvPicPr>
          <p:cNvPr id="43" name="Picture 42"/>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10475918" y="3534021"/>
            <a:ext cx="651089" cy="651089"/>
          </a:xfrm>
          <a:prstGeom prst="rect">
            <a:avLst/>
          </a:prstGeom>
        </p:spPr>
      </p:pic>
      <p:pic>
        <p:nvPicPr>
          <p:cNvPr id="44" name="Picture 43"/>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10475918" y="5399009"/>
            <a:ext cx="651089" cy="651089"/>
          </a:xfrm>
          <a:prstGeom prst="rect">
            <a:avLst/>
          </a:prstGeom>
        </p:spPr>
      </p:pic>
    </p:spTree>
    <p:extLst>
      <p:ext uri="{BB962C8B-B14F-4D97-AF65-F5344CB8AC3E}">
        <p14:creationId xmlns:p14="http://schemas.microsoft.com/office/powerpoint/2010/main" val="16460546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Picture 44" descr="Logo&#10;&#10;Description automatically generated">
            <a:extLst>
              <a:ext uri="{FF2B5EF4-FFF2-40B4-BE49-F238E27FC236}">
                <a16:creationId xmlns:a16="http://schemas.microsoft.com/office/drawing/2014/main" id="{CE3FB960-EED8-4A92-ADC1-33957E650733}"/>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348064" y="393313"/>
            <a:ext cx="1282612" cy="477836"/>
          </a:xfrm>
          <a:prstGeom prst="rect">
            <a:avLst/>
          </a:prstGeom>
        </p:spPr>
      </p:pic>
      <p:cxnSp>
        <p:nvCxnSpPr>
          <p:cNvPr id="49" name="Straight Connector 48">
            <a:extLst>
              <a:ext uri="{FF2B5EF4-FFF2-40B4-BE49-F238E27FC236}">
                <a16:creationId xmlns:a16="http://schemas.microsoft.com/office/drawing/2014/main" id="{B062CCDB-611F-43B7-8CBB-B9F2D01CAEFB}"/>
              </a:ext>
            </a:extLst>
          </p:cNvPr>
          <p:cNvCxnSpPr>
            <a:cxnSpLocks/>
          </p:cNvCxnSpPr>
          <p:nvPr/>
        </p:nvCxnSpPr>
        <p:spPr>
          <a:xfrm flipH="1">
            <a:off x="360729" y="285226"/>
            <a:ext cx="11341913" cy="0"/>
          </a:xfrm>
          <a:prstGeom prst="line">
            <a:avLst/>
          </a:prstGeom>
          <a:ln w="57150">
            <a:solidFill>
              <a:srgbClr val="3B3477"/>
            </a:solidFill>
          </a:ln>
        </p:spPr>
        <p:style>
          <a:lnRef idx="3">
            <a:schemeClr val="accent1"/>
          </a:lnRef>
          <a:fillRef idx="0">
            <a:schemeClr val="accent1"/>
          </a:fillRef>
          <a:effectRef idx="2">
            <a:schemeClr val="accent1"/>
          </a:effectRef>
          <a:fontRef idx="minor">
            <a:schemeClr val="tx1"/>
          </a:fontRef>
        </p:style>
      </p:cxnSp>
      <p:cxnSp>
        <p:nvCxnSpPr>
          <p:cNvPr id="50" name="Straight Connector 49">
            <a:extLst>
              <a:ext uri="{FF2B5EF4-FFF2-40B4-BE49-F238E27FC236}">
                <a16:creationId xmlns:a16="http://schemas.microsoft.com/office/drawing/2014/main" id="{FF6F6499-6058-474A-948E-E273D477C34A}"/>
              </a:ext>
            </a:extLst>
          </p:cNvPr>
          <p:cNvCxnSpPr>
            <a:cxnSpLocks/>
          </p:cNvCxnSpPr>
          <p:nvPr/>
        </p:nvCxnSpPr>
        <p:spPr>
          <a:xfrm flipH="1">
            <a:off x="360726" y="6586756"/>
            <a:ext cx="11511784" cy="0"/>
          </a:xfrm>
          <a:prstGeom prst="line">
            <a:avLst/>
          </a:prstGeom>
          <a:ln w="57150">
            <a:solidFill>
              <a:srgbClr val="3B3477"/>
            </a:solidFill>
          </a:ln>
        </p:spPr>
        <p:style>
          <a:lnRef idx="3">
            <a:schemeClr val="accent1"/>
          </a:lnRef>
          <a:fillRef idx="0">
            <a:schemeClr val="accent1"/>
          </a:fillRef>
          <a:effectRef idx="2">
            <a:schemeClr val="accent1"/>
          </a:effectRef>
          <a:fontRef idx="minor">
            <a:schemeClr val="tx1"/>
          </a:fontRef>
        </p:style>
      </p:cxnSp>
      <p:cxnSp>
        <p:nvCxnSpPr>
          <p:cNvPr id="53" name="Straight Connector 52">
            <a:extLst>
              <a:ext uri="{FF2B5EF4-FFF2-40B4-BE49-F238E27FC236}">
                <a16:creationId xmlns:a16="http://schemas.microsoft.com/office/drawing/2014/main" id="{89D9C598-6F37-47C3-AAE5-943F5B2F6059}"/>
              </a:ext>
            </a:extLst>
          </p:cNvPr>
          <p:cNvCxnSpPr>
            <a:cxnSpLocks/>
          </p:cNvCxnSpPr>
          <p:nvPr/>
        </p:nvCxnSpPr>
        <p:spPr>
          <a:xfrm>
            <a:off x="385893" y="285226"/>
            <a:ext cx="0" cy="6301530"/>
          </a:xfrm>
          <a:prstGeom prst="line">
            <a:avLst/>
          </a:prstGeom>
          <a:ln w="57150">
            <a:solidFill>
              <a:srgbClr val="3B3477"/>
            </a:solidFill>
          </a:ln>
        </p:spPr>
        <p:style>
          <a:lnRef idx="3">
            <a:schemeClr val="accent1"/>
          </a:lnRef>
          <a:fillRef idx="0">
            <a:schemeClr val="accent1"/>
          </a:fillRef>
          <a:effectRef idx="2">
            <a:schemeClr val="accent1"/>
          </a:effectRef>
          <a:fontRef idx="minor">
            <a:schemeClr val="tx1"/>
          </a:fontRef>
        </p:style>
      </p:cxnSp>
      <p:cxnSp>
        <p:nvCxnSpPr>
          <p:cNvPr id="60" name="Straight Connector 59">
            <a:extLst>
              <a:ext uri="{FF2B5EF4-FFF2-40B4-BE49-F238E27FC236}">
                <a16:creationId xmlns:a16="http://schemas.microsoft.com/office/drawing/2014/main" id="{D8842142-0438-4A0A-849B-B9ED83F1D16B}"/>
              </a:ext>
            </a:extLst>
          </p:cNvPr>
          <p:cNvCxnSpPr>
            <a:cxnSpLocks/>
          </p:cNvCxnSpPr>
          <p:nvPr/>
        </p:nvCxnSpPr>
        <p:spPr>
          <a:xfrm>
            <a:off x="11855732" y="6104426"/>
            <a:ext cx="0" cy="507497"/>
          </a:xfrm>
          <a:prstGeom prst="line">
            <a:avLst/>
          </a:prstGeom>
          <a:ln w="57150">
            <a:solidFill>
              <a:srgbClr val="3B3477"/>
            </a:solidFill>
          </a:ln>
        </p:spPr>
        <p:style>
          <a:lnRef idx="3">
            <a:schemeClr val="accent1"/>
          </a:lnRef>
          <a:fillRef idx="0">
            <a:schemeClr val="accent1"/>
          </a:fillRef>
          <a:effectRef idx="2">
            <a:schemeClr val="accent1"/>
          </a:effectRef>
          <a:fontRef idx="minor">
            <a:schemeClr val="tx1"/>
          </a:fontRef>
        </p:style>
      </p:cxnSp>
      <p:sp>
        <p:nvSpPr>
          <p:cNvPr id="7" name="TextBox 6">
            <a:extLst>
              <a:ext uri="{FF2B5EF4-FFF2-40B4-BE49-F238E27FC236}">
                <a16:creationId xmlns:a16="http://schemas.microsoft.com/office/drawing/2014/main" id="{D416E1F4-EE93-428E-AC83-342513CEAEF6}"/>
              </a:ext>
            </a:extLst>
          </p:cNvPr>
          <p:cNvSpPr txBox="1"/>
          <p:nvPr/>
        </p:nvSpPr>
        <p:spPr>
          <a:xfrm>
            <a:off x="2120752" y="1853089"/>
            <a:ext cx="2292350" cy="379591"/>
          </a:xfrm>
          <a:prstGeom prst="rect">
            <a:avLst/>
          </a:prstGeom>
          <a:ln>
            <a:solidFill>
              <a:srgbClr val="E23C3C"/>
            </a:solidFill>
          </a:ln>
        </p:spPr>
        <p:style>
          <a:lnRef idx="2">
            <a:schemeClr val="dk1"/>
          </a:lnRef>
          <a:fillRef idx="1">
            <a:schemeClr val="lt1"/>
          </a:fillRef>
          <a:effectRef idx="0">
            <a:schemeClr val="dk1"/>
          </a:effectRef>
          <a:fontRef idx="minor">
            <a:schemeClr val="dk1"/>
          </a:fontRef>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lang="en-US" b="1" dirty="0">
                <a:solidFill>
                  <a:srgbClr val="FF0000"/>
                </a:solidFill>
                <a:latin typeface="Arial" panose="020B0604020202020204" pitchFamily="34" charset="0"/>
                <a:ea typeface="Roboto Black" panose="02000000000000000000" pitchFamily="2" charset="0"/>
                <a:cs typeface="Arial" panose="020B0604020202020204" pitchFamily="34" charset="0"/>
              </a:rPr>
              <a:t>Planning</a:t>
            </a:r>
            <a:r>
              <a:rPr kumimoji="0" lang="en-US" b="1" i="0" u="none" strike="noStrike" cap="none" spc="0" normalizeH="0" baseline="0" dirty="0">
                <a:ln>
                  <a:noFill/>
                </a:ln>
                <a:solidFill>
                  <a:srgbClr val="FF0000"/>
                </a:solidFill>
                <a:effectLst/>
                <a:uFillTx/>
                <a:latin typeface="Arial" panose="020B0604020202020204" pitchFamily="34" charset="0"/>
                <a:ea typeface="Roboto Black" panose="02000000000000000000" pitchFamily="2" charset="0"/>
                <a:cs typeface="Arial" panose="020B0604020202020204" pitchFamily="34" charset="0"/>
                <a:sym typeface="Helvetica Light"/>
              </a:rPr>
              <a:t> Phase</a:t>
            </a:r>
          </a:p>
        </p:txBody>
      </p:sp>
      <p:sp>
        <p:nvSpPr>
          <p:cNvPr id="8" name="TextBox 7">
            <a:extLst>
              <a:ext uri="{FF2B5EF4-FFF2-40B4-BE49-F238E27FC236}">
                <a16:creationId xmlns:a16="http://schemas.microsoft.com/office/drawing/2014/main" id="{D96F5FBD-3084-4085-BF32-A60461F3408D}"/>
              </a:ext>
            </a:extLst>
          </p:cNvPr>
          <p:cNvSpPr txBox="1"/>
          <p:nvPr/>
        </p:nvSpPr>
        <p:spPr>
          <a:xfrm>
            <a:off x="4540700" y="1853089"/>
            <a:ext cx="3053752" cy="379591"/>
          </a:xfrm>
          <a:prstGeom prst="rect">
            <a:avLst/>
          </a:prstGeom>
          <a:solidFill>
            <a:schemeClr val="accent2"/>
          </a:solidFill>
          <a:ln>
            <a:solidFill>
              <a:schemeClr val="accent2"/>
            </a:solidFill>
          </a:ln>
        </p:spPr>
        <p:style>
          <a:lnRef idx="2">
            <a:schemeClr val="dk1">
              <a:shade val="50000"/>
            </a:schemeClr>
          </a:lnRef>
          <a:fillRef idx="1">
            <a:schemeClr val="dk1"/>
          </a:fillRef>
          <a:effectRef idx="0">
            <a:schemeClr val="dk1"/>
          </a:effectRef>
          <a:fontRef idx="minor">
            <a:schemeClr val="lt1"/>
          </a:fontRef>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lang="en-US" b="1" dirty="0">
                <a:solidFill>
                  <a:schemeClr val="bg1"/>
                </a:solidFill>
                <a:latin typeface="Arial" panose="020B0604020202020204" pitchFamily="34" charset="0"/>
                <a:ea typeface="Roboto Black" panose="02000000000000000000" pitchFamily="2" charset="0"/>
                <a:cs typeface="Arial" panose="020B0604020202020204" pitchFamily="34" charset="0"/>
              </a:rPr>
              <a:t>Preconstruction</a:t>
            </a:r>
            <a:r>
              <a:rPr kumimoji="0" lang="en-US" b="1" i="0" u="none" strike="noStrike" cap="none" spc="0" normalizeH="0" baseline="0" dirty="0">
                <a:ln>
                  <a:noFill/>
                </a:ln>
                <a:solidFill>
                  <a:schemeClr val="bg1"/>
                </a:solidFill>
                <a:effectLst/>
                <a:uFillTx/>
                <a:latin typeface="Arial" panose="020B0604020202020204" pitchFamily="34" charset="0"/>
                <a:ea typeface="Roboto Black" panose="02000000000000000000" pitchFamily="2" charset="0"/>
                <a:cs typeface="Arial" panose="020B0604020202020204" pitchFamily="34" charset="0"/>
                <a:sym typeface="Helvetica Light"/>
              </a:rPr>
              <a:t> Phase</a:t>
            </a:r>
          </a:p>
        </p:txBody>
      </p:sp>
      <p:sp>
        <p:nvSpPr>
          <p:cNvPr id="9" name="TextBox 8">
            <a:extLst>
              <a:ext uri="{FF2B5EF4-FFF2-40B4-BE49-F238E27FC236}">
                <a16:creationId xmlns:a16="http://schemas.microsoft.com/office/drawing/2014/main" id="{F5613CE1-48B3-4244-BE5E-CA5AC94678D7}"/>
              </a:ext>
            </a:extLst>
          </p:cNvPr>
          <p:cNvSpPr txBox="1"/>
          <p:nvPr/>
        </p:nvSpPr>
        <p:spPr>
          <a:xfrm>
            <a:off x="7722050" y="1853089"/>
            <a:ext cx="2869408" cy="379591"/>
          </a:xfrm>
          <a:prstGeom prst="rect">
            <a:avLst/>
          </a:prstGeom>
          <a:solidFill>
            <a:schemeClr val="accent4"/>
          </a:solidFill>
          <a:ln>
            <a:solidFill>
              <a:schemeClr val="accent4"/>
            </a:solidFill>
          </a:ln>
        </p:spPr>
        <p:style>
          <a:lnRef idx="2">
            <a:schemeClr val="dk1">
              <a:shade val="50000"/>
            </a:schemeClr>
          </a:lnRef>
          <a:fillRef idx="1">
            <a:schemeClr val="dk1"/>
          </a:fillRef>
          <a:effectRef idx="0">
            <a:schemeClr val="dk1"/>
          </a:effectRef>
          <a:fontRef idx="minor">
            <a:schemeClr val="lt1"/>
          </a:fontRef>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lang="en-US" b="1" dirty="0">
                <a:solidFill>
                  <a:schemeClr val="tx1">
                    <a:lumMod val="65000"/>
                    <a:lumOff val="35000"/>
                  </a:schemeClr>
                </a:solidFill>
                <a:latin typeface="Arial" panose="020B0604020202020204" pitchFamily="34" charset="0"/>
                <a:ea typeface="Roboto Black" panose="02000000000000000000" pitchFamily="2" charset="0"/>
                <a:cs typeface="Arial" panose="020B0604020202020204" pitchFamily="34" charset="0"/>
              </a:rPr>
              <a:t>Construction</a:t>
            </a:r>
            <a:r>
              <a:rPr kumimoji="0" lang="en-US" b="1" i="0" u="none" strike="noStrike" cap="none" spc="0" normalizeH="0" baseline="0" dirty="0">
                <a:ln>
                  <a:noFill/>
                </a:ln>
                <a:solidFill>
                  <a:schemeClr val="tx1">
                    <a:lumMod val="65000"/>
                    <a:lumOff val="35000"/>
                  </a:schemeClr>
                </a:solidFill>
                <a:effectLst/>
                <a:uFillTx/>
                <a:latin typeface="Arial" panose="020B0604020202020204" pitchFamily="34" charset="0"/>
                <a:ea typeface="Roboto Black" panose="02000000000000000000" pitchFamily="2" charset="0"/>
                <a:cs typeface="Arial" panose="020B0604020202020204" pitchFamily="34" charset="0"/>
                <a:sym typeface="Helvetica Light"/>
              </a:rPr>
              <a:t> Phase</a:t>
            </a:r>
          </a:p>
        </p:txBody>
      </p:sp>
      <p:sp>
        <p:nvSpPr>
          <p:cNvPr id="10" name="TextBox 9">
            <a:extLst>
              <a:ext uri="{FF2B5EF4-FFF2-40B4-BE49-F238E27FC236}">
                <a16:creationId xmlns:a16="http://schemas.microsoft.com/office/drawing/2014/main" id="{AC5AA119-71FB-4E68-B190-C95C1F0F6914}"/>
              </a:ext>
            </a:extLst>
          </p:cNvPr>
          <p:cNvSpPr txBox="1"/>
          <p:nvPr/>
        </p:nvSpPr>
        <p:spPr>
          <a:xfrm>
            <a:off x="4425206" y="2532385"/>
            <a:ext cx="1587500" cy="37959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r>
              <a:rPr kumimoji="0" lang="en-US" b="1" i="0" u="none" strike="noStrike" cap="none" spc="0" normalizeH="0" baseline="0" dirty="0">
                <a:ln>
                  <a:noFill/>
                </a:ln>
                <a:solidFill>
                  <a:schemeClr val="bg1"/>
                </a:solidFill>
                <a:effectLst/>
                <a:uFillTx/>
                <a:latin typeface="Arial" panose="020B0604020202020204" pitchFamily="34" charset="0"/>
                <a:ea typeface="Roboto Black" panose="02000000000000000000" pitchFamily="2" charset="0"/>
                <a:cs typeface="Arial" panose="020B0604020202020204" pitchFamily="34" charset="0"/>
                <a:sym typeface="Helvetica Light"/>
              </a:rPr>
              <a:t>Owner</a:t>
            </a:r>
          </a:p>
        </p:txBody>
      </p:sp>
      <p:sp>
        <p:nvSpPr>
          <p:cNvPr id="11" name="Arrow: Chevron 42">
            <a:extLst>
              <a:ext uri="{FF2B5EF4-FFF2-40B4-BE49-F238E27FC236}">
                <a16:creationId xmlns:a16="http://schemas.microsoft.com/office/drawing/2014/main" id="{8F5F56A2-491A-4544-A1E9-E631B47AB6E3}"/>
              </a:ext>
            </a:extLst>
          </p:cNvPr>
          <p:cNvSpPr/>
          <p:nvPr/>
        </p:nvSpPr>
        <p:spPr>
          <a:xfrm>
            <a:off x="7722050" y="2742003"/>
            <a:ext cx="2881512" cy="379591"/>
          </a:xfrm>
          <a:prstGeom prst="chevron">
            <a:avLst/>
          </a:prstGeom>
          <a:solidFill>
            <a:srgbClr val="61953D"/>
          </a:solidFill>
          <a:ln w="12700" cap="flat">
            <a:noFill/>
            <a:miter lim="400000"/>
          </a:ln>
          <a:effectLst>
            <a:outerShdw blurRad="1010443" sx="100179" sy="100179" algn="tl" rotWithShape="0">
              <a:prstClr val="black">
                <a:alpha val="8176"/>
              </a:prst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b="0" i="0" u="none" strike="noStrike" cap="none" spc="0" normalizeH="0" baseline="0">
              <a:ln>
                <a:noFill/>
              </a:ln>
              <a:solidFill>
                <a:schemeClr val="accent2">
                  <a:hueOff val="2464099"/>
                  <a:satOff val="-3448"/>
                  <a:lumOff val="73354"/>
                </a:schemeClr>
              </a:solidFill>
              <a:effectLst/>
              <a:uFillTx/>
              <a:latin typeface="Arial" panose="020B0604020202020204" pitchFamily="34" charset="0"/>
              <a:ea typeface="Helvetica Light"/>
              <a:cs typeface="Arial" panose="020B0604020202020204" pitchFamily="34" charset="0"/>
              <a:sym typeface="Helvetica Light"/>
            </a:endParaRPr>
          </a:p>
        </p:txBody>
      </p:sp>
      <p:sp>
        <p:nvSpPr>
          <p:cNvPr id="12" name="Arrow: Pentagon 43">
            <a:extLst>
              <a:ext uri="{FF2B5EF4-FFF2-40B4-BE49-F238E27FC236}">
                <a16:creationId xmlns:a16="http://schemas.microsoft.com/office/drawing/2014/main" id="{4EF39C80-7A23-4A7B-BE69-9661A654FF34}"/>
              </a:ext>
            </a:extLst>
          </p:cNvPr>
          <p:cNvSpPr/>
          <p:nvPr/>
        </p:nvSpPr>
        <p:spPr>
          <a:xfrm>
            <a:off x="2132856" y="2742004"/>
            <a:ext cx="5713686" cy="379591"/>
          </a:xfrm>
          <a:prstGeom prst="homePlate">
            <a:avLst/>
          </a:prstGeom>
          <a:solidFill>
            <a:srgbClr val="000099"/>
          </a:solidFill>
          <a:ln w="12700" cap="flat">
            <a:solidFill>
              <a:srgbClr val="000099"/>
            </a:solidFill>
            <a:miter lim="400000"/>
          </a:ln>
          <a:effectLst>
            <a:outerShdw blurRad="1010443" sx="100179" sy="100179" algn="tl" rotWithShape="0">
              <a:prstClr val="black">
                <a:alpha val="8176"/>
              </a:prst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b="0" i="0" u="none" strike="noStrike" cap="none" spc="0" normalizeH="0" baseline="0">
              <a:ln>
                <a:noFill/>
              </a:ln>
              <a:solidFill>
                <a:schemeClr val="accent2">
                  <a:hueOff val="2464099"/>
                  <a:satOff val="-3448"/>
                  <a:lumOff val="73354"/>
                </a:schemeClr>
              </a:solidFill>
              <a:effectLst/>
              <a:uFillTx/>
              <a:latin typeface="Arial" panose="020B0604020202020204" pitchFamily="34" charset="0"/>
              <a:ea typeface="Helvetica Light"/>
              <a:cs typeface="Arial" panose="020B0604020202020204" pitchFamily="34" charset="0"/>
              <a:sym typeface="Helvetica Light"/>
            </a:endParaRPr>
          </a:p>
        </p:txBody>
      </p:sp>
      <p:sp>
        <p:nvSpPr>
          <p:cNvPr id="13" name="TextBox 12">
            <a:extLst>
              <a:ext uri="{FF2B5EF4-FFF2-40B4-BE49-F238E27FC236}">
                <a16:creationId xmlns:a16="http://schemas.microsoft.com/office/drawing/2014/main" id="{DB3BF033-DEC9-45CF-9E0D-54467E2F16AE}"/>
              </a:ext>
            </a:extLst>
          </p:cNvPr>
          <p:cNvSpPr txBox="1"/>
          <p:nvPr/>
        </p:nvSpPr>
        <p:spPr>
          <a:xfrm>
            <a:off x="4616497" y="2751099"/>
            <a:ext cx="843561" cy="37959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defTabSz="825500" rtl="0" fontAlgn="auto" latinLnBrk="0" hangingPunct="0">
              <a:lnSpc>
                <a:spcPct val="100000"/>
              </a:lnSpc>
              <a:spcBef>
                <a:spcPts val="0"/>
              </a:spcBef>
              <a:spcAft>
                <a:spcPts val="0"/>
              </a:spcAft>
              <a:buClrTx/>
              <a:buSzTx/>
              <a:buFontTx/>
              <a:buNone/>
              <a:tabLst/>
            </a:pPr>
            <a:r>
              <a:rPr kumimoji="0" lang="en-US" b="1" i="0" u="none" strike="noStrike" cap="none" spc="0" normalizeH="0" baseline="0" dirty="0">
                <a:ln>
                  <a:noFill/>
                </a:ln>
                <a:solidFill>
                  <a:schemeClr val="bg1"/>
                </a:solidFill>
                <a:effectLst/>
                <a:uFillTx/>
                <a:latin typeface="Arial" panose="020B0604020202020204" pitchFamily="34" charset="0"/>
                <a:ea typeface="Roboto Black" panose="02000000000000000000" pitchFamily="2" charset="0"/>
                <a:cs typeface="Arial" panose="020B0604020202020204" pitchFamily="34" charset="0"/>
                <a:sym typeface="Helvetica Light"/>
              </a:rPr>
              <a:t>Owner</a:t>
            </a:r>
          </a:p>
        </p:txBody>
      </p:sp>
      <p:sp>
        <p:nvSpPr>
          <p:cNvPr id="14" name="TextBox 13">
            <a:extLst>
              <a:ext uri="{FF2B5EF4-FFF2-40B4-BE49-F238E27FC236}">
                <a16:creationId xmlns:a16="http://schemas.microsoft.com/office/drawing/2014/main" id="{2B499718-98FC-4FFA-9D82-7F114474BB0F}"/>
              </a:ext>
            </a:extLst>
          </p:cNvPr>
          <p:cNvSpPr txBox="1"/>
          <p:nvPr/>
        </p:nvSpPr>
        <p:spPr>
          <a:xfrm>
            <a:off x="7943700" y="2735653"/>
            <a:ext cx="2483642" cy="37959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b="1" i="0" u="none" strike="noStrike" cap="none" spc="0" normalizeH="0" baseline="0" dirty="0">
                <a:ln>
                  <a:noFill/>
                </a:ln>
                <a:solidFill>
                  <a:schemeClr val="bg1"/>
                </a:solidFill>
                <a:effectLst/>
                <a:uFillTx/>
                <a:latin typeface="Arial" panose="020B0604020202020204" pitchFamily="34" charset="0"/>
                <a:ea typeface="Roboto Black" panose="02000000000000000000" pitchFamily="2" charset="0"/>
                <a:cs typeface="Arial" panose="020B0604020202020204" pitchFamily="34" charset="0"/>
                <a:sym typeface="Helvetica Light"/>
              </a:rPr>
              <a:t>General Contractor</a:t>
            </a:r>
          </a:p>
        </p:txBody>
      </p:sp>
      <p:sp>
        <p:nvSpPr>
          <p:cNvPr id="15" name="TextBox 14">
            <a:extLst>
              <a:ext uri="{FF2B5EF4-FFF2-40B4-BE49-F238E27FC236}">
                <a16:creationId xmlns:a16="http://schemas.microsoft.com/office/drawing/2014/main" id="{6027C938-45B8-49CB-B6ED-E2F27EA52E0B}"/>
              </a:ext>
            </a:extLst>
          </p:cNvPr>
          <p:cNvSpPr txBox="1"/>
          <p:nvPr/>
        </p:nvSpPr>
        <p:spPr>
          <a:xfrm>
            <a:off x="4413102" y="3444714"/>
            <a:ext cx="1587500" cy="37959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r>
              <a:rPr kumimoji="0" lang="en-US" b="1" i="0" u="none" strike="noStrike" cap="none" spc="0" normalizeH="0" baseline="0" dirty="0">
                <a:ln>
                  <a:noFill/>
                </a:ln>
                <a:solidFill>
                  <a:schemeClr val="bg1"/>
                </a:solidFill>
                <a:effectLst/>
                <a:uFillTx/>
                <a:latin typeface="Arial" panose="020B0604020202020204" pitchFamily="34" charset="0"/>
                <a:ea typeface="Roboto Black" panose="02000000000000000000" pitchFamily="2" charset="0"/>
                <a:cs typeface="Arial" panose="020B0604020202020204" pitchFamily="34" charset="0"/>
                <a:sym typeface="Helvetica Light"/>
              </a:rPr>
              <a:t>Owner</a:t>
            </a:r>
          </a:p>
        </p:txBody>
      </p:sp>
      <p:sp>
        <p:nvSpPr>
          <p:cNvPr id="16" name="Arrow: Chevron 34">
            <a:extLst>
              <a:ext uri="{FF2B5EF4-FFF2-40B4-BE49-F238E27FC236}">
                <a16:creationId xmlns:a16="http://schemas.microsoft.com/office/drawing/2014/main" id="{E2B6C050-1209-46F1-8DF1-3DB81FA9997B}"/>
              </a:ext>
            </a:extLst>
          </p:cNvPr>
          <p:cNvSpPr/>
          <p:nvPr/>
        </p:nvSpPr>
        <p:spPr>
          <a:xfrm>
            <a:off x="5038181" y="3642457"/>
            <a:ext cx="5553277" cy="379591"/>
          </a:xfrm>
          <a:prstGeom prst="chevron">
            <a:avLst/>
          </a:prstGeom>
          <a:solidFill>
            <a:srgbClr val="61953D"/>
          </a:solidFill>
          <a:ln w="12700" cap="flat">
            <a:solidFill>
              <a:srgbClr val="61953D"/>
            </a:solidFill>
            <a:miter lim="400000"/>
          </a:ln>
          <a:effectLst>
            <a:outerShdw blurRad="1010443" sx="100179" sy="100179" algn="tl" rotWithShape="0">
              <a:prstClr val="black">
                <a:alpha val="8176"/>
              </a:prst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b="0" i="0" u="none" strike="noStrike" cap="none" spc="0" normalizeH="0" baseline="0">
              <a:ln>
                <a:noFill/>
              </a:ln>
              <a:solidFill>
                <a:schemeClr val="accent2">
                  <a:hueOff val="2464099"/>
                  <a:satOff val="-3448"/>
                  <a:lumOff val="73354"/>
                </a:schemeClr>
              </a:solidFill>
              <a:effectLst/>
              <a:uFillTx/>
              <a:latin typeface="Arial" panose="020B0604020202020204" pitchFamily="34" charset="0"/>
              <a:ea typeface="Helvetica Light"/>
              <a:cs typeface="Arial" panose="020B0604020202020204" pitchFamily="34" charset="0"/>
              <a:sym typeface="Helvetica Light"/>
            </a:endParaRPr>
          </a:p>
        </p:txBody>
      </p:sp>
      <p:sp>
        <p:nvSpPr>
          <p:cNvPr id="17" name="Arrow: Pentagon 35">
            <a:extLst>
              <a:ext uri="{FF2B5EF4-FFF2-40B4-BE49-F238E27FC236}">
                <a16:creationId xmlns:a16="http://schemas.microsoft.com/office/drawing/2014/main" id="{8358CBC0-0065-4D2A-8477-E443E4D3E9DE}"/>
              </a:ext>
            </a:extLst>
          </p:cNvPr>
          <p:cNvSpPr/>
          <p:nvPr/>
        </p:nvSpPr>
        <p:spPr>
          <a:xfrm>
            <a:off x="2120751" y="3654333"/>
            <a:ext cx="3069087" cy="379591"/>
          </a:xfrm>
          <a:prstGeom prst="homePlate">
            <a:avLst/>
          </a:prstGeom>
          <a:solidFill>
            <a:srgbClr val="000099"/>
          </a:solidFill>
          <a:ln w="12700" cap="flat">
            <a:noFill/>
            <a:miter lim="400000"/>
          </a:ln>
          <a:effectLst>
            <a:outerShdw blurRad="1010443" sx="100179" sy="100179" algn="tl" rotWithShape="0">
              <a:prstClr val="black">
                <a:alpha val="8176"/>
              </a:prst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b="0" i="0" u="none" strike="noStrike" cap="none" spc="0" normalizeH="0" baseline="0">
              <a:ln>
                <a:noFill/>
              </a:ln>
              <a:solidFill>
                <a:schemeClr val="accent2">
                  <a:hueOff val="2464099"/>
                  <a:satOff val="-3448"/>
                  <a:lumOff val="73354"/>
                </a:schemeClr>
              </a:solidFill>
              <a:effectLst/>
              <a:uFillTx/>
              <a:latin typeface="Arial" panose="020B0604020202020204" pitchFamily="34" charset="0"/>
              <a:ea typeface="Helvetica Light"/>
              <a:cs typeface="Arial" panose="020B0604020202020204" pitchFamily="34" charset="0"/>
              <a:sym typeface="Helvetica Light"/>
            </a:endParaRPr>
          </a:p>
        </p:txBody>
      </p:sp>
      <p:sp>
        <p:nvSpPr>
          <p:cNvPr id="18" name="TextBox 17">
            <a:extLst>
              <a:ext uri="{FF2B5EF4-FFF2-40B4-BE49-F238E27FC236}">
                <a16:creationId xmlns:a16="http://schemas.microsoft.com/office/drawing/2014/main" id="{517AF614-466F-4118-BBB9-7EA7AA2A1D82}"/>
              </a:ext>
            </a:extLst>
          </p:cNvPr>
          <p:cNvSpPr txBox="1"/>
          <p:nvPr/>
        </p:nvSpPr>
        <p:spPr>
          <a:xfrm>
            <a:off x="3268029" y="3665385"/>
            <a:ext cx="842344" cy="37959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defTabSz="825500" rtl="0" fontAlgn="auto" latinLnBrk="0" hangingPunct="0">
              <a:lnSpc>
                <a:spcPct val="100000"/>
              </a:lnSpc>
              <a:spcBef>
                <a:spcPts val="0"/>
              </a:spcBef>
              <a:spcAft>
                <a:spcPts val="0"/>
              </a:spcAft>
              <a:buClrTx/>
              <a:buSzTx/>
              <a:buFontTx/>
              <a:buNone/>
              <a:tabLst/>
            </a:pPr>
            <a:r>
              <a:rPr kumimoji="0" lang="en-US" b="1" i="0" u="none" strike="noStrike" cap="none" spc="0" normalizeH="0" baseline="0" dirty="0">
                <a:ln>
                  <a:noFill/>
                </a:ln>
                <a:solidFill>
                  <a:schemeClr val="bg1"/>
                </a:solidFill>
                <a:effectLst/>
                <a:uFillTx/>
                <a:latin typeface="Arial" panose="020B0604020202020204" pitchFamily="34" charset="0"/>
                <a:ea typeface="Roboto Black" panose="02000000000000000000" pitchFamily="2" charset="0"/>
                <a:cs typeface="Arial" panose="020B0604020202020204" pitchFamily="34" charset="0"/>
                <a:sym typeface="Helvetica Light"/>
              </a:rPr>
              <a:t>Owner</a:t>
            </a:r>
          </a:p>
        </p:txBody>
      </p:sp>
      <p:sp>
        <p:nvSpPr>
          <p:cNvPr id="19" name="TextBox 18">
            <a:extLst>
              <a:ext uri="{FF2B5EF4-FFF2-40B4-BE49-F238E27FC236}">
                <a16:creationId xmlns:a16="http://schemas.microsoft.com/office/drawing/2014/main" id="{4AF1B209-B6C8-4528-9011-F944E7D159BA}"/>
              </a:ext>
            </a:extLst>
          </p:cNvPr>
          <p:cNvSpPr txBox="1"/>
          <p:nvPr/>
        </p:nvSpPr>
        <p:spPr>
          <a:xfrm>
            <a:off x="6754368" y="3648234"/>
            <a:ext cx="2120902" cy="37959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defTabSz="825500" rtl="0" fontAlgn="auto" latinLnBrk="0" hangingPunct="0">
              <a:lnSpc>
                <a:spcPct val="100000"/>
              </a:lnSpc>
              <a:spcBef>
                <a:spcPts val="0"/>
              </a:spcBef>
              <a:spcAft>
                <a:spcPts val="0"/>
              </a:spcAft>
              <a:buClrTx/>
              <a:buSzTx/>
              <a:buFontTx/>
              <a:buNone/>
              <a:tabLst/>
            </a:pPr>
            <a:r>
              <a:rPr kumimoji="0" lang="en-US" b="1" i="0" u="none" strike="noStrike" cap="none" spc="0" normalizeH="0" baseline="0" dirty="0">
                <a:ln>
                  <a:noFill/>
                </a:ln>
                <a:solidFill>
                  <a:schemeClr val="bg1"/>
                </a:solidFill>
                <a:effectLst/>
                <a:uFillTx/>
                <a:latin typeface="Arial" panose="020B0604020202020204" pitchFamily="34" charset="0"/>
                <a:ea typeface="Roboto Black" panose="02000000000000000000" pitchFamily="2" charset="0"/>
                <a:cs typeface="Arial" panose="020B0604020202020204" pitchFamily="34" charset="0"/>
                <a:sym typeface="Helvetica Light"/>
              </a:rPr>
              <a:t>Design-Builder</a:t>
            </a:r>
          </a:p>
        </p:txBody>
      </p:sp>
      <p:sp>
        <p:nvSpPr>
          <p:cNvPr id="21" name="TextBox 20">
            <a:extLst>
              <a:ext uri="{FF2B5EF4-FFF2-40B4-BE49-F238E27FC236}">
                <a16:creationId xmlns:a16="http://schemas.microsoft.com/office/drawing/2014/main" id="{0D22414E-A469-4927-8BF1-0972FDCE79CC}"/>
              </a:ext>
            </a:extLst>
          </p:cNvPr>
          <p:cNvSpPr txBox="1"/>
          <p:nvPr/>
        </p:nvSpPr>
        <p:spPr>
          <a:xfrm>
            <a:off x="4413102" y="4341654"/>
            <a:ext cx="1587500"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r>
              <a:rPr kumimoji="0" lang="en-US" sz="2000" b="1" i="0" u="none" strike="noStrike" cap="none" spc="0" normalizeH="0" baseline="0" dirty="0">
                <a:ln>
                  <a:noFill/>
                </a:ln>
                <a:solidFill>
                  <a:schemeClr val="bg1"/>
                </a:solidFill>
                <a:effectLst/>
                <a:uFillTx/>
                <a:latin typeface="Arial" panose="020B0604020202020204" pitchFamily="34" charset="0"/>
                <a:ea typeface="Roboto Black" panose="02000000000000000000" pitchFamily="2" charset="0"/>
                <a:cs typeface="Arial" panose="020B0604020202020204" pitchFamily="34" charset="0"/>
                <a:sym typeface="Helvetica Light"/>
              </a:rPr>
              <a:t>Owner</a:t>
            </a:r>
          </a:p>
        </p:txBody>
      </p:sp>
      <p:sp>
        <p:nvSpPr>
          <p:cNvPr id="33" name="Title 1">
            <a:extLst>
              <a:ext uri="{FF2B5EF4-FFF2-40B4-BE49-F238E27FC236}">
                <a16:creationId xmlns:a16="http://schemas.microsoft.com/office/drawing/2014/main" id="{98737CE1-6D24-4D1F-8EA6-2FDAB051E31C}"/>
              </a:ext>
            </a:extLst>
          </p:cNvPr>
          <p:cNvSpPr>
            <a:spLocks noGrp="1"/>
          </p:cNvSpPr>
          <p:nvPr>
            <p:ph type="ctrTitle"/>
          </p:nvPr>
        </p:nvSpPr>
        <p:spPr>
          <a:xfrm>
            <a:off x="794979" y="528638"/>
            <a:ext cx="9144000" cy="477837"/>
          </a:xfrm>
        </p:spPr>
        <p:txBody>
          <a:bodyPr>
            <a:noAutofit/>
          </a:bodyPr>
          <a:lstStyle/>
          <a:p>
            <a:pPr algn="l"/>
            <a:r>
              <a:rPr lang="en-US" sz="2800" b="1" dirty="0">
                <a:solidFill>
                  <a:srgbClr val="3B3477"/>
                </a:solidFill>
                <a:latin typeface="Arial Black" panose="020B0A04020102020204" pitchFamily="34" charset="0"/>
                <a:cs typeface="Arial" panose="020B0604020202020204" pitchFamily="34" charset="0"/>
              </a:rPr>
              <a:t>Project Delivery Models Comparison</a:t>
            </a:r>
            <a:endParaRPr lang="en-US" sz="2800" dirty="0">
              <a:solidFill>
                <a:srgbClr val="3B3477"/>
              </a:solidFill>
              <a:latin typeface="Arial Black" panose="020B0A04020102020204" pitchFamily="34" charset="0"/>
            </a:endParaRPr>
          </a:p>
        </p:txBody>
      </p:sp>
      <p:sp>
        <p:nvSpPr>
          <p:cNvPr id="35" name="TextBox 34">
            <a:extLst>
              <a:ext uri="{FF2B5EF4-FFF2-40B4-BE49-F238E27FC236}">
                <a16:creationId xmlns:a16="http://schemas.microsoft.com/office/drawing/2014/main" id="{5A8FA44B-1D9F-4B58-A441-D963972A465B}"/>
              </a:ext>
            </a:extLst>
          </p:cNvPr>
          <p:cNvSpPr txBox="1"/>
          <p:nvPr/>
        </p:nvSpPr>
        <p:spPr>
          <a:xfrm>
            <a:off x="826439" y="3649995"/>
            <a:ext cx="1231900"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r" defTabSz="825500" rtl="0" fontAlgn="auto" latinLnBrk="0" hangingPunct="0">
              <a:lnSpc>
                <a:spcPct val="100000"/>
              </a:lnSpc>
              <a:spcBef>
                <a:spcPts val="0"/>
              </a:spcBef>
              <a:spcAft>
                <a:spcPts val="0"/>
              </a:spcAft>
              <a:buClrTx/>
              <a:buSzTx/>
              <a:buFontTx/>
              <a:buNone/>
              <a:tabLst/>
            </a:pPr>
            <a:r>
              <a:rPr kumimoji="0" lang="en-US" sz="2000" b="1" i="0" u="none" strike="noStrike" cap="none" spc="0" normalizeH="0" baseline="0" dirty="0">
                <a:ln>
                  <a:noFill/>
                </a:ln>
                <a:solidFill>
                  <a:srgbClr val="414042"/>
                </a:solidFill>
                <a:effectLst/>
                <a:uFillTx/>
                <a:latin typeface="+mn-lt"/>
                <a:ea typeface="Roboto Black" panose="02000000000000000000" pitchFamily="2" charset="0"/>
                <a:cs typeface="Helvetica Light"/>
                <a:sym typeface="Helvetica Light"/>
              </a:rPr>
              <a:t>D-B</a:t>
            </a:r>
          </a:p>
        </p:txBody>
      </p:sp>
      <p:sp>
        <p:nvSpPr>
          <p:cNvPr id="36" name="TextBox 35">
            <a:extLst>
              <a:ext uri="{FF2B5EF4-FFF2-40B4-BE49-F238E27FC236}">
                <a16:creationId xmlns:a16="http://schemas.microsoft.com/office/drawing/2014/main" id="{1A086515-89CA-468C-AC4C-19DDF930B78A}"/>
              </a:ext>
            </a:extLst>
          </p:cNvPr>
          <p:cNvSpPr txBox="1"/>
          <p:nvPr/>
        </p:nvSpPr>
        <p:spPr>
          <a:xfrm>
            <a:off x="826439" y="2720263"/>
            <a:ext cx="1231900"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r" defTabSz="825500" rtl="0" fontAlgn="auto" latinLnBrk="0" hangingPunct="0">
              <a:lnSpc>
                <a:spcPct val="100000"/>
              </a:lnSpc>
              <a:spcBef>
                <a:spcPts val="0"/>
              </a:spcBef>
              <a:spcAft>
                <a:spcPts val="0"/>
              </a:spcAft>
              <a:buClrTx/>
              <a:buSzTx/>
              <a:buFontTx/>
              <a:buNone/>
              <a:tabLst/>
            </a:pPr>
            <a:r>
              <a:rPr kumimoji="0" lang="en-US" sz="2000" b="1" i="0" u="none" strike="noStrike" cap="none" spc="0" normalizeH="0" baseline="0" dirty="0">
                <a:ln>
                  <a:noFill/>
                </a:ln>
                <a:solidFill>
                  <a:srgbClr val="414042"/>
                </a:solidFill>
                <a:effectLst/>
                <a:uFillTx/>
                <a:latin typeface="+mn-lt"/>
                <a:ea typeface="Roboto Black" panose="02000000000000000000" pitchFamily="2" charset="0"/>
                <a:cs typeface="Helvetica Light"/>
                <a:sym typeface="Helvetica Light"/>
              </a:rPr>
              <a:t>D-B-B</a:t>
            </a:r>
          </a:p>
        </p:txBody>
      </p:sp>
    </p:spTree>
    <p:extLst>
      <p:ext uri="{BB962C8B-B14F-4D97-AF65-F5344CB8AC3E}">
        <p14:creationId xmlns:p14="http://schemas.microsoft.com/office/powerpoint/2010/main" val="3612957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Picture 44" descr="Logo&#10;&#10;Description automatically generated">
            <a:extLst>
              <a:ext uri="{FF2B5EF4-FFF2-40B4-BE49-F238E27FC236}">
                <a16:creationId xmlns:a16="http://schemas.microsoft.com/office/drawing/2014/main" id="{CE3FB960-EED8-4A92-ADC1-33957E650733}"/>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348064" y="393313"/>
            <a:ext cx="1282612" cy="477836"/>
          </a:xfrm>
          <a:prstGeom prst="rect">
            <a:avLst/>
          </a:prstGeom>
        </p:spPr>
      </p:pic>
      <p:cxnSp>
        <p:nvCxnSpPr>
          <p:cNvPr id="49" name="Straight Connector 48">
            <a:extLst>
              <a:ext uri="{FF2B5EF4-FFF2-40B4-BE49-F238E27FC236}">
                <a16:creationId xmlns:a16="http://schemas.microsoft.com/office/drawing/2014/main" id="{B062CCDB-611F-43B7-8CBB-B9F2D01CAEFB}"/>
              </a:ext>
            </a:extLst>
          </p:cNvPr>
          <p:cNvCxnSpPr>
            <a:cxnSpLocks/>
          </p:cNvCxnSpPr>
          <p:nvPr/>
        </p:nvCxnSpPr>
        <p:spPr>
          <a:xfrm flipH="1">
            <a:off x="360729" y="285226"/>
            <a:ext cx="11341913" cy="0"/>
          </a:xfrm>
          <a:prstGeom prst="line">
            <a:avLst/>
          </a:prstGeom>
          <a:ln w="57150">
            <a:solidFill>
              <a:srgbClr val="3B3477"/>
            </a:solidFill>
          </a:ln>
        </p:spPr>
        <p:style>
          <a:lnRef idx="3">
            <a:schemeClr val="accent1"/>
          </a:lnRef>
          <a:fillRef idx="0">
            <a:schemeClr val="accent1"/>
          </a:fillRef>
          <a:effectRef idx="2">
            <a:schemeClr val="accent1"/>
          </a:effectRef>
          <a:fontRef idx="minor">
            <a:schemeClr val="tx1"/>
          </a:fontRef>
        </p:style>
      </p:cxnSp>
      <p:cxnSp>
        <p:nvCxnSpPr>
          <p:cNvPr id="50" name="Straight Connector 49">
            <a:extLst>
              <a:ext uri="{FF2B5EF4-FFF2-40B4-BE49-F238E27FC236}">
                <a16:creationId xmlns:a16="http://schemas.microsoft.com/office/drawing/2014/main" id="{FF6F6499-6058-474A-948E-E273D477C34A}"/>
              </a:ext>
            </a:extLst>
          </p:cNvPr>
          <p:cNvCxnSpPr>
            <a:cxnSpLocks/>
          </p:cNvCxnSpPr>
          <p:nvPr/>
        </p:nvCxnSpPr>
        <p:spPr>
          <a:xfrm flipH="1">
            <a:off x="360726" y="6586756"/>
            <a:ext cx="11511784" cy="0"/>
          </a:xfrm>
          <a:prstGeom prst="line">
            <a:avLst/>
          </a:prstGeom>
          <a:ln w="57150">
            <a:solidFill>
              <a:srgbClr val="3B3477"/>
            </a:solidFill>
          </a:ln>
        </p:spPr>
        <p:style>
          <a:lnRef idx="3">
            <a:schemeClr val="accent1"/>
          </a:lnRef>
          <a:fillRef idx="0">
            <a:schemeClr val="accent1"/>
          </a:fillRef>
          <a:effectRef idx="2">
            <a:schemeClr val="accent1"/>
          </a:effectRef>
          <a:fontRef idx="minor">
            <a:schemeClr val="tx1"/>
          </a:fontRef>
        </p:style>
      </p:cxnSp>
      <p:cxnSp>
        <p:nvCxnSpPr>
          <p:cNvPr id="53" name="Straight Connector 52">
            <a:extLst>
              <a:ext uri="{FF2B5EF4-FFF2-40B4-BE49-F238E27FC236}">
                <a16:creationId xmlns:a16="http://schemas.microsoft.com/office/drawing/2014/main" id="{89D9C598-6F37-47C3-AAE5-943F5B2F6059}"/>
              </a:ext>
            </a:extLst>
          </p:cNvPr>
          <p:cNvCxnSpPr>
            <a:cxnSpLocks/>
          </p:cNvCxnSpPr>
          <p:nvPr/>
        </p:nvCxnSpPr>
        <p:spPr>
          <a:xfrm>
            <a:off x="385893" y="285226"/>
            <a:ext cx="0" cy="6301530"/>
          </a:xfrm>
          <a:prstGeom prst="line">
            <a:avLst/>
          </a:prstGeom>
          <a:ln w="57150">
            <a:solidFill>
              <a:srgbClr val="3B3477"/>
            </a:solidFill>
          </a:ln>
        </p:spPr>
        <p:style>
          <a:lnRef idx="3">
            <a:schemeClr val="accent1"/>
          </a:lnRef>
          <a:fillRef idx="0">
            <a:schemeClr val="accent1"/>
          </a:fillRef>
          <a:effectRef idx="2">
            <a:schemeClr val="accent1"/>
          </a:effectRef>
          <a:fontRef idx="minor">
            <a:schemeClr val="tx1"/>
          </a:fontRef>
        </p:style>
      </p:cxnSp>
      <p:cxnSp>
        <p:nvCxnSpPr>
          <p:cNvPr id="60" name="Straight Connector 59">
            <a:extLst>
              <a:ext uri="{FF2B5EF4-FFF2-40B4-BE49-F238E27FC236}">
                <a16:creationId xmlns:a16="http://schemas.microsoft.com/office/drawing/2014/main" id="{D8842142-0438-4A0A-849B-B9ED83F1D16B}"/>
              </a:ext>
            </a:extLst>
          </p:cNvPr>
          <p:cNvCxnSpPr>
            <a:cxnSpLocks/>
          </p:cNvCxnSpPr>
          <p:nvPr/>
        </p:nvCxnSpPr>
        <p:spPr>
          <a:xfrm>
            <a:off x="11855732" y="6104426"/>
            <a:ext cx="0" cy="507497"/>
          </a:xfrm>
          <a:prstGeom prst="line">
            <a:avLst/>
          </a:prstGeom>
          <a:ln w="57150">
            <a:solidFill>
              <a:srgbClr val="3B3477"/>
            </a:solidFill>
          </a:ln>
        </p:spPr>
        <p:style>
          <a:lnRef idx="3">
            <a:schemeClr val="accent1"/>
          </a:lnRef>
          <a:fillRef idx="0">
            <a:schemeClr val="accent1"/>
          </a:fillRef>
          <a:effectRef idx="2">
            <a:schemeClr val="accent1"/>
          </a:effectRef>
          <a:fontRef idx="minor">
            <a:schemeClr val="tx1"/>
          </a:fontRef>
        </p:style>
      </p:cxnSp>
      <p:sp>
        <p:nvSpPr>
          <p:cNvPr id="8" name="Title 1">
            <a:extLst>
              <a:ext uri="{FF2B5EF4-FFF2-40B4-BE49-F238E27FC236}">
                <a16:creationId xmlns:a16="http://schemas.microsoft.com/office/drawing/2014/main" id="{98737CE1-6D24-4D1F-8EA6-2FDAB051E31C}"/>
              </a:ext>
            </a:extLst>
          </p:cNvPr>
          <p:cNvSpPr>
            <a:spLocks noGrp="1"/>
          </p:cNvSpPr>
          <p:nvPr>
            <p:ph type="ctrTitle"/>
          </p:nvPr>
        </p:nvSpPr>
        <p:spPr>
          <a:xfrm>
            <a:off x="794979" y="528638"/>
            <a:ext cx="9144000" cy="477837"/>
          </a:xfrm>
        </p:spPr>
        <p:txBody>
          <a:bodyPr>
            <a:noAutofit/>
          </a:bodyPr>
          <a:lstStyle/>
          <a:p>
            <a:pPr algn="l"/>
            <a:r>
              <a:rPr lang="en-US" sz="2800" b="1" dirty="0">
                <a:solidFill>
                  <a:srgbClr val="3B3477"/>
                </a:solidFill>
                <a:latin typeface="Arial Black" panose="020B0A04020102020204" pitchFamily="34" charset="0"/>
                <a:cs typeface="Arial" panose="020B0604020202020204" pitchFamily="34" charset="0"/>
              </a:rPr>
              <a:t>Risk Allocation in Design-Build </a:t>
            </a:r>
            <a:endParaRPr lang="en-US" sz="2800" dirty="0">
              <a:solidFill>
                <a:srgbClr val="3B3477"/>
              </a:solidFill>
              <a:latin typeface="Arial Black" panose="020B0A04020102020204" pitchFamily="34" charset="0"/>
            </a:endParaRPr>
          </a:p>
        </p:txBody>
      </p:sp>
      <p:pic>
        <p:nvPicPr>
          <p:cNvPr id="6" name="Picture 5" descr="A picture containing shape&#10;&#10;Description automatically generated">
            <a:extLst>
              <a:ext uri="{FF2B5EF4-FFF2-40B4-BE49-F238E27FC236}">
                <a16:creationId xmlns:a16="http://schemas.microsoft.com/office/drawing/2014/main" id="{1222B98A-7589-4647-9941-2371A088BC1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1248" y="1376634"/>
            <a:ext cx="10829428" cy="5224882"/>
          </a:xfrm>
          <a:prstGeom prst="rect">
            <a:avLst/>
          </a:prstGeom>
        </p:spPr>
      </p:pic>
    </p:spTree>
    <p:extLst>
      <p:ext uri="{BB962C8B-B14F-4D97-AF65-F5344CB8AC3E}">
        <p14:creationId xmlns:p14="http://schemas.microsoft.com/office/powerpoint/2010/main" val="35652133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Picture 44" descr="Logo&#10;&#10;Description automatically generated">
            <a:extLst>
              <a:ext uri="{FF2B5EF4-FFF2-40B4-BE49-F238E27FC236}">
                <a16:creationId xmlns:a16="http://schemas.microsoft.com/office/drawing/2014/main" id="{CE3FB960-EED8-4A92-ADC1-33957E650733}"/>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348064" y="393313"/>
            <a:ext cx="1282612" cy="477836"/>
          </a:xfrm>
          <a:prstGeom prst="rect">
            <a:avLst/>
          </a:prstGeom>
        </p:spPr>
      </p:pic>
      <p:cxnSp>
        <p:nvCxnSpPr>
          <p:cNvPr id="49" name="Straight Connector 48">
            <a:extLst>
              <a:ext uri="{FF2B5EF4-FFF2-40B4-BE49-F238E27FC236}">
                <a16:creationId xmlns:a16="http://schemas.microsoft.com/office/drawing/2014/main" id="{B062CCDB-611F-43B7-8CBB-B9F2D01CAEFB}"/>
              </a:ext>
            </a:extLst>
          </p:cNvPr>
          <p:cNvCxnSpPr>
            <a:cxnSpLocks/>
          </p:cNvCxnSpPr>
          <p:nvPr/>
        </p:nvCxnSpPr>
        <p:spPr>
          <a:xfrm flipH="1">
            <a:off x="360729" y="285226"/>
            <a:ext cx="11341913" cy="0"/>
          </a:xfrm>
          <a:prstGeom prst="line">
            <a:avLst/>
          </a:prstGeom>
          <a:ln w="57150">
            <a:solidFill>
              <a:srgbClr val="3B3477"/>
            </a:solidFill>
          </a:ln>
        </p:spPr>
        <p:style>
          <a:lnRef idx="3">
            <a:schemeClr val="accent1"/>
          </a:lnRef>
          <a:fillRef idx="0">
            <a:schemeClr val="accent1"/>
          </a:fillRef>
          <a:effectRef idx="2">
            <a:schemeClr val="accent1"/>
          </a:effectRef>
          <a:fontRef idx="minor">
            <a:schemeClr val="tx1"/>
          </a:fontRef>
        </p:style>
      </p:cxnSp>
      <p:cxnSp>
        <p:nvCxnSpPr>
          <p:cNvPr id="50" name="Straight Connector 49">
            <a:extLst>
              <a:ext uri="{FF2B5EF4-FFF2-40B4-BE49-F238E27FC236}">
                <a16:creationId xmlns:a16="http://schemas.microsoft.com/office/drawing/2014/main" id="{FF6F6499-6058-474A-948E-E273D477C34A}"/>
              </a:ext>
            </a:extLst>
          </p:cNvPr>
          <p:cNvCxnSpPr>
            <a:cxnSpLocks/>
          </p:cNvCxnSpPr>
          <p:nvPr/>
        </p:nvCxnSpPr>
        <p:spPr>
          <a:xfrm flipH="1">
            <a:off x="360726" y="6586756"/>
            <a:ext cx="11511784" cy="0"/>
          </a:xfrm>
          <a:prstGeom prst="line">
            <a:avLst/>
          </a:prstGeom>
          <a:ln w="57150">
            <a:solidFill>
              <a:srgbClr val="3B3477"/>
            </a:solidFill>
          </a:ln>
        </p:spPr>
        <p:style>
          <a:lnRef idx="3">
            <a:schemeClr val="accent1"/>
          </a:lnRef>
          <a:fillRef idx="0">
            <a:schemeClr val="accent1"/>
          </a:fillRef>
          <a:effectRef idx="2">
            <a:schemeClr val="accent1"/>
          </a:effectRef>
          <a:fontRef idx="minor">
            <a:schemeClr val="tx1"/>
          </a:fontRef>
        </p:style>
      </p:cxnSp>
      <p:cxnSp>
        <p:nvCxnSpPr>
          <p:cNvPr id="53" name="Straight Connector 52">
            <a:extLst>
              <a:ext uri="{FF2B5EF4-FFF2-40B4-BE49-F238E27FC236}">
                <a16:creationId xmlns:a16="http://schemas.microsoft.com/office/drawing/2014/main" id="{89D9C598-6F37-47C3-AAE5-943F5B2F6059}"/>
              </a:ext>
            </a:extLst>
          </p:cNvPr>
          <p:cNvCxnSpPr>
            <a:cxnSpLocks/>
          </p:cNvCxnSpPr>
          <p:nvPr/>
        </p:nvCxnSpPr>
        <p:spPr>
          <a:xfrm>
            <a:off x="385893" y="285226"/>
            <a:ext cx="0" cy="6301530"/>
          </a:xfrm>
          <a:prstGeom prst="line">
            <a:avLst/>
          </a:prstGeom>
          <a:ln w="57150">
            <a:solidFill>
              <a:srgbClr val="3B3477"/>
            </a:solidFill>
          </a:ln>
        </p:spPr>
        <p:style>
          <a:lnRef idx="3">
            <a:schemeClr val="accent1"/>
          </a:lnRef>
          <a:fillRef idx="0">
            <a:schemeClr val="accent1"/>
          </a:fillRef>
          <a:effectRef idx="2">
            <a:schemeClr val="accent1"/>
          </a:effectRef>
          <a:fontRef idx="minor">
            <a:schemeClr val="tx1"/>
          </a:fontRef>
        </p:style>
      </p:cxnSp>
      <p:cxnSp>
        <p:nvCxnSpPr>
          <p:cNvPr id="60" name="Straight Connector 59">
            <a:extLst>
              <a:ext uri="{FF2B5EF4-FFF2-40B4-BE49-F238E27FC236}">
                <a16:creationId xmlns:a16="http://schemas.microsoft.com/office/drawing/2014/main" id="{D8842142-0438-4A0A-849B-B9ED83F1D16B}"/>
              </a:ext>
            </a:extLst>
          </p:cNvPr>
          <p:cNvCxnSpPr>
            <a:cxnSpLocks/>
          </p:cNvCxnSpPr>
          <p:nvPr/>
        </p:nvCxnSpPr>
        <p:spPr>
          <a:xfrm>
            <a:off x="11855732" y="6104426"/>
            <a:ext cx="0" cy="507497"/>
          </a:xfrm>
          <a:prstGeom prst="line">
            <a:avLst/>
          </a:prstGeom>
          <a:ln w="57150">
            <a:solidFill>
              <a:srgbClr val="3B3477"/>
            </a:solidFill>
          </a:ln>
        </p:spPr>
        <p:style>
          <a:lnRef idx="3">
            <a:schemeClr val="accent1"/>
          </a:lnRef>
          <a:fillRef idx="0">
            <a:schemeClr val="accent1"/>
          </a:fillRef>
          <a:effectRef idx="2">
            <a:schemeClr val="accent1"/>
          </a:effectRef>
          <a:fontRef idx="minor">
            <a:schemeClr val="tx1"/>
          </a:fontRef>
        </p:style>
      </p:cxnSp>
      <p:sp>
        <p:nvSpPr>
          <p:cNvPr id="8" name="Title 1">
            <a:extLst>
              <a:ext uri="{FF2B5EF4-FFF2-40B4-BE49-F238E27FC236}">
                <a16:creationId xmlns:a16="http://schemas.microsoft.com/office/drawing/2014/main" id="{98737CE1-6D24-4D1F-8EA6-2FDAB051E31C}"/>
              </a:ext>
            </a:extLst>
          </p:cNvPr>
          <p:cNvSpPr>
            <a:spLocks noGrp="1"/>
          </p:cNvSpPr>
          <p:nvPr>
            <p:ph type="ctrTitle"/>
          </p:nvPr>
        </p:nvSpPr>
        <p:spPr>
          <a:xfrm>
            <a:off x="695226" y="857048"/>
            <a:ext cx="9144000" cy="477837"/>
          </a:xfrm>
        </p:spPr>
        <p:txBody>
          <a:bodyPr>
            <a:noAutofit/>
          </a:bodyPr>
          <a:lstStyle/>
          <a:p>
            <a:pPr algn="l"/>
            <a:r>
              <a:rPr lang="en-US" sz="2800" b="1" dirty="0">
                <a:solidFill>
                  <a:srgbClr val="3B3477"/>
                </a:solidFill>
                <a:latin typeface="Arial Black" panose="020B0A04020102020204" pitchFamily="34" charset="0"/>
                <a:cs typeface="Arial" panose="020B0604020202020204" pitchFamily="34" charset="0"/>
              </a:rPr>
              <a:t>Fixed Price Approach on D-B-B and D-B Projects</a:t>
            </a:r>
            <a:endParaRPr lang="en-US" sz="2800" dirty="0">
              <a:solidFill>
                <a:srgbClr val="3B3477"/>
              </a:solidFill>
              <a:latin typeface="Arial Black" panose="020B0A04020102020204" pitchFamily="34" charset="0"/>
            </a:endParaRPr>
          </a:p>
        </p:txBody>
      </p:sp>
      <p:pic>
        <p:nvPicPr>
          <p:cNvPr id="12" name="Picture 11" descr="A picture containing chart&#10;&#10;Description automatically generated">
            <a:extLst>
              <a:ext uri="{FF2B5EF4-FFF2-40B4-BE49-F238E27FC236}">
                <a16:creationId xmlns:a16="http://schemas.microsoft.com/office/drawing/2014/main" id="{4172E7C8-3F87-40DA-BFB1-D7400B9C10A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85259" y="723616"/>
            <a:ext cx="6433512" cy="6073596"/>
          </a:xfrm>
          <a:prstGeom prst="rect">
            <a:avLst/>
          </a:prstGeom>
        </p:spPr>
      </p:pic>
    </p:spTree>
    <p:extLst>
      <p:ext uri="{BB962C8B-B14F-4D97-AF65-F5344CB8AC3E}">
        <p14:creationId xmlns:p14="http://schemas.microsoft.com/office/powerpoint/2010/main" val="42051993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Picture 44" descr="Logo&#10;&#10;Description automatically generated">
            <a:extLst>
              <a:ext uri="{FF2B5EF4-FFF2-40B4-BE49-F238E27FC236}">
                <a16:creationId xmlns:a16="http://schemas.microsoft.com/office/drawing/2014/main" id="{CE3FB960-EED8-4A92-ADC1-33957E650733}"/>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348064" y="393313"/>
            <a:ext cx="1282612" cy="477836"/>
          </a:xfrm>
          <a:prstGeom prst="rect">
            <a:avLst/>
          </a:prstGeom>
        </p:spPr>
      </p:pic>
      <p:cxnSp>
        <p:nvCxnSpPr>
          <p:cNvPr id="49" name="Straight Connector 48">
            <a:extLst>
              <a:ext uri="{FF2B5EF4-FFF2-40B4-BE49-F238E27FC236}">
                <a16:creationId xmlns:a16="http://schemas.microsoft.com/office/drawing/2014/main" id="{B062CCDB-611F-43B7-8CBB-B9F2D01CAEFB}"/>
              </a:ext>
            </a:extLst>
          </p:cNvPr>
          <p:cNvCxnSpPr>
            <a:cxnSpLocks/>
          </p:cNvCxnSpPr>
          <p:nvPr/>
        </p:nvCxnSpPr>
        <p:spPr>
          <a:xfrm flipH="1">
            <a:off x="360729" y="285226"/>
            <a:ext cx="11341913" cy="0"/>
          </a:xfrm>
          <a:prstGeom prst="line">
            <a:avLst/>
          </a:prstGeom>
          <a:ln w="57150">
            <a:solidFill>
              <a:srgbClr val="3B3477"/>
            </a:solidFill>
          </a:ln>
        </p:spPr>
        <p:style>
          <a:lnRef idx="3">
            <a:schemeClr val="accent1"/>
          </a:lnRef>
          <a:fillRef idx="0">
            <a:schemeClr val="accent1"/>
          </a:fillRef>
          <a:effectRef idx="2">
            <a:schemeClr val="accent1"/>
          </a:effectRef>
          <a:fontRef idx="minor">
            <a:schemeClr val="tx1"/>
          </a:fontRef>
        </p:style>
      </p:cxnSp>
      <p:cxnSp>
        <p:nvCxnSpPr>
          <p:cNvPr id="50" name="Straight Connector 49">
            <a:extLst>
              <a:ext uri="{FF2B5EF4-FFF2-40B4-BE49-F238E27FC236}">
                <a16:creationId xmlns:a16="http://schemas.microsoft.com/office/drawing/2014/main" id="{FF6F6499-6058-474A-948E-E273D477C34A}"/>
              </a:ext>
            </a:extLst>
          </p:cNvPr>
          <p:cNvCxnSpPr>
            <a:cxnSpLocks/>
          </p:cNvCxnSpPr>
          <p:nvPr/>
        </p:nvCxnSpPr>
        <p:spPr>
          <a:xfrm flipH="1">
            <a:off x="360726" y="6586756"/>
            <a:ext cx="11511784" cy="0"/>
          </a:xfrm>
          <a:prstGeom prst="line">
            <a:avLst/>
          </a:prstGeom>
          <a:ln w="57150">
            <a:solidFill>
              <a:srgbClr val="3B3477"/>
            </a:solidFill>
          </a:ln>
        </p:spPr>
        <p:style>
          <a:lnRef idx="3">
            <a:schemeClr val="accent1"/>
          </a:lnRef>
          <a:fillRef idx="0">
            <a:schemeClr val="accent1"/>
          </a:fillRef>
          <a:effectRef idx="2">
            <a:schemeClr val="accent1"/>
          </a:effectRef>
          <a:fontRef idx="minor">
            <a:schemeClr val="tx1"/>
          </a:fontRef>
        </p:style>
      </p:cxnSp>
      <p:cxnSp>
        <p:nvCxnSpPr>
          <p:cNvPr id="53" name="Straight Connector 52">
            <a:extLst>
              <a:ext uri="{FF2B5EF4-FFF2-40B4-BE49-F238E27FC236}">
                <a16:creationId xmlns:a16="http://schemas.microsoft.com/office/drawing/2014/main" id="{89D9C598-6F37-47C3-AAE5-943F5B2F6059}"/>
              </a:ext>
            </a:extLst>
          </p:cNvPr>
          <p:cNvCxnSpPr>
            <a:cxnSpLocks/>
          </p:cNvCxnSpPr>
          <p:nvPr/>
        </p:nvCxnSpPr>
        <p:spPr>
          <a:xfrm>
            <a:off x="385893" y="285226"/>
            <a:ext cx="0" cy="6301530"/>
          </a:xfrm>
          <a:prstGeom prst="line">
            <a:avLst/>
          </a:prstGeom>
          <a:ln w="57150">
            <a:solidFill>
              <a:srgbClr val="3B3477"/>
            </a:solidFill>
          </a:ln>
        </p:spPr>
        <p:style>
          <a:lnRef idx="3">
            <a:schemeClr val="accent1"/>
          </a:lnRef>
          <a:fillRef idx="0">
            <a:schemeClr val="accent1"/>
          </a:fillRef>
          <a:effectRef idx="2">
            <a:schemeClr val="accent1"/>
          </a:effectRef>
          <a:fontRef idx="minor">
            <a:schemeClr val="tx1"/>
          </a:fontRef>
        </p:style>
      </p:cxnSp>
      <p:cxnSp>
        <p:nvCxnSpPr>
          <p:cNvPr id="60" name="Straight Connector 59">
            <a:extLst>
              <a:ext uri="{FF2B5EF4-FFF2-40B4-BE49-F238E27FC236}">
                <a16:creationId xmlns:a16="http://schemas.microsoft.com/office/drawing/2014/main" id="{D8842142-0438-4A0A-849B-B9ED83F1D16B}"/>
              </a:ext>
            </a:extLst>
          </p:cNvPr>
          <p:cNvCxnSpPr>
            <a:cxnSpLocks/>
          </p:cNvCxnSpPr>
          <p:nvPr/>
        </p:nvCxnSpPr>
        <p:spPr>
          <a:xfrm>
            <a:off x="11855732" y="6104426"/>
            <a:ext cx="0" cy="507497"/>
          </a:xfrm>
          <a:prstGeom prst="line">
            <a:avLst/>
          </a:prstGeom>
          <a:ln w="57150">
            <a:solidFill>
              <a:srgbClr val="3B3477"/>
            </a:solidFill>
          </a:ln>
        </p:spPr>
        <p:style>
          <a:lnRef idx="3">
            <a:schemeClr val="accent1"/>
          </a:lnRef>
          <a:fillRef idx="0">
            <a:schemeClr val="accent1"/>
          </a:fillRef>
          <a:effectRef idx="2">
            <a:schemeClr val="accent1"/>
          </a:effectRef>
          <a:fontRef idx="minor">
            <a:schemeClr val="tx1"/>
          </a:fontRef>
        </p:style>
      </p:cxnSp>
      <p:sp>
        <p:nvSpPr>
          <p:cNvPr id="11" name="Title 1">
            <a:extLst>
              <a:ext uri="{FF2B5EF4-FFF2-40B4-BE49-F238E27FC236}">
                <a16:creationId xmlns:a16="http://schemas.microsoft.com/office/drawing/2014/main" id="{3A2C45BF-DDB5-4D1E-8BE8-EA3ED63AEDC9}"/>
              </a:ext>
            </a:extLst>
          </p:cNvPr>
          <p:cNvSpPr>
            <a:spLocks noGrp="1"/>
          </p:cNvSpPr>
          <p:nvPr>
            <p:ph type="ctrTitle"/>
          </p:nvPr>
        </p:nvSpPr>
        <p:spPr>
          <a:xfrm>
            <a:off x="575764" y="859334"/>
            <a:ext cx="10668001" cy="494145"/>
          </a:xfrm>
        </p:spPr>
        <p:txBody>
          <a:bodyPr>
            <a:noAutofit/>
          </a:bodyPr>
          <a:lstStyle/>
          <a:p>
            <a:pPr algn="l"/>
            <a:r>
              <a:rPr lang="en-US" sz="2800" dirty="0">
                <a:solidFill>
                  <a:srgbClr val="000099"/>
                </a:solidFill>
                <a:latin typeface="Arial Black" panose="020B0A04020102020204" pitchFamily="34" charset="0"/>
              </a:rPr>
              <a:t>Construction Manager – General Contractor</a:t>
            </a:r>
            <a:br>
              <a:rPr lang="en-US" sz="2800" dirty="0">
                <a:solidFill>
                  <a:srgbClr val="000099"/>
                </a:solidFill>
                <a:latin typeface="Arial Black" panose="020B0A04020102020204" pitchFamily="34" charset="0"/>
              </a:rPr>
            </a:br>
            <a:r>
              <a:rPr lang="en-US" sz="2800" dirty="0">
                <a:solidFill>
                  <a:srgbClr val="000099"/>
                </a:solidFill>
                <a:latin typeface="Arial Black" panose="020B0A04020102020204" pitchFamily="34" charset="0"/>
              </a:rPr>
              <a:t>(CM-GC)</a:t>
            </a:r>
          </a:p>
        </p:txBody>
      </p:sp>
      <p:sp>
        <p:nvSpPr>
          <p:cNvPr id="12" name="Content Placeholder 2"/>
          <p:cNvSpPr txBox="1">
            <a:spLocks/>
          </p:cNvSpPr>
          <p:nvPr/>
        </p:nvSpPr>
        <p:spPr>
          <a:xfrm>
            <a:off x="1784933" y="1985659"/>
            <a:ext cx="6813479" cy="2540659"/>
          </a:xfrm>
          <a:prstGeom prst="rect">
            <a:avLst/>
          </a:prstGeom>
        </p:spPr>
        <p:txBody>
          <a:bodyPr/>
          <a:lstStyle>
            <a:defPPr>
              <a:defRPr lang="en-US"/>
            </a:defPPr>
            <a:lvl1pPr marL="342900" indent="-342900">
              <a:spcBef>
                <a:spcPct val="20000"/>
              </a:spcBef>
              <a:buFont typeface="Arial" pitchFamily="34" charset="0"/>
              <a:buChar char="•"/>
              <a:defRPr sz="2800">
                <a:solidFill>
                  <a:schemeClr val="bg1"/>
                </a:solidFill>
                <a:latin typeface="Arial" panose="020B0604020202020204" pitchFamily="34" charset="0"/>
                <a:cs typeface="Arial" panose="020B0604020202020204" pitchFamily="34" charset="0"/>
              </a:defRPr>
            </a:lvl1pPr>
            <a:lvl2pPr marL="742950" lvl="1" indent="-285750">
              <a:spcBef>
                <a:spcPct val="20000"/>
              </a:spcBef>
              <a:buFont typeface="Arial" pitchFamily="34" charset="0"/>
              <a:buChar char="•"/>
              <a:defRPr sz="2800">
                <a:solidFill>
                  <a:schemeClr val="bg1"/>
                </a:solidFill>
                <a:latin typeface="Arial" panose="020B0604020202020204" pitchFamily="34" charset="0"/>
                <a:cs typeface="Arial" panose="020B0604020202020204" pitchFamily="34" charset="0"/>
              </a:defRPr>
            </a:lvl2pPr>
            <a:lvl3pPr marL="1143000" indent="-228600">
              <a:spcBef>
                <a:spcPct val="20000"/>
              </a:spcBef>
              <a:buFont typeface="Arial" pitchFamily="34" charset="0"/>
              <a:buChar char="•"/>
              <a:defRPr sz="2400"/>
            </a:lvl3pPr>
            <a:lvl4pPr marL="1600200" indent="-228600">
              <a:spcBef>
                <a:spcPct val="20000"/>
              </a:spcBef>
              <a:buFont typeface="Arial" pitchFamily="34" charset="0"/>
              <a:buChar char="–"/>
              <a:defRPr sz="2000"/>
            </a:lvl4pPr>
            <a:lvl5pPr marL="2057400" indent="-228600">
              <a:spcBef>
                <a:spcPct val="20000"/>
              </a:spcBef>
              <a:buFont typeface="Arial" pitchFamily="34" charset="0"/>
              <a:buChar char="»"/>
              <a:defRPr sz="2000"/>
            </a:lvl5pPr>
            <a:lvl6pPr marL="2514600" indent="-228600">
              <a:spcBef>
                <a:spcPct val="20000"/>
              </a:spcBef>
              <a:buFont typeface="Arial" pitchFamily="34" charset="0"/>
              <a:buChar char="•"/>
              <a:defRPr sz="2000"/>
            </a:lvl6pPr>
            <a:lvl7pPr marL="2971800" indent="-228600">
              <a:spcBef>
                <a:spcPct val="20000"/>
              </a:spcBef>
              <a:buFont typeface="Arial" pitchFamily="34" charset="0"/>
              <a:buChar char="•"/>
              <a:defRPr sz="2000"/>
            </a:lvl7pPr>
            <a:lvl8pPr marL="3429000" indent="-228600">
              <a:spcBef>
                <a:spcPct val="20000"/>
              </a:spcBef>
              <a:buFont typeface="Arial" pitchFamily="34" charset="0"/>
              <a:buChar char="•"/>
              <a:defRPr sz="2000"/>
            </a:lvl8pPr>
            <a:lvl9pPr marL="3886200" indent="-228600">
              <a:spcBef>
                <a:spcPct val="20000"/>
              </a:spcBef>
              <a:buFont typeface="Arial" pitchFamily="34" charset="0"/>
              <a:buChar char="•"/>
              <a:defRPr sz="2000"/>
            </a:lvl9pPr>
          </a:lstStyle>
          <a:p>
            <a:pPr defTabSz="914400">
              <a:defRPr/>
            </a:pPr>
            <a:endParaRPr lang="en-US" dirty="0">
              <a:solidFill>
                <a:prstClr val="white"/>
              </a:solidFill>
            </a:endParaRPr>
          </a:p>
        </p:txBody>
      </p:sp>
      <p:sp>
        <p:nvSpPr>
          <p:cNvPr id="10" name="Content Placeholder 2"/>
          <p:cNvSpPr txBox="1">
            <a:spLocks/>
          </p:cNvSpPr>
          <p:nvPr/>
        </p:nvSpPr>
        <p:spPr>
          <a:xfrm>
            <a:off x="1760549" y="1695765"/>
            <a:ext cx="6813479" cy="2540659"/>
          </a:xfrm>
          <a:prstGeom prst="rect">
            <a:avLst/>
          </a:prstGeom>
        </p:spPr>
        <p:txBody>
          <a:bodyPr/>
          <a:lstStyle>
            <a:defPPr>
              <a:defRPr lang="en-US"/>
            </a:defPPr>
            <a:lvl1pPr marL="342900" indent="-342900">
              <a:spcBef>
                <a:spcPct val="20000"/>
              </a:spcBef>
              <a:buFont typeface="Arial" pitchFamily="34" charset="0"/>
              <a:buChar char="•"/>
              <a:defRPr sz="2800">
                <a:solidFill>
                  <a:schemeClr val="bg1"/>
                </a:solidFill>
                <a:latin typeface="Arial" panose="020B0604020202020204" pitchFamily="34" charset="0"/>
                <a:cs typeface="Arial" panose="020B0604020202020204" pitchFamily="34" charset="0"/>
              </a:defRPr>
            </a:lvl1pPr>
            <a:lvl2pPr marL="742950" lvl="1" indent="-285750">
              <a:spcBef>
                <a:spcPct val="20000"/>
              </a:spcBef>
              <a:buFont typeface="Arial" pitchFamily="34" charset="0"/>
              <a:buChar char="•"/>
              <a:defRPr sz="2800">
                <a:solidFill>
                  <a:schemeClr val="bg1"/>
                </a:solidFill>
                <a:latin typeface="Arial" panose="020B0604020202020204" pitchFamily="34" charset="0"/>
                <a:cs typeface="Arial" panose="020B0604020202020204" pitchFamily="34" charset="0"/>
              </a:defRPr>
            </a:lvl2pPr>
            <a:lvl3pPr marL="1143000" indent="-228600">
              <a:spcBef>
                <a:spcPct val="20000"/>
              </a:spcBef>
              <a:buFont typeface="Arial" pitchFamily="34" charset="0"/>
              <a:buChar char="•"/>
              <a:defRPr sz="2400"/>
            </a:lvl3pPr>
            <a:lvl4pPr marL="1600200" indent="-228600">
              <a:spcBef>
                <a:spcPct val="20000"/>
              </a:spcBef>
              <a:buFont typeface="Arial" pitchFamily="34" charset="0"/>
              <a:buChar char="–"/>
              <a:defRPr sz="2000"/>
            </a:lvl4pPr>
            <a:lvl5pPr marL="2057400" indent="-228600">
              <a:spcBef>
                <a:spcPct val="20000"/>
              </a:spcBef>
              <a:buFont typeface="Arial" pitchFamily="34" charset="0"/>
              <a:buChar char="»"/>
              <a:defRPr sz="2000"/>
            </a:lvl5pPr>
            <a:lvl6pPr marL="2514600" indent="-228600">
              <a:spcBef>
                <a:spcPct val="20000"/>
              </a:spcBef>
              <a:buFont typeface="Arial" pitchFamily="34" charset="0"/>
              <a:buChar char="•"/>
              <a:defRPr sz="2000"/>
            </a:lvl6pPr>
            <a:lvl7pPr marL="2971800" indent="-228600">
              <a:spcBef>
                <a:spcPct val="20000"/>
              </a:spcBef>
              <a:buFont typeface="Arial" pitchFamily="34" charset="0"/>
              <a:buChar char="•"/>
              <a:defRPr sz="2000"/>
            </a:lvl7pPr>
            <a:lvl8pPr marL="3429000" indent="-228600">
              <a:spcBef>
                <a:spcPct val="20000"/>
              </a:spcBef>
              <a:buFont typeface="Arial" pitchFamily="34" charset="0"/>
              <a:buChar char="•"/>
              <a:defRPr sz="2000"/>
            </a:lvl8pPr>
            <a:lvl9pPr marL="3886200" indent="-228600">
              <a:spcBef>
                <a:spcPct val="20000"/>
              </a:spcBef>
              <a:buFont typeface="Arial" pitchFamily="34" charset="0"/>
              <a:buChar char="•"/>
              <a:defRPr sz="2000"/>
            </a:lvl9pPr>
          </a:lstStyle>
          <a:p>
            <a:pPr defTabSz="914400">
              <a:defRPr/>
            </a:pPr>
            <a:endParaRPr lang="en-US" dirty="0">
              <a:solidFill>
                <a:prstClr val="white"/>
              </a:solidFill>
            </a:endParaRPr>
          </a:p>
        </p:txBody>
      </p:sp>
      <p:graphicFrame>
        <p:nvGraphicFramePr>
          <p:cNvPr id="14" name="Diagram 13"/>
          <p:cNvGraphicFramePr/>
          <p:nvPr>
            <p:extLst>
              <p:ext uri="{D42A27DB-BD31-4B8C-83A1-F6EECF244321}">
                <p14:modId xmlns:p14="http://schemas.microsoft.com/office/powerpoint/2010/main" val="959281280"/>
              </p:ext>
            </p:extLst>
          </p:nvPr>
        </p:nvGraphicFramePr>
        <p:xfrm>
          <a:off x="945456" y="1524001"/>
          <a:ext cx="9039792" cy="467561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8540950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Picture 44" descr="Logo&#10;&#10;Description automatically generated">
            <a:extLst>
              <a:ext uri="{FF2B5EF4-FFF2-40B4-BE49-F238E27FC236}">
                <a16:creationId xmlns:a16="http://schemas.microsoft.com/office/drawing/2014/main" id="{CE3FB960-EED8-4A92-ADC1-33957E650733}"/>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348064" y="393313"/>
            <a:ext cx="1282612" cy="477836"/>
          </a:xfrm>
          <a:prstGeom prst="rect">
            <a:avLst/>
          </a:prstGeom>
        </p:spPr>
      </p:pic>
      <p:cxnSp>
        <p:nvCxnSpPr>
          <p:cNvPr id="49" name="Straight Connector 48">
            <a:extLst>
              <a:ext uri="{FF2B5EF4-FFF2-40B4-BE49-F238E27FC236}">
                <a16:creationId xmlns:a16="http://schemas.microsoft.com/office/drawing/2014/main" id="{B062CCDB-611F-43B7-8CBB-B9F2D01CAEFB}"/>
              </a:ext>
            </a:extLst>
          </p:cNvPr>
          <p:cNvCxnSpPr>
            <a:cxnSpLocks/>
          </p:cNvCxnSpPr>
          <p:nvPr/>
        </p:nvCxnSpPr>
        <p:spPr>
          <a:xfrm flipH="1">
            <a:off x="360729" y="285226"/>
            <a:ext cx="11341913" cy="0"/>
          </a:xfrm>
          <a:prstGeom prst="line">
            <a:avLst/>
          </a:prstGeom>
          <a:ln w="57150">
            <a:solidFill>
              <a:srgbClr val="3B3477"/>
            </a:solidFill>
          </a:ln>
        </p:spPr>
        <p:style>
          <a:lnRef idx="3">
            <a:schemeClr val="accent1"/>
          </a:lnRef>
          <a:fillRef idx="0">
            <a:schemeClr val="accent1"/>
          </a:fillRef>
          <a:effectRef idx="2">
            <a:schemeClr val="accent1"/>
          </a:effectRef>
          <a:fontRef idx="minor">
            <a:schemeClr val="tx1"/>
          </a:fontRef>
        </p:style>
      </p:cxnSp>
      <p:cxnSp>
        <p:nvCxnSpPr>
          <p:cNvPr id="50" name="Straight Connector 49">
            <a:extLst>
              <a:ext uri="{FF2B5EF4-FFF2-40B4-BE49-F238E27FC236}">
                <a16:creationId xmlns:a16="http://schemas.microsoft.com/office/drawing/2014/main" id="{FF6F6499-6058-474A-948E-E273D477C34A}"/>
              </a:ext>
            </a:extLst>
          </p:cNvPr>
          <p:cNvCxnSpPr>
            <a:cxnSpLocks/>
          </p:cNvCxnSpPr>
          <p:nvPr/>
        </p:nvCxnSpPr>
        <p:spPr>
          <a:xfrm flipH="1">
            <a:off x="360726" y="6586756"/>
            <a:ext cx="11511784" cy="0"/>
          </a:xfrm>
          <a:prstGeom prst="line">
            <a:avLst/>
          </a:prstGeom>
          <a:ln w="57150">
            <a:solidFill>
              <a:srgbClr val="3B3477"/>
            </a:solidFill>
          </a:ln>
        </p:spPr>
        <p:style>
          <a:lnRef idx="3">
            <a:schemeClr val="accent1"/>
          </a:lnRef>
          <a:fillRef idx="0">
            <a:schemeClr val="accent1"/>
          </a:fillRef>
          <a:effectRef idx="2">
            <a:schemeClr val="accent1"/>
          </a:effectRef>
          <a:fontRef idx="minor">
            <a:schemeClr val="tx1"/>
          </a:fontRef>
        </p:style>
      </p:cxnSp>
      <p:cxnSp>
        <p:nvCxnSpPr>
          <p:cNvPr id="53" name="Straight Connector 52">
            <a:extLst>
              <a:ext uri="{FF2B5EF4-FFF2-40B4-BE49-F238E27FC236}">
                <a16:creationId xmlns:a16="http://schemas.microsoft.com/office/drawing/2014/main" id="{89D9C598-6F37-47C3-AAE5-943F5B2F6059}"/>
              </a:ext>
            </a:extLst>
          </p:cNvPr>
          <p:cNvCxnSpPr>
            <a:cxnSpLocks/>
          </p:cNvCxnSpPr>
          <p:nvPr/>
        </p:nvCxnSpPr>
        <p:spPr>
          <a:xfrm>
            <a:off x="385893" y="285226"/>
            <a:ext cx="0" cy="6301530"/>
          </a:xfrm>
          <a:prstGeom prst="line">
            <a:avLst/>
          </a:prstGeom>
          <a:ln w="57150">
            <a:solidFill>
              <a:srgbClr val="3B3477"/>
            </a:solidFill>
          </a:ln>
        </p:spPr>
        <p:style>
          <a:lnRef idx="3">
            <a:schemeClr val="accent1"/>
          </a:lnRef>
          <a:fillRef idx="0">
            <a:schemeClr val="accent1"/>
          </a:fillRef>
          <a:effectRef idx="2">
            <a:schemeClr val="accent1"/>
          </a:effectRef>
          <a:fontRef idx="minor">
            <a:schemeClr val="tx1"/>
          </a:fontRef>
        </p:style>
      </p:cxnSp>
      <p:cxnSp>
        <p:nvCxnSpPr>
          <p:cNvPr id="60" name="Straight Connector 59">
            <a:extLst>
              <a:ext uri="{FF2B5EF4-FFF2-40B4-BE49-F238E27FC236}">
                <a16:creationId xmlns:a16="http://schemas.microsoft.com/office/drawing/2014/main" id="{D8842142-0438-4A0A-849B-B9ED83F1D16B}"/>
              </a:ext>
            </a:extLst>
          </p:cNvPr>
          <p:cNvCxnSpPr>
            <a:cxnSpLocks/>
          </p:cNvCxnSpPr>
          <p:nvPr/>
        </p:nvCxnSpPr>
        <p:spPr>
          <a:xfrm>
            <a:off x="11855732" y="6104426"/>
            <a:ext cx="0" cy="507497"/>
          </a:xfrm>
          <a:prstGeom prst="line">
            <a:avLst/>
          </a:prstGeom>
          <a:ln w="57150">
            <a:solidFill>
              <a:srgbClr val="3B3477"/>
            </a:solidFill>
          </a:ln>
        </p:spPr>
        <p:style>
          <a:lnRef idx="3">
            <a:schemeClr val="accent1"/>
          </a:lnRef>
          <a:fillRef idx="0">
            <a:schemeClr val="accent1"/>
          </a:fillRef>
          <a:effectRef idx="2">
            <a:schemeClr val="accent1"/>
          </a:effectRef>
          <a:fontRef idx="minor">
            <a:schemeClr val="tx1"/>
          </a:fontRef>
        </p:style>
      </p:cxnSp>
      <p:sp>
        <p:nvSpPr>
          <p:cNvPr id="8" name="Title 1">
            <a:extLst>
              <a:ext uri="{FF2B5EF4-FFF2-40B4-BE49-F238E27FC236}">
                <a16:creationId xmlns:a16="http://schemas.microsoft.com/office/drawing/2014/main" id="{98737CE1-6D24-4D1F-8EA6-2FDAB051E31C}"/>
              </a:ext>
            </a:extLst>
          </p:cNvPr>
          <p:cNvSpPr>
            <a:spLocks noGrp="1"/>
          </p:cNvSpPr>
          <p:nvPr>
            <p:ph type="ctrTitle"/>
          </p:nvPr>
        </p:nvSpPr>
        <p:spPr>
          <a:xfrm>
            <a:off x="736790" y="632230"/>
            <a:ext cx="9144000" cy="477837"/>
          </a:xfrm>
        </p:spPr>
        <p:txBody>
          <a:bodyPr>
            <a:noAutofit/>
          </a:bodyPr>
          <a:lstStyle/>
          <a:p>
            <a:pPr algn="l"/>
            <a:r>
              <a:rPr lang="en-US" sz="2800" b="1" dirty="0">
                <a:solidFill>
                  <a:srgbClr val="3B3477"/>
                </a:solidFill>
                <a:latin typeface="Arial Black" panose="020B0A04020102020204" pitchFamily="34" charset="0"/>
                <a:cs typeface="Arial" panose="020B0604020202020204" pitchFamily="34" charset="0"/>
              </a:rPr>
              <a:t>Construction Manager-General Contractor</a:t>
            </a:r>
            <a:endParaRPr lang="en-US" sz="2800" dirty="0">
              <a:solidFill>
                <a:srgbClr val="3B3477"/>
              </a:solidFill>
              <a:latin typeface="Arial Black" panose="020B0A04020102020204" pitchFamily="34" charset="0"/>
            </a:endParaRPr>
          </a:p>
        </p:txBody>
      </p:sp>
      <p:sp>
        <p:nvSpPr>
          <p:cNvPr id="3" name="Rectangle 2"/>
          <p:cNvSpPr/>
          <p:nvPr/>
        </p:nvSpPr>
        <p:spPr>
          <a:xfrm>
            <a:off x="1948365" y="1961400"/>
            <a:ext cx="1584511" cy="805502"/>
          </a:xfrm>
          <a:prstGeom prst="rect">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latin typeface="Arial" panose="020B0604020202020204" pitchFamily="34" charset="0"/>
                <a:cs typeface="Arial" panose="020B0604020202020204" pitchFamily="34" charset="0"/>
              </a:rPr>
              <a:t>Owner</a:t>
            </a:r>
          </a:p>
        </p:txBody>
      </p:sp>
      <p:sp>
        <p:nvSpPr>
          <p:cNvPr id="10" name="Rectangle 9"/>
          <p:cNvSpPr/>
          <p:nvPr/>
        </p:nvSpPr>
        <p:spPr>
          <a:xfrm>
            <a:off x="736790" y="3379499"/>
            <a:ext cx="1584511" cy="805502"/>
          </a:xfrm>
          <a:prstGeom prst="rect">
            <a:avLst/>
          </a:prstGeom>
          <a:solidFill>
            <a:srgbClr val="E23C3C"/>
          </a:solidFill>
          <a:ln>
            <a:solidFill>
              <a:srgbClr val="E23C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latin typeface="Arial" panose="020B0604020202020204" pitchFamily="34" charset="0"/>
                <a:cs typeface="Arial" panose="020B0604020202020204" pitchFamily="34" charset="0"/>
              </a:rPr>
              <a:t>Designer</a:t>
            </a:r>
          </a:p>
        </p:txBody>
      </p:sp>
      <p:sp>
        <p:nvSpPr>
          <p:cNvPr id="11" name="Rectangle 10"/>
          <p:cNvSpPr/>
          <p:nvPr/>
        </p:nvSpPr>
        <p:spPr>
          <a:xfrm>
            <a:off x="3347141" y="3379499"/>
            <a:ext cx="1584511" cy="805502"/>
          </a:xfrm>
          <a:prstGeom prst="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latin typeface="Arial" panose="020B0604020202020204" pitchFamily="34" charset="0"/>
                <a:cs typeface="Arial" panose="020B0604020202020204" pitchFamily="34" charset="0"/>
              </a:rPr>
              <a:t>Construction</a:t>
            </a:r>
            <a:r>
              <a:rPr lang="en-US" sz="2000" b="1" dirty="0">
                <a:latin typeface="Arial" panose="020B0604020202020204" pitchFamily="34" charset="0"/>
                <a:cs typeface="Arial" panose="020B0604020202020204" pitchFamily="34" charset="0"/>
              </a:rPr>
              <a:t> </a:t>
            </a:r>
            <a:r>
              <a:rPr lang="en-US" sz="1600" b="1" dirty="0">
                <a:latin typeface="Arial" panose="020B0604020202020204" pitchFamily="34" charset="0"/>
                <a:cs typeface="Arial" panose="020B0604020202020204" pitchFamily="34" charset="0"/>
              </a:rPr>
              <a:t>Manager</a:t>
            </a:r>
          </a:p>
        </p:txBody>
      </p:sp>
      <p:cxnSp>
        <p:nvCxnSpPr>
          <p:cNvPr id="12" name="Straight Connector 11">
            <a:extLst>
              <a:ext uri="{FF2B5EF4-FFF2-40B4-BE49-F238E27FC236}">
                <a16:creationId xmlns:a16="http://schemas.microsoft.com/office/drawing/2014/main" id="{7028FC3E-DA10-4D16-A464-AAF58CB084A1}"/>
              </a:ext>
            </a:extLst>
          </p:cNvPr>
          <p:cNvCxnSpPr>
            <a:cxnSpLocks/>
          </p:cNvCxnSpPr>
          <p:nvPr/>
        </p:nvCxnSpPr>
        <p:spPr>
          <a:xfrm>
            <a:off x="2740620" y="2782650"/>
            <a:ext cx="2669" cy="299274"/>
          </a:xfrm>
          <a:prstGeom prst="line">
            <a:avLst/>
          </a:prstGeom>
          <a:ln w="2857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3303CD34-60FB-4F07-B341-C106AC1EE994}"/>
              </a:ext>
            </a:extLst>
          </p:cNvPr>
          <p:cNvCxnSpPr>
            <a:cxnSpLocks/>
          </p:cNvCxnSpPr>
          <p:nvPr/>
        </p:nvCxnSpPr>
        <p:spPr>
          <a:xfrm>
            <a:off x="1528353" y="3081924"/>
            <a:ext cx="2614891" cy="0"/>
          </a:xfrm>
          <a:prstGeom prst="line">
            <a:avLst/>
          </a:prstGeom>
          <a:ln w="2857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7028FC3E-DA10-4D16-A464-AAF58CB084A1}"/>
              </a:ext>
            </a:extLst>
          </p:cNvPr>
          <p:cNvCxnSpPr>
            <a:cxnSpLocks/>
          </p:cNvCxnSpPr>
          <p:nvPr/>
        </p:nvCxnSpPr>
        <p:spPr>
          <a:xfrm>
            <a:off x="1528352" y="3081925"/>
            <a:ext cx="2669" cy="299274"/>
          </a:xfrm>
          <a:prstGeom prst="line">
            <a:avLst/>
          </a:prstGeom>
          <a:ln w="2857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7028FC3E-DA10-4D16-A464-AAF58CB084A1}"/>
              </a:ext>
            </a:extLst>
          </p:cNvPr>
          <p:cNvCxnSpPr>
            <a:cxnSpLocks/>
          </p:cNvCxnSpPr>
          <p:nvPr/>
        </p:nvCxnSpPr>
        <p:spPr>
          <a:xfrm>
            <a:off x="4140575" y="3081924"/>
            <a:ext cx="2669" cy="299274"/>
          </a:xfrm>
          <a:prstGeom prst="line">
            <a:avLst/>
          </a:prstGeom>
          <a:ln w="2857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16" name="Rectangle 15"/>
          <p:cNvSpPr/>
          <p:nvPr/>
        </p:nvSpPr>
        <p:spPr>
          <a:xfrm>
            <a:off x="3347141" y="4516359"/>
            <a:ext cx="1584511" cy="805502"/>
          </a:xfrm>
          <a:prstGeom prst="rect">
            <a:avLst/>
          </a:prstGeom>
          <a:solidFill>
            <a:srgbClr val="61953D"/>
          </a:solidFill>
          <a:ln>
            <a:solidFill>
              <a:srgbClr val="6195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latin typeface="Arial" panose="020B0604020202020204" pitchFamily="34" charset="0"/>
                <a:cs typeface="Arial" panose="020B0604020202020204" pitchFamily="34" charset="0"/>
              </a:rPr>
              <a:t>General</a:t>
            </a:r>
            <a:r>
              <a:rPr lang="en-US" sz="2000" b="1" dirty="0">
                <a:latin typeface="Arial" panose="020B0604020202020204" pitchFamily="34" charset="0"/>
                <a:cs typeface="Arial" panose="020B0604020202020204" pitchFamily="34" charset="0"/>
              </a:rPr>
              <a:t> </a:t>
            </a:r>
            <a:r>
              <a:rPr lang="en-US" sz="1600" b="1" dirty="0">
                <a:latin typeface="Arial" panose="020B0604020202020204" pitchFamily="34" charset="0"/>
                <a:cs typeface="Arial" panose="020B0604020202020204" pitchFamily="34" charset="0"/>
              </a:rPr>
              <a:t>Contractor *</a:t>
            </a:r>
          </a:p>
        </p:txBody>
      </p:sp>
      <p:cxnSp>
        <p:nvCxnSpPr>
          <p:cNvPr id="17" name="Straight Connector 16">
            <a:extLst>
              <a:ext uri="{FF2B5EF4-FFF2-40B4-BE49-F238E27FC236}">
                <a16:creationId xmlns:a16="http://schemas.microsoft.com/office/drawing/2014/main" id="{7028FC3E-DA10-4D16-A464-AAF58CB084A1}"/>
              </a:ext>
            </a:extLst>
          </p:cNvPr>
          <p:cNvCxnSpPr>
            <a:cxnSpLocks/>
            <a:stCxn id="11" idx="2"/>
            <a:endCxn id="16" idx="0"/>
          </p:cNvCxnSpPr>
          <p:nvPr/>
        </p:nvCxnSpPr>
        <p:spPr>
          <a:xfrm>
            <a:off x="4139397" y="4185001"/>
            <a:ext cx="0" cy="331358"/>
          </a:xfrm>
          <a:prstGeom prst="line">
            <a:avLst/>
          </a:prstGeom>
          <a:ln w="28575">
            <a:solidFill>
              <a:schemeClr val="bg2">
                <a:lumMod val="75000"/>
              </a:schemeClr>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902811" y="4489496"/>
            <a:ext cx="1893639" cy="1015663"/>
          </a:xfrm>
          <a:prstGeom prst="rect">
            <a:avLst/>
          </a:prstGeom>
          <a:noFill/>
        </p:spPr>
        <p:txBody>
          <a:bodyPr wrap="square" rtlCol="0">
            <a:spAutoFit/>
          </a:bodyPr>
          <a:lstStyle/>
          <a:p>
            <a:pPr algn="ctr"/>
            <a:r>
              <a:rPr lang="en-US" sz="1200" dirty="0">
                <a:latin typeface="Arial" panose="020B0604020202020204" pitchFamily="34" charset="0"/>
                <a:cs typeface="Arial" panose="020B0604020202020204" pitchFamily="34" charset="0"/>
              </a:rPr>
              <a:t>* Upon Successful Negotiation of Guaranteed Maximum Price and Design Completion</a:t>
            </a:r>
          </a:p>
        </p:txBody>
      </p:sp>
      <p:cxnSp>
        <p:nvCxnSpPr>
          <p:cNvPr id="22" name="Straight Connector 21">
            <a:extLst>
              <a:ext uri="{FF2B5EF4-FFF2-40B4-BE49-F238E27FC236}">
                <a16:creationId xmlns:a16="http://schemas.microsoft.com/office/drawing/2014/main" id="{3303CD34-60FB-4F07-B341-C106AC1EE994}"/>
              </a:ext>
            </a:extLst>
          </p:cNvPr>
          <p:cNvCxnSpPr>
            <a:cxnSpLocks/>
            <a:stCxn id="10" idx="3"/>
            <a:endCxn id="11" idx="1"/>
          </p:cNvCxnSpPr>
          <p:nvPr/>
        </p:nvCxnSpPr>
        <p:spPr>
          <a:xfrm>
            <a:off x="2321301" y="3782250"/>
            <a:ext cx="1025840" cy="0"/>
          </a:xfrm>
          <a:prstGeom prst="line">
            <a:avLst/>
          </a:prstGeom>
          <a:ln w="25400" cap="flat" cmpd="sng" algn="ctr">
            <a:solidFill>
              <a:schemeClr val="tx2">
                <a:lumMod val="60000"/>
                <a:lumOff val="40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20" name="TextBox 19"/>
          <p:cNvSpPr txBox="1"/>
          <p:nvPr/>
        </p:nvSpPr>
        <p:spPr>
          <a:xfrm>
            <a:off x="2263566" y="1475699"/>
            <a:ext cx="966931" cy="369332"/>
          </a:xfrm>
          <a:prstGeom prst="rect">
            <a:avLst/>
          </a:prstGeom>
          <a:noFill/>
        </p:spPr>
        <p:txBody>
          <a:bodyPr wrap="none" rtlCol="0">
            <a:spAutoFit/>
          </a:bodyPr>
          <a:lstStyle/>
          <a:p>
            <a:r>
              <a:rPr lang="en-US" b="1" dirty="0">
                <a:solidFill>
                  <a:srgbClr val="000099"/>
                </a:solidFill>
                <a:latin typeface="Arial" panose="020B0604020202020204" pitchFamily="34" charset="0"/>
                <a:cs typeface="Arial" panose="020B0604020202020204" pitchFamily="34" charset="0"/>
              </a:rPr>
              <a:t>CM-GC</a:t>
            </a:r>
          </a:p>
        </p:txBody>
      </p:sp>
    </p:spTree>
    <p:extLst>
      <p:ext uri="{BB962C8B-B14F-4D97-AF65-F5344CB8AC3E}">
        <p14:creationId xmlns:p14="http://schemas.microsoft.com/office/powerpoint/2010/main" val="355732307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Picture 44" descr="Logo&#10;&#10;Description automatically generated">
            <a:extLst>
              <a:ext uri="{FF2B5EF4-FFF2-40B4-BE49-F238E27FC236}">
                <a16:creationId xmlns:a16="http://schemas.microsoft.com/office/drawing/2014/main" id="{CE3FB960-EED8-4A92-ADC1-33957E650733}"/>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348064" y="393313"/>
            <a:ext cx="1282612" cy="477836"/>
          </a:xfrm>
          <a:prstGeom prst="rect">
            <a:avLst/>
          </a:prstGeom>
        </p:spPr>
      </p:pic>
      <p:cxnSp>
        <p:nvCxnSpPr>
          <p:cNvPr id="49" name="Straight Connector 48">
            <a:extLst>
              <a:ext uri="{FF2B5EF4-FFF2-40B4-BE49-F238E27FC236}">
                <a16:creationId xmlns:a16="http://schemas.microsoft.com/office/drawing/2014/main" id="{B062CCDB-611F-43B7-8CBB-B9F2D01CAEFB}"/>
              </a:ext>
            </a:extLst>
          </p:cNvPr>
          <p:cNvCxnSpPr>
            <a:cxnSpLocks/>
          </p:cNvCxnSpPr>
          <p:nvPr/>
        </p:nvCxnSpPr>
        <p:spPr>
          <a:xfrm flipH="1">
            <a:off x="360729" y="285226"/>
            <a:ext cx="11341913" cy="0"/>
          </a:xfrm>
          <a:prstGeom prst="line">
            <a:avLst/>
          </a:prstGeom>
          <a:ln w="57150">
            <a:solidFill>
              <a:srgbClr val="3B3477"/>
            </a:solidFill>
          </a:ln>
        </p:spPr>
        <p:style>
          <a:lnRef idx="3">
            <a:schemeClr val="accent1"/>
          </a:lnRef>
          <a:fillRef idx="0">
            <a:schemeClr val="accent1"/>
          </a:fillRef>
          <a:effectRef idx="2">
            <a:schemeClr val="accent1"/>
          </a:effectRef>
          <a:fontRef idx="minor">
            <a:schemeClr val="tx1"/>
          </a:fontRef>
        </p:style>
      </p:cxnSp>
      <p:cxnSp>
        <p:nvCxnSpPr>
          <p:cNvPr id="50" name="Straight Connector 49">
            <a:extLst>
              <a:ext uri="{FF2B5EF4-FFF2-40B4-BE49-F238E27FC236}">
                <a16:creationId xmlns:a16="http://schemas.microsoft.com/office/drawing/2014/main" id="{FF6F6499-6058-474A-948E-E273D477C34A}"/>
              </a:ext>
            </a:extLst>
          </p:cNvPr>
          <p:cNvCxnSpPr>
            <a:cxnSpLocks/>
          </p:cNvCxnSpPr>
          <p:nvPr/>
        </p:nvCxnSpPr>
        <p:spPr>
          <a:xfrm flipH="1">
            <a:off x="360726" y="6586756"/>
            <a:ext cx="11511784" cy="0"/>
          </a:xfrm>
          <a:prstGeom prst="line">
            <a:avLst/>
          </a:prstGeom>
          <a:ln w="57150">
            <a:solidFill>
              <a:srgbClr val="3B3477"/>
            </a:solidFill>
          </a:ln>
        </p:spPr>
        <p:style>
          <a:lnRef idx="3">
            <a:schemeClr val="accent1"/>
          </a:lnRef>
          <a:fillRef idx="0">
            <a:schemeClr val="accent1"/>
          </a:fillRef>
          <a:effectRef idx="2">
            <a:schemeClr val="accent1"/>
          </a:effectRef>
          <a:fontRef idx="minor">
            <a:schemeClr val="tx1"/>
          </a:fontRef>
        </p:style>
      </p:cxnSp>
      <p:cxnSp>
        <p:nvCxnSpPr>
          <p:cNvPr id="53" name="Straight Connector 52">
            <a:extLst>
              <a:ext uri="{FF2B5EF4-FFF2-40B4-BE49-F238E27FC236}">
                <a16:creationId xmlns:a16="http://schemas.microsoft.com/office/drawing/2014/main" id="{89D9C598-6F37-47C3-AAE5-943F5B2F6059}"/>
              </a:ext>
            </a:extLst>
          </p:cNvPr>
          <p:cNvCxnSpPr>
            <a:cxnSpLocks/>
          </p:cNvCxnSpPr>
          <p:nvPr/>
        </p:nvCxnSpPr>
        <p:spPr>
          <a:xfrm>
            <a:off x="385893" y="285226"/>
            <a:ext cx="0" cy="6301530"/>
          </a:xfrm>
          <a:prstGeom prst="line">
            <a:avLst/>
          </a:prstGeom>
          <a:ln w="57150">
            <a:solidFill>
              <a:srgbClr val="3B3477"/>
            </a:solidFill>
          </a:ln>
        </p:spPr>
        <p:style>
          <a:lnRef idx="3">
            <a:schemeClr val="accent1"/>
          </a:lnRef>
          <a:fillRef idx="0">
            <a:schemeClr val="accent1"/>
          </a:fillRef>
          <a:effectRef idx="2">
            <a:schemeClr val="accent1"/>
          </a:effectRef>
          <a:fontRef idx="minor">
            <a:schemeClr val="tx1"/>
          </a:fontRef>
        </p:style>
      </p:cxnSp>
      <p:cxnSp>
        <p:nvCxnSpPr>
          <p:cNvPr id="60" name="Straight Connector 59">
            <a:extLst>
              <a:ext uri="{FF2B5EF4-FFF2-40B4-BE49-F238E27FC236}">
                <a16:creationId xmlns:a16="http://schemas.microsoft.com/office/drawing/2014/main" id="{D8842142-0438-4A0A-849B-B9ED83F1D16B}"/>
              </a:ext>
            </a:extLst>
          </p:cNvPr>
          <p:cNvCxnSpPr>
            <a:cxnSpLocks/>
          </p:cNvCxnSpPr>
          <p:nvPr/>
        </p:nvCxnSpPr>
        <p:spPr>
          <a:xfrm>
            <a:off x="11855732" y="6104426"/>
            <a:ext cx="0" cy="507497"/>
          </a:xfrm>
          <a:prstGeom prst="line">
            <a:avLst/>
          </a:prstGeom>
          <a:ln w="57150">
            <a:solidFill>
              <a:srgbClr val="3B3477"/>
            </a:solidFill>
          </a:ln>
        </p:spPr>
        <p:style>
          <a:lnRef idx="3">
            <a:schemeClr val="accent1"/>
          </a:lnRef>
          <a:fillRef idx="0">
            <a:schemeClr val="accent1"/>
          </a:fillRef>
          <a:effectRef idx="2">
            <a:schemeClr val="accent1"/>
          </a:effectRef>
          <a:fontRef idx="minor">
            <a:schemeClr val="tx1"/>
          </a:fontRef>
        </p:style>
      </p:cxnSp>
      <p:sp>
        <p:nvSpPr>
          <p:cNvPr id="7" name="TextBox 6">
            <a:extLst>
              <a:ext uri="{FF2B5EF4-FFF2-40B4-BE49-F238E27FC236}">
                <a16:creationId xmlns:a16="http://schemas.microsoft.com/office/drawing/2014/main" id="{D416E1F4-EE93-428E-AC83-342513CEAEF6}"/>
              </a:ext>
            </a:extLst>
          </p:cNvPr>
          <p:cNvSpPr txBox="1"/>
          <p:nvPr/>
        </p:nvSpPr>
        <p:spPr>
          <a:xfrm>
            <a:off x="2120752" y="1853089"/>
            <a:ext cx="2292350" cy="379591"/>
          </a:xfrm>
          <a:prstGeom prst="rect">
            <a:avLst/>
          </a:prstGeom>
          <a:ln>
            <a:solidFill>
              <a:srgbClr val="E23C3C"/>
            </a:solidFill>
          </a:ln>
        </p:spPr>
        <p:style>
          <a:lnRef idx="2">
            <a:schemeClr val="dk1"/>
          </a:lnRef>
          <a:fillRef idx="1">
            <a:schemeClr val="lt1"/>
          </a:fillRef>
          <a:effectRef idx="0">
            <a:schemeClr val="dk1"/>
          </a:effectRef>
          <a:fontRef idx="minor">
            <a:schemeClr val="dk1"/>
          </a:fontRef>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lang="en-US" b="1" dirty="0">
                <a:solidFill>
                  <a:srgbClr val="FF0000"/>
                </a:solidFill>
                <a:latin typeface="Arial" panose="020B0604020202020204" pitchFamily="34" charset="0"/>
                <a:ea typeface="Roboto Black" panose="02000000000000000000" pitchFamily="2" charset="0"/>
                <a:cs typeface="Arial" panose="020B0604020202020204" pitchFamily="34" charset="0"/>
              </a:rPr>
              <a:t>Planning</a:t>
            </a:r>
            <a:r>
              <a:rPr kumimoji="0" lang="en-US" b="1" i="0" u="none" strike="noStrike" cap="none" spc="0" normalizeH="0" baseline="0" dirty="0">
                <a:ln>
                  <a:noFill/>
                </a:ln>
                <a:solidFill>
                  <a:srgbClr val="FF0000"/>
                </a:solidFill>
                <a:effectLst/>
                <a:uFillTx/>
                <a:latin typeface="Arial" panose="020B0604020202020204" pitchFamily="34" charset="0"/>
                <a:ea typeface="Roboto Black" panose="02000000000000000000" pitchFamily="2" charset="0"/>
                <a:cs typeface="Arial" panose="020B0604020202020204" pitchFamily="34" charset="0"/>
                <a:sym typeface="Helvetica Light"/>
              </a:rPr>
              <a:t> Phase</a:t>
            </a:r>
          </a:p>
        </p:txBody>
      </p:sp>
      <p:sp>
        <p:nvSpPr>
          <p:cNvPr id="8" name="TextBox 7">
            <a:extLst>
              <a:ext uri="{FF2B5EF4-FFF2-40B4-BE49-F238E27FC236}">
                <a16:creationId xmlns:a16="http://schemas.microsoft.com/office/drawing/2014/main" id="{D96F5FBD-3084-4085-BF32-A60461F3408D}"/>
              </a:ext>
            </a:extLst>
          </p:cNvPr>
          <p:cNvSpPr txBox="1"/>
          <p:nvPr/>
        </p:nvSpPr>
        <p:spPr>
          <a:xfrm>
            <a:off x="4540700" y="1853089"/>
            <a:ext cx="3053752" cy="379591"/>
          </a:xfrm>
          <a:prstGeom prst="rect">
            <a:avLst/>
          </a:prstGeom>
          <a:solidFill>
            <a:schemeClr val="accent2"/>
          </a:solidFill>
          <a:ln>
            <a:solidFill>
              <a:schemeClr val="accent2"/>
            </a:solidFill>
          </a:ln>
        </p:spPr>
        <p:style>
          <a:lnRef idx="2">
            <a:schemeClr val="dk1">
              <a:shade val="50000"/>
            </a:schemeClr>
          </a:lnRef>
          <a:fillRef idx="1">
            <a:schemeClr val="dk1"/>
          </a:fillRef>
          <a:effectRef idx="0">
            <a:schemeClr val="dk1"/>
          </a:effectRef>
          <a:fontRef idx="minor">
            <a:schemeClr val="lt1"/>
          </a:fontRef>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lang="en-US" b="1" dirty="0">
                <a:solidFill>
                  <a:schemeClr val="bg1"/>
                </a:solidFill>
                <a:latin typeface="Arial" panose="020B0604020202020204" pitchFamily="34" charset="0"/>
                <a:ea typeface="Roboto Black" panose="02000000000000000000" pitchFamily="2" charset="0"/>
                <a:cs typeface="Arial" panose="020B0604020202020204" pitchFamily="34" charset="0"/>
              </a:rPr>
              <a:t>Preconstruction</a:t>
            </a:r>
            <a:r>
              <a:rPr kumimoji="0" lang="en-US" b="1" i="0" u="none" strike="noStrike" cap="none" spc="0" normalizeH="0" baseline="0" dirty="0">
                <a:ln>
                  <a:noFill/>
                </a:ln>
                <a:solidFill>
                  <a:schemeClr val="bg1"/>
                </a:solidFill>
                <a:effectLst/>
                <a:uFillTx/>
                <a:latin typeface="Arial" panose="020B0604020202020204" pitchFamily="34" charset="0"/>
                <a:ea typeface="Roboto Black" panose="02000000000000000000" pitchFamily="2" charset="0"/>
                <a:cs typeface="Arial" panose="020B0604020202020204" pitchFamily="34" charset="0"/>
                <a:sym typeface="Helvetica Light"/>
              </a:rPr>
              <a:t> Phase</a:t>
            </a:r>
          </a:p>
        </p:txBody>
      </p:sp>
      <p:sp>
        <p:nvSpPr>
          <p:cNvPr id="9" name="TextBox 8">
            <a:extLst>
              <a:ext uri="{FF2B5EF4-FFF2-40B4-BE49-F238E27FC236}">
                <a16:creationId xmlns:a16="http://schemas.microsoft.com/office/drawing/2014/main" id="{F5613CE1-48B3-4244-BE5E-CA5AC94678D7}"/>
              </a:ext>
            </a:extLst>
          </p:cNvPr>
          <p:cNvSpPr txBox="1"/>
          <p:nvPr/>
        </p:nvSpPr>
        <p:spPr>
          <a:xfrm>
            <a:off x="7722050" y="1853089"/>
            <a:ext cx="2869408" cy="379591"/>
          </a:xfrm>
          <a:prstGeom prst="rect">
            <a:avLst/>
          </a:prstGeom>
          <a:solidFill>
            <a:schemeClr val="accent4"/>
          </a:solidFill>
          <a:ln>
            <a:solidFill>
              <a:schemeClr val="accent4"/>
            </a:solidFill>
          </a:ln>
        </p:spPr>
        <p:style>
          <a:lnRef idx="2">
            <a:schemeClr val="dk1">
              <a:shade val="50000"/>
            </a:schemeClr>
          </a:lnRef>
          <a:fillRef idx="1">
            <a:schemeClr val="dk1"/>
          </a:fillRef>
          <a:effectRef idx="0">
            <a:schemeClr val="dk1"/>
          </a:effectRef>
          <a:fontRef idx="minor">
            <a:schemeClr val="lt1"/>
          </a:fontRef>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lang="en-US" b="1" dirty="0">
                <a:solidFill>
                  <a:schemeClr val="tx1">
                    <a:lumMod val="65000"/>
                    <a:lumOff val="35000"/>
                  </a:schemeClr>
                </a:solidFill>
                <a:latin typeface="Arial" panose="020B0604020202020204" pitchFamily="34" charset="0"/>
                <a:ea typeface="Roboto Black" panose="02000000000000000000" pitchFamily="2" charset="0"/>
                <a:cs typeface="Arial" panose="020B0604020202020204" pitchFamily="34" charset="0"/>
              </a:rPr>
              <a:t>Construction</a:t>
            </a:r>
            <a:r>
              <a:rPr kumimoji="0" lang="en-US" b="1" i="0" u="none" strike="noStrike" cap="none" spc="0" normalizeH="0" baseline="0" dirty="0">
                <a:ln>
                  <a:noFill/>
                </a:ln>
                <a:solidFill>
                  <a:schemeClr val="tx1">
                    <a:lumMod val="65000"/>
                    <a:lumOff val="35000"/>
                  </a:schemeClr>
                </a:solidFill>
                <a:effectLst/>
                <a:uFillTx/>
                <a:latin typeface="Arial" panose="020B0604020202020204" pitchFamily="34" charset="0"/>
                <a:ea typeface="Roboto Black" panose="02000000000000000000" pitchFamily="2" charset="0"/>
                <a:cs typeface="Arial" panose="020B0604020202020204" pitchFamily="34" charset="0"/>
                <a:sym typeface="Helvetica Light"/>
              </a:rPr>
              <a:t> Phase</a:t>
            </a:r>
          </a:p>
        </p:txBody>
      </p:sp>
      <p:sp>
        <p:nvSpPr>
          <p:cNvPr id="10" name="TextBox 9">
            <a:extLst>
              <a:ext uri="{FF2B5EF4-FFF2-40B4-BE49-F238E27FC236}">
                <a16:creationId xmlns:a16="http://schemas.microsoft.com/office/drawing/2014/main" id="{AC5AA119-71FB-4E68-B190-C95C1F0F6914}"/>
              </a:ext>
            </a:extLst>
          </p:cNvPr>
          <p:cNvSpPr txBox="1"/>
          <p:nvPr/>
        </p:nvSpPr>
        <p:spPr>
          <a:xfrm>
            <a:off x="4425206" y="2532385"/>
            <a:ext cx="1587500" cy="37959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r>
              <a:rPr kumimoji="0" lang="en-US" b="1" i="0" u="none" strike="noStrike" cap="none" spc="0" normalizeH="0" baseline="0" dirty="0">
                <a:ln>
                  <a:noFill/>
                </a:ln>
                <a:solidFill>
                  <a:schemeClr val="bg1"/>
                </a:solidFill>
                <a:effectLst/>
                <a:uFillTx/>
                <a:latin typeface="Arial" panose="020B0604020202020204" pitchFamily="34" charset="0"/>
                <a:ea typeface="Roboto Black" panose="02000000000000000000" pitchFamily="2" charset="0"/>
                <a:cs typeface="Arial" panose="020B0604020202020204" pitchFamily="34" charset="0"/>
                <a:sym typeface="Helvetica Light"/>
              </a:rPr>
              <a:t>Owner</a:t>
            </a:r>
          </a:p>
        </p:txBody>
      </p:sp>
      <p:sp>
        <p:nvSpPr>
          <p:cNvPr id="11" name="Arrow: Chevron 42">
            <a:extLst>
              <a:ext uri="{FF2B5EF4-FFF2-40B4-BE49-F238E27FC236}">
                <a16:creationId xmlns:a16="http://schemas.microsoft.com/office/drawing/2014/main" id="{8F5F56A2-491A-4544-A1E9-E631B47AB6E3}"/>
              </a:ext>
            </a:extLst>
          </p:cNvPr>
          <p:cNvSpPr/>
          <p:nvPr/>
        </p:nvSpPr>
        <p:spPr>
          <a:xfrm>
            <a:off x="7722050" y="2742003"/>
            <a:ext cx="2881512" cy="379591"/>
          </a:xfrm>
          <a:prstGeom prst="chevron">
            <a:avLst/>
          </a:prstGeom>
          <a:solidFill>
            <a:srgbClr val="61953D"/>
          </a:solidFill>
          <a:ln w="12700" cap="flat">
            <a:noFill/>
            <a:miter lim="400000"/>
          </a:ln>
          <a:effectLst>
            <a:outerShdw blurRad="1010443" sx="100179" sy="100179" algn="tl" rotWithShape="0">
              <a:prstClr val="black">
                <a:alpha val="8176"/>
              </a:prst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b="0" i="0" u="none" strike="noStrike" cap="none" spc="0" normalizeH="0" baseline="0">
              <a:ln>
                <a:noFill/>
              </a:ln>
              <a:solidFill>
                <a:schemeClr val="accent2">
                  <a:hueOff val="2464099"/>
                  <a:satOff val="-3448"/>
                  <a:lumOff val="73354"/>
                </a:schemeClr>
              </a:solidFill>
              <a:effectLst/>
              <a:uFillTx/>
              <a:latin typeface="Arial" panose="020B0604020202020204" pitchFamily="34" charset="0"/>
              <a:ea typeface="Helvetica Light"/>
              <a:cs typeface="Arial" panose="020B0604020202020204" pitchFamily="34" charset="0"/>
              <a:sym typeface="Helvetica Light"/>
            </a:endParaRPr>
          </a:p>
        </p:txBody>
      </p:sp>
      <p:sp>
        <p:nvSpPr>
          <p:cNvPr id="12" name="Arrow: Pentagon 43">
            <a:extLst>
              <a:ext uri="{FF2B5EF4-FFF2-40B4-BE49-F238E27FC236}">
                <a16:creationId xmlns:a16="http://schemas.microsoft.com/office/drawing/2014/main" id="{4EF39C80-7A23-4A7B-BE69-9661A654FF34}"/>
              </a:ext>
            </a:extLst>
          </p:cNvPr>
          <p:cNvSpPr/>
          <p:nvPr/>
        </p:nvSpPr>
        <p:spPr>
          <a:xfrm>
            <a:off x="2132855" y="2742004"/>
            <a:ext cx="5667589" cy="379591"/>
          </a:xfrm>
          <a:prstGeom prst="homePlate">
            <a:avLst/>
          </a:prstGeom>
          <a:solidFill>
            <a:srgbClr val="000099"/>
          </a:solidFill>
          <a:ln w="12700" cap="flat">
            <a:solidFill>
              <a:srgbClr val="000099"/>
            </a:solidFill>
            <a:miter lim="400000"/>
          </a:ln>
          <a:effectLst>
            <a:outerShdw blurRad="1010443" sx="100179" sy="100179" algn="tl" rotWithShape="0">
              <a:prstClr val="black">
                <a:alpha val="8176"/>
              </a:prst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b="0" i="0" u="none" strike="noStrike" cap="none" spc="0" normalizeH="0" baseline="0">
              <a:ln>
                <a:noFill/>
              </a:ln>
              <a:solidFill>
                <a:schemeClr val="accent2">
                  <a:hueOff val="2464099"/>
                  <a:satOff val="-3448"/>
                  <a:lumOff val="73354"/>
                </a:schemeClr>
              </a:solidFill>
              <a:effectLst/>
              <a:uFillTx/>
              <a:latin typeface="Arial" panose="020B0604020202020204" pitchFamily="34" charset="0"/>
              <a:ea typeface="Helvetica Light"/>
              <a:cs typeface="Arial" panose="020B0604020202020204" pitchFamily="34" charset="0"/>
              <a:sym typeface="Helvetica Light"/>
            </a:endParaRPr>
          </a:p>
        </p:txBody>
      </p:sp>
      <p:sp>
        <p:nvSpPr>
          <p:cNvPr id="13" name="TextBox 12">
            <a:extLst>
              <a:ext uri="{FF2B5EF4-FFF2-40B4-BE49-F238E27FC236}">
                <a16:creationId xmlns:a16="http://schemas.microsoft.com/office/drawing/2014/main" id="{DB3BF033-DEC9-45CF-9E0D-54467E2F16AE}"/>
              </a:ext>
            </a:extLst>
          </p:cNvPr>
          <p:cNvSpPr txBox="1"/>
          <p:nvPr/>
        </p:nvSpPr>
        <p:spPr>
          <a:xfrm>
            <a:off x="4616497" y="2751099"/>
            <a:ext cx="843561" cy="37959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defTabSz="825500" rtl="0" fontAlgn="auto" latinLnBrk="0" hangingPunct="0">
              <a:lnSpc>
                <a:spcPct val="100000"/>
              </a:lnSpc>
              <a:spcBef>
                <a:spcPts val="0"/>
              </a:spcBef>
              <a:spcAft>
                <a:spcPts val="0"/>
              </a:spcAft>
              <a:buClrTx/>
              <a:buSzTx/>
              <a:buFontTx/>
              <a:buNone/>
              <a:tabLst/>
            </a:pPr>
            <a:r>
              <a:rPr kumimoji="0" lang="en-US" b="1" i="0" u="none" strike="noStrike" cap="none" spc="0" normalizeH="0" baseline="0" dirty="0">
                <a:ln>
                  <a:noFill/>
                </a:ln>
                <a:solidFill>
                  <a:schemeClr val="bg1"/>
                </a:solidFill>
                <a:effectLst/>
                <a:uFillTx/>
                <a:latin typeface="Arial" panose="020B0604020202020204" pitchFamily="34" charset="0"/>
                <a:ea typeface="Roboto Black" panose="02000000000000000000" pitchFamily="2" charset="0"/>
                <a:cs typeface="Arial" panose="020B0604020202020204" pitchFamily="34" charset="0"/>
                <a:sym typeface="Helvetica Light"/>
              </a:rPr>
              <a:t>Owner</a:t>
            </a:r>
          </a:p>
        </p:txBody>
      </p:sp>
      <p:sp>
        <p:nvSpPr>
          <p:cNvPr id="14" name="TextBox 13">
            <a:extLst>
              <a:ext uri="{FF2B5EF4-FFF2-40B4-BE49-F238E27FC236}">
                <a16:creationId xmlns:a16="http://schemas.microsoft.com/office/drawing/2014/main" id="{2B499718-98FC-4FFA-9D82-7F114474BB0F}"/>
              </a:ext>
            </a:extLst>
          </p:cNvPr>
          <p:cNvSpPr txBox="1"/>
          <p:nvPr/>
        </p:nvSpPr>
        <p:spPr>
          <a:xfrm>
            <a:off x="7943700" y="2735653"/>
            <a:ext cx="2483642" cy="37959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b="1" i="0" u="none" strike="noStrike" cap="none" spc="0" normalizeH="0" baseline="0" dirty="0">
                <a:ln>
                  <a:noFill/>
                </a:ln>
                <a:solidFill>
                  <a:schemeClr val="bg1"/>
                </a:solidFill>
                <a:effectLst/>
                <a:uFillTx/>
                <a:latin typeface="Arial" panose="020B0604020202020204" pitchFamily="34" charset="0"/>
                <a:ea typeface="Roboto Black" panose="02000000000000000000" pitchFamily="2" charset="0"/>
                <a:cs typeface="Arial" panose="020B0604020202020204" pitchFamily="34" charset="0"/>
                <a:sym typeface="Helvetica Light"/>
              </a:rPr>
              <a:t>General Contractor</a:t>
            </a:r>
          </a:p>
        </p:txBody>
      </p:sp>
      <p:sp>
        <p:nvSpPr>
          <p:cNvPr id="15" name="TextBox 14">
            <a:extLst>
              <a:ext uri="{FF2B5EF4-FFF2-40B4-BE49-F238E27FC236}">
                <a16:creationId xmlns:a16="http://schemas.microsoft.com/office/drawing/2014/main" id="{6027C938-45B8-49CB-B6ED-E2F27EA52E0B}"/>
              </a:ext>
            </a:extLst>
          </p:cNvPr>
          <p:cNvSpPr txBox="1"/>
          <p:nvPr/>
        </p:nvSpPr>
        <p:spPr>
          <a:xfrm>
            <a:off x="4413102" y="3444714"/>
            <a:ext cx="1587500" cy="37959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r>
              <a:rPr kumimoji="0" lang="en-US" b="1" i="0" u="none" strike="noStrike" cap="none" spc="0" normalizeH="0" baseline="0" dirty="0">
                <a:ln>
                  <a:noFill/>
                </a:ln>
                <a:solidFill>
                  <a:schemeClr val="bg1"/>
                </a:solidFill>
                <a:effectLst/>
                <a:uFillTx/>
                <a:latin typeface="Arial" panose="020B0604020202020204" pitchFamily="34" charset="0"/>
                <a:ea typeface="Roboto Black" panose="02000000000000000000" pitchFamily="2" charset="0"/>
                <a:cs typeface="Arial" panose="020B0604020202020204" pitchFamily="34" charset="0"/>
                <a:sym typeface="Helvetica Light"/>
              </a:rPr>
              <a:t>Owner</a:t>
            </a:r>
          </a:p>
        </p:txBody>
      </p:sp>
      <p:sp>
        <p:nvSpPr>
          <p:cNvPr id="16" name="Arrow: Chevron 34">
            <a:extLst>
              <a:ext uri="{FF2B5EF4-FFF2-40B4-BE49-F238E27FC236}">
                <a16:creationId xmlns:a16="http://schemas.microsoft.com/office/drawing/2014/main" id="{E2B6C050-1209-46F1-8DF1-3DB81FA9997B}"/>
              </a:ext>
            </a:extLst>
          </p:cNvPr>
          <p:cNvSpPr/>
          <p:nvPr/>
        </p:nvSpPr>
        <p:spPr>
          <a:xfrm>
            <a:off x="5138663" y="3643346"/>
            <a:ext cx="5553277" cy="379591"/>
          </a:xfrm>
          <a:prstGeom prst="chevron">
            <a:avLst/>
          </a:prstGeom>
          <a:solidFill>
            <a:srgbClr val="61953D"/>
          </a:solidFill>
          <a:ln w="12700" cap="flat">
            <a:solidFill>
              <a:srgbClr val="61953D"/>
            </a:solidFill>
            <a:miter lim="400000"/>
          </a:ln>
          <a:effectLst>
            <a:outerShdw blurRad="1010443" sx="100179" sy="100179" algn="tl" rotWithShape="0">
              <a:prstClr val="black">
                <a:alpha val="8176"/>
              </a:prst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b="0" i="0" u="none" strike="noStrike" cap="none" spc="0" normalizeH="0" baseline="0">
              <a:ln>
                <a:noFill/>
              </a:ln>
              <a:solidFill>
                <a:schemeClr val="accent2">
                  <a:hueOff val="2464099"/>
                  <a:satOff val="-3448"/>
                  <a:lumOff val="73354"/>
                </a:schemeClr>
              </a:solidFill>
              <a:effectLst/>
              <a:uFillTx/>
              <a:latin typeface="Arial" panose="020B0604020202020204" pitchFamily="34" charset="0"/>
              <a:ea typeface="Helvetica Light"/>
              <a:cs typeface="Arial" panose="020B0604020202020204" pitchFamily="34" charset="0"/>
              <a:sym typeface="Helvetica Light"/>
            </a:endParaRPr>
          </a:p>
        </p:txBody>
      </p:sp>
      <p:sp>
        <p:nvSpPr>
          <p:cNvPr id="17" name="Arrow: Pentagon 35">
            <a:extLst>
              <a:ext uri="{FF2B5EF4-FFF2-40B4-BE49-F238E27FC236}">
                <a16:creationId xmlns:a16="http://schemas.microsoft.com/office/drawing/2014/main" id="{8358CBC0-0065-4D2A-8477-E443E4D3E9DE}"/>
              </a:ext>
            </a:extLst>
          </p:cNvPr>
          <p:cNvSpPr/>
          <p:nvPr/>
        </p:nvSpPr>
        <p:spPr>
          <a:xfrm>
            <a:off x="2120751" y="3654333"/>
            <a:ext cx="3136900" cy="379591"/>
          </a:xfrm>
          <a:prstGeom prst="homePlate">
            <a:avLst/>
          </a:prstGeom>
          <a:solidFill>
            <a:srgbClr val="000099"/>
          </a:solidFill>
          <a:ln w="12700" cap="flat">
            <a:noFill/>
            <a:miter lim="400000"/>
          </a:ln>
          <a:effectLst>
            <a:outerShdw blurRad="1010443" sx="100179" sy="100179" algn="tl" rotWithShape="0">
              <a:prstClr val="black">
                <a:alpha val="8176"/>
              </a:prst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b="0" i="0" u="none" strike="noStrike" cap="none" spc="0" normalizeH="0" baseline="0">
              <a:ln>
                <a:noFill/>
              </a:ln>
              <a:solidFill>
                <a:schemeClr val="accent2">
                  <a:hueOff val="2464099"/>
                  <a:satOff val="-3448"/>
                  <a:lumOff val="73354"/>
                </a:schemeClr>
              </a:solidFill>
              <a:effectLst/>
              <a:uFillTx/>
              <a:latin typeface="Arial" panose="020B0604020202020204" pitchFamily="34" charset="0"/>
              <a:ea typeface="Helvetica Light"/>
              <a:cs typeface="Arial" panose="020B0604020202020204" pitchFamily="34" charset="0"/>
              <a:sym typeface="Helvetica Light"/>
            </a:endParaRPr>
          </a:p>
        </p:txBody>
      </p:sp>
      <p:sp>
        <p:nvSpPr>
          <p:cNvPr id="18" name="TextBox 17">
            <a:extLst>
              <a:ext uri="{FF2B5EF4-FFF2-40B4-BE49-F238E27FC236}">
                <a16:creationId xmlns:a16="http://schemas.microsoft.com/office/drawing/2014/main" id="{517AF614-466F-4118-BBB9-7EA7AA2A1D82}"/>
              </a:ext>
            </a:extLst>
          </p:cNvPr>
          <p:cNvSpPr txBox="1"/>
          <p:nvPr/>
        </p:nvSpPr>
        <p:spPr>
          <a:xfrm>
            <a:off x="3268029" y="3665385"/>
            <a:ext cx="842344" cy="37959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defTabSz="825500" rtl="0" fontAlgn="auto" latinLnBrk="0" hangingPunct="0">
              <a:lnSpc>
                <a:spcPct val="100000"/>
              </a:lnSpc>
              <a:spcBef>
                <a:spcPts val="0"/>
              </a:spcBef>
              <a:spcAft>
                <a:spcPts val="0"/>
              </a:spcAft>
              <a:buClrTx/>
              <a:buSzTx/>
              <a:buFontTx/>
              <a:buNone/>
              <a:tabLst/>
            </a:pPr>
            <a:r>
              <a:rPr kumimoji="0" lang="en-US" b="1" i="0" u="none" strike="noStrike" cap="none" spc="0" normalizeH="0" baseline="0" dirty="0">
                <a:ln>
                  <a:noFill/>
                </a:ln>
                <a:solidFill>
                  <a:schemeClr val="bg1"/>
                </a:solidFill>
                <a:effectLst/>
                <a:uFillTx/>
                <a:latin typeface="Arial" panose="020B0604020202020204" pitchFamily="34" charset="0"/>
                <a:ea typeface="Roboto Black" panose="02000000000000000000" pitchFamily="2" charset="0"/>
                <a:cs typeface="Arial" panose="020B0604020202020204" pitchFamily="34" charset="0"/>
                <a:sym typeface="Helvetica Light"/>
              </a:rPr>
              <a:t>Owner</a:t>
            </a:r>
          </a:p>
        </p:txBody>
      </p:sp>
      <p:sp>
        <p:nvSpPr>
          <p:cNvPr id="19" name="TextBox 18">
            <a:extLst>
              <a:ext uri="{FF2B5EF4-FFF2-40B4-BE49-F238E27FC236}">
                <a16:creationId xmlns:a16="http://schemas.microsoft.com/office/drawing/2014/main" id="{4AF1B209-B6C8-4528-9011-F944E7D159BA}"/>
              </a:ext>
            </a:extLst>
          </p:cNvPr>
          <p:cNvSpPr txBox="1"/>
          <p:nvPr/>
        </p:nvSpPr>
        <p:spPr>
          <a:xfrm>
            <a:off x="6754368" y="3648234"/>
            <a:ext cx="2120902" cy="37959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defTabSz="825500" rtl="0" fontAlgn="auto" latinLnBrk="0" hangingPunct="0">
              <a:lnSpc>
                <a:spcPct val="100000"/>
              </a:lnSpc>
              <a:spcBef>
                <a:spcPts val="0"/>
              </a:spcBef>
              <a:spcAft>
                <a:spcPts val="0"/>
              </a:spcAft>
              <a:buClrTx/>
              <a:buSzTx/>
              <a:buFontTx/>
              <a:buNone/>
              <a:tabLst/>
            </a:pPr>
            <a:r>
              <a:rPr kumimoji="0" lang="en-US" b="1" i="0" u="none" strike="noStrike" cap="none" spc="0" normalizeH="0" baseline="0" dirty="0">
                <a:ln>
                  <a:noFill/>
                </a:ln>
                <a:solidFill>
                  <a:schemeClr val="bg1"/>
                </a:solidFill>
                <a:effectLst/>
                <a:uFillTx/>
                <a:latin typeface="Arial" panose="020B0604020202020204" pitchFamily="34" charset="0"/>
                <a:ea typeface="Roboto Black" panose="02000000000000000000" pitchFamily="2" charset="0"/>
                <a:cs typeface="Arial" panose="020B0604020202020204" pitchFamily="34" charset="0"/>
                <a:sym typeface="Helvetica Light"/>
              </a:rPr>
              <a:t>Design-Builder</a:t>
            </a:r>
          </a:p>
        </p:txBody>
      </p:sp>
      <p:sp>
        <p:nvSpPr>
          <p:cNvPr id="21" name="TextBox 20">
            <a:extLst>
              <a:ext uri="{FF2B5EF4-FFF2-40B4-BE49-F238E27FC236}">
                <a16:creationId xmlns:a16="http://schemas.microsoft.com/office/drawing/2014/main" id="{0D22414E-A469-4927-8BF1-0972FDCE79CC}"/>
              </a:ext>
            </a:extLst>
          </p:cNvPr>
          <p:cNvSpPr txBox="1"/>
          <p:nvPr/>
        </p:nvSpPr>
        <p:spPr>
          <a:xfrm>
            <a:off x="4413102" y="4341654"/>
            <a:ext cx="1587500"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r>
              <a:rPr kumimoji="0" lang="en-US" sz="2000" b="1" i="0" u="none" strike="noStrike" cap="none" spc="0" normalizeH="0" baseline="0" dirty="0">
                <a:ln>
                  <a:noFill/>
                </a:ln>
                <a:solidFill>
                  <a:schemeClr val="bg1"/>
                </a:solidFill>
                <a:effectLst/>
                <a:uFillTx/>
                <a:latin typeface="Arial" panose="020B0604020202020204" pitchFamily="34" charset="0"/>
                <a:ea typeface="Roboto Black" panose="02000000000000000000" pitchFamily="2" charset="0"/>
                <a:cs typeface="Arial" panose="020B0604020202020204" pitchFamily="34" charset="0"/>
                <a:sym typeface="Helvetica Light"/>
              </a:rPr>
              <a:t>Owner</a:t>
            </a:r>
          </a:p>
        </p:txBody>
      </p:sp>
      <p:sp>
        <p:nvSpPr>
          <p:cNvPr id="22" name="Arrow: Chevron 24">
            <a:extLst>
              <a:ext uri="{FF2B5EF4-FFF2-40B4-BE49-F238E27FC236}">
                <a16:creationId xmlns:a16="http://schemas.microsoft.com/office/drawing/2014/main" id="{951FBB99-EF2F-4157-8263-2FD758A128F5}"/>
              </a:ext>
            </a:extLst>
          </p:cNvPr>
          <p:cNvSpPr/>
          <p:nvPr/>
        </p:nvSpPr>
        <p:spPr>
          <a:xfrm>
            <a:off x="4412505" y="4458940"/>
            <a:ext cx="3518495" cy="594360"/>
          </a:xfrm>
          <a:prstGeom prst="chevron">
            <a:avLst/>
          </a:prstGeom>
          <a:solidFill>
            <a:srgbClr val="000099"/>
          </a:solidFill>
          <a:ln w="12700" cap="flat">
            <a:noFill/>
            <a:miter lim="400000"/>
          </a:ln>
          <a:effectLst>
            <a:outerShdw blurRad="1010443" sx="100179" sy="100179" algn="tl" rotWithShape="0">
              <a:prstClr val="black">
                <a:alpha val="8176"/>
              </a:prst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chemeClr val="accent2">
                  <a:hueOff val="2464099"/>
                  <a:satOff val="-3448"/>
                  <a:lumOff val="73354"/>
                </a:schemeClr>
              </a:solidFill>
              <a:effectLst/>
              <a:uFillTx/>
              <a:latin typeface="Helvetica Light"/>
              <a:ea typeface="Helvetica Light"/>
              <a:cs typeface="Helvetica Light"/>
              <a:sym typeface="Helvetica Light"/>
            </a:endParaRPr>
          </a:p>
        </p:txBody>
      </p:sp>
      <p:sp>
        <p:nvSpPr>
          <p:cNvPr id="23" name="Arrow: Pentagon 23">
            <a:extLst>
              <a:ext uri="{FF2B5EF4-FFF2-40B4-BE49-F238E27FC236}">
                <a16:creationId xmlns:a16="http://schemas.microsoft.com/office/drawing/2014/main" id="{82F9E289-F3F9-4404-AA92-FC2D53819FEB}"/>
              </a:ext>
            </a:extLst>
          </p:cNvPr>
          <p:cNvSpPr/>
          <p:nvPr/>
        </p:nvSpPr>
        <p:spPr>
          <a:xfrm>
            <a:off x="2120752" y="4458940"/>
            <a:ext cx="2504086" cy="595035"/>
          </a:xfrm>
          <a:prstGeom prst="homePlate">
            <a:avLst/>
          </a:prstGeom>
          <a:solidFill>
            <a:srgbClr val="000099"/>
          </a:solidFill>
          <a:ln w="12700" cap="flat">
            <a:noFill/>
            <a:miter lim="400000"/>
          </a:ln>
          <a:effectLst>
            <a:outerShdw blurRad="1010443" sx="100179" sy="100179" algn="tl" rotWithShape="0">
              <a:prstClr val="black">
                <a:alpha val="8176"/>
              </a:prst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chemeClr val="accent2">
                  <a:hueOff val="2464099"/>
                  <a:satOff val="-3448"/>
                  <a:lumOff val="73354"/>
                </a:schemeClr>
              </a:solidFill>
              <a:effectLst/>
              <a:uFillTx/>
              <a:latin typeface="Arial" panose="020B0604020202020204" pitchFamily="34" charset="0"/>
              <a:ea typeface="Helvetica Light"/>
              <a:cs typeface="Arial" panose="020B0604020202020204" pitchFamily="34" charset="0"/>
              <a:sym typeface="Helvetica Light"/>
            </a:endParaRPr>
          </a:p>
        </p:txBody>
      </p:sp>
      <p:sp>
        <p:nvSpPr>
          <p:cNvPr id="24" name="Arrow: Chevron 25">
            <a:extLst>
              <a:ext uri="{FF2B5EF4-FFF2-40B4-BE49-F238E27FC236}">
                <a16:creationId xmlns:a16="http://schemas.microsoft.com/office/drawing/2014/main" id="{E8565EB0-8ACC-4F7B-B01B-F9E59F59E718}"/>
              </a:ext>
            </a:extLst>
          </p:cNvPr>
          <p:cNvSpPr/>
          <p:nvPr/>
        </p:nvSpPr>
        <p:spPr>
          <a:xfrm>
            <a:off x="7722050" y="4467533"/>
            <a:ext cx="2881512" cy="565151"/>
          </a:xfrm>
          <a:prstGeom prst="chevron">
            <a:avLst/>
          </a:prstGeom>
          <a:solidFill>
            <a:srgbClr val="61953D"/>
          </a:solidFill>
          <a:ln w="12700" cap="flat">
            <a:noFill/>
            <a:miter lim="400000"/>
          </a:ln>
          <a:effectLst>
            <a:outerShdw blurRad="1010443" sx="100179" sy="100179" algn="tl" rotWithShape="0">
              <a:prstClr val="black">
                <a:alpha val="8176"/>
              </a:prst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chemeClr val="accent2">
                  <a:hueOff val="2464099"/>
                  <a:satOff val="-3448"/>
                  <a:lumOff val="73354"/>
                </a:schemeClr>
              </a:solidFill>
              <a:effectLst/>
              <a:uFillTx/>
              <a:latin typeface="Helvetica Light"/>
              <a:ea typeface="Helvetica Light"/>
              <a:cs typeface="Helvetica Light"/>
              <a:sym typeface="Helvetica Light"/>
            </a:endParaRPr>
          </a:p>
        </p:txBody>
      </p:sp>
      <p:sp>
        <p:nvSpPr>
          <p:cNvPr id="25" name="TextBox 24">
            <a:extLst>
              <a:ext uri="{FF2B5EF4-FFF2-40B4-BE49-F238E27FC236}">
                <a16:creationId xmlns:a16="http://schemas.microsoft.com/office/drawing/2014/main" id="{51BACEBA-F1FA-4335-9EAF-A4214023D28D}"/>
              </a:ext>
            </a:extLst>
          </p:cNvPr>
          <p:cNvSpPr txBox="1"/>
          <p:nvPr/>
        </p:nvSpPr>
        <p:spPr>
          <a:xfrm>
            <a:off x="2877207" y="4563264"/>
            <a:ext cx="915990" cy="37959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defTabSz="825500" rtl="0" fontAlgn="auto" latinLnBrk="0" hangingPunct="0">
              <a:lnSpc>
                <a:spcPct val="100000"/>
              </a:lnSpc>
              <a:spcBef>
                <a:spcPts val="0"/>
              </a:spcBef>
              <a:spcAft>
                <a:spcPts val="0"/>
              </a:spcAft>
              <a:buClrTx/>
              <a:buSzTx/>
              <a:buFontTx/>
              <a:buNone/>
              <a:tabLst/>
            </a:pPr>
            <a:r>
              <a:rPr kumimoji="0" lang="en-US" b="1" i="0" u="none" strike="noStrike" cap="none" spc="0" normalizeH="0" baseline="0" dirty="0">
                <a:ln>
                  <a:noFill/>
                </a:ln>
                <a:solidFill>
                  <a:schemeClr val="bg1"/>
                </a:solidFill>
                <a:effectLst/>
                <a:uFillTx/>
                <a:latin typeface="Arial" panose="020B0604020202020204" pitchFamily="34" charset="0"/>
                <a:ea typeface="Roboto Black" panose="02000000000000000000" pitchFamily="2" charset="0"/>
                <a:cs typeface="Arial" panose="020B0604020202020204" pitchFamily="34" charset="0"/>
                <a:sym typeface="Helvetica Light"/>
              </a:rPr>
              <a:t>Owner</a:t>
            </a:r>
          </a:p>
        </p:txBody>
      </p:sp>
      <p:sp>
        <p:nvSpPr>
          <p:cNvPr id="30" name="TextBox 29">
            <a:extLst>
              <a:ext uri="{FF2B5EF4-FFF2-40B4-BE49-F238E27FC236}">
                <a16:creationId xmlns:a16="http://schemas.microsoft.com/office/drawing/2014/main" id="{CF4871B0-513A-45AF-AEEE-C25DBE00688A}"/>
              </a:ext>
            </a:extLst>
          </p:cNvPr>
          <p:cNvSpPr txBox="1"/>
          <p:nvPr/>
        </p:nvSpPr>
        <p:spPr>
          <a:xfrm>
            <a:off x="8038802" y="4551272"/>
            <a:ext cx="2309262"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2000" b="1" i="0" u="none" strike="noStrike" cap="none" spc="0" normalizeH="0" baseline="0" dirty="0">
                <a:ln>
                  <a:noFill/>
                </a:ln>
                <a:solidFill>
                  <a:schemeClr val="bg1"/>
                </a:solidFill>
                <a:effectLst/>
                <a:uFillTx/>
                <a:latin typeface="+mn-lt"/>
                <a:ea typeface="Roboto Black" panose="02000000000000000000" pitchFamily="2" charset="0"/>
                <a:cs typeface="Helvetica Light"/>
                <a:sym typeface="Helvetica Light"/>
              </a:rPr>
              <a:t>General</a:t>
            </a:r>
            <a:r>
              <a:rPr kumimoji="0" lang="en-US" sz="2000" b="1" i="0" u="none" strike="noStrike" cap="none" spc="0" normalizeH="0" dirty="0">
                <a:ln>
                  <a:noFill/>
                </a:ln>
                <a:solidFill>
                  <a:schemeClr val="bg1"/>
                </a:solidFill>
                <a:effectLst/>
                <a:uFillTx/>
                <a:latin typeface="+mn-lt"/>
                <a:ea typeface="Roboto Black" panose="02000000000000000000" pitchFamily="2" charset="0"/>
                <a:cs typeface="Helvetica Light"/>
                <a:sym typeface="Helvetica Light"/>
              </a:rPr>
              <a:t> Contractor</a:t>
            </a:r>
            <a:endParaRPr kumimoji="0" lang="en-US" sz="2000" b="1" i="0" u="none" strike="noStrike" cap="none" spc="0" normalizeH="0" baseline="0" dirty="0">
              <a:ln>
                <a:noFill/>
              </a:ln>
              <a:solidFill>
                <a:schemeClr val="bg1"/>
              </a:solidFill>
              <a:effectLst/>
              <a:uFillTx/>
              <a:latin typeface="Arial" panose="020B0604020202020204" pitchFamily="34" charset="0"/>
              <a:ea typeface="Roboto Black" panose="02000000000000000000" pitchFamily="2" charset="0"/>
              <a:cs typeface="Arial" panose="020B0604020202020204" pitchFamily="34" charset="0"/>
              <a:sym typeface="Helvetica Light"/>
            </a:endParaRPr>
          </a:p>
        </p:txBody>
      </p:sp>
      <p:sp>
        <p:nvSpPr>
          <p:cNvPr id="33" name="Title 1">
            <a:extLst>
              <a:ext uri="{FF2B5EF4-FFF2-40B4-BE49-F238E27FC236}">
                <a16:creationId xmlns:a16="http://schemas.microsoft.com/office/drawing/2014/main" id="{98737CE1-6D24-4D1F-8EA6-2FDAB051E31C}"/>
              </a:ext>
            </a:extLst>
          </p:cNvPr>
          <p:cNvSpPr>
            <a:spLocks noGrp="1"/>
          </p:cNvSpPr>
          <p:nvPr>
            <p:ph type="ctrTitle"/>
          </p:nvPr>
        </p:nvSpPr>
        <p:spPr>
          <a:xfrm>
            <a:off x="794979" y="528638"/>
            <a:ext cx="9144000" cy="477837"/>
          </a:xfrm>
        </p:spPr>
        <p:txBody>
          <a:bodyPr>
            <a:noAutofit/>
          </a:bodyPr>
          <a:lstStyle/>
          <a:p>
            <a:pPr algn="l"/>
            <a:r>
              <a:rPr lang="en-US" sz="2800" b="1" dirty="0">
                <a:solidFill>
                  <a:srgbClr val="3B3477"/>
                </a:solidFill>
                <a:latin typeface="Arial Black" panose="020B0A04020102020204" pitchFamily="34" charset="0"/>
                <a:cs typeface="Arial" panose="020B0604020202020204" pitchFamily="34" charset="0"/>
              </a:rPr>
              <a:t>Project Delivery Models Comparison</a:t>
            </a:r>
            <a:endParaRPr lang="en-US" sz="2800" dirty="0">
              <a:solidFill>
                <a:srgbClr val="3B3477"/>
              </a:solidFill>
              <a:latin typeface="Arial Black" panose="020B0A04020102020204" pitchFamily="34" charset="0"/>
            </a:endParaRPr>
          </a:p>
        </p:txBody>
      </p:sp>
      <p:sp>
        <p:nvSpPr>
          <p:cNvPr id="34" name="TextBox 33">
            <a:extLst>
              <a:ext uri="{FF2B5EF4-FFF2-40B4-BE49-F238E27FC236}">
                <a16:creationId xmlns:a16="http://schemas.microsoft.com/office/drawing/2014/main" id="{1BAE3FAD-1005-42CC-B578-EA0B142C5502}"/>
              </a:ext>
            </a:extLst>
          </p:cNvPr>
          <p:cNvSpPr txBox="1"/>
          <p:nvPr/>
        </p:nvSpPr>
        <p:spPr>
          <a:xfrm>
            <a:off x="826439" y="4544922"/>
            <a:ext cx="1231900"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r" defTabSz="825500" rtl="0" fontAlgn="auto" latinLnBrk="0" hangingPunct="0">
              <a:lnSpc>
                <a:spcPct val="100000"/>
              </a:lnSpc>
              <a:spcBef>
                <a:spcPts val="0"/>
              </a:spcBef>
              <a:spcAft>
                <a:spcPts val="0"/>
              </a:spcAft>
              <a:buClrTx/>
              <a:buSzTx/>
              <a:buFontTx/>
              <a:buNone/>
              <a:tabLst/>
            </a:pPr>
            <a:r>
              <a:rPr kumimoji="0" lang="en-US" sz="2000" b="1" i="0" u="none" strike="noStrike" cap="none" spc="0" normalizeH="0" baseline="0" dirty="0">
                <a:ln>
                  <a:noFill/>
                </a:ln>
                <a:solidFill>
                  <a:srgbClr val="414042"/>
                </a:solidFill>
                <a:effectLst/>
                <a:uFillTx/>
                <a:latin typeface="+mn-lt"/>
                <a:ea typeface="Roboto Black" panose="02000000000000000000" pitchFamily="2" charset="0"/>
                <a:cs typeface="Helvetica Light"/>
                <a:sym typeface="Helvetica Light"/>
              </a:rPr>
              <a:t>CM-GC</a:t>
            </a:r>
          </a:p>
        </p:txBody>
      </p:sp>
      <p:sp>
        <p:nvSpPr>
          <p:cNvPr id="35" name="TextBox 34">
            <a:extLst>
              <a:ext uri="{FF2B5EF4-FFF2-40B4-BE49-F238E27FC236}">
                <a16:creationId xmlns:a16="http://schemas.microsoft.com/office/drawing/2014/main" id="{5A8FA44B-1D9F-4B58-A441-D963972A465B}"/>
              </a:ext>
            </a:extLst>
          </p:cNvPr>
          <p:cNvSpPr txBox="1"/>
          <p:nvPr/>
        </p:nvSpPr>
        <p:spPr>
          <a:xfrm>
            <a:off x="826439" y="3649995"/>
            <a:ext cx="1231900"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r" defTabSz="825500" rtl="0" fontAlgn="auto" latinLnBrk="0" hangingPunct="0">
              <a:lnSpc>
                <a:spcPct val="100000"/>
              </a:lnSpc>
              <a:spcBef>
                <a:spcPts val="0"/>
              </a:spcBef>
              <a:spcAft>
                <a:spcPts val="0"/>
              </a:spcAft>
              <a:buClrTx/>
              <a:buSzTx/>
              <a:buFontTx/>
              <a:buNone/>
              <a:tabLst/>
            </a:pPr>
            <a:r>
              <a:rPr kumimoji="0" lang="en-US" sz="2000" b="1" i="0" u="none" strike="noStrike" cap="none" spc="0" normalizeH="0" baseline="0" dirty="0">
                <a:ln>
                  <a:noFill/>
                </a:ln>
                <a:solidFill>
                  <a:srgbClr val="414042"/>
                </a:solidFill>
                <a:effectLst/>
                <a:uFillTx/>
                <a:latin typeface="+mn-lt"/>
                <a:ea typeface="Roboto Black" panose="02000000000000000000" pitchFamily="2" charset="0"/>
                <a:cs typeface="Helvetica Light"/>
                <a:sym typeface="Helvetica Light"/>
              </a:rPr>
              <a:t>D-B</a:t>
            </a:r>
          </a:p>
        </p:txBody>
      </p:sp>
      <p:sp>
        <p:nvSpPr>
          <p:cNvPr id="36" name="TextBox 35">
            <a:extLst>
              <a:ext uri="{FF2B5EF4-FFF2-40B4-BE49-F238E27FC236}">
                <a16:creationId xmlns:a16="http://schemas.microsoft.com/office/drawing/2014/main" id="{1A086515-89CA-468C-AC4C-19DDF930B78A}"/>
              </a:ext>
            </a:extLst>
          </p:cNvPr>
          <p:cNvSpPr txBox="1"/>
          <p:nvPr/>
        </p:nvSpPr>
        <p:spPr>
          <a:xfrm>
            <a:off x="826439" y="2720263"/>
            <a:ext cx="1231900"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r" defTabSz="825500" rtl="0" fontAlgn="auto" latinLnBrk="0" hangingPunct="0">
              <a:lnSpc>
                <a:spcPct val="100000"/>
              </a:lnSpc>
              <a:spcBef>
                <a:spcPts val="0"/>
              </a:spcBef>
              <a:spcAft>
                <a:spcPts val="0"/>
              </a:spcAft>
              <a:buClrTx/>
              <a:buSzTx/>
              <a:buFontTx/>
              <a:buNone/>
              <a:tabLst/>
            </a:pPr>
            <a:r>
              <a:rPr kumimoji="0" lang="en-US" sz="2000" b="1" i="0" u="none" strike="noStrike" cap="none" spc="0" normalizeH="0" baseline="0" dirty="0">
                <a:ln>
                  <a:noFill/>
                </a:ln>
                <a:solidFill>
                  <a:srgbClr val="414042"/>
                </a:solidFill>
                <a:effectLst/>
                <a:uFillTx/>
                <a:latin typeface="+mn-lt"/>
                <a:ea typeface="Roboto Black" panose="02000000000000000000" pitchFamily="2" charset="0"/>
                <a:cs typeface="Helvetica Light"/>
                <a:sym typeface="Helvetica Light"/>
              </a:rPr>
              <a:t>D-B-B</a:t>
            </a:r>
          </a:p>
        </p:txBody>
      </p:sp>
      <p:sp>
        <p:nvSpPr>
          <p:cNvPr id="74" name="Parallelogram 73">
            <a:extLst>
              <a:ext uri="{FF2B5EF4-FFF2-40B4-BE49-F238E27FC236}">
                <a16:creationId xmlns:a16="http://schemas.microsoft.com/office/drawing/2014/main" id="{FB973B7D-2F2A-1E4A-BB2B-ECBD9BDF4A59}"/>
              </a:ext>
            </a:extLst>
          </p:cNvPr>
          <p:cNvSpPr/>
          <p:nvPr/>
        </p:nvSpPr>
        <p:spPr>
          <a:xfrm>
            <a:off x="6177938" y="4759554"/>
            <a:ext cx="1742296" cy="286636"/>
          </a:xfrm>
          <a:prstGeom prst="parallelogram">
            <a:avLst>
              <a:gd name="adj" fmla="val 100491"/>
            </a:avLst>
          </a:prstGeom>
          <a:solidFill>
            <a:srgbClr val="7030A0"/>
          </a:solidFill>
          <a:ln w="12700" cap="flat">
            <a:solidFill>
              <a:srgbClr val="7030A0"/>
            </a:solidFill>
            <a:miter lim="400000"/>
          </a:ln>
          <a:effectLst>
            <a:outerShdw blurRad="1010443" sx="100179" sy="100179" algn="tl" rotWithShape="0">
              <a:prstClr val="black">
                <a:alpha val="8176"/>
              </a:prst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ctr" defTabSz="825500" hangingPunct="0"/>
            <a:endParaRPr lang="en-US" sz="1400" b="1" dirty="0">
              <a:solidFill>
                <a:schemeClr val="bg1"/>
              </a:solidFill>
              <a:latin typeface="Arial" panose="020B0604020202020204" pitchFamily="34" charset="0"/>
              <a:ea typeface="Roboto Black" panose="02000000000000000000" pitchFamily="2" charset="0"/>
              <a:cs typeface="Arial" panose="020B0604020202020204" pitchFamily="34" charset="0"/>
              <a:sym typeface="Helvetica Light"/>
            </a:endParaRPr>
          </a:p>
        </p:txBody>
      </p:sp>
      <p:sp>
        <p:nvSpPr>
          <p:cNvPr id="75" name="Parallelogram 74">
            <a:extLst>
              <a:ext uri="{FF2B5EF4-FFF2-40B4-BE49-F238E27FC236}">
                <a16:creationId xmlns:a16="http://schemas.microsoft.com/office/drawing/2014/main" id="{D2886F23-EA62-5740-9353-FCD17FC0DA68}"/>
              </a:ext>
            </a:extLst>
          </p:cNvPr>
          <p:cNvSpPr/>
          <p:nvPr/>
        </p:nvSpPr>
        <p:spPr>
          <a:xfrm flipV="1">
            <a:off x="6177937" y="4457915"/>
            <a:ext cx="1746301" cy="292460"/>
          </a:xfrm>
          <a:prstGeom prst="parallelogram">
            <a:avLst>
              <a:gd name="adj" fmla="val 100491"/>
            </a:avLst>
          </a:prstGeom>
          <a:solidFill>
            <a:srgbClr val="E32526"/>
          </a:solidFill>
          <a:ln w="12700" cap="flat">
            <a:noFill/>
            <a:miter lim="400000"/>
          </a:ln>
          <a:effectLst>
            <a:outerShdw blurRad="1010443" sx="100179" sy="100179" algn="tl" rotWithShape="0">
              <a:prstClr val="black">
                <a:alpha val="8176"/>
              </a:prst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ctr" defTabSz="825500" hangingPunct="0"/>
            <a:endParaRPr lang="en-US" sz="1400" b="1" dirty="0">
              <a:solidFill>
                <a:schemeClr val="bg1"/>
              </a:solidFill>
              <a:latin typeface="Arial" panose="020B0604020202020204" pitchFamily="34" charset="0"/>
              <a:ea typeface="Roboto Black" panose="02000000000000000000" pitchFamily="2" charset="0"/>
              <a:cs typeface="Arial" panose="020B0604020202020204" pitchFamily="34" charset="0"/>
              <a:sym typeface="Helvetica Light"/>
            </a:endParaRPr>
          </a:p>
        </p:txBody>
      </p:sp>
      <p:sp>
        <p:nvSpPr>
          <p:cNvPr id="76" name="TextBox 75">
            <a:extLst>
              <a:ext uri="{FF2B5EF4-FFF2-40B4-BE49-F238E27FC236}">
                <a16:creationId xmlns:a16="http://schemas.microsoft.com/office/drawing/2014/main" id="{24EAB7AE-03E8-9747-A3BA-38F9C65435AA}"/>
              </a:ext>
            </a:extLst>
          </p:cNvPr>
          <p:cNvSpPr txBox="1"/>
          <p:nvPr/>
        </p:nvSpPr>
        <p:spPr>
          <a:xfrm>
            <a:off x="6375632" y="4707539"/>
            <a:ext cx="1342634" cy="37959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b="1" i="0" u="none" strike="noStrike" cap="none" spc="0" normalizeH="0" baseline="0" dirty="0">
                <a:ln>
                  <a:noFill/>
                </a:ln>
                <a:solidFill>
                  <a:schemeClr val="bg1"/>
                </a:solidFill>
                <a:effectLst/>
                <a:uFillTx/>
                <a:latin typeface="Arial" panose="020B0604020202020204" pitchFamily="34" charset="0"/>
                <a:ea typeface="Roboto Black" panose="02000000000000000000" pitchFamily="2" charset="0"/>
                <a:cs typeface="Arial" panose="020B0604020202020204" pitchFamily="34" charset="0"/>
                <a:sym typeface="Helvetica Light"/>
              </a:rPr>
              <a:t>CM-GC</a:t>
            </a:r>
          </a:p>
        </p:txBody>
      </p:sp>
      <p:sp>
        <p:nvSpPr>
          <p:cNvPr id="77" name="TextBox 76">
            <a:extLst>
              <a:ext uri="{FF2B5EF4-FFF2-40B4-BE49-F238E27FC236}">
                <a16:creationId xmlns:a16="http://schemas.microsoft.com/office/drawing/2014/main" id="{9677815D-8C34-A848-9FFC-8856EC0257F8}"/>
              </a:ext>
            </a:extLst>
          </p:cNvPr>
          <p:cNvSpPr txBox="1"/>
          <p:nvPr/>
        </p:nvSpPr>
        <p:spPr>
          <a:xfrm>
            <a:off x="6457810" y="4398949"/>
            <a:ext cx="1342634" cy="37959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b="1" i="0" u="none" strike="noStrike" cap="none" spc="0" normalizeH="0" baseline="0" dirty="0">
                <a:ln>
                  <a:noFill/>
                </a:ln>
                <a:solidFill>
                  <a:schemeClr val="bg1"/>
                </a:solidFill>
                <a:effectLst/>
                <a:uFillTx/>
                <a:latin typeface="Arial" panose="020B0604020202020204" pitchFamily="34" charset="0"/>
                <a:ea typeface="Roboto Black" panose="02000000000000000000" pitchFamily="2" charset="0"/>
                <a:cs typeface="Arial" panose="020B0604020202020204" pitchFamily="34" charset="0"/>
                <a:sym typeface="Helvetica Light"/>
              </a:rPr>
              <a:t>Designer</a:t>
            </a:r>
          </a:p>
        </p:txBody>
      </p:sp>
      <p:sp>
        <p:nvSpPr>
          <p:cNvPr id="78" name="TextBox 77">
            <a:extLst>
              <a:ext uri="{FF2B5EF4-FFF2-40B4-BE49-F238E27FC236}">
                <a16:creationId xmlns:a16="http://schemas.microsoft.com/office/drawing/2014/main" id="{E043CCB6-FA19-CD41-87DB-24583768D053}"/>
              </a:ext>
            </a:extLst>
          </p:cNvPr>
          <p:cNvSpPr txBox="1"/>
          <p:nvPr/>
        </p:nvSpPr>
        <p:spPr>
          <a:xfrm>
            <a:off x="4978080" y="4563264"/>
            <a:ext cx="930440" cy="37959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defTabSz="825500" rtl="0" fontAlgn="auto" latinLnBrk="0" hangingPunct="0">
              <a:lnSpc>
                <a:spcPct val="100000"/>
              </a:lnSpc>
              <a:spcBef>
                <a:spcPts val="0"/>
              </a:spcBef>
              <a:spcAft>
                <a:spcPts val="0"/>
              </a:spcAft>
              <a:buClrTx/>
              <a:buSzTx/>
              <a:buFontTx/>
              <a:buNone/>
              <a:tabLst/>
            </a:pPr>
            <a:r>
              <a:rPr kumimoji="0" lang="en-US" b="1" i="0" u="none" strike="noStrike" cap="none" spc="0" normalizeH="0" baseline="0" dirty="0">
                <a:ln>
                  <a:noFill/>
                </a:ln>
                <a:solidFill>
                  <a:schemeClr val="bg1"/>
                </a:solidFill>
                <a:effectLst/>
                <a:uFillTx/>
                <a:latin typeface="Arial" panose="020B0604020202020204" pitchFamily="34" charset="0"/>
                <a:ea typeface="Roboto Black" panose="02000000000000000000" pitchFamily="2" charset="0"/>
                <a:cs typeface="Arial" panose="020B0604020202020204" pitchFamily="34" charset="0"/>
                <a:sym typeface="Helvetica Light"/>
              </a:rPr>
              <a:t>Owner</a:t>
            </a:r>
          </a:p>
        </p:txBody>
      </p:sp>
    </p:spTree>
    <p:extLst>
      <p:ext uri="{BB962C8B-B14F-4D97-AF65-F5344CB8AC3E}">
        <p14:creationId xmlns:p14="http://schemas.microsoft.com/office/powerpoint/2010/main" val="365210725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Picture 44" descr="Logo&#10;&#10;Description automatically generated">
            <a:extLst>
              <a:ext uri="{FF2B5EF4-FFF2-40B4-BE49-F238E27FC236}">
                <a16:creationId xmlns:a16="http://schemas.microsoft.com/office/drawing/2014/main" id="{CE3FB960-EED8-4A92-ADC1-33957E650733}"/>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348064" y="393313"/>
            <a:ext cx="1282612" cy="477836"/>
          </a:xfrm>
          <a:prstGeom prst="rect">
            <a:avLst/>
          </a:prstGeom>
        </p:spPr>
      </p:pic>
      <p:cxnSp>
        <p:nvCxnSpPr>
          <p:cNvPr id="49" name="Straight Connector 48">
            <a:extLst>
              <a:ext uri="{FF2B5EF4-FFF2-40B4-BE49-F238E27FC236}">
                <a16:creationId xmlns:a16="http://schemas.microsoft.com/office/drawing/2014/main" id="{B062CCDB-611F-43B7-8CBB-B9F2D01CAEFB}"/>
              </a:ext>
            </a:extLst>
          </p:cNvPr>
          <p:cNvCxnSpPr>
            <a:cxnSpLocks/>
          </p:cNvCxnSpPr>
          <p:nvPr/>
        </p:nvCxnSpPr>
        <p:spPr>
          <a:xfrm flipH="1">
            <a:off x="360729" y="285226"/>
            <a:ext cx="11341913" cy="0"/>
          </a:xfrm>
          <a:prstGeom prst="line">
            <a:avLst/>
          </a:prstGeom>
          <a:ln w="57150">
            <a:solidFill>
              <a:srgbClr val="3B3477"/>
            </a:solidFill>
          </a:ln>
        </p:spPr>
        <p:style>
          <a:lnRef idx="3">
            <a:schemeClr val="accent1"/>
          </a:lnRef>
          <a:fillRef idx="0">
            <a:schemeClr val="accent1"/>
          </a:fillRef>
          <a:effectRef idx="2">
            <a:schemeClr val="accent1"/>
          </a:effectRef>
          <a:fontRef idx="minor">
            <a:schemeClr val="tx1"/>
          </a:fontRef>
        </p:style>
      </p:cxnSp>
      <p:cxnSp>
        <p:nvCxnSpPr>
          <p:cNvPr id="50" name="Straight Connector 49">
            <a:extLst>
              <a:ext uri="{FF2B5EF4-FFF2-40B4-BE49-F238E27FC236}">
                <a16:creationId xmlns:a16="http://schemas.microsoft.com/office/drawing/2014/main" id="{FF6F6499-6058-474A-948E-E273D477C34A}"/>
              </a:ext>
            </a:extLst>
          </p:cNvPr>
          <p:cNvCxnSpPr>
            <a:cxnSpLocks/>
          </p:cNvCxnSpPr>
          <p:nvPr/>
        </p:nvCxnSpPr>
        <p:spPr>
          <a:xfrm flipH="1">
            <a:off x="360726" y="6586756"/>
            <a:ext cx="11511784" cy="0"/>
          </a:xfrm>
          <a:prstGeom prst="line">
            <a:avLst/>
          </a:prstGeom>
          <a:ln w="57150">
            <a:solidFill>
              <a:srgbClr val="3B3477"/>
            </a:solidFill>
          </a:ln>
        </p:spPr>
        <p:style>
          <a:lnRef idx="3">
            <a:schemeClr val="accent1"/>
          </a:lnRef>
          <a:fillRef idx="0">
            <a:schemeClr val="accent1"/>
          </a:fillRef>
          <a:effectRef idx="2">
            <a:schemeClr val="accent1"/>
          </a:effectRef>
          <a:fontRef idx="minor">
            <a:schemeClr val="tx1"/>
          </a:fontRef>
        </p:style>
      </p:cxnSp>
      <p:cxnSp>
        <p:nvCxnSpPr>
          <p:cNvPr id="53" name="Straight Connector 52">
            <a:extLst>
              <a:ext uri="{FF2B5EF4-FFF2-40B4-BE49-F238E27FC236}">
                <a16:creationId xmlns:a16="http://schemas.microsoft.com/office/drawing/2014/main" id="{89D9C598-6F37-47C3-AAE5-943F5B2F6059}"/>
              </a:ext>
            </a:extLst>
          </p:cNvPr>
          <p:cNvCxnSpPr>
            <a:cxnSpLocks/>
          </p:cNvCxnSpPr>
          <p:nvPr/>
        </p:nvCxnSpPr>
        <p:spPr>
          <a:xfrm>
            <a:off x="385893" y="285226"/>
            <a:ext cx="0" cy="6301530"/>
          </a:xfrm>
          <a:prstGeom prst="line">
            <a:avLst/>
          </a:prstGeom>
          <a:ln w="57150">
            <a:solidFill>
              <a:srgbClr val="3B3477"/>
            </a:solidFill>
          </a:ln>
        </p:spPr>
        <p:style>
          <a:lnRef idx="3">
            <a:schemeClr val="accent1"/>
          </a:lnRef>
          <a:fillRef idx="0">
            <a:schemeClr val="accent1"/>
          </a:fillRef>
          <a:effectRef idx="2">
            <a:schemeClr val="accent1"/>
          </a:effectRef>
          <a:fontRef idx="minor">
            <a:schemeClr val="tx1"/>
          </a:fontRef>
        </p:style>
      </p:cxnSp>
      <p:cxnSp>
        <p:nvCxnSpPr>
          <p:cNvPr id="60" name="Straight Connector 59">
            <a:extLst>
              <a:ext uri="{FF2B5EF4-FFF2-40B4-BE49-F238E27FC236}">
                <a16:creationId xmlns:a16="http://schemas.microsoft.com/office/drawing/2014/main" id="{D8842142-0438-4A0A-849B-B9ED83F1D16B}"/>
              </a:ext>
            </a:extLst>
          </p:cNvPr>
          <p:cNvCxnSpPr>
            <a:cxnSpLocks/>
          </p:cNvCxnSpPr>
          <p:nvPr/>
        </p:nvCxnSpPr>
        <p:spPr>
          <a:xfrm>
            <a:off x="11855732" y="6104426"/>
            <a:ext cx="0" cy="507497"/>
          </a:xfrm>
          <a:prstGeom prst="line">
            <a:avLst/>
          </a:prstGeom>
          <a:ln w="57150">
            <a:solidFill>
              <a:srgbClr val="3B3477"/>
            </a:solidFill>
          </a:ln>
        </p:spPr>
        <p:style>
          <a:lnRef idx="3">
            <a:schemeClr val="accent1"/>
          </a:lnRef>
          <a:fillRef idx="0">
            <a:schemeClr val="accent1"/>
          </a:fillRef>
          <a:effectRef idx="2">
            <a:schemeClr val="accent1"/>
          </a:effectRef>
          <a:fontRef idx="minor">
            <a:schemeClr val="tx1"/>
          </a:fontRef>
        </p:style>
      </p:cxnSp>
      <p:sp>
        <p:nvSpPr>
          <p:cNvPr id="8" name="Title 1">
            <a:extLst>
              <a:ext uri="{FF2B5EF4-FFF2-40B4-BE49-F238E27FC236}">
                <a16:creationId xmlns:a16="http://schemas.microsoft.com/office/drawing/2014/main" id="{98737CE1-6D24-4D1F-8EA6-2FDAB051E31C}"/>
              </a:ext>
            </a:extLst>
          </p:cNvPr>
          <p:cNvSpPr>
            <a:spLocks noGrp="1"/>
          </p:cNvSpPr>
          <p:nvPr>
            <p:ph type="ctrTitle"/>
          </p:nvPr>
        </p:nvSpPr>
        <p:spPr>
          <a:xfrm>
            <a:off x="736790" y="881493"/>
            <a:ext cx="9144000" cy="477837"/>
          </a:xfrm>
        </p:spPr>
        <p:txBody>
          <a:bodyPr>
            <a:noAutofit/>
          </a:bodyPr>
          <a:lstStyle/>
          <a:p>
            <a:pPr algn="l"/>
            <a:r>
              <a:rPr lang="en-US" sz="2800" b="1" dirty="0">
                <a:solidFill>
                  <a:srgbClr val="3B3477"/>
                </a:solidFill>
                <a:latin typeface="Arial Black" panose="020B0A04020102020204" pitchFamily="34" charset="0"/>
                <a:cs typeface="Arial" panose="020B0604020202020204" pitchFamily="34" charset="0"/>
              </a:rPr>
              <a:t>Progressive Design-Build</a:t>
            </a:r>
            <a:endParaRPr lang="en-US" sz="2800" dirty="0">
              <a:solidFill>
                <a:srgbClr val="3B3477"/>
              </a:solidFill>
              <a:latin typeface="Arial Black" panose="020B0A04020102020204" pitchFamily="34" charset="0"/>
            </a:endParaRPr>
          </a:p>
        </p:txBody>
      </p:sp>
      <p:sp>
        <p:nvSpPr>
          <p:cNvPr id="23" name="TextBox 22"/>
          <p:cNvSpPr txBox="1"/>
          <p:nvPr/>
        </p:nvSpPr>
        <p:spPr>
          <a:xfrm>
            <a:off x="6096000" y="1473939"/>
            <a:ext cx="2980303" cy="369332"/>
          </a:xfrm>
          <a:prstGeom prst="rect">
            <a:avLst/>
          </a:prstGeom>
          <a:noFill/>
        </p:spPr>
        <p:txBody>
          <a:bodyPr wrap="none" rtlCol="0">
            <a:spAutoFit/>
          </a:bodyPr>
          <a:lstStyle/>
          <a:p>
            <a:r>
              <a:rPr lang="en-US" b="1" dirty="0">
                <a:solidFill>
                  <a:srgbClr val="000099"/>
                </a:solidFill>
                <a:latin typeface="Arial" panose="020B0604020202020204" pitchFamily="34" charset="0"/>
                <a:cs typeface="Arial" panose="020B0604020202020204" pitchFamily="34" charset="0"/>
              </a:rPr>
              <a:t>Progressive Design-Build</a:t>
            </a:r>
          </a:p>
        </p:txBody>
      </p:sp>
      <p:sp>
        <p:nvSpPr>
          <p:cNvPr id="25" name="Rectangle 24"/>
          <p:cNvSpPr>
            <a:spLocks/>
          </p:cNvSpPr>
          <p:nvPr/>
        </p:nvSpPr>
        <p:spPr>
          <a:xfrm>
            <a:off x="6948557" y="2061325"/>
            <a:ext cx="1584511" cy="805503"/>
          </a:xfrm>
          <a:prstGeom prst="rect">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latin typeface="Arial" panose="020B0604020202020204" pitchFamily="34" charset="0"/>
                <a:cs typeface="Arial" panose="020B0604020202020204" pitchFamily="34" charset="0"/>
              </a:rPr>
              <a:t>Owner</a:t>
            </a:r>
          </a:p>
        </p:txBody>
      </p:sp>
      <p:sp>
        <p:nvSpPr>
          <p:cNvPr id="26" name="Rectangle 25"/>
          <p:cNvSpPr>
            <a:spLocks/>
          </p:cNvSpPr>
          <p:nvPr/>
        </p:nvSpPr>
        <p:spPr>
          <a:xfrm>
            <a:off x="5669156" y="4578558"/>
            <a:ext cx="1584511" cy="805503"/>
          </a:xfrm>
          <a:prstGeom prst="rect">
            <a:avLst/>
          </a:prstGeom>
          <a:solidFill>
            <a:srgbClr val="E23C3C"/>
          </a:solidFill>
          <a:ln>
            <a:solidFill>
              <a:srgbClr val="E23C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latin typeface="Arial" panose="020B0604020202020204" pitchFamily="34" charset="0"/>
                <a:cs typeface="Arial" panose="020B0604020202020204" pitchFamily="34" charset="0"/>
              </a:rPr>
              <a:t>Designer</a:t>
            </a:r>
          </a:p>
        </p:txBody>
      </p:sp>
      <p:sp>
        <p:nvSpPr>
          <p:cNvPr id="27" name="Rectangle 26"/>
          <p:cNvSpPr>
            <a:spLocks/>
          </p:cNvSpPr>
          <p:nvPr/>
        </p:nvSpPr>
        <p:spPr>
          <a:xfrm>
            <a:off x="6948557" y="3181673"/>
            <a:ext cx="1584511" cy="805503"/>
          </a:xfrm>
          <a:prstGeom prst="rect">
            <a:avLst/>
          </a:prstGeom>
          <a:solidFill>
            <a:srgbClr val="61953D"/>
          </a:solidFill>
          <a:ln>
            <a:solidFill>
              <a:srgbClr val="6195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latin typeface="Arial" panose="020B0604020202020204" pitchFamily="34" charset="0"/>
                <a:cs typeface="Arial" panose="020B0604020202020204" pitchFamily="34" charset="0"/>
              </a:rPr>
              <a:t>Design-Builder</a:t>
            </a:r>
          </a:p>
        </p:txBody>
      </p:sp>
      <p:cxnSp>
        <p:nvCxnSpPr>
          <p:cNvPr id="28" name="Straight Connector 27">
            <a:extLst>
              <a:ext uri="{FF2B5EF4-FFF2-40B4-BE49-F238E27FC236}">
                <a16:creationId xmlns:a16="http://schemas.microsoft.com/office/drawing/2014/main" id="{7028FC3E-DA10-4D16-A464-AAF58CB084A1}"/>
              </a:ext>
            </a:extLst>
          </p:cNvPr>
          <p:cNvCxnSpPr>
            <a:cxnSpLocks/>
          </p:cNvCxnSpPr>
          <p:nvPr/>
        </p:nvCxnSpPr>
        <p:spPr>
          <a:xfrm>
            <a:off x="7719089" y="2878505"/>
            <a:ext cx="2669" cy="299275"/>
          </a:xfrm>
          <a:prstGeom prst="line">
            <a:avLst/>
          </a:prstGeom>
          <a:ln w="2857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3303CD34-60FB-4F07-B341-C106AC1EE994}"/>
              </a:ext>
            </a:extLst>
          </p:cNvPr>
          <p:cNvCxnSpPr>
            <a:cxnSpLocks/>
          </p:cNvCxnSpPr>
          <p:nvPr/>
        </p:nvCxnSpPr>
        <p:spPr>
          <a:xfrm>
            <a:off x="6461412" y="4286451"/>
            <a:ext cx="2614891" cy="0"/>
          </a:xfrm>
          <a:prstGeom prst="line">
            <a:avLst/>
          </a:prstGeom>
          <a:ln w="2857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7028FC3E-DA10-4D16-A464-AAF58CB084A1}"/>
              </a:ext>
            </a:extLst>
          </p:cNvPr>
          <p:cNvCxnSpPr>
            <a:cxnSpLocks/>
          </p:cNvCxnSpPr>
          <p:nvPr/>
        </p:nvCxnSpPr>
        <p:spPr>
          <a:xfrm>
            <a:off x="6466047" y="4286450"/>
            <a:ext cx="2669" cy="299275"/>
          </a:xfrm>
          <a:prstGeom prst="line">
            <a:avLst/>
          </a:prstGeom>
          <a:ln w="2857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028FC3E-DA10-4D16-A464-AAF58CB084A1}"/>
              </a:ext>
            </a:extLst>
          </p:cNvPr>
          <p:cNvCxnSpPr>
            <a:cxnSpLocks/>
          </p:cNvCxnSpPr>
          <p:nvPr/>
        </p:nvCxnSpPr>
        <p:spPr>
          <a:xfrm>
            <a:off x="9076303" y="4286451"/>
            <a:ext cx="2669" cy="299275"/>
          </a:xfrm>
          <a:prstGeom prst="line">
            <a:avLst/>
          </a:prstGeom>
          <a:ln w="2857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028FC3E-DA10-4D16-A464-AAF58CB084A1}"/>
              </a:ext>
            </a:extLst>
          </p:cNvPr>
          <p:cNvCxnSpPr>
            <a:cxnSpLocks/>
          </p:cNvCxnSpPr>
          <p:nvPr/>
        </p:nvCxnSpPr>
        <p:spPr>
          <a:xfrm>
            <a:off x="7723523" y="3987176"/>
            <a:ext cx="2669" cy="299275"/>
          </a:xfrm>
          <a:prstGeom prst="line">
            <a:avLst/>
          </a:prstGeom>
          <a:ln w="2857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33" name="Rectangle 32"/>
          <p:cNvSpPr>
            <a:spLocks/>
          </p:cNvSpPr>
          <p:nvPr/>
        </p:nvSpPr>
        <p:spPr>
          <a:xfrm>
            <a:off x="8229417" y="4584939"/>
            <a:ext cx="1693771" cy="805503"/>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latin typeface="Arial" panose="020B0604020202020204" pitchFamily="34" charset="0"/>
                <a:cs typeface="Arial" panose="020B0604020202020204" pitchFamily="34" charset="0"/>
              </a:rPr>
              <a:t>Subcontractors</a:t>
            </a:r>
          </a:p>
        </p:txBody>
      </p:sp>
    </p:spTree>
    <p:extLst>
      <p:ext uri="{BB962C8B-B14F-4D97-AF65-F5344CB8AC3E}">
        <p14:creationId xmlns:p14="http://schemas.microsoft.com/office/powerpoint/2010/main" val="35100501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3B3477"/>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86C67C4-12BD-4902-B875-C41BABE355EE}"/>
              </a:ext>
            </a:extLst>
          </p:cNvPr>
          <p:cNvPicPr>
            <a:picLocks noChangeAspect="1"/>
          </p:cNvPicPr>
          <p:nvPr/>
        </p:nvPicPr>
        <p:blipFill>
          <a:blip r:embed="rId3"/>
          <a:stretch>
            <a:fillRect/>
          </a:stretch>
        </p:blipFill>
        <p:spPr>
          <a:xfrm>
            <a:off x="8911084" y="5410785"/>
            <a:ext cx="2956816" cy="1109568"/>
          </a:xfrm>
          <a:prstGeom prst="rect">
            <a:avLst/>
          </a:prstGeom>
        </p:spPr>
      </p:pic>
      <p:sp>
        <p:nvSpPr>
          <p:cNvPr id="7" name="Text Placeholder 1">
            <a:extLst>
              <a:ext uri="{FF2B5EF4-FFF2-40B4-BE49-F238E27FC236}">
                <a16:creationId xmlns:a16="http://schemas.microsoft.com/office/drawing/2014/main" id="{D2FD112B-7444-4931-8626-CADBC74A208E}"/>
              </a:ext>
            </a:extLst>
          </p:cNvPr>
          <p:cNvSpPr txBox="1">
            <a:spLocks/>
          </p:cNvSpPr>
          <p:nvPr/>
        </p:nvSpPr>
        <p:spPr>
          <a:xfrm>
            <a:off x="975928" y="1457476"/>
            <a:ext cx="10352472" cy="3114524"/>
          </a:xfrm>
          <a:prstGeom prst="rect">
            <a:avLst/>
          </a:prstGeom>
        </p:spPr>
        <p:txBody>
          <a:bodyPr vert="horz" lIns="91440" tIns="45720" rIns="91440" bIns="45720" rtlCol="0">
            <a:normAutofit/>
          </a:bodyPr>
          <a:lstStyle>
            <a:lvl1pPr marL="0" indent="0" algn="l" defTabSz="914400" rtl="0" eaLnBrk="1" latinLnBrk="0" hangingPunct="1">
              <a:lnSpc>
                <a:spcPct val="110000"/>
              </a:lnSpc>
              <a:spcBef>
                <a:spcPts val="0"/>
              </a:spcBef>
              <a:spcAft>
                <a:spcPts val="600"/>
              </a:spcAft>
              <a:buFont typeface="Arial" panose="020B0604020202020204" pitchFamily="34" charset="0"/>
              <a:buNone/>
              <a:defRPr sz="4800" b="1" kern="1200" baseline="0">
                <a:solidFill>
                  <a:schemeClr val="bg1"/>
                </a:solidFill>
                <a:latin typeface="+mj-lt"/>
                <a:ea typeface="+mn-ea"/>
                <a:cs typeface="+mn-cs"/>
              </a:defRPr>
            </a:lvl1pPr>
            <a:lvl2pPr marL="36576" indent="-228600" algn="l" defTabSz="914400" rtl="0" eaLnBrk="1" latinLnBrk="0" hangingPunct="1">
              <a:lnSpc>
                <a:spcPct val="90000"/>
              </a:lnSpc>
              <a:spcBef>
                <a:spcPts val="0"/>
              </a:spcBef>
              <a:spcAft>
                <a:spcPts val="600"/>
              </a:spcAft>
              <a:buFont typeface="Arial" panose="020B0604020202020204" pitchFamily="34" charset="0"/>
              <a:buChar char="•"/>
              <a:defRPr sz="2000" b="1" kern="1200">
                <a:solidFill>
                  <a:schemeClr val="bg1"/>
                </a:solidFill>
                <a:latin typeface="+mn-lt"/>
                <a:ea typeface="+mn-ea"/>
                <a:cs typeface="+mn-cs"/>
              </a:defRPr>
            </a:lvl2pPr>
            <a:lvl3pPr marL="36576" indent="-228600" algn="l" defTabSz="914400" rtl="0" eaLnBrk="1" latinLnBrk="0" hangingPunct="1">
              <a:lnSpc>
                <a:spcPct val="150000"/>
              </a:lnSpc>
              <a:spcBef>
                <a:spcPts val="0"/>
              </a:spcBef>
              <a:spcAft>
                <a:spcPts val="600"/>
              </a:spcAft>
              <a:buFont typeface="Arial" panose="020B0604020202020204" pitchFamily="34" charset="0"/>
              <a:buChar char="•"/>
              <a:defRPr sz="16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R="0" lvl="0" algn="l" defTabSz="914400" rtl="0" eaLnBrk="1" fontAlgn="auto" latinLnBrk="0" hangingPunct="1">
              <a:lnSpc>
                <a:spcPct val="110000"/>
              </a:lnSpc>
              <a:spcBef>
                <a:spcPts val="0"/>
              </a:spcBef>
              <a:spcAft>
                <a:spcPts val="1200"/>
              </a:spcAft>
              <a:buClrTx/>
              <a:buSzTx/>
              <a:tabLst/>
              <a:defRPr/>
            </a:pPr>
            <a:endParaRPr lang="en-US" sz="3200" dirty="0">
              <a:solidFill>
                <a:sysClr val="window" lastClr="FFFFFF"/>
              </a:solidFill>
              <a:latin typeface="Arial" panose="020B0604020202020204"/>
            </a:endParaRPr>
          </a:p>
          <a:p>
            <a:pPr marL="457200" marR="0" lvl="0" indent="-457200" algn="l" defTabSz="914400" rtl="0" eaLnBrk="1" fontAlgn="auto" latinLnBrk="0" hangingPunct="1">
              <a:lnSpc>
                <a:spcPct val="110000"/>
              </a:lnSpc>
              <a:spcBef>
                <a:spcPts val="0"/>
              </a:spcBef>
              <a:spcAft>
                <a:spcPts val="1200"/>
              </a:spcAft>
              <a:buClrTx/>
              <a:buSzTx/>
              <a:buFont typeface="Wingdings" panose="05000000000000000000" pitchFamily="2" charset="2"/>
              <a:buChar char="ü"/>
              <a:tabLst/>
              <a:defRPr/>
            </a:pPr>
            <a:r>
              <a:rPr kumimoji="0" lang="en-US" sz="3200" b="1" i="0" u="none" strike="noStrike" kern="1200" cap="none" spc="0" normalizeH="0" baseline="0" noProof="0" dirty="0">
                <a:ln>
                  <a:noFill/>
                </a:ln>
                <a:solidFill>
                  <a:sysClr val="window" lastClr="FFFFFF"/>
                </a:solidFill>
                <a:effectLst/>
                <a:uLnTx/>
                <a:uFillTx/>
                <a:latin typeface="Arial" panose="020B0604020202020204"/>
              </a:rPr>
              <a:t>Alternative</a:t>
            </a:r>
            <a:r>
              <a:rPr kumimoji="0" lang="en-US" sz="3200" b="1" i="0" u="none" strike="noStrike" kern="1200" cap="none" spc="0" normalizeH="0" noProof="0" dirty="0">
                <a:ln>
                  <a:noFill/>
                </a:ln>
                <a:solidFill>
                  <a:sysClr val="window" lastClr="FFFFFF"/>
                </a:solidFill>
                <a:effectLst/>
                <a:uLnTx/>
                <a:uFillTx/>
                <a:latin typeface="Arial" panose="020B0604020202020204"/>
              </a:rPr>
              <a:t> Delivery Implementation</a:t>
            </a:r>
          </a:p>
          <a:p>
            <a:pPr marL="457200" marR="0" lvl="0" indent="-457200" algn="l" defTabSz="914400" rtl="0" eaLnBrk="1" fontAlgn="auto" latinLnBrk="0" hangingPunct="1">
              <a:lnSpc>
                <a:spcPct val="110000"/>
              </a:lnSpc>
              <a:spcBef>
                <a:spcPts val="0"/>
              </a:spcBef>
              <a:spcAft>
                <a:spcPts val="1200"/>
              </a:spcAft>
              <a:buClrTx/>
              <a:buSzTx/>
              <a:buFont typeface="Wingdings" panose="05000000000000000000" pitchFamily="2" charset="2"/>
              <a:buChar char="ü"/>
              <a:tabLst/>
              <a:defRPr/>
            </a:pPr>
            <a:r>
              <a:rPr lang="en-US" sz="3200" noProof="0" dirty="0">
                <a:solidFill>
                  <a:sysClr val="window" lastClr="FFFFFF"/>
                </a:solidFill>
                <a:latin typeface="Arial" panose="020B0604020202020204"/>
              </a:rPr>
              <a:t>Project Update</a:t>
            </a:r>
          </a:p>
          <a:p>
            <a:pPr marL="457200" marR="0" lvl="0" indent="-457200" algn="l" defTabSz="914400" rtl="0" eaLnBrk="1" fontAlgn="auto" latinLnBrk="0" hangingPunct="1">
              <a:lnSpc>
                <a:spcPct val="110000"/>
              </a:lnSpc>
              <a:spcBef>
                <a:spcPts val="0"/>
              </a:spcBef>
              <a:spcAft>
                <a:spcPts val="1200"/>
              </a:spcAft>
              <a:buClrTx/>
              <a:buSzTx/>
              <a:buFont typeface="Wingdings" panose="05000000000000000000" pitchFamily="2" charset="2"/>
              <a:buChar char="ü"/>
              <a:tabLst/>
              <a:defRPr/>
            </a:pPr>
            <a:r>
              <a:rPr lang="en-US" sz="3200" dirty="0">
                <a:solidFill>
                  <a:sysClr val="window" lastClr="FFFFFF"/>
                </a:solidFill>
                <a:latin typeface="Arial" panose="020B0604020202020204"/>
              </a:rPr>
              <a:t>Looking Forward for Alternative Delivery</a:t>
            </a:r>
            <a:endParaRPr lang="en-US" sz="3200" noProof="0" dirty="0">
              <a:solidFill>
                <a:sysClr val="window" lastClr="FFFFFF"/>
              </a:solidFill>
              <a:latin typeface="Arial" panose="020B0604020202020204"/>
            </a:endParaRPr>
          </a:p>
          <a:p>
            <a:pPr marL="0" marR="0" lvl="0"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a:pPr>
            <a:endParaRPr kumimoji="0" lang="en-US" sz="3600" b="1" i="0" u="none" strike="noStrike" kern="1200" cap="none" spc="0" normalizeH="0" noProof="0" dirty="0">
              <a:ln>
                <a:noFill/>
              </a:ln>
              <a:solidFill>
                <a:sysClr val="window" lastClr="FFFFFF"/>
              </a:solidFill>
              <a:effectLst/>
              <a:uLnTx/>
              <a:uFillTx/>
              <a:latin typeface="Arial" panose="020B0604020202020204"/>
            </a:endParaRPr>
          </a:p>
          <a:p>
            <a:pPr marL="0" marR="0" lvl="0"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a:pPr>
            <a:endParaRPr kumimoji="0" lang="en-US" sz="3600" b="1" i="0" u="none" strike="noStrike" kern="1200" cap="none" spc="0" normalizeH="0" noProof="0" dirty="0">
              <a:ln>
                <a:noFill/>
              </a:ln>
              <a:solidFill>
                <a:sysClr val="window" lastClr="FFFFFF"/>
              </a:solidFill>
              <a:effectLst/>
              <a:uLnTx/>
              <a:uFillTx/>
              <a:latin typeface="Arial" panose="020B0604020202020204"/>
            </a:endParaRPr>
          </a:p>
          <a:p>
            <a:pPr marL="0" marR="0" lvl="0"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a:pPr>
            <a:endParaRPr kumimoji="0" lang="en-US" sz="4800" b="1" i="0" u="none" strike="noStrike" kern="1200" cap="none" spc="0" normalizeH="0" baseline="0" noProof="0" dirty="0">
              <a:ln>
                <a:noFill/>
              </a:ln>
              <a:solidFill>
                <a:sysClr val="window" lastClr="FF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175306495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Picture 44" descr="Logo&#10;&#10;Description automatically generated">
            <a:extLst>
              <a:ext uri="{FF2B5EF4-FFF2-40B4-BE49-F238E27FC236}">
                <a16:creationId xmlns:a16="http://schemas.microsoft.com/office/drawing/2014/main" id="{CE3FB960-EED8-4A92-ADC1-33957E650733}"/>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348064" y="393313"/>
            <a:ext cx="1282612" cy="477836"/>
          </a:xfrm>
          <a:prstGeom prst="rect">
            <a:avLst/>
          </a:prstGeom>
        </p:spPr>
      </p:pic>
      <p:cxnSp>
        <p:nvCxnSpPr>
          <p:cNvPr id="49" name="Straight Connector 48">
            <a:extLst>
              <a:ext uri="{FF2B5EF4-FFF2-40B4-BE49-F238E27FC236}">
                <a16:creationId xmlns:a16="http://schemas.microsoft.com/office/drawing/2014/main" id="{B062CCDB-611F-43B7-8CBB-B9F2D01CAEFB}"/>
              </a:ext>
            </a:extLst>
          </p:cNvPr>
          <p:cNvCxnSpPr>
            <a:cxnSpLocks/>
          </p:cNvCxnSpPr>
          <p:nvPr/>
        </p:nvCxnSpPr>
        <p:spPr>
          <a:xfrm flipH="1">
            <a:off x="360729" y="285226"/>
            <a:ext cx="11341913" cy="0"/>
          </a:xfrm>
          <a:prstGeom prst="line">
            <a:avLst/>
          </a:prstGeom>
          <a:ln w="57150">
            <a:solidFill>
              <a:srgbClr val="3B3477"/>
            </a:solidFill>
          </a:ln>
        </p:spPr>
        <p:style>
          <a:lnRef idx="3">
            <a:schemeClr val="accent1"/>
          </a:lnRef>
          <a:fillRef idx="0">
            <a:schemeClr val="accent1"/>
          </a:fillRef>
          <a:effectRef idx="2">
            <a:schemeClr val="accent1"/>
          </a:effectRef>
          <a:fontRef idx="minor">
            <a:schemeClr val="tx1"/>
          </a:fontRef>
        </p:style>
      </p:cxnSp>
      <p:cxnSp>
        <p:nvCxnSpPr>
          <p:cNvPr id="50" name="Straight Connector 49">
            <a:extLst>
              <a:ext uri="{FF2B5EF4-FFF2-40B4-BE49-F238E27FC236}">
                <a16:creationId xmlns:a16="http://schemas.microsoft.com/office/drawing/2014/main" id="{FF6F6499-6058-474A-948E-E273D477C34A}"/>
              </a:ext>
            </a:extLst>
          </p:cNvPr>
          <p:cNvCxnSpPr>
            <a:cxnSpLocks/>
          </p:cNvCxnSpPr>
          <p:nvPr/>
        </p:nvCxnSpPr>
        <p:spPr>
          <a:xfrm flipH="1">
            <a:off x="360726" y="6586756"/>
            <a:ext cx="11511784" cy="0"/>
          </a:xfrm>
          <a:prstGeom prst="line">
            <a:avLst/>
          </a:prstGeom>
          <a:ln w="57150">
            <a:solidFill>
              <a:srgbClr val="3B3477"/>
            </a:solidFill>
          </a:ln>
        </p:spPr>
        <p:style>
          <a:lnRef idx="3">
            <a:schemeClr val="accent1"/>
          </a:lnRef>
          <a:fillRef idx="0">
            <a:schemeClr val="accent1"/>
          </a:fillRef>
          <a:effectRef idx="2">
            <a:schemeClr val="accent1"/>
          </a:effectRef>
          <a:fontRef idx="minor">
            <a:schemeClr val="tx1"/>
          </a:fontRef>
        </p:style>
      </p:cxnSp>
      <p:cxnSp>
        <p:nvCxnSpPr>
          <p:cNvPr id="53" name="Straight Connector 52">
            <a:extLst>
              <a:ext uri="{FF2B5EF4-FFF2-40B4-BE49-F238E27FC236}">
                <a16:creationId xmlns:a16="http://schemas.microsoft.com/office/drawing/2014/main" id="{89D9C598-6F37-47C3-AAE5-943F5B2F6059}"/>
              </a:ext>
            </a:extLst>
          </p:cNvPr>
          <p:cNvCxnSpPr>
            <a:cxnSpLocks/>
          </p:cNvCxnSpPr>
          <p:nvPr/>
        </p:nvCxnSpPr>
        <p:spPr>
          <a:xfrm>
            <a:off x="385893" y="285226"/>
            <a:ext cx="0" cy="6301530"/>
          </a:xfrm>
          <a:prstGeom prst="line">
            <a:avLst/>
          </a:prstGeom>
          <a:ln w="57150">
            <a:solidFill>
              <a:srgbClr val="3B3477"/>
            </a:solidFill>
          </a:ln>
        </p:spPr>
        <p:style>
          <a:lnRef idx="3">
            <a:schemeClr val="accent1"/>
          </a:lnRef>
          <a:fillRef idx="0">
            <a:schemeClr val="accent1"/>
          </a:fillRef>
          <a:effectRef idx="2">
            <a:schemeClr val="accent1"/>
          </a:effectRef>
          <a:fontRef idx="minor">
            <a:schemeClr val="tx1"/>
          </a:fontRef>
        </p:style>
      </p:cxnSp>
      <p:cxnSp>
        <p:nvCxnSpPr>
          <p:cNvPr id="60" name="Straight Connector 59">
            <a:extLst>
              <a:ext uri="{FF2B5EF4-FFF2-40B4-BE49-F238E27FC236}">
                <a16:creationId xmlns:a16="http://schemas.microsoft.com/office/drawing/2014/main" id="{D8842142-0438-4A0A-849B-B9ED83F1D16B}"/>
              </a:ext>
            </a:extLst>
          </p:cNvPr>
          <p:cNvCxnSpPr>
            <a:cxnSpLocks/>
          </p:cNvCxnSpPr>
          <p:nvPr/>
        </p:nvCxnSpPr>
        <p:spPr>
          <a:xfrm>
            <a:off x="11855732" y="6104426"/>
            <a:ext cx="0" cy="507497"/>
          </a:xfrm>
          <a:prstGeom prst="line">
            <a:avLst/>
          </a:prstGeom>
          <a:ln w="57150">
            <a:solidFill>
              <a:srgbClr val="3B3477"/>
            </a:solidFill>
          </a:ln>
        </p:spPr>
        <p:style>
          <a:lnRef idx="3">
            <a:schemeClr val="accent1"/>
          </a:lnRef>
          <a:fillRef idx="0">
            <a:schemeClr val="accent1"/>
          </a:fillRef>
          <a:effectRef idx="2">
            <a:schemeClr val="accent1"/>
          </a:effectRef>
          <a:fontRef idx="minor">
            <a:schemeClr val="tx1"/>
          </a:fontRef>
        </p:style>
      </p:cxnSp>
      <p:sp>
        <p:nvSpPr>
          <p:cNvPr id="7" name="TextBox 6">
            <a:extLst>
              <a:ext uri="{FF2B5EF4-FFF2-40B4-BE49-F238E27FC236}">
                <a16:creationId xmlns:a16="http://schemas.microsoft.com/office/drawing/2014/main" id="{D416E1F4-EE93-428E-AC83-342513CEAEF6}"/>
              </a:ext>
            </a:extLst>
          </p:cNvPr>
          <p:cNvSpPr txBox="1"/>
          <p:nvPr/>
        </p:nvSpPr>
        <p:spPr>
          <a:xfrm>
            <a:off x="2120752" y="1853089"/>
            <a:ext cx="2292350" cy="379591"/>
          </a:xfrm>
          <a:prstGeom prst="rect">
            <a:avLst/>
          </a:prstGeom>
          <a:ln>
            <a:solidFill>
              <a:srgbClr val="E23C3C"/>
            </a:solidFill>
          </a:ln>
        </p:spPr>
        <p:style>
          <a:lnRef idx="2">
            <a:schemeClr val="dk1"/>
          </a:lnRef>
          <a:fillRef idx="1">
            <a:schemeClr val="lt1"/>
          </a:fillRef>
          <a:effectRef idx="0">
            <a:schemeClr val="dk1"/>
          </a:effectRef>
          <a:fontRef idx="minor">
            <a:schemeClr val="dk1"/>
          </a:fontRef>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lang="en-US" b="1" dirty="0">
                <a:solidFill>
                  <a:srgbClr val="FF0000"/>
                </a:solidFill>
                <a:latin typeface="Arial" panose="020B0604020202020204" pitchFamily="34" charset="0"/>
                <a:ea typeface="Roboto Black" panose="02000000000000000000" pitchFamily="2" charset="0"/>
                <a:cs typeface="Arial" panose="020B0604020202020204" pitchFamily="34" charset="0"/>
              </a:rPr>
              <a:t>Planning</a:t>
            </a:r>
            <a:r>
              <a:rPr kumimoji="0" lang="en-US" b="1" i="0" u="none" strike="noStrike" cap="none" spc="0" normalizeH="0" baseline="0" dirty="0">
                <a:ln>
                  <a:noFill/>
                </a:ln>
                <a:solidFill>
                  <a:srgbClr val="FF0000"/>
                </a:solidFill>
                <a:effectLst/>
                <a:uFillTx/>
                <a:latin typeface="Arial" panose="020B0604020202020204" pitchFamily="34" charset="0"/>
                <a:ea typeface="Roboto Black" panose="02000000000000000000" pitchFamily="2" charset="0"/>
                <a:cs typeface="Arial" panose="020B0604020202020204" pitchFamily="34" charset="0"/>
                <a:sym typeface="Helvetica Light"/>
              </a:rPr>
              <a:t> Phase</a:t>
            </a:r>
          </a:p>
        </p:txBody>
      </p:sp>
      <p:sp>
        <p:nvSpPr>
          <p:cNvPr id="8" name="TextBox 7">
            <a:extLst>
              <a:ext uri="{FF2B5EF4-FFF2-40B4-BE49-F238E27FC236}">
                <a16:creationId xmlns:a16="http://schemas.microsoft.com/office/drawing/2014/main" id="{D96F5FBD-3084-4085-BF32-A60461F3408D}"/>
              </a:ext>
            </a:extLst>
          </p:cNvPr>
          <p:cNvSpPr txBox="1"/>
          <p:nvPr/>
        </p:nvSpPr>
        <p:spPr>
          <a:xfrm>
            <a:off x="4540700" y="1853089"/>
            <a:ext cx="3053752" cy="379591"/>
          </a:xfrm>
          <a:prstGeom prst="rect">
            <a:avLst/>
          </a:prstGeom>
          <a:solidFill>
            <a:schemeClr val="accent2"/>
          </a:solidFill>
          <a:ln>
            <a:solidFill>
              <a:schemeClr val="accent2"/>
            </a:solidFill>
          </a:ln>
        </p:spPr>
        <p:style>
          <a:lnRef idx="2">
            <a:schemeClr val="dk1">
              <a:shade val="50000"/>
            </a:schemeClr>
          </a:lnRef>
          <a:fillRef idx="1">
            <a:schemeClr val="dk1"/>
          </a:fillRef>
          <a:effectRef idx="0">
            <a:schemeClr val="dk1"/>
          </a:effectRef>
          <a:fontRef idx="minor">
            <a:schemeClr val="lt1"/>
          </a:fontRef>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lang="en-US" b="1" dirty="0">
                <a:solidFill>
                  <a:schemeClr val="bg1"/>
                </a:solidFill>
                <a:latin typeface="Arial" panose="020B0604020202020204" pitchFamily="34" charset="0"/>
                <a:ea typeface="Roboto Black" panose="02000000000000000000" pitchFamily="2" charset="0"/>
                <a:cs typeface="Arial" panose="020B0604020202020204" pitchFamily="34" charset="0"/>
              </a:rPr>
              <a:t>Preconstruction</a:t>
            </a:r>
            <a:r>
              <a:rPr kumimoji="0" lang="en-US" b="1" i="0" u="none" strike="noStrike" cap="none" spc="0" normalizeH="0" baseline="0" dirty="0">
                <a:ln>
                  <a:noFill/>
                </a:ln>
                <a:solidFill>
                  <a:schemeClr val="bg1"/>
                </a:solidFill>
                <a:effectLst/>
                <a:uFillTx/>
                <a:latin typeface="Arial" panose="020B0604020202020204" pitchFamily="34" charset="0"/>
                <a:ea typeface="Roboto Black" panose="02000000000000000000" pitchFamily="2" charset="0"/>
                <a:cs typeface="Arial" panose="020B0604020202020204" pitchFamily="34" charset="0"/>
                <a:sym typeface="Helvetica Light"/>
              </a:rPr>
              <a:t> Phase</a:t>
            </a:r>
          </a:p>
        </p:txBody>
      </p:sp>
      <p:sp>
        <p:nvSpPr>
          <p:cNvPr id="9" name="TextBox 8">
            <a:extLst>
              <a:ext uri="{FF2B5EF4-FFF2-40B4-BE49-F238E27FC236}">
                <a16:creationId xmlns:a16="http://schemas.microsoft.com/office/drawing/2014/main" id="{F5613CE1-48B3-4244-BE5E-CA5AC94678D7}"/>
              </a:ext>
            </a:extLst>
          </p:cNvPr>
          <p:cNvSpPr txBox="1"/>
          <p:nvPr/>
        </p:nvSpPr>
        <p:spPr>
          <a:xfrm>
            <a:off x="7722050" y="1853089"/>
            <a:ext cx="2869408" cy="379591"/>
          </a:xfrm>
          <a:prstGeom prst="rect">
            <a:avLst/>
          </a:prstGeom>
          <a:solidFill>
            <a:schemeClr val="accent4"/>
          </a:solidFill>
          <a:ln>
            <a:solidFill>
              <a:schemeClr val="accent4"/>
            </a:solidFill>
          </a:ln>
        </p:spPr>
        <p:style>
          <a:lnRef idx="2">
            <a:schemeClr val="dk1">
              <a:shade val="50000"/>
            </a:schemeClr>
          </a:lnRef>
          <a:fillRef idx="1">
            <a:schemeClr val="dk1"/>
          </a:fillRef>
          <a:effectRef idx="0">
            <a:schemeClr val="dk1"/>
          </a:effectRef>
          <a:fontRef idx="minor">
            <a:schemeClr val="lt1"/>
          </a:fontRef>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lang="en-US" b="1" dirty="0">
                <a:solidFill>
                  <a:schemeClr val="tx1">
                    <a:lumMod val="65000"/>
                    <a:lumOff val="35000"/>
                  </a:schemeClr>
                </a:solidFill>
                <a:latin typeface="Arial" panose="020B0604020202020204" pitchFamily="34" charset="0"/>
                <a:ea typeface="Roboto Black" panose="02000000000000000000" pitchFamily="2" charset="0"/>
                <a:cs typeface="Arial" panose="020B0604020202020204" pitchFamily="34" charset="0"/>
              </a:rPr>
              <a:t>Construction</a:t>
            </a:r>
            <a:r>
              <a:rPr kumimoji="0" lang="en-US" b="1" i="0" u="none" strike="noStrike" cap="none" spc="0" normalizeH="0" baseline="0" dirty="0">
                <a:ln>
                  <a:noFill/>
                </a:ln>
                <a:solidFill>
                  <a:schemeClr val="tx1">
                    <a:lumMod val="65000"/>
                    <a:lumOff val="35000"/>
                  </a:schemeClr>
                </a:solidFill>
                <a:effectLst/>
                <a:uFillTx/>
                <a:latin typeface="Arial" panose="020B0604020202020204" pitchFamily="34" charset="0"/>
                <a:ea typeface="Roboto Black" panose="02000000000000000000" pitchFamily="2" charset="0"/>
                <a:cs typeface="Arial" panose="020B0604020202020204" pitchFamily="34" charset="0"/>
                <a:sym typeface="Helvetica Light"/>
              </a:rPr>
              <a:t> Phase</a:t>
            </a:r>
          </a:p>
        </p:txBody>
      </p:sp>
      <p:sp>
        <p:nvSpPr>
          <p:cNvPr id="10" name="TextBox 9">
            <a:extLst>
              <a:ext uri="{FF2B5EF4-FFF2-40B4-BE49-F238E27FC236}">
                <a16:creationId xmlns:a16="http://schemas.microsoft.com/office/drawing/2014/main" id="{AC5AA119-71FB-4E68-B190-C95C1F0F6914}"/>
              </a:ext>
            </a:extLst>
          </p:cNvPr>
          <p:cNvSpPr txBox="1"/>
          <p:nvPr/>
        </p:nvSpPr>
        <p:spPr>
          <a:xfrm>
            <a:off x="4425206" y="2532385"/>
            <a:ext cx="1587500" cy="37959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r>
              <a:rPr kumimoji="0" lang="en-US" b="1" i="0" u="none" strike="noStrike" cap="none" spc="0" normalizeH="0" baseline="0" dirty="0">
                <a:ln>
                  <a:noFill/>
                </a:ln>
                <a:solidFill>
                  <a:schemeClr val="bg1"/>
                </a:solidFill>
                <a:effectLst/>
                <a:uFillTx/>
                <a:latin typeface="Arial" panose="020B0604020202020204" pitchFamily="34" charset="0"/>
                <a:ea typeface="Roboto Black" panose="02000000000000000000" pitchFamily="2" charset="0"/>
                <a:cs typeface="Arial" panose="020B0604020202020204" pitchFamily="34" charset="0"/>
                <a:sym typeface="Helvetica Light"/>
              </a:rPr>
              <a:t>Owner</a:t>
            </a:r>
          </a:p>
        </p:txBody>
      </p:sp>
      <p:sp>
        <p:nvSpPr>
          <p:cNvPr id="11" name="Arrow: Chevron 42">
            <a:extLst>
              <a:ext uri="{FF2B5EF4-FFF2-40B4-BE49-F238E27FC236}">
                <a16:creationId xmlns:a16="http://schemas.microsoft.com/office/drawing/2014/main" id="{8F5F56A2-491A-4544-A1E9-E631B47AB6E3}"/>
              </a:ext>
            </a:extLst>
          </p:cNvPr>
          <p:cNvSpPr/>
          <p:nvPr/>
        </p:nvSpPr>
        <p:spPr>
          <a:xfrm>
            <a:off x="7722050" y="2742003"/>
            <a:ext cx="2881512" cy="379591"/>
          </a:xfrm>
          <a:prstGeom prst="chevron">
            <a:avLst/>
          </a:prstGeom>
          <a:solidFill>
            <a:srgbClr val="61953D"/>
          </a:solidFill>
          <a:ln w="12700" cap="flat">
            <a:noFill/>
            <a:miter lim="400000"/>
          </a:ln>
          <a:effectLst>
            <a:outerShdw blurRad="1010443" sx="100179" sy="100179" algn="tl" rotWithShape="0">
              <a:prstClr val="black">
                <a:alpha val="8176"/>
              </a:prst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b="0" i="0" u="none" strike="noStrike" cap="none" spc="0" normalizeH="0" baseline="0">
              <a:ln>
                <a:noFill/>
              </a:ln>
              <a:solidFill>
                <a:schemeClr val="accent2">
                  <a:hueOff val="2464099"/>
                  <a:satOff val="-3448"/>
                  <a:lumOff val="73354"/>
                </a:schemeClr>
              </a:solidFill>
              <a:effectLst/>
              <a:uFillTx/>
              <a:latin typeface="Arial" panose="020B0604020202020204" pitchFamily="34" charset="0"/>
              <a:ea typeface="Helvetica Light"/>
              <a:cs typeface="Arial" panose="020B0604020202020204" pitchFamily="34" charset="0"/>
              <a:sym typeface="Helvetica Light"/>
            </a:endParaRPr>
          </a:p>
        </p:txBody>
      </p:sp>
      <p:sp>
        <p:nvSpPr>
          <p:cNvPr id="12" name="Arrow: Pentagon 43">
            <a:extLst>
              <a:ext uri="{FF2B5EF4-FFF2-40B4-BE49-F238E27FC236}">
                <a16:creationId xmlns:a16="http://schemas.microsoft.com/office/drawing/2014/main" id="{4EF39C80-7A23-4A7B-BE69-9661A654FF34}"/>
              </a:ext>
            </a:extLst>
          </p:cNvPr>
          <p:cNvSpPr/>
          <p:nvPr/>
        </p:nvSpPr>
        <p:spPr>
          <a:xfrm>
            <a:off x="2132855" y="2742004"/>
            <a:ext cx="5667589" cy="379591"/>
          </a:xfrm>
          <a:prstGeom prst="homePlate">
            <a:avLst/>
          </a:prstGeom>
          <a:solidFill>
            <a:srgbClr val="000099"/>
          </a:solidFill>
          <a:ln w="12700" cap="flat">
            <a:solidFill>
              <a:srgbClr val="000099"/>
            </a:solidFill>
            <a:miter lim="400000"/>
          </a:ln>
          <a:effectLst>
            <a:outerShdw blurRad="1010443" sx="100179" sy="100179" algn="tl" rotWithShape="0">
              <a:prstClr val="black">
                <a:alpha val="8176"/>
              </a:prst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b="0" i="0" u="none" strike="noStrike" cap="none" spc="0" normalizeH="0" baseline="0">
              <a:ln>
                <a:noFill/>
              </a:ln>
              <a:solidFill>
                <a:schemeClr val="accent2">
                  <a:hueOff val="2464099"/>
                  <a:satOff val="-3448"/>
                  <a:lumOff val="73354"/>
                </a:schemeClr>
              </a:solidFill>
              <a:effectLst/>
              <a:uFillTx/>
              <a:latin typeface="Arial" panose="020B0604020202020204" pitchFamily="34" charset="0"/>
              <a:ea typeface="Helvetica Light"/>
              <a:cs typeface="Arial" panose="020B0604020202020204" pitchFamily="34" charset="0"/>
              <a:sym typeface="Helvetica Light"/>
            </a:endParaRPr>
          </a:p>
        </p:txBody>
      </p:sp>
      <p:sp>
        <p:nvSpPr>
          <p:cNvPr id="13" name="TextBox 12">
            <a:extLst>
              <a:ext uri="{FF2B5EF4-FFF2-40B4-BE49-F238E27FC236}">
                <a16:creationId xmlns:a16="http://schemas.microsoft.com/office/drawing/2014/main" id="{DB3BF033-DEC9-45CF-9E0D-54467E2F16AE}"/>
              </a:ext>
            </a:extLst>
          </p:cNvPr>
          <p:cNvSpPr txBox="1"/>
          <p:nvPr/>
        </p:nvSpPr>
        <p:spPr>
          <a:xfrm>
            <a:off x="4616497" y="2751099"/>
            <a:ext cx="843561" cy="37959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defTabSz="825500" rtl="0" fontAlgn="auto" latinLnBrk="0" hangingPunct="0">
              <a:lnSpc>
                <a:spcPct val="100000"/>
              </a:lnSpc>
              <a:spcBef>
                <a:spcPts val="0"/>
              </a:spcBef>
              <a:spcAft>
                <a:spcPts val="0"/>
              </a:spcAft>
              <a:buClrTx/>
              <a:buSzTx/>
              <a:buFontTx/>
              <a:buNone/>
              <a:tabLst/>
            </a:pPr>
            <a:r>
              <a:rPr kumimoji="0" lang="en-US" b="1" i="0" u="none" strike="noStrike" cap="none" spc="0" normalizeH="0" baseline="0" dirty="0">
                <a:ln>
                  <a:noFill/>
                </a:ln>
                <a:solidFill>
                  <a:schemeClr val="bg1"/>
                </a:solidFill>
                <a:effectLst/>
                <a:uFillTx/>
                <a:latin typeface="Arial" panose="020B0604020202020204" pitchFamily="34" charset="0"/>
                <a:ea typeface="Roboto Black" panose="02000000000000000000" pitchFamily="2" charset="0"/>
                <a:cs typeface="Arial" panose="020B0604020202020204" pitchFamily="34" charset="0"/>
                <a:sym typeface="Helvetica Light"/>
              </a:rPr>
              <a:t>Owner</a:t>
            </a:r>
          </a:p>
        </p:txBody>
      </p:sp>
      <p:sp>
        <p:nvSpPr>
          <p:cNvPr id="14" name="TextBox 13">
            <a:extLst>
              <a:ext uri="{FF2B5EF4-FFF2-40B4-BE49-F238E27FC236}">
                <a16:creationId xmlns:a16="http://schemas.microsoft.com/office/drawing/2014/main" id="{2B499718-98FC-4FFA-9D82-7F114474BB0F}"/>
              </a:ext>
            </a:extLst>
          </p:cNvPr>
          <p:cNvSpPr txBox="1"/>
          <p:nvPr/>
        </p:nvSpPr>
        <p:spPr>
          <a:xfrm>
            <a:off x="7943700" y="2735653"/>
            <a:ext cx="2483642" cy="37959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b="1" i="0" u="none" strike="noStrike" cap="none" spc="0" normalizeH="0" baseline="0" dirty="0">
                <a:ln>
                  <a:noFill/>
                </a:ln>
                <a:solidFill>
                  <a:schemeClr val="bg1"/>
                </a:solidFill>
                <a:effectLst/>
                <a:uFillTx/>
                <a:latin typeface="Arial" panose="020B0604020202020204" pitchFamily="34" charset="0"/>
                <a:ea typeface="Roboto Black" panose="02000000000000000000" pitchFamily="2" charset="0"/>
                <a:cs typeface="Arial" panose="020B0604020202020204" pitchFamily="34" charset="0"/>
                <a:sym typeface="Helvetica Light"/>
              </a:rPr>
              <a:t>General Contractor</a:t>
            </a:r>
          </a:p>
        </p:txBody>
      </p:sp>
      <p:sp>
        <p:nvSpPr>
          <p:cNvPr id="15" name="TextBox 14">
            <a:extLst>
              <a:ext uri="{FF2B5EF4-FFF2-40B4-BE49-F238E27FC236}">
                <a16:creationId xmlns:a16="http://schemas.microsoft.com/office/drawing/2014/main" id="{6027C938-45B8-49CB-B6ED-E2F27EA52E0B}"/>
              </a:ext>
            </a:extLst>
          </p:cNvPr>
          <p:cNvSpPr txBox="1"/>
          <p:nvPr/>
        </p:nvSpPr>
        <p:spPr>
          <a:xfrm>
            <a:off x="4413102" y="3444714"/>
            <a:ext cx="1587500" cy="37959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r>
              <a:rPr kumimoji="0" lang="en-US" b="1" i="0" u="none" strike="noStrike" cap="none" spc="0" normalizeH="0" baseline="0" dirty="0">
                <a:ln>
                  <a:noFill/>
                </a:ln>
                <a:solidFill>
                  <a:schemeClr val="bg1"/>
                </a:solidFill>
                <a:effectLst/>
                <a:uFillTx/>
                <a:latin typeface="Arial" panose="020B0604020202020204" pitchFamily="34" charset="0"/>
                <a:ea typeface="Roboto Black" panose="02000000000000000000" pitchFamily="2" charset="0"/>
                <a:cs typeface="Arial" panose="020B0604020202020204" pitchFamily="34" charset="0"/>
                <a:sym typeface="Helvetica Light"/>
              </a:rPr>
              <a:t>Owner</a:t>
            </a:r>
          </a:p>
        </p:txBody>
      </p:sp>
      <p:sp>
        <p:nvSpPr>
          <p:cNvPr id="16" name="Arrow: Chevron 34">
            <a:extLst>
              <a:ext uri="{FF2B5EF4-FFF2-40B4-BE49-F238E27FC236}">
                <a16:creationId xmlns:a16="http://schemas.microsoft.com/office/drawing/2014/main" id="{E2B6C050-1209-46F1-8DF1-3DB81FA9997B}"/>
              </a:ext>
            </a:extLst>
          </p:cNvPr>
          <p:cNvSpPr/>
          <p:nvPr/>
        </p:nvSpPr>
        <p:spPr>
          <a:xfrm>
            <a:off x="5138663" y="3643346"/>
            <a:ext cx="5553277" cy="379591"/>
          </a:xfrm>
          <a:prstGeom prst="chevron">
            <a:avLst/>
          </a:prstGeom>
          <a:solidFill>
            <a:srgbClr val="61953D"/>
          </a:solidFill>
          <a:ln w="12700" cap="flat">
            <a:solidFill>
              <a:srgbClr val="61953D"/>
            </a:solidFill>
            <a:miter lim="400000"/>
          </a:ln>
          <a:effectLst>
            <a:outerShdw blurRad="1010443" sx="100179" sy="100179" algn="tl" rotWithShape="0">
              <a:prstClr val="black">
                <a:alpha val="8176"/>
              </a:prst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b="0" i="0" u="none" strike="noStrike" cap="none" spc="0" normalizeH="0" baseline="0">
              <a:ln>
                <a:noFill/>
              </a:ln>
              <a:solidFill>
                <a:schemeClr val="accent2">
                  <a:hueOff val="2464099"/>
                  <a:satOff val="-3448"/>
                  <a:lumOff val="73354"/>
                </a:schemeClr>
              </a:solidFill>
              <a:effectLst/>
              <a:uFillTx/>
              <a:latin typeface="Arial" panose="020B0604020202020204" pitchFamily="34" charset="0"/>
              <a:ea typeface="Helvetica Light"/>
              <a:cs typeface="Arial" panose="020B0604020202020204" pitchFamily="34" charset="0"/>
              <a:sym typeface="Helvetica Light"/>
            </a:endParaRPr>
          </a:p>
        </p:txBody>
      </p:sp>
      <p:sp>
        <p:nvSpPr>
          <p:cNvPr id="17" name="Arrow: Pentagon 35">
            <a:extLst>
              <a:ext uri="{FF2B5EF4-FFF2-40B4-BE49-F238E27FC236}">
                <a16:creationId xmlns:a16="http://schemas.microsoft.com/office/drawing/2014/main" id="{8358CBC0-0065-4D2A-8477-E443E4D3E9DE}"/>
              </a:ext>
            </a:extLst>
          </p:cNvPr>
          <p:cNvSpPr/>
          <p:nvPr/>
        </p:nvSpPr>
        <p:spPr>
          <a:xfrm>
            <a:off x="2120751" y="3654333"/>
            <a:ext cx="3136900" cy="379591"/>
          </a:xfrm>
          <a:prstGeom prst="homePlate">
            <a:avLst/>
          </a:prstGeom>
          <a:solidFill>
            <a:srgbClr val="000099"/>
          </a:solidFill>
          <a:ln w="12700" cap="flat">
            <a:noFill/>
            <a:miter lim="400000"/>
          </a:ln>
          <a:effectLst>
            <a:outerShdw blurRad="1010443" sx="100179" sy="100179" algn="tl" rotWithShape="0">
              <a:prstClr val="black">
                <a:alpha val="8176"/>
              </a:prst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b="0" i="0" u="none" strike="noStrike" cap="none" spc="0" normalizeH="0" baseline="0">
              <a:ln>
                <a:noFill/>
              </a:ln>
              <a:solidFill>
                <a:schemeClr val="accent2">
                  <a:hueOff val="2464099"/>
                  <a:satOff val="-3448"/>
                  <a:lumOff val="73354"/>
                </a:schemeClr>
              </a:solidFill>
              <a:effectLst/>
              <a:uFillTx/>
              <a:latin typeface="Arial" panose="020B0604020202020204" pitchFamily="34" charset="0"/>
              <a:ea typeface="Helvetica Light"/>
              <a:cs typeface="Arial" panose="020B0604020202020204" pitchFamily="34" charset="0"/>
              <a:sym typeface="Helvetica Light"/>
            </a:endParaRPr>
          </a:p>
        </p:txBody>
      </p:sp>
      <p:sp>
        <p:nvSpPr>
          <p:cNvPr id="18" name="TextBox 17">
            <a:extLst>
              <a:ext uri="{FF2B5EF4-FFF2-40B4-BE49-F238E27FC236}">
                <a16:creationId xmlns:a16="http://schemas.microsoft.com/office/drawing/2014/main" id="{517AF614-466F-4118-BBB9-7EA7AA2A1D82}"/>
              </a:ext>
            </a:extLst>
          </p:cNvPr>
          <p:cNvSpPr txBox="1"/>
          <p:nvPr/>
        </p:nvSpPr>
        <p:spPr>
          <a:xfrm>
            <a:off x="3268029" y="3665385"/>
            <a:ext cx="842344" cy="37959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defTabSz="825500" rtl="0" fontAlgn="auto" latinLnBrk="0" hangingPunct="0">
              <a:lnSpc>
                <a:spcPct val="100000"/>
              </a:lnSpc>
              <a:spcBef>
                <a:spcPts val="0"/>
              </a:spcBef>
              <a:spcAft>
                <a:spcPts val="0"/>
              </a:spcAft>
              <a:buClrTx/>
              <a:buSzTx/>
              <a:buFontTx/>
              <a:buNone/>
              <a:tabLst/>
            </a:pPr>
            <a:r>
              <a:rPr kumimoji="0" lang="en-US" b="1" i="0" u="none" strike="noStrike" cap="none" spc="0" normalizeH="0" baseline="0" dirty="0">
                <a:ln>
                  <a:noFill/>
                </a:ln>
                <a:solidFill>
                  <a:schemeClr val="bg1"/>
                </a:solidFill>
                <a:effectLst/>
                <a:uFillTx/>
                <a:latin typeface="Arial" panose="020B0604020202020204" pitchFamily="34" charset="0"/>
                <a:ea typeface="Roboto Black" panose="02000000000000000000" pitchFamily="2" charset="0"/>
                <a:cs typeface="Arial" panose="020B0604020202020204" pitchFamily="34" charset="0"/>
                <a:sym typeface="Helvetica Light"/>
              </a:rPr>
              <a:t>Owner</a:t>
            </a:r>
          </a:p>
        </p:txBody>
      </p:sp>
      <p:sp>
        <p:nvSpPr>
          <p:cNvPr id="19" name="TextBox 18">
            <a:extLst>
              <a:ext uri="{FF2B5EF4-FFF2-40B4-BE49-F238E27FC236}">
                <a16:creationId xmlns:a16="http://schemas.microsoft.com/office/drawing/2014/main" id="{4AF1B209-B6C8-4528-9011-F944E7D159BA}"/>
              </a:ext>
            </a:extLst>
          </p:cNvPr>
          <p:cNvSpPr txBox="1"/>
          <p:nvPr/>
        </p:nvSpPr>
        <p:spPr>
          <a:xfrm>
            <a:off x="6754368" y="3648234"/>
            <a:ext cx="2120902" cy="37959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defTabSz="825500" rtl="0" fontAlgn="auto" latinLnBrk="0" hangingPunct="0">
              <a:lnSpc>
                <a:spcPct val="100000"/>
              </a:lnSpc>
              <a:spcBef>
                <a:spcPts val="0"/>
              </a:spcBef>
              <a:spcAft>
                <a:spcPts val="0"/>
              </a:spcAft>
              <a:buClrTx/>
              <a:buSzTx/>
              <a:buFontTx/>
              <a:buNone/>
              <a:tabLst/>
            </a:pPr>
            <a:r>
              <a:rPr kumimoji="0" lang="en-US" b="1" i="0" u="none" strike="noStrike" cap="none" spc="0" normalizeH="0" baseline="0" dirty="0">
                <a:ln>
                  <a:noFill/>
                </a:ln>
                <a:solidFill>
                  <a:schemeClr val="bg1"/>
                </a:solidFill>
                <a:effectLst/>
                <a:uFillTx/>
                <a:latin typeface="Arial" panose="020B0604020202020204" pitchFamily="34" charset="0"/>
                <a:ea typeface="Roboto Black" panose="02000000000000000000" pitchFamily="2" charset="0"/>
                <a:cs typeface="Arial" panose="020B0604020202020204" pitchFamily="34" charset="0"/>
                <a:sym typeface="Helvetica Light"/>
              </a:rPr>
              <a:t>Design-Builder</a:t>
            </a:r>
          </a:p>
        </p:txBody>
      </p:sp>
      <p:sp>
        <p:nvSpPr>
          <p:cNvPr id="21" name="TextBox 20">
            <a:extLst>
              <a:ext uri="{FF2B5EF4-FFF2-40B4-BE49-F238E27FC236}">
                <a16:creationId xmlns:a16="http://schemas.microsoft.com/office/drawing/2014/main" id="{0D22414E-A469-4927-8BF1-0972FDCE79CC}"/>
              </a:ext>
            </a:extLst>
          </p:cNvPr>
          <p:cNvSpPr txBox="1"/>
          <p:nvPr/>
        </p:nvSpPr>
        <p:spPr>
          <a:xfrm>
            <a:off x="4413102" y="4341654"/>
            <a:ext cx="1587500"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r>
              <a:rPr kumimoji="0" lang="en-US" sz="2000" b="1" i="0" u="none" strike="noStrike" cap="none" spc="0" normalizeH="0" baseline="0" dirty="0">
                <a:ln>
                  <a:noFill/>
                </a:ln>
                <a:solidFill>
                  <a:schemeClr val="bg1"/>
                </a:solidFill>
                <a:effectLst/>
                <a:uFillTx/>
                <a:latin typeface="Arial" panose="020B0604020202020204" pitchFamily="34" charset="0"/>
                <a:ea typeface="Roboto Black" panose="02000000000000000000" pitchFamily="2" charset="0"/>
                <a:cs typeface="Arial" panose="020B0604020202020204" pitchFamily="34" charset="0"/>
                <a:sym typeface="Helvetica Light"/>
              </a:rPr>
              <a:t>Owner</a:t>
            </a:r>
          </a:p>
        </p:txBody>
      </p:sp>
      <p:sp>
        <p:nvSpPr>
          <p:cNvPr id="22" name="Arrow: Chevron 24">
            <a:extLst>
              <a:ext uri="{FF2B5EF4-FFF2-40B4-BE49-F238E27FC236}">
                <a16:creationId xmlns:a16="http://schemas.microsoft.com/office/drawing/2014/main" id="{951FBB99-EF2F-4157-8263-2FD758A128F5}"/>
              </a:ext>
            </a:extLst>
          </p:cNvPr>
          <p:cNvSpPr/>
          <p:nvPr/>
        </p:nvSpPr>
        <p:spPr>
          <a:xfrm>
            <a:off x="4412505" y="4458940"/>
            <a:ext cx="3518495" cy="594360"/>
          </a:xfrm>
          <a:prstGeom prst="chevron">
            <a:avLst/>
          </a:prstGeom>
          <a:solidFill>
            <a:srgbClr val="000099"/>
          </a:solidFill>
          <a:ln w="12700" cap="flat">
            <a:noFill/>
            <a:miter lim="400000"/>
          </a:ln>
          <a:effectLst>
            <a:outerShdw blurRad="1010443" sx="100179" sy="100179" algn="tl" rotWithShape="0">
              <a:prstClr val="black">
                <a:alpha val="8176"/>
              </a:prst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chemeClr val="accent2">
                  <a:hueOff val="2464099"/>
                  <a:satOff val="-3448"/>
                  <a:lumOff val="73354"/>
                </a:schemeClr>
              </a:solidFill>
              <a:effectLst/>
              <a:uFillTx/>
              <a:latin typeface="Helvetica Light"/>
              <a:ea typeface="Helvetica Light"/>
              <a:cs typeface="Helvetica Light"/>
              <a:sym typeface="Helvetica Light"/>
            </a:endParaRPr>
          </a:p>
        </p:txBody>
      </p:sp>
      <p:sp>
        <p:nvSpPr>
          <p:cNvPr id="23" name="Arrow: Pentagon 23">
            <a:extLst>
              <a:ext uri="{FF2B5EF4-FFF2-40B4-BE49-F238E27FC236}">
                <a16:creationId xmlns:a16="http://schemas.microsoft.com/office/drawing/2014/main" id="{82F9E289-F3F9-4404-AA92-FC2D53819FEB}"/>
              </a:ext>
            </a:extLst>
          </p:cNvPr>
          <p:cNvSpPr/>
          <p:nvPr/>
        </p:nvSpPr>
        <p:spPr>
          <a:xfrm>
            <a:off x="2120752" y="4458940"/>
            <a:ext cx="2504086" cy="595035"/>
          </a:xfrm>
          <a:prstGeom prst="homePlate">
            <a:avLst/>
          </a:prstGeom>
          <a:solidFill>
            <a:srgbClr val="000099"/>
          </a:solidFill>
          <a:ln w="12700" cap="flat">
            <a:noFill/>
            <a:miter lim="400000"/>
          </a:ln>
          <a:effectLst>
            <a:outerShdw blurRad="1010443" sx="100179" sy="100179" algn="tl" rotWithShape="0">
              <a:prstClr val="black">
                <a:alpha val="8176"/>
              </a:prst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chemeClr val="accent2">
                  <a:hueOff val="2464099"/>
                  <a:satOff val="-3448"/>
                  <a:lumOff val="73354"/>
                </a:schemeClr>
              </a:solidFill>
              <a:effectLst/>
              <a:uFillTx/>
              <a:latin typeface="Arial" panose="020B0604020202020204" pitchFamily="34" charset="0"/>
              <a:ea typeface="Helvetica Light"/>
              <a:cs typeface="Arial" panose="020B0604020202020204" pitchFamily="34" charset="0"/>
              <a:sym typeface="Helvetica Light"/>
            </a:endParaRPr>
          </a:p>
        </p:txBody>
      </p:sp>
      <p:sp>
        <p:nvSpPr>
          <p:cNvPr id="24" name="Arrow: Chevron 25">
            <a:extLst>
              <a:ext uri="{FF2B5EF4-FFF2-40B4-BE49-F238E27FC236}">
                <a16:creationId xmlns:a16="http://schemas.microsoft.com/office/drawing/2014/main" id="{E8565EB0-8ACC-4F7B-B01B-F9E59F59E718}"/>
              </a:ext>
            </a:extLst>
          </p:cNvPr>
          <p:cNvSpPr/>
          <p:nvPr/>
        </p:nvSpPr>
        <p:spPr>
          <a:xfrm>
            <a:off x="7722050" y="4467533"/>
            <a:ext cx="2881512" cy="565151"/>
          </a:xfrm>
          <a:prstGeom prst="chevron">
            <a:avLst/>
          </a:prstGeom>
          <a:solidFill>
            <a:srgbClr val="61953D"/>
          </a:solidFill>
          <a:ln w="12700" cap="flat">
            <a:noFill/>
            <a:miter lim="400000"/>
          </a:ln>
          <a:effectLst>
            <a:outerShdw blurRad="1010443" sx="100179" sy="100179" algn="tl" rotWithShape="0">
              <a:prstClr val="black">
                <a:alpha val="8176"/>
              </a:prst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chemeClr val="accent2">
                  <a:hueOff val="2464099"/>
                  <a:satOff val="-3448"/>
                  <a:lumOff val="73354"/>
                </a:schemeClr>
              </a:solidFill>
              <a:effectLst/>
              <a:uFillTx/>
              <a:latin typeface="Helvetica Light"/>
              <a:ea typeface="Helvetica Light"/>
              <a:cs typeface="Helvetica Light"/>
              <a:sym typeface="Helvetica Light"/>
            </a:endParaRPr>
          </a:p>
        </p:txBody>
      </p:sp>
      <p:sp>
        <p:nvSpPr>
          <p:cNvPr id="25" name="TextBox 24">
            <a:extLst>
              <a:ext uri="{FF2B5EF4-FFF2-40B4-BE49-F238E27FC236}">
                <a16:creationId xmlns:a16="http://schemas.microsoft.com/office/drawing/2014/main" id="{51BACEBA-F1FA-4335-9EAF-A4214023D28D}"/>
              </a:ext>
            </a:extLst>
          </p:cNvPr>
          <p:cNvSpPr txBox="1"/>
          <p:nvPr/>
        </p:nvSpPr>
        <p:spPr>
          <a:xfrm>
            <a:off x="2120751" y="4524842"/>
            <a:ext cx="2292351" cy="37959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defTabSz="825500" rtl="0" fontAlgn="auto" latinLnBrk="0" hangingPunct="0">
              <a:lnSpc>
                <a:spcPct val="100000"/>
              </a:lnSpc>
              <a:spcBef>
                <a:spcPts val="0"/>
              </a:spcBef>
              <a:spcAft>
                <a:spcPts val="0"/>
              </a:spcAft>
              <a:buClrTx/>
              <a:buSzTx/>
              <a:buFontTx/>
              <a:buNone/>
              <a:tabLst/>
            </a:pPr>
            <a:r>
              <a:rPr kumimoji="0" lang="en-US" b="1" i="0" u="none" strike="noStrike" cap="none" spc="0" normalizeH="0" baseline="0" dirty="0">
                <a:ln>
                  <a:noFill/>
                </a:ln>
                <a:solidFill>
                  <a:schemeClr val="bg1"/>
                </a:solidFill>
                <a:effectLst/>
                <a:uFillTx/>
                <a:latin typeface="Arial" panose="020B0604020202020204" pitchFamily="34" charset="0"/>
                <a:ea typeface="Roboto Black" panose="02000000000000000000" pitchFamily="2" charset="0"/>
                <a:cs typeface="Arial" panose="020B0604020202020204" pitchFamily="34" charset="0"/>
                <a:sym typeface="Helvetica Light"/>
              </a:rPr>
              <a:t>Owner</a:t>
            </a:r>
          </a:p>
        </p:txBody>
      </p:sp>
      <p:sp>
        <p:nvSpPr>
          <p:cNvPr id="30" name="TextBox 29">
            <a:extLst>
              <a:ext uri="{FF2B5EF4-FFF2-40B4-BE49-F238E27FC236}">
                <a16:creationId xmlns:a16="http://schemas.microsoft.com/office/drawing/2014/main" id="{CF4871B0-513A-45AF-AEEE-C25DBE00688A}"/>
              </a:ext>
            </a:extLst>
          </p:cNvPr>
          <p:cNvSpPr txBox="1"/>
          <p:nvPr/>
        </p:nvSpPr>
        <p:spPr>
          <a:xfrm>
            <a:off x="8038802" y="4551272"/>
            <a:ext cx="2309262"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2000" b="1" i="0" u="none" strike="noStrike" cap="none" spc="0" normalizeH="0" baseline="0" dirty="0">
                <a:ln>
                  <a:noFill/>
                </a:ln>
                <a:solidFill>
                  <a:schemeClr val="bg1"/>
                </a:solidFill>
                <a:effectLst/>
                <a:uFillTx/>
                <a:latin typeface="+mn-lt"/>
                <a:ea typeface="Roboto Black" panose="02000000000000000000" pitchFamily="2" charset="0"/>
                <a:cs typeface="Helvetica Light"/>
                <a:sym typeface="Helvetica Light"/>
              </a:rPr>
              <a:t>General</a:t>
            </a:r>
            <a:r>
              <a:rPr kumimoji="0" lang="en-US" sz="2000" b="1" i="0" u="none" strike="noStrike" cap="none" spc="0" normalizeH="0" dirty="0">
                <a:ln>
                  <a:noFill/>
                </a:ln>
                <a:solidFill>
                  <a:schemeClr val="bg1"/>
                </a:solidFill>
                <a:effectLst/>
                <a:uFillTx/>
                <a:latin typeface="+mn-lt"/>
                <a:ea typeface="Roboto Black" panose="02000000000000000000" pitchFamily="2" charset="0"/>
                <a:cs typeface="Helvetica Light"/>
                <a:sym typeface="Helvetica Light"/>
              </a:rPr>
              <a:t> Contractor</a:t>
            </a:r>
            <a:endParaRPr kumimoji="0" lang="en-US" sz="2000" b="1" i="0" u="none" strike="noStrike" cap="none" spc="0" normalizeH="0" baseline="0" dirty="0">
              <a:ln>
                <a:noFill/>
              </a:ln>
              <a:solidFill>
                <a:schemeClr val="bg1"/>
              </a:solidFill>
              <a:effectLst/>
              <a:uFillTx/>
              <a:latin typeface="Arial" panose="020B0604020202020204" pitchFamily="34" charset="0"/>
              <a:ea typeface="Roboto Black" panose="02000000000000000000" pitchFamily="2" charset="0"/>
              <a:cs typeface="Arial" panose="020B0604020202020204" pitchFamily="34" charset="0"/>
              <a:sym typeface="Helvetica Light"/>
            </a:endParaRPr>
          </a:p>
        </p:txBody>
      </p:sp>
      <p:sp>
        <p:nvSpPr>
          <p:cNvPr id="33" name="Title 1">
            <a:extLst>
              <a:ext uri="{FF2B5EF4-FFF2-40B4-BE49-F238E27FC236}">
                <a16:creationId xmlns:a16="http://schemas.microsoft.com/office/drawing/2014/main" id="{98737CE1-6D24-4D1F-8EA6-2FDAB051E31C}"/>
              </a:ext>
            </a:extLst>
          </p:cNvPr>
          <p:cNvSpPr>
            <a:spLocks noGrp="1"/>
          </p:cNvSpPr>
          <p:nvPr>
            <p:ph type="ctrTitle"/>
          </p:nvPr>
        </p:nvSpPr>
        <p:spPr>
          <a:xfrm>
            <a:off x="794979" y="528638"/>
            <a:ext cx="9144000" cy="477837"/>
          </a:xfrm>
        </p:spPr>
        <p:txBody>
          <a:bodyPr>
            <a:noAutofit/>
          </a:bodyPr>
          <a:lstStyle/>
          <a:p>
            <a:pPr algn="l"/>
            <a:r>
              <a:rPr lang="en-US" sz="2800" b="1" dirty="0">
                <a:solidFill>
                  <a:srgbClr val="3B3477"/>
                </a:solidFill>
                <a:latin typeface="Arial Black" panose="020B0A04020102020204" pitchFamily="34" charset="0"/>
                <a:cs typeface="Arial" panose="020B0604020202020204" pitchFamily="34" charset="0"/>
              </a:rPr>
              <a:t>Project Delivery Models Comparison</a:t>
            </a:r>
            <a:endParaRPr lang="en-US" sz="2800" dirty="0">
              <a:solidFill>
                <a:srgbClr val="3B3477"/>
              </a:solidFill>
              <a:latin typeface="Arial Black" panose="020B0A04020102020204" pitchFamily="34" charset="0"/>
            </a:endParaRPr>
          </a:p>
        </p:txBody>
      </p:sp>
      <p:sp>
        <p:nvSpPr>
          <p:cNvPr id="34" name="TextBox 33">
            <a:extLst>
              <a:ext uri="{FF2B5EF4-FFF2-40B4-BE49-F238E27FC236}">
                <a16:creationId xmlns:a16="http://schemas.microsoft.com/office/drawing/2014/main" id="{1BAE3FAD-1005-42CC-B578-EA0B142C5502}"/>
              </a:ext>
            </a:extLst>
          </p:cNvPr>
          <p:cNvSpPr txBox="1"/>
          <p:nvPr/>
        </p:nvSpPr>
        <p:spPr>
          <a:xfrm>
            <a:off x="826439" y="4544922"/>
            <a:ext cx="1231900"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r" defTabSz="825500" rtl="0" fontAlgn="auto" latinLnBrk="0" hangingPunct="0">
              <a:lnSpc>
                <a:spcPct val="100000"/>
              </a:lnSpc>
              <a:spcBef>
                <a:spcPts val="0"/>
              </a:spcBef>
              <a:spcAft>
                <a:spcPts val="0"/>
              </a:spcAft>
              <a:buClrTx/>
              <a:buSzTx/>
              <a:buFontTx/>
              <a:buNone/>
              <a:tabLst/>
            </a:pPr>
            <a:r>
              <a:rPr kumimoji="0" lang="en-US" sz="2000" b="1" i="0" u="none" strike="noStrike" cap="none" spc="0" normalizeH="0" baseline="0" dirty="0">
                <a:ln>
                  <a:noFill/>
                </a:ln>
                <a:solidFill>
                  <a:srgbClr val="414042"/>
                </a:solidFill>
                <a:effectLst/>
                <a:uFillTx/>
                <a:latin typeface="+mn-lt"/>
                <a:ea typeface="Roboto Black" panose="02000000000000000000" pitchFamily="2" charset="0"/>
                <a:cs typeface="Helvetica Light"/>
                <a:sym typeface="Helvetica Light"/>
              </a:rPr>
              <a:t>CM-GC</a:t>
            </a:r>
          </a:p>
        </p:txBody>
      </p:sp>
      <p:sp>
        <p:nvSpPr>
          <p:cNvPr id="35" name="TextBox 34">
            <a:extLst>
              <a:ext uri="{FF2B5EF4-FFF2-40B4-BE49-F238E27FC236}">
                <a16:creationId xmlns:a16="http://schemas.microsoft.com/office/drawing/2014/main" id="{5A8FA44B-1D9F-4B58-A441-D963972A465B}"/>
              </a:ext>
            </a:extLst>
          </p:cNvPr>
          <p:cNvSpPr txBox="1"/>
          <p:nvPr/>
        </p:nvSpPr>
        <p:spPr>
          <a:xfrm>
            <a:off x="826439" y="3649995"/>
            <a:ext cx="1231900"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r" defTabSz="825500" rtl="0" fontAlgn="auto" latinLnBrk="0" hangingPunct="0">
              <a:lnSpc>
                <a:spcPct val="100000"/>
              </a:lnSpc>
              <a:spcBef>
                <a:spcPts val="0"/>
              </a:spcBef>
              <a:spcAft>
                <a:spcPts val="0"/>
              </a:spcAft>
              <a:buClrTx/>
              <a:buSzTx/>
              <a:buFontTx/>
              <a:buNone/>
              <a:tabLst/>
            </a:pPr>
            <a:r>
              <a:rPr kumimoji="0" lang="en-US" sz="2000" b="1" i="0" u="none" strike="noStrike" cap="none" spc="0" normalizeH="0" baseline="0" dirty="0">
                <a:ln>
                  <a:noFill/>
                </a:ln>
                <a:solidFill>
                  <a:srgbClr val="414042"/>
                </a:solidFill>
                <a:effectLst/>
                <a:uFillTx/>
                <a:latin typeface="+mn-lt"/>
                <a:ea typeface="Roboto Black" panose="02000000000000000000" pitchFamily="2" charset="0"/>
                <a:cs typeface="Helvetica Light"/>
                <a:sym typeface="Helvetica Light"/>
              </a:rPr>
              <a:t>D-B</a:t>
            </a:r>
          </a:p>
        </p:txBody>
      </p:sp>
      <p:sp>
        <p:nvSpPr>
          <p:cNvPr id="36" name="TextBox 35">
            <a:extLst>
              <a:ext uri="{FF2B5EF4-FFF2-40B4-BE49-F238E27FC236}">
                <a16:creationId xmlns:a16="http://schemas.microsoft.com/office/drawing/2014/main" id="{1A086515-89CA-468C-AC4C-19DDF930B78A}"/>
              </a:ext>
            </a:extLst>
          </p:cNvPr>
          <p:cNvSpPr txBox="1"/>
          <p:nvPr/>
        </p:nvSpPr>
        <p:spPr>
          <a:xfrm>
            <a:off x="826439" y="2720263"/>
            <a:ext cx="1231900"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r" defTabSz="825500" rtl="0" fontAlgn="auto" latinLnBrk="0" hangingPunct="0">
              <a:lnSpc>
                <a:spcPct val="100000"/>
              </a:lnSpc>
              <a:spcBef>
                <a:spcPts val="0"/>
              </a:spcBef>
              <a:spcAft>
                <a:spcPts val="0"/>
              </a:spcAft>
              <a:buClrTx/>
              <a:buSzTx/>
              <a:buFontTx/>
              <a:buNone/>
              <a:tabLst/>
            </a:pPr>
            <a:r>
              <a:rPr kumimoji="0" lang="en-US" sz="2000" b="1" i="0" u="none" strike="noStrike" cap="none" spc="0" normalizeH="0" baseline="0" dirty="0">
                <a:ln>
                  <a:noFill/>
                </a:ln>
                <a:solidFill>
                  <a:srgbClr val="414042"/>
                </a:solidFill>
                <a:effectLst/>
                <a:uFillTx/>
                <a:latin typeface="+mn-lt"/>
                <a:ea typeface="Roboto Black" panose="02000000000000000000" pitchFamily="2" charset="0"/>
                <a:cs typeface="Helvetica Light"/>
                <a:sym typeface="Helvetica Light"/>
              </a:rPr>
              <a:t>D-B-B</a:t>
            </a:r>
          </a:p>
        </p:txBody>
      </p:sp>
      <p:sp>
        <p:nvSpPr>
          <p:cNvPr id="55" name="TextBox 54">
            <a:extLst>
              <a:ext uri="{FF2B5EF4-FFF2-40B4-BE49-F238E27FC236}">
                <a16:creationId xmlns:a16="http://schemas.microsoft.com/office/drawing/2014/main" id="{A9C5AC09-92E8-468F-BF67-62DB8ECC2B15}"/>
              </a:ext>
            </a:extLst>
          </p:cNvPr>
          <p:cNvSpPr txBox="1"/>
          <p:nvPr/>
        </p:nvSpPr>
        <p:spPr>
          <a:xfrm>
            <a:off x="8474465" y="5292278"/>
            <a:ext cx="1587500"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r>
              <a:rPr kumimoji="0" lang="en-US" sz="2000" b="1" i="0" u="none" strike="noStrike" cap="none" spc="0" normalizeH="0" baseline="0" dirty="0">
                <a:ln>
                  <a:noFill/>
                </a:ln>
                <a:solidFill>
                  <a:schemeClr val="bg1"/>
                </a:solidFill>
                <a:effectLst/>
                <a:uFillTx/>
                <a:latin typeface="+mn-lt"/>
                <a:ea typeface="Roboto Black" panose="02000000000000000000" pitchFamily="2" charset="0"/>
                <a:cs typeface="Helvetica Light"/>
                <a:sym typeface="Helvetica Light"/>
              </a:rPr>
              <a:t>Contractor</a:t>
            </a:r>
          </a:p>
        </p:txBody>
      </p:sp>
      <p:sp>
        <p:nvSpPr>
          <p:cNvPr id="56" name="TextBox 55">
            <a:extLst>
              <a:ext uri="{FF2B5EF4-FFF2-40B4-BE49-F238E27FC236}">
                <a16:creationId xmlns:a16="http://schemas.microsoft.com/office/drawing/2014/main" id="{0D22414E-A469-4927-8BF1-0972FDCE79CC}"/>
              </a:ext>
            </a:extLst>
          </p:cNvPr>
          <p:cNvSpPr txBox="1"/>
          <p:nvPr/>
        </p:nvSpPr>
        <p:spPr>
          <a:xfrm>
            <a:off x="4410466" y="5292277"/>
            <a:ext cx="1587500"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r>
              <a:rPr kumimoji="0" lang="en-US" sz="2000" b="1" i="0" u="none" strike="noStrike" cap="none" spc="0" normalizeH="0" baseline="0" dirty="0">
                <a:ln>
                  <a:noFill/>
                </a:ln>
                <a:solidFill>
                  <a:schemeClr val="bg1"/>
                </a:solidFill>
                <a:effectLst/>
                <a:uFillTx/>
                <a:latin typeface="Arial" panose="020B0604020202020204" pitchFamily="34" charset="0"/>
                <a:ea typeface="Roboto Black" panose="02000000000000000000" pitchFamily="2" charset="0"/>
                <a:cs typeface="Arial" panose="020B0604020202020204" pitchFamily="34" charset="0"/>
                <a:sym typeface="Helvetica Light"/>
              </a:rPr>
              <a:t>Owner</a:t>
            </a:r>
          </a:p>
        </p:txBody>
      </p:sp>
      <p:sp>
        <p:nvSpPr>
          <p:cNvPr id="57" name="Arrow: Chevron 24">
            <a:extLst>
              <a:ext uri="{FF2B5EF4-FFF2-40B4-BE49-F238E27FC236}">
                <a16:creationId xmlns:a16="http://schemas.microsoft.com/office/drawing/2014/main" id="{951FBB99-EF2F-4157-8263-2FD758A128F5}"/>
              </a:ext>
            </a:extLst>
          </p:cNvPr>
          <p:cNvSpPr/>
          <p:nvPr/>
        </p:nvSpPr>
        <p:spPr>
          <a:xfrm>
            <a:off x="4409869" y="5424505"/>
            <a:ext cx="3518495" cy="546680"/>
          </a:xfrm>
          <a:prstGeom prst="chevron">
            <a:avLst/>
          </a:prstGeom>
          <a:solidFill>
            <a:srgbClr val="000099"/>
          </a:solidFill>
          <a:ln w="12700" cap="flat">
            <a:noFill/>
            <a:miter lim="400000"/>
          </a:ln>
          <a:effectLst>
            <a:outerShdw blurRad="1010443" sx="100179" sy="100179" algn="tl" rotWithShape="0">
              <a:prstClr val="black">
                <a:alpha val="8176"/>
              </a:prst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chemeClr val="accent2">
                  <a:hueOff val="2464099"/>
                  <a:satOff val="-3448"/>
                  <a:lumOff val="73354"/>
                </a:schemeClr>
              </a:solidFill>
              <a:effectLst/>
              <a:uFillTx/>
              <a:latin typeface="Helvetica Light"/>
              <a:ea typeface="Helvetica Light"/>
              <a:cs typeface="Helvetica Light"/>
              <a:sym typeface="Helvetica Light"/>
            </a:endParaRPr>
          </a:p>
        </p:txBody>
      </p:sp>
      <p:sp>
        <p:nvSpPr>
          <p:cNvPr id="58" name="Arrow: Pentagon 23">
            <a:extLst>
              <a:ext uri="{FF2B5EF4-FFF2-40B4-BE49-F238E27FC236}">
                <a16:creationId xmlns:a16="http://schemas.microsoft.com/office/drawing/2014/main" id="{82F9E289-F3F9-4404-AA92-FC2D53819FEB}"/>
              </a:ext>
            </a:extLst>
          </p:cNvPr>
          <p:cNvSpPr/>
          <p:nvPr/>
        </p:nvSpPr>
        <p:spPr>
          <a:xfrm>
            <a:off x="2118116" y="5409563"/>
            <a:ext cx="2504086" cy="595035"/>
          </a:xfrm>
          <a:prstGeom prst="homePlate">
            <a:avLst/>
          </a:prstGeom>
          <a:solidFill>
            <a:srgbClr val="000099"/>
          </a:solidFill>
          <a:ln w="12700" cap="flat">
            <a:noFill/>
            <a:miter lim="400000"/>
          </a:ln>
          <a:effectLst>
            <a:outerShdw blurRad="1010443" sx="100179" sy="100179" algn="tl" rotWithShape="0">
              <a:prstClr val="black">
                <a:alpha val="8176"/>
              </a:prst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chemeClr val="accent2">
                  <a:hueOff val="2464099"/>
                  <a:satOff val="-3448"/>
                  <a:lumOff val="73354"/>
                </a:schemeClr>
              </a:solidFill>
              <a:effectLst/>
              <a:uFillTx/>
              <a:latin typeface="Arial" panose="020B0604020202020204" pitchFamily="34" charset="0"/>
              <a:ea typeface="Helvetica Light"/>
              <a:cs typeface="Arial" panose="020B0604020202020204" pitchFamily="34" charset="0"/>
              <a:sym typeface="Helvetica Light"/>
            </a:endParaRPr>
          </a:p>
        </p:txBody>
      </p:sp>
      <p:sp>
        <p:nvSpPr>
          <p:cNvPr id="59" name="Arrow: Chevron 25">
            <a:extLst>
              <a:ext uri="{FF2B5EF4-FFF2-40B4-BE49-F238E27FC236}">
                <a16:creationId xmlns:a16="http://schemas.microsoft.com/office/drawing/2014/main" id="{E8565EB0-8ACC-4F7B-B01B-F9E59F59E718}"/>
              </a:ext>
            </a:extLst>
          </p:cNvPr>
          <p:cNvSpPr/>
          <p:nvPr/>
        </p:nvSpPr>
        <p:spPr>
          <a:xfrm>
            <a:off x="7719652" y="5430950"/>
            <a:ext cx="2881512" cy="565151"/>
          </a:xfrm>
          <a:prstGeom prst="chevron">
            <a:avLst/>
          </a:prstGeom>
          <a:solidFill>
            <a:srgbClr val="61953D"/>
          </a:solidFill>
          <a:ln w="12700" cap="flat">
            <a:noFill/>
            <a:miter lim="400000"/>
          </a:ln>
          <a:effectLst>
            <a:outerShdw blurRad="1010443" sx="100179" sy="100179" algn="tl" rotWithShape="0">
              <a:prstClr val="black">
                <a:alpha val="8176"/>
              </a:prst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chemeClr val="accent2">
                  <a:hueOff val="2464099"/>
                  <a:satOff val="-3448"/>
                  <a:lumOff val="73354"/>
                </a:schemeClr>
              </a:solidFill>
              <a:effectLst/>
              <a:uFillTx/>
              <a:latin typeface="Helvetica Light"/>
              <a:ea typeface="Helvetica Light"/>
              <a:cs typeface="Helvetica Light"/>
              <a:sym typeface="Helvetica Light"/>
            </a:endParaRPr>
          </a:p>
        </p:txBody>
      </p:sp>
      <p:sp>
        <p:nvSpPr>
          <p:cNvPr id="61" name="TextBox 60">
            <a:extLst>
              <a:ext uri="{FF2B5EF4-FFF2-40B4-BE49-F238E27FC236}">
                <a16:creationId xmlns:a16="http://schemas.microsoft.com/office/drawing/2014/main" id="{51BACEBA-F1FA-4335-9EAF-A4214023D28D}"/>
              </a:ext>
            </a:extLst>
          </p:cNvPr>
          <p:cNvSpPr txBox="1"/>
          <p:nvPr/>
        </p:nvSpPr>
        <p:spPr>
          <a:xfrm>
            <a:off x="2118115" y="5383935"/>
            <a:ext cx="2292351" cy="37959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defTabSz="825500" rtl="0" fontAlgn="auto" latinLnBrk="0" hangingPunct="0">
              <a:lnSpc>
                <a:spcPct val="100000"/>
              </a:lnSpc>
              <a:spcBef>
                <a:spcPts val="0"/>
              </a:spcBef>
              <a:spcAft>
                <a:spcPts val="0"/>
              </a:spcAft>
              <a:buClrTx/>
              <a:buSzTx/>
              <a:buFontTx/>
              <a:buNone/>
              <a:tabLst/>
            </a:pPr>
            <a:r>
              <a:rPr kumimoji="0" lang="en-US" b="1" i="0" u="none" strike="noStrike" cap="none" spc="0" normalizeH="0" baseline="0" dirty="0">
                <a:ln>
                  <a:noFill/>
                </a:ln>
                <a:solidFill>
                  <a:schemeClr val="bg1"/>
                </a:solidFill>
                <a:effectLst/>
                <a:uFillTx/>
                <a:latin typeface="Arial" panose="020B0604020202020204" pitchFamily="34" charset="0"/>
                <a:ea typeface="Roboto Black" panose="02000000000000000000" pitchFamily="2" charset="0"/>
                <a:cs typeface="Arial" panose="020B0604020202020204" pitchFamily="34" charset="0"/>
                <a:sym typeface="Helvetica Light"/>
              </a:rPr>
              <a:t>Owner</a:t>
            </a:r>
          </a:p>
        </p:txBody>
      </p:sp>
      <p:sp>
        <p:nvSpPr>
          <p:cNvPr id="62" name="Parallelogram 61">
            <a:extLst>
              <a:ext uri="{FF2B5EF4-FFF2-40B4-BE49-F238E27FC236}">
                <a16:creationId xmlns:a16="http://schemas.microsoft.com/office/drawing/2014/main" id="{D2548F21-429F-4FB7-BD93-E72105F4D631}"/>
              </a:ext>
            </a:extLst>
          </p:cNvPr>
          <p:cNvSpPr/>
          <p:nvPr/>
        </p:nvSpPr>
        <p:spPr>
          <a:xfrm>
            <a:off x="4384703" y="5702645"/>
            <a:ext cx="3530599" cy="287009"/>
          </a:xfrm>
          <a:prstGeom prst="parallelogram">
            <a:avLst>
              <a:gd name="adj" fmla="val 100491"/>
            </a:avLst>
          </a:prstGeom>
          <a:solidFill>
            <a:srgbClr val="61953D"/>
          </a:solidFill>
          <a:ln w="12700" cap="flat">
            <a:solidFill>
              <a:srgbClr val="61953D"/>
            </a:solidFill>
            <a:miter lim="400000"/>
          </a:ln>
          <a:effectLst>
            <a:outerShdw blurRad="1010443" sx="100179" sy="100179" algn="tl" rotWithShape="0">
              <a:prstClr val="black">
                <a:alpha val="8176"/>
              </a:prst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chemeClr val="accent2">
                  <a:hueOff val="2464099"/>
                  <a:satOff val="-3448"/>
                  <a:lumOff val="73354"/>
                </a:schemeClr>
              </a:solidFill>
              <a:effectLst/>
              <a:uFillTx/>
              <a:latin typeface="Helvetica Light"/>
              <a:ea typeface="Helvetica Light"/>
              <a:cs typeface="Helvetica Light"/>
              <a:sym typeface="Helvetica Light"/>
            </a:endParaRPr>
          </a:p>
        </p:txBody>
      </p:sp>
      <p:grpSp>
        <p:nvGrpSpPr>
          <p:cNvPr id="63" name="Group 62">
            <a:extLst>
              <a:ext uri="{FF2B5EF4-FFF2-40B4-BE49-F238E27FC236}">
                <a16:creationId xmlns:a16="http://schemas.microsoft.com/office/drawing/2014/main" id="{D5555D0D-5437-0843-A32F-F3DE6F38835D}"/>
              </a:ext>
            </a:extLst>
          </p:cNvPr>
          <p:cNvGrpSpPr/>
          <p:nvPr/>
        </p:nvGrpSpPr>
        <p:grpSpPr>
          <a:xfrm>
            <a:off x="5491748" y="5375454"/>
            <a:ext cx="1342634" cy="649214"/>
            <a:chOff x="5003652" y="4424831"/>
            <a:chExt cx="2315968" cy="649214"/>
          </a:xfrm>
        </p:grpSpPr>
        <p:sp>
          <p:nvSpPr>
            <p:cNvPr id="64" name="TextBox 63">
              <a:extLst>
                <a:ext uri="{FF2B5EF4-FFF2-40B4-BE49-F238E27FC236}">
                  <a16:creationId xmlns:a16="http://schemas.microsoft.com/office/drawing/2014/main" id="{166A088D-EF70-4221-AD9F-FA033B1CC3F6}"/>
                </a:ext>
              </a:extLst>
            </p:cNvPr>
            <p:cNvSpPr txBox="1"/>
            <p:nvPr/>
          </p:nvSpPr>
          <p:spPr>
            <a:xfrm>
              <a:off x="5015459" y="4424831"/>
              <a:ext cx="2292352" cy="37959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b="1" i="0" u="none" strike="noStrike" cap="none" spc="0" normalizeH="0" baseline="0" dirty="0">
                  <a:ln>
                    <a:noFill/>
                  </a:ln>
                  <a:solidFill>
                    <a:schemeClr val="bg1"/>
                  </a:solidFill>
                  <a:effectLst/>
                  <a:uFillTx/>
                  <a:latin typeface="Arial" panose="020B0604020202020204" pitchFamily="34" charset="0"/>
                  <a:ea typeface="Roboto Black" panose="02000000000000000000" pitchFamily="2" charset="0"/>
                  <a:cs typeface="Arial" panose="020B0604020202020204" pitchFamily="34" charset="0"/>
                  <a:sym typeface="Helvetica Light"/>
                </a:rPr>
                <a:t>Owner</a:t>
              </a:r>
            </a:p>
          </p:txBody>
        </p:sp>
        <p:sp>
          <p:nvSpPr>
            <p:cNvPr id="65" name="TextBox 64">
              <a:extLst>
                <a:ext uri="{FF2B5EF4-FFF2-40B4-BE49-F238E27FC236}">
                  <a16:creationId xmlns:a16="http://schemas.microsoft.com/office/drawing/2014/main" id="{8726738E-313B-404C-98A6-CA5E7BEED289}"/>
                </a:ext>
              </a:extLst>
            </p:cNvPr>
            <p:cNvSpPr txBox="1"/>
            <p:nvPr/>
          </p:nvSpPr>
          <p:spPr>
            <a:xfrm>
              <a:off x="5003652" y="4694454"/>
              <a:ext cx="2315968" cy="37959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b="1" i="0" u="none" strike="noStrike" cap="none" spc="0" normalizeH="0" baseline="0" dirty="0">
                  <a:ln>
                    <a:noFill/>
                  </a:ln>
                  <a:solidFill>
                    <a:schemeClr val="bg1"/>
                  </a:solidFill>
                  <a:effectLst/>
                  <a:uFillTx/>
                  <a:latin typeface="Arial" panose="020B0604020202020204" pitchFamily="34" charset="0"/>
                  <a:ea typeface="Roboto Black" panose="02000000000000000000" pitchFamily="2" charset="0"/>
                  <a:cs typeface="Arial" panose="020B0604020202020204" pitchFamily="34" charset="0"/>
                  <a:sym typeface="Helvetica Light"/>
                </a:rPr>
                <a:t>PD-B</a:t>
              </a:r>
            </a:p>
          </p:txBody>
        </p:sp>
      </p:grpSp>
      <p:sp>
        <p:nvSpPr>
          <p:cNvPr id="66" name="TextBox 65">
            <a:extLst>
              <a:ext uri="{FF2B5EF4-FFF2-40B4-BE49-F238E27FC236}">
                <a16:creationId xmlns:a16="http://schemas.microsoft.com/office/drawing/2014/main" id="{CF4871B0-513A-45AF-AEEE-C25DBE00688A}"/>
              </a:ext>
            </a:extLst>
          </p:cNvPr>
          <p:cNvSpPr txBox="1"/>
          <p:nvPr/>
        </p:nvSpPr>
        <p:spPr>
          <a:xfrm>
            <a:off x="8522684" y="5501895"/>
            <a:ext cx="1274973"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2000" b="1" i="0" u="none" strike="noStrike" cap="none" spc="0" normalizeH="0" baseline="0" dirty="0">
                <a:ln>
                  <a:noFill/>
                </a:ln>
                <a:solidFill>
                  <a:schemeClr val="bg1"/>
                </a:solidFill>
                <a:effectLst/>
                <a:uFillTx/>
                <a:latin typeface="+mn-lt"/>
                <a:ea typeface="Roboto Black" panose="02000000000000000000" pitchFamily="2" charset="0"/>
                <a:cs typeface="Helvetica Light"/>
                <a:sym typeface="Helvetica Light"/>
              </a:rPr>
              <a:t>PD-B</a:t>
            </a:r>
            <a:endParaRPr kumimoji="0" lang="en-US" sz="2000" b="1" i="0" u="none" strike="noStrike" cap="none" spc="0" normalizeH="0" baseline="0" dirty="0">
              <a:ln>
                <a:noFill/>
              </a:ln>
              <a:solidFill>
                <a:schemeClr val="bg1"/>
              </a:solidFill>
              <a:effectLst/>
              <a:uFillTx/>
              <a:latin typeface="Arial" panose="020B0604020202020204" pitchFamily="34" charset="0"/>
              <a:ea typeface="Roboto Black" panose="02000000000000000000" pitchFamily="2" charset="0"/>
              <a:cs typeface="Arial" panose="020B0604020202020204" pitchFamily="34" charset="0"/>
              <a:sym typeface="Helvetica Light"/>
            </a:endParaRPr>
          </a:p>
        </p:txBody>
      </p:sp>
      <p:sp>
        <p:nvSpPr>
          <p:cNvPr id="67" name="Parallelogram 66">
            <a:extLst>
              <a:ext uri="{FF2B5EF4-FFF2-40B4-BE49-F238E27FC236}">
                <a16:creationId xmlns:a16="http://schemas.microsoft.com/office/drawing/2014/main" id="{A82D479D-D132-42E9-B31F-ABAFA0CFAC6E}"/>
              </a:ext>
            </a:extLst>
          </p:cNvPr>
          <p:cNvSpPr/>
          <p:nvPr/>
        </p:nvSpPr>
        <p:spPr>
          <a:xfrm>
            <a:off x="2416009" y="5715942"/>
            <a:ext cx="2200668" cy="287009"/>
          </a:xfrm>
          <a:prstGeom prst="parallelogram">
            <a:avLst>
              <a:gd name="adj" fmla="val 100491"/>
            </a:avLst>
          </a:prstGeom>
          <a:solidFill>
            <a:srgbClr val="61953D"/>
          </a:solidFill>
          <a:ln w="12700" cap="flat">
            <a:noFill/>
            <a:miter lim="400000"/>
          </a:ln>
          <a:effectLst>
            <a:outerShdw blurRad="1010443" sx="100179" sy="100179" algn="tl" rotWithShape="0">
              <a:prstClr val="black">
                <a:alpha val="8176"/>
              </a:prst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chemeClr val="accent2">
                  <a:hueOff val="2464099"/>
                  <a:satOff val="-3448"/>
                  <a:lumOff val="73354"/>
                </a:schemeClr>
              </a:solidFill>
              <a:effectLst/>
              <a:uFillTx/>
              <a:latin typeface="Arial" panose="020B0604020202020204" pitchFamily="34" charset="0"/>
              <a:ea typeface="Helvetica Light"/>
              <a:cs typeface="Arial" panose="020B0604020202020204" pitchFamily="34" charset="0"/>
              <a:sym typeface="Helvetica Light"/>
            </a:endParaRPr>
          </a:p>
        </p:txBody>
      </p:sp>
      <p:sp>
        <p:nvSpPr>
          <p:cNvPr id="68" name="TextBox 67">
            <a:extLst>
              <a:ext uri="{FF2B5EF4-FFF2-40B4-BE49-F238E27FC236}">
                <a16:creationId xmlns:a16="http://schemas.microsoft.com/office/drawing/2014/main" id="{5C764F76-692E-4BD1-8B77-18FE8A52E6A5}"/>
              </a:ext>
            </a:extLst>
          </p:cNvPr>
          <p:cNvSpPr txBox="1"/>
          <p:nvPr/>
        </p:nvSpPr>
        <p:spPr>
          <a:xfrm>
            <a:off x="2863294" y="5665388"/>
            <a:ext cx="1426670" cy="37959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b="1" i="0" u="none" strike="noStrike" cap="none" spc="0" normalizeH="0" baseline="0" dirty="0">
                <a:ln>
                  <a:noFill/>
                </a:ln>
                <a:solidFill>
                  <a:schemeClr val="bg1"/>
                </a:solidFill>
                <a:effectLst/>
                <a:uFillTx/>
                <a:latin typeface="Arial" panose="020B0604020202020204" pitchFamily="34" charset="0"/>
                <a:ea typeface="Roboto Black" panose="02000000000000000000" pitchFamily="2" charset="0"/>
                <a:cs typeface="Arial" panose="020B0604020202020204" pitchFamily="34" charset="0"/>
                <a:sym typeface="Helvetica Light"/>
              </a:rPr>
              <a:t>PD-B</a:t>
            </a:r>
          </a:p>
        </p:txBody>
      </p:sp>
      <p:sp>
        <p:nvSpPr>
          <p:cNvPr id="69" name="TextBox 68">
            <a:extLst>
              <a:ext uri="{FF2B5EF4-FFF2-40B4-BE49-F238E27FC236}">
                <a16:creationId xmlns:a16="http://schemas.microsoft.com/office/drawing/2014/main" id="{1BAE3FAD-1005-42CC-B578-EA0B142C5502}"/>
              </a:ext>
            </a:extLst>
          </p:cNvPr>
          <p:cNvSpPr txBox="1"/>
          <p:nvPr/>
        </p:nvSpPr>
        <p:spPr>
          <a:xfrm>
            <a:off x="823803" y="5495545"/>
            <a:ext cx="1231900"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r" defTabSz="825500" rtl="0" fontAlgn="auto" latinLnBrk="0" hangingPunct="0">
              <a:lnSpc>
                <a:spcPct val="100000"/>
              </a:lnSpc>
              <a:spcBef>
                <a:spcPts val="0"/>
              </a:spcBef>
              <a:spcAft>
                <a:spcPts val="0"/>
              </a:spcAft>
              <a:buClrTx/>
              <a:buSzTx/>
              <a:buFontTx/>
              <a:buNone/>
              <a:tabLst/>
            </a:pPr>
            <a:r>
              <a:rPr kumimoji="0" lang="en-US" sz="2000" b="1" i="0" u="none" strike="noStrike" cap="none" spc="0" normalizeH="0" baseline="0" dirty="0">
                <a:ln>
                  <a:noFill/>
                </a:ln>
                <a:solidFill>
                  <a:srgbClr val="414042"/>
                </a:solidFill>
                <a:effectLst/>
                <a:uFillTx/>
                <a:latin typeface="+mn-lt"/>
                <a:ea typeface="Roboto Black" panose="02000000000000000000" pitchFamily="2" charset="0"/>
                <a:cs typeface="Helvetica Light"/>
                <a:sym typeface="Helvetica Light"/>
              </a:rPr>
              <a:t>PDB</a:t>
            </a:r>
          </a:p>
        </p:txBody>
      </p:sp>
      <p:sp>
        <p:nvSpPr>
          <p:cNvPr id="52" name="Parallelogram 51">
            <a:extLst>
              <a:ext uri="{FF2B5EF4-FFF2-40B4-BE49-F238E27FC236}">
                <a16:creationId xmlns:a16="http://schemas.microsoft.com/office/drawing/2014/main" id="{1B3D6CEF-983E-3740-AC47-0060A83A84AE}"/>
              </a:ext>
            </a:extLst>
          </p:cNvPr>
          <p:cNvSpPr/>
          <p:nvPr/>
        </p:nvSpPr>
        <p:spPr>
          <a:xfrm>
            <a:off x="2870196" y="4759554"/>
            <a:ext cx="1742296" cy="286636"/>
          </a:xfrm>
          <a:prstGeom prst="parallelogram">
            <a:avLst>
              <a:gd name="adj" fmla="val 100491"/>
            </a:avLst>
          </a:prstGeom>
          <a:solidFill>
            <a:srgbClr val="7030A0"/>
          </a:solidFill>
          <a:ln w="12700" cap="flat">
            <a:solidFill>
              <a:srgbClr val="7030A0"/>
            </a:solidFill>
            <a:miter lim="400000"/>
          </a:ln>
          <a:effectLst>
            <a:outerShdw blurRad="1010443" sx="100179" sy="100179" algn="tl" rotWithShape="0">
              <a:prstClr val="black">
                <a:alpha val="8176"/>
              </a:prst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ctr" defTabSz="825500" hangingPunct="0"/>
            <a:endParaRPr lang="en-US" sz="1400" b="1" dirty="0">
              <a:solidFill>
                <a:schemeClr val="bg1"/>
              </a:solidFill>
              <a:latin typeface="Arial" panose="020B0604020202020204" pitchFamily="34" charset="0"/>
              <a:ea typeface="Roboto Black" panose="02000000000000000000" pitchFamily="2" charset="0"/>
              <a:cs typeface="Arial" panose="020B0604020202020204" pitchFamily="34" charset="0"/>
              <a:sym typeface="Helvetica Light"/>
            </a:endParaRPr>
          </a:p>
        </p:txBody>
      </p:sp>
      <p:sp>
        <p:nvSpPr>
          <p:cNvPr id="73" name="Parallelogram 72">
            <a:extLst>
              <a:ext uri="{FF2B5EF4-FFF2-40B4-BE49-F238E27FC236}">
                <a16:creationId xmlns:a16="http://schemas.microsoft.com/office/drawing/2014/main" id="{B82ABD7C-A617-FA49-8761-495813815DD2}"/>
              </a:ext>
            </a:extLst>
          </p:cNvPr>
          <p:cNvSpPr/>
          <p:nvPr/>
        </p:nvSpPr>
        <p:spPr>
          <a:xfrm flipV="1">
            <a:off x="2870195" y="4457915"/>
            <a:ext cx="1746301" cy="292460"/>
          </a:xfrm>
          <a:prstGeom prst="parallelogram">
            <a:avLst>
              <a:gd name="adj" fmla="val 100491"/>
            </a:avLst>
          </a:prstGeom>
          <a:solidFill>
            <a:srgbClr val="E32526"/>
          </a:solidFill>
          <a:ln w="12700" cap="flat">
            <a:noFill/>
            <a:miter lim="400000"/>
          </a:ln>
          <a:effectLst>
            <a:outerShdw blurRad="1010443" sx="100179" sy="100179" algn="tl" rotWithShape="0">
              <a:prstClr val="black">
                <a:alpha val="8176"/>
              </a:prst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ctr" defTabSz="825500" hangingPunct="0"/>
            <a:endParaRPr lang="en-US" sz="1400" b="1" dirty="0">
              <a:solidFill>
                <a:schemeClr val="bg1"/>
              </a:solidFill>
              <a:latin typeface="Arial" panose="020B0604020202020204" pitchFamily="34" charset="0"/>
              <a:ea typeface="Roboto Black" panose="02000000000000000000" pitchFamily="2" charset="0"/>
              <a:cs typeface="Arial" panose="020B0604020202020204" pitchFamily="34" charset="0"/>
              <a:sym typeface="Helvetica Light"/>
            </a:endParaRPr>
          </a:p>
        </p:txBody>
      </p:sp>
      <p:sp>
        <p:nvSpPr>
          <p:cNvPr id="54" name="TextBox 53">
            <a:extLst>
              <a:ext uri="{FF2B5EF4-FFF2-40B4-BE49-F238E27FC236}">
                <a16:creationId xmlns:a16="http://schemas.microsoft.com/office/drawing/2014/main" id="{2583B763-B56F-2C4B-AD91-36E9533836EC}"/>
              </a:ext>
            </a:extLst>
          </p:cNvPr>
          <p:cNvSpPr txBox="1"/>
          <p:nvPr/>
        </p:nvSpPr>
        <p:spPr>
          <a:xfrm>
            <a:off x="3067890" y="4707539"/>
            <a:ext cx="1342634" cy="37959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b="1" i="0" u="none" strike="noStrike" cap="none" spc="0" normalizeH="0" baseline="0" dirty="0">
                <a:ln>
                  <a:noFill/>
                </a:ln>
                <a:solidFill>
                  <a:schemeClr val="bg1"/>
                </a:solidFill>
                <a:effectLst/>
                <a:uFillTx/>
                <a:latin typeface="Arial" panose="020B0604020202020204" pitchFamily="34" charset="0"/>
                <a:ea typeface="Roboto Black" panose="02000000000000000000" pitchFamily="2" charset="0"/>
                <a:cs typeface="Arial" panose="020B0604020202020204" pitchFamily="34" charset="0"/>
                <a:sym typeface="Helvetica Light"/>
              </a:rPr>
              <a:t>CM-GC</a:t>
            </a:r>
          </a:p>
        </p:txBody>
      </p:sp>
      <p:sp>
        <p:nvSpPr>
          <p:cNvPr id="71" name="TextBox 70">
            <a:extLst>
              <a:ext uri="{FF2B5EF4-FFF2-40B4-BE49-F238E27FC236}">
                <a16:creationId xmlns:a16="http://schemas.microsoft.com/office/drawing/2014/main" id="{AB9FA5D6-07CB-C24C-9135-959592140A2D}"/>
              </a:ext>
            </a:extLst>
          </p:cNvPr>
          <p:cNvSpPr txBox="1"/>
          <p:nvPr/>
        </p:nvSpPr>
        <p:spPr>
          <a:xfrm>
            <a:off x="3150068" y="4398949"/>
            <a:ext cx="1342634" cy="37959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b="1" i="0" u="none" strike="noStrike" cap="none" spc="0" normalizeH="0" baseline="0" dirty="0">
                <a:ln>
                  <a:noFill/>
                </a:ln>
                <a:solidFill>
                  <a:schemeClr val="bg1"/>
                </a:solidFill>
                <a:effectLst/>
                <a:uFillTx/>
                <a:latin typeface="Arial" panose="020B0604020202020204" pitchFamily="34" charset="0"/>
                <a:ea typeface="Roboto Black" panose="02000000000000000000" pitchFamily="2" charset="0"/>
                <a:cs typeface="Arial" panose="020B0604020202020204" pitchFamily="34" charset="0"/>
                <a:sym typeface="Helvetica Light"/>
              </a:rPr>
              <a:t>Designer</a:t>
            </a:r>
          </a:p>
        </p:txBody>
      </p:sp>
      <p:sp>
        <p:nvSpPr>
          <p:cNvPr id="74" name="Parallelogram 73">
            <a:extLst>
              <a:ext uri="{FF2B5EF4-FFF2-40B4-BE49-F238E27FC236}">
                <a16:creationId xmlns:a16="http://schemas.microsoft.com/office/drawing/2014/main" id="{FB973B7D-2F2A-1E4A-BB2B-ECBD9BDF4A59}"/>
              </a:ext>
            </a:extLst>
          </p:cNvPr>
          <p:cNvSpPr/>
          <p:nvPr/>
        </p:nvSpPr>
        <p:spPr>
          <a:xfrm>
            <a:off x="6177938" y="4759554"/>
            <a:ext cx="1742296" cy="286636"/>
          </a:xfrm>
          <a:prstGeom prst="parallelogram">
            <a:avLst>
              <a:gd name="adj" fmla="val 100491"/>
            </a:avLst>
          </a:prstGeom>
          <a:solidFill>
            <a:srgbClr val="7030A0"/>
          </a:solidFill>
          <a:ln w="12700" cap="flat">
            <a:solidFill>
              <a:srgbClr val="7030A0"/>
            </a:solidFill>
            <a:miter lim="400000"/>
          </a:ln>
          <a:effectLst>
            <a:outerShdw blurRad="1010443" sx="100179" sy="100179" algn="tl" rotWithShape="0">
              <a:prstClr val="black">
                <a:alpha val="8176"/>
              </a:prst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ctr" defTabSz="825500" hangingPunct="0"/>
            <a:endParaRPr lang="en-US" sz="1400" b="1" dirty="0">
              <a:solidFill>
                <a:schemeClr val="bg1"/>
              </a:solidFill>
              <a:latin typeface="Arial" panose="020B0604020202020204" pitchFamily="34" charset="0"/>
              <a:ea typeface="Roboto Black" panose="02000000000000000000" pitchFamily="2" charset="0"/>
              <a:cs typeface="Arial" panose="020B0604020202020204" pitchFamily="34" charset="0"/>
              <a:sym typeface="Helvetica Light"/>
            </a:endParaRPr>
          </a:p>
        </p:txBody>
      </p:sp>
      <p:sp>
        <p:nvSpPr>
          <p:cNvPr id="75" name="Parallelogram 74">
            <a:extLst>
              <a:ext uri="{FF2B5EF4-FFF2-40B4-BE49-F238E27FC236}">
                <a16:creationId xmlns:a16="http://schemas.microsoft.com/office/drawing/2014/main" id="{D2886F23-EA62-5740-9353-FCD17FC0DA68}"/>
              </a:ext>
            </a:extLst>
          </p:cNvPr>
          <p:cNvSpPr/>
          <p:nvPr/>
        </p:nvSpPr>
        <p:spPr>
          <a:xfrm flipV="1">
            <a:off x="6177937" y="4457915"/>
            <a:ext cx="1746301" cy="292460"/>
          </a:xfrm>
          <a:prstGeom prst="parallelogram">
            <a:avLst>
              <a:gd name="adj" fmla="val 100491"/>
            </a:avLst>
          </a:prstGeom>
          <a:solidFill>
            <a:srgbClr val="E32526"/>
          </a:solidFill>
          <a:ln w="12700" cap="flat">
            <a:noFill/>
            <a:miter lim="400000"/>
          </a:ln>
          <a:effectLst>
            <a:outerShdw blurRad="1010443" sx="100179" sy="100179" algn="tl" rotWithShape="0">
              <a:prstClr val="black">
                <a:alpha val="8176"/>
              </a:prst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ctr" defTabSz="825500" hangingPunct="0"/>
            <a:endParaRPr lang="en-US" sz="1400" b="1" dirty="0">
              <a:solidFill>
                <a:schemeClr val="bg1"/>
              </a:solidFill>
              <a:latin typeface="Arial" panose="020B0604020202020204" pitchFamily="34" charset="0"/>
              <a:ea typeface="Roboto Black" panose="02000000000000000000" pitchFamily="2" charset="0"/>
              <a:cs typeface="Arial" panose="020B0604020202020204" pitchFamily="34" charset="0"/>
              <a:sym typeface="Helvetica Light"/>
            </a:endParaRPr>
          </a:p>
        </p:txBody>
      </p:sp>
      <p:sp>
        <p:nvSpPr>
          <p:cNvPr id="76" name="TextBox 75">
            <a:extLst>
              <a:ext uri="{FF2B5EF4-FFF2-40B4-BE49-F238E27FC236}">
                <a16:creationId xmlns:a16="http://schemas.microsoft.com/office/drawing/2014/main" id="{24EAB7AE-03E8-9747-A3BA-38F9C65435AA}"/>
              </a:ext>
            </a:extLst>
          </p:cNvPr>
          <p:cNvSpPr txBox="1"/>
          <p:nvPr/>
        </p:nvSpPr>
        <p:spPr>
          <a:xfrm>
            <a:off x="6375632" y="4707539"/>
            <a:ext cx="1342634" cy="37959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b="1" i="0" u="none" strike="noStrike" cap="none" spc="0" normalizeH="0" baseline="0" dirty="0">
                <a:ln>
                  <a:noFill/>
                </a:ln>
                <a:solidFill>
                  <a:schemeClr val="bg1"/>
                </a:solidFill>
                <a:effectLst/>
                <a:uFillTx/>
                <a:latin typeface="Arial" panose="020B0604020202020204" pitchFamily="34" charset="0"/>
                <a:ea typeface="Roboto Black" panose="02000000000000000000" pitchFamily="2" charset="0"/>
                <a:cs typeface="Arial" panose="020B0604020202020204" pitchFamily="34" charset="0"/>
                <a:sym typeface="Helvetica Light"/>
              </a:rPr>
              <a:t>CM-GC</a:t>
            </a:r>
          </a:p>
        </p:txBody>
      </p:sp>
      <p:sp>
        <p:nvSpPr>
          <p:cNvPr id="77" name="TextBox 76">
            <a:extLst>
              <a:ext uri="{FF2B5EF4-FFF2-40B4-BE49-F238E27FC236}">
                <a16:creationId xmlns:a16="http://schemas.microsoft.com/office/drawing/2014/main" id="{9677815D-8C34-A848-9FFC-8856EC0257F8}"/>
              </a:ext>
            </a:extLst>
          </p:cNvPr>
          <p:cNvSpPr txBox="1"/>
          <p:nvPr/>
        </p:nvSpPr>
        <p:spPr>
          <a:xfrm>
            <a:off x="6457810" y="4398949"/>
            <a:ext cx="1342634" cy="37959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b="1" i="0" u="none" strike="noStrike" cap="none" spc="0" normalizeH="0" baseline="0" dirty="0">
                <a:ln>
                  <a:noFill/>
                </a:ln>
                <a:solidFill>
                  <a:schemeClr val="bg1"/>
                </a:solidFill>
                <a:effectLst/>
                <a:uFillTx/>
                <a:latin typeface="Arial" panose="020B0604020202020204" pitchFamily="34" charset="0"/>
                <a:ea typeface="Roboto Black" panose="02000000000000000000" pitchFamily="2" charset="0"/>
                <a:cs typeface="Arial" panose="020B0604020202020204" pitchFamily="34" charset="0"/>
                <a:sym typeface="Helvetica Light"/>
              </a:rPr>
              <a:t>Designer</a:t>
            </a:r>
          </a:p>
        </p:txBody>
      </p:sp>
      <p:sp>
        <p:nvSpPr>
          <p:cNvPr id="78" name="TextBox 77">
            <a:extLst>
              <a:ext uri="{FF2B5EF4-FFF2-40B4-BE49-F238E27FC236}">
                <a16:creationId xmlns:a16="http://schemas.microsoft.com/office/drawing/2014/main" id="{E043CCB6-FA19-CD41-87DB-24583768D053}"/>
              </a:ext>
            </a:extLst>
          </p:cNvPr>
          <p:cNvSpPr txBox="1"/>
          <p:nvPr/>
        </p:nvSpPr>
        <p:spPr>
          <a:xfrm>
            <a:off x="4978080" y="4563264"/>
            <a:ext cx="930440" cy="37959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defTabSz="825500" rtl="0" fontAlgn="auto" latinLnBrk="0" hangingPunct="0">
              <a:lnSpc>
                <a:spcPct val="100000"/>
              </a:lnSpc>
              <a:spcBef>
                <a:spcPts val="0"/>
              </a:spcBef>
              <a:spcAft>
                <a:spcPts val="0"/>
              </a:spcAft>
              <a:buClrTx/>
              <a:buSzTx/>
              <a:buFontTx/>
              <a:buNone/>
              <a:tabLst/>
            </a:pPr>
            <a:r>
              <a:rPr kumimoji="0" lang="en-US" b="1" i="0" u="none" strike="noStrike" cap="none" spc="0" normalizeH="0" baseline="0" dirty="0">
                <a:ln>
                  <a:noFill/>
                </a:ln>
                <a:solidFill>
                  <a:schemeClr val="bg1"/>
                </a:solidFill>
                <a:effectLst/>
                <a:uFillTx/>
                <a:latin typeface="Arial" panose="020B0604020202020204" pitchFamily="34" charset="0"/>
                <a:ea typeface="Roboto Black" panose="02000000000000000000" pitchFamily="2" charset="0"/>
                <a:cs typeface="Arial" panose="020B0604020202020204" pitchFamily="34" charset="0"/>
                <a:sym typeface="Helvetica Light"/>
              </a:rPr>
              <a:t>Owner</a:t>
            </a:r>
          </a:p>
        </p:txBody>
      </p:sp>
    </p:spTree>
    <p:extLst>
      <p:ext uri="{BB962C8B-B14F-4D97-AF65-F5344CB8AC3E}">
        <p14:creationId xmlns:p14="http://schemas.microsoft.com/office/powerpoint/2010/main" val="260756192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Picture 44" descr="Logo&#10;&#10;Description automatically generated">
            <a:extLst>
              <a:ext uri="{FF2B5EF4-FFF2-40B4-BE49-F238E27FC236}">
                <a16:creationId xmlns:a16="http://schemas.microsoft.com/office/drawing/2014/main" id="{CE3FB960-EED8-4A92-ADC1-33957E650733}"/>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348064" y="393313"/>
            <a:ext cx="1282612" cy="477836"/>
          </a:xfrm>
          <a:prstGeom prst="rect">
            <a:avLst/>
          </a:prstGeom>
        </p:spPr>
      </p:pic>
      <p:cxnSp>
        <p:nvCxnSpPr>
          <p:cNvPr id="49" name="Straight Connector 48">
            <a:extLst>
              <a:ext uri="{FF2B5EF4-FFF2-40B4-BE49-F238E27FC236}">
                <a16:creationId xmlns:a16="http://schemas.microsoft.com/office/drawing/2014/main" id="{B062CCDB-611F-43B7-8CBB-B9F2D01CAEFB}"/>
              </a:ext>
            </a:extLst>
          </p:cNvPr>
          <p:cNvCxnSpPr>
            <a:cxnSpLocks/>
          </p:cNvCxnSpPr>
          <p:nvPr/>
        </p:nvCxnSpPr>
        <p:spPr>
          <a:xfrm flipH="1">
            <a:off x="360729" y="285226"/>
            <a:ext cx="11341913" cy="0"/>
          </a:xfrm>
          <a:prstGeom prst="line">
            <a:avLst/>
          </a:prstGeom>
          <a:ln w="57150">
            <a:solidFill>
              <a:srgbClr val="3B3477"/>
            </a:solidFill>
          </a:ln>
        </p:spPr>
        <p:style>
          <a:lnRef idx="3">
            <a:schemeClr val="accent1"/>
          </a:lnRef>
          <a:fillRef idx="0">
            <a:schemeClr val="accent1"/>
          </a:fillRef>
          <a:effectRef idx="2">
            <a:schemeClr val="accent1"/>
          </a:effectRef>
          <a:fontRef idx="minor">
            <a:schemeClr val="tx1"/>
          </a:fontRef>
        </p:style>
      </p:cxnSp>
      <p:cxnSp>
        <p:nvCxnSpPr>
          <p:cNvPr id="50" name="Straight Connector 49">
            <a:extLst>
              <a:ext uri="{FF2B5EF4-FFF2-40B4-BE49-F238E27FC236}">
                <a16:creationId xmlns:a16="http://schemas.microsoft.com/office/drawing/2014/main" id="{FF6F6499-6058-474A-948E-E273D477C34A}"/>
              </a:ext>
            </a:extLst>
          </p:cNvPr>
          <p:cNvCxnSpPr>
            <a:cxnSpLocks/>
          </p:cNvCxnSpPr>
          <p:nvPr/>
        </p:nvCxnSpPr>
        <p:spPr>
          <a:xfrm flipH="1">
            <a:off x="360726" y="6586756"/>
            <a:ext cx="11511784" cy="0"/>
          </a:xfrm>
          <a:prstGeom prst="line">
            <a:avLst/>
          </a:prstGeom>
          <a:ln w="57150">
            <a:solidFill>
              <a:srgbClr val="3B3477"/>
            </a:solidFill>
          </a:ln>
        </p:spPr>
        <p:style>
          <a:lnRef idx="3">
            <a:schemeClr val="accent1"/>
          </a:lnRef>
          <a:fillRef idx="0">
            <a:schemeClr val="accent1"/>
          </a:fillRef>
          <a:effectRef idx="2">
            <a:schemeClr val="accent1"/>
          </a:effectRef>
          <a:fontRef idx="minor">
            <a:schemeClr val="tx1"/>
          </a:fontRef>
        </p:style>
      </p:cxnSp>
      <p:cxnSp>
        <p:nvCxnSpPr>
          <p:cNvPr id="53" name="Straight Connector 52">
            <a:extLst>
              <a:ext uri="{FF2B5EF4-FFF2-40B4-BE49-F238E27FC236}">
                <a16:creationId xmlns:a16="http://schemas.microsoft.com/office/drawing/2014/main" id="{89D9C598-6F37-47C3-AAE5-943F5B2F6059}"/>
              </a:ext>
            </a:extLst>
          </p:cNvPr>
          <p:cNvCxnSpPr>
            <a:cxnSpLocks/>
          </p:cNvCxnSpPr>
          <p:nvPr/>
        </p:nvCxnSpPr>
        <p:spPr>
          <a:xfrm>
            <a:off x="385893" y="285226"/>
            <a:ext cx="0" cy="6301530"/>
          </a:xfrm>
          <a:prstGeom prst="line">
            <a:avLst/>
          </a:prstGeom>
          <a:ln w="57150">
            <a:solidFill>
              <a:srgbClr val="3B3477"/>
            </a:solidFill>
          </a:ln>
        </p:spPr>
        <p:style>
          <a:lnRef idx="3">
            <a:schemeClr val="accent1"/>
          </a:lnRef>
          <a:fillRef idx="0">
            <a:schemeClr val="accent1"/>
          </a:fillRef>
          <a:effectRef idx="2">
            <a:schemeClr val="accent1"/>
          </a:effectRef>
          <a:fontRef idx="minor">
            <a:schemeClr val="tx1"/>
          </a:fontRef>
        </p:style>
      </p:cxnSp>
      <p:cxnSp>
        <p:nvCxnSpPr>
          <p:cNvPr id="60" name="Straight Connector 59">
            <a:extLst>
              <a:ext uri="{FF2B5EF4-FFF2-40B4-BE49-F238E27FC236}">
                <a16:creationId xmlns:a16="http://schemas.microsoft.com/office/drawing/2014/main" id="{D8842142-0438-4A0A-849B-B9ED83F1D16B}"/>
              </a:ext>
            </a:extLst>
          </p:cNvPr>
          <p:cNvCxnSpPr>
            <a:cxnSpLocks/>
          </p:cNvCxnSpPr>
          <p:nvPr/>
        </p:nvCxnSpPr>
        <p:spPr>
          <a:xfrm>
            <a:off x="11855732" y="6104426"/>
            <a:ext cx="0" cy="507497"/>
          </a:xfrm>
          <a:prstGeom prst="line">
            <a:avLst/>
          </a:prstGeom>
          <a:ln w="57150">
            <a:solidFill>
              <a:srgbClr val="3B3477"/>
            </a:solidFill>
          </a:ln>
        </p:spPr>
        <p:style>
          <a:lnRef idx="3">
            <a:schemeClr val="accent1"/>
          </a:lnRef>
          <a:fillRef idx="0">
            <a:schemeClr val="accent1"/>
          </a:fillRef>
          <a:effectRef idx="2">
            <a:schemeClr val="accent1"/>
          </a:effectRef>
          <a:fontRef idx="minor">
            <a:schemeClr val="tx1"/>
          </a:fontRef>
        </p:style>
      </p:cxnSp>
      <p:sp>
        <p:nvSpPr>
          <p:cNvPr id="8" name="Title 1">
            <a:extLst>
              <a:ext uri="{FF2B5EF4-FFF2-40B4-BE49-F238E27FC236}">
                <a16:creationId xmlns:a16="http://schemas.microsoft.com/office/drawing/2014/main" id="{98737CE1-6D24-4D1F-8EA6-2FDAB051E31C}"/>
              </a:ext>
            </a:extLst>
          </p:cNvPr>
          <p:cNvSpPr>
            <a:spLocks noGrp="1"/>
          </p:cNvSpPr>
          <p:nvPr>
            <p:ph type="ctrTitle"/>
          </p:nvPr>
        </p:nvSpPr>
        <p:spPr>
          <a:xfrm>
            <a:off x="736790" y="881493"/>
            <a:ext cx="9144000" cy="477837"/>
          </a:xfrm>
        </p:spPr>
        <p:txBody>
          <a:bodyPr>
            <a:noAutofit/>
          </a:bodyPr>
          <a:lstStyle/>
          <a:p>
            <a:pPr algn="l"/>
            <a:r>
              <a:rPr lang="en-US" sz="2800" b="1" dirty="0">
                <a:solidFill>
                  <a:srgbClr val="3B3477"/>
                </a:solidFill>
                <a:latin typeface="Arial Black" panose="020B0A04020102020204" pitchFamily="34" charset="0"/>
                <a:cs typeface="Arial" panose="020B0604020202020204" pitchFamily="34" charset="0"/>
              </a:rPr>
              <a:t>Construction Manager-General Contractor and Progressive Design Build</a:t>
            </a:r>
            <a:endParaRPr lang="en-US" sz="2800" dirty="0">
              <a:solidFill>
                <a:srgbClr val="3B3477"/>
              </a:solidFill>
              <a:latin typeface="Arial Black" panose="020B0A04020102020204" pitchFamily="34" charset="0"/>
            </a:endParaRPr>
          </a:p>
        </p:txBody>
      </p:sp>
      <p:sp>
        <p:nvSpPr>
          <p:cNvPr id="3" name="Rectangle 2"/>
          <p:cNvSpPr/>
          <p:nvPr/>
        </p:nvSpPr>
        <p:spPr>
          <a:xfrm>
            <a:off x="1948365" y="1961400"/>
            <a:ext cx="1584511" cy="805502"/>
          </a:xfrm>
          <a:prstGeom prst="rect">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Owner</a:t>
            </a:r>
          </a:p>
        </p:txBody>
      </p:sp>
      <p:sp>
        <p:nvSpPr>
          <p:cNvPr id="10" name="Rectangle 9"/>
          <p:cNvSpPr/>
          <p:nvPr/>
        </p:nvSpPr>
        <p:spPr>
          <a:xfrm>
            <a:off x="736790" y="3379499"/>
            <a:ext cx="1584511" cy="805502"/>
          </a:xfrm>
          <a:prstGeom prst="rect">
            <a:avLst/>
          </a:prstGeom>
          <a:solidFill>
            <a:srgbClr val="E23C3C"/>
          </a:solidFill>
          <a:ln>
            <a:solidFill>
              <a:srgbClr val="E23C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Designer</a:t>
            </a:r>
          </a:p>
        </p:txBody>
      </p:sp>
      <p:sp>
        <p:nvSpPr>
          <p:cNvPr id="11" name="Rectangle 10"/>
          <p:cNvSpPr/>
          <p:nvPr/>
        </p:nvSpPr>
        <p:spPr>
          <a:xfrm>
            <a:off x="3347141" y="3379499"/>
            <a:ext cx="1584511" cy="805502"/>
          </a:xfrm>
          <a:prstGeom prst="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Construction</a:t>
            </a:r>
            <a:r>
              <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1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Manager</a:t>
            </a:r>
          </a:p>
        </p:txBody>
      </p:sp>
      <p:cxnSp>
        <p:nvCxnSpPr>
          <p:cNvPr id="12" name="Straight Connector 11">
            <a:extLst>
              <a:ext uri="{FF2B5EF4-FFF2-40B4-BE49-F238E27FC236}">
                <a16:creationId xmlns:a16="http://schemas.microsoft.com/office/drawing/2014/main" id="{7028FC3E-DA10-4D16-A464-AAF58CB084A1}"/>
              </a:ext>
            </a:extLst>
          </p:cNvPr>
          <p:cNvCxnSpPr>
            <a:cxnSpLocks/>
          </p:cNvCxnSpPr>
          <p:nvPr/>
        </p:nvCxnSpPr>
        <p:spPr>
          <a:xfrm>
            <a:off x="2740620" y="2782650"/>
            <a:ext cx="2669" cy="299274"/>
          </a:xfrm>
          <a:prstGeom prst="line">
            <a:avLst/>
          </a:prstGeom>
          <a:ln w="2857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3303CD34-60FB-4F07-B341-C106AC1EE994}"/>
              </a:ext>
            </a:extLst>
          </p:cNvPr>
          <p:cNvCxnSpPr>
            <a:cxnSpLocks/>
          </p:cNvCxnSpPr>
          <p:nvPr/>
        </p:nvCxnSpPr>
        <p:spPr>
          <a:xfrm>
            <a:off x="1528353" y="3081924"/>
            <a:ext cx="2614891" cy="0"/>
          </a:xfrm>
          <a:prstGeom prst="line">
            <a:avLst/>
          </a:prstGeom>
          <a:ln w="2857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7028FC3E-DA10-4D16-A464-AAF58CB084A1}"/>
              </a:ext>
            </a:extLst>
          </p:cNvPr>
          <p:cNvCxnSpPr>
            <a:cxnSpLocks/>
          </p:cNvCxnSpPr>
          <p:nvPr/>
        </p:nvCxnSpPr>
        <p:spPr>
          <a:xfrm>
            <a:off x="1528352" y="3081925"/>
            <a:ext cx="2669" cy="299274"/>
          </a:xfrm>
          <a:prstGeom prst="line">
            <a:avLst/>
          </a:prstGeom>
          <a:ln w="2857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7028FC3E-DA10-4D16-A464-AAF58CB084A1}"/>
              </a:ext>
            </a:extLst>
          </p:cNvPr>
          <p:cNvCxnSpPr>
            <a:cxnSpLocks/>
          </p:cNvCxnSpPr>
          <p:nvPr/>
        </p:nvCxnSpPr>
        <p:spPr>
          <a:xfrm>
            <a:off x="4140575" y="3081924"/>
            <a:ext cx="2669" cy="299274"/>
          </a:xfrm>
          <a:prstGeom prst="line">
            <a:avLst/>
          </a:prstGeom>
          <a:ln w="2857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16" name="Rectangle 15"/>
          <p:cNvSpPr/>
          <p:nvPr/>
        </p:nvSpPr>
        <p:spPr>
          <a:xfrm>
            <a:off x="3347141" y="4516359"/>
            <a:ext cx="1584511" cy="805502"/>
          </a:xfrm>
          <a:prstGeom prst="rect">
            <a:avLst/>
          </a:prstGeom>
          <a:solidFill>
            <a:srgbClr val="61953D"/>
          </a:solidFill>
          <a:ln>
            <a:solidFill>
              <a:srgbClr val="6195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General</a:t>
            </a:r>
            <a:r>
              <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1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Contractor *</a:t>
            </a:r>
          </a:p>
        </p:txBody>
      </p:sp>
      <p:cxnSp>
        <p:nvCxnSpPr>
          <p:cNvPr id="17" name="Straight Connector 16">
            <a:extLst>
              <a:ext uri="{FF2B5EF4-FFF2-40B4-BE49-F238E27FC236}">
                <a16:creationId xmlns:a16="http://schemas.microsoft.com/office/drawing/2014/main" id="{7028FC3E-DA10-4D16-A464-AAF58CB084A1}"/>
              </a:ext>
            </a:extLst>
          </p:cNvPr>
          <p:cNvCxnSpPr>
            <a:cxnSpLocks/>
            <a:stCxn id="11" idx="2"/>
            <a:endCxn id="16" idx="0"/>
          </p:cNvCxnSpPr>
          <p:nvPr/>
        </p:nvCxnSpPr>
        <p:spPr>
          <a:xfrm>
            <a:off x="4139397" y="4185001"/>
            <a:ext cx="0" cy="331358"/>
          </a:xfrm>
          <a:prstGeom prst="line">
            <a:avLst/>
          </a:prstGeom>
          <a:ln w="28575">
            <a:solidFill>
              <a:schemeClr val="bg2">
                <a:lumMod val="75000"/>
              </a:schemeClr>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3303CD34-60FB-4F07-B341-C106AC1EE994}"/>
              </a:ext>
            </a:extLst>
          </p:cNvPr>
          <p:cNvCxnSpPr>
            <a:cxnSpLocks/>
            <a:stCxn id="10" idx="3"/>
            <a:endCxn id="11" idx="1"/>
          </p:cNvCxnSpPr>
          <p:nvPr/>
        </p:nvCxnSpPr>
        <p:spPr>
          <a:xfrm>
            <a:off x="2321301" y="3782250"/>
            <a:ext cx="1025840" cy="0"/>
          </a:xfrm>
          <a:prstGeom prst="line">
            <a:avLst/>
          </a:prstGeom>
          <a:ln w="25400" cap="flat" cmpd="sng" algn="ctr">
            <a:solidFill>
              <a:schemeClr val="tx2">
                <a:lumMod val="60000"/>
                <a:lumOff val="40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9" name="Straight Connector 28">
            <a:extLst>
              <a:ext uri="{FF2B5EF4-FFF2-40B4-BE49-F238E27FC236}">
                <a16:creationId xmlns:a16="http://schemas.microsoft.com/office/drawing/2014/main" id="{3303CD34-60FB-4F07-B341-C106AC1EE994}"/>
              </a:ext>
            </a:extLst>
          </p:cNvPr>
          <p:cNvCxnSpPr>
            <a:cxnSpLocks/>
            <a:endCxn id="31" idx="1"/>
          </p:cNvCxnSpPr>
          <p:nvPr/>
        </p:nvCxnSpPr>
        <p:spPr>
          <a:xfrm>
            <a:off x="3532876" y="2342535"/>
            <a:ext cx="1795681" cy="0"/>
          </a:xfrm>
          <a:prstGeom prst="line">
            <a:avLst/>
          </a:prstGeom>
          <a:ln w="2857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31" name="Rectangle 30"/>
          <p:cNvSpPr/>
          <p:nvPr/>
        </p:nvSpPr>
        <p:spPr>
          <a:xfrm>
            <a:off x="5328557" y="1939784"/>
            <a:ext cx="1584511" cy="805502"/>
          </a:xfrm>
          <a:prstGeom prst="rect">
            <a:avLst/>
          </a:prstGeom>
          <a:solidFill>
            <a:srgbClr val="E6D710"/>
          </a:solidFill>
          <a:ln>
            <a:solidFill>
              <a:srgbClr val="E6D71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Independent Cost Estimator</a:t>
            </a:r>
          </a:p>
        </p:txBody>
      </p:sp>
      <p:cxnSp>
        <p:nvCxnSpPr>
          <p:cNvPr id="23" name="Straight Connector 22">
            <a:extLst>
              <a:ext uri="{FF2B5EF4-FFF2-40B4-BE49-F238E27FC236}">
                <a16:creationId xmlns:a16="http://schemas.microsoft.com/office/drawing/2014/main" id="{3303CD34-60FB-4F07-B341-C106AC1EE994}"/>
              </a:ext>
            </a:extLst>
          </p:cNvPr>
          <p:cNvCxnSpPr>
            <a:cxnSpLocks/>
            <a:stCxn id="31" idx="3"/>
          </p:cNvCxnSpPr>
          <p:nvPr/>
        </p:nvCxnSpPr>
        <p:spPr>
          <a:xfrm>
            <a:off x="6913068" y="2342535"/>
            <a:ext cx="1624103" cy="0"/>
          </a:xfrm>
          <a:prstGeom prst="line">
            <a:avLst/>
          </a:prstGeom>
          <a:ln w="2857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2263566" y="1475699"/>
            <a:ext cx="9669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rPr>
              <a:t>CM-GC</a:t>
            </a:r>
          </a:p>
        </p:txBody>
      </p:sp>
      <p:sp>
        <p:nvSpPr>
          <p:cNvPr id="25" name="TextBox 24"/>
          <p:cNvSpPr txBox="1"/>
          <p:nvPr/>
        </p:nvSpPr>
        <p:spPr>
          <a:xfrm>
            <a:off x="7823817" y="1475699"/>
            <a:ext cx="298030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rPr>
              <a:t>Progressive Design Build</a:t>
            </a:r>
          </a:p>
        </p:txBody>
      </p:sp>
      <p:sp>
        <p:nvSpPr>
          <p:cNvPr id="26" name="TextBox 25"/>
          <p:cNvSpPr txBox="1"/>
          <p:nvPr/>
        </p:nvSpPr>
        <p:spPr>
          <a:xfrm>
            <a:off x="902811" y="4489496"/>
            <a:ext cx="1893639"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Upon Successful Negotiation of Guaranteed Maximum Price and Design Completion</a:t>
            </a:r>
          </a:p>
        </p:txBody>
      </p:sp>
      <p:sp>
        <p:nvSpPr>
          <p:cNvPr id="27" name="Rectangle 26"/>
          <p:cNvSpPr>
            <a:spLocks/>
          </p:cNvSpPr>
          <p:nvPr/>
        </p:nvSpPr>
        <p:spPr>
          <a:xfrm>
            <a:off x="8533068" y="1939784"/>
            <a:ext cx="1584511" cy="805503"/>
          </a:xfrm>
          <a:prstGeom prst="rect">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latin typeface="Arial" panose="020B0604020202020204" pitchFamily="34" charset="0"/>
                <a:cs typeface="Arial" panose="020B0604020202020204" pitchFamily="34" charset="0"/>
              </a:rPr>
              <a:t>Owner</a:t>
            </a:r>
          </a:p>
        </p:txBody>
      </p:sp>
      <p:sp>
        <p:nvSpPr>
          <p:cNvPr id="28" name="Rectangle 27"/>
          <p:cNvSpPr>
            <a:spLocks/>
          </p:cNvSpPr>
          <p:nvPr/>
        </p:nvSpPr>
        <p:spPr>
          <a:xfrm>
            <a:off x="7142807" y="4468411"/>
            <a:ext cx="1584511" cy="805503"/>
          </a:xfrm>
          <a:prstGeom prst="rect">
            <a:avLst/>
          </a:prstGeom>
          <a:solidFill>
            <a:srgbClr val="E23C3C"/>
          </a:solidFill>
          <a:ln>
            <a:solidFill>
              <a:srgbClr val="E23C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latin typeface="Arial" panose="020B0604020202020204" pitchFamily="34" charset="0"/>
                <a:cs typeface="Arial" panose="020B0604020202020204" pitchFamily="34" charset="0"/>
              </a:rPr>
              <a:t>Designer</a:t>
            </a:r>
          </a:p>
        </p:txBody>
      </p:sp>
      <p:sp>
        <p:nvSpPr>
          <p:cNvPr id="30" name="Rectangle 29"/>
          <p:cNvSpPr>
            <a:spLocks/>
          </p:cNvSpPr>
          <p:nvPr/>
        </p:nvSpPr>
        <p:spPr>
          <a:xfrm>
            <a:off x="8533068" y="3048787"/>
            <a:ext cx="1584511" cy="805503"/>
          </a:xfrm>
          <a:prstGeom prst="rect">
            <a:avLst/>
          </a:prstGeom>
          <a:solidFill>
            <a:srgbClr val="61953D"/>
          </a:solidFill>
          <a:ln>
            <a:solidFill>
              <a:srgbClr val="6195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latin typeface="Arial" panose="020B0604020202020204" pitchFamily="34" charset="0"/>
                <a:cs typeface="Arial" panose="020B0604020202020204" pitchFamily="34" charset="0"/>
              </a:rPr>
              <a:t>Design-Builder</a:t>
            </a:r>
          </a:p>
        </p:txBody>
      </p:sp>
      <p:cxnSp>
        <p:nvCxnSpPr>
          <p:cNvPr id="32" name="Straight Connector 31">
            <a:extLst>
              <a:ext uri="{FF2B5EF4-FFF2-40B4-BE49-F238E27FC236}">
                <a16:creationId xmlns:a16="http://schemas.microsoft.com/office/drawing/2014/main" id="{7028FC3E-DA10-4D16-A464-AAF58CB084A1}"/>
              </a:ext>
            </a:extLst>
          </p:cNvPr>
          <p:cNvCxnSpPr>
            <a:cxnSpLocks/>
          </p:cNvCxnSpPr>
          <p:nvPr/>
        </p:nvCxnSpPr>
        <p:spPr>
          <a:xfrm>
            <a:off x="9325323" y="2741727"/>
            <a:ext cx="2669" cy="299275"/>
          </a:xfrm>
          <a:prstGeom prst="line">
            <a:avLst/>
          </a:prstGeom>
          <a:ln w="2857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3303CD34-60FB-4F07-B341-C106AC1EE994}"/>
              </a:ext>
            </a:extLst>
          </p:cNvPr>
          <p:cNvCxnSpPr>
            <a:cxnSpLocks/>
          </p:cNvCxnSpPr>
          <p:nvPr/>
        </p:nvCxnSpPr>
        <p:spPr>
          <a:xfrm>
            <a:off x="7936588" y="4161350"/>
            <a:ext cx="2614891" cy="0"/>
          </a:xfrm>
          <a:prstGeom prst="line">
            <a:avLst/>
          </a:prstGeom>
          <a:ln w="2857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7028FC3E-DA10-4D16-A464-AAF58CB084A1}"/>
              </a:ext>
            </a:extLst>
          </p:cNvPr>
          <p:cNvCxnSpPr>
            <a:cxnSpLocks/>
          </p:cNvCxnSpPr>
          <p:nvPr/>
        </p:nvCxnSpPr>
        <p:spPr>
          <a:xfrm>
            <a:off x="7935063" y="4161350"/>
            <a:ext cx="2669" cy="299275"/>
          </a:xfrm>
          <a:prstGeom prst="line">
            <a:avLst/>
          </a:prstGeom>
          <a:ln w="2857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7028FC3E-DA10-4D16-A464-AAF58CB084A1}"/>
              </a:ext>
            </a:extLst>
          </p:cNvPr>
          <p:cNvCxnSpPr>
            <a:cxnSpLocks/>
          </p:cNvCxnSpPr>
          <p:nvPr/>
        </p:nvCxnSpPr>
        <p:spPr>
          <a:xfrm>
            <a:off x="10551860" y="4161350"/>
            <a:ext cx="2669" cy="299275"/>
          </a:xfrm>
          <a:prstGeom prst="line">
            <a:avLst/>
          </a:prstGeom>
          <a:ln w="2857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7028FC3E-DA10-4D16-A464-AAF58CB084A1}"/>
              </a:ext>
            </a:extLst>
          </p:cNvPr>
          <p:cNvCxnSpPr>
            <a:cxnSpLocks/>
          </p:cNvCxnSpPr>
          <p:nvPr/>
        </p:nvCxnSpPr>
        <p:spPr>
          <a:xfrm>
            <a:off x="9322654" y="3862075"/>
            <a:ext cx="2669" cy="299275"/>
          </a:xfrm>
          <a:prstGeom prst="line">
            <a:avLst/>
          </a:prstGeom>
          <a:ln w="2857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37" name="Rectangle 36"/>
          <p:cNvSpPr>
            <a:spLocks/>
          </p:cNvSpPr>
          <p:nvPr/>
        </p:nvSpPr>
        <p:spPr>
          <a:xfrm>
            <a:off x="9758400" y="4468411"/>
            <a:ext cx="1693771" cy="805503"/>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latin typeface="Arial" panose="020B0604020202020204" pitchFamily="34" charset="0"/>
                <a:cs typeface="Arial" panose="020B0604020202020204" pitchFamily="34" charset="0"/>
              </a:rPr>
              <a:t>Subcontractors</a:t>
            </a:r>
          </a:p>
        </p:txBody>
      </p:sp>
    </p:spTree>
    <p:extLst>
      <p:ext uri="{BB962C8B-B14F-4D97-AF65-F5344CB8AC3E}">
        <p14:creationId xmlns:p14="http://schemas.microsoft.com/office/powerpoint/2010/main" val="334337662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Picture 44" descr="Logo&#10;&#10;Description automatically generated">
            <a:extLst>
              <a:ext uri="{FF2B5EF4-FFF2-40B4-BE49-F238E27FC236}">
                <a16:creationId xmlns:a16="http://schemas.microsoft.com/office/drawing/2014/main" id="{CE3FB960-EED8-4A92-ADC1-33957E650733}"/>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0348064" y="393313"/>
            <a:ext cx="1282612" cy="477836"/>
          </a:xfrm>
          <a:prstGeom prst="rect">
            <a:avLst/>
          </a:prstGeom>
        </p:spPr>
      </p:pic>
      <p:cxnSp>
        <p:nvCxnSpPr>
          <p:cNvPr id="49" name="Straight Connector 48">
            <a:extLst>
              <a:ext uri="{FF2B5EF4-FFF2-40B4-BE49-F238E27FC236}">
                <a16:creationId xmlns:a16="http://schemas.microsoft.com/office/drawing/2014/main" id="{B062CCDB-611F-43B7-8CBB-B9F2D01CAEFB}"/>
              </a:ext>
            </a:extLst>
          </p:cNvPr>
          <p:cNvCxnSpPr>
            <a:cxnSpLocks/>
          </p:cNvCxnSpPr>
          <p:nvPr/>
        </p:nvCxnSpPr>
        <p:spPr>
          <a:xfrm flipH="1">
            <a:off x="360729" y="285226"/>
            <a:ext cx="11341913" cy="0"/>
          </a:xfrm>
          <a:prstGeom prst="line">
            <a:avLst/>
          </a:prstGeom>
          <a:ln w="57150">
            <a:solidFill>
              <a:srgbClr val="3B3477"/>
            </a:solidFill>
          </a:ln>
        </p:spPr>
        <p:style>
          <a:lnRef idx="3">
            <a:schemeClr val="accent1"/>
          </a:lnRef>
          <a:fillRef idx="0">
            <a:schemeClr val="accent1"/>
          </a:fillRef>
          <a:effectRef idx="2">
            <a:schemeClr val="accent1"/>
          </a:effectRef>
          <a:fontRef idx="minor">
            <a:schemeClr val="tx1"/>
          </a:fontRef>
        </p:style>
      </p:cxnSp>
      <p:cxnSp>
        <p:nvCxnSpPr>
          <p:cNvPr id="50" name="Straight Connector 49">
            <a:extLst>
              <a:ext uri="{FF2B5EF4-FFF2-40B4-BE49-F238E27FC236}">
                <a16:creationId xmlns:a16="http://schemas.microsoft.com/office/drawing/2014/main" id="{FF6F6499-6058-474A-948E-E273D477C34A}"/>
              </a:ext>
            </a:extLst>
          </p:cNvPr>
          <p:cNvCxnSpPr>
            <a:cxnSpLocks/>
          </p:cNvCxnSpPr>
          <p:nvPr/>
        </p:nvCxnSpPr>
        <p:spPr>
          <a:xfrm flipH="1">
            <a:off x="360726" y="6586756"/>
            <a:ext cx="11511784" cy="0"/>
          </a:xfrm>
          <a:prstGeom prst="line">
            <a:avLst/>
          </a:prstGeom>
          <a:ln w="57150">
            <a:solidFill>
              <a:srgbClr val="3B3477"/>
            </a:solidFill>
          </a:ln>
        </p:spPr>
        <p:style>
          <a:lnRef idx="3">
            <a:schemeClr val="accent1"/>
          </a:lnRef>
          <a:fillRef idx="0">
            <a:schemeClr val="accent1"/>
          </a:fillRef>
          <a:effectRef idx="2">
            <a:schemeClr val="accent1"/>
          </a:effectRef>
          <a:fontRef idx="minor">
            <a:schemeClr val="tx1"/>
          </a:fontRef>
        </p:style>
      </p:cxnSp>
      <p:cxnSp>
        <p:nvCxnSpPr>
          <p:cNvPr id="53" name="Straight Connector 52">
            <a:extLst>
              <a:ext uri="{FF2B5EF4-FFF2-40B4-BE49-F238E27FC236}">
                <a16:creationId xmlns:a16="http://schemas.microsoft.com/office/drawing/2014/main" id="{89D9C598-6F37-47C3-AAE5-943F5B2F6059}"/>
              </a:ext>
            </a:extLst>
          </p:cNvPr>
          <p:cNvCxnSpPr>
            <a:cxnSpLocks/>
          </p:cNvCxnSpPr>
          <p:nvPr/>
        </p:nvCxnSpPr>
        <p:spPr>
          <a:xfrm>
            <a:off x="385893" y="285226"/>
            <a:ext cx="0" cy="6301530"/>
          </a:xfrm>
          <a:prstGeom prst="line">
            <a:avLst/>
          </a:prstGeom>
          <a:ln w="57150">
            <a:solidFill>
              <a:srgbClr val="3B3477"/>
            </a:solidFill>
          </a:ln>
        </p:spPr>
        <p:style>
          <a:lnRef idx="3">
            <a:schemeClr val="accent1"/>
          </a:lnRef>
          <a:fillRef idx="0">
            <a:schemeClr val="accent1"/>
          </a:fillRef>
          <a:effectRef idx="2">
            <a:schemeClr val="accent1"/>
          </a:effectRef>
          <a:fontRef idx="minor">
            <a:schemeClr val="tx1"/>
          </a:fontRef>
        </p:style>
      </p:cxnSp>
      <p:cxnSp>
        <p:nvCxnSpPr>
          <p:cNvPr id="60" name="Straight Connector 59">
            <a:extLst>
              <a:ext uri="{FF2B5EF4-FFF2-40B4-BE49-F238E27FC236}">
                <a16:creationId xmlns:a16="http://schemas.microsoft.com/office/drawing/2014/main" id="{D8842142-0438-4A0A-849B-B9ED83F1D16B}"/>
              </a:ext>
            </a:extLst>
          </p:cNvPr>
          <p:cNvCxnSpPr>
            <a:cxnSpLocks/>
          </p:cNvCxnSpPr>
          <p:nvPr/>
        </p:nvCxnSpPr>
        <p:spPr>
          <a:xfrm>
            <a:off x="11855732" y="6104426"/>
            <a:ext cx="0" cy="507497"/>
          </a:xfrm>
          <a:prstGeom prst="line">
            <a:avLst/>
          </a:prstGeom>
          <a:ln w="57150">
            <a:solidFill>
              <a:srgbClr val="3B3477"/>
            </a:solidFill>
          </a:ln>
        </p:spPr>
        <p:style>
          <a:lnRef idx="3">
            <a:schemeClr val="accent1"/>
          </a:lnRef>
          <a:fillRef idx="0">
            <a:schemeClr val="accent1"/>
          </a:fillRef>
          <a:effectRef idx="2">
            <a:schemeClr val="accent1"/>
          </a:effectRef>
          <a:fontRef idx="minor">
            <a:schemeClr val="tx1"/>
          </a:fontRef>
        </p:style>
      </p:cxnSp>
      <p:sp>
        <p:nvSpPr>
          <p:cNvPr id="8" name="Title 1">
            <a:extLst>
              <a:ext uri="{FF2B5EF4-FFF2-40B4-BE49-F238E27FC236}">
                <a16:creationId xmlns:a16="http://schemas.microsoft.com/office/drawing/2014/main" id="{98737CE1-6D24-4D1F-8EA6-2FDAB051E31C}"/>
              </a:ext>
            </a:extLst>
          </p:cNvPr>
          <p:cNvSpPr>
            <a:spLocks noGrp="1"/>
          </p:cNvSpPr>
          <p:nvPr>
            <p:ph type="ctrTitle"/>
          </p:nvPr>
        </p:nvSpPr>
        <p:spPr>
          <a:xfrm>
            <a:off x="794979" y="528638"/>
            <a:ext cx="9144000" cy="477837"/>
          </a:xfrm>
        </p:spPr>
        <p:txBody>
          <a:bodyPr>
            <a:noAutofit/>
          </a:bodyPr>
          <a:lstStyle/>
          <a:p>
            <a:pPr algn="l"/>
            <a:r>
              <a:rPr lang="en-US" sz="2800" b="1" dirty="0">
                <a:solidFill>
                  <a:srgbClr val="3B3477"/>
                </a:solidFill>
                <a:latin typeface="Arial Black" panose="020B0A04020102020204" pitchFamily="34" charset="0"/>
                <a:cs typeface="Arial" panose="020B0604020202020204" pitchFamily="34" charset="0"/>
              </a:rPr>
              <a:t>CM-GC and PD-B </a:t>
            </a:r>
            <a:endParaRPr lang="en-US" sz="2800" dirty="0">
              <a:solidFill>
                <a:srgbClr val="3B3477"/>
              </a:solidFill>
              <a:latin typeface="Arial Black" panose="020B0A04020102020204" pitchFamily="34" charset="0"/>
            </a:endParaRPr>
          </a:p>
        </p:txBody>
      </p:sp>
      <p:graphicFrame>
        <p:nvGraphicFramePr>
          <p:cNvPr id="3" name="Object 2"/>
          <p:cNvGraphicFramePr>
            <a:graphicFrameLocks noChangeAspect="1"/>
          </p:cNvGraphicFramePr>
          <p:nvPr>
            <p:extLst>
              <p:ext uri="{D42A27DB-BD31-4B8C-83A1-F6EECF244321}">
                <p14:modId xmlns:p14="http://schemas.microsoft.com/office/powerpoint/2010/main" val="4101571179"/>
              </p:ext>
            </p:extLst>
          </p:nvPr>
        </p:nvGraphicFramePr>
        <p:xfrm>
          <a:off x="794979" y="1249886"/>
          <a:ext cx="11039475" cy="4724400"/>
        </p:xfrm>
        <a:graphic>
          <a:graphicData uri="http://schemas.openxmlformats.org/presentationml/2006/ole">
            <mc:AlternateContent xmlns:mc="http://schemas.openxmlformats.org/markup-compatibility/2006">
              <mc:Choice xmlns:v="urn:schemas-microsoft-com:vml" Requires="v">
                <p:oleObj spid="_x0000_s3206" name="Worksheet" r:id="rId5" imgW="11039253" imgH="4724558" progId="Excel.Sheet.12">
                  <p:embed/>
                </p:oleObj>
              </mc:Choice>
              <mc:Fallback>
                <p:oleObj name="Worksheet" r:id="rId5" imgW="11039253" imgH="4724558" progId="Excel.Sheet.12">
                  <p:embed/>
                  <p:pic>
                    <p:nvPicPr>
                      <p:cNvPr id="3" name="Object 2"/>
                      <p:cNvPicPr/>
                      <p:nvPr/>
                    </p:nvPicPr>
                    <p:blipFill>
                      <a:blip r:embed="rId6"/>
                      <a:stretch>
                        <a:fillRect/>
                      </a:stretch>
                    </p:blipFill>
                    <p:spPr>
                      <a:xfrm>
                        <a:off x="794979" y="1249886"/>
                        <a:ext cx="11039475" cy="4724400"/>
                      </a:xfrm>
                      <a:prstGeom prst="rect">
                        <a:avLst/>
                      </a:prstGeom>
                    </p:spPr>
                  </p:pic>
                </p:oleObj>
              </mc:Fallback>
            </mc:AlternateContent>
          </a:graphicData>
        </a:graphic>
      </p:graphicFrame>
      <p:pic>
        <p:nvPicPr>
          <p:cNvPr id="9" name="Picture 8"/>
          <p:cNvPicPr>
            <a:picLocks noChangeAspect="1"/>
          </p:cNvPicPr>
          <p:nvPr/>
        </p:nvPicPr>
        <p:blipFill>
          <a:blip r:embed="rId7" cstate="hqprint">
            <a:alphaModFix amt="58000"/>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val="0"/>
              </a:ext>
            </a:extLst>
          </a:blip>
          <a:stretch>
            <a:fillRect/>
          </a:stretch>
        </p:blipFill>
        <p:spPr>
          <a:xfrm>
            <a:off x="6406416" y="2243914"/>
            <a:ext cx="651089" cy="651089"/>
          </a:xfrm>
          <a:prstGeom prst="rect">
            <a:avLst/>
          </a:prstGeom>
        </p:spPr>
      </p:pic>
      <p:pic>
        <p:nvPicPr>
          <p:cNvPr id="10" name="Picture 9"/>
          <p:cNvPicPr>
            <a:picLocks noChangeAspect="1"/>
          </p:cNvPicPr>
          <p:nvPr/>
        </p:nvPicPr>
        <p:blipFill>
          <a:blip r:embed="rId7" cstate="hqprint">
            <a:alphaModFix amt="58000"/>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val="0"/>
              </a:ext>
            </a:extLst>
          </a:blip>
          <a:stretch>
            <a:fillRect/>
          </a:stretch>
        </p:blipFill>
        <p:spPr>
          <a:xfrm>
            <a:off x="6406413" y="2569458"/>
            <a:ext cx="651089" cy="651089"/>
          </a:xfrm>
          <a:prstGeom prst="rect">
            <a:avLst/>
          </a:prstGeom>
        </p:spPr>
      </p:pic>
      <p:pic>
        <p:nvPicPr>
          <p:cNvPr id="11" name="Picture 10"/>
          <p:cNvPicPr>
            <a:picLocks noChangeAspect="1"/>
          </p:cNvPicPr>
          <p:nvPr/>
        </p:nvPicPr>
        <p:blipFill>
          <a:blip r:embed="rId7" cstate="hqprint">
            <a:alphaModFix amt="58000"/>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val="0"/>
              </a:ext>
            </a:extLst>
          </a:blip>
          <a:stretch>
            <a:fillRect/>
          </a:stretch>
        </p:blipFill>
        <p:spPr>
          <a:xfrm>
            <a:off x="6406415" y="3181929"/>
            <a:ext cx="651089" cy="651089"/>
          </a:xfrm>
          <a:prstGeom prst="rect">
            <a:avLst/>
          </a:prstGeom>
        </p:spPr>
      </p:pic>
      <p:pic>
        <p:nvPicPr>
          <p:cNvPr id="12" name="Picture 11"/>
          <p:cNvPicPr>
            <a:picLocks noChangeAspect="1"/>
          </p:cNvPicPr>
          <p:nvPr/>
        </p:nvPicPr>
        <p:blipFill>
          <a:blip r:embed="rId7" cstate="hqprint">
            <a:alphaModFix amt="58000"/>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val="0"/>
              </a:ext>
            </a:extLst>
          </a:blip>
          <a:stretch>
            <a:fillRect/>
          </a:stretch>
        </p:blipFill>
        <p:spPr>
          <a:xfrm>
            <a:off x="6406414" y="3507473"/>
            <a:ext cx="651089" cy="651089"/>
          </a:xfrm>
          <a:prstGeom prst="rect">
            <a:avLst/>
          </a:prstGeom>
        </p:spPr>
      </p:pic>
      <p:pic>
        <p:nvPicPr>
          <p:cNvPr id="13" name="Picture 12"/>
          <p:cNvPicPr>
            <a:picLocks noChangeAspect="1"/>
          </p:cNvPicPr>
          <p:nvPr/>
        </p:nvPicPr>
        <p:blipFill>
          <a:blip r:embed="rId7" cstate="hqprint">
            <a:alphaModFix amt="58000"/>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val="0"/>
              </a:ext>
            </a:extLst>
          </a:blip>
          <a:stretch>
            <a:fillRect/>
          </a:stretch>
        </p:blipFill>
        <p:spPr>
          <a:xfrm>
            <a:off x="6406413" y="1923683"/>
            <a:ext cx="651089" cy="651089"/>
          </a:xfrm>
          <a:prstGeom prst="rect">
            <a:avLst/>
          </a:prstGeom>
        </p:spPr>
      </p:pic>
      <p:pic>
        <p:nvPicPr>
          <p:cNvPr id="14" name="Picture 13"/>
          <p:cNvPicPr>
            <a:picLocks noChangeAspect="1"/>
          </p:cNvPicPr>
          <p:nvPr/>
        </p:nvPicPr>
        <p:blipFill>
          <a:blip r:embed="rId7" cstate="hqprint">
            <a:alphaModFix amt="58000"/>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val="0"/>
              </a:ext>
            </a:extLst>
          </a:blip>
          <a:stretch>
            <a:fillRect/>
          </a:stretch>
        </p:blipFill>
        <p:spPr>
          <a:xfrm>
            <a:off x="7650144" y="3181929"/>
            <a:ext cx="651089" cy="651089"/>
          </a:xfrm>
          <a:prstGeom prst="rect">
            <a:avLst/>
          </a:prstGeom>
        </p:spPr>
      </p:pic>
      <p:pic>
        <p:nvPicPr>
          <p:cNvPr id="15" name="Picture 14"/>
          <p:cNvPicPr>
            <a:picLocks noChangeAspect="1"/>
          </p:cNvPicPr>
          <p:nvPr/>
        </p:nvPicPr>
        <p:blipFill>
          <a:blip r:embed="rId7" cstate="hqprint">
            <a:alphaModFix amt="58000"/>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val="0"/>
              </a:ext>
            </a:extLst>
          </a:blip>
          <a:stretch>
            <a:fillRect/>
          </a:stretch>
        </p:blipFill>
        <p:spPr>
          <a:xfrm>
            <a:off x="7646965" y="2856384"/>
            <a:ext cx="651089" cy="651089"/>
          </a:xfrm>
          <a:prstGeom prst="rect">
            <a:avLst/>
          </a:prstGeom>
        </p:spPr>
      </p:pic>
      <p:pic>
        <p:nvPicPr>
          <p:cNvPr id="16" name="Picture 15"/>
          <p:cNvPicPr>
            <a:picLocks noChangeAspect="1"/>
          </p:cNvPicPr>
          <p:nvPr/>
        </p:nvPicPr>
        <p:blipFill>
          <a:blip r:embed="rId7" cstate="hqprint">
            <a:alphaModFix amt="58000"/>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val="0"/>
              </a:ext>
            </a:extLst>
          </a:blip>
          <a:stretch>
            <a:fillRect/>
          </a:stretch>
        </p:blipFill>
        <p:spPr>
          <a:xfrm>
            <a:off x="7646964" y="4439967"/>
            <a:ext cx="651089" cy="651089"/>
          </a:xfrm>
          <a:prstGeom prst="rect">
            <a:avLst/>
          </a:prstGeom>
        </p:spPr>
      </p:pic>
      <p:pic>
        <p:nvPicPr>
          <p:cNvPr id="17" name="Picture 16"/>
          <p:cNvPicPr>
            <a:picLocks noChangeAspect="1"/>
          </p:cNvPicPr>
          <p:nvPr/>
        </p:nvPicPr>
        <p:blipFill>
          <a:blip r:embed="rId7" cstate="hqprint">
            <a:alphaModFix amt="58000"/>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val="0"/>
              </a:ext>
            </a:extLst>
          </a:blip>
          <a:stretch>
            <a:fillRect/>
          </a:stretch>
        </p:blipFill>
        <p:spPr>
          <a:xfrm>
            <a:off x="7646964" y="5071747"/>
            <a:ext cx="651089" cy="651089"/>
          </a:xfrm>
          <a:prstGeom prst="rect">
            <a:avLst/>
          </a:prstGeom>
        </p:spPr>
      </p:pic>
      <p:pic>
        <p:nvPicPr>
          <p:cNvPr id="18" name="Picture 17"/>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9287890" y="2243913"/>
            <a:ext cx="651089" cy="651089"/>
          </a:xfrm>
          <a:prstGeom prst="rect">
            <a:avLst/>
          </a:prstGeom>
        </p:spPr>
      </p:pic>
      <p:pic>
        <p:nvPicPr>
          <p:cNvPr id="19" name="Picture 18"/>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9287887" y="2569458"/>
            <a:ext cx="651089" cy="651089"/>
          </a:xfrm>
          <a:prstGeom prst="rect">
            <a:avLst/>
          </a:prstGeom>
        </p:spPr>
      </p:pic>
      <p:pic>
        <p:nvPicPr>
          <p:cNvPr id="20" name="Picture 19"/>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9291066" y="2872429"/>
            <a:ext cx="651089" cy="651089"/>
          </a:xfrm>
          <a:prstGeom prst="rect">
            <a:avLst/>
          </a:prstGeom>
        </p:spPr>
      </p:pic>
      <p:pic>
        <p:nvPicPr>
          <p:cNvPr id="21" name="Picture 20"/>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9287887" y="3825842"/>
            <a:ext cx="651089" cy="651089"/>
          </a:xfrm>
          <a:prstGeom prst="rect">
            <a:avLst/>
          </a:prstGeom>
        </p:spPr>
      </p:pic>
      <p:pic>
        <p:nvPicPr>
          <p:cNvPr id="22" name="Picture 21"/>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9291066" y="4135988"/>
            <a:ext cx="651089" cy="651089"/>
          </a:xfrm>
          <a:prstGeom prst="rect">
            <a:avLst/>
          </a:prstGeom>
        </p:spPr>
      </p:pic>
      <p:pic>
        <p:nvPicPr>
          <p:cNvPr id="24" name="Picture 23"/>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9294245" y="4763856"/>
            <a:ext cx="651089" cy="651089"/>
          </a:xfrm>
          <a:prstGeom prst="rect">
            <a:avLst/>
          </a:prstGeom>
        </p:spPr>
      </p:pic>
      <p:pic>
        <p:nvPicPr>
          <p:cNvPr id="25" name="Picture 24"/>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9284841" y="5087526"/>
            <a:ext cx="651089" cy="651089"/>
          </a:xfrm>
          <a:prstGeom prst="rect">
            <a:avLst/>
          </a:prstGeom>
        </p:spPr>
      </p:pic>
      <p:pic>
        <p:nvPicPr>
          <p:cNvPr id="26" name="Picture 25"/>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9296466" y="5384549"/>
            <a:ext cx="651089" cy="651089"/>
          </a:xfrm>
          <a:prstGeom prst="rect">
            <a:avLst/>
          </a:prstGeom>
        </p:spPr>
      </p:pic>
      <p:pic>
        <p:nvPicPr>
          <p:cNvPr id="27" name="Picture 26"/>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10914008" y="2243913"/>
            <a:ext cx="651089" cy="651089"/>
          </a:xfrm>
          <a:prstGeom prst="rect">
            <a:avLst/>
          </a:prstGeom>
        </p:spPr>
      </p:pic>
      <p:pic>
        <p:nvPicPr>
          <p:cNvPr id="28" name="Picture 27"/>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10914005" y="2569458"/>
            <a:ext cx="651089" cy="651089"/>
          </a:xfrm>
          <a:prstGeom prst="rect">
            <a:avLst/>
          </a:prstGeom>
        </p:spPr>
      </p:pic>
      <p:pic>
        <p:nvPicPr>
          <p:cNvPr id="29" name="Picture 28"/>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10917184" y="2872429"/>
            <a:ext cx="651089" cy="651089"/>
          </a:xfrm>
          <a:prstGeom prst="rect">
            <a:avLst/>
          </a:prstGeom>
        </p:spPr>
      </p:pic>
      <p:pic>
        <p:nvPicPr>
          <p:cNvPr id="30" name="Picture 29"/>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10914005" y="3825842"/>
            <a:ext cx="651089" cy="651089"/>
          </a:xfrm>
          <a:prstGeom prst="rect">
            <a:avLst/>
          </a:prstGeom>
        </p:spPr>
      </p:pic>
      <p:pic>
        <p:nvPicPr>
          <p:cNvPr id="31" name="Picture 30"/>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10917184" y="4135988"/>
            <a:ext cx="651089" cy="651089"/>
          </a:xfrm>
          <a:prstGeom prst="rect">
            <a:avLst/>
          </a:prstGeom>
        </p:spPr>
      </p:pic>
      <p:pic>
        <p:nvPicPr>
          <p:cNvPr id="32" name="Picture 31"/>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10920363" y="4453710"/>
            <a:ext cx="651089" cy="651089"/>
          </a:xfrm>
          <a:prstGeom prst="rect">
            <a:avLst/>
          </a:prstGeom>
        </p:spPr>
      </p:pic>
      <p:pic>
        <p:nvPicPr>
          <p:cNvPr id="33" name="Picture 32"/>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10920363" y="4763856"/>
            <a:ext cx="651089" cy="651089"/>
          </a:xfrm>
          <a:prstGeom prst="rect">
            <a:avLst/>
          </a:prstGeom>
        </p:spPr>
      </p:pic>
      <p:pic>
        <p:nvPicPr>
          <p:cNvPr id="34" name="Picture 33"/>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10910959" y="5087526"/>
            <a:ext cx="651089" cy="651089"/>
          </a:xfrm>
          <a:prstGeom prst="rect">
            <a:avLst/>
          </a:prstGeom>
        </p:spPr>
      </p:pic>
      <p:pic>
        <p:nvPicPr>
          <p:cNvPr id="35" name="Picture 34"/>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10922584" y="5384549"/>
            <a:ext cx="651089" cy="651089"/>
          </a:xfrm>
          <a:prstGeom prst="rect">
            <a:avLst/>
          </a:prstGeom>
        </p:spPr>
      </p:pic>
      <p:pic>
        <p:nvPicPr>
          <p:cNvPr id="37" name="Picture 36"/>
          <p:cNvPicPr>
            <a:picLocks noChangeAspect="1"/>
          </p:cNvPicPr>
          <p:nvPr/>
        </p:nvPicPr>
        <p:blipFill>
          <a:blip r:embed="rId7" cstate="hqprint">
            <a:alphaModFix amt="58000"/>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val="0"/>
              </a:ext>
            </a:extLst>
          </a:blip>
          <a:stretch>
            <a:fillRect/>
          </a:stretch>
        </p:blipFill>
        <p:spPr>
          <a:xfrm>
            <a:off x="7646963" y="1938969"/>
            <a:ext cx="651089" cy="651089"/>
          </a:xfrm>
          <a:prstGeom prst="rect">
            <a:avLst/>
          </a:prstGeom>
        </p:spPr>
      </p:pic>
      <p:pic>
        <p:nvPicPr>
          <p:cNvPr id="38" name="Picture 37"/>
          <p:cNvPicPr>
            <a:picLocks noChangeAspect="1"/>
          </p:cNvPicPr>
          <p:nvPr/>
        </p:nvPicPr>
        <p:blipFill>
          <a:blip r:embed="rId7" cstate="hqprint">
            <a:alphaModFix amt="58000"/>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val="0"/>
              </a:ext>
            </a:extLst>
          </a:blip>
          <a:stretch>
            <a:fillRect/>
          </a:stretch>
        </p:blipFill>
        <p:spPr>
          <a:xfrm>
            <a:off x="7646963" y="3507473"/>
            <a:ext cx="651089" cy="651089"/>
          </a:xfrm>
          <a:prstGeom prst="rect">
            <a:avLst/>
          </a:prstGeom>
        </p:spPr>
      </p:pic>
      <p:pic>
        <p:nvPicPr>
          <p:cNvPr id="39" name="Picture 38"/>
          <p:cNvPicPr>
            <a:picLocks noChangeAspect="1"/>
          </p:cNvPicPr>
          <p:nvPr/>
        </p:nvPicPr>
        <p:blipFill>
          <a:blip r:embed="rId7" cstate="hqprint">
            <a:alphaModFix amt="58000"/>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val="0"/>
              </a:ext>
            </a:extLst>
          </a:blip>
          <a:stretch>
            <a:fillRect/>
          </a:stretch>
        </p:blipFill>
        <p:spPr>
          <a:xfrm>
            <a:off x="7656368" y="5384549"/>
            <a:ext cx="651089" cy="651089"/>
          </a:xfrm>
          <a:prstGeom prst="rect">
            <a:avLst/>
          </a:prstGeom>
        </p:spPr>
      </p:pic>
    </p:spTree>
    <p:extLst>
      <p:ext uri="{BB962C8B-B14F-4D97-AF65-F5344CB8AC3E}">
        <p14:creationId xmlns:p14="http://schemas.microsoft.com/office/powerpoint/2010/main" val="410384607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Picture 44" descr="Logo&#10;&#10;Description automatically generated">
            <a:extLst>
              <a:ext uri="{FF2B5EF4-FFF2-40B4-BE49-F238E27FC236}">
                <a16:creationId xmlns:a16="http://schemas.microsoft.com/office/drawing/2014/main" id="{CE3FB960-EED8-4A92-ADC1-33957E650733}"/>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348064" y="393313"/>
            <a:ext cx="1282612" cy="477836"/>
          </a:xfrm>
          <a:prstGeom prst="rect">
            <a:avLst/>
          </a:prstGeom>
        </p:spPr>
      </p:pic>
      <p:cxnSp>
        <p:nvCxnSpPr>
          <p:cNvPr id="49" name="Straight Connector 48">
            <a:extLst>
              <a:ext uri="{FF2B5EF4-FFF2-40B4-BE49-F238E27FC236}">
                <a16:creationId xmlns:a16="http://schemas.microsoft.com/office/drawing/2014/main" id="{B062CCDB-611F-43B7-8CBB-B9F2D01CAEFB}"/>
              </a:ext>
            </a:extLst>
          </p:cNvPr>
          <p:cNvCxnSpPr>
            <a:cxnSpLocks/>
          </p:cNvCxnSpPr>
          <p:nvPr/>
        </p:nvCxnSpPr>
        <p:spPr>
          <a:xfrm flipH="1">
            <a:off x="360729" y="285226"/>
            <a:ext cx="11341913" cy="0"/>
          </a:xfrm>
          <a:prstGeom prst="line">
            <a:avLst/>
          </a:prstGeom>
          <a:ln w="57150">
            <a:solidFill>
              <a:srgbClr val="3B3477"/>
            </a:solidFill>
          </a:ln>
        </p:spPr>
        <p:style>
          <a:lnRef idx="3">
            <a:schemeClr val="accent1"/>
          </a:lnRef>
          <a:fillRef idx="0">
            <a:schemeClr val="accent1"/>
          </a:fillRef>
          <a:effectRef idx="2">
            <a:schemeClr val="accent1"/>
          </a:effectRef>
          <a:fontRef idx="minor">
            <a:schemeClr val="tx1"/>
          </a:fontRef>
        </p:style>
      </p:cxnSp>
      <p:cxnSp>
        <p:nvCxnSpPr>
          <p:cNvPr id="50" name="Straight Connector 49">
            <a:extLst>
              <a:ext uri="{FF2B5EF4-FFF2-40B4-BE49-F238E27FC236}">
                <a16:creationId xmlns:a16="http://schemas.microsoft.com/office/drawing/2014/main" id="{FF6F6499-6058-474A-948E-E273D477C34A}"/>
              </a:ext>
            </a:extLst>
          </p:cNvPr>
          <p:cNvCxnSpPr>
            <a:cxnSpLocks/>
          </p:cNvCxnSpPr>
          <p:nvPr/>
        </p:nvCxnSpPr>
        <p:spPr>
          <a:xfrm flipH="1">
            <a:off x="360726" y="6586756"/>
            <a:ext cx="11511784" cy="0"/>
          </a:xfrm>
          <a:prstGeom prst="line">
            <a:avLst/>
          </a:prstGeom>
          <a:ln w="57150">
            <a:solidFill>
              <a:srgbClr val="3B3477"/>
            </a:solidFill>
          </a:ln>
        </p:spPr>
        <p:style>
          <a:lnRef idx="3">
            <a:schemeClr val="accent1"/>
          </a:lnRef>
          <a:fillRef idx="0">
            <a:schemeClr val="accent1"/>
          </a:fillRef>
          <a:effectRef idx="2">
            <a:schemeClr val="accent1"/>
          </a:effectRef>
          <a:fontRef idx="minor">
            <a:schemeClr val="tx1"/>
          </a:fontRef>
        </p:style>
      </p:cxnSp>
      <p:cxnSp>
        <p:nvCxnSpPr>
          <p:cNvPr id="53" name="Straight Connector 52">
            <a:extLst>
              <a:ext uri="{FF2B5EF4-FFF2-40B4-BE49-F238E27FC236}">
                <a16:creationId xmlns:a16="http://schemas.microsoft.com/office/drawing/2014/main" id="{89D9C598-6F37-47C3-AAE5-943F5B2F6059}"/>
              </a:ext>
            </a:extLst>
          </p:cNvPr>
          <p:cNvCxnSpPr>
            <a:cxnSpLocks/>
          </p:cNvCxnSpPr>
          <p:nvPr/>
        </p:nvCxnSpPr>
        <p:spPr>
          <a:xfrm>
            <a:off x="385893" y="285226"/>
            <a:ext cx="0" cy="6301530"/>
          </a:xfrm>
          <a:prstGeom prst="line">
            <a:avLst/>
          </a:prstGeom>
          <a:ln w="57150">
            <a:solidFill>
              <a:srgbClr val="3B3477"/>
            </a:solidFill>
          </a:ln>
        </p:spPr>
        <p:style>
          <a:lnRef idx="3">
            <a:schemeClr val="accent1"/>
          </a:lnRef>
          <a:fillRef idx="0">
            <a:schemeClr val="accent1"/>
          </a:fillRef>
          <a:effectRef idx="2">
            <a:schemeClr val="accent1"/>
          </a:effectRef>
          <a:fontRef idx="minor">
            <a:schemeClr val="tx1"/>
          </a:fontRef>
        </p:style>
      </p:cxnSp>
      <p:cxnSp>
        <p:nvCxnSpPr>
          <p:cNvPr id="60" name="Straight Connector 59">
            <a:extLst>
              <a:ext uri="{FF2B5EF4-FFF2-40B4-BE49-F238E27FC236}">
                <a16:creationId xmlns:a16="http://schemas.microsoft.com/office/drawing/2014/main" id="{D8842142-0438-4A0A-849B-B9ED83F1D16B}"/>
              </a:ext>
            </a:extLst>
          </p:cNvPr>
          <p:cNvCxnSpPr>
            <a:cxnSpLocks/>
          </p:cNvCxnSpPr>
          <p:nvPr/>
        </p:nvCxnSpPr>
        <p:spPr>
          <a:xfrm>
            <a:off x="11855732" y="6104426"/>
            <a:ext cx="0" cy="507497"/>
          </a:xfrm>
          <a:prstGeom prst="line">
            <a:avLst/>
          </a:prstGeom>
          <a:ln w="57150">
            <a:solidFill>
              <a:srgbClr val="3B3477"/>
            </a:solidFill>
          </a:ln>
        </p:spPr>
        <p:style>
          <a:lnRef idx="3">
            <a:schemeClr val="accent1"/>
          </a:lnRef>
          <a:fillRef idx="0">
            <a:schemeClr val="accent1"/>
          </a:fillRef>
          <a:effectRef idx="2">
            <a:schemeClr val="accent1"/>
          </a:effectRef>
          <a:fontRef idx="minor">
            <a:schemeClr val="tx1"/>
          </a:fontRef>
        </p:style>
      </p:cxnSp>
      <p:sp>
        <p:nvSpPr>
          <p:cNvPr id="8" name="Title 1">
            <a:extLst>
              <a:ext uri="{FF2B5EF4-FFF2-40B4-BE49-F238E27FC236}">
                <a16:creationId xmlns:a16="http://schemas.microsoft.com/office/drawing/2014/main" id="{98737CE1-6D24-4D1F-8EA6-2FDAB051E31C}"/>
              </a:ext>
            </a:extLst>
          </p:cNvPr>
          <p:cNvSpPr>
            <a:spLocks noGrp="1"/>
          </p:cNvSpPr>
          <p:nvPr>
            <p:ph type="ctrTitle"/>
          </p:nvPr>
        </p:nvSpPr>
        <p:spPr>
          <a:xfrm>
            <a:off x="794979" y="528638"/>
            <a:ext cx="9144000" cy="477837"/>
          </a:xfrm>
        </p:spPr>
        <p:txBody>
          <a:bodyPr>
            <a:noAutofit/>
          </a:bodyPr>
          <a:lstStyle/>
          <a:p>
            <a:pPr algn="l"/>
            <a:r>
              <a:rPr lang="en-US" sz="2800" b="1" dirty="0">
                <a:solidFill>
                  <a:srgbClr val="3B3477"/>
                </a:solidFill>
                <a:latin typeface="Arial Black" panose="020B0A04020102020204" pitchFamily="34" charset="0"/>
                <a:cs typeface="Arial" panose="020B0604020202020204" pitchFamily="34" charset="0"/>
              </a:rPr>
              <a:t>Risk Allocation in CM-GC and PD-B </a:t>
            </a:r>
            <a:endParaRPr lang="en-US" sz="2800" dirty="0">
              <a:solidFill>
                <a:srgbClr val="3B3477"/>
              </a:solidFill>
              <a:latin typeface="Arial Black" panose="020B0A04020102020204" pitchFamily="34" charset="0"/>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4979" y="1249887"/>
            <a:ext cx="10781054" cy="5201544"/>
          </a:xfrm>
          <a:prstGeom prst="rect">
            <a:avLst/>
          </a:prstGeom>
        </p:spPr>
      </p:pic>
    </p:spTree>
    <p:extLst>
      <p:ext uri="{BB962C8B-B14F-4D97-AF65-F5344CB8AC3E}">
        <p14:creationId xmlns:p14="http://schemas.microsoft.com/office/powerpoint/2010/main" val="145328095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Picture 44" descr="Logo&#10;&#10;Description automatically generated">
            <a:extLst>
              <a:ext uri="{FF2B5EF4-FFF2-40B4-BE49-F238E27FC236}">
                <a16:creationId xmlns:a16="http://schemas.microsoft.com/office/drawing/2014/main" id="{CE3FB960-EED8-4A92-ADC1-33957E650733}"/>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348064" y="393313"/>
            <a:ext cx="1282612" cy="477836"/>
          </a:xfrm>
          <a:prstGeom prst="rect">
            <a:avLst/>
          </a:prstGeom>
        </p:spPr>
      </p:pic>
      <p:cxnSp>
        <p:nvCxnSpPr>
          <p:cNvPr id="49" name="Straight Connector 48">
            <a:extLst>
              <a:ext uri="{FF2B5EF4-FFF2-40B4-BE49-F238E27FC236}">
                <a16:creationId xmlns:a16="http://schemas.microsoft.com/office/drawing/2014/main" id="{B062CCDB-611F-43B7-8CBB-B9F2D01CAEFB}"/>
              </a:ext>
            </a:extLst>
          </p:cNvPr>
          <p:cNvCxnSpPr>
            <a:cxnSpLocks/>
          </p:cNvCxnSpPr>
          <p:nvPr/>
        </p:nvCxnSpPr>
        <p:spPr>
          <a:xfrm flipH="1">
            <a:off x="360729" y="285226"/>
            <a:ext cx="11341913" cy="0"/>
          </a:xfrm>
          <a:prstGeom prst="line">
            <a:avLst/>
          </a:prstGeom>
          <a:ln w="57150">
            <a:solidFill>
              <a:srgbClr val="3B3477"/>
            </a:solidFill>
          </a:ln>
        </p:spPr>
        <p:style>
          <a:lnRef idx="3">
            <a:schemeClr val="accent1"/>
          </a:lnRef>
          <a:fillRef idx="0">
            <a:schemeClr val="accent1"/>
          </a:fillRef>
          <a:effectRef idx="2">
            <a:schemeClr val="accent1"/>
          </a:effectRef>
          <a:fontRef idx="minor">
            <a:schemeClr val="tx1"/>
          </a:fontRef>
        </p:style>
      </p:cxnSp>
      <p:cxnSp>
        <p:nvCxnSpPr>
          <p:cNvPr id="50" name="Straight Connector 49">
            <a:extLst>
              <a:ext uri="{FF2B5EF4-FFF2-40B4-BE49-F238E27FC236}">
                <a16:creationId xmlns:a16="http://schemas.microsoft.com/office/drawing/2014/main" id="{FF6F6499-6058-474A-948E-E273D477C34A}"/>
              </a:ext>
            </a:extLst>
          </p:cNvPr>
          <p:cNvCxnSpPr>
            <a:cxnSpLocks/>
          </p:cNvCxnSpPr>
          <p:nvPr/>
        </p:nvCxnSpPr>
        <p:spPr>
          <a:xfrm flipH="1">
            <a:off x="360726" y="6586756"/>
            <a:ext cx="11511784" cy="0"/>
          </a:xfrm>
          <a:prstGeom prst="line">
            <a:avLst/>
          </a:prstGeom>
          <a:ln w="57150">
            <a:solidFill>
              <a:srgbClr val="3B3477"/>
            </a:solidFill>
          </a:ln>
        </p:spPr>
        <p:style>
          <a:lnRef idx="3">
            <a:schemeClr val="accent1"/>
          </a:lnRef>
          <a:fillRef idx="0">
            <a:schemeClr val="accent1"/>
          </a:fillRef>
          <a:effectRef idx="2">
            <a:schemeClr val="accent1"/>
          </a:effectRef>
          <a:fontRef idx="minor">
            <a:schemeClr val="tx1"/>
          </a:fontRef>
        </p:style>
      </p:cxnSp>
      <p:cxnSp>
        <p:nvCxnSpPr>
          <p:cNvPr id="53" name="Straight Connector 52">
            <a:extLst>
              <a:ext uri="{FF2B5EF4-FFF2-40B4-BE49-F238E27FC236}">
                <a16:creationId xmlns:a16="http://schemas.microsoft.com/office/drawing/2014/main" id="{89D9C598-6F37-47C3-AAE5-943F5B2F6059}"/>
              </a:ext>
            </a:extLst>
          </p:cNvPr>
          <p:cNvCxnSpPr>
            <a:cxnSpLocks/>
          </p:cNvCxnSpPr>
          <p:nvPr/>
        </p:nvCxnSpPr>
        <p:spPr>
          <a:xfrm>
            <a:off x="385893" y="285226"/>
            <a:ext cx="0" cy="6301530"/>
          </a:xfrm>
          <a:prstGeom prst="line">
            <a:avLst/>
          </a:prstGeom>
          <a:ln w="57150">
            <a:solidFill>
              <a:srgbClr val="3B3477"/>
            </a:solidFill>
          </a:ln>
        </p:spPr>
        <p:style>
          <a:lnRef idx="3">
            <a:schemeClr val="accent1"/>
          </a:lnRef>
          <a:fillRef idx="0">
            <a:schemeClr val="accent1"/>
          </a:fillRef>
          <a:effectRef idx="2">
            <a:schemeClr val="accent1"/>
          </a:effectRef>
          <a:fontRef idx="minor">
            <a:schemeClr val="tx1"/>
          </a:fontRef>
        </p:style>
      </p:cxnSp>
      <p:cxnSp>
        <p:nvCxnSpPr>
          <p:cNvPr id="60" name="Straight Connector 59">
            <a:extLst>
              <a:ext uri="{FF2B5EF4-FFF2-40B4-BE49-F238E27FC236}">
                <a16:creationId xmlns:a16="http://schemas.microsoft.com/office/drawing/2014/main" id="{D8842142-0438-4A0A-849B-B9ED83F1D16B}"/>
              </a:ext>
            </a:extLst>
          </p:cNvPr>
          <p:cNvCxnSpPr>
            <a:cxnSpLocks/>
          </p:cNvCxnSpPr>
          <p:nvPr/>
        </p:nvCxnSpPr>
        <p:spPr>
          <a:xfrm>
            <a:off x="11855732" y="6104426"/>
            <a:ext cx="0" cy="507497"/>
          </a:xfrm>
          <a:prstGeom prst="line">
            <a:avLst/>
          </a:prstGeom>
          <a:ln w="57150">
            <a:solidFill>
              <a:srgbClr val="3B3477"/>
            </a:solidFill>
          </a:ln>
        </p:spPr>
        <p:style>
          <a:lnRef idx="3">
            <a:schemeClr val="accent1"/>
          </a:lnRef>
          <a:fillRef idx="0">
            <a:schemeClr val="accent1"/>
          </a:fillRef>
          <a:effectRef idx="2">
            <a:schemeClr val="accent1"/>
          </a:effectRef>
          <a:fontRef idx="minor">
            <a:schemeClr val="tx1"/>
          </a:fontRef>
        </p:style>
      </p:cxnSp>
      <p:pic>
        <p:nvPicPr>
          <p:cNvPr id="7" name="Graphic 6" descr="Users">
            <a:extLst>
              <a:ext uri="{FF2B5EF4-FFF2-40B4-BE49-F238E27FC236}">
                <a16:creationId xmlns:a16="http://schemas.microsoft.com/office/drawing/2014/main" id="{9A2DFAE2-4C5A-48B1-96F5-A3F255B3F9C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617530" y="1982095"/>
            <a:ext cx="914400" cy="914400"/>
          </a:xfrm>
          <a:prstGeom prst="rect">
            <a:avLst/>
          </a:prstGeom>
        </p:spPr>
      </p:pic>
      <p:sp>
        <p:nvSpPr>
          <p:cNvPr id="8" name="Rectangle 7">
            <a:extLst>
              <a:ext uri="{FF2B5EF4-FFF2-40B4-BE49-F238E27FC236}">
                <a16:creationId xmlns:a16="http://schemas.microsoft.com/office/drawing/2014/main" id="{83CB9FEF-986D-4805-AEFC-7DBDCE055776}"/>
              </a:ext>
            </a:extLst>
          </p:cNvPr>
          <p:cNvSpPr/>
          <p:nvPr/>
        </p:nvSpPr>
        <p:spPr>
          <a:xfrm>
            <a:off x="1052287" y="2135645"/>
            <a:ext cx="2875971" cy="830997"/>
          </a:xfrm>
          <a:prstGeom prst="rect">
            <a:avLst/>
          </a:prstGeom>
        </p:spPr>
        <p:txBody>
          <a:bodyPr wrap="square">
            <a:spAutoFit/>
          </a:bodyPr>
          <a:lstStyle/>
          <a:p>
            <a:pPr algn="ctr"/>
            <a:r>
              <a:rPr lang="en-US" sz="1600" dirty="0">
                <a:latin typeface="Arial" panose="020B0604020202020204" pitchFamily="34" charset="0"/>
                <a:cs typeface="Arial" panose="020B0604020202020204" pitchFamily="34" charset="0"/>
              </a:rPr>
              <a:t>Select most qualified teams using a </a:t>
            </a:r>
            <a:r>
              <a:rPr lang="en-US" sz="1600" b="1" dirty="0">
                <a:solidFill>
                  <a:srgbClr val="000099"/>
                </a:solidFill>
                <a:latin typeface="Arial" panose="020B0604020202020204" pitchFamily="34" charset="0"/>
                <a:cs typeface="Arial" panose="020B0604020202020204" pitchFamily="34" charset="0"/>
              </a:rPr>
              <a:t>qualifications based </a:t>
            </a:r>
            <a:r>
              <a:rPr lang="en-US" sz="1600" dirty="0">
                <a:latin typeface="Arial" panose="020B0604020202020204" pitchFamily="34" charset="0"/>
                <a:cs typeface="Arial" panose="020B0604020202020204" pitchFamily="34" charset="0"/>
              </a:rPr>
              <a:t>process</a:t>
            </a:r>
          </a:p>
        </p:txBody>
      </p:sp>
      <p:pic>
        <p:nvPicPr>
          <p:cNvPr id="9" name="Graphic 10" descr="Target Audience">
            <a:extLst>
              <a:ext uri="{FF2B5EF4-FFF2-40B4-BE49-F238E27FC236}">
                <a16:creationId xmlns:a16="http://schemas.microsoft.com/office/drawing/2014/main" id="{C412F72B-68A1-4E5E-8371-E8C44C4EC468}"/>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2016028" y="1407187"/>
            <a:ext cx="914400" cy="914400"/>
          </a:xfrm>
          <a:prstGeom prst="rect">
            <a:avLst/>
          </a:prstGeom>
        </p:spPr>
      </p:pic>
      <p:sp>
        <p:nvSpPr>
          <p:cNvPr id="10" name="Rectangle 9">
            <a:extLst>
              <a:ext uri="{FF2B5EF4-FFF2-40B4-BE49-F238E27FC236}">
                <a16:creationId xmlns:a16="http://schemas.microsoft.com/office/drawing/2014/main" id="{18934EBF-F7A9-48C3-A481-E3D67D7E04C0}"/>
              </a:ext>
            </a:extLst>
          </p:cNvPr>
          <p:cNvSpPr/>
          <p:nvPr/>
        </p:nvSpPr>
        <p:spPr>
          <a:xfrm>
            <a:off x="4495791" y="2707331"/>
            <a:ext cx="3140927" cy="830997"/>
          </a:xfrm>
          <a:prstGeom prst="rect">
            <a:avLst/>
          </a:prstGeom>
        </p:spPr>
        <p:txBody>
          <a:bodyPr wrap="square">
            <a:spAutoFit/>
          </a:bodyPr>
          <a:lstStyle/>
          <a:p>
            <a:pPr algn="ctr"/>
            <a:r>
              <a:rPr lang="en-US" sz="1600" dirty="0">
                <a:latin typeface="Arial" panose="020B0604020202020204" pitchFamily="34" charset="0"/>
                <a:cs typeface="Arial" panose="020B0604020202020204" pitchFamily="34" charset="0"/>
              </a:rPr>
              <a:t>Obtain </a:t>
            </a:r>
            <a:r>
              <a:rPr lang="en-US" sz="1600" b="1" dirty="0">
                <a:solidFill>
                  <a:srgbClr val="000099"/>
                </a:solidFill>
                <a:latin typeface="Arial" panose="020B0604020202020204" pitchFamily="34" charset="0"/>
                <a:cs typeface="Arial" panose="020B0604020202020204" pitchFamily="34" charset="0"/>
              </a:rPr>
              <a:t>maximum efficiencies </a:t>
            </a:r>
            <a:r>
              <a:rPr lang="en-US" sz="1600" dirty="0">
                <a:latin typeface="Arial" panose="020B0604020202020204" pitchFamily="34" charset="0"/>
                <a:cs typeface="Arial" panose="020B0604020202020204" pitchFamily="34" charset="0"/>
              </a:rPr>
              <a:t>from the collaborative environment</a:t>
            </a:r>
          </a:p>
        </p:txBody>
      </p:sp>
      <p:pic>
        <p:nvPicPr>
          <p:cNvPr id="11" name="Graphic 13" descr="Downward trend">
            <a:extLst>
              <a:ext uri="{FF2B5EF4-FFF2-40B4-BE49-F238E27FC236}">
                <a16:creationId xmlns:a16="http://schemas.microsoft.com/office/drawing/2014/main" id="{EF4BC532-1F3C-4A68-A4B6-9FEB0F9C3E47}"/>
              </a:ext>
            </a:extLst>
          </p:cNvPr>
          <p:cNvPicPr>
            <a:picLocks noChangeAspect="1"/>
          </p:cNvPicPr>
          <p:nvPr/>
        </p:nvPicPr>
        <p:blipFill>
          <a:blip r:embed="rId8">
            <a:extLst>
              <a:ext uri="{96DAC541-7B7A-43D3-8B79-37D633B846F1}">
                <asvg:svgBlip xmlns:asvg="http://schemas.microsoft.com/office/drawing/2016/SVG/main" r:embed="rId9"/>
              </a:ext>
            </a:extLst>
          </a:blip>
          <a:srcRect/>
          <a:stretch/>
        </p:blipFill>
        <p:spPr>
          <a:xfrm>
            <a:off x="9689237" y="4657489"/>
            <a:ext cx="671600" cy="671600"/>
          </a:xfrm>
          <a:prstGeom prst="rect">
            <a:avLst/>
          </a:prstGeom>
        </p:spPr>
      </p:pic>
      <p:pic>
        <p:nvPicPr>
          <p:cNvPr id="12" name="Graphic 15" descr="Connections">
            <a:extLst>
              <a:ext uri="{FF2B5EF4-FFF2-40B4-BE49-F238E27FC236}">
                <a16:creationId xmlns:a16="http://schemas.microsoft.com/office/drawing/2014/main" id="{C0874A54-3695-4FF6-86EA-4B0EBDB12653}"/>
              </a:ext>
            </a:extLst>
          </p:cNvPr>
          <p:cNvPicPr>
            <a:picLocks noChangeAspect="1"/>
          </p:cNvPicPr>
          <p:nvPr/>
        </p:nvPicPr>
        <p:blipFill>
          <a:blip r:embed="rId10">
            <a:extLst>
              <a:ext uri="{96DAC541-7B7A-43D3-8B79-37D633B846F1}">
                <asvg:svgBlip xmlns:asvg="http://schemas.microsoft.com/office/drawing/2016/SVG/main" r:embed="rId11"/>
              </a:ext>
            </a:extLst>
          </a:blip>
          <a:srcRect/>
          <a:stretch/>
        </p:blipFill>
        <p:spPr>
          <a:xfrm>
            <a:off x="9244473" y="1362574"/>
            <a:ext cx="914400" cy="914400"/>
          </a:xfrm>
          <a:prstGeom prst="rect">
            <a:avLst/>
          </a:prstGeom>
        </p:spPr>
      </p:pic>
      <p:sp>
        <p:nvSpPr>
          <p:cNvPr id="13" name="Rectangle 12">
            <a:extLst>
              <a:ext uri="{FF2B5EF4-FFF2-40B4-BE49-F238E27FC236}">
                <a16:creationId xmlns:a16="http://schemas.microsoft.com/office/drawing/2014/main" id="{86CD1B7A-B6CD-4E90-B8CD-0BDF44668046}"/>
              </a:ext>
            </a:extLst>
          </p:cNvPr>
          <p:cNvSpPr/>
          <p:nvPr/>
        </p:nvSpPr>
        <p:spPr>
          <a:xfrm>
            <a:off x="8071532" y="2217322"/>
            <a:ext cx="3284059" cy="830997"/>
          </a:xfrm>
          <a:prstGeom prst="rect">
            <a:avLst/>
          </a:prstGeom>
        </p:spPr>
        <p:txBody>
          <a:bodyPr wrap="square">
            <a:spAutoFit/>
          </a:bodyPr>
          <a:lstStyle/>
          <a:p>
            <a:pPr algn="ctr"/>
            <a:r>
              <a:rPr lang="en-US" sz="1600" dirty="0">
                <a:latin typeface="Arial" panose="020B0604020202020204" pitchFamily="34" charset="0"/>
                <a:cs typeface="Arial" panose="020B0604020202020204" pitchFamily="34" charset="0"/>
              </a:rPr>
              <a:t>Establish a process to facilitate rapid Department </a:t>
            </a:r>
            <a:r>
              <a:rPr lang="en-US" sz="1600" b="1" dirty="0">
                <a:solidFill>
                  <a:srgbClr val="000099"/>
                </a:solidFill>
                <a:latin typeface="Arial" panose="020B0604020202020204" pitchFamily="34" charset="0"/>
                <a:cs typeface="Arial" panose="020B0604020202020204" pitchFamily="34" charset="0"/>
              </a:rPr>
              <a:t>decision making</a:t>
            </a:r>
          </a:p>
        </p:txBody>
      </p:sp>
      <p:pic>
        <p:nvPicPr>
          <p:cNvPr id="14" name="Graphic 19" descr="Head with gears">
            <a:extLst>
              <a:ext uri="{FF2B5EF4-FFF2-40B4-BE49-F238E27FC236}">
                <a16:creationId xmlns:a16="http://schemas.microsoft.com/office/drawing/2014/main" id="{1BCCCBB1-3467-4889-BFB7-A412B59D8768}"/>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5797899" y="3991517"/>
            <a:ext cx="665649" cy="665649"/>
          </a:xfrm>
          <a:prstGeom prst="rect">
            <a:avLst/>
          </a:prstGeom>
        </p:spPr>
      </p:pic>
      <p:sp>
        <p:nvSpPr>
          <p:cNvPr id="15" name="Rectangle 14">
            <a:extLst>
              <a:ext uri="{FF2B5EF4-FFF2-40B4-BE49-F238E27FC236}">
                <a16:creationId xmlns:a16="http://schemas.microsoft.com/office/drawing/2014/main" id="{147F2215-FD48-459B-BBE9-3EE579D16DC6}"/>
              </a:ext>
            </a:extLst>
          </p:cNvPr>
          <p:cNvSpPr/>
          <p:nvPr/>
        </p:nvSpPr>
        <p:spPr>
          <a:xfrm>
            <a:off x="831321" y="3804723"/>
            <a:ext cx="3305678" cy="584775"/>
          </a:xfrm>
          <a:prstGeom prst="rect">
            <a:avLst/>
          </a:prstGeom>
        </p:spPr>
        <p:txBody>
          <a:bodyPr wrap="square">
            <a:spAutoFit/>
          </a:bodyPr>
          <a:lstStyle/>
          <a:p>
            <a:pPr algn="ctr"/>
            <a:r>
              <a:rPr lang="en-US" sz="1600" dirty="0">
                <a:latin typeface="Arial" panose="020B0604020202020204" pitchFamily="34" charset="0"/>
                <a:cs typeface="Arial" panose="020B0604020202020204" pitchFamily="34" charset="0"/>
              </a:rPr>
              <a:t>Establish a process to escalate and </a:t>
            </a:r>
            <a:r>
              <a:rPr lang="en-US" sz="1600" b="1" dirty="0">
                <a:solidFill>
                  <a:srgbClr val="000099"/>
                </a:solidFill>
                <a:latin typeface="Arial" panose="020B0604020202020204" pitchFamily="34" charset="0"/>
                <a:cs typeface="Arial" panose="020B0604020202020204" pitchFamily="34" charset="0"/>
              </a:rPr>
              <a:t>resolve issues rapidly</a:t>
            </a:r>
          </a:p>
        </p:txBody>
      </p:sp>
      <p:pic>
        <p:nvPicPr>
          <p:cNvPr id="18" name="Graphic 24" descr="Boardroom">
            <a:extLst>
              <a:ext uri="{FF2B5EF4-FFF2-40B4-BE49-F238E27FC236}">
                <a16:creationId xmlns:a16="http://schemas.microsoft.com/office/drawing/2014/main" id="{9AA892D4-3645-49B2-877A-EFC83A3B50FE}"/>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9429864" y="2942803"/>
            <a:ext cx="914400" cy="914400"/>
          </a:xfrm>
          <a:prstGeom prst="rect">
            <a:avLst/>
          </a:prstGeom>
        </p:spPr>
      </p:pic>
      <p:sp>
        <p:nvSpPr>
          <p:cNvPr id="19" name="Rectangle 18">
            <a:extLst>
              <a:ext uri="{FF2B5EF4-FFF2-40B4-BE49-F238E27FC236}">
                <a16:creationId xmlns:a16="http://schemas.microsoft.com/office/drawing/2014/main" id="{EEAA3FDF-2A51-45F9-8BB2-8BFABAB2C207}"/>
              </a:ext>
            </a:extLst>
          </p:cNvPr>
          <p:cNvSpPr/>
          <p:nvPr/>
        </p:nvSpPr>
        <p:spPr>
          <a:xfrm>
            <a:off x="8422118" y="3681596"/>
            <a:ext cx="2868657" cy="830997"/>
          </a:xfrm>
          <a:prstGeom prst="rect">
            <a:avLst/>
          </a:prstGeom>
        </p:spPr>
        <p:txBody>
          <a:bodyPr wrap="square">
            <a:spAutoFit/>
          </a:bodyPr>
          <a:lstStyle/>
          <a:p>
            <a:pPr algn="ctr"/>
            <a:r>
              <a:rPr lang="en-US" sz="1600" dirty="0">
                <a:latin typeface="Arial" panose="020B0604020202020204" pitchFamily="34" charset="0"/>
                <a:cs typeface="Arial" panose="020B0604020202020204" pitchFamily="34" charset="0"/>
              </a:rPr>
              <a:t>Hold regular </a:t>
            </a:r>
            <a:r>
              <a:rPr lang="en-US" sz="1600" b="1" dirty="0">
                <a:solidFill>
                  <a:srgbClr val="000099"/>
                </a:solidFill>
                <a:latin typeface="Arial" panose="020B0604020202020204" pitchFamily="34" charset="0"/>
                <a:cs typeface="Arial" panose="020B0604020202020204" pitchFamily="34" charset="0"/>
              </a:rPr>
              <a:t>collaborative meetings</a:t>
            </a:r>
            <a:r>
              <a:rPr lang="en-US" sz="1600" dirty="0">
                <a:latin typeface="Arial" panose="020B0604020202020204" pitchFamily="34" charset="0"/>
                <a:cs typeface="Arial" panose="020B0604020202020204" pitchFamily="34" charset="0"/>
              </a:rPr>
              <a:t> to review project status and issues</a:t>
            </a:r>
          </a:p>
        </p:txBody>
      </p:sp>
      <p:sp>
        <p:nvSpPr>
          <p:cNvPr id="20" name="Rectangle 19">
            <a:extLst>
              <a:ext uri="{FF2B5EF4-FFF2-40B4-BE49-F238E27FC236}">
                <a16:creationId xmlns:a16="http://schemas.microsoft.com/office/drawing/2014/main" id="{8AB874EC-17BB-4400-BD69-6153AC751A0A}"/>
              </a:ext>
            </a:extLst>
          </p:cNvPr>
          <p:cNvSpPr/>
          <p:nvPr/>
        </p:nvSpPr>
        <p:spPr>
          <a:xfrm>
            <a:off x="670397" y="5305287"/>
            <a:ext cx="3673113" cy="584775"/>
          </a:xfrm>
          <a:prstGeom prst="rect">
            <a:avLst/>
          </a:prstGeom>
        </p:spPr>
        <p:txBody>
          <a:bodyPr wrap="square">
            <a:spAutoFit/>
          </a:bodyPr>
          <a:lstStyle/>
          <a:p>
            <a:pPr algn="ctr"/>
            <a:r>
              <a:rPr lang="en-US" sz="1600" dirty="0">
                <a:latin typeface="Arial" panose="020B0604020202020204" pitchFamily="34" charset="0"/>
                <a:cs typeface="Arial" panose="020B0604020202020204" pitchFamily="34" charset="0"/>
              </a:rPr>
              <a:t>Establish a </a:t>
            </a:r>
            <a:r>
              <a:rPr lang="en-US" sz="1600" b="1" dirty="0">
                <a:solidFill>
                  <a:srgbClr val="000099"/>
                </a:solidFill>
                <a:latin typeface="Arial" panose="020B0604020202020204" pitchFamily="34" charset="0"/>
                <a:cs typeface="Arial" panose="020B0604020202020204" pitchFamily="34" charset="0"/>
              </a:rPr>
              <a:t>fair pricing </a:t>
            </a:r>
            <a:r>
              <a:rPr lang="en-US" sz="1600" dirty="0">
                <a:latin typeface="Arial" panose="020B0604020202020204" pitchFamily="34" charset="0"/>
                <a:cs typeface="Arial" panose="020B0604020202020204" pitchFamily="34" charset="0"/>
              </a:rPr>
              <a:t>approach via open book pricing, verified by </a:t>
            </a:r>
            <a:r>
              <a:rPr lang="en-US" sz="1600" b="1" dirty="0">
                <a:solidFill>
                  <a:srgbClr val="000099"/>
                </a:solidFill>
                <a:latin typeface="Arial" panose="020B0604020202020204" pitchFamily="34" charset="0"/>
                <a:cs typeface="Arial" panose="020B0604020202020204" pitchFamily="34" charset="0"/>
              </a:rPr>
              <a:t>ICE</a:t>
            </a:r>
          </a:p>
        </p:txBody>
      </p:sp>
      <p:sp>
        <p:nvSpPr>
          <p:cNvPr id="21" name="Rectangle 20">
            <a:extLst>
              <a:ext uri="{FF2B5EF4-FFF2-40B4-BE49-F238E27FC236}">
                <a16:creationId xmlns:a16="http://schemas.microsoft.com/office/drawing/2014/main" id="{87C007A1-963F-46D1-A4B7-6C802DD276F8}"/>
              </a:ext>
            </a:extLst>
          </p:cNvPr>
          <p:cNvSpPr/>
          <p:nvPr/>
        </p:nvSpPr>
        <p:spPr>
          <a:xfrm>
            <a:off x="4495791" y="4607458"/>
            <a:ext cx="3140927" cy="1077218"/>
          </a:xfrm>
          <a:prstGeom prst="rect">
            <a:avLst/>
          </a:prstGeom>
        </p:spPr>
        <p:txBody>
          <a:bodyPr wrap="square">
            <a:spAutoFit/>
          </a:bodyPr>
          <a:lstStyle/>
          <a:p>
            <a:pPr algn="ctr"/>
            <a:r>
              <a:rPr lang="en-US" sz="1600" dirty="0">
                <a:latin typeface="Arial" panose="020B0604020202020204" pitchFamily="34" charset="0"/>
                <a:cs typeface="Arial" panose="020B0604020202020204" pitchFamily="34" charset="0"/>
              </a:rPr>
              <a:t>Alignment between team members on approach to pricing early in process leads to </a:t>
            </a:r>
            <a:r>
              <a:rPr lang="en-US" sz="1600" b="1" dirty="0">
                <a:solidFill>
                  <a:srgbClr val="000099"/>
                </a:solidFill>
                <a:latin typeface="Arial" panose="020B0604020202020204" pitchFamily="34" charset="0"/>
                <a:cs typeface="Arial" panose="020B0604020202020204" pitchFamily="34" charset="0"/>
              </a:rPr>
              <a:t>cost certainty</a:t>
            </a:r>
            <a:r>
              <a:rPr lang="en-US" sz="1600" dirty="0">
                <a:latin typeface="Arial" panose="020B0604020202020204" pitchFamily="34" charset="0"/>
                <a:cs typeface="Arial" panose="020B0604020202020204" pitchFamily="34" charset="0"/>
              </a:rPr>
              <a:t> </a:t>
            </a:r>
          </a:p>
        </p:txBody>
      </p:sp>
      <p:sp>
        <p:nvSpPr>
          <p:cNvPr id="22" name="Rectangle 21">
            <a:extLst>
              <a:ext uri="{FF2B5EF4-FFF2-40B4-BE49-F238E27FC236}">
                <a16:creationId xmlns:a16="http://schemas.microsoft.com/office/drawing/2014/main" id="{ECE9B4DF-6718-4EBE-A443-595E1484BED3}"/>
              </a:ext>
            </a:extLst>
          </p:cNvPr>
          <p:cNvSpPr/>
          <p:nvPr/>
        </p:nvSpPr>
        <p:spPr>
          <a:xfrm>
            <a:off x="8202899" y="5273429"/>
            <a:ext cx="3368330" cy="830997"/>
          </a:xfrm>
          <a:prstGeom prst="rect">
            <a:avLst/>
          </a:prstGeom>
        </p:spPr>
        <p:txBody>
          <a:bodyPr wrap="square">
            <a:spAutoFit/>
          </a:bodyPr>
          <a:lstStyle/>
          <a:p>
            <a:pPr algn="ctr"/>
            <a:r>
              <a:rPr lang="en-US" sz="1600" dirty="0">
                <a:latin typeface="Arial" panose="020B0604020202020204" pitchFamily="34" charset="0"/>
                <a:cs typeface="Arial" panose="020B0604020202020204" pitchFamily="34" charset="0"/>
              </a:rPr>
              <a:t>Manage the </a:t>
            </a:r>
            <a:r>
              <a:rPr lang="en-US" sz="1600" b="1" dirty="0">
                <a:solidFill>
                  <a:srgbClr val="000099"/>
                </a:solidFill>
                <a:latin typeface="Arial" panose="020B0604020202020204" pitchFamily="34" charset="0"/>
                <a:cs typeface="Arial" panose="020B0604020202020204" pitchFamily="34" charset="0"/>
              </a:rPr>
              <a:t>risk register</a:t>
            </a:r>
            <a:r>
              <a:rPr lang="en-US" sz="1600" dirty="0">
                <a:latin typeface="Arial" panose="020B0604020202020204" pitchFamily="34" charset="0"/>
                <a:cs typeface="Arial" panose="020B0604020202020204" pitchFamily="34" charset="0"/>
              </a:rPr>
              <a:t> and </a:t>
            </a:r>
            <a:r>
              <a:rPr lang="en-US" sz="1600" b="1" dirty="0">
                <a:solidFill>
                  <a:srgbClr val="000099"/>
                </a:solidFill>
                <a:latin typeface="Arial" panose="020B0604020202020204" pitchFamily="34" charset="0"/>
                <a:cs typeface="Arial" panose="020B0604020202020204" pitchFamily="34" charset="0"/>
              </a:rPr>
              <a:t>innovation log </a:t>
            </a:r>
            <a:r>
              <a:rPr lang="en-US" sz="1600" dirty="0">
                <a:latin typeface="Arial" panose="020B0604020202020204" pitchFamily="34" charset="0"/>
                <a:cs typeface="Arial" panose="020B0604020202020204" pitchFamily="34" charset="0"/>
              </a:rPr>
              <a:t>throughout project development</a:t>
            </a:r>
          </a:p>
        </p:txBody>
      </p:sp>
      <p:pic>
        <p:nvPicPr>
          <p:cNvPr id="23" name="Graphic 31" descr="Dollar">
            <a:extLst>
              <a:ext uri="{FF2B5EF4-FFF2-40B4-BE49-F238E27FC236}">
                <a16:creationId xmlns:a16="http://schemas.microsoft.com/office/drawing/2014/main" id="{43C0DDF1-B13B-47F8-90DB-73B6CA439DB2}"/>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2221551" y="4713312"/>
            <a:ext cx="592246" cy="592246"/>
          </a:xfrm>
          <a:prstGeom prst="rect">
            <a:avLst/>
          </a:prstGeom>
        </p:spPr>
      </p:pic>
      <p:pic>
        <p:nvPicPr>
          <p:cNvPr id="24" name="Graphic 32" descr="Circles with arrows">
            <a:extLst>
              <a:ext uri="{FF2B5EF4-FFF2-40B4-BE49-F238E27FC236}">
                <a16:creationId xmlns:a16="http://schemas.microsoft.com/office/drawing/2014/main" id="{C3F3C37C-6E4E-480F-83F5-9D36EBF2152F}"/>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2026960" y="3052249"/>
            <a:ext cx="914400" cy="914400"/>
          </a:xfrm>
          <a:prstGeom prst="rect">
            <a:avLst/>
          </a:prstGeom>
        </p:spPr>
      </p:pic>
      <p:sp>
        <p:nvSpPr>
          <p:cNvPr id="25" name="Title 1">
            <a:extLst>
              <a:ext uri="{FF2B5EF4-FFF2-40B4-BE49-F238E27FC236}">
                <a16:creationId xmlns:a16="http://schemas.microsoft.com/office/drawing/2014/main" id="{98737CE1-6D24-4D1F-8EA6-2FDAB051E31C}"/>
              </a:ext>
            </a:extLst>
          </p:cNvPr>
          <p:cNvSpPr>
            <a:spLocks noGrp="1"/>
          </p:cNvSpPr>
          <p:nvPr>
            <p:ph type="ctrTitle"/>
          </p:nvPr>
        </p:nvSpPr>
        <p:spPr>
          <a:xfrm>
            <a:off x="794979" y="528638"/>
            <a:ext cx="9144000" cy="477837"/>
          </a:xfrm>
        </p:spPr>
        <p:txBody>
          <a:bodyPr>
            <a:noAutofit/>
          </a:bodyPr>
          <a:lstStyle/>
          <a:p>
            <a:pPr algn="l"/>
            <a:r>
              <a:rPr lang="en-US" sz="2800" b="1" dirty="0">
                <a:solidFill>
                  <a:srgbClr val="3B3477"/>
                </a:solidFill>
                <a:latin typeface="Arial Black" panose="020B0A04020102020204" pitchFamily="34" charset="0"/>
                <a:cs typeface="Arial" panose="020B0604020202020204" pitchFamily="34" charset="0"/>
              </a:rPr>
              <a:t>The Power of Collaboration </a:t>
            </a:r>
            <a:endParaRPr lang="en-US" sz="2800" dirty="0">
              <a:solidFill>
                <a:srgbClr val="3B3477"/>
              </a:solidFill>
              <a:latin typeface="Arial Black" panose="020B0A04020102020204" pitchFamily="34" charset="0"/>
            </a:endParaRPr>
          </a:p>
        </p:txBody>
      </p:sp>
    </p:spTree>
    <p:extLst>
      <p:ext uri="{BB962C8B-B14F-4D97-AF65-F5344CB8AC3E}">
        <p14:creationId xmlns:p14="http://schemas.microsoft.com/office/powerpoint/2010/main" val="211132239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Picture 44" descr="Logo&#10;&#10;Description automatically generated">
            <a:extLst>
              <a:ext uri="{FF2B5EF4-FFF2-40B4-BE49-F238E27FC236}">
                <a16:creationId xmlns:a16="http://schemas.microsoft.com/office/drawing/2014/main" id="{CE3FB960-EED8-4A92-ADC1-33957E650733}"/>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348064" y="393313"/>
            <a:ext cx="1282612" cy="477836"/>
          </a:xfrm>
          <a:prstGeom prst="rect">
            <a:avLst/>
          </a:prstGeom>
        </p:spPr>
      </p:pic>
      <p:cxnSp>
        <p:nvCxnSpPr>
          <p:cNvPr id="49" name="Straight Connector 48">
            <a:extLst>
              <a:ext uri="{FF2B5EF4-FFF2-40B4-BE49-F238E27FC236}">
                <a16:creationId xmlns:a16="http://schemas.microsoft.com/office/drawing/2014/main" id="{B062CCDB-611F-43B7-8CBB-B9F2D01CAEFB}"/>
              </a:ext>
            </a:extLst>
          </p:cNvPr>
          <p:cNvCxnSpPr>
            <a:cxnSpLocks/>
          </p:cNvCxnSpPr>
          <p:nvPr/>
        </p:nvCxnSpPr>
        <p:spPr>
          <a:xfrm flipH="1">
            <a:off x="360729" y="285226"/>
            <a:ext cx="11341913" cy="0"/>
          </a:xfrm>
          <a:prstGeom prst="line">
            <a:avLst/>
          </a:prstGeom>
          <a:ln w="57150">
            <a:solidFill>
              <a:srgbClr val="3B3477"/>
            </a:solidFill>
          </a:ln>
        </p:spPr>
        <p:style>
          <a:lnRef idx="3">
            <a:schemeClr val="accent1"/>
          </a:lnRef>
          <a:fillRef idx="0">
            <a:schemeClr val="accent1"/>
          </a:fillRef>
          <a:effectRef idx="2">
            <a:schemeClr val="accent1"/>
          </a:effectRef>
          <a:fontRef idx="minor">
            <a:schemeClr val="tx1"/>
          </a:fontRef>
        </p:style>
      </p:cxnSp>
      <p:cxnSp>
        <p:nvCxnSpPr>
          <p:cNvPr id="50" name="Straight Connector 49">
            <a:extLst>
              <a:ext uri="{FF2B5EF4-FFF2-40B4-BE49-F238E27FC236}">
                <a16:creationId xmlns:a16="http://schemas.microsoft.com/office/drawing/2014/main" id="{FF6F6499-6058-474A-948E-E273D477C34A}"/>
              </a:ext>
            </a:extLst>
          </p:cNvPr>
          <p:cNvCxnSpPr>
            <a:cxnSpLocks/>
          </p:cNvCxnSpPr>
          <p:nvPr/>
        </p:nvCxnSpPr>
        <p:spPr>
          <a:xfrm flipH="1">
            <a:off x="360726" y="6586756"/>
            <a:ext cx="11511784" cy="0"/>
          </a:xfrm>
          <a:prstGeom prst="line">
            <a:avLst/>
          </a:prstGeom>
          <a:ln w="57150">
            <a:solidFill>
              <a:srgbClr val="3B3477"/>
            </a:solidFill>
          </a:ln>
        </p:spPr>
        <p:style>
          <a:lnRef idx="3">
            <a:schemeClr val="accent1"/>
          </a:lnRef>
          <a:fillRef idx="0">
            <a:schemeClr val="accent1"/>
          </a:fillRef>
          <a:effectRef idx="2">
            <a:schemeClr val="accent1"/>
          </a:effectRef>
          <a:fontRef idx="minor">
            <a:schemeClr val="tx1"/>
          </a:fontRef>
        </p:style>
      </p:cxnSp>
      <p:cxnSp>
        <p:nvCxnSpPr>
          <p:cNvPr id="53" name="Straight Connector 52">
            <a:extLst>
              <a:ext uri="{FF2B5EF4-FFF2-40B4-BE49-F238E27FC236}">
                <a16:creationId xmlns:a16="http://schemas.microsoft.com/office/drawing/2014/main" id="{89D9C598-6F37-47C3-AAE5-943F5B2F6059}"/>
              </a:ext>
            </a:extLst>
          </p:cNvPr>
          <p:cNvCxnSpPr>
            <a:cxnSpLocks/>
          </p:cNvCxnSpPr>
          <p:nvPr/>
        </p:nvCxnSpPr>
        <p:spPr>
          <a:xfrm>
            <a:off x="385893" y="285226"/>
            <a:ext cx="0" cy="6301530"/>
          </a:xfrm>
          <a:prstGeom prst="line">
            <a:avLst/>
          </a:prstGeom>
          <a:ln w="57150">
            <a:solidFill>
              <a:srgbClr val="3B3477"/>
            </a:solidFill>
          </a:ln>
        </p:spPr>
        <p:style>
          <a:lnRef idx="3">
            <a:schemeClr val="accent1"/>
          </a:lnRef>
          <a:fillRef idx="0">
            <a:schemeClr val="accent1"/>
          </a:fillRef>
          <a:effectRef idx="2">
            <a:schemeClr val="accent1"/>
          </a:effectRef>
          <a:fontRef idx="minor">
            <a:schemeClr val="tx1"/>
          </a:fontRef>
        </p:style>
      </p:cxnSp>
      <p:cxnSp>
        <p:nvCxnSpPr>
          <p:cNvPr id="60" name="Straight Connector 59">
            <a:extLst>
              <a:ext uri="{FF2B5EF4-FFF2-40B4-BE49-F238E27FC236}">
                <a16:creationId xmlns:a16="http://schemas.microsoft.com/office/drawing/2014/main" id="{D8842142-0438-4A0A-849B-B9ED83F1D16B}"/>
              </a:ext>
            </a:extLst>
          </p:cNvPr>
          <p:cNvCxnSpPr>
            <a:cxnSpLocks/>
          </p:cNvCxnSpPr>
          <p:nvPr/>
        </p:nvCxnSpPr>
        <p:spPr>
          <a:xfrm>
            <a:off x="11855732" y="6104426"/>
            <a:ext cx="0" cy="507497"/>
          </a:xfrm>
          <a:prstGeom prst="line">
            <a:avLst/>
          </a:prstGeom>
          <a:ln w="57150">
            <a:solidFill>
              <a:srgbClr val="3B3477"/>
            </a:solidFill>
          </a:ln>
        </p:spPr>
        <p:style>
          <a:lnRef idx="3">
            <a:schemeClr val="accent1"/>
          </a:lnRef>
          <a:fillRef idx="0">
            <a:schemeClr val="accent1"/>
          </a:fillRef>
          <a:effectRef idx="2">
            <a:schemeClr val="accent1"/>
          </a:effectRef>
          <a:fontRef idx="minor">
            <a:schemeClr val="tx1"/>
          </a:fontRef>
        </p:style>
      </p:cxnSp>
      <p:sp>
        <p:nvSpPr>
          <p:cNvPr id="8" name="Title 1">
            <a:extLst>
              <a:ext uri="{FF2B5EF4-FFF2-40B4-BE49-F238E27FC236}">
                <a16:creationId xmlns:a16="http://schemas.microsoft.com/office/drawing/2014/main" id="{98737CE1-6D24-4D1F-8EA6-2FDAB051E31C}"/>
              </a:ext>
            </a:extLst>
          </p:cNvPr>
          <p:cNvSpPr>
            <a:spLocks noGrp="1"/>
          </p:cNvSpPr>
          <p:nvPr>
            <p:ph type="ctrTitle"/>
          </p:nvPr>
        </p:nvSpPr>
        <p:spPr>
          <a:xfrm>
            <a:off x="794979" y="767557"/>
            <a:ext cx="9144000" cy="477837"/>
          </a:xfrm>
        </p:spPr>
        <p:txBody>
          <a:bodyPr>
            <a:noAutofit/>
          </a:bodyPr>
          <a:lstStyle/>
          <a:p>
            <a:pPr algn="l"/>
            <a:r>
              <a:rPr lang="en-US" sz="2800" b="1" dirty="0">
                <a:solidFill>
                  <a:srgbClr val="3B3477"/>
                </a:solidFill>
                <a:latin typeface="Arial Black" panose="020B0A04020102020204" pitchFamily="34" charset="0"/>
                <a:cs typeface="Arial" panose="020B0604020202020204" pitchFamily="34" charset="0"/>
              </a:rPr>
              <a:t>Moving Beyond Fixed Price Approach for Greater Collaboration</a:t>
            </a:r>
            <a:endParaRPr lang="en-US" sz="2800" dirty="0">
              <a:solidFill>
                <a:srgbClr val="3B3477"/>
              </a:solidFill>
              <a:latin typeface="Arial Black" panose="020B0A04020102020204" pitchFamily="34" charset="0"/>
            </a:endParaRPr>
          </a:p>
        </p:txBody>
      </p:sp>
      <p:pic>
        <p:nvPicPr>
          <p:cNvPr id="11" name="Picture 10" descr="Icon&#10;&#10;Description automatically generated">
            <a:extLst>
              <a:ext uri="{FF2B5EF4-FFF2-40B4-BE49-F238E27FC236}">
                <a16:creationId xmlns:a16="http://schemas.microsoft.com/office/drawing/2014/main" id="{54382B53-2EF6-4587-BC3C-64D7A20E0A1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02116" y="1360120"/>
            <a:ext cx="8136863" cy="5497880"/>
          </a:xfrm>
          <a:prstGeom prst="rect">
            <a:avLst/>
          </a:prstGeom>
        </p:spPr>
      </p:pic>
    </p:spTree>
    <p:extLst>
      <p:ext uri="{BB962C8B-B14F-4D97-AF65-F5344CB8AC3E}">
        <p14:creationId xmlns:p14="http://schemas.microsoft.com/office/powerpoint/2010/main" val="116985096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3B3477"/>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86C67C4-12BD-4902-B875-C41BABE355EE}"/>
              </a:ext>
            </a:extLst>
          </p:cNvPr>
          <p:cNvPicPr>
            <a:picLocks noChangeAspect="1"/>
          </p:cNvPicPr>
          <p:nvPr/>
        </p:nvPicPr>
        <p:blipFill>
          <a:blip r:embed="rId3"/>
          <a:stretch>
            <a:fillRect/>
          </a:stretch>
        </p:blipFill>
        <p:spPr>
          <a:xfrm>
            <a:off x="8911084" y="5410785"/>
            <a:ext cx="2956816" cy="1109568"/>
          </a:xfrm>
          <a:prstGeom prst="rect">
            <a:avLst/>
          </a:prstGeom>
        </p:spPr>
      </p:pic>
      <p:sp>
        <p:nvSpPr>
          <p:cNvPr id="5" name="TextBox 4"/>
          <p:cNvSpPr txBox="1"/>
          <p:nvPr/>
        </p:nvSpPr>
        <p:spPr>
          <a:xfrm>
            <a:off x="962526" y="1453415"/>
            <a:ext cx="8752974" cy="584775"/>
          </a:xfrm>
          <a:prstGeom prst="rect">
            <a:avLst/>
          </a:prstGeom>
          <a:noFill/>
        </p:spPr>
        <p:txBody>
          <a:bodyPr wrap="square" rtlCol="0">
            <a:spAutoFit/>
          </a:bodyPr>
          <a:lstStyle/>
          <a:p>
            <a:r>
              <a:rPr lang="en-US" sz="3200" b="1" dirty="0">
                <a:solidFill>
                  <a:schemeClr val="bg1"/>
                </a:solidFill>
                <a:latin typeface="Arial" panose="020B0604020202020204" pitchFamily="34" charset="0"/>
                <a:cs typeface="Arial" panose="020B0604020202020204" pitchFamily="34" charset="0"/>
              </a:rPr>
              <a:t>Project Update</a:t>
            </a:r>
          </a:p>
        </p:txBody>
      </p:sp>
    </p:spTree>
    <p:extLst>
      <p:ext uri="{BB962C8B-B14F-4D97-AF65-F5344CB8AC3E}">
        <p14:creationId xmlns:p14="http://schemas.microsoft.com/office/powerpoint/2010/main" val="291718956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Picture 44" descr="Logo&#10;&#10;Description automatically generated">
            <a:extLst>
              <a:ext uri="{FF2B5EF4-FFF2-40B4-BE49-F238E27FC236}">
                <a16:creationId xmlns:a16="http://schemas.microsoft.com/office/drawing/2014/main" id="{CE3FB960-EED8-4A92-ADC1-33957E650733}"/>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348064" y="393313"/>
            <a:ext cx="1282612" cy="477836"/>
          </a:xfrm>
          <a:prstGeom prst="rect">
            <a:avLst/>
          </a:prstGeom>
        </p:spPr>
      </p:pic>
      <p:cxnSp>
        <p:nvCxnSpPr>
          <p:cNvPr id="49" name="Straight Connector 48">
            <a:extLst>
              <a:ext uri="{FF2B5EF4-FFF2-40B4-BE49-F238E27FC236}">
                <a16:creationId xmlns:a16="http://schemas.microsoft.com/office/drawing/2014/main" id="{B062CCDB-611F-43B7-8CBB-B9F2D01CAEFB}"/>
              </a:ext>
            </a:extLst>
          </p:cNvPr>
          <p:cNvCxnSpPr>
            <a:cxnSpLocks/>
          </p:cNvCxnSpPr>
          <p:nvPr/>
        </p:nvCxnSpPr>
        <p:spPr>
          <a:xfrm flipH="1">
            <a:off x="360729" y="285226"/>
            <a:ext cx="11341913" cy="0"/>
          </a:xfrm>
          <a:prstGeom prst="line">
            <a:avLst/>
          </a:prstGeom>
          <a:ln w="57150">
            <a:solidFill>
              <a:srgbClr val="3B3477"/>
            </a:solidFill>
          </a:ln>
        </p:spPr>
        <p:style>
          <a:lnRef idx="3">
            <a:schemeClr val="accent1"/>
          </a:lnRef>
          <a:fillRef idx="0">
            <a:schemeClr val="accent1"/>
          </a:fillRef>
          <a:effectRef idx="2">
            <a:schemeClr val="accent1"/>
          </a:effectRef>
          <a:fontRef idx="minor">
            <a:schemeClr val="tx1"/>
          </a:fontRef>
        </p:style>
      </p:cxnSp>
      <p:cxnSp>
        <p:nvCxnSpPr>
          <p:cNvPr id="50" name="Straight Connector 49">
            <a:extLst>
              <a:ext uri="{FF2B5EF4-FFF2-40B4-BE49-F238E27FC236}">
                <a16:creationId xmlns:a16="http://schemas.microsoft.com/office/drawing/2014/main" id="{FF6F6499-6058-474A-948E-E273D477C34A}"/>
              </a:ext>
            </a:extLst>
          </p:cNvPr>
          <p:cNvCxnSpPr>
            <a:cxnSpLocks/>
          </p:cNvCxnSpPr>
          <p:nvPr/>
        </p:nvCxnSpPr>
        <p:spPr>
          <a:xfrm flipH="1">
            <a:off x="360726" y="6586756"/>
            <a:ext cx="11511784" cy="0"/>
          </a:xfrm>
          <a:prstGeom prst="line">
            <a:avLst/>
          </a:prstGeom>
          <a:ln w="57150">
            <a:solidFill>
              <a:srgbClr val="3B3477"/>
            </a:solidFill>
          </a:ln>
        </p:spPr>
        <p:style>
          <a:lnRef idx="3">
            <a:schemeClr val="accent1"/>
          </a:lnRef>
          <a:fillRef idx="0">
            <a:schemeClr val="accent1"/>
          </a:fillRef>
          <a:effectRef idx="2">
            <a:schemeClr val="accent1"/>
          </a:effectRef>
          <a:fontRef idx="minor">
            <a:schemeClr val="tx1"/>
          </a:fontRef>
        </p:style>
      </p:cxnSp>
      <p:cxnSp>
        <p:nvCxnSpPr>
          <p:cNvPr id="53" name="Straight Connector 52">
            <a:extLst>
              <a:ext uri="{FF2B5EF4-FFF2-40B4-BE49-F238E27FC236}">
                <a16:creationId xmlns:a16="http://schemas.microsoft.com/office/drawing/2014/main" id="{89D9C598-6F37-47C3-AAE5-943F5B2F6059}"/>
              </a:ext>
            </a:extLst>
          </p:cNvPr>
          <p:cNvCxnSpPr>
            <a:cxnSpLocks/>
          </p:cNvCxnSpPr>
          <p:nvPr/>
        </p:nvCxnSpPr>
        <p:spPr>
          <a:xfrm>
            <a:off x="385893" y="285226"/>
            <a:ext cx="0" cy="6301530"/>
          </a:xfrm>
          <a:prstGeom prst="line">
            <a:avLst/>
          </a:prstGeom>
          <a:ln w="57150">
            <a:solidFill>
              <a:srgbClr val="3B3477"/>
            </a:solidFill>
          </a:ln>
        </p:spPr>
        <p:style>
          <a:lnRef idx="3">
            <a:schemeClr val="accent1"/>
          </a:lnRef>
          <a:fillRef idx="0">
            <a:schemeClr val="accent1"/>
          </a:fillRef>
          <a:effectRef idx="2">
            <a:schemeClr val="accent1"/>
          </a:effectRef>
          <a:fontRef idx="minor">
            <a:schemeClr val="tx1"/>
          </a:fontRef>
        </p:style>
      </p:cxnSp>
      <p:cxnSp>
        <p:nvCxnSpPr>
          <p:cNvPr id="60" name="Straight Connector 59">
            <a:extLst>
              <a:ext uri="{FF2B5EF4-FFF2-40B4-BE49-F238E27FC236}">
                <a16:creationId xmlns:a16="http://schemas.microsoft.com/office/drawing/2014/main" id="{D8842142-0438-4A0A-849B-B9ED83F1D16B}"/>
              </a:ext>
            </a:extLst>
          </p:cNvPr>
          <p:cNvCxnSpPr>
            <a:cxnSpLocks/>
          </p:cNvCxnSpPr>
          <p:nvPr/>
        </p:nvCxnSpPr>
        <p:spPr>
          <a:xfrm>
            <a:off x="11855732" y="6104426"/>
            <a:ext cx="0" cy="507497"/>
          </a:xfrm>
          <a:prstGeom prst="line">
            <a:avLst/>
          </a:prstGeom>
          <a:ln w="57150">
            <a:solidFill>
              <a:srgbClr val="3B3477"/>
            </a:solidFill>
          </a:ln>
        </p:spPr>
        <p:style>
          <a:lnRef idx="3">
            <a:schemeClr val="accent1"/>
          </a:lnRef>
          <a:fillRef idx="0">
            <a:schemeClr val="accent1"/>
          </a:fillRef>
          <a:effectRef idx="2">
            <a:schemeClr val="accent1"/>
          </a:effectRef>
          <a:fontRef idx="minor">
            <a:schemeClr val="tx1"/>
          </a:fontRef>
        </p:style>
      </p:cxnSp>
      <p:sp>
        <p:nvSpPr>
          <p:cNvPr id="7" name="Title 3">
            <a:extLst>
              <a:ext uri="{FF2B5EF4-FFF2-40B4-BE49-F238E27FC236}">
                <a16:creationId xmlns:a16="http://schemas.microsoft.com/office/drawing/2014/main" id="{AA2F5A81-8B3F-4458-8D6A-C30A82E259D8}"/>
              </a:ext>
            </a:extLst>
          </p:cNvPr>
          <p:cNvSpPr txBox="1">
            <a:spLocks/>
          </p:cNvSpPr>
          <p:nvPr/>
        </p:nvSpPr>
        <p:spPr>
          <a:xfrm>
            <a:off x="838200" y="509690"/>
            <a:ext cx="8305800" cy="1069975"/>
          </a:xfrm>
          <a:prstGeom prst="rect">
            <a:avLst/>
          </a:prstGeom>
        </p:spPr>
        <p:txBody>
          <a:bodyPr vert="horz" lIns="91440" tIns="45720" rIns="91440" bIns="45720" rtlCol="0" anchor="ctr">
            <a:normAutofit/>
          </a:bodyPr>
          <a:lstStyle>
            <a:lvl1pPr algn="l" defTabSz="685766" rtl="0" eaLnBrk="1" latinLnBrk="0" hangingPunct="1">
              <a:lnSpc>
                <a:spcPct val="90000"/>
              </a:lnSpc>
              <a:spcBef>
                <a:spcPct val="0"/>
              </a:spcBef>
              <a:buNone/>
              <a:defRPr sz="2800" b="0" kern="1200">
                <a:solidFill>
                  <a:srgbClr val="2A338F"/>
                </a:solidFill>
                <a:latin typeface="Arial Black" panose="020B0A04020102020204" pitchFamily="34" charset="0"/>
                <a:ea typeface="+mj-ea"/>
                <a:cs typeface="+mj-cs"/>
              </a:defRPr>
            </a:lvl1pPr>
          </a:lstStyle>
          <a:p>
            <a:pPr marL="0" marR="0" lvl="0" indent="0" algn="l" defTabSz="685766"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dirty="0">
                <a:ln>
                  <a:noFill/>
                </a:ln>
                <a:solidFill>
                  <a:srgbClr val="2A338F"/>
                </a:solidFill>
                <a:effectLst/>
                <a:uLnTx/>
                <a:uFillTx/>
                <a:latin typeface="Arial Black" panose="020B0A04020102020204" pitchFamily="34" charset="0"/>
                <a:ea typeface="+mj-ea"/>
                <a:cs typeface="+mj-cs"/>
              </a:rPr>
              <a:t>Alternative Delivery Projects</a:t>
            </a:r>
          </a:p>
        </p:txBody>
      </p:sp>
      <p:graphicFrame>
        <p:nvGraphicFramePr>
          <p:cNvPr id="8" name="Table 5">
            <a:extLst>
              <a:ext uri="{FF2B5EF4-FFF2-40B4-BE49-F238E27FC236}">
                <a16:creationId xmlns:a16="http://schemas.microsoft.com/office/drawing/2014/main" id="{0D2C9DAD-853A-47AC-A36E-5D01C622566E}"/>
              </a:ext>
            </a:extLst>
          </p:cNvPr>
          <p:cNvGraphicFramePr>
            <a:graphicFrameLocks noGrp="1"/>
          </p:cNvGraphicFramePr>
          <p:nvPr>
            <p:extLst>
              <p:ext uri="{D42A27DB-BD31-4B8C-83A1-F6EECF244321}">
                <p14:modId xmlns:p14="http://schemas.microsoft.com/office/powerpoint/2010/main" val="2999580550"/>
              </p:ext>
            </p:extLst>
          </p:nvPr>
        </p:nvGraphicFramePr>
        <p:xfrm>
          <a:off x="838198" y="1512990"/>
          <a:ext cx="10171178" cy="4768648"/>
        </p:xfrm>
        <a:graphic>
          <a:graphicData uri="http://schemas.openxmlformats.org/drawingml/2006/table">
            <a:tbl>
              <a:tblPr firstRow="1"/>
              <a:tblGrid>
                <a:gridCol w="2243150">
                  <a:extLst>
                    <a:ext uri="{9D8B030D-6E8A-4147-A177-3AD203B41FA5}">
                      <a16:colId xmlns:a16="http://schemas.microsoft.com/office/drawing/2014/main" val="3726405042"/>
                    </a:ext>
                  </a:extLst>
                </a:gridCol>
                <a:gridCol w="2089266">
                  <a:extLst>
                    <a:ext uri="{9D8B030D-6E8A-4147-A177-3AD203B41FA5}">
                      <a16:colId xmlns:a16="http://schemas.microsoft.com/office/drawing/2014/main" val="2330881751"/>
                    </a:ext>
                  </a:extLst>
                </a:gridCol>
                <a:gridCol w="1770292">
                  <a:extLst>
                    <a:ext uri="{9D8B030D-6E8A-4147-A177-3AD203B41FA5}">
                      <a16:colId xmlns:a16="http://schemas.microsoft.com/office/drawing/2014/main" val="732452926"/>
                    </a:ext>
                  </a:extLst>
                </a:gridCol>
                <a:gridCol w="2034235">
                  <a:extLst>
                    <a:ext uri="{9D8B030D-6E8A-4147-A177-3AD203B41FA5}">
                      <a16:colId xmlns:a16="http://schemas.microsoft.com/office/drawing/2014/main" val="391823769"/>
                    </a:ext>
                  </a:extLst>
                </a:gridCol>
                <a:gridCol w="2034235">
                  <a:extLst>
                    <a:ext uri="{9D8B030D-6E8A-4147-A177-3AD203B41FA5}">
                      <a16:colId xmlns:a16="http://schemas.microsoft.com/office/drawing/2014/main" val="2290395564"/>
                    </a:ext>
                  </a:extLst>
                </a:gridCol>
              </a:tblGrid>
              <a:tr h="785804">
                <a:tc>
                  <a:txBody>
                    <a:bodyPr/>
                    <a:lstStyle>
                      <a:lvl1pPr marL="0" algn="l" defTabSz="914400" rtl="0" eaLnBrk="1" latinLnBrk="0" hangingPunct="1">
                        <a:defRPr sz="1800" b="1" kern="1200">
                          <a:solidFill>
                            <a:schemeClr val="tx1"/>
                          </a:solidFill>
                          <a:latin typeface="Arial" panose="020B0604020202020204"/>
                        </a:defRPr>
                      </a:lvl1pPr>
                      <a:lvl2pPr marL="457200" algn="l" defTabSz="914400" rtl="0" eaLnBrk="1" latinLnBrk="0" hangingPunct="1">
                        <a:defRPr sz="1800" b="1" kern="1200">
                          <a:solidFill>
                            <a:schemeClr val="tx1"/>
                          </a:solidFill>
                          <a:latin typeface="Arial" panose="020B0604020202020204"/>
                        </a:defRPr>
                      </a:lvl2pPr>
                      <a:lvl3pPr marL="914400" algn="l" defTabSz="914400" rtl="0" eaLnBrk="1" latinLnBrk="0" hangingPunct="1">
                        <a:defRPr sz="1800" b="1" kern="1200">
                          <a:solidFill>
                            <a:schemeClr val="tx1"/>
                          </a:solidFill>
                          <a:latin typeface="Arial" panose="020B0604020202020204"/>
                        </a:defRPr>
                      </a:lvl3pPr>
                      <a:lvl4pPr marL="1371600" algn="l" defTabSz="914400" rtl="0" eaLnBrk="1" latinLnBrk="0" hangingPunct="1">
                        <a:defRPr sz="1800" b="1" kern="1200">
                          <a:solidFill>
                            <a:schemeClr val="tx1"/>
                          </a:solidFill>
                          <a:latin typeface="Arial" panose="020B0604020202020204"/>
                        </a:defRPr>
                      </a:lvl4pPr>
                      <a:lvl5pPr marL="1828800" algn="l" defTabSz="914400" rtl="0" eaLnBrk="1" latinLnBrk="0" hangingPunct="1">
                        <a:defRPr sz="1800" b="1" kern="1200">
                          <a:solidFill>
                            <a:schemeClr val="tx1"/>
                          </a:solidFill>
                          <a:latin typeface="Arial" panose="020B0604020202020204"/>
                        </a:defRPr>
                      </a:lvl5pPr>
                      <a:lvl6pPr marL="2286000" algn="l" defTabSz="914400" rtl="0" eaLnBrk="1" latinLnBrk="0" hangingPunct="1">
                        <a:defRPr sz="1800" b="1" kern="1200">
                          <a:solidFill>
                            <a:schemeClr val="tx1"/>
                          </a:solidFill>
                          <a:latin typeface="Arial" panose="020B0604020202020204"/>
                        </a:defRPr>
                      </a:lvl6pPr>
                      <a:lvl7pPr marL="2743200" algn="l" defTabSz="914400" rtl="0" eaLnBrk="1" latinLnBrk="0" hangingPunct="1">
                        <a:defRPr sz="1800" b="1" kern="1200">
                          <a:solidFill>
                            <a:schemeClr val="tx1"/>
                          </a:solidFill>
                          <a:latin typeface="Arial" panose="020B0604020202020204"/>
                        </a:defRPr>
                      </a:lvl7pPr>
                      <a:lvl8pPr marL="3200400" algn="l" defTabSz="914400" rtl="0" eaLnBrk="1" latinLnBrk="0" hangingPunct="1">
                        <a:defRPr sz="1800" b="1" kern="1200">
                          <a:solidFill>
                            <a:schemeClr val="tx1"/>
                          </a:solidFill>
                          <a:latin typeface="Arial" panose="020B0604020202020204"/>
                        </a:defRPr>
                      </a:lvl8pPr>
                      <a:lvl9pPr marL="3657600" algn="l" defTabSz="914400" rtl="0" eaLnBrk="1" latinLnBrk="0" hangingPunct="1">
                        <a:defRPr sz="1800" b="1" kern="1200">
                          <a:solidFill>
                            <a:schemeClr val="tx1"/>
                          </a:solidFill>
                          <a:latin typeface="Arial" panose="020B0604020202020204"/>
                        </a:defRPr>
                      </a:lvl9pPr>
                    </a:lstStyle>
                    <a:p>
                      <a:r>
                        <a:rPr lang="en-US" sz="1600" dirty="0"/>
                        <a:t>Project</a:t>
                      </a:r>
                    </a:p>
                  </a:txBody>
                  <a:tcPr anchor="b">
                    <a:lnL>
                      <a:noFill/>
                    </a:lnL>
                    <a:lnR>
                      <a:noFill/>
                    </a:lnR>
                    <a:lnT w="12700" cmpd="sng">
                      <a:noFill/>
                    </a:lnT>
                    <a:lnB w="19050" cap="flat" cmpd="sng" algn="ctr">
                      <a:solidFill>
                        <a:srgbClr val="3B3477"/>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tx1"/>
                          </a:solidFill>
                          <a:latin typeface="Arial" panose="020B0604020202020204"/>
                        </a:defRPr>
                      </a:lvl1pPr>
                      <a:lvl2pPr marL="457200" algn="l" defTabSz="914400" rtl="0" eaLnBrk="1" latinLnBrk="0" hangingPunct="1">
                        <a:defRPr sz="1800" b="1" kern="1200">
                          <a:solidFill>
                            <a:schemeClr val="tx1"/>
                          </a:solidFill>
                          <a:latin typeface="Arial" panose="020B0604020202020204"/>
                        </a:defRPr>
                      </a:lvl2pPr>
                      <a:lvl3pPr marL="914400" algn="l" defTabSz="914400" rtl="0" eaLnBrk="1" latinLnBrk="0" hangingPunct="1">
                        <a:defRPr sz="1800" b="1" kern="1200">
                          <a:solidFill>
                            <a:schemeClr val="tx1"/>
                          </a:solidFill>
                          <a:latin typeface="Arial" panose="020B0604020202020204"/>
                        </a:defRPr>
                      </a:lvl3pPr>
                      <a:lvl4pPr marL="1371600" algn="l" defTabSz="914400" rtl="0" eaLnBrk="1" latinLnBrk="0" hangingPunct="1">
                        <a:defRPr sz="1800" b="1" kern="1200">
                          <a:solidFill>
                            <a:schemeClr val="tx1"/>
                          </a:solidFill>
                          <a:latin typeface="Arial" panose="020B0604020202020204"/>
                        </a:defRPr>
                      </a:lvl4pPr>
                      <a:lvl5pPr marL="1828800" algn="l" defTabSz="914400" rtl="0" eaLnBrk="1" latinLnBrk="0" hangingPunct="1">
                        <a:defRPr sz="1800" b="1" kern="1200">
                          <a:solidFill>
                            <a:schemeClr val="tx1"/>
                          </a:solidFill>
                          <a:latin typeface="Arial" panose="020B0604020202020204"/>
                        </a:defRPr>
                      </a:lvl5pPr>
                      <a:lvl6pPr marL="2286000" algn="l" defTabSz="914400" rtl="0" eaLnBrk="1" latinLnBrk="0" hangingPunct="1">
                        <a:defRPr sz="1800" b="1" kern="1200">
                          <a:solidFill>
                            <a:schemeClr val="tx1"/>
                          </a:solidFill>
                          <a:latin typeface="Arial" panose="020B0604020202020204"/>
                        </a:defRPr>
                      </a:lvl6pPr>
                      <a:lvl7pPr marL="2743200" algn="l" defTabSz="914400" rtl="0" eaLnBrk="1" latinLnBrk="0" hangingPunct="1">
                        <a:defRPr sz="1800" b="1" kern="1200">
                          <a:solidFill>
                            <a:schemeClr val="tx1"/>
                          </a:solidFill>
                          <a:latin typeface="Arial" panose="020B0604020202020204"/>
                        </a:defRPr>
                      </a:lvl7pPr>
                      <a:lvl8pPr marL="3200400" algn="l" defTabSz="914400" rtl="0" eaLnBrk="1" latinLnBrk="0" hangingPunct="1">
                        <a:defRPr sz="1800" b="1" kern="1200">
                          <a:solidFill>
                            <a:schemeClr val="tx1"/>
                          </a:solidFill>
                          <a:latin typeface="Arial" panose="020B0604020202020204"/>
                        </a:defRPr>
                      </a:lvl8pPr>
                      <a:lvl9pPr marL="3657600" algn="l" defTabSz="914400" rtl="0" eaLnBrk="1" latinLnBrk="0" hangingPunct="1">
                        <a:defRPr sz="1800" b="1" kern="1200">
                          <a:solidFill>
                            <a:schemeClr val="tx1"/>
                          </a:solidFill>
                          <a:latin typeface="Arial" panose="020B0604020202020204"/>
                        </a:defRPr>
                      </a:lvl9pPr>
                    </a:lstStyle>
                    <a:p>
                      <a:r>
                        <a:rPr lang="en-US" sz="1600" dirty="0"/>
                        <a:t>Model</a:t>
                      </a:r>
                    </a:p>
                  </a:txBody>
                  <a:tcPr anchor="b">
                    <a:lnL>
                      <a:noFill/>
                    </a:lnL>
                    <a:lnR>
                      <a:noFill/>
                    </a:lnR>
                    <a:lnT w="12700" cmpd="sng">
                      <a:noFill/>
                    </a:lnT>
                    <a:lnB w="19050" cap="flat" cmpd="sng" algn="ctr">
                      <a:solidFill>
                        <a:srgbClr val="3B3477"/>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tx1"/>
                          </a:solidFill>
                          <a:latin typeface="Arial" panose="020B0604020202020204"/>
                        </a:defRPr>
                      </a:lvl1pPr>
                      <a:lvl2pPr marL="457200" algn="l" defTabSz="914400" rtl="0" eaLnBrk="1" latinLnBrk="0" hangingPunct="1">
                        <a:defRPr sz="1800" b="1" kern="1200">
                          <a:solidFill>
                            <a:schemeClr val="tx1"/>
                          </a:solidFill>
                          <a:latin typeface="Arial" panose="020B0604020202020204"/>
                        </a:defRPr>
                      </a:lvl2pPr>
                      <a:lvl3pPr marL="914400" algn="l" defTabSz="914400" rtl="0" eaLnBrk="1" latinLnBrk="0" hangingPunct="1">
                        <a:defRPr sz="1800" b="1" kern="1200">
                          <a:solidFill>
                            <a:schemeClr val="tx1"/>
                          </a:solidFill>
                          <a:latin typeface="Arial" panose="020B0604020202020204"/>
                        </a:defRPr>
                      </a:lvl3pPr>
                      <a:lvl4pPr marL="1371600" algn="l" defTabSz="914400" rtl="0" eaLnBrk="1" latinLnBrk="0" hangingPunct="1">
                        <a:defRPr sz="1800" b="1" kern="1200">
                          <a:solidFill>
                            <a:schemeClr val="tx1"/>
                          </a:solidFill>
                          <a:latin typeface="Arial" panose="020B0604020202020204"/>
                        </a:defRPr>
                      </a:lvl4pPr>
                      <a:lvl5pPr marL="1828800" algn="l" defTabSz="914400" rtl="0" eaLnBrk="1" latinLnBrk="0" hangingPunct="1">
                        <a:defRPr sz="1800" b="1" kern="1200">
                          <a:solidFill>
                            <a:schemeClr val="tx1"/>
                          </a:solidFill>
                          <a:latin typeface="Arial" panose="020B0604020202020204"/>
                        </a:defRPr>
                      </a:lvl5pPr>
                      <a:lvl6pPr marL="2286000" algn="l" defTabSz="914400" rtl="0" eaLnBrk="1" latinLnBrk="0" hangingPunct="1">
                        <a:defRPr sz="1800" b="1" kern="1200">
                          <a:solidFill>
                            <a:schemeClr val="tx1"/>
                          </a:solidFill>
                          <a:latin typeface="Arial" panose="020B0604020202020204"/>
                        </a:defRPr>
                      </a:lvl6pPr>
                      <a:lvl7pPr marL="2743200" algn="l" defTabSz="914400" rtl="0" eaLnBrk="1" latinLnBrk="0" hangingPunct="1">
                        <a:defRPr sz="1800" b="1" kern="1200">
                          <a:solidFill>
                            <a:schemeClr val="tx1"/>
                          </a:solidFill>
                          <a:latin typeface="Arial" panose="020B0604020202020204"/>
                        </a:defRPr>
                      </a:lvl7pPr>
                      <a:lvl8pPr marL="3200400" algn="l" defTabSz="914400" rtl="0" eaLnBrk="1" latinLnBrk="0" hangingPunct="1">
                        <a:defRPr sz="1800" b="1" kern="1200">
                          <a:solidFill>
                            <a:schemeClr val="tx1"/>
                          </a:solidFill>
                          <a:latin typeface="Arial" panose="020B0604020202020204"/>
                        </a:defRPr>
                      </a:lvl8pPr>
                      <a:lvl9pPr marL="3657600" algn="l" defTabSz="914400" rtl="0" eaLnBrk="1" latinLnBrk="0" hangingPunct="1">
                        <a:defRPr sz="1800" b="1" kern="1200">
                          <a:solidFill>
                            <a:schemeClr val="tx1"/>
                          </a:solidFill>
                          <a:latin typeface="Arial" panose="020B0604020202020204"/>
                        </a:defRPr>
                      </a:lvl9pPr>
                    </a:lstStyle>
                    <a:p>
                      <a:r>
                        <a:rPr lang="en-US" sz="1600" dirty="0"/>
                        <a:t>Selection Date</a:t>
                      </a:r>
                    </a:p>
                  </a:txBody>
                  <a:tcPr anchor="b">
                    <a:lnL>
                      <a:noFill/>
                    </a:lnL>
                    <a:lnR>
                      <a:noFill/>
                    </a:lnR>
                    <a:lnT w="12700" cmpd="sng">
                      <a:noFill/>
                    </a:lnT>
                    <a:lnB w="19050" cap="flat" cmpd="sng" algn="ctr">
                      <a:solidFill>
                        <a:srgbClr val="3B3477"/>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tx1"/>
                          </a:solidFill>
                          <a:latin typeface="Arial" panose="020B0604020202020204"/>
                        </a:defRPr>
                      </a:lvl1pPr>
                      <a:lvl2pPr marL="457200" algn="l" defTabSz="914400" rtl="0" eaLnBrk="1" latinLnBrk="0" hangingPunct="1">
                        <a:defRPr sz="1800" b="1" kern="1200">
                          <a:solidFill>
                            <a:schemeClr val="tx1"/>
                          </a:solidFill>
                          <a:latin typeface="Arial" panose="020B0604020202020204"/>
                        </a:defRPr>
                      </a:lvl2pPr>
                      <a:lvl3pPr marL="914400" algn="l" defTabSz="914400" rtl="0" eaLnBrk="1" latinLnBrk="0" hangingPunct="1">
                        <a:defRPr sz="1800" b="1" kern="1200">
                          <a:solidFill>
                            <a:schemeClr val="tx1"/>
                          </a:solidFill>
                          <a:latin typeface="Arial" panose="020B0604020202020204"/>
                        </a:defRPr>
                      </a:lvl3pPr>
                      <a:lvl4pPr marL="1371600" algn="l" defTabSz="914400" rtl="0" eaLnBrk="1" latinLnBrk="0" hangingPunct="1">
                        <a:defRPr sz="1800" b="1" kern="1200">
                          <a:solidFill>
                            <a:schemeClr val="tx1"/>
                          </a:solidFill>
                          <a:latin typeface="Arial" panose="020B0604020202020204"/>
                        </a:defRPr>
                      </a:lvl4pPr>
                      <a:lvl5pPr marL="1828800" algn="l" defTabSz="914400" rtl="0" eaLnBrk="1" latinLnBrk="0" hangingPunct="1">
                        <a:defRPr sz="1800" b="1" kern="1200">
                          <a:solidFill>
                            <a:schemeClr val="tx1"/>
                          </a:solidFill>
                          <a:latin typeface="Arial" panose="020B0604020202020204"/>
                        </a:defRPr>
                      </a:lvl5pPr>
                      <a:lvl6pPr marL="2286000" algn="l" defTabSz="914400" rtl="0" eaLnBrk="1" latinLnBrk="0" hangingPunct="1">
                        <a:defRPr sz="1800" b="1" kern="1200">
                          <a:solidFill>
                            <a:schemeClr val="tx1"/>
                          </a:solidFill>
                          <a:latin typeface="Arial" panose="020B0604020202020204"/>
                        </a:defRPr>
                      </a:lvl6pPr>
                      <a:lvl7pPr marL="2743200" algn="l" defTabSz="914400" rtl="0" eaLnBrk="1" latinLnBrk="0" hangingPunct="1">
                        <a:defRPr sz="1800" b="1" kern="1200">
                          <a:solidFill>
                            <a:schemeClr val="tx1"/>
                          </a:solidFill>
                          <a:latin typeface="Arial" panose="020B0604020202020204"/>
                        </a:defRPr>
                      </a:lvl7pPr>
                      <a:lvl8pPr marL="3200400" algn="l" defTabSz="914400" rtl="0" eaLnBrk="1" latinLnBrk="0" hangingPunct="1">
                        <a:defRPr sz="1800" b="1" kern="1200">
                          <a:solidFill>
                            <a:schemeClr val="tx1"/>
                          </a:solidFill>
                          <a:latin typeface="Arial" panose="020B0604020202020204"/>
                        </a:defRPr>
                      </a:lvl8pPr>
                      <a:lvl9pPr marL="3657600" algn="l" defTabSz="914400" rtl="0" eaLnBrk="1" latinLnBrk="0" hangingPunct="1">
                        <a:defRPr sz="1800" b="1" kern="1200">
                          <a:solidFill>
                            <a:schemeClr val="tx1"/>
                          </a:solidFill>
                          <a:latin typeface="Arial" panose="020B0604020202020204"/>
                        </a:defRPr>
                      </a:lvl9pPr>
                    </a:lstStyle>
                    <a:p>
                      <a:r>
                        <a:rPr lang="en-US" sz="1600" dirty="0"/>
                        <a:t>Value</a:t>
                      </a:r>
                    </a:p>
                  </a:txBody>
                  <a:tcPr anchor="b">
                    <a:lnL>
                      <a:noFill/>
                    </a:lnL>
                    <a:lnR>
                      <a:noFill/>
                    </a:lnR>
                    <a:lnT w="12700" cmpd="sng">
                      <a:noFill/>
                    </a:lnT>
                    <a:lnB w="19050" cap="flat" cmpd="sng" algn="ctr">
                      <a:solidFill>
                        <a:srgbClr val="3B3477"/>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tx1"/>
                          </a:solidFill>
                          <a:latin typeface="Arial" panose="020B0604020202020204"/>
                        </a:defRPr>
                      </a:lvl1pPr>
                      <a:lvl2pPr marL="457200" algn="l" defTabSz="914400" rtl="0" eaLnBrk="1" latinLnBrk="0" hangingPunct="1">
                        <a:defRPr sz="1800" b="1" kern="1200">
                          <a:solidFill>
                            <a:schemeClr val="tx1"/>
                          </a:solidFill>
                          <a:latin typeface="Arial" panose="020B0604020202020204"/>
                        </a:defRPr>
                      </a:lvl2pPr>
                      <a:lvl3pPr marL="914400" algn="l" defTabSz="914400" rtl="0" eaLnBrk="1" latinLnBrk="0" hangingPunct="1">
                        <a:defRPr sz="1800" b="1" kern="1200">
                          <a:solidFill>
                            <a:schemeClr val="tx1"/>
                          </a:solidFill>
                          <a:latin typeface="Arial" panose="020B0604020202020204"/>
                        </a:defRPr>
                      </a:lvl3pPr>
                      <a:lvl4pPr marL="1371600" algn="l" defTabSz="914400" rtl="0" eaLnBrk="1" latinLnBrk="0" hangingPunct="1">
                        <a:defRPr sz="1800" b="1" kern="1200">
                          <a:solidFill>
                            <a:schemeClr val="tx1"/>
                          </a:solidFill>
                          <a:latin typeface="Arial" panose="020B0604020202020204"/>
                        </a:defRPr>
                      </a:lvl4pPr>
                      <a:lvl5pPr marL="1828800" algn="l" defTabSz="914400" rtl="0" eaLnBrk="1" latinLnBrk="0" hangingPunct="1">
                        <a:defRPr sz="1800" b="1" kern="1200">
                          <a:solidFill>
                            <a:schemeClr val="tx1"/>
                          </a:solidFill>
                          <a:latin typeface="Arial" panose="020B0604020202020204"/>
                        </a:defRPr>
                      </a:lvl5pPr>
                      <a:lvl6pPr marL="2286000" algn="l" defTabSz="914400" rtl="0" eaLnBrk="1" latinLnBrk="0" hangingPunct="1">
                        <a:defRPr sz="1800" b="1" kern="1200">
                          <a:solidFill>
                            <a:schemeClr val="tx1"/>
                          </a:solidFill>
                          <a:latin typeface="Arial" panose="020B0604020202020204"/>
                        </a:defRPr>
                      </a:lvl6pPr>
                      <a:lvl7pPr marL="2743200" algn="l" defTabSz="914400" rtl="0" eaLnBrk="1" latinLnBrk="0" hangingPunct="1">
                        <a:defRPr sz="1800" b="1" kern="1200">
                          <a:solidFill>
                            <a:schemeClr val="tx1"/>
                          </a:solidFill>
                          <a:latin typeface="Arial" panose="020B0604020202020204"/>
                        </a:defRPr>
                      </a:lvl7pPr>
                      <a:lvl8pPr marL="3200400" algn="l" defTabSz="914400" rtl="0" eaLnBrk="1" latinLnBrk="0" hangingPunct="1">
                        <a:defRPr sz="1800" b="1" kern="1200">
                          <a:solidFill>
                            <a:schemeClr val="tx1"/>
                          </a:solidFill>
                          <a:latin typeface="Arial" panose="020B0604020202020204"/>
                        </a:defRPr>
                      </a:lvl8pPr>
                      <a:lvl9pPr marL="3657600" algn="l" defTabSz="914400" rtl="0" eaLnBrk="1" latinLnBrk="0" hangingPunct="1">
                        <a:defRPr sz="1800" b="1" kern="1200">
                          <a:solidFill>
                            <a:schemeClr val="tx1"/>
                          </a:solidFill>
                          <a:latin typeface="Arial" panose="020B0604020202020204"/>
                        </a:defRPr>
                      </a:lvl9pPr>
                    </a:lstStyle>
                    <a:p>
                      <a:r>
                        <a:rPr lang="en-US" sz="1600" dirty="0"/>
                        <a:t>Contractor</a:t>
                      </a:r>
                    </a:p>
                  </a:txBody>
                  <a:tcPr anchor="b">
                    <a:lnL>
                      <a:noFill/>
                    </a:lnL>
                    <a:lnR>
                      <a:noFill/>
                    </a:lnR>
                    <a:lnT w="12700" cmpd="sng">
                      <a:noFill/>
                    </a:lnT>
                    <a:lnB w="19050" cap="flat" cmpd="sng" algn="ctr">
                      <a:solidFill>
                        <a:srgbClr val="3B3477"/>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81164204"/>
                  </a:ext>
                </a:extLst>
              </a:tr>
              <a:tr h="1065680">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r>
                        <a:rPr lang="en-US" sz="1600" b="1" dirty="0"/>
                        <a:t>30 Crossing</a:t>
                      </a:r>
                    </a:p>
                  </a:txBody>
                  <a:tcPr anchor="ctr">
                    <a:lnL>
                      <a:noFill/>
                    </a:lnL>
                    <a:lnR>
                      <a:noFill/>
                    </a:lnR>
                    <a:lnT w="19050" cap="flat" cmpd="sng" algn="ctr">
                      <a:solidFill>
                        <a:srgbClr val="3B3477"/>
                      </a:solidFill>
                      <a:prstDash val="solid"/>
                      <a:round/>
                      <a:headEnd type="none" w="med" len="med"/>
                      <a:tailEnd type="none" w="med" len="med"/>
                    </a:lnT>
                    <a:lnB w="6350" cap="flat" cmpd="sng" algn="ctr">
                      <a:solidFill>
                        <a:srgbClr val="3B3477"/>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r>
                        <a:rPr lang="en-US" sz="1600" dirty="0"/>
                        <a:t>Design-Build</a:t>
                      </a:r>
                    </a:p>
                  </a:txBody>
                  <a:tcPr anchor="ctr">
                    <a:lnL>
                      <a:noFill/>
                    </a:lnL>
                    <a:lnR>
                      <a:noFill/>
                    </a:lnR>
                    <a:lnT w="19050" cap="flat" cmpd="sng" algn="ctr">
                      <a:solidFill>
                        <a:srgbClr val="3B3477"/>
                      </a:solidFill>
                      <a:prstDash val="solid"/>
                      <a:round/>
                      <a:headEnd type="none" w="med" len="med"/>
                      <a:tailEnd type="none" w="med" len="med"/>
                    </a:lnT>
                    <a:lnB w="6350" cap="flat" cmpd="sng" algn="ctr">
                      <a:solidFill>
                        <a:srgbClr val="3B3477"/>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r>
                        <a:rPr lang="en-US" sz="1600" dirty="0"/>
                        <a:t>2019</a:t>
                      </a:r>
                    </a:p>
                  </a:txBody>
                  <a:tcPr anchor="ctr">
                    <a:lnL>
                      <a:noFill/>
                    </a:lnL>
                    <a:lnR>
                      <a:noFill/>
                    </a:lnR>
                    <a:lnT w="19050" cap="flat" cmpd="sng" algn="ctr">
                      <a:solidFill>
                        <a:srgbClr val="3B3477"/>
                      </a:solidFill>
                      <a:prstDash val="solid"/>
                      <a:round/>
                      <a:headEnd type="none" w="med" len="med"/>
                      <a:tailEnd type="none" w="med" len="med"/>
                    </a:lnT>
                    <a:lnB w="6350" cap="flat" cmpd="sng" algn="ctr">
                      <a:solidFill>
                        <a:srgbClr val="3B3477"/>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r>
                        <a:rPr lang="en-US" sz="1600" dirty="0"/>
                        <a:t>$540M</a:t>
                      </a:r>
                    </a:p>
                  </a:txBody>
                  <a:tcPr anchor="ctr">
                    <a:lnL>
                      <a:noFill/>
                    </a:lnL>
                    <a:lnR>
                      <a:noFill/>
                    </a:lnR>
                    <a:lnT w="19050" cap="flat" cmpd="sng" algn="ctr">
                      <a:solidFill>
                        <a:srgbClr val="3B3477"/>
                      </a:solidFill>
                      <a:prstDash val="solid"/>
                      <a:round/>
                      <a:headEnd type="none" w="med" len="med"/>
                      <a:tailEnd type="none" w="med" len="med"/>
                    </a:lnT>
                    <a:lnB w="6350" cap="flat" cmpd="sng" algn="ctr">
                      <a:solidFill>
                        <a:srgbClr val="3B3477"/>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r>
                        <a:rPr lang="en-US" sz="1600" dirty="0"/>
                        <a:t>Kiewit-</a:t>
                      </a:r>
                      <a:r>
                        <a:rPr lang="en-US" sz="1600" dirty="0" err="1"/>
                        <a:t>Massman</a:t>
                      </a:r>
                      <a:r>
                        <a:rPr lang="en-US" sz="1600" dirty="0"/>
                        <a:t> Construction</a:t>
                      </a:r>
                    </a:p>
                  </a:txBody>
                  <a:tcPr anchor="ctr">
                    <a:lnL>
                      <a:noFill/>
                    </a:lnL>
                    <a:lnR>
                      <a:noFill/>
                    </a:lnR>
                    <a:lnT w="19050" cap="flat" cmpd="sng" algn="ctr">
                      <a:solidFill>
                        <a:srgbClr val="3B3477"/>
                      </a:solidFill>
                      <a:prstDash val="solid"/>
                      <a:round/>
                      <a:headEnd type="none" w="med" len="med"/>
                      <a:tailEnd type="none" w="med" len="med"/>
                    </a:lnT>
                    <a:lnB w="6350" cap="flat" cmpd="sng" algn="ctr">
                      <a:solidFill>
                        <a:srgbClr val="3B3477"/>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05067223"/>
                  </a:ext>
                </a:extLst>
              </a:tr>
              <a:tr h="785804">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r>
                        <a:rPr lang="en-US" sz="1600" b="1" dirty="0"/>
                        <a:t>Cantrell Road</a:t>
                      </a:r>
                    </a:p>
                    <a:p>
                      <a:r>
                        <a:rPr lang="en-US" sz="1600" b="1" dirty="0"/>
                        <a:t>Widening</a:t>
                      </a:r>
                    </a:p>
                  </a:txBody>
                  <a:tcPr anchor="ctr">
                    <a:lnL>
                      <a:noFill/>
                    </a:lnL>
                    <a:lnR>
                      <a:noFill/>
                    </a:lnR>
                    <a:lnT w="6350" cap="flat" cmpd="sng" algn="ctr">
                      <a:solidFill>
                        <a:srgbClr val="3B3477"/>
                      </a:solidFill>
                      <a:prstDash val="solid"/>
                      <a:round/>
                      <a:headEnd type="none" w="med" len="med"/>
                      <a:tailEnd type="none" w="med" len="med"/>
                    </a:lnT>
                    <a:lnB w="6350" cap="flat" cmpd="sng" algn="ctr">
                      <a:solidFill>
                        <a:srgbClr val="3B3477"/>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r>
                        <a:rPr lang="en-US" sz="1600" dirty="0"/>
                        <a:t>CM-GC</a:t>
                      </a:r>
                    </a:p>
                  </a:txBody>
                  <a:tcPr anchor="ctr">
                    <a:lnL>
                      <a:noFill/>
                    </a:lnL>
                    <a:lnR>
                      <a:noFill/>
                    </a:lnR>
                    <a:lnT w="6350" cap="flat" cmpd="sng" algn="ctr">
                      <a:solidFill>
                        <a:srgbClr val="3B3477"/>
                      </a:solidFill>
                      <a:prstDash val="solid"/>
                      <a:round/>
                      <a:headEnd type="none" w="med" len="med"/>
                      <a:tailEnd type="none" w="med" len="med"/>
                    </a:lnT>
                    <a:lnB w="6350" cap="flat" cmpd="sng" algn="ctr">
                      <a:solidFill>
                        <a:srgbClr val="3B3477"/>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r>
                        <a:rPr lang="en-US" sz="1600" dirty="0"/>
                        <a:t>2018</a:t>
                      </a:r>
                    </a:p>
                  </a:txBody>
                  <a:tcPr anchor="ctr">
                    <a:lnL>
                      <a:noFill/>
                    </a:lnL>
                    <a:lnR>
                      <a:noFill/>
                    </a:lnR>
                    <a:lnT w="6350" cap="flat" cmpd="sng" algn="ctr">
                      <a:solidFill>
                        <a:srgbClr val="3B3477"/>
                      </a:solidFill>
                      <a:prstDash val="solid"/>
                      <a:round/>
                      <a:headEnd type="none" w="med" len="med"/>
                      <a:tailEnd type="none" w="med" len="med"/>
                    </a:lnT>
                    <a:lnB w="6350" cap="flat" cmpd="sng" algn="ctr">
                      <a:solidFill>
                        <a:srgbClr val="3B3477"/>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r>
                        <a:rPr lang="en-US" sz="1600" dirty="0"/>
                        <a:t>$81M</a:t>
                      </a:r>
                    </a:p>
                  </a:txBody>
                  <a:tcPr anchor="ctr">
                    <a:lnL>
                      <a:noFill/>
                    </a:lnL>
                    <a:lnR>
                      <a:noFill/>
                    </a:lnR>
                    <a:lnT w="6350" cap="flat" cmpd="sng" algn="ctr">
                      <a:solidFill>
                        <a:srgbClr val="3B3477"/>
                      </a:solidFill>
                      <a:prstDash val="solid"/>
                      <a:round/>
                      <a:headEnd type="none" w="med" len="med"/>
                      <a:tailEnd type="none" w="med" len="med"/>
                    </a:lnT>
                    <a:lnB w="6350" cap="flat" cmpd="sng" algn="ctr">
                      <a:solidFill>
                        <a:srgbClr val="3B3477"/>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r>
                        <a:rPr lang="en-US" sz="1600" dirty="0"/>
                        <a:t>Kiewit</a:t>
                      </a:r>
                    </a:p>
                  </a:txBody>
                  <a:tcPr anchor="ctr">
                    <a:lnL>
                      <a:noFill/>
                    </a:lnL>
                    <a:lnR>
                      <a:noFill/>
                    </a:lnR>
                    <a:lnT w="6350" cap="flat" cmpd="sng" algn="ctr">
                      <a:solidFill>
                        <a:srgbClr val="3B3477"/>
                      </a:solidFill>
                      <a:prstDash val="solid"/>
                      <a:round/>
                      <a:headEnd type="none" w="med" len="med"/>
                      <a:tailEnd type="none" w="med" len="med"/>
                    </a:lnT>
                    <a:lnB w="6350" cap="flat" cmpd="sng" algn="ctr">
                      <a:solidFill>
                        <a:srgbClr val="3B3477"/>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30752188"/>
                  </a:ext>
                </a:extLst>
              </a:tr>
              <a:tr h="1065680">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r>
                        <a:rPr lang="en-US" sz="1600" b="1" dirty="0"/>
                        <a:t>I-49/Highway 62 Interchange</a:t>
                      </a:r>
                    </a:p>
                  </a:txBody>
                  <a:tcPr anchor="ctr">
                    <a:lnL>
                      <a:noFill/>
                    </a:lnL>
                    <a:lnR>
                      <a:noFill/>
                    </a:lnR>
                    <a:lnT w="6350" cap="flat" cmpd="sng" algn="ctr">
                      <a:solidFill>
                        <a:srgbClr val="3B3477"/>
                      </a:solidFill>
                      <a:prstDash val="solid"/>
                      <a:round/>
                      <a:headEnd type="none" w="med" len="med"/>
                      <a:tailEnd type="none" w="med" len="med"/>
                    </a:lnT>
                    <a:lnB w="6350" cap="flat" cmpd="sng" algn="ctr">
                      <a:solidFill>
                        <a:srgbClr val="3B3477"/>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r>
                        <a:rPr lang="en-US" sz="1600" dirty="0"/>
                        <a:t>CM-GC</a:t>
                      </a:r>
                    </a:p>
                  </a:txBody>
                  <a:tcPr anchor="ctr">
                    <a:lnL>
                      <a:noFill/>
                    </a:lnL>
                    <a:lnR w="19050" cap="flat" cmpd="sng" algn="ctr">
                      <a:solidFill>
                        <a:sysClr val="window" lastClr="FFFFFF"/>
                      </a:solidFill>
                      <a:prstDash val="solid"/>
                      <a:round/>
                      <a:headEnd type="none" w="med" len="med"/>
                      <a:tailEnd type="none" w="med" len="med"/>
                    </a:lnR>
                    <a:lnT w="6350" cap="flat" cmpd="sng" algn="ctr">
                      <a:solidFill>
                        <a:srgbClr val="3B3477"/>
                      </a:solidFill>
                      <a:prstDash val="solid"/>
                      <a:round/>
                      <a:headEnd type="none" w="med" len="med"/>
                      <a:tailEnd type="none" w="med" len="med"/>
                    </a:lnT>
                    <a:lnB w="6350" cap="flat" cmpd="sng" algn="ctr">
                      <a:solidFill>
                        <a:srgbClr val="3B3477"/>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r>
                        <a:rPr lang="en-US" sz="1600" dirty="0"/>
                        <a:t>2021</a:t>
                      </a:r>
                    </a:p>
                  </a:txBody>
                  <a:tcPr anchor="ctr">
                    <a:lnL w="19050" cap="flat" cmpd="sng" algn="ctr">
                      <a:solidFill>
                        <a:sysClr val="window" lastClr="FFFFFF"/>
                      </a:solidFill>
                      <a:prstDash val="solid"/>
                      <a:round/>
                      <a:headEnd type="none" w="med" len="med"/>
                      <a:tailEnd type="none" w="med" len="med"/>
                    </a:lnL>
                    <a:lnR>
                      <a:noFill/>
                    </a:lnR>
                    <a:lnT w="6350" cap="flat" cmpd="sng" algn="ctr">
                      <a:solidFill>
                        <a:srgbClr val="3B3477"/>
                      </a:solidFill>
                      <a:prstDash val="solid"/>
                      <a:round/>
                      <a:headEnd type="none" w="med" len="med"/>
                      <a:tailEnd type="none" w="med" len="med"/>
                    </a:lnT>
                    <a:lnB w="6350" cap="flat" cmpd="sng" algn="ctr">
                      <a:solidFill>
                        <a:srgbClr val="3B3477"/>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r>
                        <a:rPr lang="en-US" sz="1600" dirty="0"/>
                        <a:t>$50-60M</a:t>
                      </a:r>
                    </a:p>
                  </a:txBody>
                  <a:tcPr anchor="ctr">
                    <a:lnL>
                      <a:noFill/>
                    </a:lnL>
                    <a:lnR>
                      <a:noFill/>
                    </a:lnR>
                    <a:lnT w="6350" cap="flat" cmpd="sng" algn="ctr">
                      <a:solidFill>
                        <a:srgbClr val="3B3477"/>
                      </a:solidFill>
                      <a:prstDash val="solid"/>
                      <a:round/>
                      <a:headEnd type="none" w="med" len="med"/>
                      <a:tailEnd type="none" w="med" len="med"/>
                    </a:lnT>
                    <a:lnB w="6350" cap="flat" cmpd="sng" algn="ctr">
                      <a:solidFill>
                        <a:srgbClr val="3B3477"/>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r>
                        <a:rPr lang="en-US" sz="1600" dirty="0"/>
                        <a:t>Manhattan</a:t>
                      </a:r>
                      <a:r>
                        <a:rPr lang="en-US" sz="1600" baseline="0" dirty="0"/>
                        <a:t> </a:t>
                      </a:r>
                      <a:r>
                        <a:rPr lang="en-US" sz="1600" dirty="0"/>
                        <a:t>R&amp;B-APAC Central</a:t>
                      </a:r>
                    </a:p>
                  </a:txBody>
                  <a:tcPr anchor="ctr">
                    <a:lnL>
                      <a:noFill/>
                    </a:lnL>
                    <a:lnR>
                      <a:noFill/>
                    </a:lnR>
                    <a:lnT w="6350" cap="flat" cmpd="sng" algn="ctr">
                      <a:solidFill>
                        <a:srgbClr val="3B3477"/>
                      </a:solidFill>
                      <a:prstDash val="solid"/>
                      <a:round/>
                      <a:headEnd type="none" w="med" len="med"/>
                      <a:tailEnd type="none" w="med" len="med"/>
                    </a:lnT>
                    <a:lnB w="6350" cap="flat" cmpd="sng" algn="ctr">
                      <a:solidFill>
                        <a:srgbClr val="3B3477"/>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89941294"/>
                  </a:ext>
                </a:extLst>
              </a:tr>
              <a:tr h="1065680">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r>
                        <a:rPr lang="en-US" sz="1600" b="1" dirty="0"/>
                        <a:t>I-40/I-55/Highway 77</a:t>
                      </a:r>
                    </a:p>
                  </a:txBody>
                  <a:tcPr anchor="ctr">
                    <a:lnL>
                      <a:noFill/>
                    </a:lnL>
                    <a:lnR>
                      <a:noFill/>
                    </a:lnR>
                    <a:lnT w="6350" cap="flat" cmpd="sng" algn="ctr">
                      <a:solidFill>
                        <a:srgbClr val="3B3477"/>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r>
                        <a:rPr lang="en-US" sz="1600" dirty="0"/>
                        <a:t>Progressive Design</a:t>
                      </a:r>
                      <a:r>
                        <a:rPr lang="en-US" sz="1600" baseline="0" dirty="0"/>
                        <a:t> </a:t>
                      </a:r>
                      <a:r>
                        <a:rPr lang="en-US" sz="1600" dirty="0"/>
                        <a:t>Build</a:t>
                      </a:r>
                    </a:p>
                  </a:txBody>
                  <a:tcPr anchor="ctr">
                    <a:lnL>
                      <a:noFill/>
                    </a:lnL>
                    <a:lnR>
                      <a:noFill/>
                    </a:lnR>
                    <a:lnT w="6350" cap="flat" cmpd="sng" algn="ctr">
                      <a:solidFill>
                        <a:srgbClr val="3B3477"/>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r>
                        <a:rPr lang="en-US" sz="1600" dirty="0"/>
                        <a:t>2021</a:t>
                      </a:r>
                    </a:p>
                  </a:txBody>
                  <a:tcPr anchor="ctr">
                    <a:lnL>
                      <a:noFill/>
                    </a:lnL>
                    <a:lnR>
                      <a:noFill/>
                    </a:lnR>
                    <a:lnT w="6350" cap="flat" cmpd="sng" algn="ctr">
                      <a:solidFill>
                        <a:srgbClr val="3B3477"/>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r>
                        <a:rPr lang="en-US" sz="1600" dirty="0"/>
                        <a:t>$30-40M</a:t>
                      </a:r>
                    </a:p>
                  </a:txBody>
                  <a:tcPr anchor="ctr">
                    <a:lnL>
                      <a:noFill/>
                    </a:lnL>
                    <a:lnR>
                      <a:noFill/>
                    </a:lnR>
                    <a:lnT w="6350" cap="flat" cmpd="sng" algn="ctr">
                      <a:solidFill>
                        <a:srgbClr val="3B3477"/>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r>
                        <a:rPr lang="en-US" sz="1600" dirty="0"/>
                        <a:t>Key, LLC</a:t>
                      </a:r>
                    </a:p>
                  </a:txBody>
                  <a:tcPr anchor="ctr">
                    <a:lnL>
                      <a:noFill/>
                    </a:lnL>
                    <a:lnR>
                      <a:noFill/>
                    </a:lnR>
                    <a:lnT w="6350" cap="flat" cmpd="sng" algn="ctr">
                      <a:solidFill>
                        <a:srgbClr val="3B3477"/>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329213140"/>
                  </a:ext>
                </a:extLst>
              </a:tr>
            </a:tbl>
          </a:graphicData>
        </a:graphic>
      </p:graphicFrame>
    </p:spTree>
    <p:extLst>
      <p:ext uri="{BB962C8B-B14F-4D97-AF65-F5344CB8AC3E}">
        <p14:creationId xmlns:p14="http://schemas.microsoft.com/office/powerpoint/2010/main" val="209675382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Picture 44" descr="Logo&#10;&#10;Description automatically generated">
            <a:extLst>
              <a:ext uri="{FF2B5EF4-FFF2-40B4-BE49-F238E27FC236}">
                <a16:creationId xmlns:a16="http://schemas.microsoft.com/office/drawing/2014/main" id="{CE3FB960-EED8-4A92-ADC1-33957E650733}"/>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348064" y="393313"/>
            <a:ext cx="1282612" cy="477836"/>
          </a:xfrm>
          <a:prstGeom prst="rect">
            <a:avLst/>
          </a:prstGeom>
        </p:spPr>
      </p:pic>
      <p:cxnSp>
        <p:nvCxnSpPr>
          <p:cNvPr id="49" name="Straight Connector 48">
            <a:extLst>
              <a:ext uri="{FF2B5EF4-FFF2-40B4-BE49-F238E27FC236}">
                <a16:creationId xmlns:a16="http://schemas.microsoft.com/office/drawing/2014/main" id="{B062CCDB-611F-43B7-8CBB-B9F2D01CAEFB}"/>
              </a:ext>
            </a:extLst>
          </p:cNvPr>
          <p:cNvCxnSpPr>
            <a:cxnSpLocks/>
          </p:cNvCxnSpPr>
          <p:nvPr/>
        </p:nvCxnSpPr>
        <p:spPr>
          <a:xfrm flipH="1">
            <a:off x="360729" y="285226"/>
            <a:ext cx="11341913" cy="0"/>
          </a:xfrm>
          <a:prstGeom prst="line">
            <a:avLst/>
          </a:prstGeom>
          <a:ln w="57150">
            <a:solidFill>
              <a:srgbClr val="3B3477"/>
            </a:solidFill>
          </a:ln>
        </p:spPr>
        <p:style>
          <a:lnRef idx="3">
            <a:schemeClr val="accent1"/>
          </a:lnRef>
          <a:fillRef idx="0">
            <a:schemeClr val="accent1"/>
          </a:fillRef>
          <a:effectRef idx="2">
            <a:schemeClr val="accent1"/>
          </a:effectRef>
          <a:fontRef idx="minor">
            <a:schemeClr val="tx1"/>
          </a:fontRef>
        </p:style>
      </p:cxnSp>
      <p:cxnSp>
        <p:nvCxnSpPr>
          <p:cNvPr id="50" name="Straight Connector 49">
            <a:extLst>
              <a:ext uri="{FF2B5EF4-FFF2-40B4-BE49-F238E27FC236}">
                <a16:creationId xmlns:a16="http://schemas.microsoft.com/office/drawing/2014/main" id="{FF6F6499-6058-474A-948E-E273D477C34A}"/>
              </a:ext>
            </a:extLst>
          </p:cNvPr>
          <p:cNvCxnSpPr>
            <a:cxnSpLocks/>
          </p:cNvCxnSpPr>
          <p:nvPr/>
        </p:nvCxnSpPr>
        <p:spPr>
          <a:xfrm flipH="1">
            <a:off x="360726" y="6586756"/>
            <a:ext cx="11511784" cy="0"/>
          </a:xfrm>
          <a:prstGeom prst="line">
            <a:avLst/>
          </a:prstGeom>
          <a:ln w="57150">
            <a:solidFill>
              <a:srgbClr val="3B3477"/>
            </a:solidFill>
          </a:ln>
        </p:spPr>
        <p:style>
          <a:lnRef idx="3">
            <a:schemeClr val="accent1"/>
          </a:lnRef>
          <a:fillRef idx="0">
            <a:schemeClr val="accent1"/>
          </a:fillRef>
          <a:effectRef idx="2">
            <a:schemeClr val="accent1"/>
          </a:effectRef>
          <a:fontRef idx="minor">
            <a:schemeClr val="tx1"/>
          </a:fontRef>
        </p:style>
      </p:cxnSp>
      <p:cxnSp>
        <p:nvCxnSpPr>
          <p:cNvPr id="53" name="Straight Connector 52">
            <a:extLst>
              <a:ext uri="{FF2B5EF4-FFF2-40B4-BE49-F238E27FC236}">
                <a16:creationId xmlns:a16="http://schemas.microsoft.com/office/drawing/2014/main" id="{89D9C598-6F37-47C3-AAE5-943F5B2F6059}"/>
              </a:ext>
            </a:extLst>
          </p:cNvPr>
          <p:cNvCxnSpPr>
            <a:cxnSpLocks/>
          </p:cNvCxnSpPr>
          <p:nvPr/>
        </p:nvCxnSpPr>
        <p:spPr>
          <a:xfrm>
            <a:off x="385893" y="285226"/>
            <a:ext cx="0" cy="6301530"/>
          </a:xfrm>
          <a:prstGeom prst="line">
            <a:avLst/>
          </a:prstGeom>
          <a:ln w="57150">
            <a:solidFill>
              <a:srgbClr val="3B3477"/>
            </a:solidFill>
          </a:ln>
        </p:spPr>
        <p:style>
          <a:lnRef idx="3">
            <a:schemeClr val="accent1"/>
          </a:lnRef>
          <a:fillRef idx="0">
            <a:schemeClr val="accent1"/>
          </a:fillRef>
          <a:effectRef idx="2">
            <a:schemeClr val="accent1"/>
          </a:effectRef>
          <a:fontRef idx="minor">
            <a:schemeClr val="tx1"/>
          </a:fontRef>
        </p:style>
      </p:cxnSp>
      <p:cxnSp>
        <p:nvCxnSpPr>
          <p:cNvPr id="60" name="Straight Connector 59">
            <a:extLst>
              <a:ext uri="{FF2B5EF4-FFF2-40B4-BE49-F238E27FC236}">
                <a16:creationId xmlns:a16="http://schemas.microsoft.com/office/drawing/2014/main" id="{D8842142-0438-4A0A-849B-B9ED83F1D16B}"/>
              </a:ext>
            </a:extLst>
          </p:cNvPr>
          <p:cNvCxnSpPr>
            <a:cxnSpLocks/>
          </p:cNvCxnSpPr>
          <p:nvPr/>
        </p:nvCxnSpPr>
        <p:spPr>
          <a:xfrm>
            <a:off x="11855732" y="6104426"/>
            <a:ext cx="0" cy="507497"/>
          </a:xfrm>
          <a:prstGeom prst="line">
            <a:avLst/>
          </a:prstGeom>
          <a:ln w="57150">
            <a:solidFill>
              <a:srgbClr val="3B3477"/>
            </a:solidFill>
          </a:ln>
        </p:spPr>
        <p:style>
          <a:lnRef idx="3">
            <a:schemeClr val="accent1"/>
          </a:lnRef>
          <a:fillRef idx="0">
            <a:schemeClr val="accent1"/>
          </a:fillRef>
          <a:effectRef idx="2">
            <a:schemeClr val="accent1"/>
          </a:effectRef>
          <a:fontRef idx="minor">
            <a:schemeClr val="tx1"/>
          </a:fontRef>
        </p:style>
      </p:cxnSp>
      <p:sp>
        <p:nvSpPr>
          <p:cNvPr id="7" name="Title 1">
            <a:extLst>
              <a:ext uri="{FF2B5EF4-FFF2-40B4-BE49-F238E27FC236}">
                <a16:creationId xmlns:a16="http://schemas.microsoft.com/office/drawing/2014/main" id="{6649AF1A-60E1-4008-8DF4-E6ABB75B8A18}"/>
              </a:ext>
            </a:extLst>
          </p:cNvPr>
          <p:cNvSpPr txBox="1">
            <a:spLocks/>
          </p:cNvSpPr>
          <p:nvPr/>
        </p:nvSpPr>
        <p:spPr>
          <a:xfrm>
            <a:off x="838200" y="509690"/>
            <a:ext cx="8296275" cy="1069975"/>
          </a:xfrm>
          <a:prstGeom prst="rect">
            <a:avLst/>
          </a:prstGeom>
        </p:spPr>
        <p:txBody>
          <a:bodyPr vert="horz" lIns="91440" tIns="45720" rIns="91440" bIns="45720" rtlCol="0" anchor="t">
            <a:normAutofit/>
          </a:bodyPr>
          <a:lstStyle>
            <a:lvl1pPr algn="l" defTabSz="685766" rtl="0" eaLnBrk="1" latinLnBrk="0" hangingPunct="1">
              <a:lnSpc>
                <a:spcPct val="90000"/>
              </a:lnSpc>
              <a:spcBef>
                <a:spcPct val="0"/>
              </a:spcBef>
              <a:buNone/>
              <a:defRPr sz="2800" b="0" kern="1200">
                <a:solidFill>
                  <a:srgbClr val="2A338F"/>
                </a:solidFill>
                <a:latin typeface="Arial Black" panose="020B0A04020102020204" pitchFamily="34" charset="0"/>
                <a:ea typeface="+mj-ea"/>
                <a:cs typeface="+mj-cs"/>
              </a:defRPr>
            </a:lvl1pPr>
          </a:lstStyle>
          <a:p>
            <a:pPr marL="0" marR="0" lvl="0" indent="0" algn="l" defTabSz="685766"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dirty="0">
                <a:ln>
                  <a:noFill/>
                </a:ln>
                <a:solidFill>
                  <a:srgbClr val="2A338F"/>
                </a:solidFill>
                <a:effectLst/>
                <a:uLnTx/>
                <a:uFillTx/>
                <a:latin typeface="Arial Black" panose="020B0A04020102020204" pitchFamily="34" charset="0"/>
                <a:ea typeface="+mj-ea"/>
                <a:cs typeface="+mj-cs"/>
              </a:rPr>
              <a:t>30 Crossing – Phase 1</a:t>
            </a:r>
            <a:br>
              <a:rPr kumimoji="0" lang="en-US" sz="2800" b="0" i="0" u="none" strike="noStrike" kern="1200" cap="none" spc="0" normalizeH="0" baseline="0" noProof="0" dirty="0">
                <a:ln>
                  <a:noFill/>
                </a:ln>
                <a:solidFill>
                  <a:srgbClr val="2A338F"/>
                </a:solidFill>
                <a:effectLst/>
                <a:uLnTx/>
                <a:uFillTx/>
                <a:latin typeface="Arial Black" panose="020B0A04020102020204" pitchFamily="34" charset="0"/>
                <a:ea typeface="+mj-ea"/>
                <a:cs typeface="+mj-cs"/>
              </a:rPr>
            </a:br>
            <a:r>
              <a:rPr kumimoji="0" lang="en-US" sz="2000" b="0" i="0" u="none" strike="noStrike" kern="1200" cap="none" spc="0" normalizeH="0" baseline="0" noProof="0" dirty="0">
                <a:ln>
                  <a:noFill/>
                </a:ln>
                <a:solidFill>
                  <a:srgbClr val="E53B2C"/>
                </a:solidFill>
                <a:effectLst/>
                <a:uLnTx/>
                <a:uFillTx/>
                <a:latin typeface="Arial Black" panose="020B0A04020102020204" pitchFamily="34" charset="0"/>
                <a:ea typeface="+mj-ea"/>
                <a:cs typeface="+mj-cs"/>
              </a:rPr>
              <a:t>Little Rock, AR</a:t>
            </a:r>
            <a:endParaRPr kumimoji="0" lang="en-US" sz="2400" b="0" i="0" u="none" strike="noStrike" kern="1200" cap="none" spc="0" normalizeH="0" baseline="0" noProof="0" dirty="0">
              <a:ln>
                <a:noFill/>
              </a:ln>
              <a:solidFill>
                <a:srgbClr val="E53B2C"/>
              </a:solidFill>
              <a:effectLst/>
              <a:uLnTx/>
              <a:uFillTx/>
              <a:latin typeface="Arial Black" panose="020B0A04020102020204" pitchFamily="34" charset="0"/>
              <a:ea typeface="+mj-ea"/>
              <a:cs typeface="+mj-cs"/>
            </a:endParaRPr>
          </a:p>
        </p:txBody>
      </p:sp>
      <p:pic>
        <p:nvPicPr>
          <p:cNvPr id="8" name="Picture 7"/>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865093" y="546838"/>
            <a:ext cx="1346354" cy="762934"/>
          </a:xfrm>
          <a:prstGeom prst="rect">
            <a:avLst/>
          </a:prstGeom>
        </p:spPr>
      </p:pic>
      <p:sp>
        <p:nvSpPr>
          <p:cNvPr id="10" name="TextBox 9">
            <a:extLst>
              <a:ext uri="{FF2B5EF4-FFF2-40B4-BE49-F238E27FC236}">
                <a16:creationId xmlns:a16="http://schemas.microsoft.com/office/drawing/2014/main" id="{479CBF27-1653-4F11-BB4D-8FD5F4159D17}"/>
              </a:ext>
            </a:extLst>
          </p:cNvPr>
          <p:cNvSpPr txBox="1"/>
          <p:nvPr/>
        </p:nvSpPr>
        <p:spPr>
          <a:xfrm>
            <a:off x="5274012" y="1388629"/>
            <a:ext cx="1529586" cy="830997"/>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E53B2C"/>
                </a:solidFill>
                <a:effectLst/>
                <a:uLnTx/>
                <a:uFillTx/>
                <a:latin typeface="Arial" panose="020B0604020202020204"/>
                <a:ea typeface="+mn-ea"/>
                <a:cs typeface="+mn-cs"/>
              </a:rPr>
              <a:t>$633M</a:t>
            </a:r>
            <a:br>
              <a:rPr kumimoji="0" lang="en-US" sz="1800" b="0" i="0" u="none" strike="noStrike" kern="1200" cap="none" spc="0" normalizeH="0" baseline="0" noProof="0" dirty="0">
                <a:ln>
                  <a:noFill/>
                </a:ln>
                <a:solidFill>
                  <a:srgbClr val="3F3F3F"/>
                </a:solidFill>
                <a:effectLst/>
                <a:uLnTx/>
                <a:uFillTx/>
                <a:latin typeface="Arial" panose="020B0604020202020204"/>
                <a:ea typeface="+mn-ea"/>
                <a:cs typeface="+mn-cs"/>
              </a:rPr>
            </a:br>
            <a:r>
              <a:rPr kumimoji="0" lang="en-US" sz="1600" b="0" i="0" u="none" strike="noStrike" kern="1200" cap="none" spc="0" normalizeH="0" baseline="0" noProof="0" dirty="0">
                <a:ln>
                  <a:noFill/>
                </a:ln>
                <a:solidFill>
                  <a:srgbClr val="3F3F3F"/>
                </a:solidFill>
                <a:effectLst/>
                <a:uLnTx/>
                <a:uFillTx/>
                <a:latin typeface="Arial" panose="020B0604020202020204"/>
                <a:ea typeface="+mn-ea"/>
                <a:cs typeface="+mn-cs"/>
              </a:rPr>
              <a:t>Project Budget</a:t>
            </a:r>
            <a:endParaRPr kumimoji="0" lang="en-US" sz="1800" b="0" i="0" u="none" strike="noStrike" kern="1200" cap="none" spc="0" normalizeH="0" baseline="0" noProof="0" dirty="0">
              <a:ln>
                <a:noFill/>
              </a:ln>
              <a:solidFill>
                <a:srgbClr val="3F3F3F"/>
              </a:solidFill>
              <a:effectLst/>
              <a:uLnTx/>
              <a:uFillTx/>
              <a:latin typeface="Arial" panose="020B0604020202020204"/>
              <a:ea typeface="+mn-ea"/>
              <a:cs typeface="+mn-cs"/>
            </a:endParaRPr>
          </a:p>
        </p:txBody>
      </p:sp>
      <p:sp>
        <p:nvSpPr>
          <p:cNvPr id="11" name="TextBox 10">
            <a:extLst>
              <a:ext uri="{FF2B5EF4-FFF2-40B4-BE49-F238E27FC236}">
                <a16:creationId xmlns:a16="http://schemas.microsoft.com/office/drawing/2014/main" id="{A6063661-83FF-4643-BAE9-FFF915A7BBB1}"/>
              </a:ext>
            </a:extLst>
          </p:cNvPr>
          <p:cNvSpPr txBox="1"/>
          <p:nvPr/>
        </p:nvSpPr>
        <p:spPr>
          <a:xfrm>
            <a:off x="7348517" y="1388629"/>
            <a:ext cx="2711000" cy="830997"/>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E53B2C"/>
                </a:solidFill>
                <a:effectLst/>
                <a:uLnTx/>
                <a:uFillTx/>
                <a:latin typeface="Arial" panose="020B0604020202020204"/>
                <a:ea typeface="+mn-ea"/>
                <a:cs typeface="+mn-cs"/>
              </a:rPr>
              <a:t>Design-Build</a:t>
            </a:r>
            <a:br>
              <a:rPr kumimoji="0" lang="en-US" sz="1800" b="0" i="0" u="none" strike="noStrike" kern="1200" cap="none" spc="0" normalizeH="0" baseline="0" noProof="0" dirty="0">
                <a:ln>
                  <a:noFill/>
                </a:ln>
                <a:solidFill>
                  <a:srgbClr val="3F3F3F"/>
                </a:solidFill>
                <a:effectLst/>
                <a:uLnTx/>
                <a:uFillTx/>
                <a:latin typeface="Arial" panose="020B0604020202020204"/>
                <a:ea typeface="+mn-ea"/>
                <a:cs typeface="+mn-cs"/>
              </a:rPr>
            </a:br>
            <a:r>
              <a:rPr kumimoji="0" lang="en-US" sz="1600" b="0" i="0" u="none" strike="noStrike" kern="1200" cap="none" spc="0" normalizeH="0" baseline="0" noProof="0" dirty="0">
                <a:ln>
                  <a:noFill/>
                </a:ln>
                <a:solidFill>
                  <a:srgbClr val="3F3F3F"/>
                </a:solidFill>
                <a:effectLst/>
                <a:uLnTx/>
                <a:uFillTx/>
                <a:latin typeface="Arial" panose="020B0604020202020204"/>
                <a:ea typeface="+mn-ea"/>
                <a:cs typeface="+mn-cs"/>
              </a:rPr>
              <a:t>Delivery Model</a:t>
            </a:r>
            <a:endParaRPr kumimoji="0" lang="en-US" sz="1800" b="0" i="0" u="none" strike="noStrike" kern="1200" cap="none" spc="0" normalizeH="0" baseline="0" noProof="0" dirty="0">
              <a:ln>
                <a:noFill/>
              </a:ln>
              <a:solidFill>
                <a:srgbClr val="3F3F3F"/>
              </a:solidFill>
              <a:effectLst/>
              <a:uLnTx/>
              <a:uFillTx/>
              <a:latin typeface="Arial" panose="020B0604020202020204"/>
              <a:ea typeface="+mn-ea"/>
              <a:cs typeface="+mn-cs"/>
            </a:endParaRPr>
          </a:p>
        </p:txBody>
      </p:sp>
      <p:grpSp>
        <p:nvGrpSpPr>
          <p:cNvPr id="12" name="Group 11">
            <a:extLst>
              <a:ext uri="{FF2B5EF4-FFF2-40B4-BE49-F238E27FC236}">
                <a16:creationId xmlns:a16="http://schemas.microsoft.com/office/drawing/2014/main" id="{9AAF087E-391A-425B-A9B4-E28BF0700727}"/>
              </a:ext>
            </a:extLst>
          </p:cNvPr>
          <p:cNvGrpSpPr/>
          <p:nvPr/>
        </p:nvGrpSpPr>
        <p:grpSpPr>
          <a:xfrm>
            <a:off x="4591197" y="4842003"/>
            <a:ext cx="7019778" cy="731520"/>
            <a:chOff x="4591197" y="5382601"/>
            <a:chExt cx="7019778" cy="731520"/>
          </a:xfrm>
        </p:grpSpPr>
        <p:sp>
          <p:nvSpPr>
            <p:cNvPr id="13" name="TextBox 12">
              <a:extLst>
                <a:ext uri="{FF2B5EF4-FFF2-40B4-BE49-F238E27FC236}">
                  <a16:creationId xmlns:a16="http://schemas.microsoft.com/office/drawing/2014/main" id="{99BC81B4-E600-4904-A809-99622A905F8E}"/>
                </a:ext>
              </a:extLst>
            </p:cNvPr>
            <p:cNvSpPr txBox="1"/>
            <p:nvPr/>
          </p:nvSpPr>
          <p:spPr>
            <a:xfrm>
              <a:off x="5536095" y="5382601"/>
              <a:ext cx="6074880"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3F3F3F"/>
                  </a:solidFill>
                  <a:effectLst/>
                  <a:uLnTx/>
                  <a:uFillTx/>
                  <a:latin typeface="Arial" panose="020B0604020202020204"/>
                  <a:ea typeface="+mn-ea"/>
                  <a:cs typeface="+mn-cs"/>
                </a:rPr>
                <a:t>Includes a major </a:t>
              </a:r>
              <a:r>
                <a:rPr kumimoji="0" lang="en-US" sz="1800" b="1" i="0" u="none" strike="noStrike" kern="0" cap="none" spc="0" normalizeH="0" baseline="0" noProof="0" dirty="0">
                  <a:ln>
                    <a:noFill/>
                  </a:ln>
                  <a:solidFill>
                    <a:srgbClr val="000099"/>
                  </a:solidFill>
                  <a:effectLst/>
                  <a:uLnTx/>
                  <a:uFillTx/>
                  <a:latin typeface="Arial" panose="020B0604020202020204"/>
                  <a:ea typeface="+mn-ea"/>
                  <a:cs typeface="+mn-cs"/>
                </a:rPr>
                <a:t>river bridge</a:t>
              </a:r>
              <a:r>
                <a:rPr kumimoji="0" lang="en-US" sz="1800" b="0" i="0" u="none" strike="noStrike" kern="0" cap="none" spc="0" normalizeH="0" baseline="0" noProof="0" dirty="0">
                  <a:ln>
                    <a:noFill/>
                  </a:ln>
                  <a:solidFill>
                    <a:srgbClr val="000099"/>
                  </a:solidFill>
                  <a:effectLst/>
                  <a:uLnTx/>
                  <a:uFillTx/>
                  <a:latin typeface="Arial" panose="020B0604020202020204"/>
                  <a:ea typeface="+mn-ea"/>
                  <a:cs typeface="+mn-cs"/>
                </a:rPr>
                <a:t> </a:t>
              </a:r>
              <a:r>
                <a:rPr kumimoji="0" lang="en-US" sz="1800" b="0" i="0" u="none" strike="noStrike" kern="0" cap="none" spc="0" normalizeH="0" baseline="0" noProof="0" dirty="0">
                  <a:ln>
                    <a:noFill/>
                  </a:ln>
                  <a:solidFill>
                    <a:srgbClr val="3F3F3F"/>
                  </a:solidFill>
                  <a:effectLst/>
                  <a:uLnTx/>
                  <a:uFillTx/>
                  <a:latin typeface="Arial" panose="020B0604020202020204"/>
                  <a:ea typeface="+mn-ea"/>
                  <a:cs typeface="+mn-cs"/>
                </a:rPr>
                <a:t>and two UPRR </a:t>
              </a:r>
              <a:r>
                <a:rPr kumimoji="0" lang="en-US" sz="1800" b="1" i="0" u="none" strike="noStrike" kern="0" cap="none" spc="0" normalizeH="0" baseline="0" noProof="0" dirty="0">
                  <a:ln>
                    <a:noFill/>
                  </a:ln>
                  <a:solidFill>
                    <a:srgbClr val="000099"/>
                  </a:solidFill>
                  <a:effectLst/>
                  <a:uLnTx/>
                  <a:uFillTx/>
                  <a:latin typeface="Arial" panose="020B0604020202020204"/>
                  <a:ea typeface="+mn-ea"/>
                  <a:cs typeface="+mn-cs"/>
                </a:rPr>
                <a:t>rail yard crossings</a:t>
              </a:r>
            </a:p>
          </p:txBody>
        </p:sp>
        <p:sp>
          <p:nvSpPr>
            <p:cNvPr id="14" name="Rectangle 13" descr="Bridge scene">
              <a:extLst>
                <a:ext uri="{FF2B5EF4-FFF2-40B4-BE49-F238E27FC236}">
                  <a16:creationId xmlns:a16="http://schemas.microsoft.com/office/drawing/2014/main" id="{4B209292-665D-49A3-8110-2F360218139D}"/>
                </a:ext>
              </a:extLst>
            </p:cNvPr>
            <p:cNvSpPr/>
            <p:nvPr/>
          </p:nvSpPr>
          <p:spPr>
            <a:xfrm>
              <a:off x="4591197" y="5382601"/>
              <a:ext cx="731520" cy="731520"/>
            </a:xfrm>
            <a:prstGeom prst="rect">
              <a:avLst/>
            </a:prstGeom>
            <a: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p:spPr>
          <p:txBody>
            <a:bodyPr/>
            <a:lstStyle/>
            <a:p>
              <a:endParaRPr lang="en-US" dirty="0"/>
            </a:p>
          </p:txBody>
        </p:sp>
      </p:grpSp>
      <p:grpSp>
        <p:nvGrpSpPr>
          <p:cNvPr id="15" name="Group 14">
            <a:extLst>
              <a:ext uri="{FF2B5EF4-FFF2-40B4-BE49-F238E27FC236}">
                <a16:creationId xmlns:a16="http://schemas.microsoft.com/office/drawing/2014/main" id="{885867C3-7E8F-4BBD-97F1-53289A5A800D}"/>
              </a:ext>
            </a:extLst>
          </p:cNvPr>
          <p:cNvGrpSpPr/>
          <p:nvPr/>
        </p:nvGrpSpPr>
        <p:grpSpPr>
          <a:xfrm>
            <a:off x="4591197" y="2854337"/>
            <a:ext cx="7019778" cy="923330"/>
            <a:chOff x="4591197" y="3197237"/>
            <a:chExt cx="7019778" cy="923330"/>
          </a:xfrm>
        </p:grpSpPr>
        <p:sp>
          <p:nvSpPr>
            <p:cNvPr id="16" name="TextBox 15">
              <a:extLst>
                <a:ext uri="{FF2B5EF4-FFF2-40B4-BE49-F238E27FC236}">
                  <a16:creationId xmlns:a16="http://schemas.microsoft.com/office/drawing/2014/main" id="{4C88A05C-5A35-4231-9C8A-FE3AD69DDC83}"/>
                </a:ext>
              </a:extLst>
            </p:cNvPr>
            <p:cNvSpPr txBox="1"/>
            <p:nvPr/>
          </p:nvSpPr>
          <p:spPr>
            <a:xfrm>
              <a:off x="5536096" y="3197237"/>
              <a:ext cx="6074879" cy="92333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F3F3F"/>
                  </a:solidFill>
                  <a:effectLst/>
                  <a:uLnTx/>
                  <a:uFillTx/>
                  <a:latin typeface="Arial" panose="020B0604020202020204"/>
                  <a:ea typeface="+mn-ea"/>
                  <a:cs typeface="+mn-cs"/>
                </a:rPr>
                <a:t>Approximately 4.7-mile interstate reconstruction project at the convergence of </a:t>
              </a:r>
              <a:r>
                <a:rPr kumimoji="0" lang="en-US" sz="1800" b="1" i="0" u="none" strike="noStrike" kern="1200" cap="none" spc="0" normalizeH="0" baseline="0" noProof="0" dirty="0">
                  <a:ln>
                    <a:noFill/>
                  </a:ln>
                  <a:solidFill>
                    <a:srgbClr val="000099"/>
                  </a:solidFill>
                  <a:effectLst/>
                  <a:uLnTx/>
                  <a:uFillTx/>
                  <a:latin typeface="Arial" panose="020B0604020202020204"/>
                  <a:ea typeface="+mn-ea"/>
                  <a:cs typeface="+mn-cs"/>
                </a:rPr>
                <a:t>six major highways </a:t>
              </a:r>
              <a:r>
                <a:rPr kumimoji="0" lang="en-US" sz="1800" b="0" i="0" u="none" strike="noStrike" kern="1200" cap="none" spc="0" normalizeH="0" baseline="0" noProof="0" dirty="0">
                  <a:ln>
                    <a:noFill/>
                  </a:ln>
                  <a:solidFill>
                    <a:srgbClr val="3F3F3F"/>
                  </a:solidFill>
                  <a:effectLst/>
                  <a:uLnTx/>
                  <a:uFillTx/>
                  <a:latin typeface="Arial" panose="020B0604020202020204"/>
                  <a:ea typeface="+mn-ea"/>
                  <a:cs typeface="+mn-cs"/>
                </a:rPr>
                <a:t>in the </a:t>
              </a:r>
              <a:r>
                <a:rPr kumimoji="0" lang="en-US" sz="1800" b="1" i="0" u="none" strike="noStrike" kern="1200" cap="none" spc="0" normalizeH="0" baseline="0" noProof="0" dirty="0">
                  <a:ln>
                    <a:noFill/>
                  </a:ln>
                  <a:solidFill>
                    <a:srgbClr val="000099"/>
                  </a:solidFill>
                  <a:effectLst/>
                  <a:uLnTx/>
                  <a:uFillTx/>
                  <a:latin typeface="Arial" panose="020B0604020202020204"/>
                  <a:ea typeface="+mn-ea"/>
                  <a:cs typeface="+mn-cs"/>
                </a:rPr>
                <a:t>state’s busiest corridor</a:t>
              </a:r>
            </a:p>
          </p:txBody>
        </p:sp>
        <p:pic>
          <p:nvPicPr>
            <p:cNvPr id="17" name="Graphic 21" descr="Car">
              <a:extLst>
                <a:ext uri="{FF2B5EF4-FFF2-40B4-BE49-F238E27FC236}">
                  <a16:creationId xmlns:a16="http://schemas.microsoft.com/office/drawing/2014/main" id="{4EE83693-F6AA-4B97-81C4-5443E4295BB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591197" y="3197237"/>
              <a:ext cx="731520" cy="731520"/>
            </a:xfrm>
            <a:prstGeom prst="rect">
              <a:avLst/>
            </a:prstGeom>
          </p:spPr>
        </p:pic>
      </p:grpSp>
      <p:grpSp>
        <p:nvGrpSpPr>
          <p:cNvPr id="18" name="Group 17">
            <a:extLst>
              <a:ext uri="{FF2B5EF4-FFF2-40B4-BE49-F238E27FC236}">
                <a16:creationId xmlns:a16="http://schemas.microsoft.com/office/drawing/2014/main" id="{7F9EC281-7EF9-4937-A400-60563B4D8760}"/>
              </a:ext>
            </a:extLst>
          </p:cNvPr>
          <p:cNvGrpSpPr/>
          <p:nvPr/>
        </p:nvGrpSpPr>
        <p:grpSpPr>
          <a:xfrm>
            <a:off x="4591197" y="3944075"/>
            <a:ext cx="7095978" cy="731520"/>
            <a:chOff x="4591197" y="4397772"/>
            <a:chExt cx="7095978" cy="731520"/>
          </a:xfrm>
        </p:grpSpPr>
        <p:sp>
          <p:nvSpPr>
            <p:cNvPr id="19" name="TextBox 18">
              <a:extLst>
                <a:ext uri="{FF2B5EF4-FFF2-40B4-BE49-F238E27FC236}">
                  <a16:creationId xmlns:a16="http://schemas.microsoft.com/office/drawing/2014/main" id="{C8C66A3E-0AA3-4D37-ADB6-BC10A49439B0}"/>
                </a:ext>
              </a:extLst>
            </p:cNvPr>
            <p:cNvSpPr txBox="1"/>
            <p:nvPr/>
          </p:nvSpPr>
          <p:spPr>
            <a:xfrm>
              <a:off x="5536095" y="4397772"/>
              <a:ext cx="6151080"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F3F3F"/>
                  </a:solidFill>
                  <a:effectLst/>
                  <a:uLnTx/>
                  <a:uFillTx/>
                  <a:latin typeface="Arial" panose="020B0604020202020204"/>
                  <a:ea typeface="+mn-ea"/>
                  <a:cs typeface="+mn-cs"/>
                </a:rPr>
                <a:t>Replaces infrastructure that is </a:t>
              </a:r>
              <a:r>
                <a:rPr kumimoji="0" lang="en-US" sz="1800" b="1" i="0" u="none" strike="noStrike" kern="1200" cap="none" spc="0" normalizeH="0" baseline="0" noProof="0" dirty="0">
                  <a:ln>
                    <a:noFill/>
                  </a:ln>
                  <a:solidFill>
                    <a:srgbClr val="000099"/>
                  </a:solidFill>
                  <a:effectLst/>
                  <a:uLnTx/>
                  <a:uFillTx/>
                  <a:latin typeface="Arial" panose="020B0604020202020204"/>
                  <a:ea typeface="+mn-ea"/>
                  <a:cs typeface="+mn-cs"/>
                </a:rPr>
                <a:t>functionally and structurally deficient </a:t>
              </a:r>
              <a:r>
                <a:rPr kumimoji="0" lang="en-US" sz="1800" b="0" i="0" u="none" strike="noStrike" kern="1200" cap="none" spc="0" normalizeH="0" baseline="0" noProof="0" dirty="0">
                  <a:ln>
                    <a:noFill/>
                  </a:ln>
                  <a:solidFill>
                    <a:srgbClr val="3F3F3F"/>
                  </a:solidFill>
                  <a:effectLst/>
                  <a:uLnTx/>
                  <a:uFillTx/>
                  <a:latin typeface="Arial" panose="020B0604020202020204"/>
                  <a:ea typeface="+mn-ea"/>
                  <a:cs typeface="+mn-cs"/>
                </a:rPr>
                <a:t>in the business districts of two cities</a:t>
              </a:r>
            </a:p>
          </p:txBody>
        </p:sp>
        <p:pic>
          <p:nvPicPr>
            <p:cNvPr id="20" name="Graphic 22" descr="Signpost">
              <a:extLst>
                <a:ext uri="{FF2B5EF4-FFF2-40B4-BE49-F238E27FC236}">
                  <a16:creationId xmlns:a16="http://schemas.microsoft.com/office/drawing/2014/main" id="{9FEC2C63-E1BC-46EB-9031-10E0368D4E0B}"/>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591197" y="4397772"/>
              <a:ext cx="731520" cy="731520"/>
            </a:xfrm>
            <a:prstGeom prst="rect">
              <a:avLst/>
            </a:prstGeom>
          </p:spPr>
        </p:pic>
      </p:grpSp>
      <p:sp>
        <p:nvSpPr>
          <p:cNvPr id="21" name="TextBox 20">
            <a:extLst>
              <a:ext uri="{FF2B5EF4-FFF2-40B4-BE49-F238E27FC236}">
                <a16:creationId xmlns:a16="http://schemas.microsoft.com/office/drawing/2014/main" id="{2B47621F-A400-43C3-B29B-32BFD116A718}"/>
              </a:ext>
            </a:extLst>
          </p:cNvPr>
          <p:cNvSpPr txBox="1"/>
          <p:nvPr/>
        </p:nvSpPr>
        <p:spPr>
          <a:xfrm>
            <a:off x="4591197" y="2337540"/>
            <a:ext cx="2204450"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3B3477"/>
                </a:solidFill>
                <a:effectLst/>
                <a:uLnTx/>
                <a:uFillTx/>
                <a:latin typeface="Arial" panose="020B0604020202020204"/>
                <a:ea typeface="+mn-ea"/>
                <a:cs typeface="+mn-cs"/>
              </a:rPr>
              <a:t>Key Elements</a:t>
            </a:r>
          </a:p>
        </p:txBody>
      </p:sp>
      <p:grpSp>
        <p:nvGrpSpPr>
          <p:cNvPr id="22" name="Group 21">
            <a:extLst>
              <a:ext uri="{FF2B5EF4-FFF2-40B4-BE49-F238E27FC236}">
                <a16:creationId xmlns:a16="http://schemas.microsoft.com/office/drawing/2014/main" id="{47D682CD-DA5B-4DE7-B661-A0C91713CC7C}"/>
              </a:ext>
            </a:extLst>
          </p:cNvPr>
          <p:cNvGrpSpPr/>
          <p:nvPr/>
        </p:nvGrpSpPr>
        <p:grpSpPr>
          <a:xfrm>
            <a:off x="4591197" y="5739930"/>
            <a:ext cx="7019778" cy="731520"/>
            <a:chOff x="4591197" y="5939955"/>
            <a:chExt cx="7019778" cy="731520"/>
          </a:xfrm>
        </p:grpSpPr>
        <p:sp>
          <p:nvSpPr>
            <p:cNvPr id="23" name="TextBox 22">
              <a:extLst>
                <a:ext uri="{FF2B5EF4-FFF2-40B4-BE49-F238E27FC236}">
                  <a16:creationId xmlns:a16="http://schemas.microsoft.com/office/drawing/2014/main" id="{07E16538-B861-401A-9DCF-D174F29EC4BA}"/>
                </a:ext>
              </a:extLst>
            </p:cNvPr>
            <p:cNvSpPr txBox="1"/>
            <p:nvPr/>
          </p:nvSpPr>
          <p:spPr>
            <a:xfrm>
              <a:off x="5536095" y="5939955"/>
              <a:ext cx="6074880"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F3F3F"/>
                  </a:solidFill>
                  <a:effectLst/>
                  <a:uLnTx/>
                  <a:uFillTx/>
                  <a:latin typeface="Arial" panose="020B0604020202020204"/>
                  <a:ea typeface="+mn-ea"/>
                  <a:cs typeface="+mn-cs"/>
                </a:rPr>
                <a:t>Undertook </a:t>
              </a:r>
              <a:r>
                <a:rPr kumimoji="0" lang="en-US" sz="1800" b="1" i="0" u="none" strike="noStrike" kern="1200" cap="none" spc="0" normalizeH="0" baseline="0" noProof="0" dirty="0">
                  <a:ln>
                    <a:noFill/>
                  </a:ln>
                  <a:solidFill>
                    <a:srgbClr val="000099"/>
                  </a:solidFill>
                  <a:effectLst/>
                  <a:uLnTx/>
                  <a:uFillTx/>
                  <a:latin typeface="Arial" panose="020B0604020202020204"/>
                  <a:ea typeface="+mn-ea"/>
                  <a:cs typeface="+mn-cs"/>
                </a:rPr>
                <a:t>major collaborative value engineering </a:t>
              </a:r>
              <a:r>
                <a:rPr kumimoji="0" lang="en-US" sz="1800" b="0" i="0" u="none" strike="noStrike" kern="1200" cap="none" spc="0" normalizeH="0" baseline="0" noProof="0" dirty="0">
                  <a:ln>
                    <a:noFill/>
                  </a:ln>
                  <a:solidFill>
                    <a:srgbClr val="3F3F3F"/>
                  </a:solidFill>
                  <a:effectLst/>
                  <a:uLnTx/>
                  <a:uFillTx/>
                  <a:latin typeface="Arial" panose="020B0604020202020204"/>
                  <a:ea typeface="+mn-ea"/>
                  <a:cs typeface="+mn-cs"/>
                </a:rPr>
                <a:t>effort to optimize and refine project design with contractor</a:t>
              </a:r>
              <a:endParaRPr kumimoji="0" lang="en-US" sz="1800" b="1" i="0" u="none" strike="noStrike" kern="1200" cap="none" spc="0" normalizeH="0" baseline="0" noProof="0" dirty="0">
                <a:ln>
                  <a:noFill/>
                </a:ln>
                <a:solidFill>
                  <a:srgbClr val="E53B2C"/>
                </a:solidFill>
                <a:effectLst/>
                <a:uLnTx/>
                <a:uFillTx/>
                <a:latin typeface="Arial" panose="020B0604020202020204"/>
                <a:ea typeface="+mn-ea"/>
                <a:cs typeface="+mn-cs"/>
              </a:endParaRPr>
            </a:p>
          </p:txBody>
        </p:sp>
        <p:pic>
          <p:nvPicPr>
            <p:cNvPr id="24" name="Graphic 3" descr="Coins">
              <a:extLst>
                <a:ext uri="{FF2B5EF4-FFF2-40B4-BE49-F238E27FC236}">
                  <a16:creationId xmlns:a16="http://schemas.microsoft.com/office/drawing/2014/main" id="{3CA61008-AD85-41A7-A6A8-729B293A8903}"/>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4591197" y="5939955"/>
              <a:ext cx="731520" cy="731520"/>
            </a:xfrm>
            <a:prstGeom prst="rect">
              <a:avLst/>
            </a:prstGeom>
          </p:spPr>
        </p:pic>
      </p:grpSp>
      <p:pic>
        <p:nvPicPr>
          <p:cNvPr id="25" name="Picture 24">
            <a:extLst>
              <a:ext uri="{FF2B5EF4-FFF2-40B4-BE49-F238E27FC236}">
                <a16:creationId xmlns:a16="http://schemas.microsoft.com/office/drawing/2014/main" id="{1D9514E4-1FD6-4F14-CB1A-4DCC922655A1}"/>
              </a:ext>
            </a:extLst>
          </p:cNvPr>
          <p:cNvPicPr>
            <a:picLocks noChangeAspect="1"/>
          </p:cNvPicPr>
          <p:nvPr/>
        </p:nvPicPr>
        <p:blipFill>
          <a:blip r:embed="rId13"/>
          <a:srcRect/>
          <a:stretch/>
        </p:blipFill>
        <p:spPr>
          <a:xfrm>
            <a:off x="926489" y="1292928"/>
            <a:ext cx="3318252" cy="5127405"/>
          </a:xfrm>
          <a:prstGeom prst="rect">
            <a:avLst/>
          </a:prstGeom>
        </p:spPr>
      </p:pic>
    </p:spTree>
    <p:extLst>
      <p:ext uri="{BB962C8B-B14F-4D97-AF65-F5344CB8AC3E}">
        <p14:creationId xmlns:p14="http://schemas.microsoft.com/office/powerpoint/2010/main" val="80631333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990908" y="1"/>
            <a:ext cx="1702051" cy="1126169"/>
          </a:xfrm>
          <a:prstGeom prst="rect">
            <a:avLst/>
          </a:prstGeom>
          <a:solidFill>
            <a:srgbClr val="E7F2F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4C0A2D9D-EA00-4E87-AA4B-BEDC49F3C95C}"/>
              </a:ext>
            </a:extLst>
          </p:cNvPr>
          <p:cNvSpPr txBox="1"/>
          <p:nvPr/>
        </p:nvSpPr>
        <p:spPr>
          <a:xfrm>
            <a:off x="10109675" y="5842625"/>
            <a:ext cx="1726250" cy="646331"/>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srgbClr val="E53B2C"/>
                </a:solidFill>
                <a:effectLst/>
                <a:uLnTx/>
                <a:uFillTx/>
                <a:latin typeface="Arial" panose="020B0604020202020204"/>
                <a:ea typeface="+mn-ea"/>
                <a:cs typeface="+mn-cs"/>
              </a:rPr>
              <a:t>Design-Build</a:t>
            </a:r>
            <a:br>
              <a:rPr kumimoji="0" lang="en-US" b="0" i="0" u="none" strike="noStrike" kern="1200" cap="none" spc="0" normalizeH="0" baseline="0" noProof="0" dirty="0">
                <a:ln>
                  <a:noFill/>
                </a:ln>
                <a:solidFill>
                  <a:srgbClr val="3F3F3F"/>
                </a:solidFill>
                <a:effectLst/>
                <a:uLnTx/>
                <a:uFillTx/>
                <a:latin typeface="Arial" panose="020B0604020202020204"/>
                <a:ea typeface="+mn-ea"/>
                <a:cs typeface="+mn-cs"/>
              </a:rPr>
            </a:br>
            <a:r>
              <a:rPr kumimoji="0" lang="en-US" b="0" i="0" u="none" strike="noStrike" kern="1200" cap="none" spc="0" normalizeH="0" baseline="0" noProof="0" dirty="0">
                <a:ln>
                  <a:noFill/>
                </a:ln>
                <a:solidFill>
                  <a:srgbClr val="3F3F3F"/>
                </a:solidFill>
                <a:effectLst/>
                <a:uLnTx/>
                <a:uFillTx/>
                <a:latin typeface="Arial" panose="020B0604020202020204"/>
                <a:ea typeface="+mn-ea"/>
                <a:cs typeface="+mn-cs"/>
              </a:rPr>
              <a:t>Delivery Model</a:t>
            </a:r>
          </a:p>
        </p:txBody>
      </p:sp>
      <p:pic>
        <p:nvPicPr>
          <p:cNvPr id="8" name="Picture 7">
            <a:extLst>
              <a:ext uri="{FF2B5EF4-FFF2-40B4-BE49-F238E27FC236}">
                <a16:creationId xmlns:a16="http://schemas.microsoft.com/office/drawing/2014/main" id="{06E88045-CF70-4A02-919B-3418734ABBF2}"/>
              </a:ext>
            </a:extLst>
          </p:cNvPr>
          <p:cNvPicPr>
            <a:picLocks noChangeAspect="1"/>
          </p:cNvPicPr>
          <p:nvPr/>
        </p:nvPicPr>
        <p:blipFill>
          <a:blip r:embed="rId2"/>
          <a:stretch>
            <a:fillRect/>
          </a:stretch>
        </p:blipFill>
        <p:spPr>
          <a:xfrm>
            <a:off x="1573909" y="439877"/>
            <a:ext cx="8394702" cy="5978246"/>
          </a:xfrm>
          <a:prstGeom prst="rect">
            <a:avLst/>
          </a:prstGeom>
        </p:spPr>
      </p:pic>
      <p:sp>
        <p:nvSpPr>
          <p:cNvPr id="12" name="Title 1">
            <a:extLst>
              <a:ext uri="{FF2B5EF4-FFF2-40B4-BE49-F238E27FC236}">
                <a16:creationId xmlns:a16="http://schemas.microsoft.com/office/drawing/2014/main" id="{503546A5-740D-1DCC-DEB9-07BC18D741A4}"/>
              </a:ext>
            </a:extLst>
          </p:cNvPr>
          <p:cNvSpPr txBox="1">
            <a:spLocks/>
          </p:cNvSpPr>
          <p:nvPr/>
        </p:nvSpPr>
        <p:spPr>
          <a:xfrm>
            <a:off x="333512" y="439877"/>
            <a:ext cx="3130273" cy="1072940"/>
          </a:xfrm>
          <a:prstGeom prst="roundRect">
            <a:avLst/>
          </a:prstGeom>
          <a:solidFill>
            <a:srgbClr val="006291"/>
          </a:solidFill>
          <a:ln>
            <a:noFill/>
          </a:ln>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dirty="0">
                <a:solidFill>
                  <a:schemeClr val="bg1"/>
                </a:solidFill>
              </a:rPr>
              <a:t>I-630 Interchange</a:t>
            </a:r>
            <a:br>
              <a:rPr lang="en-US" dirty="0">
                <a:solidFill>
                  <a:schemeClr val="bg1"/>
                </a:solidFill>
              </a:rPr>
            </a:br>
            <a:r>
              <a:rPr lang="en-US" sz="1600" dirty="0">
                <a:solidFill>
                  <a:schemeClr val="bg1"/>
                </a:solidFill>
              </a:rPr>
              <a:t>December 25, 2021</a:t>
            </a:r>
          </a:p>
        </p:txBody>
      </p:sp>
    </p:spTree>
    <p:extLst>
      <p:ext uri="{BB962C8B-B14F-4D97-AF65-F5344CB8AC3E}">
        <p14:creationId xmlns:p14="http://schemas.microsoft.com/office/powerpoint/2010/main" val="37981103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Picture 44" descr="Logo&#10;&#10;Description automatically generated">
            <a:extLst>
              <a:ext uri="{FF2B5EF4-FFF2-40B4-BE49-F238E27FC236}">
                <a16:creationId xmlns:a16="http://schemas.microsoft.com/office/drawing/2014/main" id="{CE3FB960-EED8-4A92-ADC1-33957E650733}"/>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348064" y="393313"/>
            <a:ext cx="1282612" cy="477836"/>
          </a:xfrm>
          <a:prstGeom prst="rect">
            <a:avLst/>
          </a:prstGeom>
        </p:spPr>
      </p:pic>
      <p:cxnSp>
        <p:nvCxnSpPr>
          <p:cNvPr id="49" name="Straight Connector 48">
            <a:extLst>
              <a:ext uri="{FF2B5EF4-FFF2-40B4-BE49-F238E27FC236}">
                <a16:creationId xmlns:a16="http://schemas.microsoft.com/office/drawing/2014/main" id="{B062CCDB-611F-43B7-8CBB-B9F2D01CAEFB}"/>
              </a:ext>
            </a:extLst>
          </p:cNvPr>
          <p:cNvCxnSpPr>
            <a:cxnSpLocks/>
          </p:cNvCxnSpPr>
          <p:nvPr/>
        </p:nvCxnSpPr>
        <p:spPr>
          <a:xfrm flipH="1">
            <a:off x="360729" y="285226"/>
            <a:ext cx="11341913" cy="0"/>
          </a:xfrm>
          <a:prstGeom prst="line">
            <a:avLst/>
          </a:prstGeom>
          <a:ln w="57150">
            <a:solidFill>
              <a:srgbClr val="3B3477"/>
            </a:solidFill>
          </a:ln>
        </p:spPr>
        <p:style>
          <a:lnRef idx="3">
            <a:schemeClr val="accent1"/>
          </a:lnRef>
          <a:fillRef idx="0">
            <a:schemeClr val="accent1"/>
          </a:fillRef>
          <a:effectRef idx="2">
            <a:schemeClr val="accent1"/>
          </a:effectRef>
          <a:fontRef idx="minor">
            <a:schemeClr val="tx1"/>
          </a:fontRef>
        </p:style>
      </p:cxnSp>
      <p:cxnSp>
        <p:nvCxnSpPr>
          <p:cNvPr id="50" name="Straight Connector 49">
            <a:extLst>
              <a:ext uri="{FF2B5EF4-FFF2-40B4-BE49-F238E27FC236}">
                <a16:creationId xmlns:a16="http://schemas.microsoft.com/office/drawing/2014/main" id="{FF6F6499-6058-474A-948E-E273D477C34A}"/>
              </a:ext>
            </a:extLst>
          </p:cNvPr>
          <p:cNvCxnSpPr>
            <a:cxnSpLocks/>
          </p:cNvCxnSpPr>
          <p:nvPr/>
        </p:nvCxnSpPr>
        <p:spPr>
          <a:xfrm flipH="1">
            <a:off x="360726" y="6586756"/>
            <a:ext cx="11511784" cy="0"/>
          </a:xfrm>
          <a:prstGeom prst="line">
            <a:avLst/>
          </a:prstGeom>
          <a:ln w="57150">
            <a:solidFill>
              <a:srgbClr val="3B3477"/>
            </a:solidFill>
          </a:ln>
        </p:spPr>
        <p:style>
          <a:lnRef idx="3">
            <a:schemeClr val="accent1"/>
          </a:lnRef>
          <a:fillRef idx="0">
            <a:schemeClr val="accent1"/>
          </a:fillRef>
          <a:effectRef idx="2">
            <a:schemeClr val="accent1"/>
          </a:effectRef>
          <a:fontRef idx="minor">
            <a:schemeClr val="tx1"/>
          </a:fontRef>
        </p:style>
      </p:cxnSp>
      <p:cxnSp>
        <p:nvCxnSpPr>
          <p:cNvPr id="53" name="Straight Connector 52">
            <a:extLst>
              <a:ext uri="{FF2B5EF4-FFF2-40B4-BE49-F238E27FC236}">
                <a16:creationId xmlns:a16="http://schemas.microsoft.com/office/drawing/2014/main" id="{89D9C598-6F37-47C3-AAE5-943F5B2F6059}"/>
              </a:ext>
            </a:extLst>
          </p:cNvPr>
          <p:cNvCxnSpPr>
            <a:cxnSpLocks/>
          </p:cNvCxnSpPr>
          <p:nvPr/>
        </p:nvCxnSpPr>
        <p:spPr>
          <a:xfrm>
            <a:off x="385893" y="285226"/>
            <a:ext cx="0" cy="6301530"/>
          </a:xfrm>
          <a:prstGeom prst="line">
            <a:avLst/>
          </a:prstGeom>
          <a:ln w="57150">
            <a:solidFill>
              <a:srgbClr val="3B3477"/>
            </a:solidFill>
          </a:ln>
        </p:spPr>
        <p:style>
          <a:lnRef idx="3">
            <a:schemeClr val="accent1"/>
          </a:lnRef>
          <a:fillRef idx="0">
            <a:schemeClr val="accent1"/>
          </a:fillRef>
          <a:effectRef idx="2">
            <a:schemeClr val="accent1"/>
          </a:effectRef>
          <a:fontRef idx="minor">
            <a:schemeClr val="tx1"/>
          </a:fontRef>
        </p:style>
      </p:cxnSp>
      <p:cxnSp>
        <p:nvCxnSpPr>
          <p:cNvPr id="60" name="Straight Connector 59">
            <a:extLst>
              <a:ext uri="{FF2B5EF4-FFF2-40B4-BE49-F238E27FC236}">
                <a16:creationId xmlns:a16="http://schemas.microsoft.com/office/drawing/2014/main" id="{D8842142-0438-4A0A-849B-B9ED83F1D16B}"/>
              </a:ext>
            </a:extLst>
          </p:cNvPr>
          <p:cNvCxnSpPr>
            <a:cxnSpLocks/>
          </p:cNvCxnSpPr>
          <p:nvPr/>
        </p:nvCxnSpPr>
        <p:spPr>
          <a:xfrm>
            <a:off x="11855732" y="6104426"/>
            <a:ext cx="0" cy="507497"/>
          </a:xfrm>
          <a:prstGeom prst="line">
            <a:avLst/>
          </a:prstGeom>
          <a:ln w="57150">
            <a:solidFill>
              <a:srgbClr val="3B3477"/>
            </a:solidFill>
          </a:ln>
        </p:spPr>
        <p:style>
          <a:lnRef idx="3">
            <a:schemeClr val="accent1"/>
          </a:lnRef>
          <a:fillRef idx="0">
            <a:schemeClr val="accent1"/>
          </a:fillRef>
          <a:effectRef idx="2">
            <a:schemeClr val="accent1"/>
          </a:effectRef>
          <a:fontRef idx="minor">
            <a:schemeClr val="tx1"/>
          </a:fontRef>
        </p:style>
      </p:cxnSp>
      <p:cxnSp>
        <p:nvCxnSpPr>
          <p:cNvPr id="7" name="Straight Connector 6">
            <a:extLst>
              <a:ext uri="{FF2B5EF4-FFF2-40B4-BE49-F238E27FC236}">
                <a16:creationId xmlns:a16="http://schemas.microsoft.com/office/drawing/2014/main" id="{7028FC3E-DA10-4D16-A464-AAF58CB084A1}"/>
              </a:ext>
            </a:extLst>
          </p:cNvPr>
          <p:cNvCxnSpPr>
            <a:cxnSpLocks/>
          </p:cNvCxnSpPr>
          <p:nvPr/>
        </p:nvCxnSpPr>
        <p:spPr>
          <a:xfrm>
            <a:off x="5588091" y="2018140"/>
            <a:ext cx="0" cy="572132"/>
          </a:xfrm>
          <a:prstGeom prst="line">
            <a:avLst/>
          </a:prstGeom>
          <a:ln w="28575">
            <a:solidFill>
              <a:srgbClr val="3B3477"/>
            </a:solidFill>
          </a:ln>
        </p:spPr>
        <p:style>
          <a:lnRef idx="1">
            <a:schemeClr val="accent1"/>
          </a:lnRef>
          <a:fillRef idx="0">
            <a:schemeClr val="accent1"/>
          </a:fillRef>
          <a:effectRef idx="0">
            <a:schemeClr val="accent1"/>
          </a:effectRef>
          <a:fontRef idx="minor">
            <a:schemeClr val="tx1"/>
          </a:fontRef>
        </p:style>
      </p:cxnSp>
      <p:sp>
        <p:nvSpPr>
          <p:cNvPr id="8" name="Title 1">
            <a:extLst>
              <a:ext uri="{FF2B5EF4-FFF2-40B4-BE49-F238E27FC236}">
                <a16:creationId xmlns:a16="http://schemas.microsoft.com/office/drawing/2014/main" id="{9BB4F283-E34B-9944-8793-DADC350DE1EF}"/>
              </a:ext>
            </a:extLst>
          </p:cNvPr>
          <p:cNvSpPr txBox="1">
            <a:spLocks/>
          </p:cNvSpPr>
          <p:nvPr/>
        </p:nvSpPr>
        <p:spPr>
          <a:xfrm>
            <a:off x="4022954" y="963672"/>
            <a:ext cx="3130273" cy="1072940"/>
          </a:xfrm>
          <a:prstGeom prst="roundRect">
            <a:avLst/>
          </a:prstGeom>
          <a:solidFill>
            <a:srgbClr val="3B3477"/>
          </a:solidFill>
          <a:ln>
            <a:noFill/>
          </a:ln>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Keli Wylie, P.E.</a:t>
            </a:r>
            <a:br>
              <a:rPr kumimoji="0" lang="en-US" sz="44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br>
            <a:r>
              <a:rPr kumimoji="0" lang="en-US" sz="16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Alternative Project Delivery Administrator</a:t>
            </a:r>
          </a:p>
        </p:txBody>
      </p:sp>
      <p:cxnSp>
        <p:nvCxnSpPr>
          <p:cNvPr id="9" name="Straight Connector 8">
            <a:extLst>
              <a:ext uri="{FF2B5EF4-FFF2-40B4-BE49-F238E27FC236}">
                <a16:creationId xmlns:a16="http://schemas.microsoft.com/office/drawing/2014/main" id="{3303CD34-60FB-4F07-B341-C106AC1EE994}"/>
              </a:ext>
            </a:extLst>
          </p:cNvPr>
          <p:cNvCxnSpPr>
            <a:cxnSpLocks/>
          </p:cNvCxnSpPr>
          <p:nvPr/>
        </p:nvCxnSpPr>
        <p:spPr>
          <a:xfrm>
            <a:off x="2773738" y="2590272"/>
            <a:ext cx="5735782" cy="5"/>
          </a:xfrm>
          <a:prstGeom prst="line">
            <a:avLst/>
          </a:prstGeom>
          <a:ln w="28575">
            <a:solidFill>
              <a:srgbClr val="3B3477"/>
            </a:solidFill>
          </a:ln>
        </p:spPr>
        <p:style>
          <a:lnRef idx="1">
            <a:schemeClr val="accent1"/>
          </a:lnRef>
          <a:fillRef idx="0">
            <a:schemeClr val="accent1"/>
          </a:fillRef>
          <a:effectRef idx="0">
            <a:schemeClr val="accent1"/>
          </a:effectRef>
          <a:fontRef idx="minor">
            <a:schemeClr val="tx1"/>
          </a:fontRef>
        </p:style>
      </p:cxnSp>
      <p:sp>
        <p:nvSpPr>
          <p:cNvPr id="10" name="Title 1">
            <a:extLst>
              <a:ext uri="{FF2B5EF4-FFF2-40B4-BE49-F238E27FC236}">
                <a16:creationId xmlns:a16="http://schemas.microsoft.com/office/drawing/2014/main" id="{F6D6B980-436C-43F2-BF4E-7218A1505270}"/>
              </a:ext>
            </a:extLst>
          </p:cNvPr>
          <p:cNvSpPr txBox="1">
            <a:spLocks/>
          </p:cNvSpPr>
          <p:nvPr/>
        </p:nvSpPr>
        <p:spPr>
          <a:xfrm>
            <a:off x="1208602" y="3109807"/>
            <a:ext cx="3130273" cy="1072940"/>
          </a:xfrm>
          <a:prstGeom prst="roundRect">
            <a:avLst/>
          </a:prstGeom>
          <a:solidFill>
            <a:srgbClr val="3B3477"/>
          </a:solidFill>
          <a:ln>
            <a:noFill/>
          </a:ln>
        </p:spPr>
        <p:txBody>
          <a:bodyPr vert="horz" lIns="91440" tIns="45720" rIns="91440" bIns="45720" rtlCol="0" anchor="ctr">
            <a:normAutofit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Mark Trickey, P.E.</a:t>
            </a:r>
            <a:br>
              <a:rPr kumimoji="0" lang="en-US" sz="24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br>
            <a:r>
              <a:rPr kumimoji="0" lang="en-US" sz="17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Alternative Delivery Project Engineer</a:t>
            </a:r>
          </a:p>
        </p:txBody>
      </p:sp>
      <p:cxnSp>
        <p:nvCxnSpPr>
          <p:cNvPr id="11" name="Straight Connector 10">
            <a:extLst>
              <a:ext uri="{FF2B5EF4-FFF2-40B4-BE49-F238E27FC236}">
                <a16:creationId xmlns:a16="http://schemas.microsoft.com/office/drawing/2014/main" id="{B933BD46-2A6F-4238-A6F8-463439BD75FE}"/>
              </a:ext>
            </a:extLst>
          </p:cNvPr>
          <p:cNvCxnSpPr>
            <a:cxnSpLocks/>
            <a:endCxn id="10" idx="0"/>
          </p:cNvCxnSpPr>
          <p:nvPr/>
        </p:nvCxnSpPr>
        <p:spPr>
          <a:xfrm>
            <a:off x="2773739" y="2590277"/>
            <a:ext cx="0" cy="519530"/>
          </a:xfrm>
          <a:prstGeom prst="line">
            <a:avLst/>
          </a:prstGeom>
          <a:ln w="28575">
            <a:solidFill>
              <a:srgbClr val="3B3477"/>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5BF279C5-9D2A-441C-B793-820F793FD131}"/>
              </a:ext>
            </a:extLst>
          </p:cNvPr>
          <p:cNvCxnSpPr>
            <a:cxnSpLocks/>
            <a:stCxn id="10" idx="2"/>
            <a:endCxn id="13" idx="0"/>
          </p:cNvCxnSpPr>
          <p:nvPr/>
        </p:nvCxnSpPr>
        <p:spPr>
          <a:xfrm>
            <a:off x="2773739" y="4182747"/>
            <a:ext cx="0" cy="837861"/>
          </a:xfrm>
          <a:prstGeom prst="line">
            <a:avLst/>
          </a:prstGeom>
          <a:ln w="28575">
            <a:solidFill>
              <a:srgbClr val="3B3477"/>
            </a:solidFill>
          </a:ln>
        </p:spPr>
        <p:style>
          <a:lnRef idx="1">
            <a:schemeClr val="accent1"/>
          </a:lnRef>
          <a:fillRef idx="0">
            <a:schemeClr val="accent1"/>
          </a:fillRef>
          <a:effectRef idx="0">
            <a:schemeClr val="accent1"/>
          </a:effectRef>
          <a:fontRef idx="minor">
            <a:schemeClr val="tx1"/>
          </a:fontRef>
        </p:style>
      </p:cxnSp>
      <p:sp>
        <p:nvSpPr>
          <p:cNvPr id="13" name="Title 1">
            <a:extLst>
              <a:ext uri="{FF2B5EF4-FFF2-40B4-BE49-F238E27FC236}">
                <a16:creationId xmlns:a16="http://schemas.microsoft.com/office/drawing/2014/main" id="{BDA66353-2846-4551-B4B5-842F2A6685B4}"/>
              </a:ext>
            </a:extLst>
          </p:cNvPr>
          <p:cNvSpPr txBox="1">
            <a:spLocks/>
          </p:cNvSpPr>
          <p:nvPr/>
        </p:nvSpPr>
        <p:spPr>
          <a:xfrm>
            <a:off x="1208602" y="5020608"/>
            <a:ext cx="3130273" cy="1072940"/>
          </a:xfrm>
          <a:prstGeom prst="roundRect">
            <a:avLst/>
          </a:prstGeom>
          <a:solidFill>
            <a:srgbClr val="3B3477"/>
          </a:solidFill>
          <a:ln>
            <a:noFill/>
          </a:ln>
        </p:spPr>
        <p:txBody>
          <a:bodyPr vert="horz" lIns="91440" tIns="45720" rIns="91440" bIns="45720" rtlCol="0" anchor="ctr">
            <a:normAutofit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Scott Eldridge</a:t>
            </a:r>
            <a:br>
              <a:rPr kumimoji="0" lang="en-US" sz="24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br>
            <a:r>
              <a:rPr kumimoji="0" lang="en-US" sz="17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Lead Alternative Delivery Project Coordinator</a:t>
            </a:r>
          </a:p>
        </p:txBody>
      </p:sp>
      <p:cxnSp>
        <p:nvCxnSpPr>
          <p:cNvPr id="14" name="Straight Connector 13">
            <a:extLst>
              <a:ext uri="{FF2B5EF4-FFF2-40B4-BE49-F238E27FC236}">
                <a16:creationId xmlns:a16="http://schemas.microsoft.com/office/drawing/2014/main" id="{4A51451C-985E-4A2F-AE20-46C5ABDC66BC}"/>
              </a:ext>
            </a:extLst>
          </p:cNvPr>
          <p:cNvCxnSpPr>
            <a:cxnSpLocks/>
          </p:cNvCxnSpPr>
          <p:nvPr/>
        </p:nvCxnSpPr>
        <p:spPr>
          <a:xfrm>
            <a:off x="8504906" y="2590277"/>
            <a:ext cx="0" cy="519525"/>
          </a:xfrm>
          <a:prstGeom prst="line">
            <a:avLst/>
          </a:prstGeom>
          <a:ln w="28575">
            <a:solidFill>
              <a:srgbClr val="3B3477"/>
            </a:solidFill>
          </a:ln>
        </p:spPr>
        <p:style>
          <a:lnRef idx="1">
            <a:schemeClr val="accent1"/>
          </a:lnRef>
          <a:fillRef idx="0">
            <a:schemeClr val="accent1"/>
          </a:fillRef>
          <a:effectRef idx="0">
            <a:schemeClr val="accent1"/>
          </a:effectRef>
          <a:fontRef idx="minor">
            <a:schemeClr val="tx1"/>
          </a:fontRef>
        </p:style>
      </p:cxnSp>
      <p:sp>
        <p:nvSpPr>
          <p:cNvPr id="15" name="Title 1">
            <a:extLst>
              <a:ext uri="{FF2B5EF4-FFF2-40B4-BE49-F238E27FC236}">
                <a16:creationId xmlns:a16="http://schemas.microsoft.com/office/drawing/2014/main" id="{0F6B5431-F814-4D55-80FF-25D64DA03B63}"/>
              </a:ext>
            </a:extLst>
          </p:cNvPr>
          <p:cNvSpPr txBox="1">
            <a:spLocks/>
          </p:cNvSpPr>
          <p:nvPr/>
        </p:nvSpPr>
        <p:spPr>
          <a:xfrm>
            <a:off x="6939769" y="3109552"/>
            <a:ext cx="3130273" cy="1072940"/>
          </a:xfrm>
          <a:prstGeom prst="roundRect">
            <a:avLst/>
          </a:prstGeom>
          <a:solidFill>
            <a:srgbClr val="3B3477"/>
          </a:solidFill>
          <a:ln>
            <a:noFill/>
          </a:ln>
        </p:spPr>
        <p:txBody>
          <a:bodyPr vert="horz" lIns="91440" tIns="45720" rIns="91440" bIns="45720" rtlCol="0" anchor="ctr">
            <a:normAutofit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Tom Fisher, P.E.</a:t>
            </a:r>
            <a:br>
              <a:rPr kumimoji="0" lang="en-US" sz="24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br>
            <a:r>
              <a:rPr kumimoji="0" lang="en-US" sz="17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Alternative Delivery Project Manager</a:t>
            </a:r>
          </a:p>
        </p:txBody>
      </p:sp>
      <p:pic>
        <p:nvPicPr>
          <p:cNvPr id="16" name="Picture 15"/>
          <p:cNvPicPr>
            <a:picLocks noChangeAspect="1"/>
          </p:cNvPicPr>
          <p:nvPr/>
        </p:nvPicPr>
        <p:blipFill rotWithShape="1">
          <a:blip r:embed="rId4" cstate="hqprint">
            <a:extLst>
              <a:ext uri="{28A0092B-C50C-407E-A947-70E740481C1C}">
                <a14:useLocalDpi xmlns:a14="http://schemas.microsoft.com/office/drawing/2010/main" val="0"/>
              </a:ext>
            </a:extLst>
          </a:blip>
          <a:srcRect l="17234" t="8074" r="12394" b="41764"/>
          <a:stretch/>
        </p:blipFill>
        <p:spPr>
          <a:xfrm>
            <a:off x="10277836" y="2920620"/>
            <a:ext cx="1357343" cy="1450804"/>
          </a:xfrm>
          <a:prstGeom prst="rect">
            <a:avLst/>
          </a:prstGeom>
        </p:spPr>
      </p:pic>
      <p:pic>
        <p:nvPicPr>
          <p:cNvPr id="17" name="Picture 16"/>
          <p:cNvPicPr>
            <a:picLocks noChangeAspect="1"/>
          </p:cNvPicPr>
          <p:nvPr/>
        </p:nvPicPr>
        <p:blipFill rotWithShape="1">
          <a:blip r:embed="rId5" cstate="hqprint">
            <a:extLst>
              <a:ext uri="{28A0092B-C50C-407E-A947-70E740481C1C}">
                <a14:useLocalDpi xmlns:a14="http://schemas.microsoft.com/office/drawing/2010/main" val="0"/>
              </a:ext>
            </a:extLst>
          </a:blip>
          <a:srcRect l="14304" t="12133" r="19366" b="40400"/>
          <a:stretch/>
        </p:blipFill>
        <p:spPr>
          <a:xfrm>
            <a:off x="4546668" y="4829346"/>
            <a:ext cx="1357343" cy="1455464"/>
          </a:xfrm>
          <a:prstGeom prst="rect">
            <a:avLst/>
          </a:prstGeom>
        </p:spPr>
      </p:pic>
      <p:pic>
        <p:nvPicPr>
          <p:cNvPr id="18" name="Picture 17"/>
          <p:cNvPicPr>
            <a:picLocks noChangeAspect="1"/>
          </p:cNvPicPr>
          <p:nvPr/>
        </p:nvPicPr>
        <p:blipFill rotWithShape="1">
          <a:blip r:embed="rId6" cstate="hqprint">
            <a:extLst>
              <a:ext uri="{28A0092B-C50C-407E-A947-70E740481C1C}">
                <a14:useLocalDpi xmlns:a14="http://schemas.microsoft.com/office/drawing/2010/main" val="0"/>
              </a:ext>
            </a:extLst>
          </a:blip>
          <a:srcRect l="4812" r="8550" b="22031"/>
          <a:stretch/>
        </p:blipFill>
        <p:spPr>
          <a:xfrm>
            <a:off x="7410026" y="773455"/>
            <a:ext cx="1389888" cy="1453374"/>
          </a:xfrm>
          <a:prstGeom prst="rect">
            <a:avLst/>
          </a:prstGeom>
        </p:spPr>
      </p:pic>
      <p:pic>
        <p:nvPicPr>
          <p:cNvPr id="19" name="Picture 18"/>
          <p:cNvPicPr>
            <a:picLocks noChangeAspect="1"/>
          </p:cNvPicPr>
          <p:nvPr/>
        </p:nvPicPr>
        <p:blipFill rotWithShape="1">
          <a:blip r:embed="rId7" cstate="hqprint">
            <a:extLst>
              <a:ext uri="{28A0092B-C50C-407E-A947-70E740481C1C}">
                <a14:useLocalDpi xmlns:a14="http://schemas.microsoft.com/office/drawing/2010/main" val="0"/>
              </a:ext>
            </a:extLst>
          </a:blip>
          <a:srcRect l="17348" t="11333" r="22689" b="42401"/>
          <a:stretch/>
        </p:blipFill>
        <p:spPr>
          <a:xfrm>
            <a:off x="4595776" y="2920620"/>
            <a:ext cx="1259126" cy="1455464"/>
          </a:xfrm>
          <a:prstGeom prst="rect">
            <a:avLst/>
          </a:prstGeom>
        </p:spPr>
      </p:pic>
    </p:spTree>
    <p:extLst>
      <p:ext uri="{BB962C8B-B14F-4D97-AF65-F5344CB8AC3E}">
        <p14:creationId xmlns:p14="http://schemas.microsoft.com/office/powerpoint/2010/main" val="106769379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990908" y="1"/>
            <a:ext cx="1702051" cy="1126169"/>
          </a:xfrm>
          <a:prstGeom prst="rect">
            <a:avLst/>
          </a:prstGeom>
          <a:solidFill>
            <a:srgbClr val="E7F2F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4C0A2D9D-EA00-4E87-AA4B-BEDC49F3C95C}"/>
              </a:ext>
            </a:extLst>
          </p:cNvPr>
          <p:cNvSpPr txBox="1"/>
          <p:nvPr/>
        </p:nvSpPr>
        <p:spPr>
          <a:xfrm>
            <a:off x="10109675" y="5842625"/>
            <a:ext cx="1726250" cy="646331"/>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srgbClr val="E53B2C"/>
                </a:solidFill>
                <a:effectLst/>
                <a:uLnTx/>
                <a:uFillTx/>
                <a:latin typeface="Arial" panose="020B0604020202020204"/>
                <a:ea typeface="+mn-ea"/>
                <a:cs typeface="+mn-cs"/>
              </a:rPr>
              <a:t>Design-Build</a:t>
            </a:r>
            <a:br>
              <a:rPr kumimoji="0" lang="en-US" b="0" i="0" u="none" strike="noStrike" kern="1200" cap="none" spc="0" normalizeH="0" baseline="0" noProof="0" dirty="0">
                <a:ln>
                  <a:noFill/>
                </a:ln>
                <a:solidFill>
                  <a:srgbClr val="3F3F3F"/>
                </a:solidFill>
                <a:effectLst/>
                <a:uLnTx/>
                <a:uFillTx/>
                <a:latin typeface="Arial" panose="020B0604020202020204"/>
                <a:ea typeface="+mn-ea"/>
                <a:cs typeface="+mn-cs"/>
              </a:rPr>
            </a:br>
            <a:r>
              <a:rPr kumimoji="0" lang="en-US" b="0" i="0" u="none" strike="noStrike" kern="1200" cap="none" spc="0" normalizeH="0" baseline="0" noProof="0" dirty="0">
                <a:ln>
                  <a:noFill/>
                </a:ln>
                <a:solidFill>
                  <a:srgbClr val="3F3F3F"/>
                </a:solidFill>
                <a:effectLst/>
                <a:uLnTx/>
                <a:uFillTx/>
                <a:latin typeface="Arial" panose="020B0604020202020204"/>
                <a:ea typeface="+mn-ea"/>
                <a:cs typeface="+mn-cs"/>
              </a:rPr>
              <a:t>Delivery Model</a:t>
            </a:r>
          </a:p>
        </p:txBody>
      </p:sp>
      <p:pic>
        <p:nvPicPr>
          <p:cNvPr id="7" name="Picture 6">
            <a:extLst>
              <a:ext uri="{FF2B5EF4-FFF2-40B4-BE49-F238E27FC236}">
                <a16:creationId xmlns:a16="http://schemas.microsoft.com/office/drawing/2014/main" id="{06E88045-CF70-4A02-919B-3418734ABBF2}"/>
              </a:ext>
            </a:extLst>
          </p:cNvPr>
          <p:cNvPicPr>
            <a:picLocks noChangeAspect="1"/>
          </p:cNvPicPr>
          <p:nvPr/>
        </p:nvPicPr>
        <p:blipFill>
          <a:blip r:embed="rId2"/>
          <a:srcRect/>
          <a:stretch/>
        </p:blipFill>
        <p:spPr>
          <a:xfrm>
            <a:off x="2106473" y="439877"/>
            <a:ext cx="7979054" cy="5978246"/>
          </a:xfrm>
          <a:prstGeom prst="rect">
            <a:avLst/>
          </a:prstGeom>
        </p:spPr>
      </p:pic>
      <p:sp>
        <p:nvSpPr>
          <p:cNvPr id="12" name="Title 1">
            <a:extLst>
              <a:ext uri="{FF2B5EF4-FFF2-40B4-BE49-F238E27FC236}">
                <a16:creationId xmlns:a16="http://schemas.microsoft.com/office/drawing/2014/main" id="{503546A5-740D-1DCC-DEB9-07BC18D741A4}"/>
              </a:ext>
            </a:extLst>
          </p:cNvPr>
          <p:cNvSpPr txBox="1">
            <a:spLocks/>
          </p:cNvSpPr>
          <p:nvPr/>
        </p:nvSpPr>
        <p:spPr>
          <a:xfrm>
            <a:off x="333512" y="439877"/>
            <a:ext cx="3130273" cy="1072940"/>
          </a:xfrm>
          <a:prstGeom prst="roundRect">
            <a:avLst/>
          </a:prstGeom>
          <a:solidFill>
            <a:srgbClr val="006291"/>
          </a:solidFill>
          <a:ln>
            <a:noFill/>
          </a:ln>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dirty="0">
                <a:solidFill>
                  <a:schemeClr val="bg1"/>
                </a:solidFill>
              </a:rPr>
              <a:t>I-630 Interchange</a:t>
            </a:r>
            <a:br>
              <a:rPr lang="en-US" dirty="0">
                <a:solidFill>
                  <a:schemeClr val="bg1"/>
                </a:solidFill>
              </a:rPr>
            </a:br>
            <a:r>
              <a:rPr lang="en-US" sz="1600" dirty="0">
                <a:solidFill>
                  <a:schemeClr val="bg1"/>
                </a:solidFill>
              </a:rPr>
              <a:t>May 9, 2022</a:t>
            </a:r>
          </a:p>
        </p:txBody>
      </p:sp>
    </p:spTree>
    <p:extLst>
      <p:ext uri="{BB962C8B-B14F-4D97-AF65-F5344CB8AC3E}">
        <p14:creationId xmlns:p14="http://schemas.microsoft.com/office/powerpoint/2010/main" val="287678689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990908" y="1"/>
            <a:ext cx="1702051" cy="1126169"/>
          </a:xfrm>
          <a:prstGeom prst="rect">
            <a:avLst/>
          </a:prstGeom>
          <a:solidFill>
            <a:srgbClr val="E7F2F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4C0A2D9D-EA00-4E87-AA4B-BEDC49F3C95C}"/>
              </a:ext>
            </a:extLst>
          </p:cNvPr>
          <p:cNvSpPr txBox="1"/>
          <p:nvPr/>
        </p:nvSpPr>
        <p:spPr>
          <a:xfrm>
            <a:off x="10109675" y="5842625"/>
            <a:ext cx="1726250" cy="646331"/>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srgbClr val="E53B2C"/>
                </a:solidFill>
                <a:effectLst/>
                <a:uLnTx/>
                <a:uFillTx/>
                <a:latin typeface="Arial" panose="020B0604020202020204"/>
                <a:ea typeface="+mn-ea"/>
                <a:cs typeface="+mn-cs"/>
              </a:rPr>
              <a:t>Design-Build</a:t>
            </a:r>
            <a:br>
              <a:rPr kumimoji="0" lang="en-US" b="0" i="0" u="none" strike="noStrike" kern="1200" cap="none" spc="0" normalizeH="0" baseline="0" noProof="0" dirty="0">
                <a:ln>
                  <a:noFill/>
                </a:ln>
                <a:solidFill>
                  <a:srgbClr val="3F3F3F"/>
                </a:solidFill>
                <a:effectLst/>
                <a:uLnTx/>
                <a:uFillTx/>
                <a:latin typeface="Arial" panose="020B0604020202020204"/>
                <a:ea typeface="+mn-ea"/>
                <a:cs typeface="+mn-cs"/>
              </a:rPr>
            </a:br>
            <a:r>
              <a:rPr kumimoji="0" lang="en-US" b="0" i="0" u="none" strike="noStrike" kern="1200" cap="none" spc="0" normalizeH="0" baseline="0" noProof="0" dirty="0">
                <a:ln>
                  <a:noFill/>
                </a:ln>
                <a:solidFill>
                  <a:srgbClr val="3F3F3F"/>
                </a:solidFill>
                <a:effectLst/>
                <a:uLnTx/>
                <a:uFillTx/>
                <a:latin typeface="Arial" panose="020B0604020202020204"/>
                <a:ea typeface="+mn-ea"/>
                <a:cs typeface="+mn-cs"/>
              </a:rPr>
              <a:t>Delivery Model</a:t>
            </a:r>
          </a:p>
        </p:txBody>
      </p:sp>
      <p:pic>
        <p:nvPicPr>
          <p:cNvPr id="11" name="Picture 10">
            <a:extLst>
              <a:ext uri="{FF2B5EF4-FFF2-40B4-BE49-F238E27FC236}">
                <a16:creationId xmlns:a16="http://schemas.microsoft.com/office/drawing/2014/main" id="{98CCE9EF-31DB-4BF5-92EE-BE82B0C70CA6}"/>
              </a:ext>
            </a:extLst>
          </p:cNvPr>
          <p:cNvPicPr>
            <a:picLocks noChangeAspect="1"/>
          </p:cNvPicPr>
          <p:nvPr/>
        </p:nvPicPr>
        <p:blipFill>
          <a:blip r:embed="rId2"/>
          <a:srcRect t="5305" b="5305"/>
          <a:stretch/>
        </p:blipFill>
        <p:spPr>
          <a:xfrm>
            <a:off x="4118927" y="2397967"/>
            <a:ext cx="5990748" cy="4012265"/>
          </a:xfrm>
          <a:prstGeom prst="rect">
            <a:avLst/>
          </a:prstGeom>
        </p:spPr>
      </p:pic>
      <p:pic>
        <p:nvPicPr>
          <p:cNvPr id="8" name="Picture 7">
            <a:extLst>
              <a:ext uri="{FF2B5EF4-FFF2-40B4-BE49-F238E27FC236}">
                <a16:creationId xmlns:a16="http://schemas.microsoft.com/office/drawing/2014/main" id="{75C9FC12-86B2-4405-80DA-E21505CC1718}"/>
              </a:ext>
            </a:extLst>
          </p:cNvPr>
          <p:cNvPicPr>
            <a:picLocks noChangeAspect="1"/>
          </p:cNvPicPr>
          <p:nvPr/>
        </p:nvPicPr>
        <p:blipFill>
          <a:blip r:embed="rId3"/>
          <a:srcRect/>
          <a:stretch/>
        </p:blipFill>
        <p:spPr>
          <a:xfrm>
            <a:off x="592208" y="563085"/>
            <a:ext cx="4752064" cy="3168043"/>
          </a:xfrm>
          <a:prstGeom prst="rect">
            <a:avLst/>
          </a:prstGeom>
          <a:ln w="57150">
            <a:solidFill>
              <a:srgbClr val="E7F2F6"/>
            </a:solidFill>
          </a:ln>
        </p:spPr>
      </p:pic>
      <p:sp>
        <p:nvSpPr>
          <p:cNvPr id="10" name="Title 1">
            <a:extLst>
              <a:ext uri="{FF2B5EF4-FFF2-40B4-BE49-F238E27FC236}">
                <a16:creationId xmlns:a16="http://schemas.microsoft.com/office/drawing/2014/main" id="{AE41E489-D16B-449E-A909-4EAF68E20870}"/>
              </a:ext>
            </a:extLst>
          </p:cNvPr>
          <p:cNvSpPr txBox="1">
            <a:spLocks/>
          </p:cNvSpPr>
          <p:nvPr/>
        </p:nvSpPr>
        <p:spPr>
          <a:xfrm>
            <a:off x="761295" y="3564334"/>
            <a:ext cx="3130273" cy="1072940"/>
          </a:xfrm>
          <a:prstGeom prst="roundRect">
            <a:avLst/>
          </a:prstGeom>
          <a:solidFill>
            <a:srgbClr val="006291"/>
          </a:solidFill>
          <a:ln>
            <a:noFill/>
          </a:ln>
        </p:spPr>
        <p:txBody>
          <a:bodyPr vert="horz" lIns="91440" tIns="45720" rIns="91440" bIns="45720" rtlCol="0" anchor="ctr">
            <a:norm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2400" dirty="0">
                <a:solidFill>
                  <a:schemeClr val="bg1"/>
                </a:solidFill>
              </a:rPr>
              <a:t>9</a:t>
            </a:r>
            <a:r>
              <a:rPr lang="en-US" sz="2400" baseline="30000" dirty="0">
                <a:solidFill>
                  <a:schemeClr val="bg1"/>
                </a:solidFill>
              </a:rPr>
              <a:t>th</a:t>
            </a:r>
            <a:r>
              <a:rPr lang="en-US" sz="2400" dirty="0">
                <a:solidFill>
                  <a:schemeClr val="bg1"/>
                </a:solidFill>
              </a:rPr>
              <a:t> Street</a:t>
            </a:r>
            <a:br>
              <a:rPr lang="en-US" dirty="0">
                <a:solidFill>
                  <a:schemeClr val="bg1"/>
                </a:solidFill>
              </a:rPr>
            </a:br>
            <a:r>
              <a:rPr lang="en-US" sz="1600" dirty="0">
                <a:solidFill>
                  <a:schemeClr val="bg1"/>
                </a:solidFill>
              </a:rPr>
              <a:t>January 5, 2022</a:t>
            </a:r>
          </a:p>
        </p:txBody>
      </p:sp>
      <p:sp>
        <p:nvSpPr>
          <p:cNvPr id="15" name="Title 1">
            <a:extLst>
              <a:ext uri="{FF2B5EF4-FFF2-40B4-BE49-F238E27FC236}">
                <a16:creationId xmlns:a16="http://schemas.microsoft.com/office/drawing/2014/main" id="{AF7B2FF7-8C03-463F-BD72-46EDB9947D55}"/>
              </a:ext>
            </a:extLst>
          </p:cNvPr>
          <p:cNvSpPr txBox="1">
            <a:spLocks/>
          </p:cNvSpPr>
          <p:nvPr/>
        </p:nvSpPr>
        <p:spPr>
          <a:xfrm>
            <a:off x="6847730" y="1682661"/>
            <a:ext cx="3130273" cy="1072940"/>
          </a:xfrm>
          <a:prstGeom prst="roundRect">
            <a:avLst/>
          </a:prstGeom>
          <a:solidFill>
            <a:srgbClr val="006291"/>
          </a:solidFill>
          <a:ln>
            <a:noFill/>
          </a:ln>
        </p:spPr>
        <p:txBody>
          <a:bodyPr vert="horz" lIns="91440" tIns="45720" rIns="91440" bIns="45720" rtlCol="0" anchor="ctr">
            <a:norm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2400" dirty="0">
                <a:solidFill>
                  <a:schemeClr val="bg1"/>
                </a:solidFill>
              </a:rPr>
              <a:t>9</a:t>
            </a:r>
            <a:r>
              <a:rPr lang="en-US" sz="2400" baseline="30000" dirty="0">
                <a:solidFill>
                  <a:schemeClr val="bg1"/>
                </a:solidFill>
              </a:rPr>
              <a:t>th</a:t>
            </a:r>
            <a:r>
              <a:rPr lang="en-US" sz="2400" dirty="0">
                <a:solidFill>
                  <a:schemeClr val="bg1"/>
                </a:solidFill>
              </a:rPr>
              <a:t> Street</a:t>
            </a:r>
            <a:br>
              <a:rPr lang="en-US" dirty="0">
                <a:solidFill>
                  <a:schemeClr val="bg1"/>
                </a:solidFill>
              </a:rPr>
            </a:br>
            <a:r>
              <a:rPr lang="en-US" sz="1600" dirty="0">
                <a:solidFill>
                  <a:schemeClr val="bg1"/>
                </a:solidFill>
              </a:rPr>
              <a:t>May 9, 2022</a:t>
            </a:r>
          </a:p>
        </p:txBody>
      </p:sp>
    </p:spTree>
    <p:extLst>
      <p:ext uri="{BB962C8B-B14F-4D97-AF65-F5344CB8AC3E}">
        <p14:creationId xmlns:p14="http://schemas.microsoft.com/office/powerpoint/2010/main" val="376162865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990908" y="1"/>
            <a:ext cx="1702051" cy="1126169"/>
          </a:xfrm>
          <a:prstGeom prst="rect">
            <a:avLst/>
          </a:prstGeom>
          <a:solidFill>
            <a:srgbClr val="E7F2F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4C0A2D9D-EA00-4E87-AA4B-BEDC49F3C95C}"/>
              </a:ext>
            </a:extLst>
          </p:cNvPr>
          <p:cNvSpPr txBox="1"/>
          <p:nvPr/>
        </p:nvSpPr>
        <p:spPr>
          <a:xfrm>
            <a:off x="10109675" y="5842625"/>
            <a:ext cx="1726250" cy="646331"/>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srgbClr val="E53B2C"/>
                </a:solidFill>
                <a:effectLst/>
                <a:uLnTx/>
                <a:uFillTx/>
                <a:latin typeface="Arial" panose="020B0604020202020204"/>
                <a:ea typeface="+mn-ea"/>
                <a:cs typeface="+mn-cs"/>
              </a:rPr>
              <a:t>Design-Build</a:t>
            </a:r>
            <a:br>
              <a:rPr kumimoji="0" lang="en-US" b="0" i="0" u="none" strike="noStrike" kern="1200" cap="none" spc="0" normalizeH="0" baseline="0" noProof="0" dirty="0">
                <a:ln>
                  <a:noFill/>
                </a:ln>
                <a:solidFill>
                  <a:srgbClr val="3F3F3F"/>
                </a:solidFill>
                <a:effectLst/>
                <a:uLnTx/>
                <a:uFillTx/>
                <a:latin typeface="Arial" panose="020B0604020202020204"/>
                <a:ea typeface="+mn-ea"/>
                <a:cs typeface="+mn-cs"/>
              </a:rPr>
            </a:br>
            <a:r>
              <a:rPr kumimoji="0" lang="en-US" b="0" i="0" u="none" strike="noStrike" kern="1200" cap="none" spc="0" normalizeH="0" baseline="0" noProof="0" dirty="0">
                <a:ln>
                  <a:noFill/>
                </a:ln>
                <a:solidFill>
                  <a:srgbClr val="3F3F3F"/>
                </a:solidFill>
                <a:effectLst/>
                <a:uLnTx/>
                <a:uFillTx/>
                <a:latin typeface="Arial" panose="020B0604020202020204"/>
                <a:ea typeface="+mn-ea"/>
                <a:cs typeface="+mn-cs"/>
              </a:rPr>
              <a:t>Delivery Model</a:t>
            </a:r>
          </a:p>
        </p:txBody>
      </p:sp>
      <p:pic>
        <p:nvPicPr>
          <p:cNvPr id="12" name="Picture 11">
            <a:extLst>
              <a:ext uri="{FF2B5EF4-FFF2-40B4-BE49-F238E27FC236}">
                <a16:creationId xmlns:a16="http://schemas.microsoft.com/office/drawing/2014/main" id="{CF2D8964-08AE-414B-BB26-25D0295F118F}"/>
              </a:ext>
            </a:extLst>
          </p:cNvPr>
          <p:cNvPicPr>
            <a:picLocks noChangeAspect="1"/>
          </p:cNvPicPr>
          <p:nvPr/>
        </p:nvPicPr>
        <p:blipFill rotWithShape="1">
          <a:blip r:embed="rId2"/>
          <a:srcRect l="32931" t="1415" r="12715" b="50000"/>
          <a:stretch/>
        </p:blipFill>
        <p:spPr>
          <a:xfrm>
            <a:off x="735658" y="503305"/>
            <a:ext cx="8915400" cy="5971032"/>
          </a:xfrm>
          <a:prstGeom prst="rect">
            <a:avLst/>
          </a:prstGeom>
        </p:spPr>
      </p:pic>
      <p:sp>
        <p:nvSpPr>
          <p:cNvPr id="13" name="Title 1">
            <a:extLst>
              <a:ext uri="{FF2B5EF4-FFF2-40B4-BE49-F238E27FC236}">
                <a16:creationId xmlns:a16="http://schemas.microsoft.com/office/drawing/2014/main" id="{4A98C729-3DAF-1344-9CBA-BC6BEBD902A5}"/>
              </a:ext>
            </a:extLst>
          </p:cNvPr>
          <p:cNvSpPr txBox="1">
            <a:spLocks/>
          </p:cNvSpPr>
          <p:nvPr/>
        </p:nvSpPr>
        <p:spPr>
          <a:xfrm>
            <a:off x="507777" y="383663"/>
            <a:ext cx="3130273" cy="1072940"/>
          </a:xfrm>
          <a:prstGeom prst="roundRect">
            <a:avLst/>
          </a:prstGeom>
          <a:solidFill>
            <a:srgbClr val="006291"/>
          </a:solidFill>
          <a:ln>
            <a:noFill/>
          </a:ln>
        </p:spPr>
        <p:txBody>
          <a:bodyPr vert="horz" lIns="91440" tIns="45720" rIns="91440" bIns="45720" rtlCol="0" anchor="ctr">
            <a:norm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2400" dirty="0">
                <a:solidFill>
                  <a:schemeClr val="bg1"/>
                </a:solidFill>
              </a:rPr>
              <a:t>6</a:t>
            </a:r>
            <a:r>
              <a:rPr lang="en-US" sz="2400" baseline="30000" dirty="0">
                <a:solidFill>
                  <a:schemeClr val="bg1"/>
                </a:solidFill>
              </a:rPr>
              <a:t>th</a:t>
            </a:r>
            <a:r>
              <a:rPr lang="en-US" sz="2400" dirty="0">
                <a:solidFill>
                  <a:schemeClr val="bg1"/>
                </a:solidFill>
              </a:rPr>
              <a:t> Street Bridge</a:t>
            </a:r>
            <a:br>
              <a:rPr lang="en-US" sz="2600" dirty="0">
                <a:solidFill>
                  <a:schemeClr val="bg1"/>
                </a:solidFill>
              </a:rPr>
            </a:br>
            <a:r>
              <a:rPr lang="en-US" sz="1600" dirty="0">
                <a:solidFill>
                  <a:schemeClr val="bg1"/>
                </a:solidFill>
              </a:rPr>
              <a:t>May 9, 2022</a:t>
            </a:r>
          </a:p>
        </p:txBody>
      </p:sp>
      <p:pic>
        <p:nvPicPr>
          <p:cNvPr id="17" name="Picture 16">
            <a:extLst>
              <a:ext uri="{FF2B5EF4-FFF2-40B4-BE49-F238E27FC236}">
                <a16:creationId xmlns:a16="http://schemas.microsoft.com/office/drawing/2014/main" id="{E1984A32-A62A-4184-A16F-C8FD528DB20B}"/>
              </a:ext>
            </a:extLst>
          </p:cNvPr>
          <p:cNvPicPr>
            <a:picLocks noChangeAspect="1"/>
          </p:cNvPicPr>
          <p:nvPr/>
        </p:nvPicPr>
        <p:blipFill>
          <a:blip r:embed="rId3"/>
          <a:srcRect/>
          <a:stretch/>
        </p:blipFill>
        <p:spPr>
          <a:xfrm>
            <a:off x="5357611" y="3322151"/>
            <a:ext cx="4752064" cy="3166805"/>
          </a:xfrm>
          <a:prstGeom prst="rect">
            <a:avLst/>
          </a:prstGeom>
          <a:ln w="57150">
            <a:solidFill>
              <a:srgbClr val="E7F2F6"/>
            </a:solidFill>
          </a:ln>
        </p:spPr>
      </p:pic>
      <p:sp>
        <p:nvSpPr>
          <p:cNvPr id="18" name="Title 1">
            <a:extLst>
              <a:ext uri="{FF2B5EF4-FFF2-40B4-BE49-F238E27FC236}">
                <a16:creationId xmlns:a16="http://schemas.microsoft.com/office/drawing/2014/main" id="{94CB9886-9729-4FE6-A1FD-C23CDEC10A59}"/>
              </a:ext>
            </a:extLst>
          </p:cNvPr>
          <p:cNvSpPr txBox="1">
            <a:spLocks/>
          </p:cNvSpPr>
          <p:nvPr/>
        </p:nvSpPr>
        <p:spPr>
          <a:xfrm>
            <a:off x="7527226" y="2561302"/>
            <a:ext cx="3130273" cy="1072940"/>
          </a:xfrm>
          <a:prstGeom prst="roundRect">
            <a:avLst/>
          </a:prstGeom>
          <a:solidFill>
            <a:srgbClr val="006291"/>
          </a:solidFill>
          <a:ln>
            <a:noFill/>
          </a:ln>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dirty="0">
                <a:solidFill>
                  <a:schemeClr val="bg1"/>
                </a:solidFill>
              </a:rPr>
              <a:t>6</a:t>
            </a:r>
            <a:r>
              <a:rPr lang="en-US" sz="2400" baseline="30000" dirty="0">
                <a:solidFill>
                  <a:schemeClr val="bg1"/>
                </a:solidFill>
              </a:rPr>
              <a:t>th</a:t>
            </a:r>
            <a:r>
              <a:rPr lang="en-US" sz="2400" dirty="0">
                <a:solidFill>
                  <a:schemeClr val="bg1"/>
                </a:solidFill>
              </a:rPr>
              <a:t> Street Bridge</a:t>
            </a:r>
            <a:br>
              <a:rPr lang="en-US" dirty="0">
                <a:solidFill>
                  <a:schemeClr val="bg1"/>
                </a:solidFill>
              </a:rPr>
            </a:br>
            <a:r>
              <a:rPr lang="en-US" sz="1600" dirty="0">
                <a:solidFill>
                  <a:schemeClr val="bg1"/>
                </a:solidFill>
              </a:rPr>
              <a:t>April 8-10, 2022</a:t>
            </a:r>
          </a:p>
        </p:txBody>
      </p:sp>
    </p:spTree>
    <p:extLst>
      <p:ext uri="{BB962C8B-B14F-4D97-AF65-F5344CB8AC3E}">
        <p14:creationId xmlns:p14="http://schemas.microsoft.com/office/powerpoint/2010/main" val="400905021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990908" y="1"/>
            <a:ext cx="1702051" cy="1126169"/>
          </a:xfrm>
          <a:prstGeom prst="rect">
            <a:avLst/>
          </a:prstGeom>
          <a:solidFill>
            <a:srgbClr val="E7F2F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7" name="Picture 6">
            <a:extLst>
              <a:ext uri="{FF2B5EF4-FFF2-40B4-BE49-F238E27FC236}">
                <a16:creationId xmlns:a16="http://schemas.microsoft.com/office/drawing/2014/main" id="{B59D9766-B038-4125-B372-38E6D0F6AB08}"/>
              </a:ext>
            </a:extLst>
          </p:cNvPr>
          <p:cNvPicPr>
            <a:picLocks noChangeAspect="1"/>
          </p:cNvPicPr>
          <p:nvPr/>
        </p:nvPicPr>
        <p:blipFill rotWithShape="1">
          <a:blip r:embed="rId3">
            <a:alphaModFix/>
          </a:blip>
          <a:srcRect r="150"/>
          <a:stretch/>
        </p:blipFill>
        <p:spPr>
          <a:xfrm>
            <a:off x="1047019" y="344387"/>
            <a:ext cx="8916363" cy="6194575"/>
          </a:xfrm>
          <a:prstGeom prst="rect">
            <a:avLst/>
          </a:prstGeom>
        </p:spPr>
      </p:pic>
      <p:sp>
        <p:nvSpPr>
          <p:cNvPr id="8" name="Title 1">
            <a:extLst>
              <a:ext uri="{FF2B5EF4-FFF2-40B4-BE49-F238E27FC236}">
                <a16:creationId xmlns:a16="http://schemas.microsoft.com/office/drawing/2014/main" id="{2B4E5368-B639-2948-B620-C4CD3157D6E4}"/>
              </a:ext>
            </a:extLst>
          </p:cNvPr>
          <p:cNvSpPr txBox="1">
            <a:spLocks/>
          </p:cNvSpPr>
          <p:nvPr/>
        </p:nvSpPr>
        <p:spPr>
          <a:xfrm>
            <a:off x="478536" y="465549"/>
            <a:ext cx="3130273" cy="1072940"/>
          </a:xfrm>
          <a:prstGeom prst="roundRect">
            <a:avLst/>
          </a:prstGeom>
          <a:solidFill>
            <a:srgbClr val="006291"/>
          </a:solidFill>
          <a:ln>
            <a:noFill/>
          </a:ln>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mj-ea"/>
                <a:cs typeface="+mj-cs"/>
              </a:rPr>
              <a:t>Ramps at I-30</a:t>
            </a:r>
            <a:br>
              <a:rPr kumimoji="0" lang="en-US" sz="4400" b="0" i="0" u="none" strike="noStrike" kern="1200" cap="none" spc="0" normalizeH="0" baseline="0" noProof="0" dirty="0">
                <a:ln>
                  <a:noFill/>
                </a:ln>
                <a:solidFill>
                  <a:prstClr val="white"/>
                </a:solidFill>
                <a:effectLst/>
                <a:uLnTx/>
                <a:uFillTx/>
                <a:latin typeface="Calibri"/>
                <a:ea typeface="+mj-ea"/>
                <a:cs typeface="+mj-cs"/>
              </a:rPr>
            </a:br>
            <a:r>
              <a:rPr kumimoji="0" lang="en-US" sz="1600" b="0" i="0" u="none" strike="noStrike" kern="1200" cap="none" spc="0" normalizeH="0" baseline="0" noProof="0" dirty="0">
                <a:ln>
                  <a:noFill/>
                </a:ln>
                <a:solidFill>
                  <a:prstClr val="white"/>
                </a:solidFill>
                <a:effectLst/>
                <a:uLnTx/>
                <a:uFillTx/>
                <a:latin typeface="Calibri"/>
                <a:ea typeface="+mj-ea"/>
                <a:cs typeface="+mj-cs"/>
              </a:rPr>
              <a:t>September 25, 2020</a:t>
            </a:r>
          </a:p>
        </p:txBody>
      </p:sp>
      <p:sp>
        <p:nvSpPr>
          <p:cNvPr id="9" name="TextBox 8">
            <a:extLst>
              <a:ext uri="{FF2B5EF4-FFF2-40B4-BE49-F238E27FC236}">
                <a16:creationId xmlns:a16="http://schemas.microsoft.com/office/drawing/2014/main" id="{0B0EF9A8-C37F-40EC-A1B1-04CDCAC2678B}"/>
              </a:ext>
            </a:extLst>
          </p:cNvPr>
          <p:cNvSpPr txBox="1"/>
          <p:nvPr/>
        </p:nvSpPr>
        <p:spPr>
          <a:xfrm>
            <a:off x="7426295" y="5806674"/>
            <a:ext cx="7093008" cy="646331"/>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srgbClr val="E53B2C"/>
                </a:solidFill>
                <a:effectLst/>
                <a:uLnTx/>
                <a:uFillTx/>
                <a:latin typeface="Arial" panose="020B0604020202020204"/>
                <a:ea typeface="+mn-ea"/>
                <a:cs typeface="+mn-cs"/>
              </a:rPr>
              <a:t>Design-Build</a:t>
            </a:r>
            <a:br>
              <a:rPr kumimoji="0" lang="en-US" b="0" i="0" u="none" strike="noStrike" kern="1200" cap="none" spc="0" normalizeH="0" baseline="0" noProof="0" dirty="0">
                <a:ln>
                  <a:noFill/>
                </a:ln>
                <a:solidFill>
                  <a:srgbClr val="3F3F3F"/>
                </a:solidFill>
                <a:effectLst/>
                <a:uLnTx/>
                <a:uFillTx/>
                <a:latin typeface="Arial" panose="020B0604020202020204"/>
                <a:ea typeface="+mn-ea"/>
                <a:cs typeface="+mn-cs"/>
              </a:rPr>
            </a:br>
            <a:r>
              <a:rPr kumimoji="0" lang="en-US" b="0" i="0" u="none" strike="noStrike" kern="1200" cap="none" spc="0" normalizeH="0" baseline="0" noProof="0" dirty="0">
                <a:ln>
                  <a:noFill/>
                </a:ln>
                <a:solidFill>
                  <a:srgbClr val="3F3F3F"/>
                </a:solidFill>
                <a:effectLst/>
                <a:uLnTx/>
                <a:uFillTx/>
                <a:latin typeface="Arial" panose="020B0604020202020204"/>
                <a:ea typeface="+mn-ea"/>
                <a:cs typeface="+mn-cs"/>
              </a:rPr>
              <a:t>Delivery Model</a:t>
            </a:r>
          </a:p>
        </p:txBody>
      </p:sp>
    </p:spTree>
    <p:extLst>
      <p:ext uri="{BB962C8B-B14F-4D97-AF65-F5344CB8AC3E}">
        <p14:creationId xmlns:p14="http://schemas.microsoft.com/office/powerpoint/2010/main" val="53009392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D92633FA-00BF-9B39-9BA7-142AAC310E69}"/>
              </a:ext>
            </a:extLst>
          </p:cNvPr>
          <p:cNvPicPr>
            <a:picLocks noChangeAspect="1"/>
          </p:cNvPicPr>
          <p:nvPr/>
        </p:nvPicPr>
        <p:blipFill rotWithShape="1">
          <a:blip r:embed="rId3">
            <a:alphaModFix/>
          </a:blip>
          <a:srcRect r="150"/>
          <a:stretch/>
        </p:blipFill>
        <p:spPr>
          <a:xfrm>
            <a:off x="1047019" y="344387"/>
            <a:ext cx="8916363" cy="6194575"/>
          </a:xfrm>
          <a:prstGeom prst="rect">
            <a:avLst/>
          </a:prstGeom>
        </p:spPr>
      </p:pic>
      <p:sp>
        <p:nvSpPr>
          <p:cNvPr id="6" name="Rectangle 5"/>
          <p:cNvSpPr/>
          <p:nvPr/>
        </p:nvSpPr>
        <p:spPr>
          <a:xfrm>
            <a:off x="-1990908" y="1"/>
            <a:ext cx="1702051" cy="1126169"/>
          </a:xfrm>
          <a:prstGeom prst="rect">
            <a:avLst/>
          </a:prstGeom>
          <a:solidFill>
            <a:srgbClr val="E7F2F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3" name="Picture 12">
            <a:extLst>
              <a:ext uri="{FF2B5EF4-FFF2-40B4-BE49-F238E27FC236}">
                <a16:creationId xmlns:a16="http://schemas.microsoft.com/office/drawing/2014/main" id="{4D19E488-A6C5-5A3D-89D5-92DF46664A32}"/>
              </a:ext>
            </a:extLst>
          </p:cNvPr>
          <p:cNvPicPr>
            <a:picLocks noChangeAspect="1"/>
          </p:cNvPicPr>
          <p:nvPr/>
        </p:nvPicPr>
        <p:blipFill>
          <a:blip r:embed="rId4"/>
          <a:stretch>
            <a:fillRect/>
          </a:stretch>
        </p:blipFill>
        <p:spPr>
          <a:xfrm>
            <a:off x="1060704" y="356372"/>
            <a:ext cx="8916363" cy="6239242"/>
          </a:xfrm>
          <a:prstGeom prst="rect">
            <a:avLst/>
          </a:prstGeom>
        </p:spPr>
      </p:pic>
      <p:sp>
        <p:nvSpPr>
          <p:cNvPr id="15" name="Title 1">
            <a:extLst>
              <a:ext uri="{FF2B5EF4-FFF2-40B4-BE49-F238E27FC236}">
                <a16:creationId xmlns:a16="http://schemas.microsoft.com/office/drawing/2014/main" id="{42D805C3-6857-779E-D8CD-7EE1452CF51A}"/>
              </a:ext>
            </a:extLst>
          </p:cNvPr>
          <p:cNvSpPr txBox="1">
            <a:spLocks/>
          </p:cNvSpPr>
          <p:nvPr/>
        </p:nvSpPr>
        <p:spPr>
          <a:xfrm>
            <a:off x="478536" y="465549"/>
            <a:ext cx="3130273" cy="1072940"/>
          </a:xfrm>
          <a:prstGeom prst="roundRect">
            <a:avLst/>
          </a:prstGeom>
          <a:solidFill>
            <a:srgbClr val="006291"/>
          </a:solidFill>
          <a:ln>
            <a:noFill/>
          </a:ln>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mj-ea"/>
                <a:cs typeface="+mj-cs"/>
              </a:rPr>
              <a:t>Ramps at I-30</a:t>
            </a:r>
            <a:br>
              <a:rPr kumimoji="0" lang="en-US" sz="4400" b="0" i="0" u="none" strike="noStrike" kern="1200" cap="none" spc="0" normalizeH="0" baseline="0" noProof="0" dirty="0">
                <a:ln>
                  <a:noFill/>
                </a:ln>
                <a:solidFill>
                  <a:prstClr val="white"/>
                </a:solidFill>
                <a:effectLst/>
                <a:uLnTx/>
                <a:uFillTx/>
                <a:latin typeface="Calibri"/>
                <a:ea typeface="+mj-ea"/>
                <a:cs typeface="+mj-cs"/>
              </a:rPr>
            </a:br>
            <a:r>
              <a:rPr kumimoji="0" lang="en-US" sz="1600" b="0" i="0" u="none" strike="noStrike" kern="1200" cap="none" spc="0" normalizeH="0" baseline="0" noProof="0" dirty="0">
                <a:ln>
                  <a:noFill/>
                </a:ln>
                <a:solidFill>
                  <a:prstClr val="white"/>
                </a:solidFill>
                <a:effectLst/>
                <a:uLnTx/>
                <a:uFillTx/>
                <a:latin typeface="Calibri"/>
                <a:ea typeface="+mj-ea"/>
                <a:cs typeface="+mj-cs"/>
              </a:rPr>
              <a:t>September 25, 2020</a:t>
            </a:r>
          </a:p>
        </p:txBody>
      </p:sp>
      <p:sp>
        <p:nvSpPr>
          <p:cNvPr id="8" name="Title 1">
            <a:extLst>
              <a:ext uri="{FF2B5EF4-FFF2-40B4-BE49-F238E27FC236}">
                <a16:creationId xmlns:a16="http://schemas.microsoft.com/office/drawing/2014/main" id="{2B4E5368-B639-2948-B620-C4CD3157D6E4}"/>
              </a:ext>
            </a:extLst>
          </p:cNvPr>
          <p:cNvSpPr txBox="1">
            <a:spLocks/>
          </p:cNvSpPr>
          <p:nvPr/>
        </p:nvSpPr>
        <p:spPr>
          <a:xfrm>
            <a:off x="478536" y="465549"/>
            <a:ext cx="3130273" cy="1072940"/>
          </a:xfrm>
          <a:prstGeom prst="roundRect">
            <a:avLst/>
          </a:prstGeom>
          <a:solidFill>
            <a:srgbClr val="006291"/>
          </a:solidFill>
          <a:ln>
            <a:noFill/>
          </a:ln>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mj-ea"/>
                <a:cs typeface="+mj-cs"/>
              </a:rPr>
              <a:t>Ramps at I-30</a:t>
            </a:r>
            <a:br>
              <a:rPr kumimoji="0" lang="en-US" sz="4400" b="0" i="0" u="none" strike="noStrike" kern="1200" cap="none" spc="0" normalizeH="0" baseline="0" noProof="0" dirty="0">
                <a:ln>
                  <a:noFill/>
                </a:ln>
                <a:solidFill>
                  <a:prstClr val="white"/>
                </a:solidFill>
                <a:effectLst/>
                <a:uLnTx/>
                <a:uFillTx/>
                <a:latin typeface="Calibri"/>
                <a:ea typeface="+mj-ea"/>
                <a:cs typeface="+mj-cs"/>
              </a:rPr>
            </a:br>
            <a:r>
              <a:rPr kumimoji="0" lang="en-US" sz="1600" b="0" i="0" u="none" strike="noStrike" kern="1200" cap="none" spc="0" normalizeH="0" baseline="0" noProof="0" dirty="0">
                <a:ln>
                  <a:noFill/>
                </a:ln>
                <a:solidFill>
                  <a:prstClr val="white"/>
                </a:solidFill>
                <a:effectLst/>
                <a:uLnTx/>
                <a:uFillTx/>
                <a:latin typeface="Calibri"/>
                <a:ea typeface="+mj-ea"/>
                <a:cs typeface="+mj-cs"/>
              </a:rPr>
              <a:t>May 9, 2022</a:t>
            </a:r>
          </a:p>
        </p:txBody>
      </p:sp>
      <p:sp>
        <p:nvSpPr>
          <p:cNvPr id="16" name="TextBox 15">
            <a:extLst>
              <a:ext uri="{FF2B5EF4-FFF2-40B4-BE49-F238E27FC236}">
                <a16:creationId xmlns:a16="http://schemas.microsoft.com/office/drawing/2014/main" id="{CB7BECA5-84B6-4ED1-E364-1965FE10F49F}"/>
              </a:ext>
            </a:extLst>
          </p:cNvPr>
          <p:cNvSpPr txBox="1"/>
          <p:nvPr/>
        </p:nvSpPr>
        <p:spPr>
          <a:xfrm>
            <a:off x="10109675" y="5842625"/>
            <a:ext cx="1726250" cy="646331"/>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srgbClr val="E53B2C"/>
                </a:solidFill>
                <a:effectLst/>
                <a:uLnTx/>
                <a:uFillTx/>
                <a:latin typeface="Arial" panose="020B0604020202020204"/>
                <a:ea typeface="+mn-ea"/>
                <a:cs typeface="+mn-cs"/>
              </a:rPr>
              <a:t>Design-Build</a:t>
            </a:r>
            <a:br>
              <a:rPr kumimoji="0" lang="en-US" b="0" i="0" u="none" strike="noStrike" kern="1200" cap="none" spc="0" normalizeH="0" baseline="0" noProof="0" dirty="0">
                <a:ln>
                  <a:noFill/>
                </a:ln>
                <a:solidFill>
                  <a:srgbClr val="3F3F3F"/>
                </a:solidFill>
                <a:effectLst/>
                <a:uLnTx/>
                <a:uFillTx/>
                <a:latin typeface="Arial" panose="020B0604020202020204"/>
                <a:ea typeface="+mn-ea"/>
                <a:cs typeface="+mn-cs"/>
              </a:rPr>
            </a:br>
            <a:r>
              <a:rPr kumimoji="0" lang="en-US" b="0" i="0" u="none" strike="noStrike" kern="1200" cap="none" spc="0" normalizeH="0" baseline="0" noProof="0" dirty="0">
                <a:ln>
                  <a:noFill/>
                </a:ln>
                <a:solidFill>
                  <a:srgbClr val="3F3F3F"/>
                </a:solidFill>
                <a:effectLst/>
                <a:uLnTx/>
                <a:uFillTx/>
                <a:latin typeface="Arial" panose="020B0604020202020204"/>
                <a:ea typeface="+mn-ea"/>
                <a:cs typeface="+mn-cs"/>
              </a:rPr>
              <a:t>Delivery Model</a:t>
            </a:r>
          </a:p>
        </p:txBody>
      </p:sp>
    </p:spTree>
    <p:extLst>
      <p:ext uri="{BB962C8B-B14F-4D97-AF65-F5344CB8AC3E}">
        <p14:creationId xmlns:p14="http://schemas.microsoft.com/office/powerpoint/2010/main" val="1526252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990908" y="1"/>
            <a:ext cx="1702051" cy="1126169"/>
          </a:xfrm>
          <a:prstGeom prst="rect">
            <a:avLst/>
          </a:prstGeom>
          <a:solidFill>
            <a:srgbClr val="E7F2F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4C0A2D9D-EA00-4E87-AA4B-BEDC49F3C95C}"/>
              </a:ext>
            </a:extLst>
          </p:cNvPr>
          <p:cNvSpPr txBox="1"/>
          <p:nvPr/>
        </p:nvSpPr>
        <p:spPr>
          <a:xfrm>
            <a:off x="10109675" y="5842625"/>
            <a:ext cx="1726250" cy="646331"/>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srgbClr val="E53B2C"/>
                </a:solidFill>
                <a:effectLst/>
                <a:uLnTx/>
                <a:uFillTx/>
                <a:latin typeface="Arial" panose="020B0604020202020204"/>
                <a:ea typeface="+mn-ea"/>
                <a:cs typeface="+mn-cs"/>
              </a:rPr>
              <a:t>Design-Build</a:t>
            </a:r>
            <a:br>
              <a:rPr kumimoji="0" lang="en-US" b="0" i="0" u="none" strike="noStrike" kern="1200" cap="none" spc="0" normalizeH="0" baseline="0" noProof="0" dirty="0">
                <a:ln>
                  <a:noFill/>
                </a:ln>
                <a:solidFill>
                  <a:srgbClr val="3F3F3F"/>
                </a:solidFill>
                <a:effectLst/>
                <a:uLnTx/>
                <a:uFillTx/>
                <a:latin typeface="Arial" panose="020B0604020202020204"/>
                <a:ea typeface="+mn-ea"/>
                <a:cs typeface="+mn-cs"/>
              </a:rPr>
            </a:br>
            <a:r>
              <a:rPr kumimoji="0" lang="en-US" b="0" i="0" u="none" strike="noStrike" kern="1200" cap="none" spc="0" normalizeH="0" baseline="0" noProof="0" dirty="0">
                <a:ln>
                  <a:noFill/>
                </a:ln>
                <a:solidFill>
                  <a:srgbClr val="3F3F3F"/>
                </a:solidFill>
                <a:effectLst/>
                <a:uLnTx/>
                <a:uFillTx/>
                <a:latin typeface="Arial" panose="020B0604020202020204"/>
                <a:ea typeface="+mn-ea"/>
                <a:cs typeface="+mn-cs"/>
              </a:rPr>
              <a:t>Delivery Model</a:t>
            </a:r>
          </a:p>
        </p:txBody>
      </p:sp>
      <p:pic>
        <p:nvPicPr>
          <p:cNvPr id="11" name="Picture 10">
            <a:extLst>
              <a:ext uri="{FF2B5EF4-FFF2-40B4-BE49-F238E27FC236}">
                <a16:creationId xmlns:a16="http://schemas.microsoft.com/office/drawing/2014/main" id="{B60AE340-392B-5411-05AD-E82999082356}"/>
              </a:ext>
            </a:extLst>
          </p:cNvPr>
          <p:cNvPicPr>
            <a:picLocks noChangeAspect="1"/>
          </p:cNvPicPr>
          <p:nvPr/>
        </p:nvPicPr>
        <p:blipFill>
          <a:blip r:embed="rId3"/>
          <a:srcRect t="5305" b="5305"/>
          <a:stretch/>
        </p:blipFill>
        <p:spPr>
          <a:xfrm>
            <a:off x="1417320" y="1295277"/>
            <a:ext cx="7846753" cy="5255313"/>
          </a:xfrm>
          <a:prstGeom prst="rect">
            <a:avLst/>
          </a:prstGeom>
        </p:spPr>
      </p:pic>
      <p:sp>
        <p:nvSpPr>
          <p:cNvPr id="12" name="Title 1">
            <a:extLst>
              <a:ext uri="{FF2B5EF4-FFF2-40B4-BE49-F238E27FC236}">
                <a16:creationId xmlns:a16="http://schemas.microsoft.com/office/drawing/2014/main" id="{503546A5-740D-1DCC-DEB9-07BC18D741A4}"/>
              </a:ext>
            </a:extLst>
          </p:cNvPr>
          <p:cNvSpPr txBox="1">
            <a:spLocks/>
          </p:cNvSpPr>
          <p:nvPr/>
        </p:nvSpPr>
        <p:spPr>
          <a:xfrm>
            <a:off x="76200" y="873115"/>
            <a:ext cx="3130273" cy="1072940"/>
          </a:xfrm>
          <a:prstGeom prst="roundRect">
            <a:avLst/>
          </a:prstGeom>
          <a:solidFill>
            <a:srgbClr val="006291"/>
          </a:solidFill>
          <a:ln>
            <a:noFill/>
          </a:ln>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dirty="0">
                <a:solidFill>
                  <a:schemeClr val="bg1"/>
                </a:solidFill>
              </a:rPr>
              <a:t>River Bridge</a:t>
            </a:r>
            <a:br>
              <a:rPr lang="en-US" dirty="0">
                <a:solidFill>
                  <a:schemeClr val="bg1"/>
                </a:solidFill>
              </a:rPr>
            </a:br>
            <a:r>
              <a:rPr lang="en-US" sz="1600" dirty="0">
                <a:solidFill>
                  <a:schemeClr val="bg1"/>
                </a:solidFill>
              </a:rPr>
              <a:t>May 9, 2022</a:t>
            </a:r>
          </a:p>
        </p:txBody>
      </p:sp>
      <p:pic>
        <p:nvPicPr>
          <p:cNvPr id="13" name="Picture 12">
            <a:extLst>
              <a:ext uri="{FF2B5EF4-FFF2-40B4-BE49-F238E27FC236}">
                <a16:creationId xmlns:a16="http://schemas.microsoft.com/office/drawing/2014/main" id="{89CF2830-6D17-7A1D-2FCF-813DBC717776}"/>
              </a:ext>
            </a:extLst>
          </p:cNvPr>
          <p:cNvPicPr>
            <a:picLocks noChangeAspect="1"/>
          </p:cNvPicPr>
          <p:nvPr/>
        </p:nvPicPr>
        <p:blipFill>
          <a:blip r:embed="rId4"/>
          <a:srcRect l="5881" r="5881"/>
          <a:stretch/>
        </p:blipFill>
        <p:spPr>
          <a:xfrm>
            <a:off x="7342908" y="202867"/>
            <a:ext cx="4615411" cy="3089748"/>
          </a:xfrm>
          <a:prstGeom prst="rect">
            <a:avLst/>
          </a:prstGeom>
          <a:ln w="57150">
            <a:solidFill>
              <a:srgbClr val="E7F2F6"/>
            </a:solidFill>
          </a:ln>
        </p:spPr>
      </p:pic>
      <p:sp>
        <p:nvSpPr>
          <p:cNvPr id="14" name="Title 1">
            <a:extLst>
              <a:ext uri="{FF2B5EF4-FFF2-40B4-BE49-F238E27FC236}">
                <a16:creationId xmlns:a16="http://schemas.microsoft.com/office/drawing/2014/main" id="{70EF2E34-9719-2D76-5612-063304316E7F}"/>
              </a:ext>
            </a:extLst>
          </p:cNvPr>
          <p:cNvSpPr txBox="1">
            <a:spLocks/>
          </p:cNvSpPr>
          <p:nvPr/>
        </p:nvSpPr>
        <p:spPr>
          <a:xfrm>
            <a:off x="8716818" y="2756145"/>
            <a:ext cx="3130273" cy="1072940"/>
          </a:xfrm>
          <a:prstGeom prst="roundRect">
            <a:avLst/>
          </a:prstGeom>
          <a:solidFill>
            <a:srgbClr val="006291"/>
          </a:solidFill>
          <a:ln>
            <a:noFill/>
          </a:ln>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dirty="0">
                <a:solidFill>
                  <a:schemeClr val="bg1"/>
                </a:solidFill>
              </a:rPr>
              <a:t>River Bridge</a:t>
            </a:r>
            <a:br>
              <a:rPr lang="en-US" dirty="0">
                <a:solidFill>
                  <a:schemeClr val="bg1"/>
                </a:solidFill>
              </a:rPr>
            </a:br>
            <a:r>
              <a:rPr lang="en-US" sz="1600" dirty="0">
                <a:solidFill>
                  <a:schemeClr val="bg1"/>
                </a:solidFill>
              </a:rPr>
              <a:t>September 8, 2021</a:t>
            </a:r>
          </a:p>
        </p:txBody>
      </p:sp>
    </p:spTree>
    <p:extLst>
      <p:ext uri="{BB962C8B-B14F-4D97-AF65-F5344CB8AC3E}">
        <p14:creationId xmlns:p14="http://schemas.microsoft.com/office/powerpoint/2010/main" val="217458760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990908" y="1"/>
            <a:ext cx="1702051" cy="1126169"/>
          </a:xfrm>
          <a:prstGeom prst="rect">
            <a:avLst/>
          </a:prstGeom>
          <a:solidFill>
            <a:srgbClr val="E7F2F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8A670648-C970-4F4F-8EFD-1C268C64020D}"/>
              </a:ext>
            </a:extLst>
          </p:cNvPr>
          <p:cNvSpPr txBox="1"/>
          <p:nvPr/>
        </p:nvSpPr>
        <p:spPr>
          <a:xfrm>
            <a:off x="10034859" y="5885354"/>
            <a:ext cx="1965532" cy="646331"/>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srgbClr val="E53B2C"/>
                </a:solidFill>
                <a:effectLst/>
                <a:uLnTx/>
                <a:uFillTx/>
                <a:latin typeface="Arial" panose="020B0604020202020204"/>
                <a:ea typeface="+mn-ea"/>
                <a:cs typeface="+mn-cs"/>
              </a:rPr>
              <a:t>Design-Build</a:t>
            </a:r>
            <a:br>
              <a:rPr kumimoji="0" lang="en-US" b="0" i="0" u="none" strike="noStrike" kern="1200" cap="none" spc="0" normalizeH="0" baseline="0" noProof="0" dirty="0">
                <a:ln>
                  <a:noFill/>
                </a:ln>
                <a:solidFill>
                  <a:srgbClr val="3F3F3F"/>
                </a:solidFill>
                <a:effectLst/>
                <a:uLnTx/>
                <a:uFillTx/>
                <a:latin typeface="Arial" panose="020B0604020202020204"/>
                <a:ea typeface="+mn-ea"/>
                <a:cs typeface="+mn-cs"/>
              </a:rPr>
            </a:br>
            <a:r>
              <a:rPr kumimoji="0" lang="en-US" b="0" i="0" u="none" strike="noStrike" kern="1200" cap="none" spc="0" normalizeH="0" baseline="0" noProof="0" dirty="0">
                <a:ln>
                  <a:noFill/>
                </a:ln>
                <a:solidFill>
                  <a:srgbClr val="3F3F3F"/>
                </a:solidFill>
                <a:effectLst/>
                <a:uLnTx/>
                <a:uFillTx/>
                <a:latin typeface="Arial" panose="020B0604020202020204"/>
                <a:ea typeface="+mn-ea"/>
                <a:cs typeface="+mn-cs"/>
              </a:rPr>
              <a:t>Delivery Model</a:t>
            </a:r>
          </a:p>
        </p:txBody>
      </p:sp>
      <p:pic>
        <p:nvPicPr>
          <p:cNvPr id="11" name="Picture 10">
            <a:extLst>
              <a:ext uri="{FF2B5EF4-FFF2-40B4-BE49-F238E27FC236}">
                <a16:creationId xmlns:a16="http://schemas.microsoft.com/office/drawing/2014/main" id="{7B293A6D-18BE-8059-9D05-45C484F5EBEF}"/>
              </a:ext>
            </a:extLst>
          </p:cNvPr>
          <p:cNvPicPr>
            <a:picLocks noChangeAspect="1"/>
          </p:cNvPicPr>
          <p:nvPr/>
        </p:nvPicPr>
        <p:blipFill rotWithShape="1">
          <a:blip r:embed="rId3"/>
          <a:srcRect b="10609"/>
          <a:stretch/>
        </p:blipFill>
        <p:spPr>
          <a:xfrm>
            <a:off x="1417320" y="1328293"/>
            <a:ext cx="7772862" cy="5205824"/>
          </a:xfrm>
          <a:prstGeom prst="rect">
            <a:avLst/>
          </a:prstGeom>
        </p:spPr>
      </p:pic>
      <p:sp>
        <p:nvSpPr>
          <p:cNvPr id="12" name="Title 1">
            <a:extLst>
              <a:ext uri="{FF2B5EF4-FFF2-40B4-BE49-F238E27FC236}">
                <a16:creationId xmlns:a16="http://schemas.microsoft.com/office/drawing/2014/main" id="{179754AE-7C28-135D-5BE3-1B1354509D30}"/>
              </a:ext>
            </a:extLst>
          </p:cNvPr>
          <p:cNvSpPr txBox="1">
            <a:spLocks/>
          </p:cNvSpPr>
          <p:nvPr/>
        </p:nvSpPr>
        <p:spPr>
          <a:xfrm>
            <a:off x="76200" y="873115"/>
            <a:ext cx="3130273" cy="1072940"/>
          </a:xfrm>
          <a:prstGeom prst="roundRect">
            <a:avLst/>
          </a:prstGeom>
          <a:solidFill>
            <a:srgbClr val="006291"/>
          </a:solidFill>
          <a:ln>
            <a:noFill/>
          </a:ln>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dirty="0">
                <a:solidFill>
                  <a:schemeClr val="bg1"/>
                </a:solidFill>
              </a:rPr>
              <a:t>North Approach</a:t>
            </a:r>
            <a:br>
              <a:rPr lang="en-US" dirty="0">
                <a:solidFill>
                  <a:schemeClr val="bg1"/>
                </a:solidFill>
              </a:rPr>
            </a:br>
            <a:r>
              <a:rPr lang="en-US" sz="1600" dirty="0">
                <a:solidFill>
                  <a:schemeClr val="bg1"/>
                </a:solidFill>
              </a:rPr>
              <a:t>May 9, 2022</a:t>
            </a:r>
          </a:p>
        </p:txBody>
      </p:sp>
      <p:pic>
        <p:nvPicPr>
          <p:cNvPr id="13" name="Picture 12">
            <a:extLst>
              <a:ext uri="{FF2B5EF4-FFF2-40B4-BE49-F238E27FC236}">
                <a16:creationId xmlns:a16="http://schemas.microsoft.com/office/drawing/2014/main" id="{5CC7160C-26B2-EE8B-16B5-1EB8ACC53A94}"/>
              </a:ext>
            </a:extLst>
          </p:cNvPr>
          <p:cNvPicPr>
            <a:picLocks noChangeAspect="1"/>
          </p:cNvPicPr>
          <p:nvPr/>
        </p:nvPicPr>
        <p:blipFill>
          <a:blip r:embed="rId4"/>
          <a:srcRect l="207" r="207"/>
          <a:stretch/>
        </p:blipFill>
        <p:spPr>
          <a:xfrm>
            <a:off x="7342908" y="202867"/>
            <a:ext cx="4615411" cy="3089748"/>
          </a:xfrm>
          <a:prstGeom prst="rect">
            <a:avLst/>
          </a:prstGeom>
          <a:ln w="57150">
            <a:solidFill>
              <a:srgbClr val="E7F2F6"/>
            </a:solidFill>
          </a:ln>
        </p:spPr>
      </p:pic>
      <p:sp>
        <p:nvSpPr>
          <p:cNvPr id="14" name="Title 1">
            <a:extLst>
              <a:ext uri="{FF2B5EF4-FFF2-40B4-BE49-F238E27FC236}">
                <a16:creationId xmlns:a16="http://schemas.microsoft.com/office/drawing/2014/main" id="{BA1DFA12-BC99-B47B-B2F3-E570B8520723}"/>
              </a:ext>
            </a:extLst>
          </p:cNvPr>
          <p:cNvSpPr txBox="1">
            <a:spLocks/>
          </p:cNvSpPr>
          <p:nvPr/>
        </p:nvSpPr>
        <p:spPr>
          <a:xfrm>
            <a:off x="8716818" y="2756145"/>
            <a:ext cx="3130273" cy="1072940"/>
          </a:xfrm>
          <a:prstGeom prst="roundRect">
            <a:avLst/>
          </a:prstGeom>
          <a:solidFill>
            <a:srgbClr val="006291"/>
          </a:solidFill>
          <a:ln>
            <a:noFill/>
          </a:ln>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dirty="0">
                <a:solidFill>
                  <a:schemeClr val="bg1"/>
                </a:solidFill>
              </a:rPr>
              <a:t>North Approach</a:t>
            </a:r>
            <a:br>
              <a:rPr lang="en-US" dirty="0">
                <a:solidFill>
                  <a:schemeClr val="bg1"/>
                </a:solidFill>
              </a:rPr>
            </a:br>
            <a:r>
              <a:rPr lang="en-US" sz="1600" dirty="0">
                <a:solidFill>
                  <a:schemeClr val="bg1"/>
                </a:solidFill>
              </a:rPr>
              <a:t>September 8, 2021</a:t>
            </a:r>
          </a:p>
        </p:txBody>
      </p:sp>
    </p:spTree>
    <p:extLst>
      <p:ext uri="{BB962C8B-B14F-4D97-AF65-F5344CB8AC3E}">
        <p14:creationId xmlns:p14="http://schemas.microsoft.com/office/powerpoint/2010/main" val="212577575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990908" y="1"/>
            <a:ext cx="1702051" cy="1126169"/>
          </a:xfrm>
          <a:prstGeom prst="rect">
            <a:avLst/>
          </a:prstGeom>
          <a:solidFill>
            <a:srgbClr val="E7F2F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8A670648-C970-4F4F-8EFD-1C268C64020D}"/>
              </a:ext>
            </a:extLst>
          </p:cNvPr>
          <p:cNvSpPr txBox="1"/>
          <p:nvPr/>
        </p:nvSpPr>
        <p:spPr>
          <a:xfrm>
            <a:off x="10067867" y="5955556"/>
            <a:ext cx="1965532" cy="646331"/>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srgbClr val="E53B2C"/>
                </a:solidFill>
                <a:effectLst/>
                <a:uLnTx/>
                <a:uFillTx/>
                <a:latin typeface="Arial" panose="020B0604020202020204"/>
                <a:ea typeface="+mn-ea"/>
                <a:cs typeface="+mn-cs"/>
              </a:rPr>
              <a:t>Design-Build</a:t>
            </a:r>
            <a:br>
              <a:rPr kumimoji="0" lang="en-US" b="0" i="0" u="none" strike="noStrike" kern="1200" cap="none" spc="0" normalizeH="0" baseline="0" noProof="0" dirty="0">
                <a:ln>
                  <a:noFill/>
                </a:ln>
                <a:solidFill>
                  <a:srgbClr val="3F3F3F"/>
                </a:solidFill>
                <a:effectLst/>
                <a:uLnTx/>
                <a:uFillTx/>
                <a:latin typeface="Arial" panose="020B0604020202020204"/>
                <a:ea typeface="+mn-ea"/>
                <a:cs typeface="+mn-cs"/>
              </a:rPr>
            </a:br>
            <a:r>
              <a:rPr kumimoji="0" lang="en-US" b="0" i="0" u="none" strike="noStrike" kern="1200" cap="none" spc="0" normalizeH="0" baseline="0" noProof="0" dirty="0">
                <a:ln>
                  <a:noFill/>
                </a:ln>
                <a:solidFill>
                  <a:srgbClr val="3F3F3F"/>
                </a:solidFill>
                <a:effectLst/>
                <a:uLnTx/>
                <a:uFillTx/>
                <a:latin typeface="Arial" panose="020B0604020202020204"/>
                <a:ea typeface="+mn-ea"/>
                <a:cs typeface="+mn-cs"/>
              </a:rPr>
              <a:t>Delivery Model</a:t>
            </a:r>
          </a:p>
        </p:txBody>
      </p:sp>
      <p:sp>
        <p:nvSpPr>
          <p:cNvPr id="10" name="TextBox 9">
            <a:extLst>
              <a:ext uri="{FF2B5EF4-FFF2-40B4-BE49-F238E27FC236}">
                <a16:creationId xmlns:a16="http://schemas.microsoft.com/office/drawing/2014/main" id="{90759239-2FF6-48A3-9017-8E5AD9D5C5B3}"/>
              </a:ext>
            </a:extLst>
          </p:cNvPr>
          <p:cNvSpPr txBox="1"/>
          <p:nvPr/>
        </p:nvSpPr>
        <p:spPr>
          <a:xfrm>
            <a:off x="459297" y="596433"/>
            <a:ext cx="9067087" cy="707886"/>
          </a:xfrm>
          <a:prstGeom prst="rect">
            <a:avLst/>
          </a:prstGeom>
          <a:noFill/>
        </p:spPr>
        <p:txBody>
          <a:bodyPr wrap="square">
            <a:spAutoFit/>
          </a:bodyPr>
          <a:lstStyle/>
          <a:p>
            <a:r>
              <a:rPr lang="en-US" sz="4000" b="1" dirty="0"/>
              <a:t>Phase 1 Construction Milestones</a:t>
            </a:r>
          </a:p>
        </p:txBody>
      </p:sp>
      <p:pic>
        <p:nvPicPr>
          <p:cNvPr id="15" name="Picture 14">
            <a:extLst>
              <a:ext uri="{FF2B5EF4-FFF2-40B4-BE49-F238E27FC236}">
                <a16:creationId xmlns:a16="http://schemas.microsoft.com/office/drawing/2014/main" id="{85A7ED48-AA6C-46AD-BFC6-AEC6FBF0643D}"/>
              </a:ext>
            </a:extLst>
          </p:cNvPr>
          <p:cNvPicPr>
            <a:picLocks noChangeAspect="1"/>
          </p:cNvPicPr>
          <p:nvPr/>
        </p:nvPicPr>
        <p:blipFill>
          <a:blip r:embed="rId3"/>
          <a:srcRect t="9965" b="9965"/>
          <a:stretch/>
        </p:blipFill>
        <p:spPr>
          <a:xfrm>
            <a:off x="1337818" y="1452409"/>
            <a:ext cx="3130269" cy="1877892"/>
          </a:xfrm>
          <a:prstGeom prst="rect">
            <a:avLst/>
          </a:prstGeom>
        </p:spPr>
      </p:pic>
      <p:sp>
        <p:nvSpPr>
          <p:cNvPr id="16" name="Title 1">
            <a:extLst>
              <a:ext uri="{FF2B5EF4-FFF2-40B4-BE49-F238E27FC236}">
                <a16:creationId xmlns:a16="http://schemas.microsoft.com/office/drawing/2014/main" id="{27B4A776-DA29-4910-B5A5-505746361173}"/>
              </a:ext>
            </a:extLst>
          </p:cNvPr>
          <p:cNvSpPr txBox="1">
            <a:spLocks/>
          </p:cNvSpPr>
          <p:nvPr/>
        </p:nvSpPr>
        <p:spPr>
          <a:xfrm>
            <a:off x="1179865" y="3302105"/>
            <a:ext cx="3446173" cy="494145"/>
          </a:xfrm>
          <a:prstGeom prst="roundRect">
            <a:avLst/>
          </a:prstGeom>
          <a:solidFill>
            <a:srgbClr val="006291"/>
          </a:solidFill>
          <a:ln>
            <a:noFill/>
          </a:ln>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dirty="0">
                <a:solidFill>
                  <a:schemeClr val="bg1"/>
                </a:solidFill>
                <a:latin typeface="Arial" panose="020B0604020202020204" pitchFamily="34" charset="0"/>
                <a:cs typeface="Arial" panose="020B0604020202020204" pitchFamily="34" charset="0"/>
              </a:rPr>
              <a:t>Little Rock</a:t>
            </a:r>
            <a:endParaRPr lang="en-US" sz="1600" dirty="0">
              <a:solidFill>
                <a:schemeClr val="bg1"/>
              </a:solidFill>
              <a:latin typeface="Arial" panose="020B0604020202020204" pitchFamily="34" charset="0"/>
              <a:cs typeface="Arial" panose="020B0604020202020204" pitchFamily="34" charset="0"/>
            </a:endParaRPr>
          </a:p>
        </p:txBody>
      </p:sp>
      <p:pic>
        <p:nvPicPr>
          <p:cNvPr id="17" name="Picture 16">
            <a:extLst>
              <a:ext uri="{FF2B5EF4-FFF2-40B4-BE49-F238E27FC236}">
                <a16:creationId xmlns:a16="http://schemas.microsoft.com/office/drawing/2014/main" id="{89673CF8-A5C6-4EA1-B333-2AD8174663A3}"/>
              </a:ext>
            </a:extLst>
          </p:cNvPr>
          <p:cNvPicPr>
            <a:picLocks noChangeAspect="1"/>
          </p:cNvPicPr>
          <p:nvPr/>
        </p:nvPicPr>
        <p:blipFill>
          <a:blip r:embed="rId4"/>
          <a:srcRect t="9965" b="9965"/>
          <a:stretch/>
        </p:blipFill>
        <p:spPr>
          <a:xfrm>
            <a:off x="4922387" y="1453380"/>
            <a:ext cx="3130269" cy="1877892"/>
          </a:xfrm>
          <a:prstGeom prst="rect">
            <a:avLst/>
          </a:prstGeom>
        </p:spPr>
      </p:pic>
      <p:sp>
        <p:nvSpPr>
          <p:cNvPr id="18" name="Title 1">
            <a:extLst>
              <a:ext uri="{FF2B5EF4-FFF2-40B4-BE49-F238E27FC236}">
                <a16:creationId xmlns:a16="http://schemas.microsoft.com/office/drawing/2014/main" id="{7F119D42-EF09-4E60-AF57-03B4F97FE952}"/>
              </a:ext>
            </a:extLst>
          </p:cNvPr>
          <p:cNvSpPr txBox="1">
            <a:spLocks/>
          </p:cNvSpPr>
          <p:nvPr/>
        </p:nvSpPr>
        <p:spPr>
          <a:xfrm>
            <a:off x="4760212" y="3302105"/>
            <a:ext cx="3454618" cy="494145"/>
          </a:xfrm>
          <a:prstGeom prst="roundRect">
            <a:avLst/>
          </a:prstGeom>
          <a:solidFill>
            <a:srgbClr val="006291"/>
          </a:solidFill>
          <a:ln>
            <a:noFill/>
          </a:ln>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dirty="0">
                <a:solidFill>
                  <a:schemeClr val="bg1"/>
                </a:solidFill>
                <a:latin typeface="Arial" panose="020B0604020202020204" pitchFamily="34" charset="0"/>
                <a:cs typeface="Arial" panose="020B0604020202020204" pitchFamily="34" charset="0"/>
              </a:rPr>
              <a:t>River Bridge</a:t>
            </a:r>
            <a:endParaRPr lang="en-US" sz="1600" dirty="0">
              <a:solidFill>
                <a:schemeClr val="bg1"/>
              </a:solidFill>
              <a:latin typeface="Arial" panose="020B0604020202020204" pitchFamily="34" charset="0"/>
              <a:cs typeface="Arial" panose="020B0604020202020204" pitchFamily="34" charset="0"/>
            </a:endParaRPr>
          </a:p>
        </p:txBody>
      </p:sp>
      <p:pic>
        <p:nvPicPr>
          <p:cNvPr id="19" name="Picture 18">
            <a:extLst>
              <a:ext uri="{FF2B5EF4-FFF2-40B4-BE49-F238E27FC236}">
                <a16:creationId xmlns:a16="http://schemas.microsoft.com/office/drawing/2014/main" id="{20A2823F-BE0D-4F30-B7A1-73D027D8F74F}"/>
              </a:ext>
            </a:extLst>
          </p:cNvPr>
          <p:cNvPicPr>
            <a:picLocks noChangeAspect="1"/>
          </p:cNvPicPr>
          <p:nvPr/>
        </p:nvPicPr>
        <p:blipFill rotWithShape="1">
          <a:blip r:embed="rId5"/>
          <a:srcRect t="6097" r="38822" b="44918"/>
          <a:stretch/>
        </p:blipFill>
        <p:spPr>
          <a:xfrm>
            <a:off x="8502733" y="1452409"/>
            <a:ext cx="3130269" cy="1877892"/>
          </a:xfrm>
          <a:prstGeom prst="rect">
            <a:avLst/>
          </a:prstGeom>
        </p:spPr>
      </p:pic>
      <p:sp>
        <p:nvSpPr>
          <p:cNvPr id="20" name="Title 1">
            <a:extLst>
              <a:ext uri="{FF2B5EF4-FFF2-40B4-BE49-F238E27FC236}">
                <a16:creationId xmlns:a16="http://schemas.microsoft.com/office/drawing/2014/main" id="{20C84C46-61EB-4B21-98BB-1F73BF09A184}"/>
              </a:ext>
            </a:extLst>
          </p:cNvPr>
          <p:cNvSpPr txBox="1">
            <a:spLocks/>
          </p:cNvSpPr>
          <p:nvPr/>
        </p:nvSpPr>
        <p:spPr>
          <a:xfrm>
            <a:off x="8340559" y="3302105"/>
            <a:ext cx="3454616" cy="494145"/>
          </a:xfrm>
          <a:prstGeom prst="roundRect">
            <a:avLst/>
          </a:prstGeom>
          <a:solidFill>
            <a:srgbClr val="006291"/>
          </a:solidFill>
          <a:ln>
            <a:noFill/>
          </a:ln>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dirty="0">
                <a:solidFill>
                  <a:schemeClr val="bg1"/>
                </a:solidFill>
                <a:latin typeface="Arial" panose="020B0604020202020204" pitchFamily="34" charset="0"/>
                <a:cs typeface="Arial" panose="020B0604020202020204" pitchFamily="34" charset="0"/>
              </a:rPr>
              <a:t>North Little Rock</a:t>
            </a:r>
            <a:endParaRPr lang="en-US" sz="1600" dirty="0">
              <a:solidFill>
                <a:schemeClr val="bg1"/>
              </a:solidFill>
              <a:latin typeface="Arial" panose="020B0604020202020204" pitchFamily="34" charset="0"/>
              <a:cs typeface="Arial" panose="020B0604020202020204" pitchFamily="34" charset="0"/>
            </a:endParaRPr>
          </a:p>
        </p:txBody>
      </p:sp>
      <p:sp>
        <p:nvSpPr>
          <p:cNvPr id="22" name="TextBox 21">
            <a:extLst>
              <a:ext uri="{FF2B5EF4-FFF2-40B4-BE49-F238E27FC236}">
                <a16:creationId xmlns:a16="http://schemas.microsoft.com/office/drawing/2014/main" id="{CC91DA39-6D5B-451B-8117-7FC0F12A02EC}"/>
              </a:ext>
            </a:extLst>
          </p:cNvPr>
          <p:cNvSpPr txBox="1"/>
          <p:nvPr/>
        </p:nvSpPr>
        <p:spPr>
          <a:xfrm>
            <a:off x="318937" y="4002704"/>
            <a:ext cx="1086706" cy="523220"/>
          </a:xfrm>
          <a:prstGeom prst="rect">
            <a:avLst/>
          </a:prstGeom>
          <a:noFill/>
        </p:spPr>
        <p:txBody>
          <a:bodyPr wrap="square">
            <a:spAutoFit/>
          </a:bodyPr>
          <a:lstStyle/>
          <a:p>
            <a:pPr algn="ctr"/>
            <a:r>
              <a:rPr lang="en-US" sz="1400" b="1" dirty="0">
                <a:solidFill>
                  <a:srgbClr val="E32526"/>
                </a:solidFill>
                <a:latin typeface="Arial" panose="020B0604020202020204" pitchFamily="34" charset="0"/>
                <a:cs typeface="Arial" panose="020B0604020202020204" pitchFamily="34" charset="0"/>
              </a:rPr>
              <a:t>Jan – April</a:t>
            </a:r>
          </a:p>
          <a:p>
            <a:pPr algn="ctr"/>
            <a:r>
              <a:rPr lang="en-US" sz="1400" b="1" dirty="0">
                <a:solidFill>
                  <a:srgbClr val="E32526"/>
                </a:solidFill>
                <a:latin typeface="Arial" panose="020B0604020202020204" pitchFamily="34" charset="0"/>
                <a:cs typeface="Arial" panose="020B0604020202020204" pitchFamily="34" charset="0"/>
              </a:rPr>
              <a:t>2022</a:t>
            </a:r>
            <a:endParaRPr lang="en-US" sz="1400" dirty="0">
              <a:solidFill>
                <a:srgbClr val="E32526"/>
              </a:solidFill>
            </a:endParaRPr>
          </a:p>
        </p:txBody>
      </p:sp>
      <p:sp>
        <p:nvSpPr>
          <p:cNvPr id="24" name="TextBox 23">
            <a:extLst>
              <a:ext uri="{FF2B5EF4-FFF2-40B4-BE49-F238E27FC236}">
                <a16:creationId xmlns:a16="http://schemas.microsoft.com/office/drawing/2014/main" id="{ABBBB65C-EDD2-4E0C-B4C4-4029B7BFFF09}"/>
              </a:ext>
            </a:extLst>
          </p:cNvPr>
          <p:cNvSpPr txBox="1"/>
          <p:nvPr/>
        </p:nvSpPr>
        <p:spPr>
          <a:xfrm>
            <a:off x="315121" y="4656777"/>
            <a:ext cx="1086706" cy="523220"/>
          </a:xfrm>
          <a:prstGeom prst="rect">
            <a:avLst/>
          </a:prstGeom>
          <a:noFill/>
        </p:spPr>
        <p:txBody>
          <a:bodyPr wrap="square">
            <a:spAutoFit/>
          </a:bodyPr>
          <a:lstStyle/>
          <a:p>
            <a:pPr algn="ctr"/>
            <a:r>
              <a:rPr lang="en-US" sz="1400" b="1" dirty="0">
                <a:solidFill>
                  <a:srgbClr val="E32526"/>
                </a:solidFill>
                <a:latin typeface="Arial" panose="020B0604020202020204" pitchFamily="34" charset="0"/>
                <a:cs typeface="Arial" panose="020B0604020202020204" pitchFamily="34" charset="0"/>
              </a:rPr>
              <a:t>May – Aug</a:t>
            </a:r>
          </a:p>
          <a:p>
            <a:pPr algn="ctr"/>
            <a:r>
              <a:rPr lang="en-US" sz="1400" b="1" dirty="0">
                <a:solidFill>
                  <a:srgbClr val="E32526"/>
                </a:solidFill>
                <a:latin typeface="Arial" panose="020B0604020202020204" pitchFamily="34" charset="0"/>
                <a:cs typeface="Arial" panose="020B0604020202020204" pitchFamily="34" charset="0"/>
              </a:rPr>
              <a:t>2022</a:t>
            </a:r>
          </a:p>
        </p:txBody>
      </p:sp>
      <p:sp>
        <p:nvSpPr>
          <p:cNvPr id="25" name="TextBox 24">
            <a:extLst>
              <a:ext uri="{FF2B5EF4-FFF2-40B4-BE49-F238E27FC236}">
                <a16:creationId xmlns:a16="http://schemas.microsoft.com/office/drawing/2014/main" id="{83EDA04A-E981-4C8D-B0EC-202D1EB54FC1}"/>
              </a:ext>
            </a:extLst>
          </p:cNvPr>
          <p:cNvSpPr txBox="1"/>
          <p:nvPr/>
        </p:nvSpPr>
        <p:spPr>
          <a:xfrm>
            <a:off x="248821" y="5352781"/>
            <a:ext cx="1219306" cy="523220"/>
          </a:xfrm>
          <a:prstGeom prst="rect">
            <a:avLst/>
          </a:prstGeom>
          <a:noFill/>
        </p:spPr>
        <p:txBody>
          <a:bodyPr wrap="square">
            <a:spAutoFit/>
          </a:bodyPr>
          <a:lstStyle/>
          <a:p>
            <a:pPr algn="ctr"/>
            <a:r>
              <a:rPr lang="en-US" sz="1400" b="1" dirty="0">
                <a:solidFill>
                  <a:srgbClr val="E32526"/>
                </a:solidFill>
                <a:latin typeface="Arial" panose="020B0604020202020204" pitchFamily="34" charset="0"/>
                <a:cs typeface="Arial" panose="020B0604020202020204" pitchFamily="34" charset="0"/>
              </a:rPr>
              <a:t>Sept – Dec</a:t>
            </a:r>
          </a:p>
          <a:p>
            <a:pPr algn="ctr"/>
            <a:r>
              <a:rPr lang="en-US" sz="1400" b="1" dirty="0">
                <a:solidFill>
                  <a:srgbClr val="E32526"/>
                </a:solidFill>
                <a:latin typeface="Arial" panose="020B0604020202020204" pitchFamily="34" charset="0"/>
                <a:cs typeface="Arial" panose="020B0604020202020204" pitchFamily="34" charset="0"/>
              </a:rPr>
              <a:t>2022</a:t>
            </a:r>
          </a:p>
        </p:txBody>
      </p:sp>
      <p:pic>
        <p:nvPicPr>
          <p:cNvPr id="26" name="Graphic 25">
            <a:extLst>
              <a:ext uri="{FF2B5EF4-FFF2-40B4-BE49-F238E27FC236}">
                <a16:creationId xmlns:a16="http://schemas.microsoft.com/office/drawing/2014/main" id="{39EDAD5C-083E-4A14-923A-AA9E3C10CA48}"/>
              </a:ext>
            </a:extLst>
          </p:cNvPr>
          <p:cNvPicPr>
            <a:picLocks/>
          </p:cNvPicPr>
          <p:nvPr/>
        </p:nvPicPr>
        <p:blipFill>
          <a:blip r:embed="rId6">
            <a:extLst>
              <a:ext uri="{96DAC541-7B7A-43D3-8B79-37D633B846F1}">
                <asvg:svgBlip xmlns:asvg="http://schemas.microsoft.com/office/drawing/2016/SVG/main" r:embed="rId7"/>
              </a:ext>
            </a:extLst>
          </a:blip>
          <a:stretch>
            <a:fillRect/>
          </a:stretch>
        </p:blipFill>
        <p:spPr>
          <a:xfrm>
            <a:off x="1692614" y="4042172"/>
            <a:ext cx="224126" cy="230725"/>
          </a:xfrm>
          <a:prstGeom prst="rect">
            <a:avLst/>
          </a:prstGeom>
        </p:spPr>
      </p:pic>
      <p:sp>
        <p:nvSpPr>
          <p:cNvPr id="27" name="TextBox 26">
            <a:extLst>
              <a:ext uri="{FF2B5EF4-FFF2-40B4-BE49-F238E27FC236}">
                <a16:creationId xmlns:a16="http://schemas.microsoft.com/office/drawing/2014/main" id="{A88EFFEF-35BC-4167-A1AF-22CF3A7C530A}"/>
              </a:ext>
            </a:extLst>
          </p:cNvPr>
          <p:cNvSpPr txBox="1"/>
          <p:nvPr/>
        </p:nvSpPr>
        <p:spPr>
          <a:xfrm>
            <a:off x="1981252" y="3988257"/>
            <a:ext cx="2486835" cy="307777"/>
          </a:xfrm>
          <a:prstGeom prst="rect">
            <a:avLst/>
          </a:prstGeom>
          <a:noFill/>
        </p:spPr>
        <p:txBody>
          <a:bodyPr wrap="square">
            <a:spAutoFit/>
          </a:bodyPr>
          <a:lstStyle/>
          <a:p>
            <a:r>
              <a:rPr lang="en-US" sz="1400" dirty="0">
                <a:latin typeface="Arial" panose="020B0604020202020204" pitchFamily="34" charset="0"/>
                <a:cs typeface="Arial" panose="020B0604020202020204" pitchFamily="34" charset="0"/>
              </a:rPr>
              <a:t>Open 9th Street Bridge</a:t>
            </a:r>
          </a:p>
        </p:txBody>
      </p:sp>
      <p:sp>
        <p:nvSpPr>
          <p:cNvPr id="29" name="TextBox 28">
            <a:extLst>
              <a:ext uri="{FF2B5EF4-FFF2-40B4-BE49-F238E27FC236}">
                <a16:creationId xmlns:a16="http://schemas.microsoft.com/office/drawing/2014/main" id="{012B9F0A-2FCF-4E10-8F0C-DDA5E68499C1}"/>
              </a:ext>
            </a:extLst>
          </p:cNvPr>
          <p:cNvSpPr txBox="1"/>
          <p:nvPr/>
        </p:nvSpPr>
        <p:spPr>
          <a:xfrm>
            <a:off x="1981252" y="4233536"/>
            <a:ext cx="2663410" cy="307777"/>
          </a:xfrm>
          <a:prstGeom prst="rect">
            <a:avLst/>
          </a:prstGeom>
          <a:noFill/>
        </p:spPr>
        <p:txBody>
          <a:bodyPr wrap="square">
            <a:spAutoFit/>
          </a:bodyPr>
          <a:lstStyle/>
          <a:p>
            <a:r>
              <a:rPr lang="en-US" sz="1400" dirty="0">
                <a:latin typeface="Arial" panose="020B0604020202020204" pitchFamily="34" charset="0"/>
                <a:cs typeface="Arial" panose="020B0604020202020204" pitchFamily="34" charset="0"/>
              </a:rPr>
              <a:t>Demolish 6</a:t>
            </a:r>
            <a:r>
              <a:rPr lang="en-US" sz="1400" baseline="30000" dirty="0">
                <a:latin typeface="Arial" panose="020B0604020202020204" pitchFamily="34" charset="0"/>
                <a:cs typeface="Arial" panose="020B0604020202020204" pitchFamily="34" charset="0"/>
              </a:rPr>
              <a:t>th</a:t>
            </a:r>
            <a:r>
              <a:rPr lang="en-US" sz="1400" dirty="0">
                <a:latin typeface="Arial" panose="020B0604020202020204" pitchFamily="34" charset="0"/>
                <a:cs typeface="Arial" panose="020B0604020202020204" pitchFamily="34" charset="0"/>
              </a:rPr>
              <a:t> Street Bridge</a:t>
            </a:r>
          </a:p>
        </p:txBody>
      </p:sp>
      <p:pic>
        <p:nvPicPr>
          <p:cNvPr id="30" name="Graphic 29">
            <a:extLst>
              <a:ext uri="{FF2B5EF4-FFF2-40B4-BE49-F238E27FC236}">
                <a16:creationId xmlns:a16="http://schemas.microsoft.com/office/drawing/2014/main" id="{5D1D8B5F-27F4-4B42-844C-ECF070E5694B}"/>
              </a:ext>
            </a:extLst>
          </p:cNvPr>
          <p:cNvPicPr>
            <a:picLocks/>
          </p:cNvPicPr>
          <p:nvPr/>
        </p:nvPicPr>
        <p:blipFill>
          <a:blip r:embed="rId6">
            <a:extLst>
              <a:ext uri="{96DAC541-7B7A-43D3-8B79-37D633B846F1}">
                <asvg:svgBlip xmlns:asvg="http://schemas.microsoft.com/office/drawing/2016/SVG/main" r:embed="rId7"/>
              </a:ext>
            </a:extLst>
          </a:blip>
          <a:stretch>
            <a:fillRect/>
          </a:stretch>
        </p:blipFill>
        <p:spPr>
          <a:xfrm>
            <a:off x="1692614" y="4259173"/>
            <a:ext cx="224126" cy="230725"/>
          </a:xfrm>
          <a:prstGeom prst="rect">
            <a:avLst/>
          </a:prstGeom>
        </p:spPr>
      </p:pic>
      <p:sp>
        <p:nvSpPr>
          <p:cNvPr id="32" name="TextBox 31">
            <a:extLst>
              <a:ext uri="{FF2B5EF4-FFF2-40B4-BE49-F238E27FC236}">
                <a16:creationId xmlns:a16="http://schemas.microsoft.com/office/drawing/2014/main" id="{E97682B1-1DEF-4C73-9782-FE2702E97606}"/>
              </a:ext>
            </a:extLst>
          </p:cNvPr>
          <p:cNvSpPr txBox="1"/>
          <p:nvPr/>
        </p:nvSpPr>
        <p:spPr>
          <a:xfrm>
            <a:off x="1692614" y="5245059"/>
            <a:ext cx="2768837" cy="738664"/>
          </a:xfrm>
          <a:prstGeom prst="rect">
            <a:avLst/>
          </a:prstGeom>
          <a:noFill/>
        </p:spPr>
        <p:txBody>
          <a:bodyPr wrap="square">
            <a:spAutoFit/>
          </a:bodyPr>
          <a:lstStyle/>
          <a:p>
            <a:pPr marL="285750" indent="-285750">
              <a:buFont typeface="Arial" panose="020B0604020202020204" pitchFamily="34" charset="0"/>
              <a:buChar char="•"/>
            </a:pPr>
            <a:r>
              <a:rPr lang="en-US" sz="1400" dirty="0">
                <a:latin typeface="Arial" panose="020B0604020202020204" pitchFamily="34" charset="0"/>
                <a:cs typeface="Arial" panose="020B0604020202020204" pitchFamily="34" charset="0"/>
              </a:rPr>
              <a:t>Close WB Exits (2</a:t>
            </a:r>
            <a:r>
              <a:rPr lang="en-US" sz="1400" baseline="30000" dirty="0">
                <a:latin typeface="Arial" panose="020B0604020202020204" pitchFamily="34" charset="0"/>
                <a:cs typeface="Arial" panose="020B0604020202020204" pitchFamily="34" charset="0"/>
              </a:rPr>
              <a:t>nd</a:t>
            </a:r>
            <a:r>
              <a:rPr lang="en-US" sz="1400" dirty="0">
                <a:latin typeface="Arial" panose="020B0604020202020204" pitchFamily="34" charset="0"/>
                <a:cs typeface="Arial" panose="020B0604020202020204" pitchFamily="34" charset="0"/>
              </a:rPr>
              <a:t> &amp; 6</a:t>
            </a:r>
            <a:r>
              <a:rPr lang="en-US" sz="1400" baseline="30000" dirty="0">
                <a:latin typeface="Arial" panose="020B0604020202020204" pitchFamily="34" charset="0"/>
                <a:cs typeface="Arial" panose="020B0604020202020204" pitchFamily="34" charset="0"/>
              </a:rPr>
              <a:t>th </a:t>
            </a:r>
            <a:r>
              <a:rPr lang="en-US" sz="1400" dirty="0">
                <a:latin typeface="Arial" panose="020B0604020202020204" pitchFamily="34" charset="0"/>
                <a:cs typeface="Arial" panose="020B0604020202020204" pitchFamily="34" charset="0"/>
              </a:rPr>
              <a:t>St.) </a:t>
            </a:r>
          </a:p>
          <a:p>
            <a:r>
              <a:rPr lang="en-US" sz="1400" dirty="0">
                <a:latin typeface="Arial" panose="020B0604020202020204" pitchFamily="34" charset="0"/>
                <a:cs typeface="Arial" panose="020B0604020202020204" pitchFamily="34" charset="0"/>
              </a:rPr>
              <a:t>      and Open WB Exit (9</a:t>
            </a:r>
            <a:r>
              <a:rPr lang="en-US" sz="1400" baseline="30000" dirty="0">
                <a:latin typeface="Arial" panose="020B0604020202020204" pitchFamily="34" charset="0"/>
                <a:cs typeface="Arial" panose="020B0604020202020204" pitchFamily="34" charset="0"/>
              </a:rPr>
              <a:t>th</a:t>
            </a:r>
            <a:r>
              <a:rPr lang="en-US" sz="1400" dirty="0">
                <a:latin typeface="Arial" panose="020B0604020202020204" pitchFamily="34" charset="0"/>
                <a:cs typeface="Arial" panose="020B0604020202020204" pitchFamily="34" charset="0"/>
              </a:rPr>
              <a:t>)</a:t>
            </a:r>
          </a:p>
          <a:p>
            <a:pPr marL="285750" indent="-285750">
              <a:buFont typeface="Arial" panose="020B0604020202020204" pitchFamily="34" charset="0"/>
              <a:buChar char="•"/>
            </a:pPr>
            <a:r>
              <a:rPr lang="en-US" sz="1400" dirty="0">
                <a:latin typeface="Arial" panose="020B0604020202020204" pitchFamily="34" charset="0"/>
                <a:cs typeface="Arial" panose="020B0604020202020204" pitchFamily="34" charset="0"/>
              </a:rPr>
              <a:t>Set Girders on 6</a:t>
            </a:r>
            <a:r>
              <a:rPr lang="en-US" sz="1400" baseline="30000" dirty="0">
                <a:latin typeface="Arial" panose="020B0604020202020204" pitchFamily="34" charset="0"/>
                <a:cs typeface="Arial" panose="020B0604020202020204" pitchFamily="34" charset="0"/>
              </a:rPr>
              <a:t>th</a:t>
            </a:r>
            <a:r>
              <a:rPr lang="en-US" sz="1400" dirty="0">
                <a:latin typeface="Arial" panose="020B0604020202020204" pitchFamily="34" charset="0"/>
                <a:cs typeface="Arial" panose="020B0604020202020204" pitchFamily="34" charset="0"/>
              </a:rPr>
              <a:t> St. Bridge</a:t>
            </a:r>
          </a:p>
        </p:txBody>
      </p:sp>
      <p:sp>
        <p:nvSpPr>
          <p:cNvPr id="34" name="TextBox 33">
            <a:extLst>
              <a:ext uri="{FF2B5EF4-FFF2-40B4-BE49-F238E27FC236}">
                <a16:creationId xmlns:a16="http://schemas.microsoft.com/office/drawing/2014/main" id="{04DF8EDD-46BB-41F5-BB9D-69F9ADF477F6}"/>
              </a:ext>
            </a:extLst>
          </p:cNvPr>
          <p:cNvSpPr txBox="1"/>
          <p:nvPr/>
        </p:nvSpPr>
        <p:spPr>
          <a:xfrm>
            <a:off x="4992841" y="4547878"/>
            <a:ext cx="3145273" cy="738664"/>
          </a:xfrm>
          <a:prstGeom prst="rect">
            <a:avLst/>
          </a:prstGeom>
          <a:noFill/>
        </p:spPr>
        <p:txBody>
          <a:bodyPr wrap="square">
            <a:spAutoFit/>
          </a:bodyPr>
          <a:lstStyle/>
          <a:p>
            <a:pPr marL="285750" indent="-285750">
              <a:buFont typeface="Arial" panose="020B0604020202020204" pitchFamily="34" charset="0"/>
              <a:buChar char="•"/>
            </a:pPr>
            <a:r>
              <a:rPr lang="en-US" sz="1400" dirty="0">
                <a:latin typeface="Arial" panose="020B0604020202020204" pitchFamily="34" charset="0"/>
                <a:cs typeface="Arial" panose="020B0604020202020204" pitchFamily="34" charset="0"/>
              </a:rPr>
              <a:t>Final EB Bridge Deck Pour</a:t>
            </a:r>
          </a:p>
          <a:p>
            <a:pPr marL="285750" indent="-285750">
              <a:buFont typeface="Arial" panose="020B0604020202020204" pitchFamily="34" charset="0"/>
              <a:buChar char="•"/>
            </a:pPr>
            <a:r>
              <a:rPr lang="en-US" sz="1400" dirty="0">
                <a:latin typeface="Arial" panose="020B0604020202020204" pitchFamily="34" charset="0"/>
                <a:cs typeface="Arial" panose="020B0604020202020204" pitchFamily="34" charset="0"/>
              </a:rPr>
              <a:t>Open EB On-Ramp at 4</a:t>
            </a:r>
            <a:r>
              <a:rPr lang="en-US" sz="1400" baseline="30000" dirty="0">
                <a:latin typeface="Arial" panose="020B0604020202020204" pitchFamily="34" charset="0"/>
                <a:cs typeface="Arial" panose="020B0604020202020204" pitchFamily="34" charset="0"/>
              </a:rPr>
              <a:t>th</a:t>
            </a:r>
            <a:r>
              <a:rPr lang="en-US" sz="1400" dirty="0">
                <a:latin typeface="Arial" panose="020B0604020202020204" pitchFamily="34" charset="0"/>
                <a:cs typeface="Arial" panose="020B0604020202020204" pitchFamily="34" charset="0"/>
              </a:rPr>
              <a:t> St.</a:t>
            </a:r>
          </a:p>
          <a:p>
            <a:pPr marL="285750" indent="-285750">
              <a:buFont typeface="Arial" panose="020B0604020202020204" pitchFamily="34" charset="0"/>
              <a:buChar char="•"/>
            </a:pPr>
            <a:r>
              <a:rPr lang="en-US" sz="1400" dirty="0">
                <a:latin typeface="Arial" panose="020B0604020202020204" pitchFamily="34" charset="0"/>
                <a:cs typeface="Arial" panose="020B0604020202020204" pitchFamily="34" charset="0"/>
              </a:rPr>
              <a:t>Open EB Bridge to EB Lanes</a:t>
            </a:r>
          </a:p>
        </p:txBody>
      </p:sp>
      <p:sp>
        <p:nvSpPr>
          <p:cNvPr id="36" name="TextBox 35">
            <a:extLst>
              <a:ext uri="{FF2B5EF4-FFF2-40B4-BE49-F238E27FC236}">
                <a16:creationId xmlns:a16="http://schemas.microsoft.com/office/drawing/2014/main" id="{B6FF309F-80FE-4656-92B9-C15BDD22E2EC}"/>
              </a:ext>
            </a:extLst>
          </p:cNvPr>
          <p:cNvSpPr txBox="1"/>
          <p:nvPr/>
        </p:nvSpPr>
        <p:spPr>
          <a:xfrm>
            <a:off x="8882502" y="3937355"/>
            <a:ext cx="2915479" cy="307777"/>
          </a:xfrm>
          <a:prstGeom prst="rect">
            <a:avLst/>
          </a:prstGeom>
          <a:noFill/>
        </p:spPr>
        <p:txBody>
          <a:bodyPr wrap="square">
            <a:spAutoFit/>
          </a:bodyPr>
          <a:lstStyle/>
          <a:p>
            <a:r>
              <a:rPr lang="en-US" sz="1400" dirty="0">
                <a:latin typeface="Arial" panose="020B0604020202020204" pitchFamily="34" charset="0"/>
                <a:cs typeface="Arial" panose="020B0604020202020204" pitchFamily="34" charset="0"/>
              </a:rPr>
              <a:t>Set Girders at Broadway </a:t>
            </a:r>
          </a:p>
        </p:txBody>
      </p:sp>
      <p:pic>
        <p:nvPicPr>
          <p:cNvPr id="37" name="Graphic 36">
            <a:extLst>
              <a:ext uri="{FF2B5EF4-FFF2-40B4-BE49-F238E27FC236}">
                <a16:creationId xmlns:a16="http://schemas.microsoft.com/office/drawing/2014/main" id="{83041CFC-1C8A-471C-8167-43168D0AB58D}"/>
              </a:ext>
            </a:extLst>
          </p:cNvPr>
          <p:cNvPicPr>
            <a:picLocks/>
          </p:cNvPicPr>
          <p:nvPr/>
        </p:nvPicPr>
        <p:blipFill>
          <a:blip r:embed="rId6">
            <a:extLst>
              <a:ext uri="{96DAC541-7B7A-43D3-8B79-37D633B846F1}">
                <asvg:svgBlip xmlns:asvg="http://schemas.microsoft.com/office/drawing/2016/SVG/main" r:embed="rId7"/>
              </a:ext>
            </a:extLst>
          </a:blip>
          <a:stretch>
            <a:fillRect/>
          </a:stretch>
        </p:blipFill>
        <p:spPr>
          <a:xfrm>
            <a:off x="8658376" y="3953298"/>
            <a:ext cx="224126" cy="230725"/>
          </a:xfrm>
          <a:prstGeom prst="rect">
            <a:avLst/>
          </a:prstGeom>
        </p:spPr>
      </p:pic>
      <p:sp>
        <p:nvSpPr>
          <p:cNvPr id="39" name="TextBox 38">
            <a:extLst>
              <a:ext uri="{FF2B5EF4-FFF2-40B4-BE49-F238E27FC236}">
                <a16:creationId xmlns:a16="http://schemas.microsoft.com/office/drawing/2014/main" id="{98B2A40E-9E91-42D4-A404-52045D7A4D4B}"/>
              </a:ext>
            </a:extLst>
          </p:cNvPr>
          <p:cNvSpPr txBox="1"/>
          <p:nvPr/>
        </p:nvSpPr>
        <p:spPr>
          <a:xfrm>
            <a:off x="8566989" y="4541313"/>
            <a:ext cx="3546504" cy="523220"/>
          </a:xfrm>
          <a:prstGeom prst="rect">
            <a:avLst/>
          </a:prstGeom>
          <a:noFill/>
        </p:spPr>
        <p:txBody>
          <a:bodyPr wrap="square">
            <a:spAutoFit/>
          </a:bodyPr>
          <a:lstStyle/>
          <a:p>
            <a:pPr marL="285750" indent="-285750">
              <a:buFont typeface="Arial" panose="020B0604020202020204" pitchFamily="34" charset="0"/>
              <a:buChar char="•"/>
            </a:pPr>
            <a:r>
              <a:rPr lang="en-US" sz="1400" dirty="0">
                <a:latin typeface="Arial" panose="020B0604020202020204" pitchFamily="34" charset="0"/>
                <a:cs typeface="Arial" panose="020B0604020202020204" pitchFamily="34" charset="0"/>
              </a:rPr>
              <a:t>Bridge Deck Pour at Broadway</a:t>
            </a:r>
          </a:p>
          <a:p>
            <a:pPr marL="285750" indent="-285750">
              <a:buFont typeface="Arial" panose="020B0604020202020204" pitchFamily="34" charset="0"/>
              <a:buChar char="•"/>
            </a:pPr>
            <a:r>
              <a:rPr lang="en-US" sz="1400" dirty="0">
                <a:latin typeface="Arial" panose="020B0604020202020204" pitchFamily="34" charset="0"/>
                <a:cs typeface="Arial" panose="020B0604020202020204" pitchFamily="34" charset="0"/>
              </a:rPr>
              <a:t>Open New EB Broadway Exit </a:t>
            </a:r>
          </a:p>
        </p:txBody>
      </p:sp>
      <p:sp>
        <p:nvSpPr>
          <p:cNvPr id="43" name="TextBox 42">
            <a:extLst>
              <a:ext uri="{FF2B5EF4-FFF2-40B4-BE49-F238E27FC236}">
                <a16:creationId xmlns:a16="http://schemas.microsoft.com/office/drawing/2014/main" id="{3080AB69-4D53-4D13-8E69-ABA101B12EE1}"/>
              </a:ext>
            </a:extLst>
          </p:cNvPr>
          <p:cNvSpPr txBox="1"/>
          <p:nvPr/>
        </p:nvSpPr>
        <p:spPr>
          <a:xfrm>
            <a:off x="8566989" y="5268369"/>
            <a:ext cx="3145273" cy="738664"/>
          </a:xfrm>
          <a:prstGeom prst="rect">
            <a:avLst/>
          </a:prstGeom>
          <a:noFill/>
        </p:spPr>
        <p:txBody>
          <a:bodyPr wrap="square">
            <a:spAutoFit/>
          </a:bodyPr>
          <a:lstStyle/>
          <a:p>
            <a:pPr marL="285750" indent="-285750">
              <a:buFont typeface="Arial" panose="020B0604020202020204" pitchFamily="34" charset="0"/>
              <a:buChar char="•"/>
            </a:pPr>
            <a:r>
              <a:rPr lang="en-US" sz="1400" dirty="0">
                <a:latin typeface="Arial" panose="020B0604020202020204" pitchFamily="34" charset="0"/>
                <a:cs typeface="Arial" panose="020B0604020202020204" pitchFamily="34" charset="0"/>
              </a:rPr>
              <a:t>Close WB Broadway Entrance and Open Temporary Ramp at Bishop Lindsey </a:t>
            </a:r>
          </a:p>
        </p:txBody>
      </p:sp>
    </p:spTree>
    <p:extLst>
      <p:ext uri="{BB962C8B-B14F-4D97-AF65-F5344CB8AC3E}">
        <p14:creationId xmlns:p14="http://schemas.microsoft.com/office/powerpoint/2010/main" val="108241574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Picture 44" descr="Logo&#10;&#10;Description automatically generated">
            <a:extLst>
              <a:ext uri="{FF2B5EF4-FFF2-40B4-BE49-F238E27FC236}">
                <a16:creationId xmlns:a16="http://schemas.microsoft.com/office/drawing/2014/main" id="{CE3FB960-EED8-4A92-ADC1-33957E650733}"/>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348064" y="393313"/>
            <a:ext cx="1282612" cy="477836"/>
          </a:xfrm>
          <a:prstGeom prst="rect">
            <a:avLst/>
          </a:prstGeom>
        </p:spPr>
      </p:pic>
      <p:cxnSp>
        <p:nvCxnSpPr>
          <p:cNvPr id="49" name="Straight Connector 48">
            <a:extLst>
              <a:ext uri="{FF2B5EF4-FFF2-40B4-BE49-F238E27FC236}">
                <a16:creationId xmlns:a16="http://schemas.microsoft.com/office/drawing/2014/main" id="{B062CCDB-611F-43B7-8CBB-B9F2D01CAEFB}"/>
              </a:ext>
            </a:extLst>
          </p:cNvPr>
          <p:cNvCxnSpPr>
            <a:cxnSpLocks/>
          </p:cNvCxnSpPr>
          <p:nvPr/>
        </p:nvCxnSpPr>
        <p:spPr>
          <a:xfrm flipH="1">
            <a:off x="360729" y="285226"/>
            <a:ext cx="11341913" cy="0"/>
          </a:xfrm>
          <a:prstGeom prst="line">
            <a:avLst/>
          </a:prstGeom>
          <a:ln w="57150">
            <a:solidFill>
              <a:srgbClr val="3B3477"/>
            </a:solidFill>
          </a:ln>
        </p:spPr>
        <p:style>
          <a:lnRef idx="3">
            <a:schemeClr val="accent1"/>
          </a:lnRef>
          <a:fillRef idx="0">
            <a:schemeClr val="accent1"/>
          </a:fillRef>
          <a:effectRef idx="2">
            <a:schemeClr val="accent1"/>
          </a:effectRef>
          <a:fontRef idx="minor">
            <a:schemeClr val="tx1"/>
          </a:fontRef>
        </p:style>
      </p:cxnSp>
      <p:cxnSp>
        <p:nvCxnSpPr>
          <p:cNvPr id="50" name="Straight Connector 49">
            <a:extLst>
              <a:ext uri="{FF2B5EF4-FFF2-40B4-BE49-F238E27FC236}">
                <a16:creationId xmlns:a16="http://schemas.microsoft.com/office/drawing/2014/main" id="{FF6F6499-6058-474A-948E-E273D477C34A}"/>
              </a:ext>
            </a:extLst>
          </p:cNvPr>
          <p:cNvCxnSpPr>
            <a:cxnSpLocks/>
          </p:cNvCxnSpPr>
          <p:nvPr/>
        </p:nvCxnSpPr>
        <p:spPr>
          <a:xfrm flipH="1">
            <a:off x="360726" y="6586756"/>
            <a:ext cx="11511784" cy="0"/>
          </a:xfrm>
          <a:prstGeom prst="line">
            <a:avLst/>
          </a:prstGeom>
          <a:ln w="57150">
            <a:solidFill>
              <a:srgbClr val="3B3477"/>
            </a:solidFill>
          </a:ln>
        </p:spPr>
        <p:style>
          <a:lnRef idx="3">
            <a:schemeClr val="accent1"/>
          </a:lnRef>
          <a:fillRef idx="0">
            <a:schemeClr val="accent1"/>
          </a:fillRef>
          <a:effectRef idx="2">
            <a:schemeClr val="accent1"/>
          </a:effectRef>
          <a:fontRef idx="minor">
            <a:schemeClr val="tx1"/>
          </a:fontRef>
        </p:style>
      </p:cxnSp>
      <p:cxnSp>
        <p:nvCxnSpPr>
          <p:cNvPr id="53" name="Straight Connector 52">
            <a:extLst>
              <a:ext uri="{FF2B5EF4-FFF2-40B4-BE49-F238E27FC236}">
                <a16:creationId xmlns:a16="http://schemas.microsoft.com/office/drawing/2014/main" id="{89D9C598-6F37-47C3-AAE5-943F5B2F6059}"/>
              </a:ext>
            </a:extLst>
          </p:cNvPr>
          <p:cNvCxnSpPr>
            <a:cxnSpLocks/>
          </p:cNvCxnSpPr>
          <p:nvPr/>
        </p:nvCxnSpPr>
        <p:spPr>
          <a:xfrm>
            <a:off x="385893" y="285226"/>
            <a:ext cx="0" cy="6301530"/>
          </a:xfrm>
          <a:prstGeom prst="line">
            <a:avLst/>
          </a:prstGeom>
          <a:ln w="57150">
            <a:solidFill>
              <a:srgbClr val="3B3477"/>
            </a:solidFill>
          </a:ln>
        </p:spPr>
        <p:style>
          <a:lnRef idx="3">
            <a:schemeClr val="accent1"/>
          </a:lnRef>
          <a:fillRef idx="0">
            <a:schemeClr val="accent1"/>
          </a:fillRef>
          <a:effectRef idx="2">
            <a:schemeClr val="accent1"/>
          </a:effectRef>
          <a:fontRef idx="minor">
            <a:schemeClr val="tx1"/>
          </a:fontRef>
        </p:style>
      </p:cxnSp>
      <p:cxnSp>
        <p:nvCxnSpPr>
          <p:cNvPr id="60" name="Straight Connector 59">
            <a:extLst>
              <a:ext uri="{FF2B5EF4-FFF2-40B4-BE49-F238E27FC236}">
                <a16:creationId xmlns:a16="http://schemas.microsoft.com/office/drawing/2014/main" id="{D8842142-0438-4A0A-849B-B9ED83F1D16B}"/>
              </a:ext>
            </a:extLst>
          </p:cNvPr>
          <p:cNvCxnSpPr>
            <a:cxnSpLocks/>
          </p:cNvCxnSpPr>
          <p:nvPr/>
        </p:nvCxnSpPr>
        <p:spPr>
          <a:xfrm>
            <a:off x="11855732" y="6104426"/>
            <a:ext cx="0" cy="507497"/>
          </a:xfrm>
          <a:prstGeom prst="line">
            <a:avLst/>
          </a:prstGeom>
          <a:ln w="57150">
            <a:solidFill>
              <a:srgbClr val="3B3477"/>
            </a:solidFill>
          </a:ln>
        </p:spPr>
        <p:style>
          <a:lnRef idx="3">
            <a:schemeClr val="accent1"/>
          </a:lnRef>
          <a:fillRef idx="0">
            <a:schemeClr val="accent1"/>
          </a:fillRef>
          <a:effectRef idx="2">
            <a:schemeClr val="accent1"/>
          </a:effectRef>
          <a:fontRef idx="minor">
            <a:schemeClr val="tx1"/>
          </a:fontRef>
        </p:style>
      </p:cxnSp>
      <p:sp>
        <p:nvSpPr>
          <p:cNvPr id="7" name="Title 1">
            <a:extLst>
              <a:ext uri="{FF2B5EF4-FFF2-40B4-BE49-F238E27FC236}">
                <a16:creationId xmlns:a16="http://schemas.microsoft.com/office/drawing/2014/main" id="{6649AF1A-60E1-4008-8DF4-E6ABB75B8A18}"/>
              </a:ext>
            </a:extLst>
          </p:cNvPr>
          <p:cNvSpPr txBox="1">
            <a:spLocks/>
          </p:cNvSpPr>
          <p:nvPr/>
        </p:nvSpPr>
        <p:spPr>
          <a:xfrm>
            <a:off x="838200" y="509690"/>
            <a:ext cx="8427056" cy="1069975"/>
          </a:xfrm>
          <a:prstGeom prst="rect">
            <a:avLst/>
          </a:prstGeom>
        </p:spPr>
        <p:txBody>
          <a:bodyPr vert="horz" lIns="91440" tIns="45720" rIns="91440" bIns="45720" rtlCol="0" anchor="t">
            <a:normAutofit/>
          </a:bodyPr>
          <a:lstStyle>
            <a:lvl1pPr algn="l" defTabSz="685766" rtl="0" eaLnBrk="1" latinLnBrk="0" hangingPunct="1">
              <a:lnSpc>
                <a:spcPct val="90000"/>
              </a:lnSpc>
              <a:spcBef>
                <a:spcPct val="0"/>
              </a:spcBef>
              <a:buNone/>
              <a:defRPr sz="2800" b="0" kern="1200">
                <a:solidFill>
                  <a:srgbClr val="2A338F"/>
                </a:solidFill>
                <a:latin typeface="Arial Black" panose="020B0A04020102020204" pitchFamily="34" charset="0"/>
                <a:ea typeface="+mj-ea"/>
                <a:cs typeface="+mj-cs"/>
              </a:defRPr>
            </a:lvl1pPr>
          </a:lstStyle>
          <a:p>
            <a:pPr marL="0" marR="0" lvl="0" indent="0" algn="l" defTabSz="685766"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a:ln>
                  <a:noFill/>
                </a:ln>
                <a:solidFill>
                  <a:srgbClr val="2A338F"/>
                </a:solidFill>
                <a:effectLst/>
                <a:uLnTx/>
                <a:uFillTx/>
                <a:latin typeface="Arial Black" panose="020B0A04020102020204" pitchFamily="34" charset="0"/>
                <a:ea typeface="+mj-ea"/>
                <a:cs typeface="+mj-cs"/>
              </a:rPr>
              <a:t>Cantrell Road Widening</a:t>
            </a:r>
            <a:br>
              <a:rPr kumimoji="0" lang="en-US" sz="2800" b="0" i="0" u="none" strike="noStrike" kern="1200" cap="none" spc="0" normalizeH="0" baseline="0" noProof="0">
                <a:ln>
                  <a:noFill/>
                </a:ln>
                <a:solidFill>
                  <a:srgbClr val="2A338F"/>
                </a:solidFill>
                <a:effectLst/>
                <a:uLnTx/>
                <a:uFillTx/>
                <a:latin typeface="Arial Black" panose="020B0A04020102020204" pitchFamily="34" charset="0"/>
                <a:ea typeface="+mj-ea"/>
                <a:cs typeface="+mj-cs"/>
              </a:rPr>
            </a:br>
            <a:r>
              <a:rPr kumimoji="0" lang="en-US" sz="2000" b="0" i="0" u="none" strike="noStrike" kern="1200" cap="none" spc="0" normalizeH="0" baseline="0" noProof="0">
                <a:ln>
                  <a:noFill/>
                </a:ln>
                <a:solidFill>
                  <a:srgbClr val="E53B2C"/>
                </a:solidFill>
                <a:effectLst/>
                <a:uLnTx/>
                <a:uFillTx/>
                <a:latin typeface="Arial Black" panose="020B0A04020102020204" pitchFamily="34" charset="0"/>
                <a:ea typeface="+mj-ea"/>
                <a:cs typeface="+mj-cs"/>
              </a:rPr>
              <a:t>Little Rock, AR</a:t>
            </a:r>
            <a:endParaRPr kumimoji="0" lang="en-US" sz="2800" b="0" i="0" u="none" strike="noStrike" kern="1200" cap="none" spc="0" normalizeH="0" baseline="0" noProof="0" dirty="0">
              <a:ln>
                <a:noFill/>
              </a:ln>
              <a:solidFill>
                <a:srgbClr val="E53B2C"/>
              </a:solidFill>
              <a:effectLst/>
              <a:uLnTx/>
              <a:uFillTx/>
              <a:latin typeface="Arial Black" panose="020B0A04020102020204" pitchFamily="34" charset="0"/>
              <a:ea typeface="+mj-ea"/>
              <a:cs typeface="+mj-cs"/>
            </a:endParaRPr>
          </a:p>
        </p:txBody>
      </p:sp>
      <p:sp>
        <p:nvSpPr>
          <p:cNvPr id="8" name="TextBox 7">
            <a:extLst>
              <a:ext uri="{FF2B5EF4-FFF2-40B4-BE49-F238E27FC236}">
                <a16:creationId xmlns:a16="http://schemas.microsoft.com/office/drawing/2014/main" id="{479CBF27-1653-4F11-BB4D-8FD5F4159D17}"/>
              </a:ext>
            </a:extLst>
          </p:cNvPr>
          <p:cNvSpPr txBox="1"/>
          <p:nvPr/>
        </p:nvSpPr>
        <p:spPr>
          <a:xfrm>
            <a:off x="1084096" y="1542277"/>
            <a:ext cx="1529586" cy="830997"/>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E53B2C"/>
                </a:solidFill>
                <a:effectLst/>
                <a:uLnTx/>
                <a:uFillTx/>
                <a:latin typeface="Arial" panose="020B0604020202020204"/>
                <a:ea typeface="+mn-ea"/>
                <a:cs typeface="+mn-cs"/>
              </a:rPr>
              <a:t>$81M</a:t>
            </a:r>
            <a:br>
              <a:rPr kumimoji="0" lang="en-US" sz="1800" b="0" i="0" u="none" strike="noStrike" kern="1200" cap="none" spc="0" normalizeH="0" baseline="0" noProof="0" dirty="0">
                <a:ln>
                  <a:noFill/>
                </a:ln>
                <a:solidFill>
                  <a:srgbClr val="3F3F3F"/>
                </a:solidFill>
                <a:effectLst/>
                <a:uLnTx/>
                <a:uFillTx/>
                <a:latin typeface="Arial" panose="020B0604020202020204"/>
                <a:ea typeface="+mn-ea"/>
                <a:cs typeface="+mn-cs"/>
              </a:rPr>
            </a:br>
            <a:r>
              <a:rPr kumimoji="0" lang="en-US" sz="1600" b="0" i="0" u="none" strike="noStrike" kern="1200" cap="none" spc="0" normalizeH="0" baseline="0" noProof="0" dirty="0">
                <a:ln>
                  <a:noFill/>
                </a:ln>
                <a:solidFill>
                  <a:srgbClr val="3F3F3F"/>
                </a:solidFill>
                <a:effectLst/>
                <a:uLnTx/>
                <a:uFillTx/>
                <a:latin typeface="Arial" panose="020B0604020202020204"/>
                <a:ea typeface="+mn-ea"/>
                <a:cs typeface="+mn-cs"/>
              </a:rPr>
              <a:t>Project Budget</a:t>
            </a:r>
            <a:endParaRPr kumimoji="0" lang="en-US" sz="1800" b="0" i="0" u="none" strike="noStrike" kern="1200" cap="none" spc="0" normalizeH="0" baseline="0" noProof="0" dirty="0">
              <a:ln>
                <a:noFill/>
              </a:ln>
              <a:solidFill>
                <a:srgbClr val="3F3F3F"/>
              </a:solidFill>
              <a:effectLst/>
              <a:uLnTx/>
              <a:uFillTx/>
              <a:latin typeface="Arial" panose="020B0604020202020204"/>
              <a:ea typeface="+mn-ea"/>
              <a:cs typeface="+mn-cs"/>
            </a:endParaRPr>
          </a:p>
        </p:txBody>
      </p:sp>
      <p:grpSp>
        <p:nvGrpSpPr>
          <p:cNvPr id="10" name="Group 9">
            <a:extLst>
              <a:ext uri="{FF2B5EF4-FFF2-40B4-BE49-F238E27FC236}">
                <a16:creationId xmlns:a16="http://schemas.microsoft.com/office/drawing/2014/main" id="{162CC424-258E-497E-BD04-7312FD67D074}"/>
              </a:ext>
            </a:extLst>
          </p:cNvPr>
          <p:cNvGrpSpPr/>
          <p:nvPr/>
        </p:nvGrpSpPr>
        <p:grpSpPr>
          <a:xfrm>
            <a:off x="6870971" y="1089159"/>
            <a:ext cx="4451686" cy="731520"/>
            <a:chOff x="8050429" y="3429000"/>
            <a:chExt cx="4451686" cy="731520"/>
          </a:xfrm>
        </p:grpSpPr>
        <p:pic>
          <p:nvPicPr>
            <p:cNvPr id="11" name="Graphic 21" descr="Car">
              <a:extLst>
                <a:ext uri="{FF2B5EF4-FFF2-40B4-BE49-F238E27FC236}">
                  <a16:creationId xmlns:a16="http://schemas.microsoft.com/office/drawing/2014/main" id="{4EE83693-F6AA-4B97-81C4-5443E4295BB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050429" y="3429000"/>
              <a:ext cx="731520" cy="731520"/>
            </a:xfrm>
            <a:prstGeom prst="rect">
              <a:avLst/>
            </a:prstGeom>
          </p:spPr>
        </p:pic>
        <p:sp>
          <p:nvSpPr>
            <p:cNvPr id="12" name="TextBox 11">
              <a:extLst>
                <a:ext uri="{FF2B5EF4-FFF2-40B4-BE49-F238E27FC236}">
                  <a16:creationId xmlns:a16="http://schemas.microsoft.com/office/drawing/2014/main" id="{5AFB7505-A08D-4999-8BC7-E5BA6DAF2740}"/>
                </a:ext>
              </a:extLst>
            </p:cNvPr>
            <p:cNvSpPr txBox="1"/>
            <p:nvPr/>
          </p:nvSpPr>
          <p:spPr>
            <a:xfrm>
              <a:off x="8995328" y="3471595"/>
              <a:ext cx="3506787"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F3F3F"/>
                  </a:solidFill>
                  <a:effectLst/>
                  <a:uLnTx/>
                  <a:uFillTx/>
                  <a:latin typeface="Arial" panose="020B0604020202020204"/>
                  <a:ea typeface="+mn-ea"/>
                  <a:cs typeface="+mn-cs"/>
                </a:rPr>
                <a:t>Choke point used by </a:t>
              </a:r>
              <a:r>
                <a:rPr kumimoji="0" lang="en-US" sz="1800" b="1" i="0" u="none" strike="noStrike" kern="1200" cap="none" spc="0" normalizeH="0" baseline="0" noProof="0" dirty="0">
                  <a:ln>
                    <a:noFill/>
                  </a:ln>
                  <a:solidFill>
                    <a:srgbClr val="000099"/>
                  </a:solidFill>
                  <a:effectLst/>
                  <a:uLnTx/>
                  <a:uFillTx/>
                  <a:latin typeface="Arial" panose="020B0604020202020204"/>
                  <a:ea typeface="+mn-ea"/>
                  <a:cs typeface="+mn-cs"/>
                </a:rPr>
                <a:t>54,000 vehicles </a:t>
              </a:r>
              <a:r>
                <a:rPr kumimoji="0" lang="en-US" sz="1800" b="0" i="0" u="none" strike="noStrike" kern="1200" cap="none" spc="0" normalizeH="0" baseline="0" noProof="0" dirty="0">
                  <a:ln>
                    <a:noFill/>
                  </a:ln>
                  <a:solidFill>
                    <a:srgbClr val="3F3F3F"/>
                  </a:solidFill>
                  <a:effectLst/>
                  <a:uLnTx/>
                  <a:uFillTx/>
                  <a:latin typeface="Arial" panose="020B0604020202020204"/>
                  <a:ea typeface="+mn-ea"/>
                  <a:cs typeface="+mn-cs"/>
                </a:rPr>
                <a:t>per day</a:t>
              </a:r>
              <a:endParaRPr kumimoji="0" lang="en-US" sz="1800" b="1" i="0" u="none" strike="noStrike" kern="1200" cap="none" spc="0" normalizeH="0" baseline="0" noProof="0" dirty="0">
                <a:ln>
                  <a:noFill/>
                </a:ln>
                <a:solidFill>
                  <a:srgbClr val="E53B2C"/>
                </a:solidFill>
                <a:effectLst/>
                <a:uLnTx/>
                <a:uFillTx/>
                <a:latin typeface="Arial" panose="020B0604020202020204"/>
                <a:ea typeface="+mn-ea"/>
                <a:cs typeface="+mn-cs"/>
              </a:endParaRPr>
            </a:p>
          </p:txBody>
        </p:sp>
      </p:grpSp>
      <p:grpSp>
        <p:nvGrpSpPr>
          <p:cNvPr id="13" name="Group 12">
            <a:extLst>
              <a:ext uri="{FF2B5EF4-FFF2-40B4-BE49-F238E27FC236}">
                <a16:creationId xmlns:a16="http://schemas.microsoft.com/office/drawing/2014/main" id="{00B8CF12-5137-4A11-9297-5928FE77E9F7}"/>
              </a:ext>
            </a:extLst>
          </p:cNvPr>
          <p:cNvGrpSpPr/>
          <p:nvPr/>
        </p:nvGrpSpPr>
        <p:grpSpPr>
          <a:xfrm>
            <a:off x="6870971" y="1826552"/>
            <a:ext cx="4268806" cy="731520"/>
            <a:chOff x="8050429" y="5180098"/>
            <a:chExt cx="4268806" cy="731520"/>
          </a:xfrm>
        </p:grpSpPr>
        <p:sp>
          <p:nvSpPr>
            <p:cNvPr id="14" name="TextBox 13">
              <a:extLst>
                <a:ext uri="{FF2B5EF4-FFF2-40B4-BE49-F238E27FC236}">
                  <a16:creationId xmlns:a16="http://schemas.microsoft.com/office/drawing/2014/main" id="{4C88A05C-5A35-4231-9C8A-FE3AD69DDC83}"/>
                </a:ext>
              </a:extLst>
            </p:cNvPr>
            <p:cNvSpPr txBox="1"/>
            <p:nvPr/>
          </p:nvSpPr>
          <p:spPr>
            <a:xfrm>
              <a:off x="8995328" y="5222693"/>
              <a:ext cx="3323907"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99"/>
                  </a:solidFill>
                  <a:effectLst/>
                  <a:uLnTx/>
                  <a:uFillTx/>
                  <a:latin typeface="Arial" panose="020B0604020202020204"/>
                  <a:ea typeface="+mn-ea"/>
                  <a:cs typeface="+mn-cs"/>
                </a:rPr>
                <a:t>First CM-GC contract </a:t>
              </a:r>
              <a:r>
                <a:rPr kumimoji="0" lang="en-US" sz="1800" b="0" i="0" u="none" strike="noStrike" kern="1200" cap="none" spc="0" normalizeH="0" baseline="0" noProof="0" dirty="0">
                  <a:ln>
                    <a:noFill/>
                  </a:ln>
                  <a:solidFill>
                    <a:srgbClr val="3F3F3F"/>
                  </a:solidFill>
                  <a:effectLst/>
                  <a:uLnTx/>
                  <a:uFillTx/>
                  <a:latin typeface="Arial" panose="020B0604020202020204"/>
                  <a:ea typeface="+mn-ea"/>
                  <a:cs typeface="+mn-cs"/>
                </a:rPr>
                <a:t>to be used in the state</a:t>
              </a:r>
              <a:endParaRPr kumimoji="0" lang="en-US" sz="1800" b="1" i="0" u="none" strike="noStrike" kern="1200" cap="none" spc="0" normalizeH="0" baseline="0" noProof="0" dirty="0">
                <a:ln>
                  <a:noFill/>
                </a:ln>
                <a:solidFill>
                  <a:srgbClr val="E53B2C"/>
                </a:solidFill>
                <a:effectLst/>
                <a:uLnTx/>
                <a:uFillTx/>
                <a:latin typeface="Arial" panose="020B0604020202020204"/>
                <a:ea typeface="+mn-ea"/>
                <a:cs typeface="+mn-cs"/>
              </a:endParaRPr>
            </a:p>
          </p:txBody>
        </p:sp>
        <p:pic>
          <p:nvPicPr>
            <p:cNvPr id="15" name="Graphic 25" descr="Magnifying glass">
              <a:extLst>
                <a:ext uri="{FF2B5EF4-FFF2-40B4-BE49-F238E27FC236}">
                  <a16:creationId xmlns:a16="http://schemas.microsoft.com/office/drawing/2014/main" id="{5BC4900B-0397-4E64-AB70-697A0C01755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050429" y="5180098"/>
              <a:ext cx="731520" cy="731520"/>
            </a:xfrm>
            <a:prstGeom prst="rect">
              <a:avLst/>
            </a:prstGeom>
          </p:spPr>
        </p:pic>
      </p:grpSp>
      <p:grpSp>
        <p:nvGrpSpPr>
          <p:cNvPr id="16" name="Group 15">
            <a:extLst>
              <a:ext uri="{FF2B5EF4-FFF2-40B4-BE49-F238E27FC236}">
                <a16:creationId xmlns:a16="http://schemas.microsoft.com/office/drawing/2014/main" id="{56406340-E8A7-42C4-97EA-B3577841720D}"/>
              </a:ext>
            </a:extLst>
          </p:cNvPr>
          <p:cNvGrpSpPr/>
          <p:nvPr/>
        </p:nvGrpSpPr>
        <p:grpSpPr>
          <a:xfrm>
            <a:off x="3179107" y="1182602"/>
            <a:ext cx="3366014" cy="1200329"/>
            <a:chOff x="8187653" y="2330119"/>
            <a:chExt cx="3366014" cy="1200329"/>
          </a:xfrm>
        </p:grpSpPr>
        <p:sp>
          <p:nvSpPr>
            <p:cNvPr id="17" name="TextBox 16">
              <a:extLst>
                <a:ext uri="{FF2B5EF4-FFF2-40B4-BE49-F238E27FC236}">
                  <a16:creationId xmlns:a16="http://schemas.microsoft.com/office/drawing/2014/main" id="{630B6329-1FF0-45DB-BA4D-867DAE6AB9D2}"/>
                </a:ext>
              </a:extLst>
            </p:cNvPr>
            <p:cNvSpPr txBox="1"/>
            <p:nvPr/>
          </p:nvSpPr>
          <p:spPr>
            <a:xfrm>
              <a:off x="9025862" y="2330119"/>
              <a:ext cx="2527805" cy="120032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99"/>
                  </a:solidFill>
                  <a:effectLst/>
                  <a:uLnTx/>
                  <a:uFillTx/>
                  <a:latin typeface="Arial" panose="020B0604020202020204"/>
                  <a:ea typeface="+mn-ea"/>
                  <a:cs typeface="+mn-cs"/>
                </a:rPr>
                <a:t>Widens 1.3 miles </a:t>
              </a:r>
              <a:r>
                <a:rPr kumimoji="0" lang="en-US" sz="1800" b="0" i="0" u="none" strike="noStrike" kern="1200" cap="none" spc="0" normalizeH="0" baseline="0" noProof="0" dirty="0">
                  <a:ln>
                    <a:noFill/>
                  </a:ln>
                  <a:solidFill>
                    <a:srgbClr val="3F3F3F"/>
                  </a:solidFill>
                  <a:effectLst/>
                  <a:uLnTx/>
                  <a:uFillTx/>
                  <a:latin typeface="Arial" panose="020B0604020202020204"/>
                  <a:ea typeface="+mn-ea"/>
                  <a:cs typeface="+mn-cs"/>
                </a:rPr>
                <a:t>of Highway 10, improves I-430 interchange, and adds 4 bridges</a:t>
              </a:r>
              <a:endParaRPr kumimoji="0" lang="en-US" sz="1800" b="1" i="0" u="none" strike="noStrike" kern="1200" cap="none" spc="0" normalizeH="0" baseline="0" noProof="0" dirty="0">
                <a:ln>
                  <a:noFill/>
                </a:ln>
                <a:solidFill>
                  <a:srgbClr val="E53B2C"/>
                </a:solidFill>
                <a:effectLst/>
                <a:uLnTx/>
                <a:uFillTx/>
                <a:latin typeface="Arial" panose="020B0604020202020204"/>
                <a:ea typeface="+mn-ea"/>
                <a:cs typeface="+mn-cs"/>
              </a:endParaRPr>
            </a:p>
          </p:txBody>
        </p:sp>
        <p:pic>
          <p:nvPicPr>
            <p:cNvPr id="18" name="Graphic 27" descr="Bulldozer">
              <a:extLst>
                <a:ext uri="{FF2B5EF4-FFF2-40B4-BE49-F238E27FC236}">
                  <a16:creationId xmlns:a16="http://schemas.microsoft.com/office/drawing/2014/main" id="{0DCDF9CC-1ACA-4064-8D17-515AAACF99BB}"/>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187653" y="2584076"/>
              <a:ext cx="731520" cy="731520"/>
            </a:xfrm>
            <a:prstGeom prst="rect">
              <a:avLst/>
            </a:prstGeom>
          </p:spPr>
        </p:pic>
      </p:grpSp>
      <p:sp>
        <p:nvSpPr>
          <p:cNvPr id="24" name="TextBox 23">
            <a:extLst>
              <a:ext uri="{FF2B5EF4-FFF2-40B4-BE49-F238E27FC236}">
                <a16:creationId xmlns:a16="http://schemas.microsoft.com/office/drawing/2014/main" id="{58B02B36-572E-416F-B76D-91B6173BE672}"/>
              </a:ext>
            </a:extLst>
          </p:cNvPr>
          <p:cNvSpPr txBox="1"/>
          <p:nvPr/>
        </p:nvSpPr>
        <p:spPr>
          <a:xfrm>
            <a:off x="10095049" y="5827137"/>
            <a:ext cx="1788641" cy="646331"/>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srgbClr val="E53B2C"/>
                </a:solidFill>
                <a:effectLst/>
                <a:uLnTx/>
                <a:uFillTx/>
                <a:latin typeface="Arial" panose="020B0604020202020204"/>
                <a:ea typeface="+mn-ea"/>
                <a:cs typeface="+mn-cs"/>
              </a:rPr>
              <a:t>CM-GC</a:t>
            </a:r>
            <a:br>
              <a:rPr kumimoji="0" lang="en-US" b="0" i="0" u="none" strike="noStrike" kern="1200" cap="none" spc="0" normalizeH="0" baseline="0" noProof="0" dirty="0">
                <a:ln>
                  <a:noFill/>
                </a:ln>
                <a:solidFill>
                  <a:srgbClr val="3F3F3F"/>
                </a:solidFill>
                <a:effectLst/>
                <a:uLnTx/>
                <a:uFillTx/>
                <a:latin typeface="Arial" panose="020B0604020202020204"/>
                <a:ea typeface="+mn-ea"/>
                <a:cs typeface="+mn-cs"/>
              </a:rPr>
            </a:br>
            <a:r>
              <a:rPr kumimoji="0" lang="en-US" b="0" i="0" u="none" strike="noStrike" kern="1200" cap="none" spc="0" normalizeH="0" baseline="0" noProof="0" dirty="0">
                <a:ln>
                  <a:noFill/>
                </a:ln>
                <a:solidFill>
                  <a:srgbClr val="3F3F3F"/>
                </a:solidFill>
                <a:effectLst/>
                <a:uLnTx/>
                <a:uFillTx/>
                <a:latin typeface="Arial" panose="020B0604020202020204"/>
                <a:ea typeface="+mn-ea"/>
                <a:cs typeface="+mn-cs"/>
              </a:rPr>
              <a:t>Delivery Model</a:t>
            </a:r>
          </a:p>
        </p:txBody>
      </p:sp>
      <p:pic>
        <p:nvPicPr>
          <p:cNvPr id="3" name="Picture 2">
            <a:extLst>
              <a:ext uri="{FF2B5EF4-FFF2-40B4-BE49-F238E27FC236}">
                <a16:creationId xmlns:a16="http://schemas.microsoft.com/office/drawing/2014/main" id="{A1485B4D-1BB0-49F2-A5E3-5422F67BCFFC}"/>
              </a:ext>
            </a:extLst>
          </p:cNvPr>
          <p:cNvPicPr>
            <a:picLocks noChangeAspect="1"/>
          </p:cNvPicPr>
          <p:nvPr/>
        </p:nvPicPr>
        <p:blipFill>
          <a:blip r:embed="rId10"/>
          <a:stretch>
            <a:fillRect/>
          </a:stretch>
        </p:blipFill>
        <p:spPr>
          <a:xfrm>
            <a:off x="1393014" y="2527297"/>
            <a:ext cx="9053152" cy="3630452"/>
          </a:xfrm>
          <a:prstGeom prst="rect">
            <a:avLst/>
          </a:prstGeom>
        </p:spPr>
      </p:pic>
    </p:spTree>
    <p:extLst>
      <p:ext uri="{BB962C8B-B14F-4D97-AF65-F5344CB8AC3E}">
        <p14:creationId xmlns:p14="http://schemas.microsoft.com/office/powerpoint/2010/main" val="127895755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Picture 44" descr="Logo&#10;&#10;Description automatically generated">
            <a:extLst>
              <a:ext uri="{FF2B5EF4-FFF2-40B4-BE49-F238E27FC236}">
                <a16:creationId xmlns:a16="http://schemas.microsoft.com/office/drawing/2014/main" id="{CE3FB960-EED8-4A92-ADC1-33957E650733}"/>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348064" y="393313"/>
            <a:ext cx="1282612" cy="477836"/>
          </a:xfrm>
          <a:prstGeom prst="rect">
            <a:avLst/>
          </a:prstGeom>
        </p:spPr>
      </p:pic>
      <p:cxnSp>
        <p:nvCxnSpPr>
          <p:cNvPr id="49" name="Straight Connector 48">
            <a:extLst>
              <a:ext uri="{FF2B5EF4-FFF2-40B4-BE49-F238E27FC236}">
                <a16:creationId xmlns:a16="http://schemas.microsoft.com/office/drawing/2014/main" id="{B062CCDB-611F-43B7-8CBB-B9F2D01CAEFB}"/>
              </a:ext>
            </a:extLst>
          </p:cNvPr>
          <p:cNvCxnSpPr>
            <a:cxnSpLocks/>
          </p:cNvCxnSpPr>
          <p:nvPr/>
        </p:nvCxnSpPr>
        <p:spPr>
          <a:xfrm flipH="1">
            <a:off x="360729" y="285226"/>
            <a:ext cx="11341913" cy="0"/>
          </a:xfrm>
          <a:prstGeom prst="line">
            <a:avLst/>
          </a:prstGeom>
          <a:ln w="57150">
            <a:solidFill>
              <a:srgbClr val="3B3477"/>
            </a:solidFill>
          </a:ln>
        </p:spPr>
        <p:style>
          <a:lnRef idx="3">
            <a:schemeClr val="accent1"/>
          </a:lnRef>
          <a:fillRef idx="0">
            <a:schemeClr val="accent1"/>
          </a:fillRef>
          <a:effectRef idx="2">
            <a:schemeClr val="accent1"/>
          </a:effectRef>
          <a:fontRef idx="minor">
            <a:schemeClr val="tx1"/>
          </a:fontRef>
        </p:style>
      </p:cxnSp>
      <p:cxnSp>
        <p:nvCxnSpPr>
          <p:cNvPr id="50" name="Straight Connector 49">
            <a:extLst>
              <a:ext uri="{FF2B5EF4-FFF2-40B4-BE49-F238E27FC236}">
                <a16:creationId xmlns:a16="http://schemas.microsoft.com/office/drawing/2014/main" id="{FF6F6499-6058-474A-948E-E273D477C34A}"/>
              </a:ext>
            </a:extLst>
          </p:cNvPr>
          <p:cNvCxnSpPr>
            <a:cxnSpLocks/>
          </p:cNvCxnSpPr>
          <p:nvPr/>
        </p:nvCxnSpPr>
        <p:spPr>
          <a:xfrm flipH="1">
            <a:off x="360726" y="6586756"/>
            <a:ext cx="11511784" cy="0"/>
          </a:xfrm>
          <a:prstGeom prst="line">
            <a:avLst/>
          </a:prstGeom>
          <a:ln w="57150">
            <a:solidFill>
              <a:srgbClr val="3B3477"/>
            </a:solidFill>
          </a:ln>
        </p:spPr>
        <p:style>
          <a:lnRef idx="3">
            <a:schemeClr val="accent1"/>
          </a:lnRef>
          <a:fillRef idx="0">
            <a:schemeClr val="accent1"/>
          </a:fillRef>
          <a:effectRef idx="2">
            <a:schemeClr val="accent1"/>
          </a:effectRef>
          <a:fontRef idx="minor">
            <a:schemeClr val="tx1"/>
          </a:fontRef>
        </p:style>
      </p:cxnSp>
      <p:cxnSp>
        <p:nvCxnSpPr>
          <p:cNvPr id="53" name="Straight Connector 52">
            <a:extLst>
              <a:ext uri="{FF2B5EF4-FFF2-40B4-BE49-F238E27FC236}">
                <a16:creationId xmlns:a16="http://schemas.microsoft.com/office/drawing/2014/main" id="{89D9C598-6F37-47C3-AAE5-943F5B2F6059}"/>
              </a:ext>
            </a:extLst>
          </p:cNvPr>
          <p:cNvCxnSpPr>
            <a:cxnSpLocks/>
          </p:cNvCxnSpPr>
          <p:nvPr/>
        </p:nvCxnSpPr>
        <p:spPr>
          <a:xfrm>
            <a:off x="385893" y="285226"/>
            <a:ext cx="0" cy="6301530"/>
          </a:xfrm>
          <a:prstGeom prst="line">
            <a:avLst/>
          </a:prstGeom>
          <a:ln w="57150">
            <a:solidFill>
              <a:srgbClr val="3B3477"/>
            </a:solidFill>
          </a:ln>
        </p:spPr>
        <p:style>
          <a:lnRef idx="3">
            <a:schemeClr val="accent1"/>
          </a:lnRef>
          <a:fillRef idx="0">
            <a:schemeClr val="accent1"/>
          </a:fillRef>
          <a:effectRef idx="2">
            <a:schemeClr val="accent1"/>
          </a:effectRef>
          <a:fontRef idx="minor">
            <a:schemeClr val="tx1"/>
          </a:fontRef>
        </p:style>
      </p:cxnSp>
      <p:cxnSp>
        <p:nvCxnSpPr>
          <p:cNvPr id="60" name="Straight Connector 59">
            <a:extLst>
              <a:ext uri="{FF2B5EF4-FFF2-40B4-BE49-F238E27FC236}">
                <a16:creationId xmlns:a16="http://schemas.microsoft.com/office/drawing/2014/main" id="{D8842142-0438-4A0A-849B-B9ED83F1D16B}"/>
              </a:ext>
            </a:extLst>
          </p:cNvPr>
          <p:cNvCxnSpPr>
            <a:cxnSpLocks/>
          </p:cNvCxnSpPr>
          <p:nvPr/>
        </p:nvCxnSpPr>
        <p:spPr>
          <a:xfrm>
            <a:off x="11855732" y="6104426"/>
            <a:ext cx="0" cy="507497"/>
          </a:xfrm>
          <a:prstGeom prst="line">
            <a:avLst/>
          </a:prstGeom>
          <a:ln w="57150">
            <a:solidFill>
              <a:srgbClr val="3B3477"/>
            </a:solidFill>
          </a:ln>
        </p:spPr>
        <p:style>
          <a:lnRef idx="3">
            <a:schemeClr val="accent1"/>
          </a:lnRef>
          <a:fillRef idx="0">
            <a:schemeClr val="accent1"/>
          </a:fillRef>
          <a:effectRef idx="2">
            <a:schemeClr val="accent1"/>
          </a:effectRef>
          <a:fontRef idx="minor">
            <a:schemeClr val="tx1"/>
          </a:fontRef>
        </p:style>
      </p:cxnSp>
      <p:sp>
        <p:nvSpPr>
          <p:cNvPr id="7" name="Title 1">
            <a:extLst>
              <a:ext uri="{FF2B5EF4-FFF2-40B4-BE49-F238E27FC236}">
                <a16:creationId xmlns:a16="http://schemas.microsoft.com/office/drawing/2014/main" id="{6649AF1A-60E1-4008-8DF4-E6ABB75B8A18}"/>
              </a:ext>
            </a:extLst>
          </p:cNvPr>
          <p:cNvSpPr txBox="1">
            <a:spLocks/>
          </p:cNvSpPr>
          <p:nvPr/>
        </p:nvSpPr>
        <p:spPr>
          <a:xfrm>
            <a:off x="838200" y="509690"/>
            <a:ext cx="8427056" cy="1069975"/>
          </a:xfrm>
          <a:prstGeom prst="rect">
            <a:avLst/>
          </a:prstGeom>
        </p:spPr>
        <p:txBody>
          <a:bodyPr vert="horz" lIns="91440" tIns="45720" rIns="91440" bIns="45720" rtlCol="0" anchor="t">
            <a:normAutofit/>
          </a:bodyPr>
          <a:lstStyle>
            <a:lvl1pPr algn="l" defTabSz="685766" rtl="0" eaLnBrk="1" latinLnBrk="0" hangingPunct="1">
              <a:lnSpc>
                <a:spcPct val="90000"/>
              </a:lnSpc>
              <a:spcBef>
                <a:spcPct val="0"/>
              </a:spcBef>
              <a:buNone/>
              <a:defRPr sz="2800" b="0" kern="1200">
                <a:solidFill>
                  <a:srgbClr val="2A338F"/>
                </a:solidFill>
                <a:latin typeface="Arial Black" panose="020B0A04020102020204" pitchFamily="34" charset="0"/>
                <a:ea typeface="+mj-ea"/>
                <a:cs typeface="+mj-cs"/>
              </a:defRPr>
            </a:lvl1pPr>
          </a:lstStyle>
          <a:p>
            <a:pPr marL="0" marR="0" lvl="0" indent="0" algn="l" defTabSz="685766"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a:ln>
                  <a:noFill/>
                </a:ln>
                <a:solidFill>
                  <a:srgbClr val="2A338F"/>
                </a:solidFill>
                <a:effectLst/>
                <a:uLnTx/>
                <a:uFillTx/>
                <a:latin typeface="Arial Black" panose="020B0A04020102020204" pitchFamily="34" charset="0"/>
                <a:ea typeface="+mj-ea"/>
                <a:cs typeface="+mj-cs"/>
              </a:rPr>
              <a:t>Cantrell Road Widening</a:t>
            </a:r>
            <a:br>
              <a:rPr kumimoji="0" lang="en-US" sz="2800" b="0" i="0" u="none" strike="noStrike" kern="1200" cap="none" spc="0" normalizeH="0" baseline="0" noProof="0">
                <a:ln>
                  <a:noFill/>
                </a:ln>
                <a:solidFill>
                  <a:srgbClr val="2A338F"/>
                </a:solidFill>
                <a:effectLst/>
                <a:uLnTx/>
                <a:uFillTx/>
                <a:latin typeface="Arial Black" panose="020B0A04020102020204" pitchFamily="34" charset="0"/>
                <a:ea typeface="+mj-ea"/>
                <a:cs typeface="+mj-cs"/>
              </a:rPr>
            </a:br>
            <a:r>
              <a:rPr kumimoji="0" lang="en-US" sz="2000" b="0" i="0" u="none" strike="noStrike" kern="1200" cap="none" spc="0" normalizeH="0" baseline="0" noProof="0">
                <a:ln>
                  <a:noFill/>
                </a:ln>
                <a:solidFill>
                  <a:srgbClr val="E53B2C"/>
                </a:solidFill>
                <a:effectLst/>
                <a:uLnTx/>
                <a:uFillTx/>
                <a:latin typeface="Arial Black" panose="020B0A04020102020204" pitchFamily="34" charset="0"/>
                <a:ea typeface="+mj-ea"/>
                <a:cs typeface="+mj-cs"/>
              </a:rPr>
              <a:t>Little Rock, AR</a:t>
            </a:r>
            <a:endParaRPr kumimoji="0" lang="en-US" sz="2800" b="0" i="0" u="none" strike="noStrike" kern="1200" cap="none" spc="0" normalizeH="0" baseline="0" noProof="0" dirty="0">
              <a:ln>
                <a:noFill/>
              </a:ln>
              <a:solidFill>
                <a:srgbClr val="E53B2C"/>
              </a:solidFill>
              <a:effectLst/>
              <a:uLnTx/>
              <a:uFillTx/>
              <a:latin typeface="Arial Black" panose="020B0A04020102020204" pitchFamily="34" charset="0"/>
              <a:ea typeface="+mj-ea"/>
              <a:cs typeface="+mj-cs"/>
            </a:endParaRPr>
          </a:p>
        </p:txBody>
      </p:sp>
      <p:sp>
        <p:nvSpPr>
          <p:cNvPr id="17" name="TextBox 16">
            <a:extLst>
              <a:ext uri="{FF2B5EF4-FFF2-40B4-BE49-F238E27FC236}">
                <a16:creationId xmlns:a16="http://schemas.microsoft.com/office/drawing/2014/main" id="{630B6329-1FF0-45DB-BA4D-867DAE6AB9D2}"/>
              </a:ext>
            </a:extLst>
          </p:cNvPr>
          <p:cNvSpPr txBox="1"/>
          <p:nvPr/>
        </p:nvSpPr>
        <p:spPr>
          <a:xfrm>
            <a:off x="4012819" y="1450749"/>
            <a:ext cx="2527805"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E53B2C"/>
              </a:solidFill>
              <a:effectLst/>
              <a:uLnTx/>
              <a:uFillTx/>
              <a:latin typeface="Arial" panose="020B0604020202020204"/>
              <a:ea typeface="+mn-ea"/>
              <a:cs typeface="+mn-cs"/>
            </a:endParaRPr>
          </a:p>
        </p:txBody>
      </p:sp>
      <p:sp>
        <p:nvSpPr>
          <p:cNvPr id="26" name="TextBox 25">
            <a:extLst>
              <a:ext uri="{FF2B5EF4-FFF2-40B4-BE49-F238E27FC236}">
                <a16:creationId xmlns:a16="http://schemas.microsoft.com/office/drawing/2014/main" id="{85FD2A63-8E27-4337-967C-079D170F3A5D}"/>
              </a:ext>
            </a:extLst>
          </p:cNvPr>
          <p:cNvSpPr txBox="1"/>
          <p:nvPr/>
        </p:nvSpPr>
        <p:spPr>
          <a:xfrm>
            <a:off x="10132541" y="5900843"/>
            <a:ext cx="1780659" cy="646331"/>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srgbClr val="E53B2C"/>
                </a:solidFill>
                <a:effectLst/>
                <a:uLnTx/>
                <a:uFillTx/>
                <a:latin typeface="Arial" panose="020B0604020202020204"/>
                <a:ea typeface="+mn-ea"/>
                <a:cs typeface="+mn-cs"/>
              </a:rPr>
              <a:t>CM-GC</a:t>
            </a:r>
            <a:br>
              <a:rPr kumimoji="0" lang="en-US" b="0" i="0" u="none" strike="noStrike" kern="1200" cap="none" spc="0" normalizeH="0" baseline="0" noProof="0" dirty="0">
                <a:ln>
                  <a:noFill/>
                </a:ln>
                <a:solidFill>
                  <a:srgbClr val="3F3F3F"/>
                </a:solidFill>
                <a:effectLst/>
                <a:uLnTx/>
                <a:uFillTx/>
                <a:latin typeface="Arial" panose="020B0604020202020204"/>
                <a:ea typeface="+mn-ea"/>
                <a:cs typeface="+mn-cs"/>
              </a:rPr>
            </a:br>
            <a:r>
              <a:rPr kumimoji="0" lang="en-US" b="0" i="0" u="none" strike="noStrike" kern="1200" cap="none" spc="0" normalizeH="0" baseline="0" noProof="0" dirty="0">
                <a:ln>
                  <a:noFill/>
                </a:ln>
                <a:solidFill>
                  <a:srgbClr val="3F3F3F"/>
                </a:solidFill>
                <a:effectLst/>
                <a:uLnTx/>
                <a:uFillTx/>
                <a:latin typeface="Arial" panose="020B0604020202020204"/>
                <a:ea typeface="+mn-ea"/>
                <a:cs typeface="+mn-cs"/>
              </a:rPr>
              <a:t>Delivery Model</a:t>
            </a:r>
          </a:p>
        </p:txBody>
      </p:sp>
      <p:pic>
        <p:nvPicPr>
          <p:cNvPr id="6150" name="Picture 6">
            <a:extLst>
              <a:ext uri="{FF2B5EF4-FFF2-40B4-BE49-F238E27FC236}">
                <a16:creationId xmlns:a16="http://schemas.microsoft.com/office/drawing/2014/main" id="{139233BA-F474-4FA2-A511-9BCAB0BF88A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0946" y="2561181"/>
            <a:ext cx="5500003" cy="3667234"/>
          </a:xfrm>
          <a:prstGeom prst="rect">
            <a:avLst/>
          </a:prstGeom>
          <a:noFill/>
          <a:extLst>
            <a:ext uri="{909E8E84-426E-40DD-AFC4-6F175D3DCCD1}">
              <a14:hiddenFill xmlns:a14="http://schemas.microsoft.com/office/drawing/2010/main">
                <a:solidFill>
                  <a:srgbClr val="FFFFFF"/>
                </a:solidFill>
              </a14:hiddenFill>
            </a:ext>
          </a:extLst>
        </p:spPr>
      </p:pic>
      <p:sp>
        <p:nvSpPr>
          <p:cNvPr id="23" name="Title 1">
            <a:extLst>
              <a:ext uri="{FF2B5EF4-FFF2-40B4-BE49-F238E27FC236}">
                <a16:creationId xmlns:a16="http://schemas.microsoft.com/office/drawing/2014/main" id="{8FF1259A-4420-46FA-909C-4AE9D0866DD5}"/>
              </a:ext>
            </a:extLst>
          </p:cNvPr>
          <p:cNvSpPr txBox="1">
            <a:spLocks/>
          </p:cNvSpPr>
          <p:nvPr/>
        </p:nvSpPr>
        <p:spPr>
          <a:xfrm>
            <a:off x="671569" y="1579665"/>
            <a:ext cx="3130273" cy="1072940"/>
          </a:xfrm>
          <a:prstGeom prst="roundRect">
            <a:avLst/>
          </a:prstGeom>
          <a:solidFill>
            <a:srgbClr val="006291"/>
          </a:solidFill>
          <a:ln>
            <a:noFill/>
          </a:ln>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dirty="0">
                <a:solidFill>
                  <a:schemeClr val="bg1"/>
                </a:solidFill>
              </a:rPr>
              <a:t>I-430 Interchange</a:t>
            </a:r>
            <a:br>
              <a:rPr lang="en-US" dirty="0">
                <a:solidFill>
                  <a:schemeClr val="bg1"/>
                </a:solidFill>
              </a:rPr>
            </a:br>
            <a:r>
              <a:rPr lang="en-US" sz="1600" dirty="0">
                <a:solidFill>
                  <a:schemeClr val="bg1"/>
                </a:solidFill>
              </a:rPr>
              <a:t>July 2020</a:t>
            </a:r>
          </a:p>
        </p:txBody>
      </p:sp>
      <p:pic>
        <p:nvPicPr>
          <p:cNvPr id="3" name="Picture 2">
            <a:extLst>
              <a:ext uri="{FF2B5EF4-FFF2-40B4-BE49-F238E27FC236}">
                <a16:creationId xmlns:a16="http://schemas.microsoft.com/office/drawing/2014/main" id="{9C6E10AB-F7D8-4396-9884-B7171762EFB4}"/>
              </a:ext>
            </a:extLst>
          </p:cNvPr>
          <p:cNvPicPr>
            <a:picLocks noChangeAspect="1"/>
          </p:cNvPicPr>
          <p:nvPr/>
        </p:nvPicPr>
        <p:blipFill>
          <a:blip r:embed="rId5"/>
          <a:stretch>
            <a:fillRect/>
          </a:stretch>
        </p:blipFill>
        <p:spPr>
          <a:xfrm rot="16200000">
            <a:off x="5529711" y="959451"/>
            <a:ext cx="4938493" cy="4267167"/>
          </a:xfrm>
          <a:prstGeom prst="rect">
            <a:avLst/>
          </a:prstGeom>
          <a:ln w="57150">
            <a:solidFill>
              <a:schemeClr val="accent1">
                <a:lumMod val="40000"/>
                <a:lumOff val="60000"/>
              </a:schemeClr>
            </a:solidFill>
          </a:ln>
        </p:spPr>
      </p:pic>
      <p:sp>
        <p:nvSpPr>
          <p:cNvPr id="24" name="Title 1">
            <a:extLst>
              <a:ext uri="{FF2B5EF4-FFF2-40B4-BE49-F238E27FC236}">
                <a16:creationId xmlns:a16="http://schemas.microsoft.com/office/drawing/2014/main" id="{953E306B-83D1-4691-995E-08D33C291C62}"/>
              </a:ext>
            </a:extLst>
          </p:cNvPr>
          <p:cNvSpPr txBox="1">
            <a:spLocks/>
          </p:cNvSpPr>
          <p:nvPr/>
        </p:nvSpPr>
        <p:spPr>
          <a:xfrm>
            <a:off x="8686077" y="4767986"/>
            <a:ext cx="3130273" cy="1072940"/>
          </a:xfrm>
          <a:prstGeom prst="roundRect">
            <a:avLst/>
          </a:prstGeom>
          <a:solidFill>
            <a:srgbClr val="006291"/>
          </a:solidFill>
          <a:ln>
            <a:noFill/>
          </a:ln>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dirty="0">
                <a:solidFill>
                  <a:schemeClr val="bg1"/>
                </a:solidFill>
              </a:rPr>
              <a:t>I-430 Interchange</a:t>
            </a:r>
            <a:br>
              <a:rPr lang="en-US" dirty="0">
                <a:solidFill>
                  <a:schemeClr val="bg1"/>
                </a:solidFill>
              </a:rPr>
            </a:br>
            <a:r>
              <a:rPr lang="en-US" sz="1600" dirty="0">
                <a:solidFill>
                  <a:schemeClr val="bg1"/>
                </a:solidFill>
              </a:rPr>
              <a:t>April 2022</a:t>
            </a:r>
          </a:p>
        </p:txBody>
      </p:sp>
    </p:spTree>
    <p:extLst>
      <p:ext uri="{BB962C8B-B14F-4D97-AF65-F5344CB8AC3E}">
        <p14:creationId xmlns:p14="http://schemas.microsoft.com/office/powerpoint/2010/main" val="39282360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Picture 44" descr="Logo&#10;&#10;Description automatically generated">
            <a:extLst>
              <a:ext uri="{FF2B5EF4-FFF2-40B4-BE49-F238E27FC236}">
                <a16:creationId xmlns:a16="http://schemas.microsoft.com/office/drawing/2014/main" id="{CE3FB960-EED8-4A92-ADC1-33957E650733}"/>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348064" y="393313"/>
            <a:ext cx="1282612" cy="477836"/>
          </a:xfrm>
          <a:prstGeom prst="rect">
            <a:avLst/>
          </a:prstGeom>
        </p:spPr>
      </p:pic>
      <p:cxnSp>
        <p:nvCxnSpPr>
          <p:cNvPr id="49" name="Straight Connector 48">
            <a:extLst>
              <a:ext uri="{FF2B5EF4-FFF2-40B4-BE49-F238E27FC236}">
                <a16:creationId xmlns:a16="http://schemas.microsoft.com/office/drawing/2014/main" id="{B062CCDB-611F-43B7-8CBB-B9F2D01CAEFB}"/>
              </a:ext>
            </a:extLst>
          </p:cNvPr>
          <p:cNvCxnSpPr>
            <a:cxnSpLocks/>
          </p:cNvCxnSpPr>
          <p:nvPr/>
        </p:nvCxnSpPr>
        <p:spPr>
          <a:xfrm flipH="1">
            <a:off x="360729" y="285226"/>
            <a:ext cx="11341913" cy="0"/>
          </a:xfrm>
          <a:prstGeom prst="line">
            <a:avLst/>
          </a:prstGeom>
          <a:ln w="57150">
            <a:solidFill>
              <a:srgbClr val="3B3477"/>
            </a:solidFill>
          </a:ln>
        </p:spPr>
        <p:style>
          <a:lnRef idx="3">
            <a:schemeClr val="accent1"/>
          </a:lnRef>
          <a:fillRef idx="0">
            <a:schemeClr val="accent1"/>
          </a:fillRef>
          <a:effectRef idx="2">
            <a:schemeClr val="accent1"/>
          </a:effectRef>
          <a:fontRef idx="minor">
            <a:schemeClr val="tx1"/>
          </a:fontRef>
        </p:style>
      </p:cxnSp>
      <p:cxnSp>
        <p:nvCxnSpPr>
          <p:cNvPr id="50" name="Straight Connector 49">
            <a:extLst>
              <a:ext uri="{FF2B5EF4-FFF2-40B4-BE49-F238E27FC236}">
                <a16:creationId xmlns:a16="http://schemas.microsoft.com/office/drawing/2014/main" id="{FF6F6499-6058-474A-948E-E273D477C34A}"/>
              </a:ext>
            </a:extLst>
          </p:cNvPr>
          <p:cNvCxnSpPr>
            <a:cxnSpLocks/>
          </p:cNvCxnSpPr>
          <p:nvPr/>
        </p:nvCxnSpPr>
        <p:spPr>
          <a:xfrm flipH="1">
            <a:off x="360726" y="6586756"/>
            <a:ext cx="11511784" cy="0"/>
          </a:xfrm>
          <a:prstGeom prst="line">
            <a:avLst/>
          </a:prstGeom>
          <a:ln w="57150">
            <a:solidFill>
              <a:srgbClr val="3B3477"/>
            </a:solidFill>
          </a:ln>
        </p:spPr>
        <p:style>
          <a:lnRef idx="3">
            <a:schemeClr val="accent1"/>
          </a:lnRef>
          <a:fillRef idx="0">
            <a:schemeClr val="accent1"/>
          </a:fillRef>
          <a:effectRef idx="2">
            <a:schemeClr val="accent1"/>
          </a:effectRef>
          <a:fontRef idx="minor">
            <a:schemeClr val="tx1"/>
          </a:fontRef>
        </p:style>
      </p:cxnSp>
      <p:cxnSp>
        <p:nvCxnSpPr>
          <p:cNvPr id="53" name="Straight Connector 52">
            <a:extLst>
              <a:ext uri="{FF2B5EF4-FFF2-40B4-BE49-F238E27FC236}">
                <a16:creationId xmlns:a16="http://schemas.microsoft.com/office/drawing/2014/main" id="{89D9C598-6F37-47C3-AAE5-943F5B2F6059}"/>
              </a:ext>
            </a:extLst>
          </p:cNvPr>
          <p:cNvCxnSpPr>
            <a:cxnSpLocks/>
          </p:cNvCxnSpPr>
          <p:nvPr/>
        </p:nvCxnSpPr>
        <p:spPr>
          <a:xfrm>
            <a:off x="385893" y="285226"/>
            <a:ext cx="0" cy="6301530"/>
          </a:xfrm>
          <a:prstGeom prst="line">
            <a:avLst/>
          </a:prstGeom>
          <a:ln w="57150">
            <a:solidFill>
              <a:srgbClr val="3B3477"/>
            </a:solidFill>
          </a:ln>
        </p:spPr>
        <p:style>
          <a:lnRef idx="3">
            <a:schemeClr val="accent1"/>
          </a:lnRef>
          <a:fillRef idx="0">
            <a:schemeClr val="accent1"/>
          </a:fillRef>
          <a:effectRef idx="2">
            <a:schemeClr val="accent1"/>
          </a:effectRef>
          <a:fontRef idx="minor">
            <a:schemeClr val="tx1"/>
          </a:fontRef>
        </p:style>
      </p:cxnSp>
      <p:cxnSp>
        <p:nvCxnSpPr>
          <p:cNvPr id="60" name="Straight Connector 59">
            <a:extLst>
              <a:ext uri="{FF2B5EF4-FFF2-40B4-BE49-F238E27FC236}">
                <a16:creationId xmlns:a16="http://schemas.microsoft.com/office/drawing/2014/main" id="{D8842142-0438-4A0A-849B-B9ED83F1D16B}"/>
              </a:ext>
            </a:extLst>
          </p:cNvPr>
          <p:cNvCxnSpPr>
            <a:cxnSpLocks/>
          </p:cNvCxnSpPr>
          <p:nvPr/>
        </p:nvCxnSpPr>
        <p:spPr>
          <a:xfrm>
            <a:off x="11855732" y="6104426"/>
            <a:ext cx="0" cy="507497"/>
          </a:xfrm>
          <a:prstGeom prst="line">
            <a:avLst/>
          </a:prstGeom>
          <a:ln w="57150">
            <a:solidFill>
              <a:srgbClr val="3B3477"/>
            </a:solidFill>
          </a:ln>
        </p:spPr>
        <p:style>
          <a:lnRef idx="3">
            <a:schemeClr val="accent1"/>
          </a:lnRef>
          <a:fillRef idx="0">
            <a:schemeClr val="accent1"/>
          </a:fillRef>
          <a:effectRef idx="2">
            <a:schemeClr val="accent1"/>
          </a:effectRef>
          <a:fontRef idx="minor">
            <a:schemeClr val="tx1"/>
          </a:fontRef>
        </p:style>
      </p:cxnSp>
      <p:sp>
        <p:nvSpPr>
          <p:cNvPr id="8" name="Title 1">
            <a:extLst>
              <a:ext uri="{FF2B5EF4-FFF2-40B4-BE49-F238E27FC236}">
                <a16:creationId xmlns:a16="http://schemas.microsoft.com/office/drawing/2014/main" id="{98737CE1-6D24-4D1F-8EA6-2FDAB051E31C}"/>
              </a:ext>
            </a:extLst>
          </p:cNvPr>
          <p:cNvSpPr>
            <a:spLocks noGrp="1"/>
          </p:cNvSpPr>
          <p:nvPr>
            <p:ph type="ctrTitle"/>
          </p:nvPr>
        </p:nvSpPr>
        <p:spPr>
          <a:xfrm>
            <a:off x="794979" y="528638"/>
            <a:ext cx="9144000" cy="477837"/>
          </a:xfrm>
        </p:spPr>
        <p:txBody>
          <a:bodyPr>
            <a:noAutofit/>
          </a:bodyPr>
          <a:lstStyle/>
          <a:p>
            <a:pPr algn="l"/>
            <a:r>
              <a:rPr lang="en-US" sz="2800" b="1" dirty="0">
                <a:solidFill>
                  <a:srgbClr val="3B3477"/>
                </a:solidFill>
                <a:latin typeface="Arial Black" panose="020B0A04020102020204" pitchFamily="34" charset="0"/>
                <a:cs typeface="Arial" panose="020B0604020202020204" pitchFamily="34" charset="0"/>
              </a:rPr>
              <a:t>Design-Bid-Build </a:t>
            </a:r>
            <a:endParaRPr lang="en-US" sz="2800" dirty="0">
              <a:solidFill>
                <a:srgbClr val="3B3477"/>
              </a:solidFill>
              <a:latin typeface="Arial Black" panose="020B0A04020102020204" pitchFamily="34" charset="0"/>
            </a:endParaRPr>
          </a:p>
        </p:txBody>
      </p:sp>
      <p:sp>
        <p:nvSpPr>
          <p:cNvPr id="22" name="Rectangle 21"/>
          <p:cNvSpPr/>
          <p:nvPr/>
        </p:nvSpPr>
        <p:spPr>
          <a:xfrm>
            <a:off x="1288215" y="1872182"/>
            <a:ext cx="1652291" cy="925024"/>
          </a:xfrm>
          <a:prstGeom prst="rect">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latin typeface="Arial" panose="020B0604020202020204" pitchFamily="34" charset="0"/>
                <a:cs typeface="Arial" panose="020B0604020202020204" pitchFamily="34" charset="0"/>
              </a:rPr>
              <a:t>Owner</a:t>
            </a:r>
          </a:p>
        </p:txBody>
      </p:sp>
      <p:sp>
        <p:nvSpPr>
          <p:cNvPr id="23" name="Rectangle 22"/>
          <p:cNvSpPr/>
          <p:nvPr/>
        </p:nvSpPr>
        <p:spPr>
          <a:xfrm>
            <a:off x="1285431" y="3139560"/>
            <a:ext cx="1652291" cy="925024"/>
          </a:xfrm>
          <a:prstGeom prst="rect">
            <a:avLst/>
          </a:prstGeom>
          <a:solidFill>
            <a:srgbClr val="E23C3C"/>
          </a:solidFill>
          <a:ln>
            <a:solidFill>
              <a:srgbClr val="E23C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latin typeface="Arial" panose="020B0604020202020204" pitchFamily="34" charset="0"/>
                <a:cs typeface="Arial" panose="020B0604020202020204" pitchFamily="34" charset="0"/>
              </a:rPr>
              <a:t>Designer</a:t>
            </a:r>
          </a:p>
        </p:txBody>
      </p:sp>
      <p:cxnSp>
        <p:nvCxnSpPr>
          <p:cNvPr id="25" name="Straight Connector 24">
            <a:extLst>
              <a:ext uri="{FF2B5EF4-FFF2-40B4-BE49-F238E27FC236}">
                <a16:creationId xmlns:a16="http://schemas.microsoft.com/office/drawing/2014/main" id="{7028FC3E-DA10-4D16-A464-AAF58CB084A1}"/>
              </a:ext>
            </a:extLst>
          </p:cNvPr>
          <p:cNvCxnSpPr>
            <a:cxnSpLocks/>
          </p:cNvCxnSpPr>
          <p:nvPr/>
        </p:nvCxnSpPr>
        <p:spPr>
          <a:xfrm>
            <a:off x="2111577" y="2797206"/>
            <a:ext cx="2783" cy="343682"/>
          </a:xfrm>
          <a:prstGeom prst="line">
            <a:avLst/>
          </a:prstGeom>
          <a:ln w="2857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7028FC3E-DA10-4D16-A464-AAF58CB084A1}"/>
              </a:ext>
            </a:extLst>
          </p:cNvPr>
          <p:cNvCxnSpPr>
            <a:cxnSpLocks/>
          </p:cNvCxnSpPr>
          <p:nvPr/>
        </p:nvCxnSpPr>
        <p:spPr>
          <a:xfrm>
            <a:off x="2120908" y="4064584"/>
            <a:ext cx="2783" cy="343682"/>
          </a:xfrm>
          <a:prstGeom prst="line">
            <a:avLst/>
          </a:prstGeom>
          <a:ln w="2857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29" name="Rectangle 28"/>
          <p:cNvSpPr/>
          <p:nvPr/>
        </p:nvSpPr>
        <p:spPr>
          <a:xfrm>
            <a:off x="1285430" y="4406938"/>
            <a:ext cx="1652291" cy="925024"/>
          </a:xfrm>
          <a:prstGeom prst="rect">
            <a:avLst/>
          </a:prstGeom>
          <a:solidFill>
            <a:srgbClr val="61953D"/>
          </a:solidFill>
          <a:ln>
            <a:solidFill>
              <a:srgbClr val="6195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latin typeface="Arial" panose="020B0604020202020204" pitchFamily="34" charset="0"/>
                <a:cs typeface="Arial" panose="020B0604020202020204" pitchFamily="34" charset="0"/>
              </a:rPr>
              <a:t>General</a:t>
            </a:r>
            <a:r>
              <a:rPr lang="en-US" sz="2000" b="1" dirty="0">
                <a:latin typeface="Arial" panose="020B0604020202020204" pitchFamily="34" charset="0"/>
                <a:cs typeface="Arial" panose="020B0604020202020204" pitchFamily="34" charset="0"/>
              </a:rPr>
              <a:t> </a:t>
            </a:r>
            <a:r>
              <a:rPr lang="en-US" sz="1600" b="1" dirty="0">
                <a:latin typeface="Arial" panose="020B0604020202020204" pitchFamily="34" charset="0"/>
                <a:cs typeface="Arial" panose="020B0604020202020204" pitchFamily="34" charset="0"/>
              </a:rPr>
              <a:t>Contractor</a:t>
            </a:r>
          </a:p>
        </p:txBody>
      </p:sp>
      <p:sp>
        <p:nvSpPr>
          <p:cNvPr id="3" name="Rectangle 2"/>
          <p:cNvSpPr/>
          <p:nvPr/>
        </p:nvSpPr>
        <p:spPr>
          <a:xfrm>
            <a:off x="3837257" y="2015393"/>
            <a:ext cx="6895303" cy="218265"/>
          </a:xfrm>
          <a:prstGeom prst="rect">
            <a:avLst/>
          </a:prstGeom>
        </p:spPr>
        <p:txBody>
          <a:bodyPr wrap="square">
            <a:spAutoFit/>
          </a:bodyPr>
          <a:lstStyle/>
          <a:p>
            <a:pPr marR="0" lvl="1">
              <a:lnSpc>
                <a:spcPct val="107000"/>
              </a:lnSpc>
              <a:spcBef>
                <a:spcPts val="0"/>
              </a:spcBef>
              <a:spcAft>
                <a:spcPts val="0"/>
              </a:spcAft>
            </a:pPr>
            <a:r>
              <a:rPr lang="en-US" sz="800" dirty="0">
                <a:latin typeface="Calibri" panose="020F0502020204030204" pitchFamily="34" charset="0"/>
                <a:ea typeface="Calibri" panose="020F0502020204030204" pitchFamily="34" charset="0"/>
                <a:cs typeface="Times New Roman" panose="02020603050405020304" pitchFamily="18" charset="0"/>
              </a:rPr>
              <a:t> </a:t>
            </a:r>
            <a:endParaRPr lang="en-US" sz="11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53651246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Picture 44" descr="Logo&#10;&#10;Description automatically generated">
            <a:extLst>
              <a:ext uri="{FF2B5EF4-FFF2-40B4-BE49-F238E27FC236}">
                <a16:creationId xmlns:a16="http://schemas.microsoft.com/office/drawing/2014/main" id="{CE3FB960-EED8-4A92-ADC1-33957E650733}"/>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348064" y="393313"/>
            <a:ext cx="1282612" cy="477836"/>
          </a:xfrm>
          <a:prstGeom prst="rect">
            <a:avLst/>
          </a:prstGeom>
        </p:spPr>
      </p:pic>
      <p:cxnSp>
        <p:nvCxnSpPr>
          <p:cNvPr id="49" name="Straight Connector 48">
            <a:extLst>
              <a:ext uri="{FF2B5EF4-FFF2-40B4-BE49-F238E27FC236}">
                <a16:creationId xmlns:a16="http://schemas.microsoft.com/office/drawing/2014/main" id="{B062CCDB-611F-43B7-8CBB-B9F2D01CAEFB}"/>
              </a:ext>
            </a:extLst>
          </p:cNvPr>
          <p:cNvCxnSpPr>
            <a:cxnSpLocks/>
          </p:cNvCxnSpPr>
          <p:nvPr/>
        </p:nvCxnSpPr>
        <p:spPr>
          <a:xfrm flipH="1">
            <a:off x="360729" y="285226"/>
            <a:ext cx="11341913" cy="0"/>
          </a:xfrm>
          <a:prstGeom prst="line">
            <a:avLst/>
          </a:prstGeom>
          <a:ln w="57150">
            <a:solidFill>
              <a:srgbClr val="3B3477"/>
            </a:solidFill>
          </a:ln>
        </p:spPr>
        <p:style>
          <a:lnRef idx="3">
            <a:schemeClr val="accent1"/>
          </a:lnRef>
          <a:fillRef idx="0">
            <a:schemeClr val="accent1"/>
          </a:fillRef>
          <a:effectRef idx="2">
            <a:schemeClr val="accent1"/>
          </a:effectRef>
          <a:fontRef idx="minor">
            <a:schemeClr val="tx1"/>
          </a:fontRef>
        </p:style>
      </p:cxnSp>
      <p:cxnSp>
        <p:nvCxnSpPr>
          <p:cNvPr id="50" name="Straight Connector 49">
            <a:extLst>
              <a:ext uri="{FF2B5EF4-FFF2-40B4-BE49-F238E27FC236}">
                <a16:creationId xmlns:a16="http://schemas.microsoft.com/office/drawing/2014/main" id="{FF6F6499-6058-474A-948E-E273D477C34A}"/>
              </a:ext>
            </a:extLst>
          </p:cNvPr>
          <p:cNvCxnSpPr>
            <a:cxnSpLocks/>
          </p:cNvCxnSpPr>
          <p:nvPr/>
        </p:nvCxnSpPr>
        <p:spPr>
          <a:xfrm flipH="1">
            <a:off x="360726" y="6586756"/>
            <a:ext cx="11511784" cy="0"/>
          </a:xfrm>
          <a:prstGeom prst="line">
            <a:avLst/>
          </a:prstGeom>
          <a:ln w="57150">
            <a:solidFill>
              <a:srgbClr val="3B3477"/>
            </a:solidFill>
          </a:ln>
        </p:spPr>
        <p:style>
          <a:lnRef idx="3">
            <a:schemeClr val="accent1"/>
          </a:lnRef>
          <a:fillRef idx="0">
            <a:schemeClr val="accent1"/>
          </a:fillRef>
          <a:effectRef idx="2">
            <a:schemeClr val="accent1"/>
          </a:effectRef>
          <a:fontRef idx="minor">
            <a:schemeClr val="tx1"/>
          </a:fontRef>
        </p:style>
      </p:cxnSp>
      <p:cxnSp>
        <p:nvCxnSpPr>
          <p:cNvPr id="53" name="Straight Connector 52">
            <a:extLst>
              <a:ext uri="{FF2B5EF4-FFF2-40B4-BE49-F238E27FC236}">
                <a16:creationId xmlns:a16="http://schemas.microsoft.com/office/drawing/2014/main" id="{89D9C598-6F37-47C3-AAE5-943F5B2F6059}"/>
              </a:ext>
            </a:extLst>
          </p:cNvPr>
          <p:cNvCxnSpPr>
            <a:cxnSpLocks/>
          </p:cNvCxnSpPr>
          <p:nvPr/>
        </p:nvCxnSpPr>
        <p:spPr>
          <a:xfrm>
            <a:off x="385893" y="285226"/>
            <a:ext cx="0" cy="6301530"/>
          </a:xfrm>
          <a:prstGeom prst="line">
            <a:avLst/>
          </a:prstGeom>
          <a:ln w="57150">
            <a:solidFill>
              <a:srgbClr val="3B3477"/>
            </a:solidFill>
          </a:ln>
        </p:spPr>
        <p:style>
          <a:lnRef idx="3">
            <a:schemeClr val="accent1"/>
          </a:lnRef>
          <a:fillRef idx="0">
            <a:schemeClr val="accent1"/>
          </a:fillRef>
          <a:effectRef idx="2">
            <a:schemeClr val="accent1"/>
          </a:effectRef>
          <a:fontRef idx="minor">
            <a:schemeClr val="tx1"/>
          </a:fontRef>
        </p:style>
      </p:cxnSp>
      <p:cxnSp>
        <p:nvCxnSpPr>
          <p:cNvPr id="60" name="Straight Connector 59">
            <a:extLst>
              <a:ext uri="{FF2B5EF4-FFF2-40B4-BE49-F238E27FC236}">
                <a16:creationId xmlns:a16="http://schemas.microsoft.com/office/drawing/2014/main" id="{D8842142-0438-4A0A-849B-B9ED83F1D16B}"/>
              </a:ext>
            </a:extLst>
          </p:cNvPr>
          <p:cNvCxnSpPr>
            <a:cxnSpLocks/>
          </p:cNvCxnSpPr>
          <p:nvPr/>
        </p:nvCxnSpPr>
        <p:spPr>
          <a:xfrm>
            <a:off x="11855732" y="6104426"/>
            <a:ext cx="0" cy="507497"/>
          </a:xfrm>
          <a:prstGeom prst="line">
            <a:avLst/>
          </a:prstGeom>
          <a:ln w="57150">
            <a:solidFill>
              <a:srgbClr val="3B3477"/>
            </a:solidFill>
          </a:ln>
        </p:spPr>
        <p:style>
          <a:lnRef idx="3">
            <a:schemeClr val="accent1"/>
          </a:lnRef>
          <a:fillRef idx="0">
            <a:schemeClr val="accent1"/>
          </a:fillRef>
          <a:effectRef idx="2">
            <a:schemeClr val="accent1"/>
          </a:effectRef>
          <a:fontRef idx="minor">
            <a:schemeClr val="tx1"/>
          </a:fontRef>
        </p:style>
      </p:cxnSp>
      <p:sp>
        <p:nvSpPr>
          <p:cNvPr id="7" name="Title 1">
            <a:extLst>
              <a:ext uri="{FF2B5EF4-FFF2-40B4-BE49-F238E27FC236}">
                <a16:creationId xmlns:a16="http://schemas.microsoft.com/office/drawing/2014/main" id="{6649AF1A-60E1-4008-8DF4-E6ABB75B8A18}"/>
              </a:ext>
            </a:extLst>
          </p:cNvPr>
          <p:cNvSpPr txBox="1">
            <a:spLocks/>
          </p:cNvSpPr>
          <p:nvPr/>
        </p:nvSpPr>
        <p:spPr>
          <a:xfrm>
            <a:off x="838200" y="509690"/>
            <a:ext cx="8427056" cy="1069975"/>
          </a:xfrm>
          <a:prstGeom prst="rect">
            <a:avLst/>
          </a:prstGeom>
        </p:spPr>
        <p:txBody>
          <a:bodyPr vert="horz" lIns="91440" tIns="45720" rIns="91440" bIns="45720" rtlCol="0" anchor="t">
            <a:normAutofit/>
          </a:bodyPr>
          <a:lstStyle>
            <a:lvl1pPr algn="l" defTabSz="685766" rtl="0" eaLnBrk="1" latinLnBrk="0" hangingPunct="1">
              <a:lnSpc>
                <a:spcPct val="90000"/>
              </a:lnSpc>
              <a:spcBef>
                <a:spcPct val="0"/>
              </a:spcBef>
              <a:buNone/>
              <a:defRPr sz="2800" b="0" kern="1200">
                <a:solidFill>
                  <a:srgbClr val="2A338F"/>
                </a:solidFill>
                <a:latin typeface="Arial Black" panose="020B0A04020102020204" pitchFamily="34" charset="0"/>
                <a:ea typeface="+mj-ea"/>
                <a:cs typeface="+mj-cs"/>
              </a:defRPr>
            </a:lvl1pPr>
          </a:lstStyle>
          <a:p>
            <a:pPr marL="0" marR="0" lvl="0" indent="0" algn="l" defTabSz="685766"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dirty="0">
                <a:ln>
                  <a:noFill/>
                </a:ln>
                <a:solidFill>
                  <a:srgbClr val="2A338F"/>
                </a:solidFill>
                <a:effectLst/>
                <a:uLnTx/>
                <a:uFillTx/>
                <a:latin typeface="Arial Black" panose="020B0A04020102020204" pitchFamily="34" charset="0"/>
                <a:ea typeface="+mj-ea"/>
                <a:cs typeface="+mj-cs"/>
              </a:rPr>
              <a:t>Cantrell Road Widening</a:t>
            </a:r>
            <a:br>
              <a:rPr kumimoji="0" lang="en-US" sz="2800" b="0" i="0" u="none" strike="noStrike" kern="1200" cap="none" spc="0" normalizeH="0" baseline="0" noProof="0" dirty="0">
                <a:ln>
                  <a:noFill/>
                </a:ln>
                <a:solidFill>
                  <a:srgbClr val="2A338F"/>
                </a:solidFill>
                <a:effectLst/>
                <a:uLnTx/>
                <a:uFillTx/>
                <a:latin typeface="Arial Black" panose="020B0A04020102020204" pitchFamily="34" charset="0"/>
                <a:ea typeface="+mj-ea"/>
                <a:cs typeface="+mj-cs"/>
              </a:rPr>
            </a:br>
            <a:r>
              <a:rPr kumimoji="0" lang="en-US" sz="2000" b="0" i="0" u="none" strike="noStrike" kern="1200" cap="none" spc="0" normalizeH="0" baseline="0" noProof="0" dirty="0">
                <a:ln>
                  <a:noFill/>
                </a:ln>
                <a:solidFill>
                  <a:srgbClr val="E53B2C"/>
                </a:solidFill>
                <a:effectLst/>
                <a:uLnTx/>
                <a:uFillTx/>
                <a:latin typeface="Arial Black" panose="020B0A04020102020204" pitchFamily="34" charset="0"/>
                <a:ea typeface="+mj-ea"/>
                <a:cs typeface="+mj-cs"/>
              </a:rPr>
              <a:t>Little Rock, AR</a:t>
            </a:r>
            <a:endParaRPr kumimoji="0" lang="en-US" sz="2800" b="0" i="0" u="none" strike="noStrike" kern="1200" cap="none" spc="0" normalizeH="0" baseline="0" noProof="0" dirty="0">
              <a:ln>
                <a:noFill/>
              </a:ln>
              <a:solidFill>
                <a:srgbClr val="E53B2C"/>
              </a:solidFill>
              <a:effectLst/>
              <a:uLnTx/>
              <a:uFillTx/>
              <a:latin typeface="Arial Black" panose="020B0A04020102020204" pitchFamily="34" charset="0"/>
              <a:ea typeface="+mj-ea"/>
              <a:cs typeface="+mj-cs"/>
            </a:endParaRPr>
          </a:p>
        </p:txBody>
      </p:sp>
      <p:sp>
        <p:nvSpPr>
          <p:cNvPr id="17" name="TextBox 16">
            <a:extLst>
              <a:ext uri="{FF2B5EF4-FFF2-40B4-BE49-F238E27FC236}">
                <a16:creationId xmlns:a16="http://schemas.microsoft.com/office/drawing/2014/main" id="{630B6329-1FF0-45DB-BA4D-867DAE6AB9D2}"/>
              </a:ext>
            </a:extLst>
          </p:cNvPr>
          <p:cNvSpPr txBox="1"/>
          <p:nvPr/>
        </p:nvSpPr>
        <p:spPr>
          <a:xfrm>
            <a:off x="4012819" y="1450749"/>
            <a:ext cx="2527805"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E53B2C"/>
              </a:solidFill>
              <a:effectLst/>
              <a:uLnTx/>
              <a:uFillTx/>
              <a:latin typeface="Arial" panose="020B0604020202020204"/>
              <a:ea typeface="+mn-ea"/>
              <a:cs typeface="+mn-cs"/>
            </a:endParaRPr>
          </a:p>
        </p:txBody>
      </p:sp>
      <p:sp>
        <p:nvSpPr>
          <p:cNvPr id="26" name="TextBox 25">
            <a:extLst>
              <a:ext uri="{FF2B5EF4-FFF2-40B4-BE49-F238E27FC236}">
                <a16:creationId xmlns:a16="http://schemas.microsoft.com/office/drawing/2014/main" id="{85FD2A63-8E27-4337-967C-079D170F3A5D}"/>
              </a:ext>
            </a:extLst>
          </p:cNvPr>
          <p:cNvSpPr txBox="1"/>
          <p:nvPr/>
        </p:nvSpPr>
        <p:spPr>
          <a:xfrm>
            <a:off x="10132541" y="5900843"/>
            <a:ext cx="1780659" cy="646331"/>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srgbClr val="E53B2C"/>
                </a:solidFill>
                <a:effectLst/>
                <a:uLnTx/>
                <a:uFillTx/>
                <a:latin typeface="Arial" panose="020B0604020202020204"/>
                <a:ea typeface="+mn-ea"/>
                <a:cs typeface="+mn-cs"/>
              </a:rPr>
              <a:t>CM-GC</a:t>
            </a:r>
            <a:br>
              <a:rPr kumimoji="0" lang="en-US" b="0" i="0" u="none" strike="noStrike" kern="1200" cap="none" spc="0" normalizeH="0" baseline="0" noProof="0" dirty="0">
                <a:ln>
                  <a:noFill/>
                </a:ln>
                <a:solidFill>
                  <a:srgbClr val="3F3F3F"/>
                </a:solidFill>
                <a:effectLst/>
                <a:uLnTx/>
                <a:uFillTx/>
                <a:latin typeface="Arial" panose="020B0604020202020204"/>
                <a:ea typeface="+mn-ea"/>
                <a:cs typeface="+mn-cs"/>
              </a:rPr>
            </a:br>
            <a:r>
              <a:rPr kumimoji="0" lang="en-US" b="0" i="0" u="none" strike="noStrike" kern="1200" cap="none" spc="0" normalizeH="0" baseline="0" noProof="0" dirty="0">
                <a:ln>
                  <a:noFill/>
                </a:ln>
                <a:solidFill>
                  <a:srgbClr val="3F3F3F"/>
                </a:solidFill>
                <a:effectLst/>
                <a:uLnTx/>
                <a:uFillTx/>
                <a:latin typeface="Arial" panose="020B0604020202020204"/>
                <a:ea typeface="+mn-ea"/>
                <a:cs typeface="+mn-cs"/>
              </a:rPr>
              <a:t>Delivery Model</a:t>
            </a:r>
          </a:p>
        </p:txBody>
      </p:sp>
      <p:pic>
        <p:nvPicPr>
          <p:cNvPr id="6146" name="F6CD6587-D490-4D76-B283-C94D0180BA41">
            <a:extLst>
              <a:ext uri="{FF2B5EF4-FFF2-40B4-BE49-F238E27FC236}">
                <a16:creationId xmlns:a16="http://schemas.microsoft.com/office/drawing/2014/main" id="{B9B6806D-6508-4B68-AF5A-D0119835C1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0863" y="2520724"/>
            <a:ext cx="5612303" cy="37415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a16="http://schemas.microsoft.com/office/drawing/2014/main" id="{D9C1AB20-296E-40A5-BE14-008F31C8100C}"/>
              </a:ext>
            </a:extLst>
          </p:cNvPr>
          <p:cNvPicPr>
            <a:picLocks noChangeAspect="1"/>
          </p:cNvPicPr>
          <p:nvPr/>
        </p:nvPicPr>
        <p:blipFill>
          <a:blip r:embed="rId5"/>
          <a:stretch>
            <a:fillRect/>
          </a:stretch>
        </p:blipFill>
        <p:spPr>
          <a:xfrm>
            <a:off x="5872968" y="989890"/>
            <a:ext cx="5376126" cy="3590498"/>
          </a:xfrm>
          <a:prstGeom prst="rect">
            <a:avLst/>
          </a:prstGeom>
          <a:ln w="57150">
            <a:solidFill>
              <a:srgbClr val="E7F2F6"/>
            </a:solidFill>
          </a:ln>
          <a:effectLst/>
        </p:spPr>
      </p:pic>
      <p:sp>
        <p:nvSpPr>
          <p:cNvPr id="23" name="Title 1">
            <a:extLst>
              <a:ext uri="{FF2B5EF4-FFF2-40B4-BE49-F238E27FC236}">
                <a16:creationId xmlns:a16="http://schemas.microsoft.com/office/drawing/2014/main" id="{8FF1259A-4420-46FA-909C-4AE9D0866DD5}"/>
              </a:ext>
            </a:extLst>
          </p:cNvPr>
          <p:cNvSpPr txBox="1">
            <a:spLocks/>
          </p:cNvSpPr>
          <p:nvPr/>
        </p:nvSpPr>
        <p:spPr>
          <a:xfrm>
            <a:off x="502767" y="1743838"/>
            <a:ext cx="3130273" cy="1072940"/>
          </a:xfrm>
          <a:prstGeom prst="roundRect">
            <a:avLst/>
          </a:prstGeom>
          <a:solidFill>
            <a:srgbClr val="006291"/>
          </a:solidFill>
          <a:ln>
            <a:noFill/>
          </a:ln>
        </p:spPr>
        <p:txBody>
          <a:bodyPr vert="horz" lIns="91440" tIns="45720" rIns="91440" bIns="45720" rtlCol="0" anchor="ctr">
            <a:normAutofit fontScale="92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dirty="0">
                <a:solidFill>
                  <a:schemeClr val="bg1"/>
                </a:solidFill>
              </a:rPr>
              <a:t>SPUI Overpass Bridge</a:t>
            </a:r>
            <a:br>
              <a:rPr lang="en-US" dirty="0">
                <a:solidFill>
                  <a:schemeClr val="bg1"/>
                </a:solidFill>
              </a:rPr>
            </a:br>
            <a:r>
              <a:rPr lang="en-US" sz="1600" dirty="0">
                <a:solidFill>
                  <a:schemeClr val="bg1"/>
                </a:solidFill>
              </a:rPr>
              <a:t>December 2021</a:t>
            </a:r>
          </a:p>
        </p:txBody>
      </p:sp>
      <p:sp>
        <p:nvSpPr>
          <p:cNvPr id="24" name="Title 1">
            <a:extLst>
              <a:ext uri="{FF2B5EF4-FFF2-40B4-BE49-F238E27FC236}">
                <a16:creationId xmlns:a16="http://schemas.microsoft.com/office/drawing/2014/main" id="{953E306B-83D1-4691-995E-08D33C291C62}"/>
              </a:ext>
            </a:extLst>
          </p:cNvPr>
          <p:cNvSpPr txBox="1">
            <a:spLocks/>
          </p:cNvSpPr>
          <p:nvPr/>
        </p:nvSpPr>
        <p:spPr>
          <a:xfrm>
            <a:off x="8572369" y="4241981"/>
            <a:ext cx="3130273" cy="1072940"/>
          </a:xfrm>
          <a:prstGeom prst="roundRect">
            <a:avLst/>
          </a:prstGeom>
          <a:solidFill>
            <a:srgbClr val="006291"/>
          </a:solidFill>
          <a:ln>
            <a:noFill/>
          </a:ln>
        </p:spPr>
        <p:txBody>
          <a:bodyPr vert="horz" lIns="91440" tIns="45720" rIns="91440" bIns="45720" rtlCol="0" anchor="ctr">
            <a:normAutofit fontScale="92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dirty="0">
                <a:solidFill>
                  <a:schemeClr val="bg1"/>
                </a:solidFill>
              </a:rPr>
              <a:t>SPUI Overpass Bridge</a:t>
            </a:r>
            <a:br>
              <a:rPr lang="en-US" dirty="0">
                <a:solidFill>
                  <a:schemeClr val="bg1"/>
                </a:solidFill>
              </a:rPr>
            </a:br>
            <a:r>
              <a:rPr lang="en-US" sz="1600" dirty="0">
                <a:solidFill>
                  <a:schemeClr val="bg1"/>
                </a:solidFill>
              </a:rPr>
              <a:t>May 2022</a:t>
            </a:r>
          </a:p>
        </p:txBody>
      </p:sp>
    </p:spTree>
    <p:extLst>
      <p:ext uri="{BB962C8B-B14F-4D97-AF65-F5344CB8AC3E}">
        <p14:creationId xmlns:p14="http://schemas.microsoft.com/office/powerpoint/2010/main" val="329246009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Picture 44" descr="Logo&#10;&#10;Description automatically generated">
            <a:extLst>
              <a:ext uri="{FF2B5EF4-FFF2-40B4-BE49-F238E27FC236}">
                <a16:creationId xmlns:a16="http://schemas.microsoft.com/office/drawing/2014/main" id="{CE3FB960-EED8-4A92-ADC1-33957E650733}"/>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348064" y="393313"/>
            <a:ext cx="1282612" cy="477836"/>
          </a:xfrm>
          <a:prstGeom prst="rect">
            <a:avLst/>
          </a:prstGeom>
        </p:spPr>
      </p:pic>
      <p:cxnSp>
        <p:nvCxnSpPr>
          <p:cNvPr id="49" name="Straight Connector 48">
            <a:extLst>
              <a:ext uri="{FF2B5EF4-FFF2-40B4-BE49-F238E27FC236}">
                <a16:creationId xmlns:a16="http://schemas.microsoft.com/office/drawing/2014/main" id="{B062CCDB-611F-43B7-8CBB-B9F2D01CAEFB}"/>
              </a:ext>
            </a:extLst>
          </p:cNvPr>
          <p:cNvCxnSpPr>
            <a:cxnSpLocks/>
          </p:cNvCxnSpPr>
          <p:nvPr/>
        </p:nvCxnSpPr>
        <p:spPr>
          <a:xfrm flipH="1">
            <a:off x="360729" y="285226"/>
            <a:ext cx="11341913" cy="0"/>
          </a:xfrm>
          <a:prstGeom prst="line">
            <a:avLst/>
          </a:prstGeom>
          <a:ln w="57150">
            <a:solidFill>
              <a:srgbClr val="3B3477"/>
            </a:solidFill>
          </a:ln>
        </p:spPr>
        <p:style>
          <a:lnRef idx="3">
            <a:schemeClr val="accent1"/>
          </a:lnRef>
          <a:fillRef idx="0">
            <a:schemeClr val="accent1"/>
          </a:fillRef>
          <a:effectRef idx="2">
            <a:schemeClr val="accent1"/>
          </a:effectRef>
          <a:fontRef idx="minor">
            <a:schemeClr val="tx1"/>
          </a:fontRef>
        </p:style>
      </p:cxnSp>
      <p:cxnSp>
        <p:nvCxnSpPr>
          <p:cNvPr id="50" name="Straight Connector 49">
            <a:extLst>
              <a:ext uri="{FF2B5EF4-FFF2-40B4-BE49-F238E27FC236}">
                <a16:creationId xmlns:a16="http://schemas.microsoft.com/office/drawing/2014/main" id="{FF6F6499-6058-474A-948E-E273D477C34A}"/>
              </a:ext>
            </a:extLst>
          </p:cNvPr>
          <p:cNvCxnSpPr>
            <a:cxnSpLocks/>
          </p:cNvCxnSpPr>
          <p:nvPr/>
        </p:nvCxnSpPr>
        <p:spPr>
          <a:xfrm flipH="1">
            <a:off x="360726" y="6586756"/>
            <a:ext cx="11511784" cy="0"/>
          </a:xfrm>
          <a:prstGeom prst="line">
            <a:avLst/>
          </a:prstGeom>
          <a:ln w="57150">
            <a:solidFill>
              <a:srgbClr val="3B3477"/>
            </a:solidFill>
          </a:ln>
        </p:spPr>
        <p:style>
          <a:lnRef idx="3">
            <a:schemeClr val="accent1"/>
          </a:lnRef>
          <a:fillRef idx="0">
            <a:schemeClr val="accent1"/>
          </a:fillRef>
          <a:effectRef idx="2">
            <a:schemeClr val="accent1"/>
          </a:effectRef>
          <a:fontRef idx="minor">
            <a:schemeClr val="tx1"/>
          </a:fontRef>
        </p:style>
      </p:cxnSp>
      <p:cxnSp>
        <p:nvCxnSpPr>
          <p:cNvPr id="53" name="Straight Connector 52">
            <a:extLst>
              <a:ext uri="{FF2B5EF4-FFF2-40B4-BE49-F238E27FC236}">
                <a16:creationId xmlns:a16="http://schemas.microsoft.com/office/drawing/2014/main" id="{89D9C598-6F37-47C3-AAE5-943F5B2F6059}"/>
              </a:ext>
            </a:extLst>
          </p:cNvPr>
          <p:cNvCxnSpPr>
            <a:cxnSpLocks/>
          </p:cNvCxnSpPr>
          <p:nvPr/>
        </p:nvCxnSpPr>
        <p:spPr>
          <a:xfrm>
            <a:off x="385893" y="285226"/>
            <a:ext cx="0" cy="6301530"/>
          </a:xfrm>
          <a:prstGeom prst="line">
            <a:avLst/>
          </a:prstGeom>
          <a:ln w="57150">
            <a:solidFill>
              <a:srgbClr val="3B3477"/>
            </a:solidFill>
          </a:ln>
        </p:spPr>
        <p:style>
          <a:lnRef idx="3">
            <a:schemeClr val="accent1"/>
          </a:lnRef>
          <a:fillRef idx="0">
            <a:schemeClr val="accent1"/>
          </a:fillRef>
          <a:effectRef idx="2">
            <a:schemeClr val="accent1"/>
          </a:effectRef>
          <a:fontRef idx="minor">
            <a:schemeClr val="tx1"/>
          </a:fontRef>
        </p:style>
      </p:cxnSp>
      <p:cxnSp>
        <p:nvCxnSpPr>
          <p:cNvPr id="60" name="Straight Connector 59">
            <a:extLst>
              <a:ext uri="{FF2B5EF4-FFF2-40B4-BE49-F238E27FC236}">
                <a16:creationId xmlns:a16="http://schemas.microsoft.com/office/drawing/2014/main" id="{D8842142-0438-4A0A-849B-B9ED83F1D16B}"/>
              </a:ext>
            </a:extLst>
          </p:cNvPr>
          <p:cNvCxnSpPr>
            <a:cxnSpLocks/>
          </p:cNvCxnSpPr>
          <p:nvPr/>
        </p:nvCxnSpPr>
        <p:spPr>
          <a:xfrm>
            <a:off x="11855732" y="6104426"/>
            <a:ext cx="0" cy="507497"/>
          </a:xfrm>
          <a:prstGeom prst="line">
            <a:avLst/>
          </a:prstGeom>
          <a:ln w="57150">
            <a:solidFill>
              <a:srgbClr val="3B3477"/>
            </a:solidFill>
          </a:ln>
        </p:spPr>
        <p:style>
          <a:lnRef idx="3">
            <a:schemeClr val="accent1"/>
          </a:lnRef>
          <a:fillRef idx="0">
            <a:schemeClr val="accent1"/>
          </a:fillRef>
          <a:effectRef idx="2">
            <a:schemeClr val="accent1"/>
          </a:effectRef>
          <a:fontRef idx="minor">
            <a:schemeClr val="tx1"/>
          </a:fontRef>
        </p:style>
      </p:cxnSp>
      <p:sp>
        <p:nvSpPr>
          <p:cNvPr id="7" name="Title 1">
            <a:extLst>
              <a:ext uri="{FF2B5EF4-FFF2-40B4-BE49-F238E27FC236}">
                <a16:creationId xmlns:a16="http://schemas.microsoft.com/office/drawing/2014/main" id="{6649AF1A-60E1-4008-8DF4-E6ABB75B8A18}"/>
              </a:ext>
            </a:extLst>
          </p:cNvPr>
          <p:cNvSpPr txBox="1">
            <a:spLocks/>
          </p:cNvSpPr>
          <p:nvPr/>
        </p:nvSpPr>
        <p:spPr>
          <a:xfrm>
            <a:off x="838200" y="509690"/>
            <a:ext cx="8427056" cy="1069975"/>
          </a:xfrm>
          <a:prstGeom prst="rect">
            <a:avLst/>
          </a:prstGeom>
        </p:spPr>
        <p:txBody>
          <a:bodyPr vert="horz" lIns="91440" tIns="45720" rIns="91440" bIns="45720" rtlCol="0" anchor="t">
            <a:normAutofit/>
          </a:bodyPr>
          <a:lstStyle>
            <a:lvl1pPr algn="l" defTabSz="685766" rtl="0" eaLnBrk="1" latinLnBrk="0" hangingPunct="1">
              <a:lnSpc>
                <a:spcPct val="90000"/>
              </a:lnSpc>
              <a:spcBef>
                <a:spcPct val="0"/>
              </a:spcBef>
              <a:buNone/>
              <a:defRPr sz="2800" b="0" kern="1200">
                <a:solidFill>
                  <a:srgbClr val="2A338F"/>
                </a:solidFill>
                <a:latin typeface="Arial Black" panose="020B0A04020102020204" pitchFamily="34" charset="0"/>
                <a:ea typeface="+mj-ea"/>
                <a:cs typeface="+mj-cs"/>
              </a:defRPr>
            </a:lvl1pPr>
          </a:lstStyle>
          <a:p>
            <a:pPr marL="0" marR="0" lvl="0" indent="0" algn="l" defTabSz="685766"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dirty="0">
                <a:ln>
                  <a:noFill/>
                </a:ln>
                <a:solidFill>
                  <a:srgbClr val="2A338F"/>
                </a:solidFill>
                <a:effectLst/>
                <a:uLnTx/>
                <a:uFillTx/>
                <a:latin typeface="Arial Black" panose="020B0A04020102020204" pitchFamily="34" charset="0"/>
                <a:ea typeface="+mj-ea"/>
                <a:cs typeface="+mj-cs"/>
              </a:rPr>
              <a:t>Cantrell Road Widening</a:t>
            </a:r>
            <a:br>
              <a:rPr kumimoji="0" lang="en-US" sz="2800" b="0" i="0" u="none" strike="noStrike" kern="1200" cap="none" spc="0" normalizeH="0" baseline="0" noProof="0" dirty="0">
                <a:ln>
                  <a:noFill/>
                </a:ln>
                <a:solidFill>
                  <a:srgbClr val="2A338F"/>
                </a:solidFill>
                <a:effectLst/>
                <a:uLnTx/>
                <a:uFillTx/>
                <a:latin typeface="Arial Black" panose="020B0A04020102020204" pitchFamily="34" charset="0"/>
                <a:ea typeface="+mj-ea"/>
                <a:cs typeface="+mj-cs"/>
              </a:rPr>
            </a:br>
            <a:r>
              <a:rPr kumimoji="0" lang="en-US" sz="2000" b="0" i="0" u="none" strike="noStrike" kern="1200" cap="none" spc="0" normalizeH="0" baseline="0" noProof="0" dirty="0">
                <a:ln>
                  <a:noFill/>
                </a:ln>
                <a:solidFill>
                  <a:srgbClr val="E53B2C"/>
                </a:solidFill>
                <a:effectLst/>
                <a:uLnTx/>
                <a:uFillTx/>
                <a:latin typeface="Arial Black" panose="020B0A04020102020204" pitchFamily="34" charset="0"/>
                <a:ea typeface="+mj-ea"/>
                <a:cs typeface="+mj-cs"/>
              </a:rPr>
              <a:t>Little Rock, AR</a:t>
            </a:r>
            <a:endParaRPr kumimoji="0" lang="en-US" sz="2800" b="0" i="0" u="none" strike="noStrike" kern="1200" cap="none" spc="0" normalizeH="0" baseline="0" noProof="0" dirty="0">
              <a:ln>
                <a:noFill/>
              </a:ln>
              <a:solidFill>
                <a:srgbClr val="E53B2C"/>
              </a:solidFill>
              <a:effectLst/>
              <a:uLnTx/>
              <a:uFillTx/>
              <a:latin typeface="Arial Black" panose="020B0A04020102020204" pitchFamily="34" charset="0"/>
              <a:ea typeface="+mj-ea"/>
              <a:cs typeface="+mj-cs"/>
            </a:endParaRPr>
          </a:p>
        </p:txBody>
      </p:sp>
      <p:sp>
        <p:nvSpPr>
          <p:cNvPr id="17" name="TextBox 16">
            <a:extLst>
              <a:ext uri="{FF2B5EF4-FFF2-40B4-BE49-F238E27FC236}">
                <a16:creationId xmlns:a16="http://schemas.microsoft.com/office/drawing/2014/main" id="{630B6329-1FF0-45DB-BA4D-867DAE6AB9D2}"/>
              </a:ext>
            </a:extLst>
          </p:cNvPr>
          <p:cNvSpPr txBox="1"/>
          <p:nvPr/>
        </p:nvSpPr>
        <p:spPr>
          <a:xfrm>
            <a:off x="4012819" y="1450749"/>
            <a:ext cx="2527805"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E53B2C"/>
              </a:solidFill>
              <a:effectLst/>
              <a:uLnTx/>
              <a:uFillTx/>
              <a:latin typeface="Arial" panose="020B0604020202020204"/>
              <a:ea typeface="+mn-ea"/>
              <a:cs typeface="+mn-cs"/>
            </a:endParaRPr>
          </a:p>
        </p:txBody>
      </p:sp>
      <p:sp>
        <p:nvSpPr>
          <p:cNvPr id="26" name="TextBox 25">
            <a:extLst>
              <a:ext uri="{FF2B5EF4-FFF2-40B4-BE49-F238E27FC236}">
                <a16:creationId xmlns:a16="http://schemas.microsoft.com/office/drawing/2014/main" id="{85FD2A63-8E27-4337-967C-079D170F3A5D}"/>
              </a:ext>
            </a:extLst>
          </p:cNvPr>
          <p:cNvSpPr txBox="1"/>
          <p:nvPr/>
        </p:nvSpPr>
        <p:spPr>
          <a:xfrm>
            <a:off x="559878" y="5781260"/>
            <a:ext cx="1780659" cy="646331"/>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srgbClr val="E53B2C"/>
                </a:solidFill>
                <a:effectLst/>
                <a:uLnTx/>
                <a:uFillTx/>
                <a:latin typeface="Arial" panose="020B0604020202020204"/>
                <a:ea typeface="+mn-ea"/>
                <a:cs typeface="+mn-cs"/>
              </a:rPr>
              <a:t>CM-GC</a:t>
            </a:r>
            <a:br>
              <a:rPr kumimoji="0" lang="en-US" b="0" i="0" u="none" strike="noStrike" kern="1200" cap="none" spc="0" normalizeH="0" baseline="0" noProof="0" dirty="0">
                <a:ln>
                  <a:noFill/>
                </a:ln>
                <a:solidFill>
                  <a:srgbClr val="3F3F3F"/>
                </a:solidFill>
                <a:effectLst/>
                <a:uLnTx/>
                <a:uFillTx/>
                <a:latin typeface="Arial" panose="020B0604020202020204"/>
                <a:ea typeface="+mn-ea"/>
                <a:cs typeface="+mn-cs"/>
              </a:rPr>
            </a:br>
            <a:r>
              <a:rPr kumimoji="0" lang="en-US" b="0" i="0" u="none" strike="noStrike" kern="1200" cap="none" spc="0" normalizeH="0" baseline="0" noProof="0" dirty="0">
                <a:ln>
                  <a:noFill/>
                </a:ln>
                <a:solidFill>
                  <a:srgbClr val="3F3F3F"/>
                </a:solidFill>
                <a:effectLst/>
                <a:uLnTx/>
                <a:uFillTx/>
                <a:latin typeface="Arial" panose="020B0604020202020204"/>
                <a:ea typeface="+mn-ea"/>
                <a:cs typeface="+mn-cs"/>
              </a:rPr>
              <a:t>Delivery Model</a:t>
            </a:r>
          </a:p>
        </p:txBody>
      </p:sp>
      <p:pic>
        <p:nvPicPr>
          <p:cNvPr id="3" name="Picture 2">
            <a:extLst>
              <a:ext uri="{FF2B5EF4-FFF2-40B4-BE49-F238E27FC236}">
                <a16:creationId xmlns:a16="http://schemas.microsoft.com/office/drawing/2014/main" id="{F0F1EE94-CD00-4D6C-8DCF-09C8BB14CEBA}"/>
              </a:ext>
            </a:extLst>
          </p:cNvPr>
          <p:cNvPicPr>
            <a:picLocks noChangeAspect="1"/>
          </p:cNvPicPr>
          <p:nvPr/>
        </p:nvPicPr>
        <p:blipFill>
          <a:blip r:embed="rId4"/>
          <a:stretch>
            <a:fillRect/>
          </a:stretch>
        </p:blipFill>
        <p:spPr>
          <a:xfrm>
            <a:off x="559878" y="1207937"/>
            <a:ext cx="7862669" cy="3148518"/>
          </a:xfrm>
          <a:prstGeom prst="rect">
            <a:avLst/>
          </a:prstGeom>
        </p:spPr>
      </p:pic>
      <p:sp>
        <p:nvSpPr>
          <p:cNvPr id="23" name="Title 1">
            <a:extLst>
              <a:ext uri="{FF2B5EF4-FFF2-40B4-BE49-F238E27FC236}">
                <a16:creationId xmlns:a16="http://schemas.microsoft.com/office/drawing/2014/main" id="{8FF1259A-4420-46FA-909C-4AE9D0866DD5}"/>
              </a:ext>
            </a:extLst>
          </p:cNvPr>
          <p:cNvSpPr txBox="1">
            <a:spLocks/>
          </p:cNvSpPr>
          <p:nvPr/>
        </p:nvSpPr>
        <p:spPr>
          <a:xfrm>
            <a:off x="5833678" y="626933"/>
            <a:ext cx="3130273" cy="1072940"/>
          </a:xfrm>
          <a:prstGeom prst="roundRect">
            <a:avLst/>
          </a:prstGeom>
          <a:solidFill>
            <a:srgbClr val="006291"/>
          </a:solidFill>
          <a:ln>
            <a:noFill/>
          </a:ln>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dirty="0">
                <a:solidFill>
                  <a:schemeClr val="bg1"/>
                </a:solidFill>
              </a:rPr>
              <a:t>West End</a:t>
            </a:r>
            <a:br>
              <a:rPr lang="en-US" dirty="0">
                <a:solidFill>
                  <a:schemeClr val="bg1"/>
                </a:solidFill>
              </a:rPr>
            </a:br>
            <a:r>
              <a:rPr lang="en-US" sz="1600" dirty="0">
                <a:solidFill>
                  <a:schemeClr val="bg1"/>
                </a:solidFill>
              </a:rPr>
              <a:t>January 2022</a:t>
            </a:r>
          </a:p>
        </p:txBody>
      </p:sp>
      <p:pic>
        <p:nvPicPr>
          <p:cNvPr id="4" name="Picture 3">
            <a:extLst>
              <a:ext uri="{FF2B5EF4-FFF2-40B4-BE49-F238E27FC236}">
                <a16:creationId xmlns:a16="http://schemas.microsoft.com/office/drawing/2014/main" id="{258B1A3B-9B23-4D65-A1D5-1F6FA568E3CB}"/>
              </a:ext>
            </a:extLst>
          </p:cNvPr>
          <p:cNvPicPr>
            <a:picLocks noChangeAspect="1"/>
          </p:cNvPicPr>
          <p:nvPr/>
        </p:nvPicPr>
        <p:blipFill>
          <a:blip r:embed="rId5"/>
          <a:stretch>
            <a:fillRect/>
          </a:stretch>
        </p:blipFill>
        <p:spPr>
          <a:xfrm>
            <a:off x="4559643" y="3377279"/>
            <a:ext cx="6994227" cy="3063951"/>
          </a:xfrm>
          <a:prstGeom prst="rect">
            <a:avLst/>
          </a:prstGeom>
          <a:ln w="57150">
            <a:solidFill>
              <a:schemeClr val="accent1">
                <a:lumMod val="40000"/>
                <a:lumOff val="60000"/>
              </a:schemeClr>
            </a:solidFill>
          </a:ln>
        </p:spPr>
      </p:pic>
      <p:sp>
        <p:nvSpPr>
          <p:cNvPr id="24" name="Title 1">
            <a:extLst>
              <a:ext uri="{FF2B5EF4-FFF2-40B4-BE49-F238E27FC236}">
                <a16:creationId xmlns:a16="http://schemas.microsoft.com/office/drawing/2014/main" id="{953E306B-83D1-4691-995E-08D33C291C62}"/>
              </a:ext>
            </a:extLst>
          </p:cNvPr>
          <p:cNvSpPr txBox="1">
            <a:spLocks/>
          </p:cNvSpPr>
          <p:nvPr/>
        </p:nvSpPr>
        <p:spPr>
          <a:xfrm>
            <a:off x="8961639" y="2668763"/>
            <a:ext cx="3130273" cy="1072940"/>
          </a:xfrm>
          <a:prstGeom prst="roundRect">
            <a:avLst/>
          </a:prstGeom>
          <a:solidFill>
            <a:srgbClr val="006291"/>
          </a:solidFill>
          <a:ln>
            <a:noFill/>
          </a:ln>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dirty="0">
                <a:solidFill>
                  <a:schemeClr val="bg1"/>
                </a:solidFill>
              </a:rPr>
              <a:t>West End</a:t>
            </a:r>
            <a:br>
              <a:rPr lang="en-US" dirty="0">
                <a:solidFill>
                  <a:schemeClr val="bg1"/>
                </a:solidFill>
              </a:rPr>
            </a:br>
            <a:r>
              <a:rPr lang="en-US" sz="1600" dirty="0">
                <a:solidFill>
                  <a:schemeClr val="bg1"/>
                </a:solidFill>
              </a:rPr>
              <a:t>May 2022</a:t>
            </a:r>
          </a:p>
        </p:txBody>
      </p:sp>
    </p:spTree>
    <p:extLst>
      <p:ext uri="{BB962C8B-B14F-4D97-AF65-F5344CB8AC3E}">
        <p14:creationId xmlns:p14="http://schemas.microsoft.com/office/powerpoint/2010/main" val="383499013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990908" y="1"/>
            <a:ext cx="1702051" cy="1126169"/>
          </a:xfrm>
          <a:prstGeom prst="rect">
            <a:avLst/>
          </a:prstGeom>
          <a:solidFill>
            <a:srgbClr val="E7F2F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8A670648-C970-4F4F-8EFD-1C268C64020D}"/>
              </a:ext>
            </a:extLst>
          </p:cNvPr>
          <p:cNvSpPr txBox="1"/>
          <p:nvPr/>
        </p:nvSpPr>
        <p:spPr>
          <a:xfrm>
            <a:off x="10067867" y="5955556"/>
            <a:ext cx="1965532" cy="646331"/>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b="1" dirty="0">
                <a:solidFill>
                  <a:srgbClr val="E53B2C"/>
                </a:solidFill>
                <a:latin typeface="Arial" panose="020B0604020202020204"/>
              </a:rPr>
              <a:t>CM-GC</a:t>
            </a:r>
            <a:br>
              <a:rPr kumimoji="0" lang="en-US" b="0" i="0" u="none" strike="noStrike" kern="1200" cap="none" spc="0" normalizeH="0" baseline="0" noProof="0" dirty="0">
                <a:ln>
                  <a:noFill/>
                </a:ln>
                <a:solidFill>
                  <a:srgbClr val="3F3F3F"/>
                </a:solidFill>
                <a:effectLst/>
                <a:uLnTx/>
                <a:uFillTx/>
                <a:latin typeface="Arial" panose="020B0604020202020204"/>
                <a:ea typeface="+mn-ea"/>
                <a:cs typeface="+mn-cs"/>
              </a:rPr>
            </a:br>
            <a:r>
              <a:rPr kumimoji="0" lang="en-US" b="0" i="0" u="none" strike="noStrike" kern="1200" cap="none" spc="0" normalizeH="0" baseline="0" noProof="0" dirty="0">
                <a:ln>
                  <a:noFill/>
                </a:ln>
                <a:solidFill>
                  <a:srgbClr val="3F3F3F"/>
                </a:solidFill>
                <a:effectLst/>
                <a:uLnTx/>
                <a:uFillTx/>
                <a:latin typeface="Arial" panose="020B0604020202020204"/>
                <a:ea typeface="+mn-ea"/>
                <a:cs typeface="+mn-cs"/>
              </a:rPr>
              <a:t>Delivery Model</a:t>
            </a:r>
          </a:p>
        </p:txBody>
      </p:sp>
      <p:sp>
        <p:nvSpPr>
          <p:cNvPr id="10" name="TextBox 9">
            <a:extLst>
              <a:ext uri="{FF2B5EF4-FFF2-40B4-BE49-F238E27FC236}">
                <a16:creationId xmlns:a16="http://schemas.microsoft.com/office/drawing/2014/main" id="{90759239-2FF6-48A3-9017-8E5AD9D5C5B3}"/>
              </a:ext>
            </a:extLst>
          </p:cNvPr>
          <p:cNvSpPr txBox="1"/>
          <p:nvPr/>
        </p:nvSpPr>
        <p:spPr>
          <a:xfrm>
            <a:off x="459297" y="1544938"/>
            <a:ext cx="4898135" cy="707886"/>
          </a:xfrm>
          <a:prstGeom prst="rect">
            <a:avLst/>
          </a:prstGeom>
          <a:noFill/>
        </p:spPr>
        <p:txBody>
          <a:bodyPr wrap="square">
            <a:spAutoFit/>
          </a:bodyPr>
          <a:lstStyle/>
          <a:p>
            <a:r>
              <a:rPr lang="en-US" sz="4000" b="1" u="sng" dirty="0"/>
              <a:t>Project Milestones</a:t>
            </a:r>
          </a:p>
        </p:txBody>
      </p:sp>
      <p:sp>
        <p:nvSpPr>
          <p:cNvPr id="24" name="TextBox 23">
            <a:extLst>
              <a:ext uri="{FF2B5EF4-FFF2-40B4-BE49-F238E27FC236}">
                <a16:creationId xmlns:a16="http://schemas.microsoft.com/office/drawing/2014/main" id="{ABBBB65C-EDD2-4E0C-B4C4-4029B7BFFF09}"/>
              </a:ext>
            </a:extLst>
          </p:cNvPr>
          <p:cNvSpPr txBox="1"/>
          <p:nvPr/>
        </p:nvSpPr>
        <p:spPr>
          <a:xfrm>
            <a:off x="459297" y="2630269"/>
            <a:ext cx="1477132" cy="646331"/>
          </a:xfrm>
          <a:prstGeom prst="rect">
            <a:avLst/>
          </a:prstGeom>
          <a:noFill/>
        </p:spPr>
        <p:txBody>
          <a:bodyPr wrap="square">
            <a:spAutoFit/>
          </a:bodyPr>
          <a:lstStyle/>
          <a:p>
            <a:pPr algn="ctr"/>
            <a:r>
              <a:rPr lang="en-US" b="1" dirty="0">
                <a:solidFill>
                  <a:srgbClr val="E32526"/>
                </a:solidFill>
                <a:latin typeface="Arial" panose="020B0604020202020204" pitchFamily="34" charset="0"/>
                <a:cs typeface="Arial" panose="020B0604020202020204" pitchFamily="34" charset="0"/>
              </a:rPr>
              <a:t>May – July</a:t>
            </a:r>
          </a:p>
          <a:p>
            <a:pPr algn="ctr"/>
            <a:r>
              <a:rPr lang="en-US" b="1" dirty="0">
                <a:solidFill>
                  <a:srgbClr val="E32526"/>
                </a:solidFill>
                <a:latin typeface="Arial" panose="020B0604020202020204" pitchFamily="34" charset="0"/>
                <a:cs typeface="Arial" panose="020B0604020202020204" pitchFamily="34" charset="0"/>
              </a:rPr>
              <a:t>2022</a:t>
            </a:r>
          </a:p>
        </p:txBody>
      </p:sp>
      <p:sp>
        <p:nvSpPr>
          <p:cNvPr id="25" name="TextBox 24">
            <a:extLst>
              <a:ext uri="{FF2B5EF4-FFF2-40B4-BE49-F238E27FC236}">
                <a16:creationId xmlns:a16="http://schemas.microsoft.com/office/drawing/2014/main" id="{83EDA04A-E981-4C8D-B0EC-202D1EB54FC1}"/>
              </a:ext>
            </a:extLst>
          </p:cNvPr>
          <p:cNvSpPr txBox="1"/>
          <p:nvPr/>
        </p:nvSpPr>
        <p:spPr>
          <a:xfrm>
            <a:off x="347587" y="3946636"/>
            <a:ext cx="1691911" cy="646331"/>
          </a:xfrm>
          <a:prstGeom prst="rect">
            <a:avLst/>
          </a:prstGeom>
          <a:noFill/>
        </p:spPr>
        <p:txBody>
          <a:bodyPr wrap="square">
            <a:spAutoFit/>
          </a:bodyPr>
          <a:lstStyle/>
          <a:p>
            <a:pPr algn="ctr"/>
            <a:r>
              <a:rPr lang="en-US" b="1" dirty="0">
                <a:solidFill>
                  <a:srgbClr val="E32526"/>
                </a:solidFill>
                <a:latin typeface="Arial" panose="020B0604020202020204" pitchFamily="34" charset="0"/>
                <a:cs typeface="Arial" panose="020B0604020202020204" pitchFamily="34" charset="0"/>
              </a:rPr>
              <a:t>Aug – Dec</a:t>
            </a:r>
          </a:p>
          <a:p>
            <a:pPr algn="ctr"/>
            <a:r>
              <a:rPr lang="en-US" b="1" dirty="0">
                <a:solidFill>
                  <a:srgbClr val="E32526"/>
                </a:solidFill>
                <a:latin typeface="Arial" panose="020B0604020202020204" pitchFamily="34" charset="0"/>
                <a:cs typeface="Arial" panose="020B0604020202020204" pitchFamily="34" charset="0"/>
              </a:rPr>
              <a:t>2022</a:t>
            </a:r>
          </a:p>
        </p:txBody>
      </p:sp>
      <p:pic>
        <p:nvPicPr>
          <p:cNvPr id="26" name="Graphic 25">
            <a:extLst>
              <a:ext uri="{FF2B5EF4-FFF2-40B4-BE49-F238E27FC236}">
                <a16:creationId xmlns:a16="http://schemas.microsoft.com/office/drawing/2014/main" id="{39EDAD5C-083E-4A14-923A-AA9E3C10CA48}"/>
              </a:ext>
            </a:extLst>
          </p:cNvPr>
          <p:cNvPicPr>
            <a:picLocks/>
          </p:cNvPicPr>
          <p:nvPr/>
        </p:nvPicPr>
        <p:blipFill>
          <a:blip r:embed="rId3">
            <a:extLst>
              <a:ext uri="{96DAC541-7B7A-43D3-8B79-37D633B846F1}">
                <asvg:svgBlip xmlns:asvg="http://schemas.microsoft.com/office/drawing/2016/SVG/main" r:embed="rId4"/>
              </a:ext>
            </a:extLst>
          </a:blip>
          <a:stretch>
            <a:fillRect/>
          </a:stretch>
        </p:blipFill>
        <p:spPr>
          <a:xfrm>
            <a:off x="2162744" y="2689260"/>
            <a:ext cx="224126" cy="230725"/>
          </a:xfrm>
          <a:prstGeom prst="rect">
            <a:avLst/>
          </a:prstGeom>
        </p:spPr>
      </p:pic>
      <p:sp>
        <p:nvSpPr>
          <p:cNvPr id="32" name="TextBox 31">
            <a:extLst>
              <a:ext uri="{FF2B5EF4-FFF2-40B4-BE49-F238E27FC236}">
                <a16:creationId xmlns:a16="http://schemas.microsoft.com/office/drawing/2014/main" id="{E97682B1-1DEF-4C73-9782-FE2702E97606}"/>
              </a:ext>
            </a:extLst>
          </p:cNvPr>
          <p:cNvSpPr txBox="1"/>
          <p:nvPr/>
        </p:nvSpPr>
        <p:spPr>
          <a:xfrm>
            <a:off x="2151208" y="3793106"/>
            <a:ext cx="4898134" cy="1077218"/>
          </a:xfrm>
          <a:prstGeom prst="rect">
            <a:avLst/>
          </a:prstGeom>
          <a:noFill/>
        </p:spPr>
        <p:txBody>
          <a:bodyPr wrap="square">
            <a:spAutoFit/>
          </a:bodyPr>
          <a:lstStyle/>
          <a:p>
            <a:pPr marL="285750" indent="-285750">
              <a:buFont typeface="Arial" panose="020B0604020202020204" pitchFamily="34" charset="0"/>
              <a:buChar char="•"/>
            </a:pPr>
            <a:r>
              <a:rPr lang="en-US" sz="1600" b="1" dirty="0">
                <a:latin typeface="Arial" panose="020B0604020202020204" pitchFamily="34" charset="0"/>
                <a:cs typeface="Arial" panose="020B0604020202020204" pitchFamily="34" charset="0"/>
              </a:rPr>
              <a:t>SPUI Intersection In-Service</a:t>
            </a:r>
          </a:p>
          <a:p>
            <a:pPr marL="285750" indent="-285750">
              <a:buFont typeface="Arial" panose="020B0604020202020204" pitchFamily="34" charset="0"/>
              <a:buChar char="•"/>
            </a:pPr>
            <a:r>
              <a:rPr lang="en-US" sz="1600" b="1" dirty="0">
                <a:latin typeface="Arial" panose="020B0604020202020204" pitchFamily="34" charset="0"/>
                <a:cs typeface="Arial" panose="020B0604020202020204" pitchFamily="34" charset="0"/>
              </a:rPr>
              <a:t>Pleasant Valley to Reservoir Road </a:t>
            </a:r>
          </a:p>
          <a:p>
            <a:r>
              <a:rPr lang="en-US" sz="1600" b="1" dirty="0">
                <a:latin typeface="Arial" panose="020B0604020202020204" pitchFamily="34" charset="0"/>
                <a:cs typeface="Arial" panose="020B0604020202020204" pitchFamily="34" charset="0"/>
              </a:rPr>
              <a:t>     Mill &amp; Inlay</a:t>
            </a:r>
          </a:p>
          <a:p>
            <a:pPr marL="285750" indent="-285750">
              <a:buFont typeface="Arial" panose="020B0604020202020204" pitchFamily="34" charset="0"/>
              <a:buChar char="•"/>
            </a:pPr>
            <a:r>
              <a:rPr lang="en-US" sz="1600" b="1" dirty="0">
                <a:latin typeface="Arial" panose="020B0604020202020204" pitchFamily="34" charset="0"/>
                <a:cs typeface="Arial" panose="020B0604020202020204" pitchFamily="34" charset="0"/>
              </a:rPr>
              <a:t>I-430 SB Ramp Tie-Ins (CRCP)</a:t>
            </a:r>
          </a:p>
        </p:txBody>
      </p:sp>
      <p:sp>
        <p:nvSpPr>
          <p:cNvPr id="34" name="TextBox 33">
            <a:extLst>
              <a:ext uri="{FF2B5EF4-FFF2-40B4-BE49-F238E27FC236}">
                <a16:creationId xmlns:a16="http://schemas.microsoft.com/office/drawing/2014/main" id="{04DF8EDD-46BB-41F5-BB9D-69F9ADF477F6}"/>
              </a:ext>
            </a:extLst>
          </p:cNvPr>
          <p:cNvSpPr txBox="1"/>
          <p:nvPr/>
        </p:nvSpPr>
        <p:spPr>
          <a:xfrm>
            <a:off x="2151207" y="2659429"/>
            <a:ext cx="3746469" cy="584775"/>
          </a:xfrm>
          <a:prstGeom prst="rect">
            <a:avLst/>
          </a:prstGeom>
          <a:noFill/>
        </p:spPr>
        <p:txBody>
          <a:bodyPr wrap="square">
            <a:spAutoFit/>
          </a:bodyPr>
          <a:lstStyle/>
          <a:p>
            <a:r>
              <a:rPr lang="en-US" sz="1400" dirty="0">
                <a:latin typeface="Arial" panose="020B0604020202020204" pitchFamily="34" charset="0"/>
                <a:cs typeface="Arial" panose="020B0604020202020204" pitchFamily="34" charset="0"/>
              </a:rPr>
              <a:t>      </a:t>
            </a:r>
            <a:r>
              <a:rPr lang="en-US" sz="1600" b="1" dirty="0">
                <a:latin typeface="Arial" panose="020B0604020202020204" pitchFamily="34" charset="0"/>
                <a:cs typeface="Arial" panose="020B0604020202020204" pitchFamily="34" charset="0"/>
              </a:rPr>
              <a:t>SPUI Overpass Bridge Deck Pour</a:t>
            </a:r>
          </a:p>
          <a:p>
            <a:pPr marL="285750" indent="-285750">
              <a:buFont typeface="Arial" panose="020B0604020202020204" pitchFamily="34" charset="0"/>
              <a:buChar char="•"/>
            </a:pPr>
            <a:r>
              <a:rPr lang="en-US" sz="1600" b="1" dirty="0">
                <a:latin typeface="Arial" panose="020B0604020202020204" pitchFamily="34" charset="0"/>
                <a:cs typeface="Arial" panose="020B0604020202020204" pitchFamily="34" charset="0"/>
              </a:rPr>
              <a:t>West End Widening Operations</a:t>
            </a:r>
          </a:p>
        </p:txBody>
      </p:sp>
      <p:sp>
        <p:nvSpPr>
          <p:cNvPr id="31" name="TextBox 30">
            <a:extLst>
              <a:ext uri="{FF2B5EF4-FFF2-40B4-BE49-F238E27FC236}">
                <a16:creationId xmlns:a16="http://schemas.microsoft.com/office/drawing/2014/main" id="{FE0EC3D3-4007-4E41-9345-2DAC871F0785}"/>
              </a:ext>
            </a:extLst>
          </p:cNvPr>
          <p:cNvSpPr txBox="1"/>
          <p:nvPr/>
        </p:nvSpPr>
        <p:spPr>
          <a:xfrm>
            <a:off x="413514" y="5309225"/>
            <a:ext cx="1693068" cy="646331"/>
          </a:xfrm>
          <a:prstGeom prst="rect">
            <a:avLst/>
          </a:prstGeom>
          <a:noFill/>
        </p:spPr>
        <p:txBody>
          <a:bodyPr wrap="square">
            <a:spAutoFit/>
          </a:bodyPr>
          <a:lstStyle/>
          <a:p>
            <a:pPr algn="ctr"/>
            <a:r>
              <a:rPr lang="en-US" b="1" dirty="0">
                <a:solidFill>
                  <a:srgbClr val="E32526"/>
                </a:solidFill>
                <a:latin typeface="Arial" panose="020B0604020202020204" pitchFamily="34" charset="0"/>
                <a:cs typeface="Arial" panose="020B0604020202020204" pitchFamily="34" charset="0"/>
              </a:rPr>
              <a:t>Jan</a:t>
            </a:r>
            <a:r>
              <a:rPr lang="en-US" sz="1800" b="1" dirty="0">
                <a:solidFill>
                  <a:srgbClr val="E32526"/>
                </a:solidFill>
                <a:latin typeface="Arial" panose="020B0604020202020204" pitchFamily="34" charset="0"/>
                <a:cs typeface="Arial" panose="020B0604020202020204" pitchFamily="34" charset="0"/>
              </a:rPr>
              <a:t> - Mar</a:t>
            </a:r>
          </a:p>
          <a:p>
            <a:pPr algn="ctr"/>
            <a:r>
              <a:rPr lang="en-US" sz="1800" b="1" dirty="0">
                <a:solidFill>
                  <a:srgbClr val="E32526"/>
                </a:solidFill>
                <a:latin typeface="Arial" panose="020B0604020202020204" pitchFamily="34" charset="0"/>
                <a:cs typeface="Arial" panose="020B0604020202020204" pitchFamily="34" charset="0"/>
              </a:rPr>
              <a:t>2023</a:t>
            </a:r>
          </a:p>
        </p:txBody>
      </p:sp>
      <p:sp>
        <p:nvSpPr>
          <p:cNvPr id="33" name="TextBox 32">
            <a:extLst>
              <a:ext uri="{FF2B5EF4-FFF2-40B4-BE49-F238E27FC236}">
                <a16:creationId xmlns:a16="http://schemas.microsoft.com/office/drawing/2014/main" id="{13CDC07D-CB8B-4772-AB2C-C55F49778258}"/>
              </a:ext>
            </a:extLst>
          </p:cNvPr>
          <p:cNvSpPr txBox="1"/>
          <p:nvPr/>
        </p:nvSpPr>
        <p:spPr>
          <a:xfrm>
            <a:off x="2151208" y="5236247"/>
            <a:ext cx="4266684" cy="830997"/>
          </a:xfrm>
          <a:prstGeom prst="rect">
            <a:avLst/>
          </a:prstGeom>
          <a:noFill/>
        </p:spPr>
        <p:txBody>
          <a:bodyPr wrap="square">
            <a:spAutoFit/>
          </a:bodyPr>
          <a:lstStyle/>
          <a:p>
            <a:pPr marL="285750" indent="-285750">
              <a:buFont typeface="Arial" panose="020B0604020202020204" pitchFamily="34" charset="0"/>
              <a:buChar char="•"/>
            </a:pPr>
            <a:r>
              <a:rPr lang="en-US" sz="1600" b="1" dirty="0">
                <a:latin typeface="Arial" panose="020B0604020202020204" pitchFamily="34" charset="0"/>
                <a:cs typeface="Arial" panose="020B0604020202020204" pitchFamily="34" charset="0"/>
              </a:rPr>
              <a:t>ACHM Final Surface/Striping/Signage </a:t>
            </a:r>
          </a:p>
          <a:p>
            <a:pPr marL="285750" indent="-285750">
              <a:buFont typeface="Arial" panose="020B0604020202020204" pitchFamily="34" charset="0"/>
              <a:buChar char="•"/>
            </a:pPr>
            <a:r>
              <a:rPr lang="en-US" sz="1600" b="1" dirty="0">
                <a:latin typeface="Arial" panose="020B0604020202020204" pitchFamily="34" charset="0"/>
                <a:cs typeface="Arial" panose="020B0604020202020204" pitchFamily="34" charset="0"/>
              </a:rPr>
              <a:t>Permanent Signals  </a:t>
            </a:r>
          </a:p>
          <a:p>
            <a:pPr marL="285750" indent="-285750">
              <a:buFont typeface="Arial" panose="020B0604020202020204" pitchFamily="34" charset="0"/>
              <a:buChar char="•"/>
            </a:pPr>
            <a:r>
              <a:rPr lang="en-US" sz="1600" b="1" dirty="0">
                <a:latin typeface="Arial" panose="020B0604020202020204" pitchFamily="34" charset="0"/>
                <a:cs typeface="Arial" panose="020B0604020202020204" pitchFamily="34" charset="0"/>
              </a:rPr>
              <a:t>Substantial Completion</a:t>
            </a:r>
          </a:p>
        </p:txBody>
      </p:sp>
      <p:sp>
        <p:nvSpPr>
          <p:cNvPr id="5" name="AutoShape 2">
            <a:extLst>
              <a:ext uri="{FF2B5EF4-FFF2-40B4-BE49-F238E27FC236}">
                <a16:creationId xmlns:a16="http://schemas.microsoft.com/office/drawing/2014/main" id="{17B91F03-CB91-4FCA-B5C4-759F5D2477D3}"/>
              </a:ext>
            </a:extLst>
          </p:cNvPr>
          <p:cNvSpPr>
            <a:spLocks noChangeAspect="1" noChangeArrowheads="1"/>
          </p:cNvSpPr>
          <p:nvPr/>
        </p:nvSpPr>
        <p:spPr bwMode="auto">
          <a:xfrm>
            <a:off x="5943600" y="3276600"/>
            <a:ext cx="935764" cy="935764"/>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8" name="Picture 7">
            <a:extLst>
              <a:ext uri="{FF2B5EF4-FFF2-40B4-BE49-F238E27FC236}">
                <a16:creationId xmlns:a16="http://schemas.microsoft.com/office/drawing/2014/main" id="{36AE5342-A131-4EA1-82A2-228F93C922A5}"/>
              </a:ext>
            </a:extLst>
          </p:cNvPr>
          <p:cNvPicPr>
            <a:picLocks noChangeAspect="1"/>
          </p:cNvPicPr>
          <p:nvPr/>
        </p:nvPicPr>
        <p:blipFill>
          <a:blip r:embed="rId5"/>
          <a:stretch>
            <a:fillRect/>
          </a:stretch>
        </p:blipFill>
        <p:spPr>
          <a:xfrm>
            <a:off x="6112456" y="1140210"/>
            <a:ext cx="5516965" cy="3588205"/>
          </a:xfrm>
          <a:prstGeom prst="rect">
            <a:avLst/>
          </a:prstGeom>
        </p:spPr>
      </p:pic>
      <p:sp>
        <p:nvSpPr>
          <p:cNvPr id="16" name="Title 1">
            <a:extLst>
              <a:ext uri="{FF2B5EF4-FFF2-40B4-BE49-F238E27FC236}">
                <a16:creationId xmlns:a16="http://schemas.microsoft.com/office/drawing/2014/main" id="{27B4A776-DA29-4910-B5A5-505746361173}"/>
              </a:ext>
            </a:extLst>
          </p:cNvPr>
          <p:cNvSpPr txBox="1">
            <a:spLocks/>
          </p:cNvSpPr>
          <p:nvPr/>
        </p:nvSpPr>
        <p:spPr>
          <a:xfrm>
            <a:off x="8143103" y="4405250"/>
            <a:ext cx="3745717" cy="830997"/>
          </a:xfrm>
          <a:prstGeom prst="roundRect">
            <a:avLst/>
          </a:prstGeom>
          <a:solidFill>
            <a:srgbClr val="006291"/>
          </a:solidFill>
          <a:ln>
            <a:noFill/>
          </a:ln>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800" dirty="0">
                <a:solidFill>
                  <a:schemeClr val="bg1"/>
                </a:solidFill>
                <a:latin typeface="Arial" panose="020B0604020202020204" pitchFamily="34" charset="0"/>
                <a:cs typeface="Arial" panose="020B0604020202020204" pitchFamily="34" charset="0"/>
              </a:rPr>
              <a:t>SPUI Overpass Bridge Deck Pour</a:t>
            </a:r>
          </a:p>
          <a:p>
            <a:r>
              <a:rPr lang="en-US" sz="1800" dirty="0">
                <a:solidFill>
                  <a:schemeClr val="bg1"/>
                </a:solidFill>
                <a:latin typeface="Arial" panose="020B0604020202020204" pitchFamily="34" charset="0"/>
                <a:cs typeface="Arial" panose="020B0604020202020204" pitchFamily="34" charset="0"/>
              </a:rPr>
              <a:t>May 12, 2022</a:t>
            </a:r>
          </a:p>
        </p:txBody>
      </p:sp>
      <p:sp>
        <p:nvSpPr>
          <p:cNvPr id="35" name="TextBox 34">
            <a:extLst>
              <a:ext uri="{FF2B5EF4-FFF2-40B4-BE49-F238E27FC236}">
                <a16:creationId xmlns:a16="http://schemas.microsoft.com/office/drawing/2014/main" id="{25446991-050A-4FCD-96F7-757B2F868F86}"/>
              </a:ext>
            </a:extLst>
          </p:cNvPr>
          <p:cNvSpPr txBox="1"/>
          <p:nvPr/>
        </p:nvSpPr>
        <p:spPr>
          <a:xfrm>
            <a:off x="459297" y="406561"/>
            <a:ext cx="7092778" cy="757130"/>
          </a:xfrm>
          <a:prstGeom prst="rect">
            <a:avLst/>
          </a:prstGeom>
          <a:noFill/>
        </p:spPr>
        <p:txBody>
          <a:bodyPr wrap="square">
            <a:spAutoFit/>
          </a:bodyPr>
          <a:lstStyle/>
          <a:p>
            <a:pPr marL="0" marR="0" lvl="0" indent="0" algn="l" defTabSz="685766"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dirty="0">
                <a:ln>
                  <a:noFill/>
                </a:ln>
                <a:solidFill>
                  <a:srgbClr val="2A338F"/>
                </a:solidFill>
                <a:effectLst/>
                <a:uLnTx/>
                <a:uFillTx/>
                <a:latin typeface="Arial Black" panose="020B0A04020102020204" pitchFamily="34" charset="0"/>
                <a:ea typeface="+mj-ea"/>
                <a:cs typeface="+mj-cs"/>
              </a:rPr>
              <a:t>Cantrell Road Widening</a:t>
            </a:r>
            <a:br>
              <a:rPr kumimoji="0" lang="en-US" sz="1800" b="0" i="0" u="none" strike="noStrike" kern="1200" cap="none" spc="0" normalizeH="0" baseline="0" noProof="0" dirty="0">
                <a:ln>
                  <a:noFill/>
                </a:ln>
                <a:solidFill>
                  <a:srgbClr val="2A338F"/>
                </a:solidFill>
                <a:effectLst/>
                <a:uLnTx/>
                <a:uFillTx/>
                <a:latin typeface="Arial Black" panose="020B0A04020102020204" pitchFamily="34" charset="0"/>
                <a:ea typeface="+mj-ea"/>
                <a:cs typeface="+mj-cs"/>
              </a:rPr>
            </a:br>
            <a:r>
              <a:rPr kumimoji="0" lang="en-US" sz="2000" b="0" i="0" u="none" strike="noStrike" kern="1200" cap="none" spc="0" normalizeH="0" baseline="0" noProof="0" dirty="0">
                <a:ln>
                  <a:noFill/>
                </a:ln>
                <a:solidFill>
                  <a:srgbClr val="E53B2C"/>
                </a:solidFill>
                <a:effectLst/>
                <a:uLnTx/>
                <a:uFillTx/>
                <a:latin typeface="Arial Black" panose="020B0A04020102020204" pitchFamily="34" charset="0"/>
                <a:ea typeface="+mj-ea"/>
                <a:cs typeface="+mj-cs"/>
              </a:rPr>
              <a:t>Little Rock, AR</a:t>
            </a:r>
          </a:p>
        </p:txBody>
      </p:sp>
    </p:spTree>
    <p:extLst>
      <p:ext uri="{BB962C8B-B14F-4D97-AF65-F5344CB8AC3E}">
        <p14:creationId xmlns:p14="http://schemas.microsoft.com/office/powerpoint/2010/main" val="4792790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Picture 44" descr="Logo&#10;&#10;Description automatically generated">
            <a:extLst>
              <a:ext uri="{FF2B5EF4-FFF2-40B4-BE49-F238E27FC236}">
                <a16:creationId xmlns:a16="http://schemas.microsoft.com/office/drawing/2014/main" id="{CE3FB960-EED8-4A92-ADC1-33957E650733}"/>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348064" y="393313"/>
            <a:ext cx="1282612" cy="477836"/>
          </a:xfrm>
          <a:prstGeom prst="rect">
            <a:avLst/>
          </a:prstGeom>
        </p:spPr>
      </p:pic>
      <p:cxnSp>
        <p:nvCxnSpPr>
          <p:cNvPr id="49" name="Straight Connector 48">
            <a:extLst>
              <a:ext uri="{FF2B5EF4-FFF2-40B4-BE49-F238E27FC236}">
                <a16:creationId xmlns:a16="http://schemas.microsoft.com/office/drawing/2014/main" id="{B062CCDB-611F-43B7-8CBB-B9F2D01CAEFB}"/>
              </a:ext>
            </a:extLst>
          </p:cNvPr>
          <p:cNvCxnSpPr>
            <a:cxnSpLocks/>
          </p:cNvCxnSpPr>
          <p:nvPr/>
        </p:nvCxnSpPr>
        <p:spPr>
          <a:xfrm flipH="1">
            <a:off x="360729" y="285226"/>
            <a:ext cx="11341913" cy="0"/>
          </a:xfrm>
          <a:prstGeom prst="line">
            <a:avLst/>
          </a:prstGeom>
          <a:ln w="57150">
            <a:solidFill>
              <a:srgbClr val="3B3477"/>
            </a:solidFill>
          </a:ln>
        </p:spPr>
        <p:style>
          <a:lnRef idx="3">
            <a:schemeClr val="accent1"/>
          </a:lnRef>
          <a:fillRef idx="0">
            <a:schemeClr val="accent1"/>
          </a:fillRef>
          <a:effectRef idx="2">
            <a:schemeClr val="accent1"/>
          </a:effectRef>
          <a:fontRef idx="minor">
            <a:schemeClr val="tx1"/>
          </a:fontRef>
        </p:style>
      </p:cxnSp>
      <p:cxnSp>
        <p:nvCxnSpPr>
          <p:cNvPr id="50" name="Straight Connector 49">
            <a:extLst>
              <a:ext uri="{FF2B5EF4-FFF2-40B4-BE49-F238E27FC236}">
                <a16:creationId xmlns:a16="http://schemas.microsoft.com/office/drawing/2014/main" id="{FF6F6499-6058-474A-948E-E273D477C34A}"/>
              </a:ext>
            </a:extLst>
          </p:cNvPr>
          <p:cNvCxnSpPr>
            <a:cxnSpLocks/>
          </p:cNvCxnSpPr>
          <p:nvPr/>
        </p:nvCxnSpPr>
        <p:spPr>
          <a:xfrm flipH="1">
            <a:off x="360726" y="6586756"/>
            <a:ext cx="11511784" cy="0"/>
          </a:xfrm>
          <a:prstGeom prst="line">
            <a:avLst/>
          </a:prstGeom>
          <a:ln w="57150">
            <a:solidFill>
              <a:srgbClr val="3B3477"/>
            </a:solidFill>
          </a:ln>
        </p:spPr>
        <p:style>
          <a:lnRef idx="3">
            <a:schemeClr val="accent1"/>
          </a:lnRef>
          <a:fillRef idx="0">
            <a:schemeClr val="accent1"/>
          </a:fillRef>
          <a:effectRef idx="2">
            <a:schemeClr val="accent1"/>
          </a:effectRef>
          <a:fontRef idx="minor">
            <a:schemeClr val="tx1"/>
          </a:fontRef>
        </p:style>
      </p:cxnSp>
      <p:cxnSp>
        <p:nvCxnSpPr>
          <p:cNvPr id="53" name="Straight Connector 52">
            <a:extLst>
              <a:ext uri="{FF2B5EF4-FFF2-40B4-BE49-F238E27FC236}">
                <a16:creationId xmlns:a16="http://schemas.microsoft.com/office/drawing/2014/main" id="{89D9C598-6F37-47C3-AAE5-943F5B2F6059}"/>
              </a:ext>
            </a:extLst>
          </p:cNvPr>
          <p:cNvCxnSpPr>
            <a:cxnSpLocks/>
          </p:cNvCxnSpPr>
          <p:nvPr/>
        </p:nvCxnSpPr>
        <p:spPr>
          <a:xfrm>
            <a:off x="385893" y="285226"/>
            <a:ext cx="0" cy="6301530"/>
          </a:xfrm>
          <a:prstGeom prst="line">
            <a:avLst/>
          </a:prstGeom>
          <a:ln w="57150">
            <a:solidFill>
              <a:srgbClr val="3B3477"/>
            </a:solidFill>
          </a:ln>
        </p:spPr>
        <p:style>
          <a:lnRef idx="3">
            <a:schemeClr val="accent1"/>
          </a:lnRef>
          <a:fillRef idx="0">
            <a:schemeClr val="accent1"/>
          </a:fillRef>
          <a:effectRef idx="2">
            <a:schemeClr val="accent1"/>
          </a:effectRef>
          <a:fontRef idx="minor">
            <a:schemeClr val="tx1"/>
          </a:fontRef>
        </p:style>
      </p:cxnSp>
      <p:cxnSp>
        <p:nvCxnSpPr>
          <p:cNvPr id="60" name="Straight Connector 59">
            <a:extLst>
              <a:ext uri="{FF2B5EF4-FFF2-40B4-BE49-F238E27FC236}">
                <a16:creationId xmlns:a16="http://schemas.microsoft.com/office/drawing/2014/main" id="{D8842142-0438-4A0A-849B-B9ED83F1D16B}"/>
              </a:ext>
            </a:extLst>
          </p:cNvPr>
          <p:cNvCxnSpPr>
            <a:cxnSpLocks/>
          </p:cNvCxnSpPr>
          <p:nvPr/>
        </p:nvCxnSpPr>
        <p:spPr>
          <a:xfrm>
            <a:off x="11855732" y="6104426"/>
            <a:ext cx="0" cy="507497"/>
          </a:xfrm>
          <a:prstGeom prst="line">
            <a:avLst/>
          </a:prstGeom>
          <a:ln w="57150">
            <a:solidFill>
              <a:srgbClr val="3B3477"/>
            </a:solidFill>
          </a:ln>
        </p:spPr>
        <p:style>
          <a:lnRef idx="3">
            <a:schemeClr val="accent1"/>
          </a:lnRef>
          <a:fillRef idx="0">
            <a:schemeClr val="accent1"/>
          </a:fillRef>
          <a:effectRef idx="2">
            <a:schemeClr val="accent1"/>
          </a:effectRef>
          <a:fontRef idx="minor">
            <a:schemeClr val="tx1"/>
          </a:fontRef>
        </p:style>
      </p:cxnSp>
      <p:sp>
        <p:nvSpPr>
          <p:cNvPr id="7" name="Title 1">
            <a:extLst>
              <a:ext uri="{FF2B5EF4-FFF2-40B4-BE49-F238E27FC236}">
                <a16:creationId xmlns:a16="http://schemas.microsoft.com/office/drawing/2014/main" id="{6649AF1A-60E1-4008-8DF4-E6ABB75B8A18}"/>
              </a:ext>
            </a:extLst>
          </p:cNvPr>
          <p:cNvSpPr txBox="1">
            <a:spLocks/>
          </p:cNvSpPr>
          <p:nvPr/>
        </p:nvSpPr>
        <p:spPr>
          <a:xfrm>
            <a:off x="838200" y="509690"/>
            <a:ext cx="7858125" cy="1069975"/>
          </a:xfrm>
          <a:prstGeom prst="rect">
            <a:avLst/>
          </a:prstGeom>
        </p:spPr>
        <p:txBody>
          <a:bodyPr vert="horz" lIns="91440" tIns="45720" rIns="91440" bIns="45720" rtlCol="0" anchor="t">
            <a:normAutofit/>
          </a:bodyPr>
          <a:lstStyle>
            <a:lvl1pPr algn="l" defTabSz="685766" rtl="0" eaLnBrk="1" latinLnBrk="0" hangingPunct="1">
              <a:lnSpc>
                <a:spcPct val="90000"/>
              </a:lnSpc>
              <a:spcBef>
                <a:spcPct val="0"/>
              </a:spcBef>
              <a:buNone/>
              <a:defRPr sz="2800" b="0" kern="1200">
                <a:solidFill>
                  <a:srgbClr val="2A338F"/>
                </a:solidFill>
                <a:latin typeface="Arial Black" panose="020B0A04020102020204" pitchFamily="34" charset="0"/>
                <a:ea typeface="+mj-ea"/>
                <a:cs typeface="+mj-cs"/>
              </a:defRPr>
            </a:lvl1pPr>
          </a:lstStyle>
          <a:p>
            <a:pPr marL="0" marR="0" lvl="0" indent="0" algn="l" defTabSz="685766"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dirty="0">
                <a:ln>
                  <a:noFill/>
                </a:ln>
                <a:solidFill>
                  <a:srgbClr val="2A338F"/>
                </a:solidFill>
                <a:effectLst/>
                <a:uLnTx/>
                <a:uFillTx/>
                <a:latin typeface="Arial Black" panose="020B0A04020102020204" pitchFamily="34" charset="0"/>
                <a:ea typeface="+mj-ea"/>
                <a:cs typeface="+mj-cs"/>
              </a:rPr>
              <a:t>I-49/Highway 62 Interchange</a:t>
            </a:r>
            <a:br>
              <a:rPr kumimoji="0" lang="en-US" sz="2800" b="0" i="0" u="none" strike="noStrike" kern="1200" cap="none" spc="0" normalizeH="0" baseline="0" noProof="0" dirty="0">
                <a:ln>
                  <a:noFill/>
                </a:ln>
                <a:solidFill>
                  <a:srgbClr val="2A338F"/>
                </a:solidFill>
                <a:effectLst/>
                <a:uLnTx/>
                <a:uFillTx/>
                <a:latin typeface="Arial Black" panose="020B0A04020102020204" pitchFamily="34" charset="0"/>
                <a:ea typeface="+mj-ea"/>
                <a:cs typeface="+mj-cs"/>
              </a:rPr>
            </a:br>
            <a:r>
              <a:rPr kumimoji="0" lang="en-US" sz="2000" b="0" i="0" u="none" strike="noStrike" kern="1200" cap="none" spc="0" normalizeH="0" baseline="0" noProof="0" dirty="0">
                <a:ln>
                  <a:noFill/>
                </a:ln>
                <a:solidFill>
                  <a:srgbClr val="E53B2C"/>
                </a:solidFill>
                <a:effectLst/>
                <a:uLnTx/>
                <a:uFillTx/>
                <a:latin typeface="Arial Black" panose="020B0A04020102020204" pitchFamily="34" charset="0"/>
                <a:ea typeface="+mj-ea"/>
                <a:cs typeface="+mj-cs"/>
              </a:rPr>
              <a:t>Fayetteville, AR</a:t>
            </a:r>
          </a:p>
        </p:txBody>
      </p:sp>
      <p:sp>
        <p:nvSpPr>
          <p:cNvPr id="8" name="TextBox 7">
            <a:extLst>
              <a:ext uri="{FF2B5EF4-FFF2-40B4-BE49-F238E27FC236}">
                <a16:creationId xmlns:a16="http://schemas.microsoft.com/office/drawing/2014/main" id="{479CBF27-1653-4F11-BB4D-8FD5F4159D17}"/>
              </a:ext>
            </a:extLst>
          </p:cNvPr>
          <p:cNvSpPr txBox="1"/>
          <p:nvPr/>
        </p:nvSpPr>
        <p:spPr>
          <a:xfrm>
            <a:off x="5862236" y="1579181"/>
            <a:ext cx="1800493" cy="830997"/>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E53B2C"/>
                </a:solidFill>
                <a:effectLst/>
                <a:uLnTx/>
                <a:uFillTx/>
                <a:latin typeface="Arial" panose="020B0604020202020204"/>
                <a:ea typeface="+mn-ea"/>
                <a:cs typeface="+mn-cs"/>
              </a:rPr>
              <a:t>$50-60M</a:t>
            </a:r>
            <a:br>
              <a:rPr kumimoji="0" lang="en-US" sz="1800" b="0" i="0" u="none" strike="noStrike" kern="1200" cap="none" spc="0" normalizeH="0" baseline="0" noProof="0" dirty="0">
                <a:ln>
                  <a:noFill/>
                </a:ln>
                <a:solidFill>
                  <a:srgbClr val="3F3F3F"/>
                </a:solidFill>
                <a:effectLst/>
                <a:uLnTx/>
                <a:uFillTx/>
                <a:latin typeface="Arial" panose="020B0604020202020204"/>
                <a:ea typeface="+mn-ea"/>
                <a:cs typeface="+mn-cs"/>
              </a:rPr>
            </a:br>
            <a:r>
              <a:rPr kumimoji="0" lang="en-US" sz="1600" b="0" i="0" u="none" strike="noStrike" kern="1200" cap="none" spc="0" normalizeH="0" baseline="0" noProof="0" dirty="0">
                <a:ln>
                  <a:noFill/>
                </a:ln>
                <a:solidFill>
                  <a:srgbClr val="3F3F3F"/>
                </a:solidFill>
                <a:effectLst/>
                <a:uLnTx/>
                <a:uFillTx/>
                <a:latin typeface="Arial" panose="020B0604020202020204"/>
                <a:ea typeface="+mn-ea"/>
                <a:cs typeface="+mn-cs"/>
              </a:rPr>
              <a:t>Project Budget</a:t>
            </a:r>
            <a:endParaRPr kumimoji="0" lang="en-US" sz="1800" b="0" i="0" u="none" strike="noStrike" kern="1200" cap="none" spc="0" normalizeH="0" baseline="0" noProof="0" dirty="0">
              <a:ln>
                <a:noFill/>
              </a:ln>
              <a:solidFill>
                <a:srgbClr val="3F3F3F"/>
              </a:solidFill>
              <a:effectLst/>
              <a:uLnTx/>
              <a:uFillTx/>
              <a:latin typeface="Arial" panose="020B0604020202020204"/>
              <a:ea typeface="+mn-ea"/>
              <a:cs typeface="+mn-cs"/>
            </a:endParaRPr>
          </a:p>
        </p:txBody>
      </p:sp>
      <p:sp>
        <p:nvSpPr>
          <p:cNvPr id="9" name="TextBox 8">
            <a:extLst>
              <a:ext uri="{FF2B5EF4-FFF2-40B4-BE49-F238E27FC236}">
                <a16:creationId xmlns:a16="http://schemas.microsoft.com/office/drawing/2014/main" id="{A6063661-83FF-4643-BAE9-FFF915A7BBB1}"/>
              </a:ext>
            </a:extLst>
          </p:cNvPr>
          <p:cNvSpPr txBox="1"/>
          <p:nvPr/>
        </p:nvSpPr>
        <p:spPr>
          <a:xfrm>
            <a:off x="8341451" y="1579181"/>
            <a:ext cx="1574470" cy="830997"/>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E53B2C"/>
                </a:solidFill>
                <a:effectLst/>
                <a:uLnTx/>
                <a:uFillTx/>
                <a:latin typeface="Arial" panose="020B0604020202020204"/>
                <a:ea typeface="+mn-ea"/>
                <a:cs typeface="+mn-cs"/>
              </a:rPr>
              <a:t>CM-GC</a:t>
            </a:r>
            <a:br>
              <a:rPr kumimoji="0" lang="en-US" sz="1800" b="0" i="0" u="none" strike="noStrike" kern="1200" cap="none" spc="0" normalizeH="0" baseline="0" noProof="0" dirty="0">
                <a:ln>
                  <a:noFill/>
                </a:ln>
                <a:solidFill>
                  <a:srgbClr val="3F3F3F"/>
                </a:solidFill>
                <a:effectLst/>
                <a:uLnTx/>
                <a:uFillTx/>
                <a:latin typeface="Arial" panose="020B0604020202020204"/>
                <a:ea typeface="+mn-ea"/>
                <a:cs typeface="+mn-cs"/>
              </a:rPr>
            </a:br>
            <a:r>
              <a:rPr kumimoji="0" lang="en-US" sz="1600" b="0" i="0" u="none" strike="noStrike" kern="1200" cap="none" spc="0" normalizeH="0" baseline="0" noProof="0" dirty="0">
                <a:ln>
                  <a:noFill/>
                </a:ln>
                <a:solidFill>
                  <a:srgbClr val="3F3F3F"/>
                </a:solidFill>
                <a:effectLst/>
                <a:uLnTx/>
                <a:uFillTx/>
                <a:latin typeface="Arial" panose="020B0604020202020204"/>
                <a:ea typeface="+mn-ea"/>
                <a:cs typeface="+mn-cs"/>
              </a:rPr>
              <a:t>Delivery Model</a:t>
            </a:r>
            <a:endParaRPr kumimoji="0" lang="en-US" sz="1800" b="0" i="0" u="none" strike="noStrike" kern="1200" cap="none" spc="0" normalizeH="0" baseline="0" noProof="0" dirty="0">
              <a:ln>
                <a:noFill/>
              </a:ln>
              <a:solidFill>
                <a:srgbClr val="3F3F3F"/>
              </a:solidFill>
              <a:effectLst/>
              <a:uLnTx/>
              <a:uFillTx/>
              <a:latin typeface="Arial" panose="020B0604020202020204"/>
              <a:ea typeface="+mn-ea"/>
              <a:cs typeface="+mn-cs"/>
            </a:endParaRPr>
          </a:p>
        </p:txBody>
      </p:sp>
      <p:grpSp>
        <p:nvGrpSpPr>
          <p:cNvPr id="10" name="Group 9">
            <a:extLst>
              <a:ext uri="{FF2B5EF4-FFF2-40B4-BE49-F238E27FC236}">
                <a16:creationId xmlns:a16="http://schemas.microsoft.com/office/drawing/2014/main" id="{885867C3-7E8F-4BBD-97F1-53289A5A800D}"/>
              </a:ext>
            </a:extLst>
          </p:cNvPr>
          <p:cNvGrpSpPr/>
          <p:nvPr/>
        </p:nvGrpSpPr>
        <p:grpSpPr>
          <a:xfrm>
            <a:off x="5067447" y="4609395"/>
            <a:ext cx="6676778" cy="731520"/>
            <a:chOff x="4591197" y="3197237"/>
            <a:chExt cx="6676778" cy="731520"/>
          </a:xfrm>
        </p:grpSpPr>
        <p:sp>
          <p:nvSpPr>
            <p:cNvPr id="11" name="TextBox 10">
              <a:extLst>
                <a:ext uri="{FF2B5EF4-FFF2-40B4-BE49-F238E27FC236}">
                  <a16:creationId xmlns:a16="http://schemas.microsoft.com/office/drawing/2014/main" id="{4C88A05C-5A35-4231-9C8A-FE3AD69DDC83}"/>
                </a:ext>
              </a:extLst>
            </p:cNvPr>
            <p:cNvSpPr txBox="1"/>
            <p:nvPr/>
          </p:nvSpPr>
          <p:spPr>
            <a:xfrm>
              <a:off x="5536096" y="3372725"/>
              <a:ext cx="5731879"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F3F3F"/>
                  </a:solidFill>
                  <a:effectLst/>
                  <a:uLnTx/>
                  <a:uFillTx/>
                  <a:latin typeface="Arial" panose="020B0604020202020204"/>
                  <a:ea typeface="+mn-ea"/>
                  <a:cs typeface="+mn-cs"/>
                </a:rPr>
                <a:t>Hwy. 62 used by </a:t>
              </a:r>
              <a:r>
                <a:rPr kumimoji="0" lang="en-US" sz="1800" b="1" i="0" u="none" strike="noStrike" kern="1200" cap="none" spc="0" normalizeH="0" baseline="0" noProof="0" dirty="0">
                  <a:ln>
                    <a:noFill/>
                  </a:ln>
                  <a:solidFill>
                    <a:srgbClr val="000099"/>
                  </a:solidFill>
                  <a:effectLst/>
                  <a:uLnTx/>
                  <a:uFillTx/>
                  <a:latin typeface="Arial" panose="020B0604020202020204"/>
                  <a:ea typeface="+mn-ea"/>
                  <a:cs typeface="+mn-cs"/>
                </a:rPr>
                <a:t>42,000 vehicles </a:t>
              </a:r>
              <a:r>
                <a:rPr kumimoji="0" lang="en-US" sz="1800" b="0" i="0" u="none" strike="noStrike" kern="1200" cap="none" spc="0" normalizeH="0" baseline="0" noProof="0" dirty="0">
                  <a:ln>
                    <a:noFill/>
                  </a:ln>
                  <a:solidFill>
                    <a:srgbClr val="3F3F3F"/>
                  </a:solidFill>
                  <a:effectLst/>
                  <a:uLnTx/>
                  <a:uFillTx/>
                  <a:latin typeface="Arial" panose="020B0604020202020204"/>
                  <a:ea typeface="+mn-ea"/>
                  <a:cs typeface="+mn-cs"/>
                </a:rPr>
                <a:t>per day</a:t>
              </a:r>
              <a:endParaRPr kumimoji="0" lang="en-US" sz="1800" b="1" i="0" u="none" strike="noStrike" kern="1200" cap="none" spc="0" normalizeH="0" baseline="0" noProof="0" dirty="0">
                <a:ln>
                  <a:noFill/>
                </a:ln>
                <a:solidFill>
                  <a:srgbClr val="E53B2C"/>
                </a:solidFill>
                <a:effectLst/>
                <a:uLnTx/>
                <a:uFillTx/>
                <a:latin typeface="Arial" panose="020B0604020202020204"/>
                <a:ea typeface="+mn-ea"/>
                <a:cs typeface="+mn-cs"/>
              </a:endParaRPr>
            </a:p>
          </p:txBody>
        </p:sp>
        <p:pic>
          <p:nvPicPr>
            <p:cNvPr id="12" name="Graphic 21" descr="Car">
              <a:extLst>
                <a:ext uri="{FF2B5EF4-FFF2-40B4-BE49-F238E27FC236}">
                  <a16:creationId xmlns:a16="http://schemas.microsoft.com/office/drawing/2014/main" id="{4EE83693-F6AA-4B97-81C4-5443E4295BB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591197" y="3197237"/>
              <a:ext cx="731520" cy="731520"/>
            </a:xfrm>
            <a:prstGeom prst="rect">
              <a:avLst/>
            </a:prstGeom>
          </p:spPr>
        </p:pic>
      </p:grpSp>
      <p:sp>
        <p:nvSpPr>
          <p:cNvPr id="13" name="TextBox 12">
            <a:extLst>
              <a:ext uri="{FF2B5EF4-FFF2-40B4-BE49-F238E27FC236}">
                <a16:creationId xmlns:a16="http://schemas.microsoft.com/office/drawing/2014/main" id="{55D2CC4E-DDAC-4DD7-ADD0-795255445C3B}"/>
              </a:ext>
            </a:extLst>
          </p:cNvPr>
          <p:cNvSpPr txBox="1"/>
          <p:nvPr/>
        </p:nvSpPr>
        <p:spPr>
          <a:xfrm>
            <a:off x="5067447" y="2613765"/>
            <a:ext cx="2204450"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3B3477"/>
                </a:solidFill>
                <a:effectLst/>
                <a:uLnTx/>
                <a:uFillTx/>
                <a:latin typeface="Arial" panose="020B0604020202020204"/>
                <a:ea typeface="+mn-ea"/>
                <a:cs typeface="+mn-cs"/>
              </a:rPr>
              <a:t>Key Elements</a:t>
            </a:r>
          </a:p>
        </p:txBody>
      </p:sp>
      <p:pic>
        <p:nvPicPr>
          <p:cNvPr id="14" name="Picture 13"/>
          <p:cNvPicPr>
            <a:picLocks noChangeAspect="1"/>
          </p:cNvPicPr>
          <p:nvPr/>
        </p:nvPicPr>
        <p:blipFill>
          <a:blip r:embed="rId6"/>
          <a:stretch>
            <a:fillRect/>
          </a:stretch>
        </p:blipFill>
        <p:spPr>
          <a:xfrm>
            <a:off x="838213" y="1488282"/>
            <a:ext cx="4001268" cy="4660221"/>
          </a:xfrm>
          <a:prstGeom prst="rect">
            <a:avLst/>
          </a:prstGeom>
        </p:spPr>
      </p:pic>
      <p:grpSp>
        <p:nvGrpSpPr>
          <p:cNvPr id="15" name="Group 14">
            <a:extLst>
              <a:ext uri="{FF2B5EF4-FFF2-40B4-BE49-F238E27FC236}">
                <a16:creationId xmlns:a16="http://schemas.microsoft.com/office/drawing/2014/main" id="{00B8CF12-5137-4A11-9297-5928FE77E9F7}"/>
              </a:ext>
            </a:extLst>
          </p:cNvPr>
          <p:cNvGrpSpPr/>
          <p:nvPr/>
        </p:nvGrpSpPr>
        <p:grpSpPr>
          <a:xfrm>
            <a:off x="5067447" y="5452148"/>
            <a:ext cx="6477019" cy="731520"/>
            <a:chOff x="8050429" y="5180098"/>
            <a:chExt cx="6477019" cy="731520"/>
          </a:xfrm>
        </p:grpSpPr>
        <p:sp>
          <p:nvSpPr>
            <p:cNvPr id="16" name="TextBox 15">
              <a:extLst>
                <a:ext uri="{FF2B5EF4-FFF2-40B4-BE49-F238E27FC236}">
                  <a16:creationId xmlns:a16="http://schemas.microsoft.com/office/drawing/2014/main" id="{4C88A05C-5A35-4231-9C8A-FE3AD69DDC83}"/>
                </a:ext>
              </a:extLst>
            </p:cNvPr>
            <p:cNvSpPr txBox="1"/>
            <p:nvPr/>
          </p:nvSpPr>
          <p:spPr>
            <a:xfrm>
              <a:off x="8995328" y="5180098"/>
              <a:ext cx="5532120"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F3F3F"/>
                  </a:solidFill>
                  <a:effectLst/>
                  <a:uLnTx/>
                  <a:uFillTx/>
                  <a:latin typeface="Arial" panose="020B0604020202020204"/>
                  <a:ea typeface="+mn-ea"/>
                  <a:cs typeface="+mn-cs"/>
                </a:rPr>
                <a:t>Close proximity to the </a:t>
              </a:r>
              <a:r>
                <a:rPr kumimoji="0" lang="en-US" sz="1800" b="1" i="0" u="none" strike="noStrike" kern="1200" cap="none" spc="0" normalizeH="0" baseline="0" noProof="0" dirty="0">
                  <a:ln>
                    <a:noFill/>
                  </a:ln>
                  <a:solidFill>
                    <a:srgbClr val="000099"/>
                  </a:solidFill>
                  <a:effectLst/>
                  <a:uLnTx/>
                  <a:uFillTx/>
                  <a:latin typeface="Arial" panose="020B0604020202020204"/>
                  <a:ea typeface="+mn-ea"/>
                  <a:cs typeface="+mn-cs"/>
                </a:rPr>
                <a:t>University of Arkansas </a:t>
              </a:r>
              <a:r>
                <a:rPr kumimoji="0" lang="en-US" sz="1800" b="0" i="0" u="none" strike="noStrike" kern="1200" cap="none" spc="0" normalizeH="0" baseline="0" noProof="0" dirty="0">
                  <a:ln>
                    <a:noFill/>
                  </a:ln>
                  <a:solidFill>
                    <a:srgbClr val="3F3F3F"/>
                  </a:solidFill>
                  <a:effectLst/>
                  <a:uLnTx/>
                  <a:uFillTx/>
                  <a:latin typeface="Arial" panose="020B0604020202020204"/>
                  <a:ea typeface="+mn-ea"/>
                  <a:cs typeface="+mn-cs"/>
                </a:rPr>
                <a:t>and local high school campuses</a:t>
              </a:r>
            </a:p>
          </p:txBody>
        </p:sp>
        <p:pic>
          <p:nvPicPr>
            <p:cNvPr id="17" name="Graphic 25" descr="Magnifying glass">
              <a:extLst>
                <a:ext uri="{FF2B5EF4-FFF2-40B4-BE49-F238E27FC236}">
                  <a16:creationId xmlns:a16="http://schemas.microsoft.com/office/drawing/2014/main" id="{5BC4900B-0397-4E64-AB70-697A0C01755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050429" y="5180098"/>
              <a:ext cx="731520" cy="731520"/>
            </a:xfrm>
            <a:prstGeom prst="rect">
              <a:avLst/>
            </a:prstGeom>
          </p:spPr>
        </p:pic>
      </p:grpSp>
      <p:grpSp>
        <p:nvGrpSpPr>
          <p:cNvPr id="18" name="Group 17">
            <a:extLst>
              <a:ext uri="{FF2B5EF4-FFF2-40B4-BE49-F238E27FC236}">
                <a16:creationId xmlns:a16="http://schemas.microsoft.com/office/drawing/2014/main" id="{56406340-E8A7-42C4-97EA-B3577841720D}"/>
              </a:ext>
            </a:extLst>
          </p:cNvPr>
          <p:cNvGrpSpPr/>
          <p:nvPr/>
        </p:nvGrpSpPr>
        <p:grpSpPr>
          <a:xfrm>
            <a:off x="5067447" y="3297833"/>
            <a:ext cx="6676778" cy="1200329"/>
            <a:chOff x="8050429" y="2330119"/>
            <a:chExt cx="6477019" cy="1200329"/>
          </a:xfrm>
        </p:grpSpPr>
        <p:sp>
          <p:nvSpPr>
            <p:cNvPr id="19" name="TextBox 18">
              <a:extLst>
                <a:ext uri="{FF2B5EF4-FFF2-40B4-BE49-F238E27FC236}">
                  <a16:creationId xmlns:a16="http://schemas.microsoft.com/office/drawing/2014/main" id="{630B6329-1FF0-45DB-BA4D-867DAE6AB9D2}"/>
                </a:ext>
              </a:extLst>
            </p:cNvPr>
            <p:cNvSpPr txBox="1"/>
            <p:nvPr/>
          </p:nvSpPr>
          <p:spPr>
            <a:xfrm>
              <a:off x="9025862" y="2330119"/>
              <a:ext cx="5501586" cy="120032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99"/>
                  </a:solidFill>
                  <a:effectLst/>
                  <a:uLnTx/>
                  <a:uFillTx/>
                  <a:latin typeface="Arial" panose="020B0604020202020204"/>
                  <a:ea typeface="+mn-ea"/>
                  <a:cs typeface="+mn-cs"/>
                </a:rPr>
                <a:t>Widens 3.5 miles </a:t>
              </a:r>
              <a:r>
                <a:rPr kumimoji="0" lang="en-US" sz="1800" b="0" i="0" u="none" strike="noStrike" kern="1200" cap="none" spc="0" normalizeH="0" baseline="0" noProof="0" dirty="0">
                  <a:ln>
                    <a:noFill/>
                  </a:ln>
                  <a:solidFill>
                    <a:srgbClr val="3F3F3F"/>
                  </a:solidFill>
                  <a:effectLst/>
                  <a:uLnTx/>
                  <a:uFillTx/>
                  <a:latin typeface="Arial" panose="020B0604020202020204"/>
                  <a:ea typeface="+mn-ea"/>
                  <a:cs typeface="+mn-cs"/>
                </a:rPr>
                <a:t>of I-49, constructs frontage road diamond</a:t>
              </a:r>
              <a:r>
                <a:rPr kumimoji="0" lang="en-US" sz="1800" b="0" i="0" u="none" strike="noStrike" kern="1200" cap="none" spc="0" normalizeH="0" noProof="0" dirty="0">
                  <a:ln>
                    <a:noFill/>
                  </a:ln>
                  <a:solidFill>
                    <a:srgbClr val="3F3F3F"/>
                  </a:solidFill>
                  <a:effectLst/>
                  <a:uLnTx/>
                  <a:uFillTx/>
                  <a:latin typeface="Arial" panose="020B0604020202020204"/>
                  <a:ea typeface="+mn-ea"/>
                  <a:cs typeface="+mn-cs"/>
                </a:rPr>
                <a:t> interchange </a:t>
              </a:r>
              <a:r>
                <a:rPr kumimoji="0" lang="en-US" sz="1800" b="0" i="0" u="none" strike="noStrike" kern="1200" cap="none" spc="0" normalizeH="0" baseline="0" noProof="0" dirty="0">
                  <a:ln>
                    <a:noFill/>
                  </a:ln>
                  <a:solidFill>
                    <a:srgbClr val="3F3F3F"/>
                  </a:solidFill>
                  <a:effectLst/>
                  <a:uLnTx/>
                  <a:uFillTx/>
                  <a:latin typeface="Arial" panose="020B0604020202020204"/>
                  <a:ea typeface="+mn-ea"/>
                  <a:cs typeface="+mn-cs"/>
                </a:rPr>
                <a:t>at I-49/ Hwy. 62, capacity improvements on Hwy. 62, and adds overpass at 15</a:t>
              </a:r>
              <a:r>
                <a:rPr kumimoji="0" lang="en-US" sz="1800" b="0" i="0" u="none" strike="noStrike" kern="1200" cap="none" spc="0" normalizeH="0" baseline="30000" noProof="0" dirty="0">
                  <a:ln>
                    <a:noFill/>
                  </a:ln>
                  <a:solidFill>
                    <a:srgbClr val="3F3F3F"/>
                  </a:solidFill>
                  <a:effectLst/>
                  <a:uLnTx/>
                  <a:uFillTx/>
                  <a:latin typeface="Arial" panose="020B0604020202020204"/>
                  <a:ea typeface="+mn-ea"/>
                  <a:cs typeface="+mn-cs"/>
                </a:rPr>
                <a:t>th</a:t>
              </a:r>
              <a:r>
                <a:rPr kumimoji="0" lang="en-US" sz="1800" b="0" i="0" u="none" strike="noStrike" kern="1200" cap="none" spc="0" normalizeH="0" baseline="0" noProof="0" dirty="0">
                  <a:ln>
                    <a:noFill/>
                  </a:ln>
                  <a:solidFill>
                    <a:srgbClr val="3F3F3F"/>
                  </a:solidFill>
                  <a:effectLst/>
                  <a:uLnTx/>
                  <a:uFillTx/>
                  <a:latin typeface="Arial" panose="020B0604020202020204"/>
                  <a:ea typeface="+mn-ea"/>
                  <a:cs typeface="+mn-cs"/>
                </a:rPr>
                <a:t> Street with roundabouts at frontage road intersections</a:t>
              </a:r>
              <a:endParaRPr kumimoji="0" lang="en-US" sz="1800" b="1" i="0" u="none" strike="noStrike" kern="1200" cap="none" spc="0" normalizeH="0" baseline="0" noProof="0" dirty="0">
                <a:ln>
                  <a:noFill/>
                </a:ln>
                <a:solidFill>
                  <a:srgbClr val="E53B2C"/>
                </a:solidFill>
                <a:effectLst/>
                <a:uLnTx/>
                <a:uFillTx/>
                <a:latin typeface="Arial" panose="020B0604020202020204"/>
                <a:ea typeface="+mn-ea"/>
                <a:cs typeface="+mn-cs"/>
              </a:endParaRPr>
            </a:p>
          </p:txBody>
        </p:sp>
        <p:pic>
          <p:nvPicPr>
            <p:cNvPr id="20" name="Graphic 27" descr="Bulldozer">
              <a:extLst>
                <a:ext uri="{FF2B5EF4-FFF2-40B4-BE49-F238E27FC236}">
                  <a16:creationId xmlns:a16="http://schemas.microsoft.com/office/drawing/2014/main" id="{0DCDF9CC-1ACA-4064-8D17-515AAACF99BB}"/>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050429" y="2330119"/>
              <a:ext cx="731520" cy="731520"/>
            </a:xfrm>
            <a:prstGeom prst="rect">
              <a:avLst/>
            </a:prstGeom>
          </p:spPr>
        </p:pic>
      </p:grpSp>
      <p:grpSp>
        <p:nvGrpSpPr>
          <p:cNvPr id="21" name="Group 20">
            <a:extLst>
              <a:ext uri="{FF2B5EF4-FFF2-40B4-BE49-F238E27FC236}">
                <a16:creationId xmlns:a16="http://schemas.microsoft.com/office/drawing/2014/main" id="{456A0446-0258-4CFD-BF9E-229B6282EA68}"/>
              </a:ext>
            </a:extLst>
          </p:cNvPr>
          <p:cNvGrpSpPr/>
          <p:nvPr/>
        </p:nvGrpSpPr>
        <p:grpSpPr>
          <a:xfrm>
            <a:off x="7950292" y="433070"/>
            <a:ext cx="1855985" cy="918482"/>
            <a:chOff x="9888240" y="1539295"/>
            <a:chExt cx="1855985" cy="918482"/>
          </a:xfrm>
        </p:grpSpPr>
        <p:pic>
          <p:nvPicPr>
            <p:cNvPr id="22" name="Picture 2" descr="I-49 Inter Connector - North Shreveport Business Association">
              <a:extLst>
                <a:ext uri="{FF2B5EF4-FFF2-40B4-BE49-F238E27FC236}">
                  <a16:creationId xmlns:a16="http://schemas.microsoft.com/office/drawing/2014/main" id="{A0D81423-334F-468C-82D3-8905F0D61753}"/>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0829825" y="1539295"/>
              <a:ext cx="914400" cy="918482"/>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4" descr="U.S. Route 62 in Arkansas - Wikidata">
              <a:extLst>
                <a:ext uri="{FF2B5EF4-FFF2-40B4-BE49-F238E27FC236}">
                  <a16:creationId xmlns:a16="http://schemas.microsoft.com/office/drawing/2014/main" id="{6322C765-8DF4-42C5-A176-5907D95A5EEF}"/>
                </a:ext>
              </a:extLst>
            </p:cNvPr>
            <p:cNvPicPr>
              <a:picLocks noChangeAspect="1" noChangeArrowheads="1"/>
            </p:cNvPicPr>
            <p:nvPr/>
          </p:nvPicPr>
          <p:blipFill>
            <a:blip r:embed="rId12" cstate="hqprint">
              <a:extLst>
                <a:ext uri="{28A0092B-C50C-407E-A947-70E740481C1C}">
                  <a14:useLocalDpi xmlns:a14="http://schemas.microsoft.com/office/drawing/2010/main" val="0"/>
                </a:ext>
              </a:extLst>
            </a:blip>
            <a:srcRect/>
            <a:stretch>
              <a:fillRect/>
            </a:stretch>
          </p:blipFill>
          <p:spPr bwMode="auto">
            <a:xfrm>
              <a:off x="9888240" y="1555091"/>
              <a:ext cx="914400" cy="88689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20557408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Picture 44" descr="Logo&#10;&#10;Description automatically generated">
            <a:extLst>
              <a:ext uri="{FF2B5EF4-FFF2-40B4-BE49-F238E27FC236}">
                <a16:creationId xmlns:a16="http://schemas.microsoft.com/office/drawing/2014/main" id="{CE3FB960-EED8-4A92-ADC1-33957E650733}"/>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348064" y="393313"/>
            <a:ext cx="1282612" cy="477836"/>
          </a:xfrm>
          <a:prstGeom prst="rect">
            <a:avLst/>
          </a:prstGeom>
        </p:spPr>
      </p:pic>
      <p:cxnSp>
        <p:nvCxnSpPr>
          <p:cNvPr id="49" name="Straight Connector 48">
            <a:extLst>
              <a:ext uri="{FF2B5EF4-FFF2-40B4-BE49-F238E27FC236}">
                <a16:creationId xmlns:a16="http://schemas.microsoft.com/office/drawing/2014/main" id="{B062CCDB-611F-43B7-8CBB-B9F2D01CAEFB}"/>
              </a:ext>
            </a:extLst>
          </p:cNvPr>
          <p:cNvCxnSpPr>
            <a:cxnSpLocks/>
          </p:cNvCxnSpPr>
          <p:nvPr/>
        </p:nvCxnSpPr>
        <p:spPr>
          <a:xfrm flipH="1">
            <a:off x="360729" y="285226"/>
            <a:ext cx="11341913" cy="0"/>
          </a:xfrm>
          <a:prstGeom prst="line">
            <a:avLst/>
          </a:prstGeom>
          <a:ln w="57150">
            <a:solidFill>
              <a:srgbClr val="3B3477"/>
            </a:solidFill>
          </a:ln>
        </p:spPr>
        <p:style>
          <a:lnRef idx="3">
            <a:schemeClr val="accent1"/>
          </a:lnRef>
          <a:fillRef idx="0">
            <a:schemeClr val="accent1"/>
          </a:fillRef>
          <a:effectRef idx="2">
            <a:schemeClr val="accent1"/>
          </a:effectRef>
          <a:fontRef idx="minor">
            <a:schemeClr val="tx1"/>
          </a:fontRef>
        </p:style>
      </p:cxnSp>
      <p:cxnSp>
        <p:nvCxnSpPr>
          <p:cNvPr id="50" name="Straight Connector 49">
            <a:extLst>
              <a:ext uri="{FF2B5EF4-FFF2-40B4-BE49-F238E27FC236}">
                <a16:creationId xmlns:a16="http://schemas.microsoft.com/office/drawing/2014/main" id="{FF6F6499-6058-474A-948E-E273D477C34A}"/>
              </a:ext>
            </a:extLst>
          </p:cNvPr>
          <p:cNvCxnSpPr>
            <a:cxnSpLocks/>
          </p:cNvCxnSpPr>
          <p:nvPr/>
        </p:nvCxnSpPr>
        <p:spPr>
          <a:xfrm flipH="1">
            <a:off x="360726" y="6586756"/>
            <a:ext cx="11511784" cy="0"/>
          </a:xfrm>
          <a:prstGeom prst="line">
            <a:avLst/>
          </a:prstGeom>
          <a:ln w="57150">
            <a:solidFill>
              <a:srgbClr val="3B3477"/>
            </a:solidFill>
          </a:ln>
        </p:spPr>
        <p:style>
          <a:lnRef idx="3">
            <a:schemeClr val="accent1"/>
          </a:lnRef>
          <a:fillRef idx="0">
            <a:schemeClr val="accent1"/>
          </a:fillRef>
          <a:effectRef idx="2">
            <a:schemeClr val="accent1"/>
          </a:effectRef>
          <a:fontRef idx="minor">
            <a:schemeClr val="tx1"/>
          </a:fontRef>
        </p:style>
      </p:cxnSp>
      <p:cxnSp>
        <p:nvCxnSpPr>
          <p:cNvPr id="53" name="Straight Connector 52">
            <a:extLst>
              <a:ext uri="{FF2B5EF4-FFF2-40B4-BE49-F238E27FC236}">
                <a16:creationId xmlns:a16="http://schemas.microsoft.com/office/drawing/2014/main" id="{89D9C598-6F37-47C3-AAE5-943F5B2F6059}"/>
              </a:ext>
            </a:extLst>
          </p:cNvPr>
          <p:cNvCxnSpPr>
            <a:cxnSpLocks/>
          </p:cNvCxnSpPr>
          <p:nvPr/>
        </p:nvCxnSpPr>
        <p:spPr>
          <a:xfrm>
            <a:off x="385893" y="285226"/>
            <a:ext cx="0" cy="6301530"/>
          </a:xfrm>
          <a:prstGeom prst="line">
            <a:avLst/>
          </a:prstGeom>
          <a:ln w="57150">
            <a:solidFill>
              <a:srgbClr val="3B3477"/>
            </a:solidFill>
          </a:ln>
        </p:spPr>
        <p:style>
          <a:lnRef idx="3">
            <a:schemeClr val="accent1"/>
          </a:lnRef>
          <a:fillRef idx="0">
            <a:schemeClr val="accent1"/>
          </a:fillRef>
          <a:effectRef idx="2">
            <a:schemeClr val="accent1"/>
          </a:effectRef>
          <a:fontRef idx="minor">
            <a:schemeClr val="tx1"/>
          </a:fontRef>
        </p:style>
      </p:cxnSp>
      <p:cxnSp>
        <p:nvCxnSpPr>
          <p:cNvPr id="60" name="Straight Connector 59">
            <a:extLst>
              <a:ext uri="{FF2B5EF4-FFF2-40B4-BE49-F238E27FC236}">
                <a16:creationId xmlns:a16="http://schemas.microsoft.com/office/drawing/2014/main" id="{D8842142-0438-4A0A-849B-B9ED83F1D16B}"/>
              </a:ext>
            </a:extLst>
          </p:cNvPr>
          <p:cNvCxnSpPr>
            <a:cxnSpLocks/>
          </p:cNvCxnSpPr>
          <p:nvPr/>
        </p:nvCxnSpPr>
        <p:spPr>
          <a:xfrm>
            <a:off x="11855732" y="6104426"/>
            <a:ext cx="0" cy="507497"/>
          </a:xfrm>
          <a:prstGeom prst="line">
            <a:avLst/>
          </a:prstGeom>
          <a:ln w="57150">
            <a:solidFill>
              <a:srgbClr val="3B3477"/>
            </a:solidFill>
          </a:ln>
        </p:spPr>
        <p:style>
          <a:lnRef idx="3">
            <a:schemeClr val="accent1"/>
          </a:lnRef>
          <a:fillRef idx="0">
            <a:schemeClr val="accent1"/>
          </a:fillRef>
          <a:effectRef idx="2">
            <a:schemeClr val="accent1"/>
          </a:effectRef>
          <a:fontRef idx="minor">
            <a:schemeClr val="tx1"/>
          </a:fontRef>
        </p:style>
      </p:cxnSp>
      <p:sp>
        <p:nvSpPr>
          <p:cNvPr id="7" name="Title 1">
            <a:extLst>
              <a:ext uri="{FF2B5EF4-FFF2-40B4-BE49-F238E27FC236}">
                <a16:creationId xmlns:a16="http://schemas.microsoft.com/office/drawing/2014/main" id="{6649AF1A-60E1-4008-8DF4-E6ABB75B8A18}"/>
              </a:ext>
            </a:extLst>
          </p:cNvPr>
          <p:cNvSpPr txBox="1">
            <a:spLocks/>
          </p:cNvSpPr>
          <p:nvPr/>
        </p:nvSpPr>
        <p:spPr>
          <a:xfrm>
            <a:off x="838200" y="509690"/>
            <a:ext cx="7858125" cy="1069975"/>
          </a:xfrm>
          <a:prstGeom prst="rect">
            <a:avLst/>
          </a:prstGeom>
        </p:spPr>
        <p:txBody>
          <a:bodyPr vert="horz" lIns="91440" tIns="45720" rIns="91440" bIns="45720" rtlCol="0" anchor="t">
            <a:normAutofit/>
          </a:bodyPr>
          <a:lstStyle>
            <a:lvl1pPr algn="l" defTabSz="685766" rtl="0" eaLnBrk="1" latinLnBrk="0" hangingPunct="1">
              <a:lnSpc>
                <a:spcPct val="90000"/>
              </a:lnSpc>
              <a:spcBef>
                <a:spcPct val="0"/>
              </a:spcBef>
              <a:buNone/>
              <a:defRPr sz="2800" b="0" kern="1200">
                <a:solidFill>
                  <a:srgbClr val="2A338F"/>
                </a:solidFill>
                <a:latin typeface="Arial Black" panose="020B0A04020102020204" pitchFamily="34" charset="0"/>
                <a:ea typeface="+mj-ea"/>
                <a:cs typeface="+mj-cs"/>
              </a:defRPr>
            </a:lvl1pPr>
          </a:lstStyle>
          <a:p>
            <a:pPr marL="0" marR="0" lvl="0" indent="0" algn="l" defTabSz="685766"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dirty="0">
                <a:ln>
                  <a:noFill/>
                </a:ln>
                <a:solidFill>
                  <a:srgbClr val="2A338F"/>
                </a:solidFill>
                <a:effectLst/>
                <a:uLnTx/>
                <a:uFillTx/>
                <a:latin typeface="Arial Black" panose="020B0A04020102020204" pitchFamily="34" charset="0"/>
                <a:ea typeface="+mj-ea"/>
                <a:cs typeface="+mj-cs"/>
              </a:rPr>
              <a:t>I-49/Highway 62 Interchange</a:t>
            </a:r>
            <a:br>
              <a:rPr kumimoji="0" lang="en-US" sz="2800" b="0" i="0" u="none" strike="noStrike" kern="1200" cap="none" spc="0" normalizeH="0" baseline="0" noProof="0" dirty="0">
                <a:ln>
                  <a:noFill/>
                </a:ln>
                <a:solidFill>
                  <a:srgbClr val="2A338F"/>
                </a:solidFill>
                <a:effectLst/>
                <a:uLnTx/>
                <a:uFillTx/>
                <a:latin typeface="Arial Black" panose="020B0A04020102020204" pitchFamily="34" charset="0"/>
                <a:ea typeface="+mj-ea"/>
                <a:cs typeface="+mj-cs"/>
              </a:rPr>
            </a:br>
            <a:r>
              <a:rPr kumimoji="0" lang="en-US" sz="2000" b="0" i="0" u="none" strike="noStrike" kern="1200" cap="none" spc="0" normalizeH="0" baseline="0" noProof="0" dirty="0">
                <a:ln>
                  <a:noFill/>
                </a:ln>
                <a:solidFill>
                  <a:srgbClr val="E53B2C"/>
                </a:solidFill>
                <a:effectLst/>
                <a:uLnTx/>
                <a:uFillTx/>
                <a:latin typeface="Arial Black" panose="020B0A04020102020204" pitchFamily="34" charset="0"/>
                <a:ea typeface="+mj-ea"/>
                <a:cs typeface="+mj-cs"/>
              </a:rPr>
              <a:t>Fayetteville, AR</a:t>
            </a:r>
          </a:p>
        </p:txBody>
      </p:sp>
      <p:sp>
        <p:nvSpPr>
          <p:cNvPr id="19" name="TextBox 18">
            <a:extLst>
              <a:ext uri="{FF2B5EF4-FFF2-40B4-BE49-F238E27FC236}">
                <a16:creationId xmlns:a16="http://schemas.microsoft.com/office/drawing/2014/main" id="{630B6329-1FF0-45DB-BA4D-867DAE6AB9D2}"/>
              </a:ext>
            </a:extLst>
          </p:cNvPr>
          <p:cNvSpPr txBox="1"/>
          <p:nvPr/>
        </p:nvSpPr>
        <p:spPr>
          <a:xfrm>
            <a:off x="6072964" y="3297833"/>
            <a:ext cx="5671261"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E53B2C"/>
              </a:solidFill>
              <a:effectLst/>
              <a:uLnTx/>
              <a:uFillTx/>
              <a:latin typeface="Arial" panose="020B0604020202020204"/>
              <a:ea typeface="+mn-ea"/>
              <a:cs typeface="+mn-cs"/>
            </a:endParaRPr>
          </a:p>
        </p:txBody>
      </p:sp>
      <p:grpSp>
        <p:nvGrpSpPr>
          <p:cNvPr id="21" name="Group 20">
            <a:extLst>
              <a:ext uri="{FF2B5EF4-FFF2-40B4-BE49-F238E27FC236}">
                <a16:creationId xmlns:a16="http://schemas.microsoft.com/office/drawing/2014/main" id="{456A0446-0258-4CFD-BF9E-229B6282EA68}"/>
              </a:ext>
            </a:extLst>
          </p:cNvPr>
          <p:cNvGrpSpPr/>
          <p:nvPr/>
        </p:nvGrpSpPr>
        <p:grpSpPr>
          <a:xfrm>
            <a:off x="7950292" y="433070"/>
            <a:ext cx="1855985" cy="918482"/>
            <a:chOff x="9888240" y="1539295"/>
            <a:chExt cx="1855985" cy="918482"/>
          </a:xfrm>
        </p:grpSpPr>
        <p:pic>
          <p:nvPicPr>
            <p:cNvPr id="22" name="Picture 2" descr="I-49 Inter Connector - North Shreveport Business Association">
              <a:extLst>
                <a:ext uri="{FF2B5EF4-FFF2-40B4-BE49-F238E27FC236}">
                  <a16:creationId xmlns:a16="http://schemas.microsoft.com/office/drawing/2014/main" id="{A0D81423-334F-468C-82D3-8905F0D6175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829825" y="1539295"/>
              <a:ext cx="914400" cy="918482"/>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4" descr="U.S. Route 62 in Arkansas - Wikidata">
              <a:extLst>
                <a:ext uri="{FF2B5EF4-FFF2-40B4-BE49-F238E27FC236}">
                  <a16:creationId xmlns:a16="http://schemas.microsoft.com/office/drawing/2014/main" id="{6322C765-8DF4-42C5-A176-5907D95A5EEF}"/>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9888240" y="1555091"/>
              <a:ext cx="914400" cy="886890"/>
            </a:xfrm>
            <a:prstGeom prst="rect">
              <a:avLst/>
            </a:prstGeom>
            <a:noFill/>
            <a:extLst>
              <a:ext uri="{909E8E84-426E-40DD-AFC4-6F175D3DCCD1}">
                <a14:hiddenFill xmlns:a14="http://schemas.microsoft.com/office/drawing/2010/main">
                  <a:solidFill>
                    <a:srgbClr val="FFFFFF"/>
                  </a:solidFill>
                </a14:hiddenFill>
              </a:ext>
            </a:extLst>
          </p:spPr>
        </p:pic>
      </p:grpSp>
      <p:sp>
        <p:nvSpPr>
          <p:cNvPr id="25" name="TextBox 24">
            <a:extLst>
              <a:ext uri="{FF2B5EF4-FFF2-40B4-BE49-F238E27FC236}">
                <a16:creationId xmlns:a16="http://schemas.microsoft.com/office/drawing/2014/main" id="{577D4535-E649-4FA9-A05D-B69D82039C72}"/>
              </a:ext>
            </a:extLst>
          </p:cNvPr>
          <p:cNvSpPr txBox="1"/>
          <p:nvPr/>
        </p:nvSpPr>
        <p:spPr>
          <a:xfrm>
            <a:off x="10121307" y="5915259"/>
            <a:ext cx="1734415" cy="646331"/>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srgbClr val="E53B2C"/>
                </a:solidFill>
                <a:effectLst/>
                <a:uLnTx/>
                <a:uFillTx/>
                <a:latin typeface="Arial" panose="020B0604020202020204"/>
                <a:ea typeface="+mn-ea"/>
                <a:cs typeface="+mn-cs"/>
              </a:rPr>
              <a:t>CM-GC</a:t>
            </a:r>
            <a:br>
              <a:rPr kumimoji="0" lang="en-US" b="0" i="0" u="none" strike="noStrike" kern="1200" cap="none" spc="0" normalizeH="0" baseline="0" noProof="0" dirty="0">
                <a:ln>
                  <a:noFill/>
                </a:ln>
                <a:solidFill>
                  <a:srgbClr val="3F3F3F"/>
                </a:solidFill>
                <a:effectLst/>
                <a:uLnTx/>
                <a:uFillTx/>
                <a:latin typeface="Arial" panose="020B0604020202020204"/>
                <a:ea typeface="+mn-ea"/>
                <a:cs typeface="+mn-cs"/>
              </a:rPr>
            </a:br>
            <a:r>
              <a:rPr kumimoji="0" lang="en-US" b="0" i="0" u="none" strike="noStrike" kern="1200" cap="none" spc="0" normalizeH="0" baseline="0" noProof="0" dirty="0">
                <a:ln>
                  <a:noFill/>
                </a:ln>
                <a:solidFill>
                  <a:srgbClr val="3F3F3F"/>
                </a:solidFill>
                <a:effectLst/>
                <a:uLnTx/>
                <a:uFillTx/>
                <a:latin typeface="Arial" panose="020B0604020202020204"/>
                <a:ea typeface="+mn-ea"/>
                <a:cs typeface="+mn-cs"/>
              </a:rPr>
              <a:t>Delivery Model</a:t>
            </a:r>
          </a:p>
        </p:txBody>
      </p:sp>
      <p:pic>
        <p:nvPicPr>
          <p:cNvPr id="4" name="Picture 3">
            <a:extLst>
              <a:ext uri="{FF2B5EF4-FFF2-40B4-BE49-F238E27FC236}">
                <a16:creationId xmlns:a16="http://schemas.microsoft.com/office/drawing/2014/main" id="{CC118382-0807-4CFE-899A-DAB913D1EA1F}"/>
              </a:ext>
            </a:extLst>
          </p:cNvPr>
          <p:cNvPicPr>
            <a:picLocks noChangeAspect="1"/>
          </p:cNvPicPr>
          <p:nvPr/>
        </p:nvPicPr>
        <p:blipFill>
          <a:blip r:embed="rId6"/>
          <a:stretch>
            <a:fillRect/>
          </a:stretch>
        </p:blipFill>
        <p:spPr>
          <a:xfrm>
            <a:off x="579450" y="2076896"/>
            <a:ext cx="11226657" cy="3556402"/>
          </a:xfrm>
          <a:prstGeom prst="rect">
            <a:avLst/>
          </a:prstGeom>
        </p:spPr>
      </p:pic>
      <p:sp>
        <p:nvSpPr>
          <p:cNvPr id="29" name="TextBox 28">
            <a:extLst>
              <a:ext uri="{FF2B5EF4-FFF2-40B4-BE49-F238E27FC236}">
                <a16:creationId xmlns:a16="http://schemas.microsoft.com/office/drawing/2014/main" id="{560B5F8A-B472-48DD-8FA4-D3F678C3C160}"/>
              </a:ext>
            </a:extLst>
          </p:cNvPr>
          <p:cNvSpPr txBox="1"/>
          <p:nvPr/>
        </p:nvSpPr>
        <p:spPr>
          <a:xfrm>
            <a:off x="3287522" y="5773316"/>
            <a:ext cx="5408803" cy="646331"/>
          </a:xfrm>
          <a:prstGeom prst="rect">
            <a:avLst/>
          </a:prstGeom>
          <a:noFill/>
        </p:spPr>
        <p:txBody>
          <a:bodyPr wrap="square">
            <a:spAutoFit/>
          </a:bodyPr>
          <a:lstStyle/>
          <a:p>
            <a:pPr marR="0" lvl="0" algn="l" defTabSz="457200" rtl="0" eaLnBrk="1" fontAlgn="auto" latinLnBrk="0" hangingPunct="1">
              <a:lnSpc>
                <a:spcPct val="100000"/>
              </a:lnSpc>
              <a:spcBef>
                <a:spcPts val="0"/>
              </a:spcBef>
              <a:spcAft>
                <a:spcPts val="0"/>
              </a:spcAft>
              <a:buClrTx/>
              <a:buSzTx/>
              <a:tabLst/>
              <a:defRPr/>
            </a:pPr>
            <a:r>
              <a:rPr lang="en-US" dirty="0">
                <a:solidFill>
                  <a:srgbClr val="C00000"/>
                </a:solidFill>
                <a:latin typeface="Arial" panose="020B0604020202020204"/>
              </a:rPr>
              <a:t>Manhattan Road &amp; Bridge &amp; APAC-Central JV </a:t>
            </a:r>
            <a:r>
              <a:rPr lang="en-US" dirty="0">
                <a:solidFill>
                  <a:prstClr val="black">
                    <a:lumMod val="75000"/>
                    <a:lumOff val="25000"/>
                  </a:prstClr>
                </a:solidFill>
                <a:latin typeface="Arial" panose="020B0604020202020204"/>
              </a:rPr>
              <a:t> selected in March 2021 as the CM-GC team</a:t>
            </a:r>
            <a:endParaRPr kumimoji="0" lang="en-US" sz="1800" b="1" i="0" u="none" strike="noStrike" kern="1200" cap="none" spc="0" normalizeH="0" baseline="0" noProof="0" dirty="0">
              <a:ln>
                <a:noFill/>
              </a:ln>
              <a:solidFill>
                <a:srgbClr val="E53B2C"/>
              </a:solidFill>
              <a:effectLst/>
              <a:uLnTx/>
              <a:uFillTx/>
              <a:latin typeface="Arial" panose="020B0604020202020204"/>
              <a:ea typeface="+mn-ea"/>
              <a:cs typeface="+mn-cs"/>
            </a:endParaRPr>
          </a:p>
        </p:txBody>
      </p:sp>
      <p:pic>
        <p:nvPicPr>
          <p:cNvPr id="24" name="Picture 23">
            <a:extLst>
              <a:ext uri="{FF2B5EF4-FFF2-40B4-BE49-F238E27FC236}">
                <a16:creationId xmlns:a16="http://schemas.microsoft.com/office/drawing/2014/main" id="{D55F1A8E-12C7-45BA-A568-01089CDCD5E6}"/>
              </a:ext>
            </a:extLst>
          </p:cNvPr>
          <p:cNvPicPr>
            <a:picLocks noChangeAspect="1"/>
          </p:cNvPicPr>
          <p:nvPr/>
        </p:nvPicPr>
        <p:blipFill>
          <a:blip r:embed="rId7"/>
          <a:stretch>
            <a:fillRect/>
          </a:stretch>
        </p:blipFill>
        <p:spPr>
          <a:xfrm>
            <a:off x="579450" y="5820257"/>
            <a:ext cx="2628900" cy="552450"/>
          </a:xfrm>
          <a:prstGeom prst="rect">
            <a:avLst/>
          </a:prstGeom>
        </p:spPr>
      </p:pic>
    </p:spTree>
    <p:extLst>
      <p:ext uri="{BB962C8B-B14F-4D97-AF65-F5344CB8AC3E}">
        <p14:creationId xmlns:p14="http://schemas.microsoft.com/office/powerpoint/2010/main" val="215190449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Picture 44" descr="Logo&#10;&#10;Description automatically generated">
            <a:extLst>
              <a:ext uri="{FF2B5EF4-FFF2-40B4-BE49-F238E27FC236}">
                <a16:creationId xmlns:a16="http://schemas.microsoft.com/office/drawing/2014/main" id="{CE3FB960-EED8-4A92-ADC1-33957E650733}"/>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348064" y="393313"/>
            <a:ext cx="1282612" cy="477836"/>
          </a:xfrm>
          <a:prstGeom prst="rect">
            <a:avLst/>
          </a:prstGeom>
        </p:spPr>
      </p:pic>
      <p:cxnSp>
        <p:nvCxnSpPr>
          <p:cNvPr id="49" name="Straight Connector 48">
            <a:extLst>
              <a:ext uri="{FF2B5EF4-FFF2-40B4-BE49-F238E27FC236}">
                <a16:creationId xmlns:a16="http://schemas.microsoft.com/office/drawing/2014/main" id="{B062CCDB-611F-43B7-8CBB-B9F2D01CAEFB}"/>
              </a:ext>
            </a:extLst>
          </p:cNvPr>
          <p:cNvCxnSpPr>
            <a:cxnSpLocks/>
          </p:cNvCxnSpPr>
          <p:nvPr/>
        </p:nvCxnSpPr>
        <p:spPr>
          <a:xfrm flipH="1">
            <a:off x="360729" y="285226"/>
            <a:ext cx="11341913" cy="0"/>
          </a:xfrm>
          <a:prstGeom prst="line">
            <a:avLst/>
          </a:prstGeom>
          <a:ln w="57150">
            <a:solidFill>
              <a:srgbClr val="3B3477"/>
            </a:solidFill>
          </a:ln>
        </p:spPr>
        <p:style>
          <a:lnRef idx="3">
            <a:schemeClr val="accent1"/>
          </a:lnRef>
          <a:fillRef idx="0">
            <a:schemeClr val="accent1"/>
          </a:fillRef>
          <a:effectRef idx="2">
            <a:schemeClr val="accent1"/>
          </a:effectRef>
          <a:fontRef idx="minor">
            <a:schemeClr val="tx1"/>
          </a:fontRef>
        </p:style>
      </p:cxnSp>
      <p:cxnSp>
        <p:nvCxnSpPr>
          <p:cNvPr id="50" name="Straight Connector 49">
            <a:extLst>
              <a:ext uri="{FF2B5EF4-FFF2-40B4-BE49-F238E27FC236}">
                <a16:creationId xmlns:a16="http://schemas.microsoft.com/office/drawing/2014/main" id="{FF6F6499-6058-474A-948E-E273D477C34A}"/>
              </a:ext>
            </a:extLst>
          </p:cNvPr>
          <p:cNvCxnSpPr>
            <a:cxnSpLocks/>
          </p:cNvCxnSpPr>
          <p:nvPr/>
        </p:nvCxnSpPr>
        <p:spPr>
          <a:xfrm flipH="1">
            <a:off x="360726" y="6586756"/>
            <a:ext cx="11511784" cy="0"/>
          </a:xfrm>
          <a:prstGeom prst="line">
            <a:avLst/>
          </a:prstGeom>
          <a:ln w="57150">
            <a:solidFill>
              <a:srgbClr val="3B3477"/>
            </a:solidFill>
          </a:ln>
        </p:spPr>
        <p:style>
          <a:lnRef idx="3">
            <a:schemeClr val="accent1"/>
          </a:lnRef>
          <a:fillRef idx="0">
            <a:schemeClr val="accent1"/>
          </a:fillRef>
          <a:effectRef idx="2">
            <a:schemeClr val="accent1"/>
          </a:effectRef>
          <a:fontRef idx="minor">
            <a:schemeClr val="tx1"/>
          </a:fontRef>
        </p:style>
      </p:cxnSp>
      <p:cxnSp>
        <p:nvCxnSpPr>
          <p:cNvPr id="53" name="Straight Connector 52">
            <a:extLst>
              <a:ext uri="{FF2B5EF4-FFF2-40B4-BE49-F238E27FC236}">
                <a16:creationId xmlns:a16="http://schemas.microsoft.com/office/drawing/2014/main" id="{89D9C598-6F37-47C3-AAE5-943F5B2F6059}"/>
              </a:ext>
            </a:extLst>
          </p:cNvPr>
          <p:cNvCxnSpPr>
            <a:cxnSpLocks/>
          </p:cNvCxnSpPr>
          <p:nvPr/>
        </p:nvCxnSpPr>
        <p:spPr>
          <a:xfrm>
            <a:off x="385893" y="285226"/>
            <a:ext cx="0" cy="6301530"/>
          </a:xfrm>
          <a:prstGeom prst="line">
            <a:avLst/>
          </a:prstGeom>
          <a:ln w="57150">
            <a:solidFill>
              <a:srgbClr val="3B3477"/>
            </a:solidFill>
          </a:ln>
        </p:spPr>
        <p:style>
          <a:lnRef idx="3">
            <a:schemeClr val="accent1"/>
          </a:lnRef>
          <a:fillRef idx="0">
            <a:schemeClr val="accent1"/>
          </a:fillRef>
          <a:effectRef idx="2">
            <a:schemeClr val="accent1"/>
          </a:effectRef>
          <a:fontRef idx="minor">
            <a:schemeClr val="tx1"/>
          </a:fontRef>
        </p:style>
      </p:cxnSp>
      <p:cxnSp>
        <p:nvCxnSpPr>
          <p:cNvPr id="60" name="Straight Connector 59">
            <a:extLst>
              <a:ext uri="{FF2B5EF4-FFF2-40B4-BE49-F238E27FC236}">
                <a16:creationId xmlns:a16="http://schemas.microsoft.com/office/drawing/2014/main" id="{D8842142-0438-4A0A-849B-B9ED83F1D16B}"/>
              </a:ext>
            </a:extLst>
          </p:cNvPr>
          <p:cNvCxnSpPr>
            <a:cxnSpLocks/>
          </p:cNvCxnSpPr>
          <p:nvPr/>
        </p:nvCxnSpPr>
        <p:spPr>
          <a:xfrm>
            <a:off x="11855732" y="6104426"/>
            <a:ext cx="0" cy="507497"/>
          </a:xfrm>
          <a:prstGeom prst="line">
            <a:avLst/>
          </a:prstGeom>
          <a:ln w="57150">
            <a:solidFill>
              <a:srgbClr val="3B3477"/>
            </a:solidFill>
          </a:ln>
        </p:spPr>
        <p:style>
          <a:lnRef idx="3">
            <a:schemeClr val="accent1"/>
          </a:lnRef>
          <a:fillRef idx="0">
            <a:schemeClr val="accent1"/>
          </a:fillRef>
          <a:effectRef idx="2">
            <a:schemeClr val="accent1"/>
          </a:effectRef>
          <a:fontRef idx="minor">
            <a:schemeClr val="tx1"/>
          </a:fontRef>
        </p:style>
      </p:cxnSp>
      <p:sp>
        <p:nvSpPr>
          <p:cNvPr id="8" name="Title 3">
            <a:extLst>
              <a:ext uri="{FF2B5EF4-FFF2-40B4-BE49-F238E27FC236}">
                <a16:creationId xmlns:a16="http://schemas.microsoft.com/office/drawing/2014/main" id="{7B4115A7-E1C7-45B5-97F8-47BD25251E3F}"/>
              </a:ext>
            </a:extLst>
          </p:cNvPr>
          <p:cNvSpPr txBox="1">
            <a:spLocks/>
          </p:cNvSpPr>
          <p:nvPr/>
        </p:nvSpPr>
        <p:spPr>
          <a:xfrm>
            <a:off x="833308" y="353311"/>
            <a:ext cx="8922305" cy="1069975"/>
          </a:xfrm>
          <a:prstGeom prst="rect">
            <a:avLst/>
          </a:prstGeom>
        </p:spPr>
        <p:txBody>
          <a:bodyPr vert="horz" lIns="91440" tIns="45720" rIns="91440" bIns="45720" rtlCol="0" anchor="ctr">
            <a:normAutofit/>
          </a:bodyPr>
          <a:lstStyle>
            <a:lvl1pPr algn="l" defTabSz="685766" rtl="0" eaLnBrk="1" latinLnBrk="0" hangingPunct="1">
              <a:lnSpc>
                <a:spcPct val="90000"/>
              </a:lnSpc>
              <a:spcBef>
                <a:spcPct val="0"/>
              </a:spcBef>
              <a:buNone/>
              <a:defRPr sz="2800" b="0" kern="1200">
                <a:solidFill>
                  <a:schemeClr val="tx1"/>
                </a:solidFill>
                <a:latin typeface="Arial Black" panose="020B0A04020102020204" pitchFamily="34" charset="0"/>
                <a:ea typeface="+mj-ea"/>
                <a:cs typeface="+mj-cs"/>
              </a:defRPr>
            </a:lvl1pPr>
          </a:lstStyle>
          <a:p>
            <a:pPr marL="0" marR="0" lvl="0" indent="0" algn="l" defTabSz="685766"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dirty="0">
                <a:ln>
                  <a:noFill/>
                </a:ln>
                <a:solidFill>
                  <a:srgbClr val="2A338F"/>
                </a:solidFill>
                <a:effectLst/>
                <a:uLnTx/>
                <a:uFillTx/>
                <a:latin typeface="Arial Black" panose="020B0A04020102020204" pitchFamily="34" charset="0"/>
                <a:ea typeface="+mj-ea"/>
                <a:cs typeface="+mj-cs"/>
              </a:rPr>
              <a:t>I-40/I-55/Hwy. 77 Interchange</a:t>
            </a:r>
          </a:p>
          <a:p>
            <a:pPr marL="0" marR="0" lvl="0" indent="0" algn="l" defTabSz="685766" rtl="0" eaLnBrk="1" fontAlgn="auto" latinLnBrk="0" hangingPunct="1">
              <a:lnSpc>
                <a:spcPct val="90000"/>
              </a:lnSpc>
              <a:spcBef>
                <a:spcPct val="0"/>
              </a:spcBef>
              <a:spcAft>
                <a:spcPts val="0"/>
              </a:spcAft>
              <a:buClrTx/>
              <a:buSzTx/>
              <a:buFontTx/>
              <a:buNone/>
              <a:tabLst/>
              <a:defRPr/>
            </a:pPr>
            <a:r>
              <a:rPr kumimoji="0" lang="en-US" sz="2000" b="0" i="0" u="none" strike="noStrike" kern="1200" cap="none" spc="0" normalizeH="0" baseline="0" noProof="0" dirty="0">
                <a:ln>
                  <a:noFill/>
                </a:ln>
                <a:solidFill>
                  <a:srgbClr val="E53B2C"/>
                </a:solidFill>
                <a:effectLst/>
                <a:uLnTx/>
                <a:uFillTx/>
                <a:latin typeface="Arial Black" panose="020B0A04020102020204" pitchFamily="34" charset="0"/>
                <a:ea typeface="+mj-ea"/>
                <a:cs typeface="+mj-cs"/>
              </a:rPr>
              <a:t>West Memphis, AR</a:t>
            </a:r>
          </a:p>
        </p:txBody>
      </p:sp>
      <p:pic>
        <p:nvPicPr>
          <p:cNvPr id="9" name="Picture 8">
            <a:extLst>
              <a:ext uri="{FF2B5EF4-FFF2-40B4-BE49-F238E27FC236}">
                <a16:creationId xmlns:a16="http://schemas.microsoft.com/office/drawing/2014/main" id="{F8582429-992A-47C5-BDF8-CB2DFAEF0A20}"/>
              </a:ext>
            </a:extLst>
          </p:cNvPr>
          <p:cNvPicPr>
            <a:picLocks noChangeAspect="1"/>
          </p:cNvPicPr>
          <p:nvPr/>
        </p:nvPicPr>
        <p:blipFill>
          <a:blip r:embed="rId4"/>
          <a:stretch>
            <a:fillRect/>
          </a:stretch>
        </p:blipFill>
        <p:spPr>
          <a:xfrm>
            <a:off x="7430585" y="488027"/>
            <a:ext cx="2144129" cy="714710"/>
          </a:xfrm>
          <a:prstGeom prst="rect">
            <a:avLst/>
          </a:prstGeom>
        </p:spPr>
      </p:pic>
      <p:sp>
        <p:nvSpPr>
          <p:cNvPr id="11" name="Content Placeholder 1">
            <a:extLst>
              <a:ext uri="{FF2B5EF4-FFF2-40B4-BE49-F238E27FC236}">
                <a16:creationId xmlns:a16="http://schemas.microsoft.com/office/drawing/2014/main" id="{C895C915-9F62-4D43-B477-D76005F37003}"/>
              </a:ext>
            </a:extLst>
          </p:cNvPr>
          <p:cNvSpPr txBox="1">
            <a:spLocks/>
          </p:cNvSpPr>
          <p:nvPr/>
        </p:nvSpPr>
        <p:spPr>
          <a:xfrm>
            <a:off x="6175514" y="3172116"/>
            <a:ext cx="4668078" cy="1103810"/>
          </a:xfrm>
          <a:prstGeom prst="rect">
            <a:avLst/>
          </a:prstGeom>
        </p:spPr>
        <p:txBody>
          <a:bodyPr vert="horz" lIns="91440" tIns="45720" rIns="91440" bIns="45720" rtlCol="0">
            <a:noAutofit/>
          </a:bodyPr>
          <a:lstStyle>
            <a:lvl1pPr marL="0" indent="0" algn="l" defTabSz="685766" rtl="0" eaLnBrk="1" latinLnBrk="0" hangingPunct="1">
              <a:lnSpc>
                <a:spcPct val="90000"/>
              </a:lnSpc>
              <a:spcBef>
                <a:spcPts val="750"/>
              </a:spcBef>
              <a:buFont typeface="Arial" panose="020B0604020202020204" pitchFamily="34" charset="0"/>
              <a:buNone/>
              <a:defRPr sz="2400" kern="1200">
                <a:solidFill>
                  <a:schemeClr val="tx1"/>
                </a:solidFill>
                <a:latin typeface="+mn-lt"/>
                <a:ea typeface="+mn-ea"/>
                <a:cs typeface="+mn-cs"/>
              </a:defRPr>
            </a:lvl1pPr>
            <a:lvl2pPr marL="342884" indent="0" algn="l" defTabSz="685766" rtl="0" eaLnBrk="1" latinLnBrk="0" hangingPunct="1">
              <a:lnSpc>
                <a:spcPct val="90000"/>
              </a:lnSpc>
              <a:spcBef>
                <a:spcPts val="375"/>
              </a:spcBef>
              <a:buFont typeface="Arial" panose="020B0604020202020204" pitchFamily="34" charset="0"/>
              <a:buNone/>
              <a:defRPr sz="2100" kern="1200">
                <a:solidFill>
                  <a:schemeClr val="tx1"/>
                </a:solidFill>
                <a:latin typeface="+mn-lt"/>
                <a:ea typeface="+mn-ea"/>
                <a:cs typeface="+mn-cs"/>
              </a:defRPr>
            </a:lvl2pPr>
            <a:lvl3pPr marL="685766" indent="0" algn="l" defTabSz="685766" rtl="0" eaLnBrk="1" latinLnBrk="0" hangingPunct="1">
              <a:lnSpc>
                <a:spcPct val="90000"/>
              </a:lnSpc>
              <a:spcBef>
                <a:spcPts val="375"/>
              </a:spcBef>
              <a:buFont typeface="Arial" panose="020B0604020202020204" pitchFamily="34" charset="0"/>
              <a:buNone/>
              <a:defRPr sz="1800" kern="1200">
                <a:solidFill>
                  <a:schemeClr val="tx1"/>
                </a:solidFill>
                <a:latin typeface="+mn-lt"/>
                <a:ea typeface="+mn-ea"/>
                <a:cs typeface="+mn-cs"/>
              </a:defRPr>
            </a:lvl3pPr>
            <a:lvl4pPr marL="1028649" indent="0" algn="l" defTabSz="685766"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4pPr>
            <a:lvl5pPr marL="1371532" indent="0" algn="l" defTabSz="685766"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5pPr>
            <a:lvl6pPr marL="1714415" indent="0" algn="l" defTabSz="685766"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6pPr>
            <a:lvl7pPr marL="2057297" indent="0" algn="l" defTabSz="685766"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7pPr>
            <a:lvl8pPr marL="2400180" indent="0" algn="l" defTabSz="685766"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8pPr>
            <a:lvl9pPr marL="2743064" indent="0" algn="l" defTabSz="685766"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9pPr>
          </a:lstStyle>
          <a:p>
            <a:pPr marL="0" marR="0" lvl="0" indent="0" algn="l" defTabSz="685766" rtl="0" eaLnBrk="1" fontAlgn="auto" latinLnBrk="0" hangingPunct="1">
              <a:lnSpc>
                <a:spcPct val="90000"/>
              </a:lnSpc>
              <a:spcBef>
                <a:spcPts val="750"/>
              </a:spcBef>
              <a:spcAft>
                <a:spcPts val="0"/>
              </a:spcAft>
              <a:buClrTx/>
              <a:buSzTx/>
              <a:buFont typeface="Arial" panose="020B0604020202020204" pitchFamily="34" charset="0"/>
              <a:buNone/>
              <a:tabLst/>
              <a:defRPr/>
            </a:pPr>
            <a:endParaRPr kumimoji="0" lang="en-US" sz="1800" b="0" i="0" u="none" strike="noStrike" kern="1200" cap="none" spc="0" normalizeH="0" baseline="0" noProof="0" dirty="0">
              <a:ln>
                <a:noFill/>
              </a:ln>
              <a:solidFill>
                <a:srgbClr val="3F3F3F"/>
              </a:solidFill>
              <a:effectLst/>
              <a:uLnTx/>
              <a:uFillTx/>
              <a:latin typeface="Arial" panose="020B0604020202020204"/>
              <a:ea typeface="+mn-ea"/>
              <a:cs typeface="+mn-cs"/>
            </a:endParaRPr>
          </a:p>
        </p:txBody>
      </p:sp>
      <p:pic>
        <p:nvPicPr>
          <p:cNvPr id="20" name="Graphic 20" descr="Ambulance">
            <a:extLst>
              <a:ext uri="{FF2B5EF4-FFF2-40B4-BE49-F238E27FC236}">
                <a16:creationId xmlns:a16="http://schemas.microsoft.com/office/drawing/2014/main" id="{07786FE0-8BE8-45A7-86D3-46C2D33510C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541513" y="4962852"/>
            <a:ext cx="767059" cy="767059"/>
          </a:xfrm>
          <a:prstGeom prst="rect">
            <a:avLst/>
          </a:prstGeom>
        </p:spPr>
      </p:pic>
      <p:pic>
        <p:nvPicPr>
          <p:cNvPr id="22" name="Picture 21"/>
          <p:cNvPicPr>
            <a:picLocks noChangeAspect="1"/>
          </p:cNvPicPr>
          <p:nvPr/>
        </p:nvPicPr>
        <p:blipFill>
          <a:blip r:embed="rId7"/>
          <a:stretch>
            <a:fillRect/>
          </a:stretch>
        </p:blipFill>
        <p:spPr>
          <a:xfrm>
            <a:off x="833308" y="1578439"/>
            <a:ext cx="4392010" cy="4311353"/>
          </a:xfrm>
          <a:prstGeom prst="rect">
            <a:avLst/>
          </a:prstGeom>
        </p:spPr>
      </p:pic>
      <p:sp>
        <p:nvSpPr>
          <p:cNvPr id="23" name="TextBox 22">
            <a:extLst>
              <a:ext uri="{FF2B5EF4-FFF2-40B4-BE49-F238E27FC236}">
                <a16:creationId xmlns:a16="http://schemas.microsoft.com/office/drawing/2014/main" id="{479CBF27-1653-4F11-BB4D-8FD5F4159D17}"/>
              </a:ext>
            </a:extLst>
          </p:cNvPr>
          <p:cNvSpPr txBox="1"/>
          <p:nvPr/>
        </p:nvSpPr>
        <p:spPr>
          <a:xfrm>
            <a:off x="6175514" y="1580309"/>
            <a:ext cx="1800493" cy="830997"/>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E53B2C"/>
                </a:solidFill>
                <a:effectLst/>
                <a:uLnTx/>
                <a:uFillTx/>
                <a:latin typeface="Arial" panose="020B0604020202020204"/>
                <a:ea typeface="+mn-ea"/>
                <a:cs typeface="+mn-cs"/>
              </a:rPr>
              <a:t>$30-40M</a:t>
            </a:r>
            <a:br>
              <a:rPr kumimoji="0" lang="en-US" sz="1800" b="0" i="0" u="none" strike="noStrike" kern="1200" cap="none" spc="0" normalizeH="0" baseline="0" noProof="0" dirty="0">
                <a:ln>
                  <a:noFill/>
                </a:ln>
                <a:solidFill>
                  <a:srgbClr val="3F3F3F"/>
                </a:solidFill>
                <a:effectLst/>
                <a:uLnTx/>
                <a:uFillTx/>
                <a:latin typeface="Arial" panose="020B0604020202020204"/>
                <a:ea typeface="+mn-ea"/>
                <a:cs typeface="+mn-cs"/>
              </a:rPr>
            </a:br>
            <a:r>
              <a:rPr kumimoji="0" lang="en-US" sz="1600" b="0" i="0" u="none" strike="noStrike" kern="1200" cap="none" spc="0" normalizeH="0" baseline="0" noProof="0" dirty="0">
                <a:ln>
                  <a:noFill/>
                </a:ln>
                <a:solidFill>
                  <a:srgbClr val="3F3F3F"/>
                </a:solidFill>
                <a:effectLst/>
                <a:uLnTx/>
                <a:uFillTx/>
                <a:latin typeface="Arial" panose="020B0604020202020204"/>
                <a:ea typeface="+mn-ea"/>
                <a:cs typeface="+mn-cs"/>
              </a:rPr>
              <a:t>Project Budget</a:t>
            </a:r>
            <a:endParaRPr kumimoji="0" lang="en-US" sz="1800" b="0" i="0" u="none" strike="noStrike" kern="1200" cap="none" spc="0" normalizeH="0" baseline="0" noProof="0" dirty="0">
              <a:ln>
                <a:noFill/>
              </a:ln>
              <a:solidFill>
                <a:srgbClr val="3F3F3F"/>
              </a:solidFill>
              <a:effectLst/>
              <a:uLnTx/>
              <a:uFillTx/>
              <a:latin typeface="Arial" panose="020B0604020202020204"/>
              <a:ea typeface="+mn-ea"/>
              <a:cs typeface="+mn-cs"/>
            </a:endParaRPr>
          </a:p>
        </p:txBody>
      </p:sp>
      <p:sp>
        <p:nvSpPr>
          <p:cNvPr id="24" name="TextBox 23">
            <a:extLst>
              <a:ext uri="{FF2B5EF4-FFF2-40B4-BE49-F238E27FC236}">
                <a16:creationId xmlns:a16="http://schemas.microsoft.com/office/drawing/2014/main" id="{A6063661-83FF-4643-BAE9-FFF915A7BBB1}"/>
              </a:ext>
            </a:extLst>
          </p:cNvPr>
          <p:cNvSpPr txBox="1"/>
          <p:nvPr/>
        </p:nvSpPr>
        <p:spPr>
          <a:xfrm>
            <a:off x="8672363" y="1580309"/>
            <a:ext cx="1539203" cy="830997"/>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E53B2C"/>
                </a:solidFill>
                <a:effectLst/>
                <a:uLnTx/>
                <a:uFillTx/>
                <a:latin typeface="Arial" panose="020B0604020202020204"/>
                <a:ea typeface="+mn-ea"/>
                <a:cs typeface="+mn-cs"/>
              </a:rPr>
              <a:t>PD-B</a:t>
            </a:r>
            <a:br>
              <a:rPr kumimoji="0" lang="en-US" sz="1800" b="0" i="0" u="none" strike="noStrike" kern="1200" cap="none" spc="0" normalizeH="0" baseline="0" noProof="0" dirty="0">
                <a:ln>
                  <a:noFill/>
                </a:ln>
                <a:solidFill>
                  <a:srgbClr val="3F3F3F"/>
                </a:solidFill>
                <a:effectLst/>
                <a:uLnTx/>
                <a:uFillTx/>
                <a:latin typeface="Arial" panose="020B0604020202020204"/>
                <a:ea typeface="+mn-ea"/>
                <a:cs typeface="+mn-cs"/>
              </a:rPr>
            </a:br>
            <a:r>
              <a:rPr kumimoji="0" lang="en-US" sz="1600" b="0" i="0" u="none" strike="noStrike" kern="1200" cap="none" spc="0" normalizeH="0" baseline="0" noProof="0" dirty="0">
                <a:ln>
                  <a:noFill/>
                </a:ln>
                <a:solidFill>
                  <a:srgbClr val="3F3F3F"/>
                </a:solidFill>
                <a:effectLst/>
                <a:uLnTx/>
                <a:uFillTx/>
                <a:latin typeface="Arial" panose="020B0604020202020204"/>
                <a:ea typeface="+mn-ea"/>
                <a:cs typeface="+mn-cs"/>
              </a:rPr>
              <a:t>Delivery Model</a:t>
            </a:r>
            <a:endParaRPr kumimoji="0" lang="en-US" sz="1800" b="0" i="0" u="none" strike="noStrike" kern="1200" cap="none" spc="0" normalizeH="0" baseline="0" noProof="0" dirty="0">
              <a:ln>
                <a:noFill/>
              </a:ln>
              <a:solidFill>
                <a:srgbClr val="3F3F3F"/>
              </a:solidFill>
              <a:effectLst/>
              <a:uLnTx/>
              <a:uFillTx/>
              <a:latin typeface="Arial" panose="020B0604020202020204"/>
              <a:ea typeface="+mn-ea"/>
              <a:cs typeface="+mn-cs"/>
            </a:endParaRPr>
          </a:p>
        </p:txBody>
      </p:sp>
      <p:sp>
        <p:nvSpPr>
          <p:cNvPr id="26" name="TextBox 25">
            <a:extLst>
              <a:ext uri="{FF2B5EF4-FFF2-40B4-BE49-F238E27FC236}">
                <a16:creationId xmlns:a16="http://schemas.microsoft.com/office/drawing/2014/main" id="{4C88A05C-5A35-4231-9C8A-FE3AD69DDC83}"/>
              </a:ext>
            </a:extLst>
          </p:cNvPr>
          <p:cNvSpPr txBox="1"/>
          <p:nvPr/>
        </p:nvSpPr>
        <p:spPr>
          <a:xfrm>
            <a:off x="6448899" y="4320143"/>
            <a:ext cx="5731879"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F3F3F"/>
                </a:solidFill>
                <a:effectLst/>
                <a:uLnTx/>
                <a:uFillTx/>
                <a:latin typeface="Arial" panose="020B0604020202020204"/>
                <a:ea typeface="+mn-ea"/>
                <a:cs typeface="+mn-cs"/>
              </a:rPr>
              <a:t>One of highest forecasted </a:t>
            </a:r>
            <a:r>
              <a:rPr kumimoji="0" lang="en-US" sz="1800" b="1" i="0" u="none" strike="noStrike" kern="1200" cap="none" spc="0" normalizeH="0" baseline="0" noProof="0" dirty="0">
                <a:ln>
                  <a:noFill/>
                </a:ln>
                <a:solidFill>
                  <a:srgbClr val="000099"/>
                </a:solidFill>
                <a:effectLst/>
                <a:uLnTx/>
                <a:uFillTx/>
                <a:latin typeface="Arial" panose="020B0604020202020204"/>
                <a:ea typeface="+mn-ea"/>
                <a:cs typeface="+mn-cs"/>
              </a:rPr>
              <a:t>traffic volumes </a:t>
            </a:r>
            <a:r>
              <a:rPr kumimoji="0" lang="en-US" sz="1800" b="0" i="0" u="none" strike="noStrike" kern="1200" cap="none" spc="0" normalizeH="0" baseline="0" noProof="0" dirty="0">
                <a:ln>
                  <a:noFill/>
                </a:ln>
                <a:solidFill>
                  <a:prstClr val="black">
                    <a:lumMod val="75000"/>
                    <a:lumOff val="25000"/>
                  </a:prstClr>
                </a:solidFill>
                <a:effectLst/>
                <a:uLnTx/>
                <a:uFillTx/>
                <a:latin typeface="Arial" panose="020B0604020202020204"/>
                <a:ea typeface="+mn-ea"/>
                <a:cs typeface="+mn-cs"/>
              </a:rPr>
              <a:t>in state</a:t>
            </a:r>
            <a:endParaRPr kumimoji="0" lang="en-US" sz="1800" b="1" i="0" u="none" strike="noStrike" kern="1200" cap="none" spc="0" normalizeH="0" baseline="0" noProof="0" dirty="0">
              <a:ln>
                <a:noFill/>
              </a:ln>
              <a:solidFill>
                <a:srgbClr val="000099"/>
              </a:solidFill>
              <a:effectLst/>
              <a:uLnTx/>
              <a:uFillTx/>
              <a:latin typeface="Arial" panose="020B0604020202020204"/>
              <a:ea typeface="+mn-ea"/>
              <a:cs typeface="+mn-cs"/>
            </a:endParaRPr>
          </a:p>
        </p:txBody>
      </p:sp>
      <p:sp>
        <p:nvSpPr>
          <p:cNvPr id="28" name="TextBox 27">
            <a:extLst>
              <a:ext uri="{FF2B5EF4-FFF2-40B4-BE49-F238E27FC236}">
                <a16:creationId xmlns:a16="http://schemas.microsoft.com/office/drawing/2014/main" id="{55D2CC4E-DDAC-4DD7-ADD0-795255445C3B}"/>
              </a:ext>
            </a:extLst>
          </p:cNvPr>
          <p:cNvSpPr txBox="1"/>
          <p:nvPr/>
        </p:nvSpPr>
        <p:spPr>
          <a:xfrm>
            <a:off x="5541513" y="2611797"/>
            <a:ext cx="2204450"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3B3477"/>
                </a:solidFill>
                <a:effectLst/>
                <a:uLnTx/>
                <a:uFillTx/>
                <a:latin typeface="Arial" panose="020B0604020202020204"/>
                <a:ea typeface="+mn-ea"/>
                <a:cs typeface="+mn-cs"/>
              </a:rPr>
              <a:t>Key Elements</a:t>
            </a:r>
          </a:p>
        </p:txBody>
      </p:sp>
      <p:sp>
        <p:nvSpPr>
          <p:cNvPr id="30" name="TextBox 29">
            <a:extLst>
              <a:ext uri="{FF2B5EF4-FFF2-40B4-BE49-F238E27FC236}">
                <a16:creationId xmlns:a16="http://schemas.microsoft.com/office/drawing/2014/main" id="{4C88A05C-5A35-4231-9C8A-FE3AD69DDC83}"/>
              </a:ext>
            </a:extLst>
          </p:cNvPr>
          <p:cNvSpPr txBox="1"/>
          <p:nvPr/>
        </p:nvSpPr>
        <p:spPr>
          <a:xfrm>
            <a:off x="6433632" y="4988109"/>
            <a:ext cx="5532120"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F3F3F"/>
                </a:solidFill>
                <a:effectLst/>
                <a:uLnTx/>
                <a:uFillTx/>
                <a:latin typeface="Arial" panose="020B0604020202020204"/>
                <a:ea typeface="+mn-ea"/>
                <a:cs typeface="+mn-cs"/>
              </a:rPr>
              <a:t>Risk to </a:t>
            </a:r>
            <a:r>
              <a:rPr kumimoji="0" lang="en-US" sz="1800" b="1" i="0" u="none" strike="noStrike" kern="1200" cap="none" spc="0" normalizeH="0" baseline="0" noProof="0" dirty="0">
                <a:ln>
                  <a:noFill/>
                </a:ln>
                <a:solidFill>
                  <a:srgbClr val="000099"/>
                </a:solidFill>
                <a:effectLst/>
                <a:uLnTx/>
                <a:uFillTx/>
                <a:latin typeface="Arial" panose="020B0604020202020204"/>
                <a:ea typeface="+mn-ea"/>
                <a:cs typeface="+mn-cs"/>
              </a:rPr>
              <a:t>emergency vehicle</a:t>
            </a:r>
            <a:r>
              <a:rPr kumimoji="0" lang="en-US" sz="1800" b="0" i="0" u="none" strike="noStrike" kern="1200" cap="none" spc="0" normalizeH="0" baseline="0" noProof="0" dirty="0">
                <a:ln>
                  <a:noFill/>
                </a:ln>
                <a:solidFill>
                  <a:srgbClr val="000099"/>
                </a:solidFill>
                <a:effectLst/>
                <a:uLnTx/>
                <a:uFillTx/>
                <a:latin typeface="Arial" panose="020B0604020202020204"/>
                <a:ea typeface="+mn-ea"/>
                <a:cs typeface="+mn-cs"/>
              </a:rPr>
              <a:t> </a:t>
            </a:r>
            <a:r>
              <a:rPr kumimoji="0" lang="en-US" sz="1800" b="0" i="0" u="none" strike="noStrike" kern="1200" cap="none" spc="0" normalizeH="0" baseline="0" noProof="0" dirty="0">
                <a:ln>
                  <a:noFill/>
                </a:ln>
                <a:solidFill>
                  <a:srgbClr val="3F3F3F"/>
                </a:solidFill>
                <a:effectLst/>
                <a:uLnTx/>
                <a:uFillTx/>
                <a:latin typeface="Arial" panose="020B0604020202020204"/>
                <a:ea typeface="+mn-ea"/>
                <a:cs typeface="+mn-cs"/>
              </a:rPr>
              <a:t>movements due to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F3F3F"/>
                </a:solidFill>
                <a:effectLst/>
                <a:uLnTx/>
                <a:uFillTx/>
                <a:latin typeface="Arial" panose="020B0604020202020204"/>
                <a:ea typeface="+mn-ea"/>
                <a:cs typeface="+mn-cs"/>
              </a:rPr>
              <a:t>at-grade railroad crossings</a:t>
            </a:r>
          </a:p>
        </p:txBody>
      </p:sp>
      <p:sp>
        <p:nvSpPr>
          <p:cNvPr id="33" name="TextBox 32">
            <a:extLst>
              <a:ext uri="{FF2B5EF4-FFF2-40B4-BE49-F238E27FC236}">
                <a16:creationId xmlns:a16="http://schemas.microsoft.com/office/drawing/2014/main" id="{630B6329-1FF0-45DB-BA4D-867DAE6AB9D2}"/>
              </a:ext>
            </a:extLst>
          </p:cNvPr>
          <p:cNvSpPr txBox="1"/>
          <p:nvPr/>
        </p:nvSpPr>
        <p:spPr>
          <a:xfrm>
            <a:off x="6431390" y="3257278"/>
            <a:ext cx="5501586"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75000"/>
                    <a:lumOff val="25000"/>
                  </a:prstClr>
                </a:solidFill>
                <a:effectLst/>
                <a:uLnTx/>
                <a:uFillTx/>
                <a:latin typeface="Arial" panose="020B0604020202020204"/>
                <a:ea typeface="+mn-ea"/>
                <a:cs typeface="+mn-cs"/>
              </a:rPr>
              <a:t>Second highest estimated existing </a:t>
            </a:r>
            <a:r>
              <a:rPr kumimoji="0" lang="en-US" sz="1800" b="1" i="0" u="none" strike="noStrike" kern="1200" cap="none" spc="0" normalizeH="0" baseline="0" noProof="0" dirty="0">
                <a:ln>
                  <a:noFill/>
                </a:ln>
                <a:solidFill>
                  <a:srgbClr val="000099"/>
                </a:solidFill>
                <a:effectLst/>
                <a:uLnTx/>
                <a:uFillTx/>
                <a:latin typeface="Arial" panose="020B0604020202020204"/>
                <a:ea typeface="+mn-ea"/>
                <a:cs typeface="+mn-cs"/>
              </a:rPr>
              <a:t>travel delays</a:t>
            </a:r>
            <a:r>
              <a:rPr kumimoji="0" lang="en-US" sz="1800" b="0" i="0" u="none" strike="noStrike" kern="1200" cap="none" spc="0" normalizeH="0" baseline="0" noProof="0" dirty="0">
                <a:ln>
                  <a:noFill/>
                </a:ln>
                <a:solidFill>
                  <a:prstClr val="black">
                    <a:lumMod val="75000"/>
                    <a:lumOff val="25000"/>
                  </a:prstClr>
                </a:solidFill>
                <a:effectLst/>
                <a:uLnTx/>
                <a:uFillTx/>
                <a:latin typeface="Arial" panose="020B0604020202020204"/>
                <a:ea typeface="+mn-ea"/>
                <a:cs typeface="+mn-cs"/>
              </a:rPr>
              <a:t> due to high percentage of truck traffic</a:t>
            </a:r>
            <a:r>
              <a:rPr kumimoji="0" lang="en-US" sz="1800" b="1" i="0" u="none" strike="noStrike" kern="1200" cap="none" spc="0" normalizeH="0" baseline="0" noProof="0" dirty="0">
                <a:ln>
                  <a:noFill/>
                </a:ln>
                <a:solidFill>
                  <a:srgbClr val="000099"/>
                </a:solidFill>
                <a:effectLst/>
                <a:uLnTx/>
                <a:uFillTx/>
                <a:latin typeface="Arial" panose="020B0604020202020204"/>
                <a:ea typeface="+mn-ea"/>
                <a:cs typeface="+mn-cs"/>
              </a:rPr>
              <a:t> </a:t>
            </a:r>
            <a:endParaRPr kumimoji="0" lang="en-US" sz="1800" b="1" i="0" u="none" strike="noStrike" kern="1200" cap="none" spc="0" normalizeH="0" baseline="0" noProof="0" dirty="0">
              <a:ln>
                <a:noFill/>
              </a:ln>
              <a:solidFill>
                <a:srgbClr val="E53B2C"/>
              </a:solidFill>
              <a:effectLst/>
              <a:uLnTx/>
              <a:uFillTx/>
              <a:latin typeface="Arial" panose="020B0604020202020204"/>
              <a:ea typeface="+mn-ea"/>
              <a:cs typeface="+mn-cs"/>
            </a:endParaRPr>
          </a:p>
        </p:txBody>
      </p:sp>
      <p:pic>
        <p:nvPicPr>
          <p:cNvPr id="38" name="Graphic 18" descr="Hourglass">
            <a:extLst>
              <a:ext uri="{FF2B5EF4-FFF2-40B4-BE49-F238E27FC236}">
                <a16:creationId xmlns:a16="http://schemas.microsoft.com/office/drawing/2014/main" id="{C1A7F140-F9B8-45F3-94F0-3F82852992AC}"/>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541513" y="3287495"/>
            <a:ext cx="548640" cy="548640"/>
          </a:xfrm>
          <a:prstGeom prst="rect">
            <a:avLst/>
          </a:prstGeom>
          <a:noFill/>
        </p:spPr>
      </p:pic>
      <p:pic>
        <p:nvPicPr>
          <p:cNvPr id="21" name="Graphic 21" descr="Car">
            <a:extLst>
              <a:ext uri="{FF2B5EF4-FFF2-40B4-BE49-F238E27FC236}">
                <a16:creationId xmlns:a16="http://schemas.microsoft.com/office/drawing/2014/main" id="{10A59F4F-420F-4E10-9FC1-89E47B040E8D}"/>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5541513" y="4120008"/>
            <a:ext cx="731520" cy="731520"/>
          </a:xfrm>
          <a:prstGeom prst="rect">
            <a:avLst/>
          </a:prstGeom>
        </p:spPr>
      </p:pic>
    </p:spTree>
    <p:extLst>
      <p:ext uri="{BB962C8B-B14F-4D97-AF65-F5344CB8AC3E}">
        <p14:creationId xmlns:p14="http://schemas.microsoft.com/office/powerpoint/2010/main" val="244473815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Picture 44" descr="Logo&#10;&#10;Description automatically generated">
            <a:extLst>
              <a:ext uri="{FF2B5EF4-FFF2-40B4-BE49-F238E27FC236}">
                <a16:creationId xmlns:a16="http://schemas.microsoft.com/office/drawing/2014/main" id="{CE3FB960-EED8-4A92-ADC1-33957E650733}"/>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348064" y="393313"/>
            <a:ext cx="1282612" cy="477836"/>
          </a:xfrm>
          <a:prstGeom prst="rect">
            <a:avLst/>
          </a:prstGeom>
        </p:spPr>
      </p:pic>
      <p:cxnSp>
        <p:nvCxnSpPr>
          <p:cNvPr id="49" name="Straight Connector 48">
            <a:extLst>
              <a:ext uri="{FF2B5EF4-FFF2-40B4-BE49-F238E27FC236}">
                <a16:creationId xmlns:a16="http://schemas.microsoft.com/office/drawing/2014/main" id="{B062CCDB-611F-43B7-8CBB-B9F2D01CAEFB}"/>
              </a:ext>
            </a:extLst>
          </p:cNvPr>
          <p:cNvCxnSpPr>
            <a:cxnSpLocks/>
          </p:cNvCxnSpPr>
          <p:nvPr/>
        </p:nvCxnSpPr>
        <p:spPr>
          <a:xfrm flipH="1">
            <a:off x="360729" y="285226"/>
            <a:ext cx="11341913" cy="0"/>
          </a:xfrm>
          <a:prstGeom prst="line">
            <a:avLst/>
          </a:prstGeom>
          <a:ln w="57150">
            <a:solidFill>
              <a:srgbClr val="3B3477"/>
            </a:solidFill>
          </a:ln>
        </p:spPr>
        <p:style>
          <a:lnRef idx="3">
            <a:schemeClr val="accent1"/>
          </a:lnRef>
          <a:fillRef idx="0">
            <a:schemeClr val="accent1"/>
          </a:fillRef>
          <a:effectRef idx="2">
            <a:schemeClr val="accent1"/>
          </a:effectRef>
          <a:fontRef idx="minor">
            <a:schemeClr val="tx1"/>
          </a:fontRef>
        </p:style>
      </p:cxnSp>
      <p:cxnSp>
        <p:nvCxnSpPr>
          <p:cNvPr id="50" name="Straight Connector 49">
            <a:extLst>
              <a:ext uri="{FF2B5EF4-FFF2-40B4-BE49-F238E27FC236}">
                <a16:creationId xmlns:a16="http://schemas.microsoft.com/office/drawing/2014/main" id="{FF6F6499-6058-474A-948E-E273D477C34A}"/>
              </a:ext>
            </a:extLst>
          </p:cNvPr>
          <p:cNvCxnSpPr>
            <a:cxnSpLocks/>
          </p:cNvCxnSpPr>
          <p:nvPr/>
        </p:nvCxnSpPr>
        <p:spPr>
          <a:xfrm flipH="1">
            <a:off x="360726" y="6586756"/>
            <a:ext cx="11511784" cy="0"/>
          </a:xfrm>
          <a:prstGeom prst="line">
            <a:avLst/>
          </a:prstGeom>
          <a:ln w="57150">
            <a:solidFill>
              <a:srgbClr val="3B3477"/>
            </a:solidFill>
          </a:ln>
        </p:spPr>
        <p:style>
          <a:lnRef idx="3">
            <a:schemeClr val="accent1"/>
          </a:lnRef>
          <a:fillRef idx="0">
            <a:schemeClr val="accent1"/>
          </a:fillRef>
          <a:effectRef idx="2">
            <a:schemeClr val="accent1"/>
          </a:effectRef>
          <a:fontRef idx="minor">
            <a:schemeClr val="tx1"/>
          </a:fontRef>
        </p:style>
      </p:cxnSp>
      <p:cxnSp>
        <p:nvCxnSpPr>
          <p:cNvPr id="53" name="Straight Connector 52">
            <a:extLst>
              <a:ext uri="{FF2B5EF4-FFF2-40B4-BE49-F238E27FC236}">
                <a16:creationId xmlns:a16="http://schemas.microsoft.com/office/drawing/2014/main" id="{89D9C598-6F37-47C3-AAE5-943F5B2F6059}"/>
              </a:ext>
            </a:extLst>
          </p:cNvPr>
          <p:cNvCxnSpPr>
            <a:cxnSpLocks/>
          </p:cNvCxnSpPr>
          <p:nvPr/>
        </p:nvCxnSpPr>
        <p:spPr>
          <a:xfrm>
            <a:off x="385893" y="285226"/>
            <a:ext cx="0" cy="6301530"/>
          </a:xfrm>
          <a:prstGeom prst="line">
            <a:avLst/>
          </a:prstGeom>
          <a:ln w="57150">
            <a:solidFill>
              <a:srgbClr val="3B3477"/>
            </a:solidFill>
          </a:ln>
        </p:spPr>
        <p:style>
          <a:lnRef idx="3">
            <a:schemeClr val="accent1"/>
          </a:lnRef>
          <a:fillRef idx="0">
            <a:schemeClr val="accent1"/>
          </a:fillRef>
          <a:effectRef idx="2">
            <a:schemeClr val="accent1"/>
          </a:effectRef>
          <a:fontRef idx="minor">
            <a:schemeClr val="tx1"/>
          </a:fontRef>
        </p:style>
      </p:cxnSp>
      <p:cxnSp>
        <p:nvCxnSpPr>
          <p:cNvPr id="60" name="Straight Connector 59">
            <a:extLst>
              <a:ext uri="{FF2B5EF4-FFF2-40B4-BE49-F238E27FC236}">
                <a16:creationId xmlns:a16="http://schemas.microsoft.com/office/drawing/2014/main" id="{D8842142-0438-4A0A-849B-B9ED83F1D16B}"/>
              </a:ext>
            </a:extLst>
          </p:cNvPr>
          <p:cNvCxnSpPr>
            <a:cxnSpLocks/>
          </p:cNvCxnSpPr>
          <p:nvPr/>
        </p:nvCxnSpPr>
        <p:spPr>
          <a:xfrm>
            <a:off x="11855732" y="6104426"/>
            <a:ext cx="0" cy="507497"/>
          </a:xfrm>
          <a:prstGeom prst="line">
            <a:avLst/>
          </a:prstGeom>
          <a:ln w="57150">
            <a:solidFill>
              <a:srgbClr val="3B3477"/>
            </a:solidFill>
          </a:ln>
        </p:spPr>
        <p:style>
          <a:lnRef idx="3">
            <a:schemeClr val="accent1"/>
          </a:lnRef>
          <a:fillRef idx="0">
            <a:schemeClr val="accent1"/>
          </a:fillRef>
          <a:effectRef idx="2">
            <a:schemeClr val="accent1"/>
          </a:effectRef>
          <a:fontRef idx="minor">
            <a:schemeClr val="tx1"/>
          </a:fontRef>
        </p:style>
      </p:cxnSp>
      <p:sp>
        <p:nvSpPr>
          <p:cNvPr id="8" name="Title 3">
            <a:extLst>
              <a:ext uri="{FF2B5EF4-FFF2-40B4-BE49-F238E27FC236}">
                <a16:creationId xmlns:a16="http://schemas.microsoft.com/office/drawing/2014/main" id="{7B4115A7-E1C7-45B5-97F8-47BD25251E3F}"/>
              </a:ext>
            </a:extLst>
          </p:cNvPr>
          <p:cNvSpPr txBox="1">
            <a:spLocks/>
          </p:cNvSpPr>
          <p:nvPr/>
        </p:nvSpPr>
        <p:spPr>
          <a:xfrm>
            <a:off x="833308" y="353311"/>
            <a:ext cx="8922305" cy="1069975"/>
          </a:xfrm>
          <a:prstGeom prst="rect">
            <a:avLst/>
          </a:prstGeom>
        </p:spPr>
        <p:txBody>
          <a:bodyPr vert="horz" lIns="91440" tIns="45720" rIns="91440" bIns="45720" rtlCol="0" anchor="ctr">
            <a:normAutofit/>
          </a:bodyPr>
          <a:lstStyle>
            <a:lvl1pPr algn="l" defTabSz="685766" rtl="0" eaLnBrk="1" latinLnBrk="0" hangingPunct="1">
              <a:lnSpc>
                <a:spcPct val="90000"/>
              </a:lnSpc>
              <a:spcBef>
                <a:spcPct val="0"/>
              </a:spcBef>
              <a:buNone/>
              <a:defRPr sz="2800" b="0" kern="1200">
                <a:solidFill>
                  <a:schemeClr val="tx1"/>
                </a:solidFill>
                <a:latin typeface="Arial Black" panose="020B0A04020102020204" pitchFamily="34" charset="0"/>
                <a:ea typeface="+mj-ea"/>
                <a:cs typeface="+mj-cs"/>
              </a:defRPr>
            </a:lvl1pPr>
          </a:lstStyle>
          <a:p>
            <a:pPr marL="0" marR="0" lvl="0" indent="0" algn="l" defTabSz="685766"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dirty="0">
                <a:ln>
                  <a:noFill/>
                </a:ln>
                <a:solidFill>
                  <a:srgbClr val="2A338F"/>
                </a:solidFill>
                <a:effectLst/>
                <a:uLnTx/>
                <a:uFillTx/>
                <a:latin typeface="Arial Black" panose="020B0A04020102020204" pitchFamily="34" charset="0"/>
                <a:ea typeface="+mj-ea"/>
                <a:cs typeface="+mj-cs"/>
              </a:rPr>
              <a:t>I-40/I-55/Hwy. 77 Interchange</a:t>
            </a:r>
          </a:p>
          <a:p>
            <a:pPr marL="0" marR="0" lvl="0" indent="0" algn="l" defTabSz="685766" rtl="0" eaLnBrk="1" fontAlgn="auto" latinLnBrk="0" hangingPunct="1">
              <a:lnSpc>
                <a:spcPct val="90000"/>
              </a:lnSpc>
              <a:spcBef>
                <a:spcPct val="0"/>
              </a:spcBef>
              <a:spcAft>
                <a:spcPts val="0"/>
              </a:spcAft>
              <a:buClrTx/>
              <a:buSzTx/>
              <a:buFontTx/>
              <a:buNone/>
              <a:tabLst/>
              <a:defRPr/>
            </a:pPr>
            <a:r>
              <a:rPr kumimoji="0" lang="en-US" sz="2000" b="0" i="0" u="none" strike="noStrike" kern="1200" cap="none" spc="0" normalizeH="0" baseline="0" noProof="0" dirty="0">
                <a:ln>
                  <a:noFill/>
                </a:ln>
                <a:solidFill>
                  <a:srgbClr val="E53B2C"/>
                </a:solidFill>
                <a:effectLst/>
                <a:uLnTx/>
                <a:uFillTx/>
                <a:latin typeface="Arial Black" panose="020B0A04020102020204" pitchFamily="34" charset="0"/>
                <a:ea typeface="+mj-ea"/>
                <a:cs typeface="+mj-cs"/>
              </a:rPr>
              <a:t>West Memphis, AR</a:t>
            </a:r>
          </a:p>
        </p:txBody>
      </p:sp>
      <p:pic>
        <p:nvPicPr>
          <p:cNvPr id="9" name="Picture 8">
            <a:extLst>
              <a:ext uri="{FF2B5EF4-FFF2-40B4-BE49-F238E27FC236}">
                <a16:creationId xmlns:a16="http://schemas.microsoft.com/office/drawing/2014/main" id="{F8582429-992A-47C5-BDF8-CB2DFAEF0A20}"/>
              </a:ext>
            </a:extLst>
          </p:cNvPr>
          <p:cNvPicPr>
            <a:picLocks noChangeAspect="1"/>
          </p:cNvPicPr>
          <p:nvPr/>
        </p:nvPicPr>
        <p:blipFill>
          <a:blip r:embed="rId4"/>
          <a:stretch>
            <a:fillRect/>
          </a:stretch>
        </p:blipFill>
        <p:spPr>
          <a:xfrm>
            <a:off x="7430585" y="488027"/>
            <a:ext cx="2144129" cy="714710"/>
          </a:xfrm>
          <a:prstGeom prst="rect">
            <a:avLst/>
          </a:prstGeom>
        </p:spPr>
      </p:pic>
      <p:sp>
        <p:nvSpPr>
          <p:cNvPr id="11" name="Content Placeholder 1">
            <a:extLst>
              <a:ext uri="{FF2B5EF4-FFF2-40B4-BE49-F238E27FC236}">
                <a16:creationId xmlns:a16="http://schemas.microsoft.com/office/drawing/2014/main" id="{C895C915-9F62-4D43-B477-D76005F37003}"/>
              </a:ext>
            </a:extLst>
          </p:cNvPr>
          <p:cNvSpPr txBox="1">
            <a:spLocks/>
          </p:cNvSpPr>
          <p:nvPr/>
        </p:nvSpPr>
        <p:spPr>
          <a:xfrm>
            <a:off x="6175514" y="3172116"/>
            <a:ext cx="4668078" cy="1103810"/>
          </a:xfrm>
          <a:prstGeom prst="rect">
            <a:avLst/>
          </a:prstGeom>
        </p:spPr>
        <p:txBody>
          <a:bodyPr vert="horz" lIns="91440" tIns="45720" rIns="91440" bIns="45720" rtlCol="0">
            <a:noAutofit/>
          </a:bodyPr>
          <a:lstStyle>
            <a:lvl1pPr marL="0" indent="0" algn="l" defTabSz="685766" rtl="0" eaLnBrk="1" latinLnBrk="0" hangingPunct="1">
              <a:lnSpc>
                <a:spcPct val="90000"/>
              </a:lnSpc>
              <a:spcBef>
                <a:spcPts val="750"/>
              </a:spcBef>
              <a:buFont typeface="Arial" panose="020B0604020202020204" pitchFamily="34" charset="0"/>
              <a:buNone/>
              <a:defRPr sz="2400" kern="1200">
                <a:solidFill>
                  <a:schemeClr val="tx1"/>
                </a:solidFill>
                <a:latin typeface="+mn-lt"/>
                <a:ea typeface="+mn-ea"/>
                <a:cs typeface="+mn-cs"/>
              </a:defRPr>
            </a:lvl1pPr>
            <a:lvl2pPr marL="342884" indent="0" algn="l" defTabSz="685766" rtl="0" eaLnBrk="1" latinLnBrk="0" hangingPunct="1">
              <a:lnSpc>
                <a:spcPct val="90000"/>
              </a:lnSpc>
              <a:spcBef>
                <a:spcPts val="375"/>
              </a:spcBef>
              <a:buFont typeface="Arial" panose="020B0604020202020204" pitchFamily="34" charset="0"/>
              <a:buNone/>
              <a:defRPr sz="2100" kern="1200">
                <a:solidFill>
                  <a:schemeClr val="tx1"/>
                </a:solidFill>
                <a:latin typeface="+mn-lt"/>
                <a:ea typeface="+mn-ea"/>
                <a:cs typeface="+mn-cs"/>
              </a:defRPr>
            </a:lvl2pPr>
            <a:lvl3pPr marL="685766" indent="0" algn="l" defTabSz="685766" rtl="0" eaLnBrk="1" latinLnBrk="0" hangingPunct="1">
              <a:lnSpc>
                <a:spcPct val="90000"/>
              </a:lnSpc>
              <a:spcBef>
                <a:spcPts val="375"/>
              </a:spcBef>
              <a:buFont typeface="Arial" panose="020B0604020202020204" pitchFamily="34" charset="0"/>
              <a:buNone/>
              <a:defRPr sz="1800" kern="1200">
                <a:solidFill>
                  <a:schemeClr val="tx1"/>
                </a:solidFill>
                <a:latin typeface="+mn-lt"/>
                <a:ea typeface="+mn-ea"/>
                <a:cs typeface="+mn-cs"/>
              </a:defRPr>
            </a:lvl3pPr>
            <a:lvl4pPr marL="1028649" indent="0" algn="l" defTabSz="685766"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4pPr>
            <a:lvl5pPr marL="1371532" indent="0" algn="l" defTabSz="685766"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5pPr>
            <a:lvl6pPr marL="1714415" indent="0" algn="l" defTabSz="685766"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6pPr>
            <a:lvl7pPr marL="2057297" indent="0" algn="l" defTabSz="685766"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7pPr>
            <a:lvl8pPr marL="2400180" indent="0" algn="l" defTabSz="685766"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8pPr>
            <a:lvl9pPr marL="2743064" indent="0" algn="l" defTabSz="685766"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9pPr>
          </a:lstStyle>
          <a:p>
            <a:pPr marL="0" marR="0" lvl="0" indent="0" algn="l" defTabSz="685766" rtl="0" eaLnBrk="1" fontAlgn="auto" latinLnBrk="0" hangingPunct="1">
              <a:lnSpc>
                <a:spcPct val="90000"/>
              </a:lnSpc>
              <a:spcBef>
                <a:spcPts val="750"/>
              </a:spcBef>
              <a:spcAft>
                <a:spcPts val="0"/>
              </a:spcAft>
              <a:buClrTx/>
              <a:buSzTx/>
              <a:buFont typeface="Arial" panose="020B0604020202020204" pitchFamily="34" charset="0"/>
              <a:buNone/>
              <a:tabLst/>
              <a:defRPr/>
            </a:pPr>
            <a:endParaRPr kumimoji="0" lang="en-US" sz="1800" b="0" i="0" u="none" strike="noStrike" kern="1200" cap="none" spc="0" normalizeH="0" baseline="0" noProof="0" dirty="0">
              <a:ln>
                <a:noFill/>
              </a:ln>
              <a:solidFill>
                <a:srgbClr val="3F3F3F"/>
              </a:solidFill>
              <a:effectLst/>
              <a:uLnTx/>
              <a:uFillTx/>
              <a:latin typeface="Arial" panose="020B0604020202020204"/>
              <a:ea typeface="+mn-ea"/>
              <a:cs typeface="+mn-cs"/>
            </a:endParaRPr>
          </a:p>
        </p:txBody>
      </p:sp>
      <p:sp>
        <p:nvSpPr>
          <p:cNvPr id="24" name="TextBox 23">
            <a:extLst>
              <a:ext uri="{FF2B5EF4-FFF2-40B4-BE49-F238E27FC236}">
                <a16:creationId xmlns:a16="http://schemas.microsoft.com/office/drawing/2014/main" id="{A6063661-83FF-4643-BAE9-FFF915A7BBB1}"/>
              </a:ext>
            </a:extLst>
          </p:cNvPr>
          <p:cNvSpPr txBox="1"/>
          <p:nvPr/>
        </p:nvSpPr>
        <p:spPr>
          <a:xfrm>
            <a:off x="10161784" y="5926443"/>
            <a:ext cx="1710726" cy="646331"/>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srgbClr val="E53B2C"/>
                </a:solidFill>
                <a:effectLst/>
                <a:uLnTx/>
                <a:uFillTx/>
                <a:latin typeface="Arial" panose="020B0604020202020204"/>
                <a:ea typeface="+mn-ea"/>
                <a:cs typeface="+mn-cs"/>
              </a:rPr>
              <a:t>PD-B</a:t>
            </a:r>
            <a:br>
              <a:rPr kumimoji="0" lang="en-US" b="0" i="0" u="none" strike="noStrike" kern="1200" cap="none" spc="0" normalizeH="0" baseline="0" noProof="0" dirty="0">
                <a:ln>
                  <a:noFill/>
                </a:ln>
                <a:solidFill>
                  <a:srgbClr val="3F3F3F"/>
                </a:solidFill>
                <a:effectLst/>
                <a:uLnTx/>
                <a:uFillTx/>
                <a:latin typeface="Arial" panose="020B0604020202020204"/>
                <a:ea typeface="+mn-ea"/>
                <a:cs typeface="+mn-cs"/>
              </a:rPr>
            </a:br>
            <a:r>
              <a:rPr kumimoji="0" lang="en-US" b="0" i="0" u="none" strike="noStrike" kern="1200" cap="none" spc="0" normalizeH="0" baseline="0" noProof="0" dirty="0">
                <a:ln>
                  <a:noFill/>
                </a:ln>
                <a:solidFill>
                  <a:srgbClr val="3F3F3F"/>
                </a:solidFill>
                <a:effectLst/>
                <a:uLnTx/>
                <a:uFillTx/>
                <a:latin typeface="Arial" panose="020B0604020202020204"/>
                <a:ea typeface="+mn-ea"/>
                <a:cs typeface="+mn-cs"/>
              </a:rPr>
              <a:t>Delivery Model</a:t>
            </a:r>
          </a:p>
        </p:txBody>
      </p:sp>
      <p:pic>
        <p:nvPicPr>
          <p:cNvPr id="3" name="Picture 2">
            <a:extLst>
              <a:ext uri="{FF2B5EF4-FFF2-40B4-BE49-F238E27FC236}">
                <a16:creationId xmlns:a16="http://schemas.microsoft.com/office/drawing/2014/main" id="{081D571C-F6CD-46FE-8EC7-9596407D2BF5}"/>
              </a:ext>
            </a:extLst>
          </p:cNvPr>
          <p:cNvPicPr>
            <a:picLocks noChangeAspect="1"/>
          </p:cNvPicPr>
          <p:nvPr/>
        </p:nvPicPr>
        <p:blipFill>
          <a:blip r:embed="rId5"/>
          <a:stretch>
            <a:fillRect/>
          </a:stretch>
        </p:blipFill>
        <p:spPr>
          <a:xfrm>
            <a:off x="916760" y="1325506"/>
            <a:ext cx="4514341" cy="4817220"/>
          </a:xfrm>
          <a:prstGeom prst="rect">
            <a:avLst/>
          </a:prstGeom>
        </p:spPr>
      </p:pic>
      <p:sp>
        <p:nvSpPr>
          <p:cNvPr id="25" name="TextBox 24">
            <a:extLst>
              <a:ext uri="{FF2B5EF4-FFF2-40B4-BE49-F238E27FC236}">
                <a16:creationId xmlns:a16="http://schemas.microsoft.com/office/drawing/2014/main" id="{3C7AAC07-1457-47D6-BA31-7CAC18C30EBE}"/>
              </a:ext>
            </a:extLst>
          </p:cNvPr>
          <p:cNvSpPr txBox="1"/>
          <p:nvPr/>
        </p:nvSpPr>
        <p:spPr>
          <a:xfrm>
            <a:off x="5711505" y="1471901"/>
            <a:ext cx="6094602" cy="646331"/>
          </a:xfrm>
          <a:prstGeom prst="rect">
            <a:avLst/>
          </a:prstGeom>
          <a:noFill/>
        </p:spPr>
        <p:txBody>
          <a:bodyPr wrap="square">
            <a:spAutoFit/>
          </a:bodyPr>
          <a:lstStyle/>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b="1" dirty="0">
                <a:solidFill>
                  <a:schemeClr val="accent1">
                    <a:lumMod val="75000"/>
                  </a:schemeClr>
                </a:solidFill>
                <a:latin typeface="Arial" panose="020B0604020202020204"/>
              </a:rPr>
              <a:t>Key/Garver </a:t>
            </a:r>
            <a:r>
              <a:rPr lang="en-US" dirty="0">
                <a:solidFill>
                  <a:prstClr val="black">
                    <a:lumMod val="75000"/>
                    <a:lumOff val="25000"/>
                  </a:prstClr>
                </a:solidFill>
                <a:latin typeface="Arial" panose="020B0604020202020204"/>
              </a:rPr>
              <a:t>was selected in July 2021 as the Progressive Design-Build team</a:t>
            </a:r>
            <a:endParaRPr kumimoji="0" lang="en-US" sz="1800" b="1" i="0" u="none" strike="noStrike" kern="1200" cap="none" spc="0" normalizeH="0" baseline="0" noProof="0" dirty="0">
              <a:ln>
                <a:noFill/>
              </a:ln>
              <a:solidFill>
                <a:srgbClr val="E53B2C"/>
              </a:solidFill>
              <a:effectLst/>
              <a:uLnTx/>
              <a:uFillTx/>
              <a:latin typeface="Arial" panose="020B0604020202020204"/>
              <a:ea typeface="+mn-ea"/>
              <a:cs typeface="+mn-cs"/>
            </a:endParaRPr>
          </a:p>
        </p:txBody>
      </p:sp>
      <p:sp>
        <p:nvSpPr>
          <p:cNvPr id="27" name="TextBox 26">
            <a:extLst>
              <a:ext uri="{FF2B5EF4-FFF2-40B4-BE49-F238E27FC236}">
                <a16:creationId xmlns:a16="http://schemas.microsoft.com/office/drawing/2014/main" id="{9E6CF5C1-06C2-4355-9D2E-5ECEC8904927}"/>
              </a:ext>
            </a:extLst>
          </p:cNvPr>
          <p:cNvSpPr txBox="1"/>
          <p:nvPr/>
        </p:nvSpPr>
        <p:spPr>
          <a:xfrm>
            <a:off x="5711505" y="2460281"/>
            <a:ext cx="6094602" cy="923330"/>
          </a:xfrm>
          <a:prstGeom prst="rect">
            <a:avLst/>
          </a:prstGeom>
          <a:noFill/>
        </p:spPr>
        <p:txBody>
          <a:bodyPr wrap="square">
            <a:spAutoFit/>
          </a:bodyPr>
          <a:lstStyle/>
          <a:p>
            <a:pPr marL="742950" lvl="1" indent="-285750" defTabSz="457200">
              <a:buFont typeface="Wingdings" panose="05000000000000000000" pitchFamily="2" charset="2"/>
              <a:buChar char="q"/>
              <a:defRPr/>
            </a:pPr>
            <a:r>
              <a:rPr lang="en-US" dirty="0">
                <a:solidFill>
                  <a:prstClr val="black">
                    <a:lumMod val="75000"/>
                    <a:lumOff val="25000"/>
                  </a:prstClr>
                </a:solidFill>
                <a:latin typeface="Arial" panose="020B0604020202020204"/>
              </a:rPr>
              <a:t>Design alternative removes two (2) </a:t>
            </a:r>
          </a:p>
          <a:p>
            <a:pPr lvl="1" defTabSz="457200">
              <a:defRPr/>
            </a:pPr>
            <a:r>
              <a:rPr lang="en-US" dirty="0">
                <a:solidFill>
                  <a:prstClr val="black">
                    <a:lumMod val="75000"/>
                    <a:lumOff val="25000"/>
                  </a:prstClr>
                </a:solidFill>
                <a:latin typeface="Arial" panose="020B0604020202020204"/>
              </a:rPr>
              <a:t>     at-grade RR crossings</a:t>
            </a:r>
          </a:p>
          <a:p>
            <a:pPr marR="0" lvl="0" algn="l" defTabSz="457200" rtl="0" eaLnBrk="1" fontAlgn="auto" latinLnBrk="0" hangingPunct="1">
              <a:lnSpc>
                <a:spcPct val="100000"/>
              </a:lnSpc>
              <a:spcBef>
                <a:spcPts val="0"/>
              </a:spcBef>
              <a:spcAft>
                <a:spcPts val="0"/>
              </a:spcAft>
              <a:buClrTx/>
              <a:buSzTx/>
              <a:tabLst/>
              <a:defRPr/>
            </a:pPr>
            <a:endParaRPr kumimoji="0" lang="en-US" sz="1800" i="0" u="none" strike="noStrike" kern="1200" cap="none" spc="0" normalizeH="0" baseline="0" noProof="0" dirty="0">
              <a:ln>
                <a:noFill/>
              </a:ln>
              <a:solidFill>
                <a:srgbClr val="E53B2C"/>
              </a:solidFill>
              <a:effectLst/>
              <a:uLnTx/>
              <a:uFillTx/>
              <a:latin typeface="Arial" panose="020B0604020202020204"/>
              <a:ea typeface="+mn-ea"/>
              <a:cs typeface="+mn-cs"/>
            </a:endParaRPr>
          </a:p>
        </p:txBody>
      </p:sp>
      <p:sp>
        <p:nvSpPr>
          <p:cNvPr id="29" name="TextBox 28">
            <a:extLst>
              <a:ext uri="{FF2B5EF4-FFF2-40B4-BE49-F238E27FC236}">
                <a16:creationId xmlns:a16="http://schemas.microsoft.com/office/drawing/2014/main" id="{15B32EA0-E477-419E-89DA-BCB4027C4B6D}"/>
              </a:ext>
            </a:extLst>
          </p:cNvPr>
          <p:cNvSpPr txBox="1"/>
          <p:nvPr/>
        </p:nvSpPr>
        <p:spPr>
          <a:xfrm>
            <a:off x="5711505" y="3270277"/>
            <a:ext cx="6094602" cy="646331"/>
          </a:xfrm>
          <a:prstGeom prst="rect">
            <a:avLst/>
          </a:prstGeom>
          <a:noFill/>
        </p:spPr>
        <p:txBody>
          <a:bodyPr wrap="square">
            <a:spAutoFit/>
          </a:bodyPr>
          <a:lstStyle/>
          <a:p>
            <a:pPr marL="742950" lvl="1" indent="-285750" defTabSz="457200">
              <a:buFont typeface="Wingdings" panose="05000000000000000000" pitchFamily="2" charset="2"/>
              <a:buChar char="q"/>
              <a:defRPr/>
            </a:pPr>
            <a:r>
              <a:rPr lang="en-US" dirty="0">
                <a:solidFill>
                  <a:prstClr val="black">
                    <a:lumMod val="75000"/>
                    <a:lumOff val="25000"/>
                  </a:prstClr>
                </a:solidFill>
                <a:latin typeface="Arial" panose="020B0604020202020204"/>
              </a:rPr>
              <a:t>Design alternative constructs Hwy 77 </a:t>
            </a:r>
          </a:p>
          <a:p>
            <a:pPr lvl="1" defTabSz="457200">
              <a:defRPr/>
            </a:pPr>
            <a:r>
              <a:rPr lang="en-US" dirty="0">
                <a:solidFill>
                  <a:prstClr val="black">
                    <a:lumMod val="75000"/>
                    <a:lumOff val="25000"/>
                  </a:prstClr>
                </a:solidFill>
                <a:latin typeface="Arial" panose="020B0604020202020204"/>
              </a:rPr>
              <a:t>     RR Overpass  </a:t>
            </a:r>
          </a:p>
        </p:txBody>
      </p:sp>
      <p:sp>
        <p:nvSpPr>
          <p:cNvPr id="31" name="TextBox 30">
            <a:extLst>
              <a:ext uri="{FF2B5EF4-FFF2-40B4-BE49-F238E27FC236}">
                <a16:creationId xmlns:a16="http://schemas.microsoft.com/office/drawing/2014/main" id="{73EF3744-6B5E-4C2E-A386-4553D8C9C49D}"/>
              </a:ext>
            </a:extLst>
          </p:cNvPr>
          <p:cNvSpPr txBox="1"/>
          <p:nvPr/>
        </p:nvSpPr>
        <p:spPr>
          <a:xfrm>
            <a:off x="5711505" y="4052522"/>
            <a:ext cx="6094602" cy="646331"/>
          </a:xfrm>
          <a:prstGeom prst="rect">
            <a:avLst/>
          </a:prstGeom>
          <a:noFill/>
        </p:spPr>
        <p:txBody>
          <a:bodyPr wrap="square">
            <a:spAutoFit/>
          </a:bodyPr>
          <a:lstStyle/>
          <a:p>
            <a:pPr marL="742950" lvl="1" indent="-285750" defTabSz="457200">
              <a:buFont typeface="Wingdings" panose="05000000000000000000" pitchFamily="2" charset="2"/>
              <a:buChar char="q"/>
              <a:defRPr/>
            </a:pPr>
            <a:r>
              <a:rPr lang="en-US" dirty="0">
                <a:solidFill>
                  <a:prstClr val="black">
                    <a:lumMod val="75000"/>
                    <a:lumOff val="25000"/>
                  </a:prstClr>
                </a:solidFill>
                <a:latin typeface="Arial" panose="020B0604020202020204"/>
              </a:rPr>
              <a:t>Design alternative adds a 3-legged roundabout and relocates approximate 1,100 ft of Hwy 77</a:t>
            </a:r>
          </a:p>
        </p:txBody>
      </p:sp>
      <p:sp>
        <p:nvSpPr>
          <p:cNvPr id="32" name="TextBox 31">
            <a:extLst>
              <a:ext uri="{FF2B5EF4-FFF2-40B4-BE49-F238E27FC236}">
                <a16:creationId xmlns:a16="http://schemas.microsoft.com/office/drawing/2014/main" id="{9BD6FB1D-CDED-4109-B19A-CD8D11DA1C64}"/>
              </a:ext>
            </a:extLst>
          </p:cNvPr>
          <p:cNvSpPr txBox="1"/>
          <p:nvPr/>
        </p:nvSpPr>
        <p:spPr>
          <a:xfrm>
            <a:off x="5711505" y="4943255"/>
            <a:ext cx="6094602" cy="646331"/>
          </a:xfrm>
          <a:prstGeom prst="rect">
            <a:avLst/>
          </a:prstGeom>
          <a:noFill/>
        </p:spPr>
        <p:txBody>
          <a:bodyPr wrap="square">
            <a:spAutoFit/>
          </a:bodyPr>
          <a:lstStyle/>
          <a:p>
            <a:pPr marL="742950" lvl="1" indent="-285750" defTabSz="457200">
              <a:buFont typeface="Wingdings" panose="05000000000000000000" pitchFamily="2" charset="2"/>
              <a:buChar char="q"/>
              <a:defRPr/>
            </a:pPr>
            <a:r>
              <a:rPr lang="en-US" dirty="0">
                <a:solidFill>
                  <a:prstClr val="black">
                    <a:lumMod val="75000"/>
                    <a:lumOff val="25000"/>
                  </a:prstClr>
                </a:solidFill>
                <a:latin typeface="Arial" panose="020B0604020202020204"/>
              </a:rPr>
              <a:t>Design alternative widens approximately 4300 ft of I-40 EB main lanes and bridge overpass</a:t>
            </a:r>
          </a:p>
        </p:txBody>
      </p:sp>
    </p:spTree>
    <p:extLst>
      <p:ext uri="{BB962C8B-B14F-4D97-AF65-F5344CB8AC3E}">
        <p14:creationId xmlns:p14="http://schemas.microsoft.com/office/powerpoint/2010/main" val="318850926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3B3477"/>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86C67C4-12BD-4902-B875-C41BABE355EE}"/>
              </a:ext>
            </a:extLst>
          </p:cNvPr>
          <p:cNvPicPr>
            <a:picLocks noChangeAspect="1"/>
          </p:cNvPicPr>
          <p:nvPr/>
        </p:nvPicPr>
        <p:blipFill>
          <a:blip r:embed="rId3"/>
          <a:stretch>
            <a:fillRect/>
          </a:stretch>
        </p:blipFill>
        <p:spPr>
          <a:xfrm>
            <a:off x="8911084" y="5410785"/>
            <a:ext cx="2956816" cy="1109568"/>
          </a:xfrm>
          <a:prstGeom prst="rect">
            <a:avLst/>
          </a:prstGeom>
        </p:spPr>
      </p:pic>
      <p:sp>
        <p:nvSpPr>
          <p:cNvPr id="5" name="TextBox 4"/>
          <p:cNvSpPr txBox="1"/>
          <p:nvPr/>
        </p:nvSpPr>
        <p:spPr>
          <a:xfrm>
            <a:off x="962526" y="1453415"/>
            <a:ext cx="8752974" cy="584775"/>
          </a:xfrm>
          <a:prstGeom prst="rect">
            <a:avLst/>
          </a:prstGeom>
          <a:noFill/>
        </p:spPr>
        <p:txBody>
          <a:bodyPr wrap="square" rtlCol="0">
            <a:spAutoFit/>
          </a:bodyPr>
          <a:lstStyle/>
          <a:p>
            <a:r>
              <a:rPr lang="en-US" sz="3200" b="1" dirty="0">
                <a:solidFill>
                  <a:schemeClr val="bg1"/>
                </a:solidFill>
                <a:latin typeface="Arial" panose="020B0604020202020204" pitchFamily="34" charset="0"/>
                <a:cs typeface="Arial" panose="020B0604020202020204" pitchFamily="34" charset="0"/>
              </a:rPr>
              <a:t>Looking Forward for Alternative Delivery</a:t>
            </a:r>
          </a:p>
        </p:txBody>
      </p:sp>
    </p:spTree>
    <p:extLst>
      <p:ext uri="{BB962C8B-B14F-4D97-AF65-F5344CB8AC3E}">
        <p14:creationId xmlns:p14="http://schemas.microsoft.com/office/powerpoint/2010/main" val="25498880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Picture 44" descr="Logo&#10;&#10;Description automatically generated">
            <a:extLst>
              <a:ext uri="{FF2B5EF4-FFF2-40B4-BE49-F238E27FC236}">
                <a16:creationId xmlns:a16="http://schemas.microsoft.com/office/drawing/2014/main" id="{CE3FB960-EED8-4A92-ADC1-33957E650733}"/>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348064" y="393313"/>
            <a:ext cx="1282612" cy="477836"/>
          </a:xfrm>
          <a:prstGeom prst="rect">
            <a:avLst/>
          </a:prstGeom>
        </p:spPr>
      </p:pic>
      <p:cxnSp>
        <p:nvCxnSpPr>
          <p:cNvPr id="49" name="Straight Connector 48">
            <a:extLst>
              <a:ext uri="{FF2B5EF4-FFF2-40B4-BE49-F238E27FC236}">
                <a16:creationId xmlns:a16="http://schemas.microsoft.com/office/drawing/2014/main" id="{B062CCDB-611F-43B7-8CBB-B9F2D01CAEFB}"/>
              </a:ext>
            </a:extLst>
          </p:cNvPr>
          <p:cNvCxnSpPr>
            <a:cxnSpLocks/>
          </p:cNvCxnSpPr>
          <p:nvPr/>
        </p:nvCxnSpPr>
        <p:spPr>
          <a:xfrm flipH="1">
            <a:off x="360729" y="285226"/>
            <a:ext cx="11341913" cy="0"/>
          </a:xfrm>
          <a:prstGeom prst="line">
            <a:avLst/>
          </a:prstGeom>
          <a:ln w="57150">
            <a:solidFill>
              <a:srgbClr val="3B3477"/>
            </a:solidFill>
          </a:ln>
        </p:spPr>
        <p:style>
          <a:lnRef idx="3">
            <a:schemeClr val="accent1"/>
          </a:lnRef>
          <a:fillRef idx="0">
            <a:schemeClr val="accent1"/>
          </a:fillRef>
          <a:effectRef idx="2">
            <a:schemeClr val="accent1"/>
          </a:effectRef>
          <a:fontRef idx="minor">
            <a:schemeClr val="tx1"/>
          </a:fontRef>
        </p:style>
      </p:cxnSp>
      <p:cxnSp>
        <p:nvCxnSpPr>
          <p:cNvPr id="50" name="Straight Connector 49">
            <a:extLst>
              <a:ext uri="{FF2B5EF4-FFF2-40B4-BE49-F238E27FC236}">
                <a16:creationId xmlns:a16="http://schemas.microsoft.com/office/drawing/2014/main" id="{FF6F6499-6058-474A-948E-E273D477C34A}"/>
              </a:ext>
            </a:extLst>
          </p:cNvPr>
          <p:cNvCxnSpPr>
            <a:cxnSpLocks/>
          </p:cNvCxnSpPr>
          <p:nvPr/>
        </p:nvCxnSpPr>
        <p:spPr>
          <a:xfrm flipH="1">
            <a:off x="360726" y="6586756"/>
            <a:ext cx="11511784" cy="0"/>
          </a:xfrm>
          <a:prstGeom prst="line">
            <a:avLst/>
          </a:prstGeom>
          <a:ln w="57150">
            <a:solidFill>
              <a:srgbClr val="3B3477"/>
            </a:solidFill>
          </a:ln>
        </p:spPr>
        <p:style>
          <a:lnRef idx="3">
            <a:schemeClr val="accent1"/>
          </a:lnRef>
          <a:fillRef idx="0">
            <a:schemeClr val="accent1"/>
          </a:fillRef>
          <a:effectRef idx="2">
            <a:schemeClr val="accent1"/>
          </a:effectRef>
          <a:fontRef idx="minor">
            <a:schemeClr val="tx1"/>
          </a:fontRef>
        </p:style>
      </p:cxnSp>
      <p:cxnSp>
        <p:nvCxnSpPr>
          <p:cNvPr id="53" name="Straight Connector 52">
            <a:extLst>
              <a:ext uri="{FF2B5EF4-FFF2-40B4-BE49-F238E27FC236}">
                <a16:creationId xmlns:a16="http://schemas.microsoft.com/office/drawing/2014/main" id="{89D9C598-6F37-47C3-AAE5-943F5B2F6059}"/>
              </a:ext>
            </a:extLst>
          </p:cNvPr>
          <p:cNvCxnSpPr>
            <a:cxnSpLocks/>
          </p:cNvCxnSpPr>
          <p:nvPr/>
        </p:nvCxnSpPr>
        <p:spPr>
          <a:xfrm>
            <a:off x="385893" y="285226"/>
            <a:ext cx="0" cy="6301530"/>
          </a:xfrm>
          <a:prstGeom prst="line">
            <a:avLst/>
          </a:prstGeom>
          <a:ln w="57150">
            <a:solidFill>
              <a:srgbClr val="3B3477"/>
            </a:solidFill>
          </a:ln>
        </p:spPr>
        <p:style>
          <a:lnRef idx="3">
            <a:schemeClr val="accent1"/>
          </a:lnRef>
          <a:fillRef idx="0">
            <a:schemeClr val="accent1"/>
          </a:fillRef>
          <a:effectRef idx="2">
            <a:schemeClr val="accent1"/>
          </a:effectRef>
          <a:fontRef idx="minor">
            <a:schemeClr val="tx1"/>
          </a:fontRef>
        </p:style>
      </p:cxnSp>
      <p:cxnSp>
        <p:nvCxnSpPr>
          <p:cNvPr id="60" name="Straight Connector 59">
            <a:extLst>
              <a:ext uri="{FF2B5EF4-FFF2-40B4-BE49-F238E27FC236}">
                <a16:creationId xmlns:a16="http://schemas.microsoft.com/office/drawing/2014/main" id="{D8842142-0438-4A0A-849B-B9ED83F1D16B}"/>
              </a:ext>
            </a:extLst>
          </p:cNvPr>
          <p:cNvCxnSpPr>
            <a:cxnSpLocks/>
          </p:cNvCxnSpPr>
          <p:nvPr/>
        </p:nvCxnSpPr>
        <p:spPr>
          <a:xfrm>
            <a:off x="11855732" y="6104426"/>
            <a:ext cx="0" cy="507497"/>
          </a:xfrm>
          <a:prstGeom prst="line">
            <a:avLst/>
          </a:prstGeom>
          <a:ln w="57150">
            <a:solidFill>
              <a:srgbClr val="3B3477"/>
            </a:solidFill>
          </a:ln>
        </p:spPr>
        <p:style>
          <a:lnRef idx="3">
            <a:schemeClr val="accent1"/>
          </a:lnRef>
          <a:fillRef idx="0">
            <a:schemeClr val="accent1"/>
          </a:fillRef>
          <a:effectRef idx="2">
            <a:schemeClr val="accent1"/>
          </a:effectRef>
          <a:fontRef idx="minor">
            <a:schemeClr val="tx1"/>
          </a:fontRef>
        </p:style>
      </p:cxnSp>
      <p:sp>
        <p:nvSpPr>
          <p:cNvPr id="8" name="Rectangle 7"/>
          <p:cNvSpPr/>
          <p:nvPr/>
        </p:nvSpPr>
        <p:spPr>
          <a:xfrm>
            <a:off x="703657" y="1776101"/>
            <a:ext cx="10713981" cy="4250266"/>
          </a:xfrm>
          <a:prstGeom prst="rect">
            <a:avLst/>
          </a:prstGeom>
        </p:spPr>
        <p:txBody>
          <a:bodyPr wrap="square">
            <a:spAutoFit/>
          </a:bodyPr>
          <a:lstStyle/>
          <a:p>
            <a:pPr marL="800100" marR="0" lvl="1" indent="-342900">
              <a:lnSpc>
                <a:spcPct val="107000"/>
              </a:lnSpc>
              <a:spcBef>
                <a:spcPts val="0"/>
              </a:spcBef>
              <a:spcAft>
                <a:spcPts val="0"/>
              </a:spcAft>
              <a:buFont typeface="Wingdings" panose="05000000000000000000" pitchFamily="2" charset="2"/>
              <a:buChar char="Ø"/>
            </a:pPr>
            <a:r>
              <a:rPr lang="en-US" sz="2200" b="1" dirty="0">
                <a:solidFill>
                  <a:schemeClr val="tx1">
                    <a:lumMod val="75000"/>
                    <a:lumOff val="25000"/>
                  </a:schemeClr>
                </a:solidFill>
                <a:latin typeface="Arial" panose="020B0604020202020204" pitchFamily="34" charset="0"/>
                <a:ea typeface="Calibri" panose="020F0502020204030204" pitchFamily="34" charset="0"/>
                <a:cs typeface="Arial" panose="020B0604020202020204" pitchFamily="34" charset="0"/>
              </a:rPr>
              <a:t>On-Call Construction Manager-General Contractor Services (2021-2024)</a:t>
            </a:r>
          </a:p>
          <a:p>
            <a:pPr marR="0" lvl="1">
              <a:lnSpc>
                <a:spcPct val="107000"/>
              </a:lnSpc>
              <a:spcBef>
                <a:spcPts val="0"/>
              </a:spcBef>
              <a:spcAft>
                <a:spcPts val="0"/>
              </a:spcAft>
            </a:pPr>
            <a:endParaRPr lang="en-US" sz="2000" dirty="0">
              <a:solidFill>
                <a:schemeClr val="tx1">
                  <a:lumMod val="75000"/>
                  <a:lumOff val="25000"/>
                </a:schemeClr>
              </a:solidFill>
              <a:latin typeface="Arial" panose="020B0604020202020204" pitchFamily="34" charset="0"/>
              <a:ea typeface="Calibri" panose="020F0502020204030204" pitchFamily="34" charset="0"/>
              <a:cs typeface="Arial" panose="020B0604020202020204" pitchFamily="34" charset="0"/>
            </a:endParaRPr>
          </a:p>
          <a:p>
            <a:pPr marL="1257300" lvl="2" indent="-342900">
              <a:lnSpc>
                <a:spcPct val="107000"/>
              </a:lnSpc>
              <a:buFont typeface="Wingdings" panose="05000000000000000000" pitchFamily="2" charset="2"/>
              <a:buChar char="q"/>
            </a:pPr>
            <a:r>
              <a:rPr lang="en-US" sz="2000" dirty="0">
                <a:solidFill>
                  <a:schemeClr val="tx1">
                    <a:lumMod val="75000"/>
                    <a:lumOff val="25000"/>
                  </a:schemeClr>
                </a:solidFill>
                <a:latin typeface="Arial" panose="020B0604020202020204" pitchFamily="34" charset="0"/>
                <a:ea typeface="Calibri" panose="020F0502020204030204" pitchFamily="34" charset="0"/>
                <a:cs typeface="Arial" panose="020B0604020202020204" pitchFamily="34" charset="0"/>
              </a:rPr>
              <a:t>Minute Order authorized by Highway Commission July 28, 2021</a:t>
            </a:r>
          </a:p>
          <a:p>
            <a:pPr marL="1257300" lvl="2" indent="-342900">
              <a:lnSpc>
                <a:spcPct val="107000"/>
              </a:lnSpc>
              <a:buFont typeface="Wingdings" panose="05000000000000000000" pitchFamily="2" charset="2"/>
              <a:buChar char="q"/>
            </a:pPr>
            <a:r>
              <a:rPr lang="en-US" sz="2000" dirty="0">
                <a:solidFill>
                  <a:schemeClr val="tx1">
                    <a:lumMod val="75000"/>
                    <a:lumOff val="25000"/>
                  </a:schemeClr>
                </a:solidFill>
                <a:latin typeface="Arial" panose="020B0604020202020204" pitchFamily="34" charset="0"/>
                <a:ea typeface="Calibri" panose="020F0502020204030204" pitchFamily="34" charset="0"/>
                <a:cs typeface="Arial" panose="020B0604020202020204" pitchFamily="34" charset="0"/>
              </a:rPr>
              <a:t>Extensive </a:t>
            </a:r>
            <a:r>
              <a:rPr lang="en-US" sz="2000" b="1" dirty="0">
                <a:solidFill>
                  <a:srgbClr val="000099"/>
                </a:solidFill>
                <a:latin typeface="Arial" panose="020B0604020202020204" pitchFamily="34" charset="0"/>
                <a:ea typeface="Calibri" panose="020F0502020204030204" pitchFamily="34" charset="0"/>
                <a:cs typeface="Arial" panose="020B0604020202020204" pitchFamily="34" charset="0"/>
              </a:rPr>
              <a:t>outreach</a:t>
            </a:r>
            <a:r>
              <a:rPr lang="en-US" sz="2000" dirty="0">
                <a:solidFill>
                  <a:schemeClr val="tx1">
                    <a:lumMod val="75000"/>
                    <a:lumOff val="25000"/>
                  </a:schemeClr>
                </a:solidFill>
                <a:latin typeface="Arial" panose="020B0604020202020204" pitchFamily="34" charset="0"/>
                <a:ea typeface="Calibri" panose="020F0502020204030204" pitchFamily="34" charset="0"/>
                <a:cs typeface="Arial" panose="020B0604020202020204" pitchFamily="34" charset="0"/>
              </a:rPr>
              <a:t> with local contractors</a:t>
            </a:r>
          </a:p>
          <a:p>
            <a:pPr marL="1257300" lvl="2" indent="-342900">
              <a:lnSpc>
                <a:spcPct val="107000"/>
              </a:lnSpc>
              <a:buFont typeface="Wingdings" panose="05000000000000000000" pitchFamily="2" charset="2"/>
              <a:buChar char="q"/>
            </a:pPr>
            <a:r>
              <a:rPr lang="en-US" sz="2000" dirty="0">
                <a:solidFill>
                  <a:schemeClr val="tx1">
                    <a:lumMod val="75000"/>
                    <a:lumOff val="25000"/>
                  </a:schemeClr>
                </a:solidFill>
                <a:latin typeface="Arial" panose="020B0604020202020204" pitchFamily="34" charset="0"/>
                <a:ea typeface="Calibri" panose="020F0502020204030204" pitchFamily="34" charset="0"/>
                <a:cs typeface="Arial" panose="020B0604020202020204" pitchFamily="34" charset="0"/>
              </a:rPr>
              <a:t>Issuance of Request for Qualifications – </a:t>
            </a:r>
            <a:r>
              <a:rPr lang="en-US" sz="2000" b="1" dirty="0">
                <a:solidFill>
                  <a:srgbClr val="000099"/>
                </a:solidFill>
                <a:latin typeface="Arial" panose="020B0604020202020204" pitchFamily="34" charset="0"/>
                <a:ea typeface="Calibri" panose="020F0502020204030204" pitchFamily="34" charset="0"/>
                <a:cs typeface="Arial" panose="020B0604020202020204" pitchFamily="34" charset="0"/>
              </a:rPr>
              <a:t>April 26, 2022</a:t>
            </a:r>
          </a:p>
          <a:p>
            <a:pPr marL="1257300" lvl="2" indent="-342900">
              <a:lnSpc>
                <a:spcPct val="107000"/>
              </a:lnSpc>
              <a:buFont typeface="Wingdings" panose="05000000000000000000" pitchFamily="2" charset="2"/>
              <a:buChar char="q"/>
            </a:pPr>
            <a:r>
              <a:rPr lang="en-US" sz="2000" dirty="0">
                <a:latin typeface="Arial" panose="020B0604020202020204" pitchFamily="34" charset="0"/>
                <a:ea typeface="Calibri" panose="020F0502020204030204" pitchFamily="34" charset="0"/>
                <a:cs typeface="Arial" panose="020B0604020202020204" pitchFamily="34" charset="0"/>
              </a:rPr>
              <a:t>Announcement of Shortlist for On-Call CM-GC Respondents – </a:t>
            </a:r>
            <a:r>
              <a:rPr lang="en-US" sz="2000" b="1" dirty="0">
                <a:solidFill>
                  <a:srgbClr val="000099"/>
                </a:solidFill>
                <a:latin typeface="Arial" panose="020B0604020202020204" pitchFamily="34" charset="0"/>
                <a:ea typeface="Calibri" panose="020F0502020204030204" pitchFamily="34" charset="0"/>
                <a:cs typeface="Arial" panose="020B0604020202020204" pitchFamily="34" charset="0"/>
              </a:rPr>
              <a:t>July 28, 2022</a:t>
            </a:r>
          </a:p>
          <a:p>
            <a:pPr marL="1257300" lvl="2" indent="-342900">
              <a:lnSpc>
                <a:spcPct val="107000"/>
              </a:lnSpc>
              <a:buFont typeface="Wingdings" panose="05000000000000000000" pitchFamily="2" charset="2"/>
              <a:buChar char="q"/>
            </a:pPr>
            <a:r>
              <a:rPr lang="en-US" sz="2000" dirty="0">
                <a:solidFill>
                  <a:schemeClr val="tx1">
                    <a:lumMod val="75000"/>
                    <a:lumOff val="25000"/>
                  </a:schemeClr>
                </a:solidFill>
                <a:latin typeface="Arial" panose="020B0604020202020204" pitchFamily="34" charset="0"/>
                <a:ea typeface="Calibri" panose="020F0502020204030204" pitchFamily="34" charset="0"/>
                <a:cs typeface="Arial" panose="020B0604020202020204" pitchFamily="34" charset="0"/>
              </a:rPr>
              <a:t>Request for Proposals on individual CM-GC projects</a:t>
            </a:r>
          </a:p>
          <a:p>
            <a:pPr marL="1257300" lvl="2" indent="-342900">
              <a:lnSpc>
                <a:spcPct val="107000"/>
              </a:lnSpc>
              <a:buFont typeface="Wingdings" panose="05000000000000000000" pitchFamily="2" charset="2"/>
              <a:buChar char="q"/>
            </a:pPr>
            <a:r>
              <a:rPr lang="en-US" sz="2000" dirty="0">
                <a:latin typeface="Arial" panose="020B0604020202020204" pitchFamily="34" charset="0"/>
                <a:ea typeface="Calibri" panose="020F0502020204030204" pitchFamily="34" charset="0"/>
                <a:cs typeface="Arial" panose="020B0604020202020204" pitchFamily="34" charset="0"/>
              </a:rPr>
              <a:t>3 projects </a:t>
            </a:r>
            <a:r>
              <a:rPr lang="en-US" sz="2000" dirty="0">
                <a:solidFill>
                  <a:schemeClr val="tx1">
                    <a:lumMod val="75000"/>
                    <a:lumOff val="25000"/>
                  </a:schemeClr>
                </a:solidFill>
                <a:latin typeface="Arial" panose="020B0604020202020204" pitchFamily="34" charset="0"/>
                <a:ea typeface="Calibri" panose="020F0502020204030204" pitchFamily="34" charset="0"/>
                <a:cs typeface="Arial" panose="020B0604020202020204" pitchFamily="34" charset="0"/>
              </a:rPr>
              <a:t>left to award under Pilot Program</a:t>
            </a:r>
          </a:p>
          <a:p>
            <a:pPr marL="1714500" lvl="3" indent="-342900">
              <a:lnSpc>
                <a:spcPct val="107000"/>
              </a:lnSpc>
              <a:buFont typeface="Wingdings" panose="05000000000000000000" pitchFamily="2" charset="2"/>
              <a:buChar char="§"/>
            </a:pPr>
            <a:r>
              <a:rPr lang="en-US" sz="2000" dirty="0">
                <a:solidFill>
                  <a:schemeClr val="tx1">
                    <a:lumMod val="75000"/>
                    <a:lumOff val="25000"/>
                  </a:schemeClr>
                </a:solidFill>
                <a:latin typeface="Arial" panose="020B0604020202020204" pitchFamily="34" charset="0"/>
                <a:ea typeface="Calibri" panose="020F0502020204030204" pitchFamily="34" charset="0"/>
                <a:cs typeface="Arial" panose="020B0604020202020204" pitchFamily="34" charset="0"/>
              </a:rPr>
              <a:t>Project #1 – </a:t>
            </a:r>
            <a:r>
              <a:rPr lang="en-US" sz="2000" b="1" dirty="0">
                <a:solidFill>
                  <a:srgbClr val="000099"/>
                </a:solidFill>
                <a:latin typeface="Arial" panose="020B0604020202020204" pitchFamily="34" charset="0"/>
                <a:ea typeface="Calibri" panose="020F0502020204030204" pitchFamily="34" charset="0"/>
                <a:cs typeface="Arial" panose="020B0604020202020204" pitchFamily="34" charset="0"/>
              </a:rPr>
              <a:t>September 2022</a:t>
            </a:r>
          </a:p>
          <a:p>
            <a:pPr marL="1714500" lvl="3" indent="-342900">
              <a:lnSpc>
                <a:spcPct val="107000"/>
              </a:lnSpc>
              <a:buFont typeface="Wingdings" panose="05000000000000000000" pitchFamily="2" charset="2"/>
              <a:buChar char="§"/>
            </a:pPr>
            <a:r>
              <a:rPr lang="en-US" sz="2000" dirty="0">
                <a:solidFill>
                  <a:schemeClr val="tx1">
                    <a:lumMod val="75000"/>
                    <a:lumOff val="25000"/>
                  </a:schemeClr>
                </a:solidFill>
                <a:latin typeface="Arial" panose="020B0604020202020204" pitchFamily="34" charset="0"/>
                <a:ea typeface="Calibri" panose="020F0502020204030204" pitchFamily="34" charset="0"/>
                <a:cs typeface="Arial" panose="020B0604020202020204" pitchFamily="34" charset="0"/>
              </a:rPr>
              <a:t>Project #2 – </a:t>
            </a:r>
            <a:r>
              <a:rPr lang="en-US" sz="2000" b="1" dirty="0">
                <a:solidFill>
                  <a:srgbClr val="000099"/>
                </a:solidFill>
                <a:latin typeface="Arial" panose="020B0604020202020204" pitchFamily="34" charset="0"/>
                <a:ea typeface="Calibri" panose="020F0502020204030204" pitchFamily="34" charset="0"/>
                <a:cs typeface="Arial" panose="020B0604020202020204" pitchFamily="34" charset="0"/>
              </a:rPr>
              <a:t>November 2022</a:t>
            </a:r>
          </a:p>
          <a:p>
            <a:pPr marL="1714500" lvl="3" indent="-342900">
              <a:lnSpc>
                <a:spcPct val="107000"/>
              </a:lnSpc>
              <a:buFont typeface="Wingdings" panose="05000000000000000000" pitchFamily="2" charset="2"/>
              <a:buChar char="§"/>
            </a:pPr>
            <a:r>
              <a:rPr lang="en-US" sz="2000" dirty="0">
                <a:solidFill>
                  <a:schemeClr val="tx1">
                    <a:lumMod val="75000"/>
                    <a:lumOff val="25000"/>
                  </a:schemeClr>
                </a:solidFill>
                <a:latin typeface="Arial" panose="020B0604020202020204" pitchFamily="34" charset="0"/>
                <a:ea typeface="Calibri" panose="020F0502020204030204" pitchFamily="34" charset="0"/>
                <a:cs typeface="Arial" panose="020B0604020202020204" pitchFamily="34" charset="0"/>
              </a:rPr>
              <a:t>Project #3 – </a:t>
            </a:r>
            <a:r>
              <a:rPr lang="en-US" sz="2000" b="1" dirty="0">
                <a:solidFill>
                  <a:srgbClr val="000099"/>
                </a:solidFill>
                <a:latin typeface="Arial" panose="020B0604020202020204" pitchFamily="34" charset="0"/>
                <a:ea typeface="Calibri" panose="020F0502020204030204" pitchFamily="34" charset="0"/>
                <a:cs typeface="Arial" panose="020B0604020202020204" pitchFamily="34" charset="0"/>
              </a:rPr>
              <a:t>April 2023</a:t>
            </a:r>
          </a:p>
          <a:p>
            <a:pPr marL="1257300" lvl="2" indent="-342900">
              <a:lnSpc>
                <a:spcPct val="107000"/>
              </a:lnSpc>
              <a:buFont typeface="Wingdings" panose="05000000000000000000" pitchFamily="2" charset="2"/>
              <a:buChar char="§"/>
            </a:pPr>
            <a:endParaRPr lang="en-US" sz="2000" dirty="0">
              <a:solidFill>
                <a:schemeClr val="tx1">
                  <a:lumMod val="75000"/>
                  <a:lumOff val="25000"/>
                </a:schemeClr>
              </a:solidFill>
              <a:latin typeface="Arial" panose="020B0604020202020204" pitchFamily="34" charset="0"/>
              <a:ea typeface="Calibri" panose="020F0502020204030204" pitchFamily="34" charset="0"/>
              <a:cs typeface="Arial" panose="020B0604020202020204" pitchFamily="34" charset="0"/>
            </a:endParaRPr>
          </a:p>
          <a:p>
            <a:pPr marR="0" lvl="1">
              <a:lnSpc>
                <a:spcPct val="107000"/>
              </a:lnSpc>
              <a:spcBef>
                <a:spcPts val="0"/>
              </a:spcBef>
              <a:spcAft>
                <a:spcPts val="0"/>
              </a:spcAft>
            </a:pPr>
            <a:endParaRPr lang="en-US" sz="1100" dirty="0">
              <a:latin typeface="Calibri" panose="020F0502020204030204" pitchFamily="34" charset="0"/>
              <a:ea typeface="Calibri" panose="020F0502020204030204" pitchFamily="34" charset="0"/>
              <a:cs typeface="Times New Roman" panose="02020603050405020304" pitchFamily="18" charset="0"/>
            </a:endParaRPr>
          </a:p>
        </p:txBody>
      </p:sp>
      <p:sp>
        <p:nvSpPr>
          <p:cNvPr id="9" name="Title 3">
            <a:extLst>
              <a:ext uri="{FF2B5EF4-FFF2-40B4-BE49-F238E27FC236}">
                <a16:creationId xmlns:a16="http://schemas.microsoft.com/office/drawing/2014/main" id="{83EDE639-1D7C-419D-BC49-E6AD3B39A452}"/>
              </a:ext>
            </a:extLst>
          </p:cNvPr>
          <p:cNvSpPr txBox="1">
            <a:spLocks/>
          </p:cNvSpPr>
          <p:nvPr/>
        </p:nvSpPr>
        <p:spPr>
          <a:xfrm>
            <a:off x="703658" y="0"/>
            <a:ext cx="9100930" cy="1069975"/>
          </a:xfrm>
          <a:prstGeom prst="rect">
            <a:avLst/>
          </a:prstGeom>
        </p:spPr>
        <p:txBody>
          <a:bodyPr vert="horz" lIns="91440" tIns="45720" rIns="91440" bIns="45720" rtlCol="0" anchor="b">
            <a:normAutofit/>
          </a:bodyPr>
          <a:lstStyle>
            <a:lvl1pPr algn="l" defTabSz="685766" rtl="0" eaLnBrk="1" latinLnBrk="0" hangingPunct="1">
              <a:lnSpc>
                <a:spcPct val="90000"/>
              </a:lnSpc>
              <a:spcBef>
                <a:spcPct val="0"/>
              </a:spcBef>
              <a:buNone/>
              <a:defRPr sz="2800" b="0" kern="1200">
                <a:solidFill>
                  <a:srgbClr val="2A338F"/>
                </a:solidFill>
                <a:latin typeface="Arial Black" panose="020B0A04020102020204" pitchFamily="34" charset="0"/>
                <a:ea typeface="+mj-ea"/>
                <a:cs typeface="+mj-cs"/>
              </a:defRPr>
            </a:lvl1pPr>
          </a:lstStyle>
          <a:p>
            <a:pPr marL="0" marR="0" lvl="0" indent="0" algn="l" defTabSz="685766"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a:ln>
                  <a:noFill/>
                </a:ln>
                <a:solidFill>
                  <a:srgbClr val="2A338F"/>
                </a:solidFill>
                <a:effectLst/>
                <a:uLnTx/>
                <a:uFillTx/>
                <a:latin typeface="Arial Black" panose="020B0A04020102020204" pitchFamily="34" charset="0"/>
                <a:ea typeface="+mj-ea"/>
                <a:cs typeface="+mj-cs"/>
              </a:rPr>
              <a:t>The Future of Alternative Delivery</a:t>
            </a:r>
            <a:endParaRPr kumimoji="0" lang="en-US" sz="2800" b="0" i="0" u="none" strike="noStrike" kern="1200" cap="none" spc="0" normalizeH="0" baseline="0" noProof="0" dirty="0">
              <a:ln>
                <a:noFill/>
              </a:ln>
              <a:solidFill>
                <a:srgbClr val="2A338F"/>
              </a:solidFill>
              <a:effectLst/>
              <a:uLnTx/>
              <a:uFillTx/>
              <a:latin typeface="Arial Black" panose="020B0A04020102020204" pitchFamily="34" charset="0"/>
              <a:ea typeface="+mj-ea"/>
              <a:cs typeface="+mj-cs"/>
            </a:endParaRPr>
          </a:p>
        </p:txBody>
      </p:sp>
    </p:spTree>
    <p:extLst>
      <p:ext uri="{BB962C8B-B14F-4D97-AF65-F5344CB8AC3E}">
        <p14:creationId xmlns:p14="http://schemas.microsoft.com/office/powerpoint/2010/main" val="192514634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Picture 44" descr="Logo&#10;&#10;Description automatically generated">
            <a:extLst>
              <a:ext uri="{FF2B5EF4-FFF2-40B4-BE49-F238E27FC236}">
                <a16:creationId xmlns:a16="http://schemas.microsoft.com/office/drawing/2014/main" id="{CE3FB960-EED8-4A92-ADC1-33957E650733}"/>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7700409" y="5853725"/>
            <a:ext cx="1282612" cy="477836"/>
          </a:xfrm>
          <a:prstGeom prst="rect">
            <a:avLst/>
          </a:prstGeom>
        </p:spPr>
      </p:pic>
      <p:cxnSp>
        <p:nvCxnSpPr>
          <p:cNvPr id="49" name="Straight Connector 48">
            <a:extLst>
              <a:ext uri="{FF2B5EF4-FFF2-40B4-BE49-F238E27FC236}">
                <a16:creationId xmlns:a16="http://schemas.microsoft.com/office/drawing/2014/main" id="{B062CCDB-611F-43B7-8CBB-B9F2D01CAEFB}"/>
              </a:ext>
            </a:extLst>
          </p:cNvPr>
          <p:cNvCxnSpPr>
            <a:cxnSpLocks/>
          </p:cNvCxnSpPr>
          <p:nvPr/>
        </p:nvCxnSpPr>
        <p:spPr>
          <a:xfrm flipH="1">
            <a:off x="360729" y="-584568"/>
            <a:ext cx="11341913" cy="0"/>
          </a:xfrm>
          <a:prstGeom prst="line">
            <a:avLst/>
          </a:prstGeom>
          <a:ln w="57150">
            <a:solidFill>
              <a:srgbClr val="3B3477"/>
            </a:solidFill>
          </a:ln>
        </p:spPr>
        <p:style>
          <a:lnRef idx="3">
            <a:schemeClr val="accent1"/>
          </a:lnRef>
          <a:fillRef idx="0">
            <a:schemeClr val="accent1"/>
          </a:fillRef>
          <a:effectRef idx="2">
            <a:schemeClr val="accent1"/>
          </a:effectRef>
          <a:fontRef idx="minor">
            <a:schemeClr val="tx1"/>
          </a:fontRef>
        </p:style>
      </p:cxnSp>
      <p:cxnSp>
        <p:nvCxnSpPr>
          <p:cNvPr id="50" name="Straight Connector 49">
            <a:extLst>
              <a:ext uri="{FF2B5EF4-FFF2-40B4-BE49-F238E27FC236}">
                <a16:creationId xmlns:a16="http://schemas.microsoft.com/office/drawing/2014/main" id="{FF6F6499-6058-474A-948E-E273D477C34A}"/>
              </a:ext>
            </a:extLst>
          </p:cNvPr>
          <p:cNvCxnSpPr>
            <a:cxnSpLocks/>
          </p:cNvCxnSpPr>
          <p:nvPr/>
        </p:nvCxnSpPr>
        <p:spPr>
          <a:xfrm flipH="1">
            <a:off x="360726" y="7623819"/>
            <a:ext cx="11511784" cy="0"/>
          </a:xfrm>
          <a:prstGeom prst="line">
            <a:avLst/>
          </a:prstGeom>
          <a:ln w="57150">
            <a:solidFill>
              <a:srgbClr val="3B3477"/>
            </a:solidFill>
          </a:ln>
        </p:spPr>
        <p:style>
          <a:lnRef idx="3">
            <a:schemeClr val="accent1"/>
          </a:lnRef>
          <a:fillRef idx="0">
            <a:schemeClr val="accent1"/>
          </a:fillRef>
          <a:effectRef idx="2">
            <a:schemeClr val="accent1"/>
          </a:effectRef>
          <a:fontRef idx="minor">
            <a:schemeClr val="tx1"/>
          </a:fontRef>
        </p:style>
      </p:cxnSp>
      <p:sp>
        <p:nvSpPr>
          <p:cNvPr id="3" name="Rectangle 2"/>
          <p:cNvSpPr/>
          <p:nvPr/>
        </p:nvSpPr>
        <p:spPr>
          <a:xfrm>
            <a:off x="3837257" y="2015393"/>
            <a:ext cx="6895303" cy="218265"/>
          </a:xfrm>
          <a:prstGeom prst="rect">
            <a:avLst/>
          </a:prstGeom>
        </p:spPr>
        <p:txBody>
          <a:bodyPr wrap="square">
            <a:spAutoFit/>
          </a:bodyPr>
          <a:lstStyle/>
          <a:p>
            <a:pPr marR="0" lvl="1">
              <a:lnSpc>
                <a:spcPct val="107000"/>
              </a:lnSpc>
              <a:spcBef>
                <a:spcPts val="0"/>
              </a:spcBef>
              <a:spcAft>
                <a:spcPts val="0"/>
              </a:spcAft>
            </a:pPr>
            <a:r>
              <a:rPr lang="en-US" sz="800" dirty="0">
                <a:latin typeface="Calibri" panose="020F0502020204030204" pitchFamily="34" charset="0"/>
                <a:ea typeface="Calibri" panose="020F0502020204030204" pitchFamily="34" charset="0"/>
                <a:cs typeface="Times New Roman" panose="02020603050405020304" pitchFamily="18" charset="0"/>
              </a:rPr>
              <a:t> </a:t>
            </a:r>
            <a:endParaRPr lang="en-US" sz="1100" dirty="0">
              <a:latin typeface="Calibri" panose="020F0502020204030204" pitchFamily="34" charset="0"/>
              <a:ea typeface="Calibri" panose="020F0502020204030204" pitchFamily="34" charset="0"/>
              <a:cs typeface="Times New Roman" panose="02020603050405020304" pitchFamily="18" charset="0"/>
            </a:endParaRPr>
          </a:p>
        </p:txBody>
      </p:sp>
      <p:sp>
        <p:nvSpPr>
          <p:cNvPr id="9" name="Text Placeholder 1">
            <a:extLst>
              <a:ext uri="{FF2B5EF4-FFF2-40B4-BE49-F238E27FC236}">
                <a16:creationId xmlns:a16="http://schemas.microsoft.com/office/drawing/2014/main" id="{A37A89A0-0973-4AAD-A617-06571991F4E1}"/>
              </a:ext>
            </a:extLst>
          </p:cNvPr>
          <p:cNvSpPr txBox="1">
            <a:spLocks/>
          </p:cNvSpPr>
          <p:nvPr/>
        </p:nvSpPr>
        <p:spPr>
          <a:xfrm>
            <a:off x="944577" y="1380214"/>
            <a:ext cx="10352472" cy="3181254"/>
          </a:xfrm>
          <a:prstGeom prst="rect">
            <a:avLst/>
          </a:prstGeom>
        </p:spPr>
        <p:txBody>
          <a:bodyPr vert="horz" lIns="91440" tIns="45720" rIns="91440" bIns="45720" rtlCol="0">
            <a:normAutofit/>
          </a:bodyPr>
          <a:lstStyle>
            <a:lvl1pPr marL="0" indent="0" algn="l" defTabSz="914400" rtl="0" eaLnBrk="1" latinLnBrk="0" hangingPunct="1">
              <a:lnSpc>
                <a:spcPct val="110000"/>
              </a:lnSpc>
              <a:spcBef>
                <a:spcPts val="0"/>
              </a:spcBef>
              <a:spcAft>
                <a:spcPts val="600"/>
              </a:spcAft>
              <a:buFont typeface="Arial" panose="020B0604020202020204" pitchFamily="34" charset="0"/>
              <a:buNone/>
              <a:defRPr sz="4800" b="1" kern="1200" baseline="0">
                <a:solidFill>
                  <a:schemeClr val="bg1"/>
                </a:solidFill>
                <a:latin typeface="+mj-lt"/>
                <a:ea typeface="+mn-ea"/>
                <a:cs typeface="+mn-cs"/>
              </a:defRPr>
            </a:lvl1pPr>
            <a:lvl2pPr marL="36576" indent="-228600" algn="l" defTabSz="914400" rtl="0" eaLnBrk="1" latinLnBrk="0" hangingPunct="1">
              <a:lnSpc>
                <a:spcPct val="90000"/>
              </a:lnSpc>
              <a:spcBef>
                <a:spcPts val="0"/>
              </a:spcBef>
              <a:spcAft>
                <a:spcPts val="600"/>
              </a:spcAft>
              <a:buFont typeface="Arial" panose="020B0604020202020204" pitchFamily="34" charset="0"/>
              <a:buChar char="•"/>
              <a:defRPr sz="2000" b="1" kern="1200">
                <a:solidFill>
                  <a:schemeClr val="bg1"/>
                </a:solidFill>
                <a:latin typeface="+mn-lt"/>
                <a:ea typeface="+mn-ea"/>
                <a:cs typeface="+mn-cs"/>
              </a:defRPr>
            </a:lvl2pPr>
            <a:lvl3pPr marL="36576" indent="-228600" algn="l" defTabSz="914400" rtl="0" eaLnBrk="1" latinLnBrk="0" hangingPunct="1">
              <a:lnSpc>
                <a:spcPct val="150000"/>
              </a:lnSpc>
              <a:spcBef>
                <a:spcPts val="0"/>
              </a:spcBef>
              <a:spcAft>
                <a:spcPts val="600"/>
              </a:spcAft>
              <a:buFont typeface="Arial" panose="020B0604020202020204" pitchFamily="34" charset="0"/>
              <a:buChar char="•"/>
              <a:defRPr sz="16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a:pPr>
            <a:endParaRPr kumimoji="0" lang="en-US" sz="3600" b="1" i="0" u="none" strike="noStrike" kern="1200" cap="none" spc="0" normalizeH="0" noProof="0" dirty="0">
              <a:ln>
                <a:noFill/>
              </a:ln>
              <a:solidFill>
                <a:srgbClr val="3B3477"/>
              </a:solidFill>
              <a:effectLst/>
              <a:uLnTx/>
              <a:uFillTx/>
              <a:latin typeface="Arial" panose="020B0604020202020204"/>
            </a:endParaRPr>
          </a:p>
          <a:p>
            <a:pPr marL="0" marR="0" lvl="0"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a:pPr>
            <a:endParaRPr kumimoji="0" lang="en-US" sz="3600" b="1" i="0" u="none" strike="noStrike" kern="1200" cap="none" spc="0" normalizeH="0" noProof="0" dirty="0">
              <a:ln>
                <a:noFill/>
              </a:ln>
              <a:solidFill>
                <a:srgbClr val="3B3477"/>
              </a:solidFill>
              <a:effectLst/>
              <a:uLnTx/>
              <a:uFillTx/>
              <a:latin typeface="Arial" panose="020B0604020202020204"/>
            </a:endParaRPr>
          </a:p>
          <a:p>
            <a:pPr marL="0" marR="0" lvl="0"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a:pPr>
            <a:endParaRPr kumimoji="0" lang="en-US" sz="4800" b="1" i="0" u="none" strike="noStrike" kern="1200" cap="none" spc="0" normalizeH="0" baseline="0" noProof="0" dirty="0">
              <a:ln>
                <a:noFill/>
              </a:ln>
              <a:solidFill>
                <a:sysClr val="window" lastClr="FFFFFF"/>
              </a:solidFill>
              <a:effectLst/>
              <a:uLnTx/>
              <a:uFillTx/>
              <a:latin typeface="Arial" panose="020B0604020202020204"/>
              <a:ea typeface="+mn-ea"/>
              <a:cs typeface="+mn-cs"/>
            </a:endParaRPr>
          </a:p>
        </p:txBody>
      </p:sp>
      <p:graphicFrame>
        <p:nvGraphicFramePr>
          <p:cNvPr id="2" name="Object 1">
            <a:extLst>
              <a:ext uri="{FF2B5EF4-FFF2-40B4-BE49-F238E27FC236}">
                <a16:creationId xmlns:a16="http://schemas.microsoft.com/office/drawing/2014/main" id="{EF4E1FB7-3011-4ADE-BBFB-DCB373526240}"/>
              </a:ext>
            </a:extLst>
          </p:cNvPr>
          <p:cNvGraphicFramePr>
            <a:graphicFrameLocks noChangeAspect="1"/>
          </p:cNvGraphicFramePr>
          <p:nvPr/>
        </p:nvGraphicFramePr>
        <p:xfrm>
          <a:off x="1114364" y="64653"/>
          <a:ext cx="10398706" cy="6728694"/>
        </p:xfrm>
        <a:graphic>
          <a:graphicData uri="http://schemas.openxmlformats.org/presentationml/2006/ole">
            <mc:AlternateContent xmlns:mc="http://schemas.openxmlformats.org/markup-compatibility/2006">
              <mc:Choice xmlns:v="urn:schemas-microsoft-com:vml" Requires="v">
                <p:oleObj spid="_x0000_s7279" name="Acrobat Document" r:id="rId5" imgW="23317028" imgH="15087485" progId="AcroExch.Document.DC">
                  <p:embed/>
                </p:oleObj>
              </mc:Choice>
              <mc:Fallback>
                <p:oleObj name="Acrobat Document" r:id="rId5" imgW="23317028" imgH="15087485" progId="AcroExch.Document.DC">
                  <p:embed/>
                  <p:pic>
                    <p:nvPicPr>
                      <p:cNvPr id="2" name="Object 1">
                        <a:extLst>
                          <a:ext uri="{FF2B5EF4-FFF2-40B4-BE49-F238E27FC236}">
                            <a16:creationId xmlns:a16="http://schemas.microsoft.com/office/drawing/2014/main" id="{EF4E1FB7-3011-4ADE-BBFB-DCB373526240}"/>
                          </a:ext>
                        </a:extLst>
                      </p:cNvPr>
                      <p:cNvPicPr/>
                      <p:nvPr/>
                    </p:nvPicPr>
                    <p:blipFill>
                      <a:blip r:embed="rId6"/>
                      <a:stretch>
                        <a:fillRect/>
                      </a:stretch>
                    </p:blipFill>
                    <p:spPr>
                      <a:xfrm>
                        <a:off x="1114364" y="64653"/>
                        <a:ext cx="10398706" cy="6728694"/>
                      </a:xfrm>
                      <a:prstGeom prst="rect">
                        <a:avLst/>
                      </a:prstGeom>
                    </p:spPr>
                  </p:pic>
                </p:oleObj>
              </mc:Fallback>
            </mc:AlternateContent>
          </a:graphicData>
        </a:graphic>
      </p:graphicFrame>
      <p:sp>
        <p:nvSpPr>
          <p:cNvPr id="11" name="Rectangle: Rounded Corners 10">
            <a:extLst>
              <a:ext uri="{FF2B5EF4-FFF2-40B4-BE49-F238E27FC236}">
                <a16:creationId xmlns:a16="http://schemas.microsoft.com/office/drawing/2014/main" id="{51966471-9853-48A9-82A2-27E88356257B}"/>
              </a:ext>
            </a:extLst>
          </p:cNvPr>
          <p:cNvSpPr/>
          <p:nvPr/>
        </p:nvSpPr>
        <p:spPr>
          <a:xfrm>
            <a:off x="1102664" y="242049"/>
            <a:ext cx="1542543" cy="705189"/>
          </a:xfrm>
          <a:prstGeom prst="round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96E1BF28-D4E0-4E2D-9E76-DC74E78B19E7}"/>
              </a:ext>
            </a:extLst>
          </p:cNvPr>
          <p:cNvSpPr txBox="1"/>
          <p:nvPr/>
        </p:nvSpPr>
        <p:spPr>
          <a:xfrm>
            <a:off x="1060593" y="283125"/>
            <a:ext cx="1629439" cy="584775"/>
          </a:xfrm>
          <a:prstGeom prst="rect">
            <a:avLst/>
          </a:prstGeom>
          <a:noFill/>
        </p:spPr>
        <p:txBody>
          <a:bodyPr wrap="square" rtlCol="0">
            <a:spAutoFit/>
          </a:bodyPr>
          <a:lstStyle/>
          <a:p>
            <a:pPr algn="ctr"/>
            <a:r>
              <a:rPr lang="en-US" sz="800" b="1" dirty="0">
                <a:solidFill>
                  <a:schemeClr val="bg1"/>
                </a:solidFill>
                <a:latin typeface="Arial Black" panose="020B0A04020102020204" pitchFamily="34" charset="0"/>
                <a:cs typeface="Leelawadee" panose="020B0502040204020203" pitchFamily="34" charset="-34"/>
              </a:rPr>
              <a:t>Job 040846</a:t>
            </a:r>
            <a:br>
              <a:rPr lang="en-US" sz="800" b="1" dirty="0">
                <a:solidFill>
                  <a:schemeClr val="bg1"/>
                </a:solidFill>
                <a:latin typeface="Arial Black" panose="020B0A04020102020204" pitchFamily="34" charset="0"/>
                <a:cs typeface="Leelawadee" panose="020B0502040204020203" pitchFamily="34" charset="-34"/>
              </a:rPr>
            </a:br>
            <a:r>
              <a:rPr lang="en-US" sz="800" b="1" dirty="0">
                <a:solidFill>
                  <a:schemeClr val="bg1"/>
                </a:solidFill>
                <a:latin typeface="Arial Black" panose="020B0A04020102020204" pitchFamily="34" charset="0"/>
                <a:cs typeface="Leelawadee" panose="020B0502040204020203" pitchFamily="34" charset="-34"/>
              </a:rPr>
              <a:t>Hwy. 62 </a:t>
            </a:r>
            <a:r>
              <a:rPr lang="en-US" sz="800" b="1" dirty="0" err="1">
                <a:solidFill>
                  <a:schemeClr val="bg1"/>
                </a:solidFill>
                <a:latin typeface="Arial Black" panose="020B0A04020102020204" pitchFamily="34" charset="0"/>
                <a:cs typeface="Leelawadee" panose="020B0502040204020203" pitchFamily="34" charset="-34"/>
              </a:rPr>
              <a:t>Intchng</a:t>
            </a:r>
            <a:r>
              <a:rPr lang="en-US" sz="800" b="1" dirty="0">
                <a:solidFill>
                  <a:schemeClr val="bg1"/>
                </a:solidFill>
                <a:latin typeface="Arial Black" panose="020B0A04020102020204" pitchFamily="34" charset="0"/>
                <a:cs typeface="Leelawadee" panose="020B0502040204020203" pitchFamily="34" charset="-34"/>
              </a:rPr>
              <a:t>. </a:t>
            </a:r>
            <a:r>
              <a:rPr lang="en-US" sz="800" b="1" dirty="0" err="1">
                <a:solidFill>
                  <a:schemeClr val="bg1"/>
                </a:solidFill>
                <a:latin typeface="Arial Black" panose="020B0A04020102020204" pitchFamily="34" charset="0"/>
                <a:cs typeface="Leelawadee" panose="020B0502040204020203" pitchFamily="34" charset="-34"/>
              </a:rPr>
              <a:t>Impvts</a:t>
            </a:r>
            <a:r>
              <a:rPr lang="en-US" sz="800" b="1" dirty="0">
                <a:solidFill>
                  <a:schemeClr val="bg1"/>
                </a:solidFill>
                <a:latin typeface="Arial Black" panose="020B0A04020102020204" pitchFamily="34" charset="0"/>
                <a:cs typeface="Leelawadee" panose="020B0502040204020203" pitchFamily="34" charset="-34"/>
              </a:rPr>
              <a:t>. (F)</a:t>
            </a:r>
            <a:br>
              <a:rPr lang="en-US" sz="800" b="1" dirty="0">
                <a:solidFill>
                  <a:schemeClr val="bg1"/>
                </a:solidFill>
                <a:latin typeface="Arial Black" panose="020B0A04020102020204" pitchFamily="34" charset="0"/>
                <a:cs typeface="Leelawadee" panose="020B0502040204020203" pitchFamily="34" charset="-34"/>
              </a:rPr>
            </a:br>
            <a:r>
              <a:rPr lang="en-US" sz="800" b="1" dirty="0">
                <a:solidFill>
                  <a:schemeClr val="bg1"/>
                </a:solidFill>
                <a:latin typeface="Arial Black" panose="020B0A04020102020204" pitchFamily="34" charset="0"/>
                <a:cs typeface="Leelawadee" panose="020B0502040204020203" pitchFamily="34" charset="-34"/>
              </a:rPr>
              <a:t>$40-50 million</a:t>
            </a:r>
          </a:p>
        </p:txBody>
      </p:sp>
      <p:sp>
        <p:nvSpPr>
          <p:cNvPr id="13" name="Rectangle: Rounded Corners 12">
            <a:extLst>
              <a:ext uri="{FF2B5EF4-FFF2-40B4-BE49-F238E27FC236}">
                <a16:creationId xmlns:a16="http://schemas.microsoft.com/office/drawing/2014/main" id="{29D09029-1A90-4C47-A49B-D65B9374DEF4}"/>
              </a:ext>
            </a:extLst>
          </p:cNvPr>
          <p:cNvSpPr/>
          <p:nvPr/>
        </p:nvSpPr>
        <p:spPr>
          <a:xfrm>
            <a:off x="2865072" y="3281825"/>
            <a:ext cx="1542543" cy="705189"/>
          </a:xfrm>
          <a:prstGeom prst="round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4FF321E9-2BC4-4970-87BA-CFDCE522166F}"/>
              </a:ext>
            </a:extLst>
          </p:cNvPr>
          <p:cNvSpPr txBox="1"/>
          <p:nvPr/>
        </p:nvSpPr>
        <p:spPr>
          <a:xfrm>
            <a:off x="2821623" y="3290388"/>
            <a:ext cx="1629439" cy="707886"/>
          </a:xfrm>
          <a:prstGeom prst="rect">
            <a:avLst/>
          </a:prstGeom>
          <a:noFill/>
        </p:spPr>
        <p:txBody>
          <a:bodyPr wrap="square" rtlCol="0">
            <a:spAutoFit/>
          </a:bodyPr>
          <a:lstStyle/>
          <a:p>
            <a:pPr algn="ctr"/>
            <a:r>
              <a:rPr lang="en-US" sz="800" b="1" dirty="0">
                <a:solidFill>
                  <a:schemeClr val="bg1"/>
                </a:solidFill>
                <a:latin typeface="Arial Black" panose="020B0A04020102020204" pitchFamily="34" charset="0"/>
                <a:cs typeface="Leelawadee" panose="020B0502040204020203" pitchFamily="34" charset="-34"/>
              </a:rPr>
              <a:t>Job 061331</a:t>
            </a:r>
            <a:br>
              <a:rPr lang="en-US" sz="800" b="1" dirty="0">
                <a:solidFill>
                  <a:schemeClr val="bg1"/>
                </a:solidFill>
                <a:latin typeface="Arial Black" panose="020B0A04020102020204" pitchFamily="34" charset="0"/>
                <a:cs typeface="Leelawadee" panose="020B0502040204020203" pitchFamily="34" charset="-34"/>
              </a:rPr>
            </a:br>
            <a:r>
              <a:rPr lang="en-US" sz="800" b="1" dirty="0">
                <a:solidFill>
                  <a:schemeClr val="bg1"/>
                </a:solidFill>
                <a:latin typeface="Arial Black" panose="020B0A04020102020204" pitchFamily="34" charset="0"/>
                <a:cs typeface="Leelawadee" panose="020B0502040204020203" pitchFamily="34" charset="-34"/>
              </a:rPr>
              <a:t>Pleasant Ridge Rd. – Pleasant Valley Dr. (L.R.) (F)</a:t>
            </a:r>
            <a:br>
              <a:rPr lang="en-US" sz="800" b="1" dirty="0">
                <a:solidFill>
                  <a:schemeClr val="bg1"/>
                </a:solidFill>
                <a:latin typeface="Arial Black" panose="020B0A04020102020204" pitchFamily="34" charset="0"/>
                <a:cs typeface="Leelawadee" panose="020B0502040204020203" pitchFamily="34" charset="-34"/>
              </a:rPr>
            </a:br>
            <a:r>
              <a:rPr lang="en-US" sz="800" b="1" dirty="0">
                <a:solidFill>
                  <a:schemeClr val="bg1"/>
                </a:solidFill>
                <a:latin typeface="Arial Black" panose="020B0A04020102020204" pitchFamily="34" charset="0"/>
                <a:cs typeface="Leelawadee" panose="020B0502040204020203" pitchFamily="34" charset="-34"/>
              </a:rPr>
              <a:t>$81.0 million</a:t>
            </a:r>
          </a:p>
        </p:txBody>
      </p:sp>
      <p:sp>
        <p:nvSpPr>
          <p:cNvPr id="14" name="Rectangle: Rounded Corners 13">
            <a:extLst>
              <a:ext uri="{FF2B5EF4-FFF2-40B4-BE49-F238E27FC236}">
                <a16:creationId xmlns:a16="http://schemas.microsoft.com/office/drawing/2014/main" id="{7D68092A-0EDE-48B1-91C8-643094FBB571}"/>
              </a:ext>
            </a:extLst>
          </p:cNvPr>
          <p:cNvSpPr/>
          <p:nvPr/>
        </p:nvSpPr>
        <p:spPr>
          <a:xfrm>
            <a:off x="4132732" y="1741669"/>
            <a:ext cx="1370758" cy="584775"/>
          </a:xfrm>
          <a:prstGeom prst="roundRect">
            <a:avLst/>
          </a:prstGeom>
          <a:solidFill>
            <a:srgbClr val="267300"/>
          </a:solidFill>
          <a:ln>
            <a:solidFill>
              <a:srgbClr val="267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Rounded Corners 14">
            <a:extLst>
              <a:ext uri="{FF2B5EF4-FFF2-40B4-BE49-F238E27FC236}">
                <a16:creationId xmlns:a16="http://schemas.microsoft.com/office/drawing/2014/main" id="{FF21D1B4-81B9-4810-8FC8-A4864637D83E}"/>
              </a:ext>
            </a:extLst>
          </p:cNvPr>
          <p:cNvSpPr/>
          <p:nvPr/>
        </p:nvSpPr>
        <p:spPr>
          <a:xfrm>
            <a:off x="5649145" y="1189838"/>
            <a:ext cx="1235750" cy="634300"/>
          </a:xfrm>
          <a:prstGeom prst="roundRect">
            <a:avLst/>
          </a:prstGeom>
          <a:solidFill>
            <a:srgbClr val="267300"/>
          </a:solidFill>
          <a:ln>
            <a:solidFill>
              <a:srgbClr val="267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Rounded Corners 15">
            <a:extLst>
              <a:ext uri="{FF2B5EF4-FFF2-40B4-BE49-F238E27FC236}">
                <a16:creationId xmlns:a16="http://schemas.microsoft.com/office/drawing/2014/main" id="{2EB396E9-B44E-4E50-AC96-ED40648181CB}"/>
              </a:ext>
            </a:extLst>
          </p:cNvPr>
          <p:cNvSpPr/>
          <p:nvPr/>
        </p:nvSpPr>
        <p:spPr>
          <a:xfrm>
            <a:off x="4614719" y="4367245"/>
            <a:ext cx="1669959" cy="702311"/>
          </a:xfrm>
          <a:prstGeom prst="roundRect">
            <a:avLst/>
          </a:prstGeom>
          <a:solidFill>
            <a:srgbClr val="267300"/>
          </a:solidFill>
          <a:ln>
            <a:solidFill>
              <a:srgbClr val="267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6BDE28B9-F307-4664-AACC-BFFF8BCACDB1}"/>
              </a:ext>
            </a:extLst>
          </p:cNvPr>
          <p:cNvSpPr txBox="1"/>
          <p:nvPr/>
        </p:nvSpPr>
        <p:spPr>
          <a:xfrm>
            <a:off x="4003300" y="1750232"/>
            <a:ext cx="1629438" cy="584775"/>
          </a:xfrm>
          <a:prstGeom prst="rect">
            <a:avLst/>
          </a:prstGeom>
          <a:noFill/>
        </p:spPr>
        <p:txBody>
          <a:bodyPr wrap="square" rtlCol="0">
            <a:spAutoFit/>
          </a:bodyPr>
          <a:lstStyle/>
          <a:p>
            <a:pPr algn="ctr"/>
            <a:r>
              <a:rPr lang="en-US" sz="800" b="1" dirty="0">
                <a:solidFill>
                  <a:schemeClr val="bg1"/>
                </a:solidFill>
                <a:latin typeface="Arial Black" panose="020B0A04020102020204" pitchFamily="34" charset="0"/>
                <a:cs typeface="Leelawadee" panose="020B0502040204020203" pitchFamily="34" charset="-34"/>
              </a:rPr>
              <a:t>Job 080619</a:t>
            </a:r>
            <a:br>
              <a:rPr lang="en-US" sz="800" b="1" dirty="0">
                <a:solidFill>
                  <a:schemeClr val="bg1"/>
                </a:solidFill>
                <a:latin typeface="Arial Black" panose="020B0A04020102020204" pitchFamily="34" charset="0"/>
                <a:cs typeface="Leelawadee" panose="020B0502040204020203" pitchFamily="34" charset="-34"/>
              </a:rPr>
            </a:br>
            <a:r>
              <a:rPr lang="en-US" sz="800" b="1" dirty="0">
                <a:solidFill>
                  <a:schemeClr val="bg1"/>
                </a:solidFill>
                <a:latin typeface="Arial Black" panose="020B0A04020102020204" pitchFamily="34" charset="0"/>
                <a:cs typeface="Leelawadee" panose="020B0502040204020203" pitchFamily="34" charset="-34"/>
              </a:rPr>
              <a:t>Hwy. 60 – 1-40 Inters. </a:t>
            </a:r>
            <a:r>
              <a:rPr lang="en-US" sz="800" b="1" dirty="0" err="1">
                <a:solidFill>
                  <a:schemeClr val="bg1"/>
                </a:solidFill>
                <a:latin typeface="Arial Black" panose="020B0A04020102020204" pitchFamily="34" charset="0"/>
                <a:cs typeface="Leelawadee" panose="020B0502040204020203" pitchFamily="34" charset="-34"/>
              </a:rPr>
              <a:t>Impvts</a:t>
            </a:r>
            <a:r>
              <a:rPr lang="en-US" sz="800" b="1" dirty="0">
                <a:solidFill>
                  <a:schemeClr val="bg1"/>
                </a:solidFill>
                <a:latin typeface="Arial Black" panose="020B0A04020102020204" pitchFamily="34" charset="0"/>
                <a:cs typeface="Leelawadee" panose="020B0502040204020203" pitchFamily="34" charset="-34"/>
              </a:rPr>
              <a:t>. (Conway) (F)</a:t>
            </a:r>
          </a:p>
          <a:p>
            <a:pPr algn="ctr"/>
            <a:r>
              <a:rPr lang="en-US" sz="800" b="1" dirty="0">
                <a:solidFill>
                  <a:schemeClr val="bg1"/>
                </a:solidFill>
                <a:latin typeface="Arial Black" panose="020B0A04020102020204" pitchFamily="34" charset="0"/>
                <a:cs typeface="Leelawadee" panose="020B0502040204020203" pitchFamily="34" charset="-34"/>
              </a:rPr>
              <a:t>$10-15 million</a:t>
            </a:r>
          </a:p>
        </p:txBody>
      </p:sp>
      <p:sp>
        <p:nvSpPr>
          <p:cNvPr id="19" name="TextBox 18">
            <a:extLst>
              <a:ext uri="{FF2B5EF4-FFF2-40B4-BE49-F238E27FC236}">
                <a16:creationId xmlns:a16="http://schemas.microsoft.com/office/drawing/2014/main" id="{5454DBBA-0BE3-46C0-98CB-1A8A5CA52DFC}"/>
              </a:ext>
            </a:extLst>
          </p:cNvPr>
          <p:cNvSpPr txBox="1"/>
          <p:nvPr/>
        </p:nvSpPr>
        <p:spPr>
          <a:xfrm>
            <a:off x="5449699" y="1226069"/>
            <a:ext cx="1629439" cy="707886"/>
          </a:xfrm>
          <a:prstGeom prst="rect">
            <a:avLst/>
          </a:prstGeom>
          <a:noFill/>
        </p:spPr>
        <p:txBody>
          <a:bodyPr wrap="square" rtlCol="0">
            <a:spAutoFit/>
          </a:bodyPr>
          <a:lstStyle/>
          <a:p>
            <a:pPr algn="ctr"/>
            <a:r>
              <a:rPr lang="en-US" sz="800" b="1" dirty="0">
                <a:solidFill>
                  <a:schemeClr val="bg1"/>
                </a:solidFill>
                <a:latin typeface="Arial Black" panose="020B0A04020102020204" pitchFamily="34" charset="0"/>
                <a:cs typeface="Leelawadee" panose="020B0502040204020203" pitchFamily="34" charset="-34"/>
              </a:rPr>
              <a:t>Job 100979</a:t>
            </a:r>
            <a:br>
              <a:rPr lang="en-US" sz="800" b="1" dirty="0">
                <a:solidFill>
                  <a:schemeClr val="bg1"/>
                </a:solidFill>
                <a:latin typeface="Arial Black" panose="020B0A04020102020204" pitchFamily="34" charset="0"/>
                <a:cs typeface="Leelawadee" panose="020B0502040204020203" pitchFamily="34" charset="-34"/>
              </a:rPr>
            </a:br>
            <a:r>
              <a:rPr lang="en-US" sz="800" b="1" dirty="0">
                <a:solidFill>
                  <a:schemeClr val="bg1"/>
                </a:solidFill>
                <a:latin typeface="Arial Black" panose="020B0A04020102020204" pitchFamily="34" charset="0"/>
                <a:cs typeface="Leelawadee" panose="020B0502040204020203" pitchFamily="34" charset="-34"/>
              </a:rPr>
              <a:t>Caraway Rd. – I-555 (Jonesboro) (S)</a:t>
            </a:r>
            <a:br>
              <a:rPr lang="en-US" sz="800" b="1" dirty="0">
                <a:solidFill>
                  <a:schemeClr val="bg1"/>
                </a:solidFill>
                <a:latin typeface="Arial Black" panose="020B0A04020102020204" pitchFamily="34" charset="0"/>
                <a:cs typeface="Leelawadee" panose="020B0502040204020203" pitchFamily="34" charset="-34"/>
              </a:rPr>
            </a:br>
            <a:r>
              <a:rPr lang="en-US" sz="800" b="1" dirty="0">
                <a:solidFill>
                  <a:schemeClr val="bg1"/>
                </a:solidFill>
                <a:latin typeface="Arial Black" panose="020B0A04020102020204" pitchFamily="34" charset="0"/>
                <a:cs typeface="Leelawadee" panose="020B0502040204020203" pitchFamily="34" charset="-34"/>
              </a:rPr>
              <a:t>$10-15 million</a:t>
            </a:r>
            <a:br>
              <a:rPr lang="en-US" sz="800" b="1" dirty="0">
                <a:solidFill>
                  <a:schemeClr val="bg1"/>
                </a:solidFill>
                <a:latin typeface="Arial Black" panose="020B0A04020102020204" pitchFamily="34" charset="0"/>
                <a:cs typeface="Leelawadee" panose="020B0502040204020203" pitchFamily="34" charset="-34"/>
              </a:rPr>
            </a:br>
            <a:endParaRPr lang="en-US" sz="800" b="1" dirty="0">
              <a:solidFill>
                <a:schemeClr val="bg1"/>
              </a:solidFill>
              <a:latin typeface="Arial Black" panose="020B0A04020102020204" pitchFamily="34" charset="0"/>
              <a:cs typeface="Leelawadee" panose="020B0502040204020203" pitchFamily="34" charset="-34"/>
            </a:endParaRPr>
          </a:p>
        </p:txBody>
      </p:sp>
      <p:sp>
        <p:nvSpPr>
          <p:cNvPr id="20" name="TextBox 19">
            <a:extLst>
              <a:ext uri="{FF2B5EF4-FFF2-40B4-BE49-F238E27FC236}">
                <a16:creationId xmlns:a16="http://schemas.microsoft.com/office/drawing/2014/main" id="{CD11E193-0476-448F-B6B0-340CC9D96D46}"/>
              </a:ext>
            </a:extLst>
          </p:cNvPr>
          <p:cNvSpPr txBox="1"/>
          <p:nvPr/>
        </p:nvSpPr>
        <p:spPr>
          <a:xfrm>
            <a:off x="4634980" y="4377665"/>
            <a:ext cx="1629438" cy="707886"/>
          </a:xfrm>
          <a:prstGeom prst="rect">
            <a:avLst/>
          </a:prstGeom>
          <a:noFill/>
        </p:spPr>
        <p:txBody>
          <a:bodyPr wrap="square" rtlCol="0">
            <a:spAutoFit/>
          </a:bodyPr>
          <a:lstStyle/>
          <a:p>
            <a:pPr algn="ctr"/>
            <a:r>
              <a:rPr lang="en-US" sz="800" b="1" dirty="0">
                <a:solidFill>
                  <a:schemeClr val="bg1"/>
                </a:solidFill>
                <a:latin typeface="Arial Black" panose="020B0A04020102020204" pitchFamily="34" charset="0"/>
                <a:cs typeface="Leelawadee" panose="020B0502040204020203" pitchFamily="34" charset="-34"/>
              </a:rPr>
              <a:t>Job 061632</a:t>
            </a:r>
            <a:br>
              <a:rPr lang="en-US" sz="800" b="1" dirty="0">
                <a:solidFill>
                  <a:schemeClr val="bg1"/>
                </a:solidFill>
                <a:latin typeface="Arial Black" panose="020B0A04020102020204" pitchFamily="34" charset="0"/>
                <a:cs typeface="Leelawadee" panose="020B0502040204020203" pitchFamily="34" charset="-34"/>
              </a:rPr>
            </a:br>
            <a:r>
              <a:rPr lang="en-US" sz="800" b="1" dirty="0">
                <a:solidFill>
                  <a:schemeClr val="bg1"/>
                </a:solidFill>
                <a:latin typeface="Arial Black" panose="020B0A04020102020204" pitchFamily="34" charset="0"/>
                <a:cs typeface="Leelawadee" panose="020B0502040204020203" pitchFamily="34" charset="-34"/>
              </a:rPr>
              <a:t>Hwy. 183 – Pulaski Co. Line (Widening) (Bryant) (S)</a:t>
            </a:r>
          </a:p>
          <a:p>
            <a:pPr algn="ctr"/>
            <a:r>
              <a:rPr lang="en-US" sz="800" b="1" dirty="0">
                <a:solidFill>
                  <a:schemeClr val="bg1"/>
                </a:solidFill>
                <a:latin typeface="Arial Black" panose="020B0A04020102020204" pitchFamily="34" charset="0"/>
                <a:cs typeface="Leelawadee" panose="020B0502040204020203" pitchFamily="34" charset="-34"/>
              </a:rPr>
              <a:t>$10-15 million</a:t>
            </a:r>
          </a:p>
        </p:txBody>
      </p:sp>
      <p:sp>
        <p:nvSpPr>
          <p:cNvPr id="6" name="TextBox 5">
            <a:extLst>
              <a:ext uri="{FF2B5EF4-FFF2-40B4-BE49-F238E27FC236}">
                <a16:creationId xmlns:a16="http://schemas.microsoft.com/office/drawing/2014/main" id="{B5801C53-1191-4FDA-ACC4-7F7B1366BF62}"/>
              </a:ext>
            </a:extLst>
          </p:cNvPr>
          <p:cNvSpPr txBox="1"/>
          <p:nvPr/>
        </p:nvSpPr>
        <p:spPr>
          <a:xfrm>
            <a:off x="8076438" y="4792557"/>
            <a:ext cx="2485792" cy="553998"/>
          </a:xfrm>
          <a:prstGeom prst="rect">
            <a:avLst/>
          </a:prstGeom>
          <a:solidFill>
            <a:schemeClr val="bg1"/>
          </a:solidFill>
          <a:ln>
            <a:solidFill>
              <a:schemeClr val="bg1"/>
            </a:solidFill>
          </a:ln>
        </p:spPr>
        <p:txBody>
          <a:bodyPr wrap="square" rtlCol="0">
            <a:spAutoFit/>
          </a:bodyPr>
          <a:lstStyle/>
          <a:p>
            <a:r>
              <a:rPr lang="en-US" sz="1000" dirty="0">
                <a:latin typeface="Arial Black" panose="020B0A04020102020204" pitchFamily="34" charset="0"/>
              </a:rPr>
              <a:t>Current CM-GC Projects</a:t>
            </a:r>
          </a:p>
          <a:p>
            <a:br>
              <a:rPr lang="en-US" sz="1000" dirty="0">
                <a:latin typeface="Arial Black" panose="020B0A04020102020204" pitchFamily="34" charset="0"/>
              </a:rPr>
            </a:br>
            <a:r>
              <a:rPr lang="en-US" sz="1000" dirty="0">
                <a:latin typeface="Arial Black" panose="020B0A04020102020204" pitchFamily="34" charset="0"/>
              </a:rPr>
              <a:t>Recommended CM-GC Projects</a:t>
            </a:r>
          </a:p>
        </p:txBody>
      </p:sp>
      <p:sp>
        <p:nvSpPr>
          <p:cNvPr id="7" name="Rectangle 6">
            <a:extLst>
              <a:ext uri="{FF2B5EF4-FFF2-40B4-BE49-F238E27FC236}">
                <a16:creationId xmlns:a16="http://schemas.microsoft.com/office/drawing/2014/main" id="{B813DAEB-6059-4E80-B886-50F5EA2F16E3}"/>
              </a:ext>
            </a:extLst>
          </p:cNvPr>
          <p:cNvSpPr/>
          <p:nvPr/>
        </p:nvSpPr>
        <p:spPr>
          <a:xfrm>
            <a:off x="8341715" y="3953718"/>
            <a:ext cx="1828800" cy="48334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8E0D0A81-3CE5-4AC8-A4F5-52D6CC8D739A}"/>
              </a:ext>
            </a:extLst>
          </p:cNvPr>
          <p:cNvSpPr/>
          <p:nvPr/>
        </p:nvSpPr>
        <p:spPr>
          <a:xfrm>
            <a:off x="7719134" y="5156290"/>
            <a:ext cx="357304" cy="139719"/>
          </a:xfrm>
          <a:prstGeom prst="rect">
            <a:avLst/>
          </a:prstGeom>
          <a:solidFill>
            <a:srgbClr val="267300"/>
          </a:solidFill>
          <a:ln>
            <a:solidFill>
              <a:srgbClr val="267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3DCC314F-C2F5-4BF6-875C-F9938A1C510B}"/>
              </a:ext>
            </a:extLst>
          </p:cNvPr>
          <p:cNvSpPr/>
          <p:nvPr/>
        </p:nvSpPr>
        <p:spPr>
          <a:xfrm>
            <a:off x="7713284" y="4841716"/>
            <a:ext cx="357304" cy="139719"/>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CCC92C17-D055-4A81-A1DC-8FAC4CB32D31}"/>
              </a:ext>
            </a:extLst>
          </p:cNvPr>
          <p:cNvSpPr txBox="1"/>
          <p:nvPr/>
        </p:nvSpPr>
        <p:spPr>
          <a:xfrm rot="5400000">
            <a:off x="7733730" y="3219630"/>
            <a:ext cx="6420775" cy="353943"/>
          </a:xfrm>
          <a:prstGeom prst="rect">
            <a:avLst/>
          </a:prstGeom>
          <a:solidFill>
            <a:srgbClr val="29338F"/>
          </a:solidFill>
          <a:ln>
            <a:solidFill>
              <a:srgbClr val="29338F"/>
            </a:solidFill>
          </a:ln>
        </p:spPr>
        <p:txBody>
          <a:bodyPr wrap="square" rtlCol="0">
            <a:spAutoFit/>
          </a:bodyPr>
          <a:lstStyle/>
          <a:p>
            <a:r>
              <a:rPr lang="en-US" sz="1700" dirty="0">
                <a:solidFill>
                  <a:schemeClr val="bg1"/>
                </a:solidFill>
                <a:latin typeface="Arial Black" panose="020B0A04020102020204" pitchFamily="34" charset="0"/>
              </a:rPr>
              <a:t>Construction Manager – General Contractor (CM-GC)</a:t>
            </a:r>
          </a:p>
        </p:txBody>
      </p:sp>
    </p:spTree>
    <p:extLst>
      <p:ext uri="{BB962C8B-B14F-4D97-AF65-F5344CB8AC3E}">
        <p14:creationId xmlns:p14="http://schemas.microsoft.com/office/powerpoint/2010/main" val="3297206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Picture 44" descr="Logo&#10;&#10;Description automatically generated">
            <a:extLst>
              <a:ext uri="{FF2B5EF4-FFF2-40B4-BE49-F238E27FC236}">
                <a16:creationId xmlns:a16="http://schemas.microsoft.com/office/drawing/2014/main" id="{CE3FB960-EED8-4A92-ADC1-33957E650733}"/>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0348064" y="393313"/>
            <a:ext cx="1282612" cy="477836"/>
          </a:xfrm>
          <a:prstGeom prst="rect">
            <a:avLst/>
          </a:prstGeom>
        </p:spPr>
      </p:pic>
      <p:cxnSp>
        <p:nvCxnSpPr>
          <p:cNvPr id="49" name="Straight Connector 48">
            <a:extLst>
              <a:ext uri="{FF2B5EF4-FFF2-40B4-BE49-F238E27FC236}">
                <a16:creationId xmlns:a16="http://schemas.microsoft.com/office/drawing/2014/main" id="{B062CCDB-611F-43B7-8CBB-B9F2D01CAEFB}"/>
              </a:ext>
            </a:extLst>
          </p:cNvPr>
          <p:cNvCxnSpPr>
            <a:cxnSpLocks/>
          </p:cNvCxnSpPr>
          <p:nvPr/>
        </p:nvCxnSpPr>
        <p:spPr>
          <a:xfrm flipH="1">
            <a:off x="360729" y="285226"/>
            <a:ext cx="11341913" cy="0"/>
          </a:xfrm>
          <a:prstGeom prst="line">
            <a:avLst/>
          </a:prstGeom>
          <a:ln w="57150">
            <a:solidFill>
              <a:srgbClr val="3B3477"/>
            </a:solidFill>
          </a:ln>
        </p:spPr>
        <p:style>
          <a:lnRef idx="3">
            <a:schemeClr val="accent1"/>
          </a:lnRef>
          <a:fillRef idx="0">
            <a:schemeClr val="accent1"/>
          </a:fillRef>
          <a:effectRef idx="2">
            <a:schemeClr val="accent1"/>
          </a:effectRef>
          <a:fontRef idx="minor">
            <a:schemeClr val="tx1"/>
          </a:fontRef>
        </p:style>
      </p:cxnSp>
      <p:cxnSp>
        <p:nvCxnSpPr>
          <p:cNvPr id="50" name="Straight Connector 49">
            <a:extLst>
              <a:ext uri="{FF2B5EF4-FFF2-40B4-BE49-F238E27FC236}">
                <a16:creationId xmlns:a16="http://schemas.microsoft.com/office/drawing/2014/main" id="{FF6F6499-6058-474A-948E-E273D477C34A}"/>
              </a:ext>
            </a:extLst>
          </p:cNvPr>
          <p:cNvCxnSpPr>
            <a:cxnSpLocks/>
          </p:cNvCxnSpPr>
          <p:nvPr/>
        </p:nvCxnSpPr>
        <p:spPr>
          <a:xfrm flipH="1">
            <a:off x="360726" y="6586756"/>
            <a:ext cx="11511784" cy="0"/>
          </a:xfrm>
          <a:prstGeom prst="line">
            <a:avLst/>
          </a:prstGeom>
          <a:ln w="57150">
            <a:solidFill>
              <a:srgbClr val="3B3477"/>
            </a:solidFill>
          </a:ln>
        </p:spPr>
        <p:style>
          <a:lnRef idx="3">
            <a:schemeClr val="accent1"/>
          </a:lnRef>
          <a:fillRef idx="0">
            <a:schemeClr val="accent1"/>
          </a:fillRef>
          <a:effectRef idx="2">
            <a:schemeClr val="accent1"/>
          </a:effectRef>
          <a:fontRef idx="minor">
            <a:schemeClr val="tx1"/>
          </a:fontRef>
        </p:style>
      </p:cxnSp>
      <p:cxnSp>
        <p:nvCxnSpPr>
          <p:cNvPr id="53" name="Straight Connector 52">
            <a:extLst>
              <a:ext uri="{FF2B5EF4-FFF2-40B4-BE49-F238E27FC236}">
                <a16:creationId xmlns:a16="http://schemas.microsoft.com/office/drawing/2014/main" id="{89D9C598-6F37-47C3-AAE5-943F5B2F6059}"/>
              </a:ext>
            </a:extLst>
          </p:cNvPr>
          <p:cNvCxnSpPr>
            <a:cxnSpLocks/>
          </p:cNvCxnSpPr>
          <p:nvPr/>
        </p:nvCxnSpPr>
        <p:spPr>
          <a:xfrm>
            <a:off x="385893" y="285226"/>
            <a:ext cx="0" cy="6301530"/>
          </a:xfrm>
          <a:prstGeom prst="line">
            <a:avLst/>
          </a:prstGeom>
          <a:ln w="57150">
            <a:solidFill>
              <a:srgbClr val="3B3477"/>
            </a:solidFill>
          </a:ln>
        </p:spPr>
        <p:style>
          <a:lnRef idx="3">
            <a:schemeClr val="accent1"/>
          </a:lnRef>
          <a:fillRef idx="0">
            <a:schemeClr val="accent1"/>
          </a:fillRef>
          <a:effectRef idx="2">
            <a:schemeClr val="accent1"/>
          </a:effectRef>
          <a:fontRef idx="minor">
            <a:schemeClr val="tx1"/>
          </a:fontRef>
        </p:style>
      </p:cxnSp>
      <p:cxnSp>
        <p:nvCxnSpPr>
          <p:cNvPr id="60" name="Straight Connector 59">
            <a:extLst>
              <a:ext uri="{FF2B5EF4-FFF2-40B4-BE49-F238E27FC236}">
                <a16:creationId xmlns:a16="http://schemas.microsoft.com/office/drawing/2014/main" id="{D8842142-0438-4A0A-849B-B9ED83F1D16B}"/>
              </a:ext>
            </a:extLst>
          </p:cNvPr>
          <p:cNvCxnSpPr>
            <a:cxnSpLocks/>
          </p:cNvCxnSpPr>
          <p:nvPr/>
        </p:nvCxnSpPr>
        <p:spPr>
          <a:xfrm>
            <a:off x="11855732" y="6104426"/>
            <a:ext cx="0" cy="507497"/>
          </a:xfrm>
          <a:prstGeom prst="line">
            <a:avLst/>
          </a:prstGeom>
          <a:ln w="57150">
            <a:solidFill>
              <a:srgbClr val="3B3477"/>
            </a:solidFill>
          </a:ln>
        </p:spPr>
        <p:style>
          <a:lnRef idx="3">
            <a:schemeClr val="accent1"/>
          </a:lnRef>
          <a:fillRef idx="0">
            <a:schemeClr val="accent1"/>
          </a:fillRef>
          <a:effectRef idx="2">
            <a:schemeClr val="accent1"/>
          </a:effectRef>
          <a:fontRef idx="minor">
            <a:schemeClr val="tx1"/>
          </a:fontRef>
        </p:style>
      </p:cxnSp>
      <p:sp>
        <p:nvSpPr>
          <p:cNvPr id="8" name="Title 1">
            <a:extLst>
              <a:ext uri="{FF2B5EF4-FFF2-40B4-BE49-F238E27FC236}">
                <a16:creationId xmlns:a16="http://schemas.microsoft.com/office/drawing/2014/main" id="{98737CE1-6D24-4D1F-8EA6-2FDAB051E31C}"/>
              </a:ext>
            </a:extLst>
          </p:cNvPr>
          <p:cNvSpPr>
            <a:spLocks noGrp="1"/>
          </p:cNvSpPr>
          <p:nvPr>
            <p:ph type="ctrTitle"/>
          </p:nvPr>
        </p:nvSpPr>
        <p:spPr>
          <a:xfrm>
            <a:off x="794979" y="528638"/>
            <a:ext cx="9144000" cy="477837"/>
          </a:xfrm>
        </p:spPr>
        <p:txBody>
          <a:bodyPr>
            <a:noAutofit/>
          </a:bodyPr>
          <a:lstStyle/>
          <a:p>
            <a:pPr algn="l"/>
            <a:r>
              <a:rPr lang="en-US" sz="2800" b="1" dirty="0">
                <a:solidFill>
                  <a:srgbClr val="3B3477"/>
                </a:solidFill>
                <a:latin typeface="Arial Black" panose="020B0A04020102020204" pitchFamily="34" charset="0"/>
                <a:cs typeface="Arial" panose="020B0604020202020204" pitchFamily="34" charset="0"/>
              </a:rPr>
              <a:t>Design-Bid-Build </a:t>
            </a:r>
            <a:endParaRPr lang="en-US" sz="2800" dirty="0">
              <a:solidFill>
                <a:srgbClr val="3B3477"/>
              </a:solidFill>
              <a:latin typeface="Arial Black" panose="020B0A04020102020204" pitchFamily="34" charset="0"/>
            </a:endParaRPr>
          </a:p>
        </p:txBody>
      </p:sp>
      <p:sp>
        <p:nvSpPr>
          <p:cNvPr id="22" name="Rectangle 21"/>
          <p:cNvSpPr/>
          <p:nvPr/>
        </p:nvSpPr>
        <p:spPr>
          <a:xfrm>
            <a:off x="1288215" y="1872182"/>
            <a:ext cx="1652291" cy="925024"/>
          </a:xfrm>
          <a:prstGeom prst="rect">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latin typeface="Arial" panose="020B0604020202020204" pitchFamily="34" charset="0"/>
                <a:cs typeface="Arial" panose="020B0604020202020204" pitchFamily="34" charset="0"/>
              </a:rPr>
              <a:t>Owner</a:t>
            </a:r>
          </a:p>
        </p:txBody>
      </p:sp>
      <p:sp>
        <p:nvSpPr>
          <p:cNvPr id="23" name="Rectangle 22"/>
          <p:cNvSpPr/>
          <p:nvPr/>
        </p:nvSpPr>
        <p:spPr>
          <a:xfrm>
            <a:off x="1285431" y="3139560"/>
            <a:ext cx="1652291" cy="925024"/>
          </a:xfrm>
          <a:prstGeom prst="rect">
            <a:avLst/>
          </a:prstGeom>
          <a:solidFill>
            <a:srgbClr val="E23C3C"/>
          </a:solidFill>
          <a:ln>
            <a:solidFill>
              <a:srgbClr val="E23C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latin typeface="Arial" panose="020B0604020202020204" pitchFamily="34" charset="0"/>
                <a:cs typeface="Arial" panose="020B0604020202020204" pitchFamily="34" charset="0"/>
              </a:rPr>
              <a:t>Designer</a:t>
            </a:r>
          </a:p>
        </p:txBody>
      </p:sp>
      <p:cxnSp>
        <p:nvCxnSpPr>
          <p:cNvPr id="25" name="Straight Connector 24">
            <a:extLst>
              <a:ext uri="{FF2B5EF4-FFF2-40B4-BE49-F238E27FC236}">
                <a16:creationId xmlns:a16="http://schemas.microsoft.com/office/drawing/2014/main" id="{7028FC3E-DA10-4D16-A464-AAF58CB084A1}"/>
              </a:ext>
            </a:extLst>
          </p:cNvPr>
          <p:cNvCxnSpPr>
            <a:cxnSpLocks/>
          </p:cNvCxnSpPr>
          <p:nvPr/>
        </p:nvCxnSpPr>
        <p:spPr>
          <a:xfrm>
            <a:off x="2111577" y="2797206"/>
            <a:ext cx="2783" cy="343682"/>
          </a:xfrm>
          <a:prstGeom prst="line">
            <a:avLst/>
          </a:prstGeom>
          <a:ln w="2857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7028FC3E-DA10-4D16-A464-AAF58CB084A1}"/>
              </a:ext>
            </a:extLst>
          </p:cNvPr>
          <p:cNvCxnSpPr>
            <a:cxnSpLocks/>
          </p:cNvCxnSpPr>
          <p:nvPr/>
        </p:nvCxnSpPr>
        <p:spPr>
          <a:xfrm>
            <a:off x="2120908" y="4064584"/>
            <a:ext cx="2783" cy="343682"/>
          </a:xfrm>
          <a:prstGeom prst="line">
            <a:avLst/>
          </a:prstGeom>
          <a:ln w="2857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29" name="Rectangle 28"/>
          <p:cNvSpPr/>
          <p:nvPr/>
        </p:nvSpPr>
        <p:spPr>
          <a:xfrm>
            <a:off x="1285430" y="4406938"/>
            <a:ext cx="1652291" cy="925024"/>
          </a:xfrm>
          <a:prstGeom prst="rect">
            <a:avLst/>
          </a:prstGeom>
          <a:solidFill>
            <a:srgbClr val="61953D"/>
          </a:solidFill>
          <a:ln>
            <a:solidFill>
              <a:srgbClr val="6195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latin typeface="Arial" panose="020B0604020202020204" pitchFamily="34" charset="0"/>
                <a:cs typeface="Arial" panose="020B0604020202020204" pitchFamily="34" charset="0"/>
              </a:rPr>
              <a:t>General</a:t>
            </a:r>
            <a:r>
              <a:rPr lang="en-US" sz="2000" b="1" dirty="0">
                <a:latin typeface="Arial" panose="020B0604020202020204" pitchFamily="34" charset="0"/>
                <a:cs typeface="Arial" panose="020B0604020202020204" pitchFamily="34" charset="0"/>
              </a:rPr>
              <a:t> </a:t>
            </a:r>
            <a:r>
              <a:rPr lang="en-US" sz="1600" b="1" dirty="0">
                <a:latin typeface="Arial" panose="020B0604020202020204" pitchFamily="34" charset="0"/>
                <a:cs typeface="Arial" panose="020B0604020202020204" pitchFamily="34" charset="0"/>
              </a:rPr>
              <a:t>Contractor</a:t>
            </a:r>
          </a:p>
        </p:txBody>
      </p:sp>
      <p:sp>
        <p:nvSpPr>
          <p:cNvPr id="3" name="Rectangle 2"/>
          <p:cNvSpPr/>
          <p:nvPr/>
        </p:nvSpPr>
        <p:spPr>
          <a:xfrm>
            <a:off x="3837257" y="2015393"/>
            <a:ext cx="6895303" cy="218265"/>
          </a:xfrm>
          <a:prstGeom prst="rect">
            <a:avLst/>
          </a:prstGeom>
        </p:spPr>
        <p:txBody>
          <a:bodyPr wrap="square">
            <a:spAutoFit/>
          </a:bodyPr>
          <a:lstStyle/>
          <a:p>
            <a:pPr marR="0" lvl="1">
              <a:lnSpc>
                <a:spcPct val="107000"/>
              </a:lnSpc>
              <a:spcBef>
                <a:spcPts val="0"/>
              </a:spcBef>
              <a:spcAft>
                <a:spcPts val="0"/>
              </a:spcAft>
            </a:pPr>
            <a:r>
              <a:rPr lang="en-US" sz="800" dirty="0">
                <a:latin typeface="Calibri" panose="020F0502020204030204" pitchFamily="34" charset="0"/>
                <a:ea typeface="Calibri" panose="020F0502020204030204" pitchFamily="34" charset="0"/>
                <a:cs typeface="Times New Roman" panose="02020603050405020304" pitchFamily="18" charset="0"/>
              </a:rPr>
              <a:t> </a:t>
            </a:r>
            <a:endParaRPr lang="en-US" sz="1100" dirty="0">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14" name="Object 13"/>
          <p:cNvGraphicFramePr>
            <a:graphicFrameLocks noChangeAspect="1"/>
          </p:cNvGraphicFramePr>
          <p:nvPr>
            <p:extLst>
              <p:ext uri="{D42A27DB-BD31-4B8C-83A1-F6EECF244321}">
                <p14:modId xmlns:p14="http://schemas.microsoft.com/office/powerpoint/2010/main" val="767400995"/>
              </p:ext>
            </p:extLst>
          </p:nvPr>
        </p:nvGraphicFramePr>
        <p:xfrm>
          <a:off x="4544019" y="1380026"/>
          <a:ext cx="6534150" cy="4724400"/>
        </p:xfrm>
        <a:graphic>
          <a:graphicData uri="http://schemas.openxmlformats.org/presentationml/2006/ole">
            <mc:AlternateContent xmlns:mc="http://schemas.openxmlformats.org/markup-compatibility/2006">
              <mc:Choice xmlns:v="urn:schemas-microsoft-com:vml" Requires="v">
                <p:oleObj spid="_x0000_s1157" name="Worksheet" r:id="rId5" imgW="6534239" imgH="4724558" progId="Excel.Sheet.12">
                  <p:embed/>
                </p:oleObj>
              </mc:Choice>
              <mc:Fallback>
                <p:oleObj name="Worksheet" r:id="rId5" imgW="6534239" imgH="4724558" progId="Excel.Sheet.12">
                  <p:embed/>
                  <p:pic>
                    <p:nvPicPr>
                      <p:cNvPr id="14" name="Object 13"/>
                      <p:cNvPicPr/>
                      <p:nvPr/>
                    </p:nvPicPr>
                    <p:blipFill>
                      <a:blip r:embed="rId6"/>
                      <a:stretch>
                        <a:fillRect/>
                      </a:stretch>
                    </p:blipFill>
                    <p:spPr>
                      <a:xfrm>
                        <a:off x="4544019" y="1380026"/>
                        <a:ext cx="6534150" cy="4724400"/>
                      </a:xfrm>
                      <a:prstGeom prst="rect">
                        <a:avLst/>
                      </a:prstGeom>
                    </p:spPr>
                  </p:pic>
                </p:oleObj>
              </mc:Fallback>
            </mc:AlternateContent>
          </a:graphicData>
        </a:graphic>
      </p:graphicFrame>
      <p:pic>
        <p:nvPicPr>
          <p:cNvPr id="15" name="Picture 14"/>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10155456" y="2048510"/>
            <a:ext cx="651089" cy="651089"/>
          </a:xfrm>
          <a:prstGeom prst="rect">
            <a:avLst/>
          </a:prstGeom>
        </p:spPr>
      </p:pic>
      <p:pic>
        <p:nvPicPr>
          <p:cNvPr id="16" name="Picture 15"/>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10155456" y="2374054"/>
            <a:ext cx="651089" cy="651089"/>
          </a:xfrm>
          <a:prstGeom prst="rect">
            <a:avLst/>
          </a:prstGeom>
        </p:spPr>
      </p:pic>
      <p:pic>
        <p:nvPicPr>
          <p:cNvPr id="17" name="Picture 16"/>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10155455" y="2699598"/>
            <a:ext cx="651089" cy="651089"/>
          </a:xfrm>
          <a:prstGeom prst="rect">
            <a:avLst/>
          </a:prstGeom>
        </p:spPr>
      </p:pic>
      <p:pic>
        <p:nvPicPr>
          <p:cNvPr id="18" name="Picture 17"/>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10155455" y="3312069"/>
            <a:ext cx="651089" cy="651089"/>
          </a:xfrm>
          <a:prstGeom prst="rect">
            <a:avLst/>
          </a:prstGeom>
        </p:spPr>
      </p:pic>
      <p:pic>
        <p:nvPicPr>
          <p:cNvPr id="19" name="Picture 18"/>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10155454" y="3637613"/>
            <a:ext cx="651089" cy="651089"/>
          </a:xfrm>
          <a:prstGeom prst="rect">
            <a:avLst/>
          </a:prstGeom>
        </p:spPr>
      </p:pic>
    </p:spTree>
    <p:extLst>
      <p:ext uri="{BB962C8B-B14F-4D97-AF65-F5344CB8AC3E}">
        <p14:creationId xmlns:p14="http://schemas.microsoft.com/office/powerpoint/2010/main" val="225659924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3B3477"/>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86C67C4-12BD-4902-B875-C41BABE355EE}"/>
              </a:ext>
            </a:extLst>
          </p:cNvPr>
          <p:cNvPicPr>
            <a:picLocks noChangeAspect="1"/>
          </p:cNvPicPr>
          <p:nvPr/>
        </p:nvPicPr>
        <p:blipFill>
          <a:blip r:embed="rId3"/>
          <a:stretch>
            <a:fillRect/>
          </a:stretch>
        </p:blipFill>
        <p:spPr>
          <a:xfrm>
            <a:off x="8911084" y="5410785"/>
            <a:ext cx="2956816" cy="1109568"/>
          </a:xfrm>
          <a:prstGeom prst="rect">
            <a:avLst/>
          </a:prstGeom>
        </p:spPr>
      </p:pic>
      <p:sp>
        <p:nvSpPr>
          <p:cNvPr id="6" name="TextBox 5">
            <a:extLst>
              <a:ext uri="{FF2B5EF4-FFF2-40B4-BE49-F238E27FC236}">
                <a16:creationId xmlns:a16="http://schemas.microsoft.com/office/drawing/2014/main" id="{C19144C8-AA40-4E0D-B1CD-137E39C84C7E}"/>
              </a:ext>
            </a:extLst>
          </p:cNvPr>
          <p:cNvSpPr txBox="1"/>
          <p:nvPr/>
        </p:nvSpPr>
        <p:spPr>
          <a:xfrm>
            <a:off x="252715" y="738064"/>
            <a:ext cx="10136777"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800" b="1" dirty="0">
                <a:solidFill>
                  <a:prstClr val="white"/>
                </a:solidFill>
                <a:latin typeface="Arial" panose="020B0604020202020204" pitchFamily="34" charset="0"/>
                <a:cs typeface="Arial" panose="020B0604020202020204" pitchFamily="34" charset="0"/>
              </a:rPr>
              <a:t>Tom Fisher</a:t>
            </a:r>
            <a:r>
              <a:rPr kumimoji="0" lang="en-US" sz="48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 P.E.</a:t>
            </a:r>
          </a:p>
        </p:txBody>
      </p:sp>
      <p:pic>
        <p:nvPicPr>
          <p:cNvPr id="7" name="Picture 6">
            <a:extLst>
              <a:ext uri="{FF2B5EF4-FFF2-40B4-BE49-F238E27FC236}">
                <a16:creationId xmlns:a16="http://schemas.microsoft.com/office/drawing/2014/main" id="{54183651-86F3-40B6-9BEE-9F41C66253C2}"/>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0" y="1652258"/>
            <a:ext cx="1219200" cy="1219200"/>
          </a:xfrm>
          <a:prstGeom prst="rect">
            <a:avLst/>
          </a:prstGeom>
        </p:spPr>
      </p:pic>
      <p:sp>
        <p:nvSpPr>
          <p:cNvPr id="9" name="TextBox 8">
            <a:extLst>
              <a:ext uri="{FF2B5EF4-FFF2-40B4-BE49-F238E27FC236}">
                <a16:creationId xmlns:a16="http://schemas.microsoft.com/office/drawing/2014/main" id="{E0D00E08-CA8B-4742-8392-795BC01AB416}"/>
              </a:ext>
            </a:extLst>
          </p:cNvPr>
          <p:cNvSpPr txBox="1"/>
          <p:nvPr/>
        </p:nvSpPr>
        <p:spPr>
          <a:xfrm>
            <a:off x="1219200" y="1956382"/>
            <a:ext cx="1013677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b="1" dirty="0">
                <a:solidFill>
                  <a:prstClr val="white"/>
                </a:solidFill>
                <a:latin typeface="Arial" panose="020B0604020202020204" pitchFamily="34" charset="0"/>
                <a:cs typeface="Arial" panose="020B0604020202020204" pitchFamily="34" charset="0"/>
              </a:rPr>
              <a:t>t</a:t>
            </a:r>
            <a:r>
              <a:rPr kumimoji="0" lang="en-US" sz="28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homas.fisher@ardot.gov</a:t>
            </a:r>
          </a:p>
        </p:txBody>
      </p:sp>
      <p:pic>
        <p:nvPicPr>
          <p:cNvPr id="8" name="Picture 7">
            <a:extLst>
              <a:ext uri="{FF2B5EF4-FFF2-40B4-BE49-F238E27FC236}">
                <a16:creationId xmlns:a16="http://schemas.microsoft.com/office/drawing/2014/main" id="{C01C79E9-B1B6-4BFD-B486-3FE2E970131F}"/>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0" y="4373181"/>
            <a:ext cx="1219200" cy="1219200"/>
          </a:xfrm>
          <a:prstGeom prst="rect">
            <a:avLst/>
          </a:prstGeom>
        </p:spPr>
      </p:pic>
      <p:sp>
        <p:nvSpPr>
          <p:cNvPr id="12" name="TextBox 11">
            <a:extLst>
              <a:ext uri="{FF2B5EF4-FFF2-40B4-BE49-F238E27FC236}">
                <a16:creationId xmlns:a16="http://schemas.microsoft.com/office/drawing/2014/main" id="{4CDC809D-16B8-40FF-8026-DF59B5808121}"/>
              </a:ext>
            </a:extLst>
          </p:cNvPr>
          <p:cNvSpPr txBox="1"/>
          <p:nvPr/>
        </p:nvSpPr>
        <p:spPr>
          <a:xfrm>
            <a:off x="1219200" y="4765719"/>
            <a:ext cx="6110416"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b="1" dirty="0" err="1">
                <a:solidFill>
                  <a:prstClr val="white"/>
                </a:solidFill>
                <a:latin typeface="Arial" panose="020B0604020202020204" pitchFamily="34" charset="0"/>
                <a:cs typeface="Arial" panose="020B0604020202020204" pitchFamily="34" charset="0"/>
              </a:rPr>
              <a:t>mark.trickey</a:t>
            </a:r>
            <a:r>
              <a:rPr kumimoji="0" lang="en-US" sz="28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@ardot.gov</a:t>
            </a:r>
          </a:p>
        </p:txBody>
      </p:sp>
      <p:sp>
        <p:nvSpPr>
          <p:cNvPr id="13" name="TextBox 12">
            <a:extLst>
              <a:ext uri="{FF2B5EF4-FFF2-40B4-BE49-F238E27FC236}">
                <a16:creationId xmlns:a16="http://schemas.microsoft.com/office/drawing/2014/main" id="{CA5474E5-BCFB-4741-AF8E-C840498B241F}"/>
              </a:ext>
            </a:extLst>
          </p:cNvPr>
          <p:cNvSpPr txBox="1"/>
          <p:nvPr/>
        </p:nvSpPr>
        <p:spPr>
          <a:xfrm>
            <a:off x="349078" y="3233283"/>
            <a:ext cx="6110416"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800" b="1" dirty="0">
                <a:solidFill>
                  <a:prstClr val="white"/>
                </a:solidFill>
                <a:latin typeface="Arial" panose="020B0604020202020204" pitchFamily="34" charset="0"/>
                <a:cs typeface="Arial" panose="020B0604020202020204" pitchFamily="34" charset="0"/>
              </a:rPr>
              <a:t>Mark Trickey</a:t>
            </a:r>
            <a:r>
              <a:rPr kumimoji="0" lang="en-US" sz="48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 P.E</a:t>
            </a:r>
            <a:r>
              <a:rPr kumimoji="0" lang="en-US" sz="18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21811553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Picture 44" descr="Logo&#10;&#10;Description automatically generated">
            <a:extLst>
              <a:ext uri="{FF2B5EF4-FFF2-40B4-BE49-F238E27FC236}">
                <a16:creationId xmlns:a16="http://schemas.microsoft.com/office/drawing/2014/main" id="{CE3FB960-EED8-4A92-ADC1-33957E650733}"/>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348064" y="393313"/>
            <a:ext cx="1282612" cy="477836"/>
          </a:xfrm>
          <a:prstGeom prst="rect">
            <a:avLst/>
          </a:prstGeom>
        </p:spPr>
      </p:pic>
      <p:cxnSp>
        <p:nvCxnSpPr>
          <p:cNvPr id="49" name="Straight Connector 48">
            <a:extLst>
              <a:ext uri="{FF2B5EF4-FFF2-40B4-BE49-F238E27FC236}">
                <a16:creationId xmlns:a16="http://schemas.microsoft.com/office/drawing/2014/main" id="{B062CCDB-611F-43B7-8CBB-B9F2D01CAEFB}"/>
              </a:ext>
            </a:extLst>
          </p:cNvPr>
          <p:cNvCxnSpPr>
            <a:cxnSpLocks/>
          </p:cNvCxnSpPr>
          <p:nvPr/>
        </p:nvCxnSpPr>
        <p:spPr>
          <a:xfrm flipH="1">
            <a:off x="360729" y="285226"/>
            <a:ext cx="11341913" cy="0"/>
          </a:xfrm>
          <a:prstGeom prst="line">
            <a:avLst/>
          </a:prstGeom>
          <a:ln w="57150">
            <a:solidFill>
              <a:srgbClr val="3B3477"/>
            </a:solidFill>
          </a:ln>
        </p:spPr>
        <p:style>
          <a:lnRef idx="3">
            <a:schemeClr val="accent1"/>
          </a:lnRef>
          <a:fillRef idx="0">
            <a:schemeClr val="accent1"/>
          </a:fillRef>
          <a:effectRef idx="2">
            <a:schemeClr val="accent1"/>
          </a:effectRef>
          <a:fontRef idx="minor">
            <a:schemeClr val="tx1"/>
          </a:fontRef>
        </p:style>
      </p:cxnSp>
      <p:cxnSp>
        <p:nvCxnSpPr>
          <p:cNvPr id="50" name="Straight Connector 49">
            <a:extLst>
              <a:ext uri="{FF2B5EF4-FFF2-40B4-BE49-F238E27FC236}">
                <a16:creationId xmlns:a16="http://schemas.microsoft.com/office/drawing/2014/main" id="{FF6F6499-6058-474A-948E-E273D477C34A}"/>
              </a:ext>
            </a:extLst>
          </p:cNvPr>
          <p:cNvCxnSpPr>
            <a:cxnSpLocks/>
          </p:cNvCxnSpPr>
          <p:nvPr/>
        </p:nvCxnSpPr>
        <p:spPr>
          <a:xfrm flipH="1">
            <a:off x="360726" y="6586756"/>
            <a:ext cx="11511784" cy="0"/>
          </a:xfrm>
          <a:prstGeom prst="line">
            <a:avLst/>
          </a:prstGeom>
          <a:ln w="57150">
            <a:solidFill>
              <a:srgbClr val="3B3477"/>
            </a:solidFill>
          </a:ln>
        </p:spPr>
        <p:style>
          <a:lnRef idx="3">
            <a:schemeClr val="accent1"/>
          </a:lnRef>
          <a:fillRef idx="0">
            <a:schemeClr val="accent1"/>
          </a:fillRef>
          <a:effectRef idx="2">
            <a:schemeClr val="accent1"/>
          </a:effectRef>
          <a:fontRef idx="minor">
            <a:schemeClr val="tx1"/>
          </a:fontRef>
        </p:style>
      </p:cxnSp>
      <p:cxnSp>
        <p:nvCxnSpPr>
          <p:cNvPr id="53" name="Straight Connector 52">
            <a:extLst>
              <a:ext uri="{FF2B5EF4-FFF2-40B4-BE49-F238E27FC236}">
                <a16:creationId xmlns:a16="http://schemas.microsoft.com/office/drawing/2014/main" id="{89D9C598-6F37-47C3-AAE5-943F5B2F6059}"/>
              </a:ext>
            </a:extLst>
          </p:cNvPr>
          <p:cNvCxnSpPr>
            <a:cxnSpLocks/>
          </p:cNvCxnSpPr>
          <p:nvPr/>
        </p:nvCxnSpPr>
        <p:spPr>
          <a:xfrm>
            <a:off x="385893" y="285226"/>
            <a:ext cx="0" cy="6301530"/>
          </a:xfrm>
          <a:prstGeom prst="line">
            <a:avLst/>
          </a:prstGeom>
          <a:ln w="57150">
            <a:solidFill>
              <a:srgbClr val="3B3477"/>
            </a:solidFill>
          </a:ln>
        </p:spPr>
        <p:style>
          <a:lnRef idx="3">
            <a:schemeClr val="accent1"/>
          </a:lnRef>
          <a:fillRef idx="0">
            <a:schemeClr val="accent1"/>
          </a:fillRef>
          <a:effectRef idx="2">
            <a:schemeClr val="accent1"/>
          </a:effectRef>
          <a:fontRef idx="minor">
            <a:schemeClr val="tx1"/>
          </a:fontRef>
        </p:style>
      </p:cxnSp>
      <p:cxnSp>
        <p:nvCxnSpPr>
          <p:cNvPr id="60" name="Straight Connector 59">
            <a:extLst>
              <a:ext uri="{FF2B5EF4-FFF2-40B4-BE49-F238E27FC236}">
                <a16:creationId xmlns:a16="http://schemas.microsoft.com/office/drawing/2014/main" id="{D8842142-0438-4A0A-849B-B9ED83F1D16B}"/>
              </a:ext>
            </a:extLst>
          </p:cNvPr>
          <p:cNvCxnSpPr>
            <a:cxnSpLocks/>
          </p:cNvCxnSpPr>
          <p:nvPr/>
        </p:nvCxnSpPr>
        <p:spPr>
          <a:xfrm>
            <a:off x="11855732" y="6104426"/>
            <a:ext cx="0" cy="507497"/>
          </a:xfrm>
          <a:prstGeom prst="line">
            <a:avLst/>
          </a:prstGeom>
          <a:ln w="57150">
            <a:solidFill>
              <a:srgbClr val="3B3477"/>
            </a:solidFill>
          </a:ln>
        </p:spPr>
        <p:style>
          <a:lnRef idx="3">
            <a:schemeClr val="accent1"/>
          </a:lnRef>
          <a:fillRef idx="0">
            <a:schemeClr val="accent1"/>
          </a:fillRef>
          <a:effectRef idx="2">
            <a:schemeClr val="accent1"/>
          </a:effectRef>
          <a:fontRef idx="minor">
            <a:schemeClr val="tx1"/>
          </a:fontRef>
        </p:style>
      </p:cxnSp>
      <p:sp>
        <p:nvSpPr>
          <p:cNvPr id="7" name="TextBox 6">
            <a:extLst>
              <a:ext uri="{FF2B5EF4-FFF2-40B4-BE49-F238E27FC236}">
                <a16:creationId xmlns:a16="http://schemas.microsoft.com/office/drawing/2014/main" id="{D416E1F4-EE93-428E-AC83-342513CEAEF6}"/>
              </a:ext>
            </a:extLst>
          </p:cNvPr>
          <p:cNvSpPr txBox="1"/>
          <p:nvPr/>
        </p:nvSpPr>
        <p:spPr>
          <a:xfrm>
            <a:off x="2120752" y="1853089"/>
            <a:ext cx="2292350" cy="379591"/>
          </a:xfrm>
          <a:prstGeom prst="rect">
            <a:avLst/>
          </a:prstGeom>
          <a:ln>
            <a:solidFill>
              <a:srgbClr val="E23C3C"/>
            </a:solidFill>
          </a:ln>
        </p:spPr>
        <p:style>
          <a:lnRef idx="2">
            <a:schemeClr val="dk1"/>
          </a:lnRef>
          <a:fillRef idx="1">
            <a:schemeClr val="lt1"/>
          </a:fillRef>
          <a:effectRef idx="0">
            <a:schemeClr val="dk1"/>
          </a:effectRef>
          <a:fontRef idx="minor">
            <a:schemeClr val="dk1"/>
          </a:fontRef>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lang="en-US" b="1" dirty="0">
                <a:solidFill>
                  <a:srgbClr val="FF0000"/>
                </a:solidFill>
                <a:latin typeface="Arial" panose="020B0604020202020204" pitchFamily="34" charset="0"/>
                <a:ea typeface="Roboto Black" panose="02000000000000000000" pitchFamily="2" charset="0"/>
                <a:cs typeface="Arial" panose="020B0604020202020204" pitchFamily="34" charset="0"/>
              </a:rPr>
              <a:t>Planning</a:t>
            </a:r>
            <a:r>
              <a:rPr kumimoji="0" lang="en-US" b="1" i="0" u="none" strike="noStrike" cap="none" spc="0" normalizeH="0" baseline="0" dirty="0">
                <a:ln>
                  <a:noFill/>
                </a:ln>
                <a:solidFill>
                  <a:srgbClr val="FF0000"/>
                </a:solidFill>
                <a:effectLst/>
                <a:uFillTx/>
                <a:latin typeface="Arial" panose="020B0604020202020204" pitchFamily="34" charset="0"/>
                <a:ea typeface="Roboto Black" panose="02000000000000000000" pitchFamily="2" charset="0"/>
                <a:cs typeface="Arial" panose="020B0604020202020204" pitchFamily="34" charset="0"/>
                <a:sym typeface="Helvetica Light"/>
              </a:rPr>
              <a:t> Phase</a:t>
            </a:r>
          </a:p>
        </p:txBody>
      </p:sp>
      <p:sp>
        <p:nvSpPr>
          <p:cNvPr id="8" name="TextBox 7">
            <a:extLst>
              <a:ext uri="{FF2B5EF4-FFF2-40B4-BE49-F238E27FC236}">
                <a16:creationId xmlns:a16="http://schemas.microsoft.com/office/drawing/2014/main" id="{D96F5FBD-3084-4085-BF32-A60461F3408D}"/>
              </a:ext>
            </a:extLst>
          </p:cNvPr>
          <p:cNvSpPr txBox="1"/>
          <p:nvPr/>
        </p:nvSpPr>
        <p:spPr>
          <a:xfrm>
            <a:off x="4540700" y="1853089"/>
            <a:ext cx="3053752" cy="379591"/>
          </a:xfrm>
          <a:prstGeom prst="rect">
            <a:avLst/>
          </a:prstGeom>
          <a:solidFill>
            <a:schemeClr val="accent2"/>
          </a:solidFill>
          <a:ln>
            <a:solidFill>
              <a:schemeClr val="accent2"/>
            </a:solidFill>
          </a:ln>
        </p:spPr>
        <p:style>
          <a:lnRef idx="2">
            <a:schemeClr val="dk1">
              <a:shade val="50000"/>
            </a:schemeClr>
          </a:lnRef>
          <a:fillRef idx="1">
            <a:schemeClr val="dk1"/>
          </a:fillRef>
          <a:effectRef idx="0">
            <a:schemeClr val="dk1"/>
          </a:effectRef>
          <a:fontRef idx="minor">
            <a:schemeClr val="lt1"/>
          </a:fontRef>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lang="en-US" b="1" dirty="0">
                <a:solidFill>
                  <a:schemeClr val="bg1"/>
                </a:solidFill>
                <a:latin typeface="Arial" panose="020B0604020202020204" pitchFamily="34" charset="0"/>
                <a:ea typeface="Roboto Black" panose="02000000000000000000" pitchFamily="2" charset="0"/>
                <a:cs typeface="Arial" panose="020B0604020202020204" pitchFamily="34" charset="0"/>
              </a:rPr>
              <a:t>Preconstruction</a:t>
            </a:r>
            <a:r>
              <a:rPr kumimoji="0" lang="en-US" b="1" i="0" u="none" strike="noStrike" cap="none" spc="0" normalizeH="0" baseline="0" dirty="0">
                <a:ln>
                  <a:noFill/>
                </a:ln>
                <a:solidFill>
                  <a:schemeClr val="bg1"/>
                </a:solidFill>
                <a:effectLst/>
                <a:uFillTx/>
                <a:latin typeface="Arial" panose="020B0604020202020204" pitchFamily="34" charset="0"/>
                <a:ea typeface="Roboto Black" panose="02000000000000000000" pitchFamily="2" charset="0"/>
                <a:cs typeface="Arial" panose="020B0604020202020204" pitchFamily="34" charset="0"/>
                <a:sym typeface="Helvetica Light"/>
              </a:rPr>
              <a:t> Phase</a:t>
            </a:r>
          </a:p>
        </p:txBody>
      </p:sp>
      <p:sp>
        <p:nvSpPr>
          <p:cNvPr id="9" name="TextBox 8">
            <a:extLst>
              <a:ext uri="{FF2B5EF4-FFF2-40B4-BE49-F238E27FC236}">
                <a16:creationId xmlns:a16="http://schemas.microsoft.com/office/drawing/2014/main" id="{F5613CE1-48B3-4244-BE5E-CA5AC94678D7}"/>
              </a:ext>
            </a:extLst>
          </p:cNvPr>
          <p:cNvSpPr txBox="1"/>
          <p:nvPr/>
        </p:nvSpPr>
        <p:spPr>
          <a:xfrm>
            <a:off x="7722050" y="1853089"/>
            <a:ext cx="2869408" cy="379591"/>
          </a:xfrm>
          <a:prstGeom prst="rect">
            <a:avLst/>
          </a:prstGeom>
          <a:solidFill>
            <a:schemeClr val="accent4"/>
          </a:solidFill>
          <a:ln>
            <a:solidFill>
              <a:schemeClr val="accent4"/>
            </a:solidFill>
          </a:ln>
        </p:spPr>
        <p:style>
          <a:lnRef idx="2">
            <a:schemeClr val="dk1">
              <a:shade val="50000"/>
            </a:schemeClr>
          </a:lnRef>
          <a:fillRef idx="1">
            <a:schemeClr val="dk1"/>
          </a:fillRef>
          <a:effectRef idx="0">
            <a:schemeClr val="dk1"/>
          </a:effectRef>
          <a:fontRef idx="minor">
            <a:schemeClr val="lt1"/>
          </a:fontRef>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lang="en-US" b="1" dirty="0">
                <a:solidFill>
                  <a:schemeClr val="tx1">
                    <a:lumMod val="65000"/>
                    <a:lumOff val="35000"/>
                  </a:schemeClr>
                </a:solidFill>
                <a:latin typeface="Arial" panose="020B0604020202020204" pitchFamily="34" charset="0"/>
                <a:ea typeface="Roboto Black" panose="02000000000000000000" pitchFamily="2" charset="0"/>
                <a:cs typeface="Arial" panose="020B0604020202020204" pitchFamily="34" charset="0"/>
              </a:rPr>
              <a:t>Construction</a:t>
            </a:r>
            <a:r>
              <a:rPr kumimoji="0" lang="en-US" b="1" i="0" u="none" strike="noStrike" cap="none" spc="0" normalizeH="0" baseline="0" dirty="0">
                <a:ln>
                  <a:noFill/>
                </a:ln>
                <a:solidFill>
                  <a:schemeClr val="tx1">
                    <a:lumMod val="65000"/>
                    <a:lumOff val="35000"/>
                  </a:schemeClr>
                </a:solidFill>
                <a:effectLst/>
                <a:uFillTx/>
                <a:latin typeface="Arial" panose="020B0604020202020204" pitchFamily="34" charset="0"/>
                <a:ea typeface="Roboto Black" panose="02000000000000000000" pitchFamily="2" charset="0"/>
                <a:cs typeface="Arial" panose="020B0604020202020204" pitchFamily="34" charset="0"/>
                <a:sym typeface="Helvetica Light"/>
              </a:rPr>
              <a:t> Phase</a:t>
            </a:r>
          </a:p>
        </p:txBody>
      </p:sp>
      <p:sp>
        <p:nvSpPr>
          <p:cNvPr id="10" name="TextBox 9">
            <a:extLst>
              <a:ext uri="{FF2B5EF4-FFF2-40B4-BE49-F238E27FC236}">
                <a16:creationId xmlns:a16="http://schemas.microsoft.com/office/drawing/2014/main" id="{AC5AA119-71FB-4E68-B190-C95C1F0F6914}"/>
              </a:ext>
            </a:extLst>
          </p:cNvPr>
          <p:cNvSpPr txBox="1"/>
          <p:nvPr/>
        </p:nvSpPr>
        <p:spPr>
          <a:xfrm>
            <a:off x="4425206" y="2532385"/>
            <a:ext cx="1587500" cy="37959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r>
              <a:rPr kumimoji="0" lang="en-US" b="1" i="0" u="none" strike="noStrike" cap="none" spc="0" normalizeH="0" baseline="0" dirty="0">
                <a:ln>
                  <a:noFill/>
                </a:ln>
                <a:solidFill>
                  <a:schemeClr val="bg1"/>
                </a:solidFill>
                <a:effectLst/>
                <a:uFillTx/>
                <a:latin typeface="Arial" panose="020B0604020202020204" pitchFamily="34" charset="0"/>
                <a:ea typeface="Roboto Black" panose="02000000000000000000" pitchFamily="2" charset="0"/>
                <a:cs typeface="Arial" panose="020B0604020202020204" pitchFamily="34" charset="0"/>
                <a:sym typeface="Helvetica Light"/>
              </a:rPr>
              <a:t>Owner</a:t>
            </a:r>
          </a:p>
        </p:txBody>
      </p:sp>
      <p:sp>
        <p:nvSpPr>
          <p:cNvPr id="11" name="Arrow: Chevron 42">
            <a:extLst>
              <a:ext uri="{FF2B5EF4-FFF2-40B4-BE49-F238E27FC236}">
                <a16:creationId xmlns:a16="http://schemas.microsoft.com/office/drawing/2014/main" id="{8F5F56A2-491A-4544-A1E9-E631B47AB6E3}"/>
              </a:ext>
            </a:extLst>
          </p:cNvPr>
          <p:cNvSpPr/>
          <p:nvPr/>
        </p:nvSpPr>
        <p:spPr>
          <a:xfrm>
            <a:off x="7722050" y="2742003"/>
            <a:ext cx="2881512" cy="379591"/>
          </a:xfrm>
          <a:prstGeom prst="chevron">
            <a:avLst/>
          </a:prstGeom>
          <a:solidFill>
            <a:srgbClr val="61953D"/>
          </a:solidFill>
          <a:ln w="12700" cap="flat">
            <a:noFill/>
            <a:miter lim="400000"/>
          </a:ln>
          <a:effectLst>
            <a:outerShdw blurRad="1010443" sx="100179" sy="100179" algn="tl" rotWithShape="0">
              <a:prstClr val="black">
                <a:alpha val="8176"/>
              </a:prst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b="0" i="0" u="none" strike="noStrike" cap="none" spc="0" normalizeH="0" baseline="0">
              <a:ln>
                <a:noFill/>
              </a:ln>
              <a:solidFill>
                <a:schemeClr val="accent2">
                  <a:hueOff val="2464099"/>
                  <a:satOff val="-3448"/>
                  <a:lumOff val="73354"/>
                </a:schemeClr>
              </a:solidFill>
              <a:effectLst/>
              <a:uFillTx/>
              <a:latin typeface="Arial" panose="020B0604020202020204" pitchFamily="34" charset="0"/>
              <a:ea typeface="Helvetica Light"/>
              <a:cs typeface="Arial" panose="020B0604020202020204" pitchFamily="34" charset="0"/>
              <a:sym typeface="Helvetica Light"/>
            </a:endParaRPr>
          </a:p>
        </p:txBody>
      </p:sp>
      <p:sp>
        <p:nvSpPr>
          <p:cNvPr id="12" name="Arrow: Pentagon 43">
            <a:extLst>
              <a:ext uri="{FF2B5EF4-FFF2-40B4-BE49-F238E27FC236}">
                <a16:creationId xmlns:a16="http://schemas.microsoft.com/office/drawing/2014/main" id="{4EF39C80-7A23-4A7B-BE69-9661A654FF34}"/>
              </a:ext>
            </a:extLst>
          </p:cNvPr>
          <p:cNvSpPr/>
          <p:nvPr/>
        </p:nvSpPr>
        <p:spPr>
          <a:xfrm>
            <a:off x="2114998" y="2748353"/>
            <a:ext cx="5731543" cy="379591"/>
          </a:xfrm>
          <a:prstGeom prst="homePlate">
            <a:avLst/>
          </a:prstGeom>
          <a:solidFill>
            <a:srgbClr val="000099"/>
          </a:solidFill>
          <a:ln w="12700" cap="flat">
            <a:solidFill>
              <a:srgbClr val="000099"/>
            </a:solidFill>
            <a:miter lim="400000"/>
          </a:ln>
          <a:effectLst>
            <a:outerShdw blurRad="1010443" sx="100179" sy="100179" algn="tl" rotWithShape="0">
              <a:prstClr val="black">
                <a:alpha val="8176"/>
              </a:prst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b="0" i="0" u="none" strike="noStrike" cap="none" spc="0" normalizeH="0" baseline="0">
              <a:ln>
                <a:noFill/>
              </a:ln>
              <a:solidFill>
                <a:schemeClr val="accent2">
                  <a:hueOff val="2464099"/>
                  <a:satOff val="-3448"/>
                  <a:lumOff val="73354"/>
                </a:schemeClr>
              </a:solidFill>
              <a:effectLst/>
              <a:uFillTx/>
              <a:latin typeface="Arial" panose="020B0604020202020204" pitchFamily="34" charset="0"/>
              <a:ea typeface="Helvetica Light"/>
              <a:cs typeface="Arial" panose="020B0604020202020204" pitchFamily="34" charset="0"/>
              <a:sym typeface="Helvetica Light"/>
            </a:endParaRPr>
          </a:p>
        </p:txBody>
      </p:sp>
      <p:sp>
        <p:nvSpPr>
          <p:cNvPr id="13" name="TextBox 12">
            <a:extLst>
              <a:ext uri="{FF2B5EF4-FFF2-40B4-BE49-F238E27FC236}">
                <a16:creationId xmlns:a16="http://schemas.microsoft.com/office/drawing/2014/main" id="{DB3BF033-DEC9-45CF-9E0D-54467E2F16AE}"/>
              </a:ext>
            </a:extLst>
          </p:cNvPr>
          <p:cNvSpPr txBox="1"/>
          <p:nvPr/>
        </p:nvSpPr>
        <p:spPr>
          <a:xfrm>
            <a:off x="4616497" y="2751099"/>
            <a:ext cx="843561" cy="37959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defTabSz="825500" rtl="0" fontAlgn="auto" latinLnBrk="0" hangingPunct="0">
              <a:lnSpc>
                <a:spcPct val="100000"/>
              </a:lnSpc>
              <a:spcBef>
                <a:spcPts val="0"/>
              </a:spcBef>
              <a:spcAft>
                <a:spcPts val="0"/>
              </a:spcAft>
              <a:buClrTx/>
              <a:buSzTx/>
              <a:buFontTx/>
              <a:buNone/>
              <a:tabLst/>
            </a:pPr>
            <a:r>
              <a:rPr kumimoji="0" lang="en-US" b="1" i="0" u="none" strike="noStrike" cap="none" spc="0" normalizeH="0" baseline="0" dirty="0">
                <a:ln>
                  <a:noFill/>
                </a:ln>
                <a:solidFill>
                  <a:schemeClr val="bg1"/>
                </a:solidFill>
                <a:effectLst/>
                <a:uFillTx/>
                <a:latin typeface="Arial" panose="020B0604020202020204" pitchFamily="34" charset="0"/>
                <a:ea typeface="Roboto Black" panose="02000000000000000000" pitchFamily="2" charset="0"/>
                <a:cs typeface="Arial" panose="020B0604020202020204" pitchFamily="34" charset="0"/>
                <a:sym typeface="Helvetica Light"/>
              </a:rPr>
              <a:t>Owner</a:t>
            </a:r>
          </a:p>
        </p:txBody>
      </p:sp>
      <p:sp>
        <p:nvSpPr>
          <p:cNvPr id="14" name="TextBox 13">
            <a:extLst>
              <a:ext uri="{FF2B5EF4-FFF2-40B4-BE49-F238E27FC236}">
                <a16:creationId xmlns:a16="http://schemas.microsoft.com/office/drawing/2014/main" id="{2B499718-98FC-4FFA-9D82-7F114474BB0F}"/>
              </a:ext>
            </a:extLst>
          </p:cNvPr>
          <p:cNvSpPr txBox="1"/>
          <p:nvPr/>
        </p:nvSpPr>
        <p:spPr>
          <a:xfrm>
            <a:off x="7943700" y="2735653"/>
            <a:ext cx="2483642" cy="37959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b="1" i="0" u="none" strike="noStrike" cap="none" spc="0" normalizeH="0" baseline="0" dirty="0">
                <a:ln>
                  <a:noFill/>
                </a:ln>
                <a:solidFill>
                  <a:schemeClr val="bg1"/>
                </a:solidFill>
                <a:effectLst/>
                <a:uFillTx/>
                <a:latin typeface="Arial" panose="020B0604020202020204" pitchFamily="34" charset="0"/>
                <a:ea typeface="Roboto Black" panose="02000000000000000000" pitchFamily="2" charset="0"/>
                <a:cs typeface="Arial" panose="020B0604020202020204" pitchFamily="34" charset="0"/>
                <a:sym typeface="Helvetica Light"/>
              </a:rPr>
              <a:t>General Contractor</a:t>
            </a:r>
          </a:p>
        </p:txBody>
      </p:sp>
      <p:sp>
        <p:nvSpPr>
          <p:cNvPr id="15" name="TextBox 14">
            <a:extLst>
              <a:ext uri="{FF2B5EF4-FFF2-40B4-BE49-F238E27FC236}">
                <a16:creationId xmlns:a16="http://schemas.microsoft.com/office/drawing/2014/main" id="{6027C938-45B8-49CB-B6ED-E2F27EA52E0B}"/>
              </a:ext>
            </a:extLst>
          </p:cNvPr>
          <p:cNvSpPr txBox="1"/>
          <p:nvPr/>
        </p:nvSpPr>
        <p:spPr>
          <a:xfrm>
            <a:off x="4413102" y="3444714"/>
            <a:ext cx="1587500" cy="37959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r>
              <a:rPr kumimoji="0" lang="en-US" b="1" i="0" u="none" strike="noStrike" cap="none" spc="0" normalizeH="0" baseline="0" dirty="0">
                <a:ln>
                  <a:noFill/>
                </a:ln>
                <a:solidFill>
                  <a:schemeClr val="bg1"/>
                </a:solidFill>
                <a:effectLst/>
                <a:uFillTx/>
                <a:latin typeface="Arial" panose="020B0604020202020204" pitchFamily="34" charset="0"/>
                <a:ea typeface="Roboto Black" panose="02000000000000000000" pitchFamily="2" charset="0"/>
                <a:cs typeface="Arial" panose="020B0604020202020204" pitchFamily="34" charset="0"/>
                <a:sym typeface="Helvetica Light"/>
              </a:rPr>
              <a:t>Owner</a:t>
            </a:r>
          </a:p>
        </p:txBody>
      </p:sp>
      <p:sp>
        <p:nvSpPr>
          <p:cNvPr id="33" name="Title 1">
            <a:extLst>
              <a:ext uri="{FF2B5EF4-FFF2-40B4-BE49-F238E27FC236}">
                <a16:creationId xmlns:a16="http://schemas.microsoft.com/office/drawing/2014/main" id="{98737CE1-6D24-4D1F-8EA6-2FDAB051E31C}"/>
              </a:ext>
            </a:extLst>
          </p:cNvPr>
          <p:cNvSpPr>
            <a:spLocks noGrp="1"/>
          </p:cNvSpPr>
          <p:nvPr>
            <p:ph type="ctrTitle"/>
          </p:nvPr>
        </p:nvSpPr>
        <p:spPr>
          <a:xfrm>
            <a:off x="794979" y="528638"/>
            <a:ext cx="9144000" cy="477837"/>
          </a:xfrm>
        </p:spPr>
        <p:txBody>
          <a:bodyPr>
            <a:noAutofit/>
          </a:bodyPr>
          <a:lstStyle/>
          <a:p>
            <a:pPr algn="l"/>
            <a:r>
              <a:rPr lang="en-US" sz="2800" b="1" dirty="0">
                <a:solidFill>
                  <a:srgbClr val="3B3477"/>
                </a:solidFill>
                <a:latin typeface="Arial Black" panose="020B0A04020102020204" pitchFamily="34" charset="0"/>
                <a:cs typeface="Arial" panose="020B0604020202020204" pitchFamily="34" charset="0"/>
              </a:rPr>
              <a:t>Project Delivery Models Comparison</a:t>
            </a:r>
            <a:endParaRPr lang="en-US" sz="2800" dirty="0">
              <a:solidFill>
                <a:srgbClr val="3B3477"/>
              </a:solidFill>
              <a:latin typeface="Arial Black" panose="020B0A04020102020204" pitchFamily="34" charset="0"/>
            </a:endParaRPr>
          </a:p>
        </p:txBody>
      </p:sp>
      <p:sp>
        <p:nvSpPr>
          <p:cNvPr id="36" name="TextBox 35">
            <a:extLst>
              <a:ext uri="{FF2B5EF4-FFF2-40B4-BE49-F238E27FC236}">
                <a16:creationId xmlns:a16="http://schemas.microsoft.com/office/drawing/2014/main" id="{1A086515-89CA-468C-AC4C-19DDF930B78A}"/>
              </a:ext>
            </a:extLst>
          </p:cNvPr>
          <p:cNvSpPr txBox="1"/>
          <p:nvPr/>
        </p:nvSpPr>
        <p:spPr>
          <a:xfrm>
            <a:off x="826439" y="2720263"/>
            <a:ext cx="1231900"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r" defTabSz="825500" rtl="0" fontAlgn="auto" latinLnBrk="0" hangingPunct="0">
              <a:lnSpc>
                <a:spcPct val="100000"/>
              </a:lnSpc>
              <a:spcBef>
                <a:spcPts val="0"/>
              </a:spcBef>
              <a:spcAft>
                <a:spcPts val="0"/>
              </a:spcAft>
              <a:buClrTx/>
              <a:buSzTx/>
              <a:buFontTx/>
              <a:buNone/>
              <a:tabLst/>
            </a:pPr>
            <a:r>
              <a:rPr kumimoji="0" lang="en-US" sz="2000" b="1" i="0" u="none" strike="noStrike" cap="none" spc="0" normalizeH="0" baseline="0" dirty="0">
                <a:ln>
                  <a:noFill/>
                </a:ln>
                <a:solidFill>
                  <a:srgbClr val="414042"/>
                </a:solidFill>
                <a:effectLst/>
                <a:uFillTx/>
                <a:latin typeface="+mn-lt"/>
                <a:ea typeface="Roboto Black" panose="02000000000000000000" pitchFamily="2" charset="0"/>
                <a:cs typeface="Helvetica Light"/>
                <a:sym typeface="Helvetica Light"/>
              </a:rPr>
              <a:t>D-B-B</a:t>
            </a:r>
          </a:p>
        </p:txBody>
      </p:sp>
    </p:spTree>
    <p:extLst>
      <p:ext uri="{BB962C8B-B14F-4D97-AF65-F5344CB8AC3E}">
        <p14:creationId xmlns:p14="http://schemas.microsoft.com/office/powerpoint/2010/main" val="32949040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Picture 44" descr="Logo&#10;&#10;Description automatically generated">
            <a:extLst>
              <a:ext uri="{FF2B5EF4-FFF2-40B4-BE49-F238E27FC236}">
                <a16:creationId xmlns:a16="http://schemas.microsoft.com/office/drawing/2014/main" id="{CE3FB960-EED8-4A92-ADC1-33957E650733}"/>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348064" y="393313"/>
            <a:ext cx="1282612" cy="477836"/>
          </a:xfrm>
          <a:prstGeom prst="rect">
            <a:avLst/>
          </a:prstGeom>
        </p:spPr>
      </p:pic>
      <p:cxnSp>
        <p:nvCxnSpPr>
          <p:cNvPr id="49" name="Straight Connector 48">
            <a:extLst>
              <a:ext uri="{FF2B5EF4-FFF2-40B4-BE49-F238E27FC236}">
                <a16:creationId xmlns:a16="http://schemas.microsoft.com/office/drawing/2014/main" id="{B062CCDB-611F-43B7-8CBB-B9F2D01CAEFB}"/>
              </a:ext>
            </a:extLst>
          </p:cNvPr>
          <p:cNvCxnSpPr>
            <a:cxnSpLocks/>
          </p:cNvCxnSpPr>
          <p:nvPr/>
        </p:nvCxnSpPr>
        <p:spPr>
          <a:xfrm flipH="1">
            <a:off x="360729" y="285226"/>
            <a:ext cx="11341913" cy="0"/>
          </a:xfrm>
          <a:prstGeom prst="line">
            <a:avLst/>
          </a:prstGeom>
          <a:ln w="57150">
            <a:solidFill>
              <a:srgbClr val="3B3477"/>
            </a:solidFill>
          </a:ln>
        </p:spPr>
        <p:style>
          <a:lnRef idx="3">
            <a:schemeClr val="accent1"/>
          </a:lnRef>
          <a:fillRef idx="0">
            <a:schemeClr val="accent1"/>
          </a:fillRef>
          <a:effectRef idx="2">
            <a:schemeClr val="accent1"/>
          </a:effectRef>
          <a:fontRef idx="minor">
            <a:schemeClr val="tx1"/>
          </a:fontRef>
        </p:style>
      </p:cxnSp>
      <p:cxnSp>
        <p:nvCxnSpPr>
          <p:cNvPr id="50" name="Straight Connector 49">
            <a:extLst>
              <a:ext uri="{FF2B5EF4-FFF2-40B4-BE49-F238E27FC236}">
                <a16:creationId xmlns:a16="http://schemas.microsoft.com/office/drawing/2014/main" id="{FF6F6499-6058-474A-948E-E273D477C34A}"/>
              </a:ext>
            </a:extLst>
          </p:cNvPr>
          <p:cNvCxnSpPr>
            <a:cxnSpLocks/>
          </p:cNvCxnSpPr>
          <p:nvPr/>
        </p:nvCxnSpPr>
        <p:spPr>
          <a:xfrm flipH="1">
            <a:off x="360726" y="6586756"/>
            <a:ext cx="11511784" cy="0"/>
          </a:xfrm>
          <a:prstGeom prst="line">
            <a:avLst/>
          </a:prstGeom>
          <a:ln w="57150">
            <a:solidFill>
              <a:srgbClr val="3B3477"/>
            </a:solidFill>
          </a:ln>
        </p:spPr>
        <p:style>
          <a:lnRef idx="3">
            <a:schemeClr val="accent1"/>
          </a:lnRef>
          <a:fillRef idx="0">
            <a:schemeClr val="accent1"/>
          </a:fillRef>
          <a:effectRef idx="2">
            <a:schemeClr val="accent1"/>
          </a:effectRef>
          <a:fontRef idx="minor">
            <a:schemeClr val="tx1"/>
          </a:fontRef>
        </p:style>
      </p:cxnSp>
      <p:cxnSp>
        <p:nvCxnSpPr>
          <p:cNvPr id="53" name="Straight Connector 52">
            <a:extLst>
              <a:ext uri="{FF2B5EF4-FFF2-40B4-BE49-F238E27FC236}">
                <a16:creationId xmlns:a16="http://schemas.microsoft.com/office/drawing/2014/main" id="{89D9C598-6F37-47C3-AAE5-943F5B2F6059}"/>
              </a:ext>
            </a:extLst>
          </p:cNvPr>
          <p:cNvCxnSpPr>
            <a:cxnSpLocks/>
          </p:cNvCxnSpPr>
          <p:nvPr/>
        </p:nvCxnSpPr>
        <p:spPr>
          <a:xfrm>
            <a:off x="385893" y="285226"/>
            <a:ext cx="0" cy="6301530"/>
          </a:xfrm>
          <a:prstGeom prst="line">
            <a:avLst/>
          </a:prstGeom>
          <a:ln w="57150">
            <a:solidFill>
              <a:srgbClr val="3B3477"/>
            </a:solidFill>
          </a:ln>
        </p:spPr>
        <p:style>
          <a:lnRef idx="3">
            <a:schemeClr val="accent1"/>
          </a:lnRef>
          <a:fillRef idx="0">
            <a:schemeClr val="accent1"/>
          </a:fillRef>
          <a:effectRef idx="2">
            <a:schemeClr val="accent1"/>
          </a:effectRef>
          <a:fontRef idx="minor">
            <a:schemeClr val="tx1"/>
          </a:fontRef>
        </p:style>
      </p:cxnSp>
      <p:cxnSp>
        <p:nvCxnSpPr>
          <p:cNvPr id="60" name="Straight Connector 59">
            <a:extLst>
              <a:ext uri="{FF2B5EF4-FFF2-40B4-BE49-F238E27FC236}">
                <a16:creationId xmlns:a16="http://schemas.microsoft.com/office/drawing/2014/main" id="{D8842142-0438-4A0A-849B-B9ED83F1D16B}"/>
              </a:ext>
            </a:extLst>
          </p:cNvPr>
          <p:cNvCxnSpPr>
            <a:cxnSpLocks/>
          </p:cNvCxnSpPr>
          <p:nvPr/>
        </p:nvCxnSpPr>
        <p:spPr>
          <a:xfrm>
            <a:off x="11855732" y="6104426"/>
            <a:ext cx="0" cy="507497"/>
          </a:xfrm>
          <a:prstGeom prst="line">
            <a:avLst/>
          </a:prstGeom>
          <a:ln w="57150">
            <a:solidFill>
              <a:srgbClr val="3B3477"/>
            </a:solidFill>
          </a:ln>
        </p:spPr>
        <p:style>
          <a:lnRef idx="3">
            <a:schemeClr val="accent1"/>
          </a:lnRef>
          <a:fillRef idx="0">
            <a:schemeClr val="accent1"/>
          </a:fillRef>
          <a:effectRef idx="2">
            <a:schemeClr val="accent1"/>
          </a:effectRef>
          <a:fontRef idx="minor">
            <a:schemeClr val="tx1"/>
          </a:fontRef>
        </p:style>
      </p:cxnSp>
      <p:sp>
        <p:nvSpPr>
          <p:cNvPr id="8" name="Title 1">
            <a:extLst>
              <a:ext uri="{FF2B5EF4-FFF2-40B4-BE49-F238E27FC236}">
                <a16:creationId xmlns:a16="http://schemas.microsoft.com/office/drawing/2014/main" id="{98737CE1-6D24-4D1F-8EA6-2FDAB051E31C}"/>
              </a:ext>
            </a:extLst>
          </p:cNvPr>
          <p:cNvSpPr>
            <a:spLocks noGrp="1"/>
          </p:cNvSpPr>
          <p:nvPr>
            <p:ph type="ctrTitle"/>
          </p:nvPr>
        </p:nvSpPr>
        <p:spPr>
          <a:xfrm>
            <a:off x="794979" y="528638"/>
            <a:ext cx="9144000" cy="477837"/>
          </a:xfrm>
        </p:spPr>
        <p:txBody>
          <a:bodyPr>
            <a:noAutofit/>
          </a:bodyPr>
          <a:lstStyle/>
          <a:p>
            <a:pPr algn="l"/>
            <a:r>
              <a:rPr lang="en-US" sz="2800" b="1" dirty="0">
                <a:solidFill>
                  <a:srgbClr val="3B3477"/>
                </a:solidFill>
                <a:latin typeface="Arial Black" panose="020B0A04020102020204" pitchFamily="34" charset="0"/>
                <a:cs typeface="Arial" panose="020B0604020202020204" pitchFamily="34" charset="0"/>
              </a:rPr>
              <a:t>Risk Allocation in Design-Bid-Build </a:t>
            </a:r>
            <a:endParaRPr lang="en-US" sz="2800" dirty="0">
              <a:solidFill>
                <a:srgbClr val="3B3477"/>
              </a:solidFill>
              <a:latin typeface="Arial Black" panose="020B0A04020102020204" pitchFamily="34" charset="0"/>
            </a:endParaRPr>
          </a:p>
        </p:txBody>
      </p:sp>
      <p:pic>
        <p:nvPicPr>
          <p:cNvPr id="2" name="Picture 1">
            <a:extLst>
              <a:ext uri="{FF2B5EF4-FFF2-40B4-BE49-F238E27FC236}">
                <a16:creationId xmlns:a16="http://schemas.microsoft.com/office/drawing/2014/main" id="{38CDC6A3-F07A-49CD-8B3E-9FD2DB99A17A}"/>
              </a:ext>
            </a:extLst>
          </p:cNvPr>
          <p:cNvPicPr>
            <a:picLocks noChangeAspect="1"/>
          </p:cNvPicPr>
          <p:nvPr/>
        </p:nvPicPr>
        <p:blipFill>
          <a:blip r:embed="rId4"/>
          <a:stretch>
            <a:fillRect/>
          </a:stretch>
        </p:blipFill>
        <p:spPr>
          <a:xfrm>
            <a:off x="371995" y="1391871"/>
            <a:ext cx="11466960" cy="4652668"/>
          </a:xfrm>
          <a:prstGeom prst="rect">
            <a:avLst/>
          </a:prstGeom>
        </p:spPr>
      </p:pic>
    </p:spTree>
    <p:extLst>
      <p:ext uri="{BB962C8B-B14F-4D97-AF65-F5344CB8AC3E}">
        <p14:creationId xmlns:p14="http://schemas.microsoft.com/office/powerpoint/2010/main" val="32227368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3B3477"/>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86C67C4-12BD-4902-B875-C41BABE355EE}"/>
              </a:ext>
            </a:extLst>
          </p:cNvPr>
          <p:cNvPicPr>
            <a:picLocks noChangeAspect="1"/>
          </p:cNvPicPr>
          <p:nvPr/>
        </p:nvPicPr>
        <p:blipFill>
          <a:blip r:embed="rId3"/>
          <a:stretch>
            <a:fillRect/>
          </a:stretch>
        </p:blipFill>
        <p:spPr>
          <a:xfrm>
            <a:off x="8911084" y="5410785"/>
            <a:ext cx="2956816" cy="1109568"/>
          </a:xfrm>
          <a:prstGeom prst="rect">
            <a:avLst/>
          </a:prstGeom>
        </p:spPr>
      </p:pic>
      <p:sp>
        <p:nvSpPr>
          <p:cNvPr id="5" name="TextBox 4"/>
          <p:cNvSpPr txBox="1"/>
          <p:nvPr/>
        </p:nvSpPr>
        <p:spPr>
          <a:xfrm>
            <a:off x="962526" y="1453415"/>
            <a:ext cx="8752974" cy="584775"/>
          </a:xfrm>
          <a:prstGeom prst="rect">
            <a:avLst/>
          </a:prstGeom>
          <a:noFill/>
        </p:spPr>
        <p:txBody>
          <a:bodyPr wrap="square" rtlCol="0">
            <a:spAutoFit/>
          </a:bodyPr>
          <a:lstStyle/>
          <a:p>
            <a:r>
              <a:rPr lang="en-US" sz="3200" b="1" dirty="0">
                <a:solidFill>
                  <a:schemeClr val="bg1"/>
                </a:solidFill>
                <a:latin typeface="Arial" panose="020B0604020202020204" pitchFamily="34" charset="0"/>
                <a:cs typeface="Arial" panose="020B0604020202020204" pitchFamily="34" charset="0"/>
              </a:rPr>
              <a:t>Alternative Delivery Implementation</a:t>
            </a:r>
          </a:p>
        </p:txBody>
      </p:sp>
    </p:spTree>
    <p:extLst>
      <p:ext uri="{BB962C8B-B14F-4D97-AF65-F5344CB8AC3E}">
        <p14:creationId xmlns:p14="http://schemas.microsoft.com/office/powerpoint/2010/main" val="26284483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Picture 44" descr="Logo&#10;&#10;Description automatically generated">
            <a:extLst>
              <a:ext uri="{FF2B5EF4-FFF2-40B4-BE49-F238E27FC236}">
                <a16:creationId xmlns:a16="http://schemas.microsoft.com/office/drawing/2014/main" id="{CE3FB960-EED8-4A92-ADC1-33957E650733}"/>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348064" y="393313"/>
            <a:ext cx="1282612" cy="477836"/>
          </a:xfrm>
          <a:prstGeom prst="rect">
            <a:avLst/>
          </a:prstGeom>
        </p:spPr>
      </p:pic>
      <p:cxnSp>
        <p:nvCxnSpPr>
          <p:cNvPr id="49" name="Straight Connector 48">
            <a:extLst>
              <a:ext uri="{FF2B5EF4-FFF2-40B4-BE49-F238E27FC236}">
                <a16:creationId xmlns:a16="http://schemas.microsoft.com/office/drawing/2014/main" id="{B062CCDB-611F-43B7-8CBB-B9F2D01CAEFB}"/>
              </a:ext>
            </a:extLst>
          </p:cNvPr>
          <p:cNvCxnSpPr>
            <a:cxnSpLocks/>
          </p:cNvCxnSpPr>
          <p:nvPr/>
        </p:nvCxnSpPr>
        <p:spPr>
          <a:xfrm flipH="1">
            <a:off x="360729" y="285226"/>
            <a:ext cx="11341913" cy="0"/>
          </a:xfrm>
          <a:prstGeom prst="line">
            <a:avLst/>
          </a:prstGeom>
          <a:ln w="57150">
            <a:solidFill>
              <a:srgbClr val="3B3477"/>
            </a:solidFill>
          </a:ln>
        </p:spPr>
        <p:style>
          <a:lnRef idx="3">
            <a:schemeClr val="accent1"/>
          </a:lnRef>
          <a:fillRef idx="0">
            <a:schemeClr val="accent1"/>
          </a:fillRef>
          <a:effectRef idx="2">
            <a:schemeClr val="accent1"/>
          </a:effectRef>
          <a:fontRef idx="minor">
            <a:schemeClr val="tx1"/>
          </a:fontRef>
        </p:style>
      </p:cxnSp>
      <p:cxnSp>
        <p:nvCxnSpPr>
          <p:cNvPr id="50" name="Straight Connector 49">
            <a:extLst>
              <a:ext uri="{FF2B5EF4-FFF2-40B4-BE49-F238E27FC236}">
                <a16:creationId xmlns:a16="http://schemas.microsoft.com/office/drawing/2014/main" id="{FF6F6499-6058-474A-948E-E273D477C34A}"/>
              </a:ext>
            </a:extLst>
          </p:cNvPr>
          <p:cNvCxnSpPr>
            <a:cxnSpLocks/>
          </p:cNvCxnSpPr>
          <p:nvPr/>
        </p:nvCxnSpPr>
        <p:spPr>
          <a:xfrm flipH="1">
            <a:off x="360726" y="6586756"/>
            <a:ext cx="11511784" cy="0"/>
          </a:xfrm>
          <a:prstGeom prst="line">
            <a:avLst/>
          </a:prstGeom>
          <a:ln w="57150">
            <a:solidFill>
              <a:srgbClr val="3B3477"/>
            </a:solidFill>
          </a:ln>
        </p:spPr>
        <p:style>
          <a:lnRef idx="3">
            <a:schemeClr val="accent1"/>
          </a:lnRef>
          <a:fillRef idx="0">
            <a:schemeClr val="accent1"/>
          </a:fillRef>
          <a:effectRef idx="2">
            <a:schemeClr val="accent1"/>
          </a:effectRef>
          <a:fontRef idx="minor">
            <a:schemeClr val="tx1"/>
          </a:fontRef>
        </p:style>
      </p:cxnSp>
      <p:cxnSp>
        <p:nvCxnSpPr>
          <p:cNvPr id="53" name="Straight Connector 52">
            <a:extLst>
              <a:ext uri="{FF2B5EF4-FFF2-40B4-BE49-F238E27FC236}">
                <a16:creationId xmlns:a16="http://schemas.microsoft.com/office/drawing/2014/main" id="{89D9C598-6F37-47C3-AAE5-943F5B2F6059}"/>
              </a:ext>
            </a:extLst>
          </p:cNvPr>
          <p:cNvCxnSpPr>
            <a:cxnSpLocks/>
          </p:cNvCxnSpPr>
          <p:nvPr/>
        </p:nvCxnSpPr>
        <p:spPr>
          <a:xfrm>
            <a:off x="385893" y="285226"/>
            <a:ext cx="0" cy="6301530"/>
          </a:xfrm>
          <a:prstGeom prst="line">
            <a:avLst/>
          </a:prstGeom>
          <a:ln w="57150">
            <a:solidFill>
              <a:srgbClr val="3B3477"/>
            </a:solidFill>
          </a:ln>
        </p:spPr>
        <p:style>
          <a:lnRef idx="3">
            <a:schemeClr val="accent1"/>
          </a:lnRef>
          <a:fillRef idx="0">
            <a:schemeClr val="accent1"/>
          </a:fillRef>
          <a:effectRef idx="2">
            <a:schemeClr val="accent1"/>
          </a:effectRef>
          <a:fontRef idx="minor">
            <a:schemeClr val="tx1"/>
          </a:fontRef>
        </p:style>
      </p:cxnSp>
      <p:cxnSp>
        <p:nvCxnSpPr>
          <p:cNvPr id="60" name="Straight Connector 59">
            <a:extLst>
              <a:ext uri="{FF2B5EF4-FFF2-40B4-BE49-F238E27FC236}">
                <a16:creationId xmlns:a16="http://schemas.microsoft.com/office/drawing/2014/main" id="{D8842142-0438-4A0A-849B-B9ED83F1D16B}"/>
              </a:ext>
            </a:extLst>
          </p:cNvPr>
          <p:cNvCxnSpPr>
            <a:cxnSpLocks/>
          </p:cNvCxnSpPr>
          <p:nvPr/>
        </p:nvCxnSpPr>
        <p:spPr>
          <a:xfrm>
            <a:off x="11855732" y="6104426"/>
            <a:ext cx="0" cy="507497"/>
          </a:xfrm>
          <a:prstGeom prst="line">
            <a:avLst/>
          </a:prstGeom>
          <a:ln w="57150">
            <a:solidFill>
              <a:srgbClr val="3B3477"/>
            </a:solidFill>
          </a:ln>
        </p:spPr>
        <p:style>
          <a:lnRef idx="3">
            <a:schemeClr val="accent1"/>
          </a:lnRef>
          <a:fillRef idx="0">
            <a:schemeClr val="accent1"/>
          </a:fillRef>
          <a:effectRef idx="2">
            <a:schemeClr val="accent1"/>
          </a:effectRef>
          <a:fontRef idx="minor">
            <a:schemeClr val="tx1"/>
          </a:fontRef>
        </p:style>
      </p:cxnSp>
      <p:sp>
        <p:nvSpPr>
          <p:cNvPr id="11" name="Title 1">
            <a:extLst>
              <a:ext uri="{FF2B5EF4-FFF2-40B4-BE49-F238E27FC236}">
                <a16:creationId xmlns:a16="http://schemas.microsoft.com/office/drawing/2014/main" id="{3A2C45BF-DDB5-4D1E-8BE8-EA3ED63AEDC9}"/>
              </a:ext>
            </a:extLst>
          </p:cNvPr>
          <p:cNvSpPr>
            <a:spLocks noGrp="1"/>
          </p:cNvSpPr>
          <p:nvPr>
            <p:ph type="ctrTitle"/>
          </p:nvPr>
        </p:nvSpPr>
        <p:spPr>
          <a:xfrm>
            <a:off x="697684" y="624076"/>
            <a:ext cx="10668001" cy="494145"/>
          </a:xfrm>
        </p:spPr>
        <p:txBody>
          <a:bodyPr>
            <a:normAutofit/>
          </a:bodyPr>
          <a:lstStyle/>
          <a:p>
            <a:pPr algn="l"/>
            <a:r>
              <a:rPr lang="en-US" sz="2800" dirty="0">
                <a:solidFill>
                  <a:srgbClr val="000099"/>
                </a:solidFill>
                <a:latin typeface="Arial Black" panose="020B0A04020102020204" pitchFamily="34" charset="0"/>
              </a:rPr>
              <a:t>Design-Build</a:t>
            </a:r>
          </a:p>
        </p:txBody>
      </p:sp>
      <p:sp>
        <p:nvSpPr>
          <p:cNvPr id="12" name="Content Placeholder 2"/>
          <p:cNvSpPr txBox="1">
            <a:spLocks/>
          </p:cNvSpPr>
          <p:nvPr/>
        </p:nvSpPr>
        <p:spPr>
          <a:xfrm>
            <a:off x="1784933" y="1985659"/>
            <a:ext cx="6813479" cy="2540659"/>
          </a:xfrm>
          <a:prstGeom prst="rect">
            <a:avLst/>
          </a:prstGeom>
        </p:spPr>
        <p:txBody>
          <a:bodyPr/>
          <a:lstStyle>
            <a:defPPr>
              <a:defRPr lang="en-US"/>
            </a:defPPr>
            <a:lvl1pPr marL="342900" indent="-342900">
              <a:spcBef>
                <a:spcPct val="20000"/>
              </a:spcBef>
              <a:buFont typeface="Arial" pitchFamily="34" charset="0"/>
              <a:buChar char="•"/>
              <a:defRPr sz="2800">
                <a:solidFill>
                  <a:schemeClr val="bg1"/>
                </a:solidFill>
                <a:latin typeface="Arial" panose="020B0604020202020204" pitchFamily="34" charset="0"/>
                <a:cs typeface="Arial" panose="020B0604020202020204" pitchFamily="34" charset="0"/>
              </a:defRPr>
            </a:lvl1pPr>
            <a:lvl2pPr marL="742950" lvl="1" indent="-285750">
              <a:spcBef>
                <a:spcPct val="20000"/>
              </a:spcBef>
              <a:buFont typeface="Arial" pitchFamily="34" charset="0"/>
              <a:buChar char="•"/>
              <a:defRPr sz="2800">
                <a:solidFill>
                  <a:schemeClr val="bg1"/>
                </a:solidFill>
                <a:latin typeface="Arial" panose="020B0604020202020204" pitchFamily="34" charset="0"/>
                <a:cs typeface="Arial" panose="020B0604020202020204" pitchFamily="34" charset="0"/>
              </a:defRPr>
            </a:lvl2pPr>
            <a:lvl3pPr marL="1143000" indent="-228600">
              <a:spcBef>
                <a:spcPct val="20000"/>
              </a:spcBef>
              <a:buFont typeface="Arial" pitchFamily="34" charset="0"/>
              <a:buChar char="•"/>
              <a:defRPr sz="2400"/>
            </a:lvl3pPr>
            <a:lvl4pPr marL="1600200" indent="-228600">
              <a:spcBef>
                <a:spcPct val="20000"/>
              </a:spcBef>
              <a:buFont typeface="Arial" pitchFamily="34" charset="0"/>
              <a:buChar char="–"/>
              <a:defRPr sz="2000"/>
            </a:lvl4pPr>
            <a:lvl5pPr marL="2057400" indent="-228600">
              <a:spcBef>
                <a:spcPct val="20000"/>
              </a:spcBef>
              <a:buFont typeface="Arial" pitchFamily="34" charset="0"/>
              <a:buChar char="»"/>
              <a:defRPr sz="2000"/>
            </a:lvl5pPr>
            <a:lvl6pPr marL="2514600" indent="-228600">
              <a:spcBef>
                <a:spcPct val="20000"/>
              </a:spcBef>
              <a:buFont typeface="Arial" pitchFamily="34" charset="0"/>
              <a:buChar char="•"/>
              <a:defRPr sz="2000"/>
            </a:lvl6pPr>
            <a:lvl7pPr marL="2971800" indent="-228600">
              <a:spcBef>
                <a:spcPct val="20000"/>
              </a:spcBef>
              <a:buFont typeface="Arial" pitchFamily="34" charset="0"/>
              <a:buChar char="•"/>
              <a:defRPr sz="2000"/>
            </a:lvl7pPr>
            <a:lvl8pPr marL="3429000" indent="-228600">
              <a:spcBef>
                <a:spcPct val="20000"/>
              </a:spcBef>
              <a:buFont typeface="Arial" pitchFamily="34" charset="0"/>
              <a:buChar char="•"/>
              <a:defRPr sz="2000"/>
            </a:lvl8pPr>
            <a:lvl9pPr marL="3886200" indent="-228600">
              <a:spcBef>
                <a:spcPct val="20000"/>
              </a:spcBef>
              <a:buFont typeface="Arial" pitchFamily="34" charset="0"/>
              <a:buChar char="•"/>
              <a:defRPr sz="2000"/>
            </a:lvl9pPr>
          </a:lstStyle>
          <a:p>
            <a:pPr defTabSz="914400">
              <a:defRPr/>
            </a:pPr>
            <a:endParaRPr lang="en-US" dirty="0">
              <a:solidFill>
                <a:prstClr val="white"/>
              </a:solidFill>
            </a:endParaRPr>
          </a:p>
        </p:txBody>
      </p:sp>
      <p:graphicFrame>
        <p:nvGraphicFramePr>
          <p:cNvPr id="13" name="Diagram 12"/>
          <p:cNvGraphicFramePr/>
          <p:nvPr>
            <p:extLst>
              <p:ext uri="{D42A27DB-BD31-4B8C-83A1-F6EECF244321}">
                <p14:modId xmlns:p14="http://schemas.microsoft.com/office/powerpoint/2010/main" val="2188558893"/>
              </p:ext>
            </p:extLst>
          </p:nvPr>
        </p:nvGraphicFramePr>
        <p:xfrm>
          <a:off x="969840" y="1348984"/>
          <a:ext cx="9478704" cy="499660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96064230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SLIDO_APP_VERSION" val="0.21.0.2123"/>
  <p:tag name="SLIDO_PRESENTATION_ID" val="00000000-0000-0000-0000-000000000000"/>
  <p:tag name="SLIDO_EVENT_UUID" val="3fd91167-9e0c-4259-90f1-bf387f75e87c"/>
  <p:tag name="SLIDO_EVENT_SECTION_UUID" val="17f7de75-7018-4014-8872-ddba185157e6"/>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Custom Design">
  <a:themeElements>
    <a:clrScheme name="ArDOT">
      <a:dk1>
        <a:srgbClr val="3F3F3F"/>
      </a:dk1>
      <a:lt1>
        <a:sysClr val="window" lastClr="FFFFFF"/>
      </a:lt1>
      <a:dk2>
        <a:srgbClr val="44546A"/>
      </a:dk2>
      <a:lt2>
        <a:srgbClr val="E7E6E6"/>
      </a:lt2>
      <a:accent1>
        <a:srgbClr val="3B3477"/>
      </a:accent1>
      <a:accent2>
        <a:srgbClr val="E53B2C"/>
      </a:accent2>
      <a:accent3>
        <a:srgbClr val="6B7682"/>
      </a:accent3>
      <a:accent4>
        <a:srgbClr val="A93029"/>
      </a:accent4>
      <a:accent5>
        <a:srgbClr val="648BBC"/>
      </a:accent5>
      <a:accent6>
        <a:srgbClr val="A2C6E3"/>
      </a:accent6>
      <a:hlink>
        <a:srgbClr val="A2C6E3"/>
      </a:hlink>
      <a:folHlink>
        <a:srgbClr val="648BBC"/>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7030A0"/>
        </a:solidFill>
        <a:ln w="12700" cap="flat">
          <a:solidFill>
            <a:srgbClr val="7030A0"/>
          </a:solidFill>
          <a:miter lim="400000"/>
        </a:ln>
        <a:effectLst>
          <a:outerShdw blurRad="1010443" sx="100179" sy="100179" algn="tl" rotWithShape="0">
            <a:prstClr val="black">
              <a:alpha val="8176"/>
            </a:prstClr>
          </a:outerShdw>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chemeClr val="accent2">
                <a:hueOff val="2464099"/>
                <a:satOff val="-3448"/>
                <a:lumOff val="73354"/>
              </a:schemeClr>
            </a:solidFill>
            <a:effectLst/>
            <a:uFillTx/>
            <a:latin typeface="Arial" panose="020B0604020202020204" pitchFamily="34" charset="0"/>
            <a:ea typeface="Helvetica Light"/>
            <a:cs typeface="Arial" panose="020B0604020202020204" pitchFamily="34" charset="0"/>
            <a:sym typeface="Helvetica Light"/>
          </a:defRPr>
        </a:defPPr>
      </a:lstStyle>
      <a:style>
        <a:lnRef idx="0">
          <a:scrgbClr r="0" g="0" b="0"/>
        </a:lnRef>
        <a:fillRef idx="0">
          <a:scrgbClr r="0" g="0" b="0"/>
        </a:fillRef>
        <a:effectRef idx="0">
          <a:scrgbClr r="0" g="0" b="0"/>
        </a:effectRef>
        <a:fontRef idx="none"/>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89ed58bc-01ae-4d28-b39d-362a38c730f6">
      <Terms xmlns="http://schemas.microsoft.com/office/infopath/2007/PartnerControls"/>
    </lcf76f155ced4ddcb4097134ff3c332f>
    <TaxCatchAll xmlns="62aebfa5-d41e-4219-9612-5996686f2dc0"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F8C389B9E168B4D8165369F258453A8" ma:contentTypeVersion="12" ma:contentTypeDescription="Create a new document." ma:contentTypeScope="" ma:versionID="8ee9a60b958f5377d39c11ff8393862c">
  <xsd:schema xmlns:xsd="http://www.w3.org/2001/XMLSchema" xmlns:xs="http://www.w3.org/2001/XMLSchema" xmlns:p="http://schemas.microsoft.com/office/2006/metadata/properties" xmlns:ns2="89ed58bc-01ae-4d28-b39d-362a38c730f6" xmlns:ns3="62aebfa5-d41e-4219-9612-5996686f2dc0" targetNamespace="http://schemas.microsoft.com/office/2006/metadata/properties" ma:root="true" ma:fieldsID="e568a595f9df9b8ba61f18a773c3af81" ns2:_="" ns3:_="">
    <xsd:import namespace="89ed58bc-01ae-4d28-b39d-362a38c730f6"/>
    <xsd:import namespace="62aebfa5-d41e-4219-9612-5996686f2dc0"/>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lcf76f155ced4ddcb4097134ff3c332f" minOccurs="0"/>
                <xsd:element ref="ns3:TaxCatchAll" minOccurs="0"/>
                <xsd:element ref="ns2:MediaServiceGenerationTime" minOccurs="0"/>
                <xsd:element ref="ns2:MediaServiceEventHashCode" minOccurs="0"/>
                <xsd:element ref="ns2:MediaServiceDateTaken" minOccurs="0"/>
                <xsd:element ref="ns2:MediaServiceOCR"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9ed58bc-01ae-4d28-b39d-362a38c730f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72ed1bf8-33a6-463b-9893-e93613f3d286" ma:termSetId="09814cd3-568e-fe90-9814-8d621ff8fb84" ma:anchorId="fba54fb3-c3e1-fe81-a776-ca4b69148c4d" ma:open="true" ma:isKeyword="false">
      <xsd:complexType>
        <xsd:sequence>
          <xsd:element ref="pc:Terms" minOccurs="0" maxOccurs="1"/>
        </xsd:sequence>
      </xsd:complex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ternalName="MediaServiceDateTake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LengthInSeconds" ma:index="19"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62aebfa5-d41e-4219-9612-5996686f2dc0"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14" nillable="true" ma:displayName="Taxonomy Catch All Column" ma:hidden="true" ma:list="{01f9a0b9-f651-4b7e-ad13-c4dca5516ffe}" ma:internalName="TaxCatchAll" ma:showField="CatchAllData" ma:web="62aebfa5-d41e-4219-9612-5996686f2dc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6B0E8C4-4714-47B0-90B7-B740CC8BB9D2}">
  <ds:schemaRefs>
    <ds:schemaRef ds:uri="http://schemas.microsoft.com/sharepoint/v3/contenttype/forms"/>
  </ds:schemaRefs>
</ds:datastoreItem>
</file>

<file path=customXml/itemProps2.xml><?xml version="1.0" encoding="utf-8"?>
<ds:datastoreItem xmlns:ds="http://schemas.openxmlformats.org/officeDocument/2006/customXml" ds:itemID="{E14EAEF4-D267-4F67-888B-471CC99D9B71}">
  <ds:schemaRefs>
    <ds:schemaRef ds:uri="http://purl.org/dc/elements/1.1/"/>
    <ds:schemaRef ds:uri="http://schemas.microsoft.com/office/2006/metadata/properties"/>
    <ds:schemaRef ds:uri="http://purl.org/dc/terms/"/>
    <ds:schemaRef ds:uri="be17f3ad-c25d-44e1-918a-858e08a7e5bf"/>
    <ds:schemaRef ds:uri="http://schemas.microsoft.com/office/2006/documentManagement/types"/>
    <ds:schemaRef ds:uri="http://schemas.microsoft.com/office/infopath/2007/PartnerControls"/>
    <ds:schemaRef ds:uri="ddd46d6c-eb98-461b-aca2-85541efe3aaf"/>
    <ds:schemaRef ds:uri="http://schemas.openxmlformats.org/package/2006/metadata/core-properties"/>
    <ds:schemaRef ds:uri="http://www.w3.org/XML/1998/namespace"/>
    <ds:schemaRef ds:uri="http://purl.org/dc/dcmitype/"/>
    <ds:schemaRef ds:uri="89ed58bc-01ae-4d28-b39d-362a38c730f6"/>
    <ds:schemaRef ds:uri="62aebfa5-d41e-4219-9612-5996686f2dc0"/>
  </ds:schemaRefs>
</ds:datastoreItem>
</file>

<file path=customXml/itemProps3.xml><?xml version="1.0" encoding="utf-8"?>
<ds:datastoreItem xmlns:ds="http://schemas.openxmlformats.org/officeDocument/2006/customXml" ds:itemID="{0C0C05D2-64FA-42E4-8443-4B07E83CD3D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9ed58bc-01ae-4d28-b39d-362a38c730f6"/>
    <ds:schemaRef ds:uri="62aebfa5-d41e-4219-9612-5996686f2dc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15720</TotalTime>
  <Words>3379</Words>
  <Application>Microsoft Office PowerPoint</Application>
  <PresentationFormat>Widescreen</PresentationFormat>
  <Paragraphs>531</Paragraphs>
  <Slides>50</Slides>
  <Notes>46</Notes>
  <HiddenSlides>0</HiddenSlides>
  <MMClips>0</MMClips>
  <ScaleCrop>false</ScaleCrop>
  <HeadingPairs>
    <vt:vector size="4" baseType="variant">
      <vt:variant>
        <vt:lpstr>Theme</vt:lpstr>
      </vt:variant>
      <vt:variant>
        <vt:i4>3</vt:i4>
      </vt:variant>
      <vt:variant>
        <vt:lpstr>Slide Titles</vt:lpstr>
      </vt:variant>
      <vt:variant>
        <vt:i4>50</vt:i4>
      </vt:variant>
    </vt:vector>
  </HeadingPairs>
  <TitlesOfParts>
    <vt:vector size="53" baseType="lpstr">
      <vt:lpstr>Office Theme</vt:lpstr>
      <vt:lpstr>1_Custom Design</vt:lpstr>
      <vt:lpstr>1_Office Theme</vt:lpstr>
      <vt:lpstr>PowerPoint Presentation</vt:lpstr>
      <vt:lpstr>PowerPoint Presentation</vt:lpstr>
      <vt:lpstr>PowerPoint Presentation</vt:lpstr>
      <vt:lpstr>Design-Bid-Build </vt:lpstr>
      <vt:lpstr>Design-Bid-Build </vt:lpstr>
      <vt:lpstr>Project Delivery Models Comparison</vt:lpstr>
      <vt:lpstr>Risk Allocation in Design-Bid-Build </vt:lpstr>
      <vt:lpstr>PowerPoint Presentation</vt:lpstr>
      <vt:lpstr>Design-Build</vt:lpstr>
      <vt:lpstr>Alternative Delivery Value – The Power of Collaboration</vt:lpstr>
      <vt:lpstr>Design-Build </vt:lpstr>
      <vt:lpstr>Design-Build </vt:lpstr>
      <vt:lpstr>Project Delivery Models Comparison</vt:lpstr>
      <vt:lpstr>Risk Allocation in Design-Build </vt:lpstr>
      <vt:lpstr>Fixed Price Approach on D-B-B and D-B Projects</vt:lpstr>
      <vt:lpstr>Construction Manager – General Contractor (CM-GC)</vt:lpstr>
      <vt:lpstr>Construction Manager-General Contractor</vt:lpstr>
      <vt:lpstr>Project Delivery Models Comparison</vt:lpstr>
      <vt:lpstr>Progressive Design-Build</vt:lpstr>
      <vt:lpstr>Project Delivery Models Comparison</vt:lpstr>
      <vt:lpstr>Construction Manager-General Contractor and Progressive Design Build</vt:lpstr>
      <vt:lpstr>CM-GC and PD-B </vt:lpstr>
      <vt:lpstr>Risk Allocation in CM-GC and PD-B </vt:lpstr>
      <vt:lpstr>The Power of Collaboration </vt:lpstr>
      <vt:lpstr>Moving Beyond Fixed Price Approach for Greater Collaboration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Miller, Lindi K.</dc:creator>
  <cp:lastModifiedBy>Fisher, Thomas</cp:lastModifiedBy>
  <cp:revision>208</cp:revision>
  <cp:lastPrinted>2021-11-03T21:23:11Z</cp:lastPrinted>
  <dcterms:created xsi:type="dcterms:W3CDTF">2021-10-29T21:45:21Z</dcterms:created>
  <dcterms:modified xsi:type="dcterms:W3CDTF">2022-05-24T13:36:14Z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SlidoAppVersion">
    <vt:lpwstr>0.21.0.2123</vt:lpwstr>
  </property>
  <property fmtid="{D5CDD505-2E9C-101B-9397-08002B2CF9AE}" pid="3" name="ContentTypeId">
    <vt:lpwstr>0x0101007F8C389B9E168B4D8165369F258453A8</vt:lpwstr>
  </property>
  <property fmtid="{D5CDD505-2E9C-101B-9397-08002B2CF9AE}" pid="4" name="MediaServiceImageTags">
    <vt:lpwstr/>
  </property>
</Properties>
</file>