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docx" ContentType="application/vnd.openxmlformats-officedocument.wordprocessingml.document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1"/>
  </p:notesMasterIdLst>
  <p:sldIdLst>
    <p:sldId id="262" r:id="rId2"/>
    <p:sldId id="256" r:id="rId3"/>
    <p:sldId id="287" r:id="rId4"/>
    <p:sldId id="284" r:id="rId5"/>
    <p:sldId id="285" r:id="rId6"/>
    <p:sldId id="286" r:id="rId7"/>
    <p:sldId id="289" r:id="rId8"/>
    <p:sldId id="290" r:id="rId9"/>
    <p:sldId id="288" r:id="rId10"/>
    <p:sldId id="291" r:id="rId11"/>
    <p:sldId id="283" r:id="rId12"/>
    <p:sldId id="292" r:id="rId13"/>
    <p:sldId id="265" r:id="rId14"/>
    <p:sldId id="294" r:id="rId15"/>
    <p:sldId id="295" r:id="rId16"/>
    <p:sldId id="296" r:id="rId17"/>
    <p:sldId id="297" r:id="rId18"/>
    <p:sldId id="273" r:id="rId19"/>
    <p:sldId id="275" r:id="rId2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735"/>
    <a:srgbClr val="A91E29"/>
    <a:srgbClr val="BB1F1B"/>
    <a:srgbClr val="740F15"/>
    <a:srgbClr val="9D1A17"/>
    <a:srgbClr val="FFFFFF"/>
    <a:srgbClr val="F8F8F8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5E6B00-7596-4392-9490-98764772DDF3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C56A3ECC-474C-4DF9-BD2A-154CABB0A4D1}">
      <dgm:prSet phldrT="[Text]"/>
      <dgm:spPr>
        <a:solidFill>
          <a:srgbClr val="953735"/>
        </a:solidFill>
      </dgm:spPr>
      <dgm:t>
        <a:bodyPr/>
        <a:lstStyle/>
        <a:p>
          <a:r>
            <a:rPr lang="en-US" dirty="0" err="1"/>
            <a:t>FDM</a:t>
          </a:r>
          <a:endParaRPr lang="en-US" dirty="0"/>
        </a:p>
      </dgm:t>
    </dgm:pt>
    <dgm:pt modelId="{851A4031-5E68-42E9-B489-A5103B5B1401}" type="parTrans" cxnId="{25DC542C-2779-4634-8DE1-E9BB18DD7F22}">
      <dgm:prSet/>
      <dgm:spPr/>
      <dgm:t>
        <a:bodyPr/>
        <a:lstStyle/>
        <a:p>
          <a:endParaRPr lang="en-US"/>
        </a:p>
      </dgm:t>
    </dgm:pt>
    <dgm:pt modelId="{F2B1D816-88CD-43E8-914C-581FCDA34568}" type="sibTrans" cxnId="{25DC542C-2779-4634-8DE1-E9BB18DD7F22}">
      <dgm:prSet/>
      <dgm:spPr/>
      <dgm:t>
        <a:bodyPr/>
        <a:lstStyle/>
        <a:p>
          <a:endParaRPr lang="en-US"/>
        </a:p>
      </dgm:t>
    </dgm:pt>
    <dgm:pt modelId="{A077C7F0-31E9-4D96-B074-3175EEB84F35}">
      <dgm:prSet phldrT="[Text]"/>
      <dgm:spPr>
        <a:solidFill>
          <a:srgbClr val="953735"/>
        </a:solidFill>
      </dgm:spPr>
      <dgm:t>
        <a:bodyPr/>
        <a:lstStyle/>
        <a:p>
          <a:r>
            <a:rPr lang="en-US" dirty="0"/>
            <a:t>SLA</a:t>
          </a:r>
        </a:p>
      </dgm:t>
    </dgm:pt>
    <dgm:pt modelId="{5173E8AF-5EDE-46B1-8D51-F78E57827544}" type="parTrans" cxnId="{30A18893-FEE4-41B1-880F-AE0BF9688A14}">
      <dgm:prSet/>
      <dgm:spPr/>
      <dgm:t>
        <a:bodyPr/>
        <a:lstStyle/>
        <a:p>
          <a:endParaRPr lang="en-US"/>
        </a:p>
      </dgm:t>
    </dgm:pt>
    <dgm:pt modelId="{3C0014AF-4F3B-4275-9D81-C67E08C5DA8B}" type="sibTrans" cxnId="{30A18893-FEE4-41B1-880F-AE0BF9688A14}">
      <dgm:prSet/>
      <dgm:spPr/>
      <dgm:t>
        <a:bodyPr/>
        <a:lstStyle/>
        <a:p>
          <a:endParaRPr lang="en-US"/>
        </a:p>
      </dgm:t>
    </dgm:pt>
    <dgm:pt modelId="{27718E4F-A9D9-4D32-AC87-9ACC9DF8834F}">
      <dgm:prSet phldrT="[Text]"/>
      <dgm:spPr>
        <a:solidFill>
          <a:srgbClr val="953735"/>
        </a:solidFill>
      </dgm:spPr>
      <dgm:t>
        <a:bodyPr/>
        <a:lstStyle/>
        <a:p>
          <a:r>
            <a:rPr lang="en-US" dirty="0"/>
            <a:t>SLS</a:t>
          </a:r>
        </a:p>
      </dgm:t>
    </dgm:pt>
    <dgm:pt modelId="{E86B89CE-AFA9-41BC-8573-C86FE63B831A}" type="parTrans" cxnId="{8556ADA7-697B-4E6B-8B43-6B7E431904CF}">
      <dgm:prSet/>
      <dgm:spPr/>
      <dgm:t>
        <a:bodyPr/>
        <a:lstStyle/>
        <a:p>
          <a:endParaRPr lang="en-US"/>
        </a:p>
      </dgm:t>
    </dgm:pt>
    <dgm:pt modelId="{7ED454D5-93E9-47CD-A08A-3B50DFF32BF8}" type="sibTrans" cxnId="{8556ADA7-697B-4E6B-8B43-6B7E431904CF}">
      <dgm:prSet/>
      <dgm:spPr/>
      <dgm:t>
        <a:bodyPr/>
        <a:lstStyle/>
        <a:p>
          <a:endParaRPr lang="en-US"/>
        </a:p>
      </dgm:t>
    </dgm:pt>
    <dgm:pt modelId="{5AB5B67C-1348-491E-9689-11CDC561A6B2}" type="pres">
      <dgm:prSet presAssocID="{5F5E6B00-7596-4392-9490-98764772DDF3}" presName="diagram" presStyleCnt="0">
        <dgm:presLayoutVars>
          <dgm:dir/>
        </dgm:presLayoutVars>
      </dgm:prSet>
      <dgm:spPr/>
    </dgm:pt>
    <dgm:pt modelId="{5F06C2A1-C330-4B79-8177-D1A44B8D88E1}" type="pres">
      <dgm:prSet presAssocID="{C56A3ECC-474C-4DF9-BD2A-154CABB0A4D1}" presName="composite" presStyleCnt="0"/>
      <dgm:spPr/>
    </dgm:pt>
    <dgm:pt modelId="{74A6CFA7-D8FE-4568-BF74-69BED990E8B3}" type="pres">
      <dgm:prSet presAssocID="{C56A3ECC-474C-4DF9-BD2A-154CABB0A4D1}" presName="Image" presStyleLbl="bgShp" presStyleIdx="0" presStyleCnt="3"/>
      <dgm:spPr>
        <a:blipFill>
          <a:blip xmlns:r="http://schemas.openxmlformats.org/officeDocument/2006/relationships" r:embed="rId1"/>
          <a:srcRect/>
          <a:stretch>
            <a:fillRect t="-18000" b="-18000"/>
          </a:stretch>
        </a:blipFill>
      </dgm:spPr>
    </dgm:pt>
    <dgm:pt modelId="{C6065945-5F94-4583-99A2-3C01176E3E0F}" type="pres">
      <dgm:prSet presAssocID="{C56A3ECC-474C-4DF9-BD2A-154CABB0A4D1}" presName="Parent" presStyleLbl="node0" presStyleIdx="0" presStyleCnt="3">
        <dgm:presLayoutVars>
          <dgm:bulletEnabled val="1"/>
        </dgm:presLayoutVars>
      </dgm:prSet>
      <dgm:spPr/>
    </dgm:pt>
    <dgm:pt modelId="{DFB76707-3D98-4266-9009-5B2DAC01F42F}" type="pres">
      <dgm:prSet presAssocID="{F2B1D816-88CD-43E8-914C-581FCDA34568}" presName="sibTrans" presStyleCnt="0"/>
      <dgm:spPr/>
    </dgm:pt>
    <dgm:pt modelId="{C428853D-B9F1-41AD-A574-C1C87FCA10DD}" type="pres">
      <dgm:prSet presAssocID="{A077C7F0-31E9-4D96-B074-3175EEB84F35}" presName="composite" presStyleCnt="0"/>
      <dgm:spPr/>
    </dgm:pt>
    <dgm:pt modelId="{3BB33448-DD3D-4679-9D94-942C3B6C1D67}" type="pres">
      <dgm:prSet presAssocID="{A077C7F0-31E9-4D96-B074-3175EEB84F35}" presName="Image" presStyleLbl="bgShp" presStyleIdx="1" presStyleCnt="3"/>
      <dgm:spPr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</dgm:spPr>
    </dgm:pt>
    <dgm:pt modelId="{38C44D19-779B-43C1-B74A-C67C01DC7C37}" type="pres">
      <dgm:prSet presAssocID="{A077C7F0-31E9-4D96-B074-3175EEB84F35}" presName="Parent" presStyleLbl="node0" presStyleIdx="1" presStyleCnt="3">
        <dgm:presLayoutVars>
          <dgm:bulletEnabled val="1"/>
        </dgm:presLayoutVars>
      </dgm:prSet>
      <dgm:spPr/>
    </dgm:pt>
    <dgm:pt modelId="{D12CB54C-845D-4653-A5F0-21D5DD2C31E8}" type="pres">
      <dgm:prSet presAssocID="{3C0014AF-4F3B-4275-9D81-C67E08C5DA8B}" presName="sibTrans" presStyleCnt="0"/>
      <dgm:spPr/>
    </dgm:pt>
    <dgm:pt modelId="{F3EFBD4B-B6E7-4CF1-B8C0-75E4710A8AFC}" type="pres">
      <dgm:prSet presAssocID="{27718E4F-A9D9-4D32-AC87-9ACC9DF8834F}" presName="composite" presStyleCnt="0"/>
      <dgm:spPr/>
    </dgm:pt>
    <dgm:pt modelId="{B122D00A-2E7B-4B2C-996B-87F706229033}" type="pres">
      <dgm:prSet presAssocID="{27718E4F-A9D9-4D32-AC87-9ACC9DF8834F}" presName="Image" presStyleLbl="bgShp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9B82795E-7A94-48C0-872A-F778D1634BC5}" type="pres">
      <dgm:prSet presAssocID="{27718E4F-A9D9-4D32-AC87-9ACC9DF8834F}" presName="Parent" presStyleLbl="node0" presStyleIdx="2" presStyleCnt="3">
        <dgm:presLayoutVars>
          <dgm:bulletEnabled val="1"/>
        </dgm:presLayoutVars>
      </dgm:prSet>
      <dgm:spPr/>
    </dgm:pt>
  </dgm:ptLst>
  <dgm:cxnLst>
    <dgm:cxn modelId="{25DC542C-2779-4634-8DE1-E9BB18DD7F22}" srcId="{5F5E6B00-7596-4392-9490-98764772DDF3}" destId="{C56A3ECC-474C-4DF9-BD2A-154CABB0A4D1}" srcOrd="0" destOrd="0" parTransId="{851A4031-5E68-42E9-B489-A5103B5B1401}" sibTransId="{F2B1D816-88CD-43E8-914C-581FCDA34568}"/>
    <dgm:cxn modelId="{5E44B042-FBD7-4C21-9420-4AC0E4463842}" type="presOf" srcId="{A077C7F0-31E9-4D96-B074-3175EEB84F35}" destId="{38C44D19-779B-43C1-B74A-C67C01DC7C37}" srcOrd="0" destOrd="0" presId="urn:microsoft.com/office/officeart/2008/layout/BendingPictureCaption"/>
    <dgm:cxn modelId="{C4848549-ED3A-4CA8-B45A-037609DF529D}" type="presOf" srcId="{C56A3ECC-474C-4DF9-BD2A-154CABB0A4D1}" destId="{C6065945-5F94-4583-99A2-3C01176E3E0F}" srcOrd="0" destOrd="0" presId="urn:microsoft.com/office/officeart/2008/layout/BendingPictureCaption"/>
    <dgm:cxn modelId="{30A18893-FEE4-41B1-880F-AE0BF9688A14}" srcId="{5F5E6B00-7596-4392-9490-98764772DDF3}" destId="{A077C7F0-31E9-4D96-B074-3175EEB84F35}" srcOrd="1" destOrd="0" parTransId="{5173E8AF-5EDE-46B1-8D51-F78E57827544}" sibTransId="{3C0014AF-4F3B-4275-9D81-C67E08C5DA8B}"/>
    <dgm:cxn modelId="{8556ADA7-697B-4E6B-8B43-6B7E431904CF}" srcId="{5F5E6B00-7596-4392-9490-98764772DDF3}" destId="{27718E4F-A9D9-4D32-AC87-9ACC9DF8834F}" srcOrd="2" destOrd="0" parTransId="{E86B89CE-AFA9-41BC-8573-C86FE63B831A}" sibTransId="{7ED454D5-93E9-47CD-A08A-3B50DFF32BF8}"/>
    <dgm:cxn modelId="{BD92ACB8-6BD5-4C2E-B6F5-A527A9B3FBB8}" type="presOf" srcId="{5F5E6B00-7596-4392-9490-98764772DDF3}" destId="{5AB5B67C-1348-491E-9689-11CDC561A6B2}" srcOrd="0" destOrd="0" presId="urn:microsoft.com/office/officeart/2008/layout/BendingPictureCaption"/>
    <dgm:cxn modelId="{DAF2AEE8-46AE-4168-8831-6657BE7F7DA7}" type="presOf" srcId="{27718E4F-A9D9-4D32-AC87-9ACC9DF8834F}" destId="{9B82795E-7A94-48C0-872A-F778D1634BC5}" srcOrd="0" destOrd="0" presId="urn:microsoft.com/office/officeart/2008/layout/BendingPictureCaption"/>
    <dgm:cxn modelId="{52C6971D-2008-4F0F-ABE6-96DB13C01154}" type="presParOf" srcId="{5AB5B67C-1348-491E-9689-11CDC561A6B2}" destId="{5F06C2A1-C330-4B79-8177-D1A44B8D88E1}" srcOrd="0" destOrd="0" presId="urn:microsoft.com/office/officeart/2008/layout/BendingPictureCaption"/>
    <dgm:cxn modelId="{76F74D10-6E68-4838-96FC-4B6D114136F9}" type="presParOf" srcId="{5F06C2A1-C330-4B79-8177-D1A44B8D88E1}" destId="{74A6CFA7-D8FE-4568-BF74-69BED990E8B3}" srcOrd="0" destOrd="0" presId="urn:microsoft.com/office/officeart/2008/layout/BendingPictureCaption"/>
    <dgm:cxn modelId="{93799F93-ECB4-461E-9375-1D1D0D4EE0F8}" type="presParOf" srcId="{5F06C2A1-C330-4B79-8177-D1A44B8D88E1}" destId="{C6065945-5F94-4583-99A2-3C01176E3E0F}" srcOrd="1" destOrd="0" presId="urn:microsoft.com/office/officeart/2008/layout/BendingPictureCaption"/>
    <dgm:cxn modelId="{98D4A910-B339-41AE-B8FF-36FC415D29E3}" type="presParOf" srcId="{5AB5B67C-1348-491E-9689-11CDC561A6B2}" destId="{DFB76707-3D98-4266-9009-5B2DAC01F42F}" srcOrd="1" destOrd="0" presId="urn:microsoft.com/office/officeart/2008/layout/BendingPictureCaption"/>
    <dgm:cxn modelId="{47D9C464-2EC3-4A5D-B88D-EE79538E600B}" type="presParOf" srcId="{5AB5B67C-1348-491E-9689-11CDC561A6B2}" destId="{C428853D-B9F1-41AD-A574-C1C87FCA10DD}" srcOrd="2" destOrd="0" presId="urn:microsoft.com/office/officeart/2008/layout/BendingPictureCaption"/>
    <dgm:cxn modelId="{F9602526-255C-4064-8934-C60B0FA0DCCA}" type="presParOf" srcId="{C428853D-B9F1-41AD-A574-C1C87FCA10DD}" destId="{3BB33448-DD3D-4679-9D94-942C3B6C1D67}" srcOrd="0" destOrd="0" presId="urn:microsoft.com/office/officeart/2008/layout/BendingPictureCaption"/>
    <dgm:cxn modelId="{54F03B03-C1B5-4E8D-ADA4-E12929FD1925}" type="presParOf" srcId="{C428853D-B9F1-41AD-A574-C1C87FCA10DD}" destId="{38C44D19-779B-43C1-B74A-C67C01DC7C37}" srcOrd="1" destOrd="0" presId="urn:microsoft.com/office/officeart/2008/layout/BendingPictureCaption"/>
    <dgm:cxn modelId="{C9A0B9B0-96F9-4F96-B4FD-34E73F25CDF2}" type="presParOf" srcId="{5AB5B67C-1348-491E-9689-11CDC561A6B2}" destId="{D12CB54C-845D-4653-A5F0-21D5DD2C31E8}" srcOrd="3" destOrd="0" presId="urn:microsoft.com/office/officeart/2008/layout/BendingPictureCaption"/>
    <dgm:cxn modelId="{D947F731-FDEA-413B-8BAB-35A5E45E2A21}" type="presParOf" srcId="{5AB5B67C-1348-491E-9689-11CDC561A6B2}" destId="{F3EFBD4B-B6E7-4CF1-B8C0-75E4710A8AFC}" srcOrd="4" destOrd="0" presId="urn:microsoft.com/office/officeart/2008/layout/BendingPictureCaption"/>
    <dgm:cxn modelId="{2FDDAA62-4E1A-4F0D-8E88-9E8D04C415E3}" type="presParOf" srcId="{F3EFBD4B-B6E7-4CF1-B8C0-75E4710A8AFC}" destId="{B122D00A-2E7B-4B2C-996B-87F706229033}" srcOrd="0" destOrd="0" presId="urn:microsoft.com/office/officeart/2008/layout/BendingPictureCaption"/>
    <dgm:cxn modelId="{C30C2D79-9033-4960-AC2F-F9CAEA4BC55E}" type="presParOf" srcId="{F3EFBD4B-B6E7-4CF1-B8C0-75E4710A8AFC}" destId="{9B82795E-7A94-48C0-872A-F778D1634BC5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79C3F0-1483-4427-9936-E6448774037C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5A5D0979-5F72-422B-841C-ADC17B604371}">
      <dgm:prSet phldrT="[Text]"/>
      <dgm:spPr>
        <a:solidFill>
          <a:srgbClr val="953735"/>
        </a:solidFill>
      </dgm:spPr>
      <dgm:t>
        <a:bodyPr/>
        <a:lstStyle/>
        <a:p>
          <a:r>
            <a:rPr lang="en-US" dirty="0" err="1"/>
            <a:t>PBBJ</a:t>
          </a:r>
          <a:endParaRPr lang="en-US" dirty="0"/>
        </a:p>
      </dgm:t>
    </dgm:pt>
    <dgm:pt modelId="{5C8DD6B2-F70F-4980-9EEF-6000938BA7DC}" type="parTrans" cxnId="{5F371C48-5C09-4512-8D76-9D8525733A49}">
      <dgm:prSet/>
      <dgm:spPr/>
      <dgm:t>
        <a:bodyPr/>
        <a:lstStyle/>
        <a:p>
          <a:endParaRPr lang="en-US"/>
        </a:p>
      </dgm:t>
    </dgm:pt>
    <dgm:pt modelId="{DB3BF0C0-ADF5-4171-9D09-2B69B7821B85}" type="sibTrans" cxnId="{5F371C48-5C09-4512-8D76-9D8525733A49}">
      <dgm:prSet/>
      <dgm:spPr/>
      <dgm:t>
        <a:bodyPr/>
        <a:lstStyle/>
        <a:p>
          <a:endParaRPr lang="en-US"/>
        </a:p>
      </dgm:t>
    </dgm:pt>
    <dgm:pt modelId="{97D28D4A-2A6C-4E7B-AC51-378E6F05CCD5}">
      <dgm:prSet phldrT="[Text]"/>
      <dgm:spPr>
        <a:solidFill>
          <a:srgbClr val="953735"/>
        </a:solidFill>
      </dgm:spPr>
      <dgm:t>
        <a:bodyPr/>
        <a:lstStyle/>
        <a:p>
          <a:r>
            <a:rPr lang="en-US" dirty="0"/>
            <a:t>EXTRUSION</a:t>
          </a:r>
        </a:p>
      </dgm:t>
    </dgm:pt>
    <dgm:pt modelId="{8E9124DF-F363-44FB-B717-0949F994C6A4}" type="parTrans" cxnId="{85FF4191-AD83-41B7-ADB2-4E501B377B99}">
      <dgm:prSet/>
      <dgm:spPr/>
      <dgm:t>
        <a:bodyPr/>
        <a:lstStyle/>
        <a:p>
          <a:endParaRPr lang="en-US"/>
        </a:p>
      </dgm:t>
    </dgm:pt>
    <dgm:pt modelId="{DA22B33D-ED4F-4AA8-B689-8FE3EFC480CB}" type="sibTrans" cxnId="{85FF4191-AD83-41B7-ADB2-4E501B377B99}">
      <dgm:prSet/>
      <dgm:spPr/>
      <dgm:t>
        <a:bodyPr/>
        <a:lstStyle/>
        <a:p>
          <a:endParaRPr lang="en-US"/>
        </a:p>
      </dgm:t>
    </dgm:pt>
    <dgm:pt modelId="{9B940296-EAD0-4394-85D2-39EF15335B61}" type="pres">
      <dgm:prSet presAssocID="{5B79C3F0-1483-4427-9936-E6448774037C}" presName="diagram" presStyleCnt="0">
        <dgm:presLayoutVars>
          <dgm:dir/>
        </dgm:presLayoutVars>
      </dgm:prSet>
      <dgm:spPr/>
    </dgm:pt>
    <dgm:pt modelId="{478FBF6F-B695-4003-A6CF-6F574B9EBB2F}" type="pres">
      <dgm:prSet presAssocID="{5A5D0979-5F72-422B-841C-ADC17B604371}" presName="composite" presStyleCnt="0"/>
      <dgm:spPr/>
    </dgm:pt>
    <dgm:pt modelId="{1796963E-6B3C-42FB-A624-50B9926BB689}" type="pres">
      <dgm:prSet presAssocID="{5A5D0979-5F72-422B-841C-ADC17B604371}" presName="Image" presStyleLbl="bgShp" presStyleIdx="0" presStyleCnt="2" custLinFactX="46335" custLinFactNeighborX="100000" custLinFactNeighborY="18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C1810632-663A-4272-A368-55E67D4A868D}" type="pres">
      <dgm:prSet presAssocID="{5A5D0979-5F72-422B-841C-ADC17B604371}" presName="Parent" presStyleLbl="node0" presStyleIdx="0" presStyleCnt="2" custLinFactX="100000" custLinFactNeighborX="187533" custLinFactNeighborY="47032">
        <dgm:presLayoutVars>
          <dgm:bulletEnabled val="1"/>
        </dgm:presLayoutVars>
      </dgm:prSet>
      <dgm:spPr/>
    </dgm:pt>
    <dgm:pt modelId="{32E0D487-135F-4781-B4E6-8AAF928885BB}" type="pres">
      <dgm:prSet presAssocID="{DB3BF0C0-ADF5-4171-9D09-2B69B7821B85}" presName="sibTrans" presStyleCnt="0"/>
      <dgm:spPr/>
    </dgm:pt>
    <dgm:pt modelId="{204C07C4-4A2E-4397-AC8D-85A9F1821687}" type="pres">
      <dgm:prSet presAssocID="{97D28D4A-2A6C-4E7B-AC51-378E6F05CCD5}" presName="composite" presStyleCnt="0"/>
      <dgm:spPr/>
    </dgm:pt>
    <dgm:pt modelId="{064E0C43-E714-469B-AF5F-9A6D7E371A35}" type="pres">
      <dgm:prSet presAssocID="{97D28D4A-2A6C-4E7B-AC51-378E6F05CCD5}" presName="Image" presStyleLbl="bgShp" presStyleIdx="1" presStyleCnt="2" custLinFactX="-26272" custLinFactNeighborX="-100000" custLinFactNeighborY="257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D22BD0E-E33C-4BFE-838A-49D06CD43B8B}" type="pres">
      <dgm:prSet presAssocID="{97D28D4A-2A6C-4E7B-AC51-378E6F05CCD5}" presName="Parent" presStyleLbl="node0" presStyleIdx="1" presStyleCnt="2" custLinFactX="-46539" custLinFactNeighborX="-100000" custLinFactNeighborY="8403">
        <dgm:presLayoutVars>
          <dgm:bulletEnabled val="1"/>
        </dgm:presLayoutVars>
      </dgm:prSet>
      <dgm:spPr/>
    </dgm:pt>
  </dgm:ptLst>
  <dgm:cxnLst>
    <dgm:cxn modelId="{AAFF3A16-3FAC-496D-BCFF-5598229F6E1C}" type="presOf" srcId="{5A5D0979-5F72-422B-841C-ADC17B604371}" destId="{C1810632-663A-4272-A368-55E67D4A868D}" srcOrd="0" destOrd="0" presId="urn:microsoft.com/office/officeart/2008/layout/BendingPictureCaption"/>
    <dgm:cxn modelId="{5F371C48-5C09-4512-8D76-9D8525733A49}" srcId="{5B79C3F0-1483-4427-9936-E6448774037C}" destId="{5A5D0979-5F72-422B-841C-ADC17B604371}" srcOrd="0" destOrd="0" parTransId="{5C8DD6B2-F70F-4980-9EEF-6000938BA7DC}" sibTransId="{DB3BF0C0-ADF5-4171-9D09-2B69B7821B85}"/>
    <dgm:cxn modelId="{D6DCF56E-9CCE-484D-917E-0F740E5EA176}" type="presOf" srcId="{97D28D4A-2A6C-4E7B-AC51-378E6F05CCD5}" destId="{3D22BD0E-E33C-4BFE-838A-49D06CD43B8B}" srcOrd="0" destOrd="0" presId="urn:microsoft.com/office/officeart/2008/layout/BendingPictureCaption"/>
    <dgm:cxn modelId="{85FF4191-AD83-41B7-ADB2-4E501B377B99}" srcId="{5B79C3F0-1483-4427-9936-E6448774037C}" destId="{97D28D4A-2A6C-4E7B-AC51-378E6F05CCD5}" srcOrd="1" destOrd="0" parTransId="{8E9124DF-F363-44FB-B717-0949F994C6A4}" sibTransId="{DA22B33D-ED4F-4AA8-B689-8FE3EFC480CB}"/>
    <dgm:cxn modelId="{32C0C9A7-EEAF-448A-AF8F-CD061D4FA4B2}" type="presOf" srcId="{5B79C3F0-1483-4427-9936-E6448774037C}" destId="{9B940296-EAD0-4394-85D2-39EF15335B61}" srcOrd="0" destOrd="0" presId="urn:microsoft.com/office/officeart/2008/layout/BendingPictureCaption"/>
    <dgm:cxn modelId="{E4E55736-2E16-42C7-9390-28009625EC00}" type="presParOf" srcId="{9B940296-EAD0-4394-85D2-39EF15335B61}" destId="{478FBF6F-B695-4003-A6CF-6F574B9EBB2F}" srcOrd="0" destOrd="0" presId="urn:microsoft.com/office/officeart/2008/layout/BendingPictureCaption"/>
    <dgm:cxn modelId="{4E3A6D4C-E0A3-40F2-B980-618C30011F2A}" type="presParOf" srcId="{478FBF6F-B695-4003-A6CF-6F574B9EBB2F}" destId="{1796963E-6B3C-42FB-A624-50B9926BB689}" srcOrd="0" destOrd="0" presId="urn:microsoft.com/office/officeart/2008/layout/BendingPictureCaption"/>
    <dgm:cxn modelId="{95368728-2A7E-49D4-AE57-0EB2C5C203F5}" type="presParOf" srcId="{478FBF6F-B695-4003-A6CF-6F574B9EBB2F}" destId="{C1810632-663A-4272-A368-55E67D4A868D}" srcOrd="1" destOrd="0" presId="urn:microsoft.com/office/officeart/2008/layout/BendingPictureCaption"/>
    <dgm:cxn modelId="{9658C0EE-456C-43F2-83D0-B129A7AB46CE}" type="presParOf" srcId="{9B940296-EAD0-4394-85D2-39EF15335B61}" destId="{32E0D487-135F-4781-B4E6-8AAF928885BB}" srcOrd="1" destOrd="0" presId="urn:microsoft.com/office/officeart/2008/layout/BendingPictureCaption"/>
    <dgm:cxn modelId="{A5AA79EE-62E5-4BBF-BB12-94B89855CA99}" type="presParOf" srcId="{9B940296-EAD0-4394-85D2-39EF15335B61}" destId="{204C07C4-4A2E-4397-AC8D-85A9F1821687}" srcOrd="2" destOrd="0" presId="urn:microsoft.com/office/officeart/2008/layout/BendingPictureCaption"/>
    <dgm:cxn modelId="{B8A0888E-6BB2-4550-9D3C-FCD2D9FDF11B}" type="presParOf" srcId="{204C07C4-4A2E-4397-AC8D-85A9F1821687}" destId="{064E0C43-E714-469B-AF5F-9A6D7E371A35}" srcOrd="0" destOrd="0" presId="urn:microsoft.com/office/officeart/2008/layout/BendingPictureCaption"/>
    <dgm:cxn modelId="{C2FA8417-1FE2-4A0A-94F0-8A69C3E8984E}" type="presParOf" srcId="{204C07C4-4A2E-4397-AC8D-85A9F1821687}" destId="{3D22BD0E-E33C-4BFE-838A-49D06CD43B8B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A6CFA7-D8FE-4568-BF74-69BED990E8B3}">
      <dsp:nvSpPr>
        <dsp:cNvPr id="0" name=""/>
        <dsp:cNvSpPr/>
      </dsp:nvSpPr>
      <dsp:spPr>
        <a:xfrm>
          <a:off x="2512" y="275704"/>
          <a:ext cx="2135976" cy="1578478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t="-18000" b="-18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065945-5F94-4583-99A2-3C01176E3E0F}">
      <dsp:nvSpPr>
        <dsp:cNvPr id="0" name=""/>
        <dsp:cNvSpPr/>
      </dsp:nvSpPr>
      <dsp:spPr>
        <a:xfrm>
          <a:off x="434252" y="1567974"/>
          <a:ext cx="1840575" cy="442320"/>
        </a:xfrm>
        <a:prstGeom prst="rect">
          <a:avLst/>
        </a:prstGeom>
        <a:solidFill>
          <a:srgbClr val="9537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kern="1200" dirty="0" err="1"/>
            <a:t>FDM</a:t>
          </a:r>
          <a:endParaRPr lang="en-US" sz="2400" kern="1200" dirty="0"/>
        </a:p>
      </dsp:txBody>
      <dsp:txXfrm>
        <a:off x="434252" y="1567974"/>
        <a:ext cx="1840575" cy="442320"/>
      </dsp:txXfrm>
    </dsp:sp>
    <dsp:sp modelId="{3BB33448-DD3D-4679-9D94-942C3B6C1D67}">
      <dsp:nvSpPr>
        <dsp:cNvPr id="0" name=""/>
        <dsp:cNvSpPr/>
      </dsp:nvSpPr>
      <dsp:spPr>
        <a:xfrm>
          <a:off x="2885082" y="275704"/>
          <a:ext cx="2135976" cy="1578478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44D19-779B-43C1-B74A-C67C01DC7C37}">
      <dsp:nvSpPr>
        <dsp:cNvPr id="0" name=""/>
        <dsp:cNvSpPr/>
      </dsp:nvSpPr>
      <dsp:spPr>
        <a:xfrm>
          <a:off x="3316822" y="1567974"/>
          <a:ext cx="1840575" cy="442320"/>
        </a:xfrm>
        <a:prstGeom prst="rect">
          <a:avLst/>
        </a:prstGeom>
        <a:solidFill>
          <a:srgbClr val="9537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kern="1200" dirty="0"/>
            <a:t>SLA</a:t>
          </a:r>
        </a:p>
      </dsp:txBody>
      <dsp:txXfrm>
        <a:off x="3316822" y="1567974"/>
        <a:ext cx="1840575" cy="442320"/>
      </dsp:txXfrm>
    </dsp:sp>
    <dsp:sp modelId="{B122D00A-2E7B-4B2C-996B-87F706229033}">
      <dsp:nvSpPr>
        <dsp:cNvPr id="0" name=""/>
        <dsp:cNvSpPr/>
      </dsp:nvSpPr>
      <dsp:spPr>
        <a:xfrm>
          <a:off x="5767652" y="275704"/>
          <a:ext cx="2135976" cy="157847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82795E-7A94-48C0-872A-F778D1634BC5}">
      <dsp:nvSpPr>
        <dsp:cNvPr id="0" name=""/>
        <dsp:cNvSpPr/>
      </dsp:nvSpPr>
      <dsp:spPr>
        <a:xfrm>
          <a:off x="6199392" y="1567974"/>
          <a:ext cx="1840575" cy="442320"/>
        </a:xfrm>
        <a:prstGeom prst="rect">
          <a:avLst/>
        </a:prstGeom>
        <a:solidFill>
          <a:srgbClr val="9537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2400" kern="1200" dirty="0"/>
            <a:t>SLS</a:t>
          </a:r>
        </a:p>
      </dsp:txBody>
      <dsp:txXfrm>
        <a:off x="6199392" y="1567974"/>
        <a:ext cx="1840575" cy="442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96963E-6B3C-42FB-A624-50B9926BB689}">
      <dsp:nvSpPr>
        <dsp:cNvPr id="0" name=""/>
        <dsp:cNvSpPr/>
      </dsp:nvSpPr>
      <dsp:spPr>
        <a:xfrm>
          <a:off x="4511734" y="38776"/>
          <a:ext cx="2814980" cy="208026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810632-663A-4272-A368-55E67D4A868D}">
      <dsp:nvSpPr>
        <dsp:cNvPr id="0" name=""/>
        <dsp:cNvSpPr/>
      </dsp:nvSpPr>
      <dsp:spPr>
        <a:xfrm>
          <a:off x="5101198" y="1703070"/>
          <a:ext cx="2425674" cy="582930"/>
        </a:xfrm>
        <a:prstGeom prst="rect">
          <a:avLst/>
        </a:prstGeom>
        <a:solidFill>
          <a:srgbClr val="9537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 err="1"/>
            <a:t>PBBJ</a:t>
          </a:r>
          <a:endParaRPr lang="en-US" sz="3200" kern="1200" dirty="0"/>
        </a:p>
      </dsp:txBody>
      <dsp:txXfrm>
        <a:off x="5101198" y="1703070"/>
        <a:ext cx="2425674" cy="582930"/>
      </dsp:txXfrm>
    </dsp:sp>
    <dsp:sp modelId="{064E0C43-E714-469B-AF5F-9A6D7E371A35}">
      <dsp:nvSpPr>
        <dsp:cNvPr id="0" name=""/>
        <dsp:cNvSpPr/>
      </dsp:nvSpPr>
      <dsp:spPr>
        <a:xfrm>
          <a:off x="585248" y="53587"/>
          <a:ext cx="2814980" cy="208026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22BD0E-E33C-4BFE-838A-49D06CD43B8B}">
      <dsp:nvSpPr>
        <dsp:cNvPr id="0" name=""/>
        <dsp:cNvSpPr/>
      </dsp:nvSpPr>
      <dsp:spPr>
        <a:xfrm>
          <a:off x="1154206" y="1703070"/>
          <a:ext cx="2425674" cy="582930"/>
        </a:xfrm>
        <a:prstGeom prst="rect">
          <a:avLst/>
        </a:prstGeom>
        <a:solidFill>
          <a:srgbClr val="95373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US" sz="3200" kern="1200" dirty="0"/>
            <a:t>EXTRUSION</a:t>
          </a:r>
        </a:p>
      </dsp:txBody>
      <dsp:txXfrm>
        <a:off x="1154206" y="1703070"/>
        <a:ext cx="2425674" cy="58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83B8225-EB4F-07FB-838F-1B392736E4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919813-3087-2DF1-E9C8-FA8D9B5F0B7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884C94E-131C-4EA4-A0CC-98DFB3EC995F}" type="datetimeFigureOut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BFE83D-AD17-8A2D-36F4-F19ABD7F9F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A706F26-8AC0-B91D-5D83-8872B315B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62D6BE-6E4C-7C2F-CA5C-74900508A9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20665A-BD75-E96B-9166-9F6D309D0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E039DB-1B9E-4E28-85EA-65C21EF057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Most common method for activating calcite precipitation is Urease hydrolysis Eq. 1. Once carbonate ions precipitate the ions react with calcium to form calcite Eq. 2.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039DB-1B9E-4E28-85EA-65C21EF0570B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1318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7668775-75DD-04B5-86AB-08D9D9ABF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DEB322A-20F3-834C-F92C-F39CEBFD9E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E786E2-8ABA-7F96-28E9-A7C40EADF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C5B22A-BDDC-4478-81EA-B1532011A366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003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7668775-75DD-04B5-86AB-08D9D9ABF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DEB322A-20F3-834C-F92C-F39CEBFD9E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E786E2-8ABA-7F96-28E9-A7C40EADF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C5B22A-BDDC-4478-81EA-B1532011A366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7668775-75DD-04B5-86AB-08D9D9ABF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DEB322A-20F3-834C-F92C-F39CEBFD9E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E786E2-8ABA-7F96-28E9-A7C40EADF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C5B22A-BDDC-4478-81EA-B1532011A366}" type="slidenum">
              <a:rPr lang="en-US" altLang="en-US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016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7668775-75DD-04B5-86AB-08D9D9ABF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DEB322A-20F3-834C-F92C-F39CEBFD9E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E786E2-8ABA-7F96-28E9-A7C40EADF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C5B22A-BDDC-4478-81EA-B1532011A366}" type="slidenum">
              <a:rPr lang="en-US" altLang="en-US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438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7668775-75DD-04B5-86AB-08D9D9ABF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DEB322A-20F3-834C-F92C-F39CEBFD9E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E786E2-8ABA-7F96-28E9-A7C40EADF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C5B22A-BDDC-4478-81EA-B1532011A366}" type="slidenum">
              <a:rPr lang="en-US" altLang="en-US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7030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A7668775-75DD-04B5-86AB-08D9D9ABFAA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3DEB322A-20F3-834C-F92C-F39CEBFD9E1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FBE786E2-8ABA-7F96-28E9-A7C40EADFC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5C5B22A-BDDC-4478-81EA-B1532011A366}" type="slidenum">
              <a:rPr lang="en-US" altLang="en-US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959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9496D113-18B4-8008-E5A7-3446991592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F77D244E-D034-82FF-44ED-E61B505EE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F93F8EDA-C1EE-B454-6263-A344EEB40B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0910923-21D0-4151-B55F-15F9F1DBAEA9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D2B8165-FFEE-3CCC-CADD-CE45C57140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4AE9084E-6AAB-2145-68C1-C369360BC55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eaLnBrk="1" hangingPunct="1">
              <a:spcAft>
                <a:spcPts val="1000"/>
              </a:spcAft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2013BFE3-CA6E-A8FA-A7A6-A9CEF4993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CF86F60-D94F-432C-ACA0-E50E2C52685B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102ED-7EA3-4392-432F-3B0322C4D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14CB7-0CF0-4AAF-9DE2-E0C9C91770DF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5EA94-29AE-0106-8A8E-A4F8222F4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4E39-F18D-AC61-4D70-5025BBA20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C459FD-0820-41E2-88B7-CE2843F9EF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5613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02E19-D7C1-5610-98C6-2116AFBE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987ED-D6C4-472F-8364-267FB801B49D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C53EB-4572-979B-D204-5150F88C2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69CF6-553A-E1EE-A1B8-7A97C22A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CCBA8B-F090-46E9-8FC6-E003928CF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24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425D6-36A8-ECF0-BD09-AC258A38F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7E12-1D86-4720-B468-A5FD9CB36780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043B22-3DFD-5AD2-B0C7-7DD6FDEB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60AFE-107D-8EFA-610D-7BF46049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A7792-DF48-4C85-AAE9-1C1105F8CC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57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6484A8-8C3A-D8B9-5470-BA7704D3A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CE5A2-BF8E-4E0C-9AB0-6038F8C0E18E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8AEF4-E296-5E7B-9CD9-CC39BE667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A9684-C390-EA29-4153-1799A8ACC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CE2CC6-036E-4DF2-A7A8-4AF37D4466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2359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37BC6E-5E10-7458-F147-C1C295B7E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CF9DD-3200-4837-B336-93CC8C05695A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818C-E60C-FD0A-D487-6B241F37D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9A56-A3DF-E830-FFD9-0BF47B237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EFA963-075C-4980-A6D0-CF49E46D2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257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727E84-2716-6D96-D68B-DDC4BCFCC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E92E3-85D0-4532-A9F1-F312B56B1569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7B7BEE3-74C6-D8CA-DDF4-3264BA2DB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B5D29F-DCB8-6601-A703-94A73553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ABE08-AA55-40F3-8E68-7E5C5E0DB4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2003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BE279A8-DA60-5320-B7B7-FBCCA0C36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61DC5-AA23-4610-9C39-CA438B5C964E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8754AE1-2A13-EC70-F858-BC5E00E7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0D9D3B-D11D-9B08-DB69-69DC06330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C30AB-9871-493E-B254-314AD2ACD2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017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2A80034-85E3-4FAE-58BA-A6BB5B1AD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33596-F3E0-4F89-B7A1-018883B47C66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F0EB25-134A-6E29-DE5E-31EB6C5D7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E351A6F-5DC8-232B-2E51-0F3B32CD3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F709C-6BDE-4A4B-A423-9DB509900A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678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01A4E4F-A44C-998F-9A2B-765513D05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6CFC8-2D9E-4A8B-A9EF-CC5A32593EAE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7A2D588-A5DC-D33B-4700-FC13F11A9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932F171-B57C-A362-7244-771557B94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21B06B-54C0-4446-8EE6-970F297F5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2294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4B5093-BCF6-D9DD-98CB-83D1BEB8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69AA-B630-4350-8DAC-C34B653BB03C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04FF57D-921E-D10C-8C1B-B1D2AAB60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EC299D7-6732-385B-4D88-7B55F8503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C5E11-29F9-42C5-8596-DAFD432486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07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A4493D-A3F4-1136-CFA5-AECA78E1E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3AFD9-6A98-427B-8600-4DAA0A72AD6C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772A729-2676-A472-B530-5C1B18C70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59F232F-0258-DED5-8E19-8A2FC143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9E86AA-0C25-402C-A36C-E46DAA847E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88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A901EF8-C172-14C1-9CAE-CED30C9BA2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61B82D2-0968-9A92-5800-ECC46357B3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9C9E2-9E8A-60AE-E839-2308E2888D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3332344-70C9-401E-B5CA-D5D62831754E}" type="datetime1">
              <a:rPr lang="en-US" altLang="en-US"/>
              <a:pPr>
                <a:defRPr/>
              </a:pPr>
              <a:t>5/12/2022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8ADE8-DBDC-A3C1-3C99-B5F0EDE6CD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67001-9CD4-D740-035B-1CFA5841B1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17A31E6-6431-4244-A9E6-B01856F15A3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emf"/><Relationship Id="rId5" Type="http://schemas.openxmlformats.org/officeDocument/2006/relationships/package" Target="../embeddings/Microsoft_Word_Document.docx"/><Relationship Id="rId4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png"/><Relationship Id="rId9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bread, close&#10;&#10;Description automatically generated">
            <a:extLst>
              <a:ext uri="{FF2B5EF4-FFF2-40B4-BE49-F238E27FC236}">
                <a16:creationId xmlns:a16="http://schemas.microsoft.com/office/drawing/2014/main" id="{A3B5BC8A-3A5E-F45A-D5C7-832FAB7F2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0" r="5985"/>
          <a:stretch/>
        </p:blipFill>
        <p:spPr>
          <a:xfrm>
            <a:off x="4572000" y="1096962"/>
            <a:ext cx="4554829" cy="5043487"/>
          </a:xfrm>
          <a:prstGeom prst="rect">
            <a:avLst/>
          </a:prstGeom>
        </p:spPr>
      </p:pic>
      <p:pic>
        <p:nvPicPr>
          <p:cNvPr id="12" name="Picture 11" descr="A picture containing bread, close&#10;&#10;Description automatically generated">
            <a:extLst>
              <a:ext uri="{FF2B5EF4-FFF2-40B4-BE49-F238E27FC236}">
                <a16:creationId xmlns:a16="http://schemas.microsoft.com/office/drawing/2014/main" id="{38BC422A-041D-1E22-FF3E-3671C61E44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0" r="5985"/>
          <a:stretch/>
        </p:blipFill>
        <p:spPr>
          <a:xfrm>
            <a:off x="17171" y="1096962"/>
            <a:ext cx="4554829" cy="50434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6D1E2C-786A-B885-1AC1-51968F74C8A9}"/>
              </a:ext>
            </a:extLst>
          </p:cNvPr>
          <p:cNvSpPr/>
          <p:nvPr/>
        </p:nvSpPr>
        <p:spPr>
          <a:xfrm>
            <a:off x="0" y="6156325"/>
            <a:ext cx="9144000" cy="92075"/>
          </a:xfrm>
          <a:prstGeom prst="rect">
            <a:avLst/>
          </a:prstGeom>
          <a:solidFill>
            <a:srgbClr val="A91E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076" name="Title 1">
            <a:extLst>
              <a:ext uri="{FF2B5EF4-FFF2-40B4-BE49-F238E27FC236}">
                <a16:creationId xmlns:a16="http://schemas.microsoft.com/office/drawing/2014/main" id="{E91E2713-8017-9A4A-ED4A-71328D02DA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598570"/>
          </a:xfrm>
        </p:spPr>
        <p:txBody>
          <a:bodyPr/>
          <a:lstStyle/>
          <a:p>
            <a:r>
              <a:rPr lang="en-US" altLang="en-US" sz="48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3D Printing Soils using  Bio-cementation Techniques</a:t>
            </a:r>
          </a:p>
        </p:txBody>
      </p:sp>
      <p:sp>
        <p:nvSpPr>
          <p:cNvPr id="3077" name="Subtitle 2">
            <a:extLst>
              <a:ext uri="{FF2B5EF4-FFF2-40B4-BE49-F238E27FC236}">
                <a16:creationId xmlns:a16="http://schemas.microsoft.com/office/drawing/2014/main" id="{58A4A150-FEEE-660C-C54D-B484A66C7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4571999"/>
            <a:ext cx="7086600" cy="1584325"/>
          </a:xfrm>
        </p:spPr>
        <p:txBody>
          <a:bodyPr/>
          <a:lstStyle/>
          <a:p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Michelle L. Barry, PhD, PE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Associate Professor, Civil Engineering 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mlbernha@uark.edu </a:t>
            </a:r>
          </a:p>
          <a:p>
            <a:pPr>
              <a:spcBef>
                <a:spcPct val="0"/>
              </a:spcBef>
            </a:pPr>
            <a:endParaRPr lang="en-US" altLang="en-US" sz="10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r>
              <a:rPr lang="en-US" altLang="en-US" sz="1600" b="1" dirty="0">
                <a:solidFill>
                  <a:schemeClr val="tx1"/>
                </a:solidFill>
                <a:cs typeface="Times New Roman" panose="02020603050405020304" pitchFamily="18" charset="0"/>
              </a:rPr>
              <a:t>Christina Childress </a:t>
            </a:r>
          </a:p>
          <a:p>
            <a:pPr>
              <a:spcBef>
                <a:spcPct val="0"/>
              </a:spcBef>
            </a:pPr>
            <a:r>
              <a:rPr lang="en-US" altLang="en-US" sz="1600" dirty="0">
                <a:solidFill>
                  <a:schemeClr val="tx1"/>
                </a:solidFill>
                <a:cs typeface="Times New Roman" panose="02020603050405020304" pitchFamily="18" charset="0"/>
              </a:rPr>
              <a:t>Graduate Research Assistant</a:t>
            </a:r>
          </a:p>
        </p:txBody>
      </p:sp>
      <p:sp>
        <p:nvSpPr>
          <p:cNvPr id="3078" name="Slide Number Placeholder 3">
            <a:extLst>
              <a:ext uri="{FF2B5EF4-FFF2-40B4-BE49-F238E27FC236}">
                <a16:creationId xmlns:a16="http://schemas.microsoft.com/office/drawing/2014/main" id="{71380441-BB10-3F10-58B8-1142584EE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705FEB-12BD-4DBA-A2EE-C252F18D0DBF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3079" name="Picture 9">
            <a:extLst>
              <a:ext uri="{FF2B5EF4-FFF2-40B4-BE49-F238E27FC236}">
                <a16:creationId xmlns:a16="http://schemas.microsoft.com/office/drawing/2014/main" id="{4FF9D242-0A9D-02B9-E8F1-FC772EAC9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4476"/>
            <a:ext cx="2279650" cy="54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4C2CF85-6CD6-A155-CAF2-2B44C9F6B30D}"/>
              </a:ext>
            </a:extLst>
          </p:cNvPr>
          <p:cNvCxnSpPr/>
          <p:nvPr/>
        </p:nvCxnSpPr>
        <p:spPr>
          <a:xfrm>
            <a:off x="685800" y="3505200"/>
            <a:ext cx="7315200" cy="0"/>
          </a:xfrm>
          <a:prstGeom prst="line">
            <a:avLst/>
          </a:prstGeom>
          <a:ln w="38100">
            <a:solidFill>
              <a:srgbClr val="BB1F1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C0298673-3A80-C5C3-BFAE-10838F9EA1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49"/>
          <a:stretch/>
        </p:blipFill>
        <p:spPr>
          <a:xfrm>
            <a:off x="228600" y="112890"/>
            <a:ext cx="2867115" cy="96819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 Spraying method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923F4F-30CE-9DFC-F571-C0D3F75536DD}"/>
              </a:ext>
            </a:extLst>
          </p:cNvPr>
          <p:cNvSpPr txBox="1">
            <a:spLocks/>
          </p:cNvSpPr>
          <p:nvPr/>
        </p:nvSpPr>
        <p:spPr bwMode="auto">
          <a:xfrm>
            <a:off x="457201" y="1336670"/>
            <a:ext cx="8610600" cy="6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Field Scale Application: Coastal Erosion Resistance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D7496D-B54C-16AE-3F3D-507F4350D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501" y="2096587"/>
            <a:ext cx="4572000" cy="43213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3055F6-C2A5-5254-DA2D-E25759897FEC}"/>
              </a:ext>
            </a:extLst>
          </p:cNvPr>
          <p:cNvSpPr txBox="1"/>
          <p:nvPr/>
        </p:nvSpPr>
        <p:spPr>
          <a:xfrm>
            <a:off x="5029200" y="6417962"/>
            <a:ext cx="21336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(Kumar et al., 2020)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8949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 </a:t>
            </a:r>
            <a:r>
              <a:rPr lang="en-US" altLang="en-US" sz="4000" b="1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MICP</a:t>
            </a:r>
            <a:endParaRPr lang="en-US" altLang="en-US" sz="4000" b="1" dirty="0">
              <a:latin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B921B8-BA7A-677B-A44D-7E76BD1FACB1}"/>
              </a:ext>
            </a:extLst>
          </p:cNvPr>
          <p:cNvSpPr>
            <a:spLocks/>
          </p:cNvSpPr>
          <p:nvPr/>
        </p:nvSpPr>
        <p:spPr>
          <a:xfrm>
            <a:off x="979488" y="2567745"/>
            <a:ext cx="2193925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Alter soil classification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013D09-8E25-FA88-03C7-F507ADFD0201}"/>
              </a:ext>
            </a:extLst>
          </p:cNvPr>
          <p:cNvSpPr>
            <a:spLocks/>
          </p:cNvSpPr>
          <p:nvPr/>
        </p:nvSpPr>
        <p:spPr>
          <a:xfrm>
            <a:off x="3475038" y="1600200"/>
            <a:ext cx="2193925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Increased Strength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AB22E9-B3DD-A603-7D66-860EFD57D5F8}"/>
              </a:ext>
            </a:extLst>
          </p:cNvPr>
          <p:cNvSpPr>
            <a:spLocks/>
          </p:cNvSpPr>
          <p:nvPr/>
        </p:nvSpPr>
        <p:spPr>
          <a:xfrm>
            <a:off x="5935523" y="4347766"/>
            <a:ext cx="2193925" cy="10985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Increased cohesion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FBB982F-F048-C125-7978-93B8AEA798F0}"/>
              </a:ext>
            </a:extLst>
          </p:cNvPr>
          <p:cNvSpPr>
            <a:spLocks/>
          </p:cNvSpPr>
          <p:nvPr/>
        </p:nvSpPr>
        <p:spPr>
          <a:xfrm>
            <a:off x="979488" y="4347766"/>
            <a:ext cx="2193925" cy="109855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Decreased </a:t>
            </a:r>
            <a:r>
              <a:rPr lang="en-US" b="1" dirty="0" err="1"/>
              <a:t>compresibility</a:t>
            </a:r>
            <a:endParaRPr lang="en-US" b="1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37D9CC-0C22-E21D-BDDD-C86147281C19}"/>
              </a:ext>
            </a:extLst>
          </p:cNvPr>
          <p:cNvSpPr>
            <a:spLocks/>
          </p:cNvSpPr>
          <p:nvPr/>
        </p:nvSpPr>
        <p:spPr>
          <a:xfrm>
            <a:off x="3475038" y="5472113"/>
            <a:ext cx="2193925" cy="109696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Decreased permeability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D3D1626-F440-EA21-4EAA-EF65AA90FBEF}"/>
              </a:ext>
            </a:extLst>
          </p:cNvPr>
          <p:cNvSpPr>
            <a:spLocks/>
          </p:cNvSpPr>
          <p:nvPr/>
        </p:nvSpPr>
        <p:spPr>
          <a:xfrm>
            <a:off x="5935524" y="2567745"/>
            <a:ext cx="2193925" cy="109696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b="1" dirty="0"/>
              <a:t>Increased friction angle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3EDBDEF-750C-82C3-0CC5-DFEB3B0C3062}"/>
              </a:ext>
            </a:extLst>
          </p:cNvPr>
          <p:cNvSpPr/>
          <p:nvPr/>
        </p:nvSpPr>
        <p:spPr>
          <a:xfrm>
            <a:off x="2971800" y="2420540"/>
            <a:ext cx="3200400" cy="3200400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EFFECTS OF </a:t>
            </a:r>
            <a:r>
              <a:rPr lang="en-US" sz="2800" b="1" dirty="0" err="1">
                <a:solidFill>
                  <a:schemeClr val="tx1"/>
                </a:solidFill>
              </a:rPr>
              <a:t>MICP</a:t>
            </a:r>
            <a:r>
              <a:rPr lang="en-US" sz="2800" b="1" dirty="0">
                <a:solidFill>
                  <a:schemeClr val="tx1"/>
                </a:solidFill>
              </a:rPr>
              <a:t> ON ENGINEERING PROPERTIES</a:t>
            </a:r>
          </a:p>
        </p:txBody>
      </p:sp>
    </p:spTree>
    <p:extLst>
      <p:ext uri="{BB962C8B-B14F-4D97-AF65-F5344CB8AC3E}">
        <p14:creationId xmlns:p14="http://schemas.microsoft.com/office/powerpoint/2010/main" val="653417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AF66DF2-CF97-4B3E-17C3-2289063074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42"/>
          <a:stretch/>
        </p:blipFill>
        <p:spPr>
          <a:xfrm>
            <a:off x="2053472" y="1561626"/>
            <a:ext cx="4729162" cy="4698808"/>
          </a:xfrm>
          <a:prstGeom prst="rect">
            <a:avLst/>
          </a:prstGeom>
        </p:spPr>
      </p:pic>
      <p:pic>
        <p:nvPicPr>
          <p:cNvPr id="9218" name="Picture 4" descr="university_arkansas_logo.jpg">
            <a:extLst>
              <a:ext uri="{FF2B5EF4-FFF2-40B4-BE49-F238E27FC236}">
                <a16:creationId xmlns:a16="http://schemas.microsoft.com/office/drawing/2014/main" id="{55F8F448-AF42-71F4-7D90-C1195D961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11">
            <a:extLst>
              <a:ext uri="{FF2B5EF4-FFF2-40B4-BE49-F238E27FC236}">
                <a16:creationId xmlns:a16="http://schemas.microsoft.com/office/drawing/2014/main" id="{DAF9988E-94FC-FEBD-965B-00A813B8B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DF8F448D-1B42-B825-E17A-35333FAF04A3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Slide Number Placeholder 1">
            <a:extLst>
              <a:ext uri="{FF2B5EF4-FFF2-40B4-BE49-F238E27FC236}">
                <a16:creationId xmlns:a16="http://schemas.microsoft.com/office/drawing/2014/main" id="{5D467C1E-9F2A-DFB4-75AE-12E8ADA7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CD6008-F1FA-4BC0-87BA-AC474427816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2" name="TextBox 5">
            <a:extLst>
              <a:ext uri="{FF2B5EF4-FFF2-40B4-BE49-F238E27FC236}">
                <a16:creationId xmlns:a16="http://schemas.microsoft.com/office/drawing/2014/main" id="{C8F342DF-25A4-FB97-8469-3C60DF28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MICP</a:t>
            </a: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 Spray Methodology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AC0F31C-8828-F201-0472-55A91EC0ABBE}"/>
              </a:ext>
            </a:extLst>
          </p:cNvPr>
          <p:cNvSpPr>
            <a:spLocks/>
          </p:cNvSpPr>
          <p:nvPr/>
        </p:nvSpPr>
        <p:spPr>
          <a:xfrm>
            <a:off x="4958597" y="1799696"/>
            <a:ext cx="2971800" cy="3651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 err="1"/>
              <a:t>Sporosarcina</a:t>
            </a:r>
            <a:r>
              <a:rPr lang="en-US" sz="1600" b="1" dirty="0"/>
              <a:t> </a:t>
            </a:r>
            <a:r>
              <a:rPr lang="en-US" sz="1600" b="1" dirty="0" err="1"/>
              <a:t>Pasteurii</a:t>
            </a:r>
            <a:r>
              <a:rPr lang="en-US" sz="1600" b="1" dirty="0"/>
              <a:t> Bacteria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081B6C-C1D4-E8B4-8865-E9E26E06A51B}"/>
              </a:ext>
            </a:extLst>
          </p:cNvPr>
          <p:cNvSpPr/>
          <p:nvPr/>
        </p:nvSpPr>
        <p:spPr>
          <a:xfrm>
            <a:off x="295275" y="1450975"/>
            <a:ext cx="2905125" cy="808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8" name="TextBox 5">
            <a:extLst>
              <a:ext uri="{FF2B5EF4-FFF2-40B4-BE49-F238E27FC236}">
                <a16:creationId xmlns:a16="http://schemas.microsoft.com/office/drawing/2014/main" id="{1115A8E1-F5EE-0104-80B2-6D71494F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28690"/>
            <a:ext cx="2819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Solution Preparation &amp; Process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21ACF8-AC3B-298E-82A2-9E272F08AFF8}"/>
              </a:ext>
            </a:extLst>
          </p:cNvPr>
          <p:cNvSpPr>
            <a:spLocks/>
          </p:cNvSpPr>
          <p:nvPr/>
        </p:nvSpPr>
        <p:spPr>
          <a:xfrm>
            <a:off x="733664" y="4124949"/>
            <a:ext cx="2639616" cy="3651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Urea-calcium solution (1.5:1)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DE4AF6-65EF-B9D9-374C-0543D60F39C1}"/>
              </a:ext>
            </a:extLst>
          </p:cNvPr>
          <p:cNvSpPr>
            <a:spLocks/>
          </p:cNvSpPr>
          <p:nvPr/>
        </p:nvSpPr>
        <p:spPr>
          <a:xfrm>
            <a:off x="6553200" y="2917357"/>
            <a:ext cx="2133600" cy="9695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Yeast extract</a:t>
            </a:r>
          </a:p>
          <a:p>
            <a:pPr algn="ctr">
              <a:defRPr/>
            </a:pPr>
            <a:r>
              <a:rPr lang="en-US" sz="1600" b="1" dirty="0" err="1"/>
              <a:t>Ammonimum</a:t>
            </a:r>
            <a:r>
              <a:rPr lang="en-US" sz="1600" b="1" dirty="0"/>
              <a:t> sulfate </a:t>
            </a:r>
          </a:p>
          <a:p>
            <a:pPr algn="ctr">
              <a:defRPr/>
            </a:pPr>
            <a:r>
              <a:rPr lang="en-US" sz="1600" b="1" dirty="0"/>
              <a:t>Agar</a:t>
            </a:r>
          </a:p>
          <a:p>
            <a:pPr algn="ctr">
              <a:defRPr/>
            </a:pPr>
            <a:r>
              <a:rPr lang="en-US" sz="1600" b="1" dirty="0"/>
              <a:t>Tris buffer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5407ED-C988-50CB-E4CB-9EDA1CBBC982}"/>
              </a:ext>
            </a:extLst>
          </p:cNvPr>
          <p:cNvSpPr>
            <a:spLocks/>
          </p:cNvSpPr>
          <p:nvPr/>
        </p:nvSpPr>
        <p:spPr>
          <a:xfrm>
            <a:off x="5418090" y="4519185"/>
            <a:ext cx="3011010" cy="5132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Scanning spectrophotometer at 600 nm wavelength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C5A6BD-DC16-E8DE-C734-C1D321E94AE1}"/>
              </a:ext>
            </a:extLst>
          </p:cNvPr>
          <p:cNvSpPr>
            <a:spLocks/>
          </p:cNvSpPr>
          <p:nvPr/>
        </p:nvSpPr>
        <p:spPr>
          <a:xfrm>
            <a:off x="5222916" y="5255205"/>
            <a:ext cx="2133600" cy="3651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Electrical conductivity</a:t>
            </a:r>
          </a:p>
        </p:txBody>
      </p:sp>
    </p:spTree>
    <p:extLst>
      <p:ext uri="{BB962C8B-B14F-4D97-AF65-F5344CB8AC3E}">
        <p14:creationId xmlns:p14="http://schemas.microsoft.com/office/powerpoint/2010/main" val="80666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6109880F-4311-CE5E-ABA9-DD07B216E2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98"/>
          <a:stretch/>
        </p:blipFill>
        <p:spPr>
          <a:xfrm>
            <a:off x="3617082" y="2296011"/>
            <a:ext cx="5529877" cy="3564868"/>
          </a:xfrm>
          <a:prstGeom prst="rect">
            <a:avLst/>
          </a:prstGeom>
        </p:spPr>
      </p:pic>
      <p:pic>
        <p:nvPicPr>
          <p:cNvPr id="9218" name="Picture 4" descr="university_arkansas_logo.jpg">
            <a:extLst>
              <a:ext uri="{FF2B5EF4-FFF2-40B4-BE49-F238E27FC236}">
                <a16:creationId xmlns:a16="http://schemas.microsoft.com/office/drawing/2014/main" id="{55F8F448-AF42-71F4-7D90-C1195D961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11">
            <a:extLst>
              <a:ext uri="{FF2B5EF4-FFF2-40B4-BE49-F238E27FC236}">
                <a16:creationId xmlns:a16="http://schemas.microsoft.com/office/drawing/2014/main" id="{DAF9988E-94FC-FEBD-965B-00A813B8B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DF8F448D-1B42-B825-E17A-35333FAF04A3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Slide Number Placeholder 1">
            <a:extLst>
              <a:ext uri="{FF2B5EF4-FFF2-40B4-BE49-F238E27FC236}">
                <a16:creationId xmlns:a16="http://schemas.microsoft.com/office/drawing/2014/main" id="{5D467C1E-9F2A-DFB4-75AE-12E8ADA7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CD6008-F1FA-4BC0-87BA-AC474427816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2" name="TextBox 5">
            <a:extLst>
              <a:ext uri="{FF2B5EF4-FFF2-40B4-BE49-F238E27FC236}">
                <a16:creationId xmlns:a16="http://schemas.microsoft.com/office/drawing/2014/main" id="{C8F342DF-25A4-FB97-8469-3C60DF28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MICP</a:t>
            </a: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 Spray 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081B6C-C1D4-E8B4-8865-E9E26E06A51B}"/>
              </a:ext>
            </a:extLst>
          </p:cNvPr>
          <p:cNvSpPr/>
          <p:nvPr/>
        </p:nvSpPr>
        <p:spPr>
          <a:xfrm>
            <a:off x="295275" y="1450976"/>
            <a:ext cx="3209925" cy="830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8" name="TextBox 5">
            <a:extLst>
              <a:ext uri="{FF2B5EF4-FFF2-40B4-BE49-F238E27FC236}">
                <a16:creationId xmlns:a16="http://schemas.microsoft.com/office/drawing/2014/main" id="{1115A8E1-F5EE-0104-80B2-6D71494F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447800"/>
            <a:ext cx="3209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Spray System &amp; Process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0644D-E6A1-5314-4346-3C08D32018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941" y="3077233"/>
            <a:ext cx="3118137" cy="19572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university_arkansas_logo.jpg">
            <a:extLst>
              <a:ext uri="{FF2B5EF4-FFF2-40B4-BE49-F238E27FC236}">
                <a16:creationId xmlns:a16="http://schemas.microsoft.com/office/drawing/2014/main" id="{55F8F448-AF42-71F4-7D90-C1195D961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11">
            <a:extLst>
              <a:ext uri="{FF2B5EF4-FFF2-40B4-BE49-F238E27FC236}">
                <a16:creationId xmlns:a16="http://schemas.microsoft.com/office/drawing/2014/main" id="{DAF9988E-94FC-FEBD-965B-00A813B8B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DF8F448D-1B42-B825-E17A-35333FAF04A3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Slide Number Placeholder 1">
            <a:extLst>
              <a:ext uri="{FF2B5EF4-FFF2-40B4-BE49-F238E27FC236}">
                <a16:creationId xmlns:a16="http://schemas.microsoft.com/office/drawing/2014/main" id="{5D467C1E-9F2A-DFB4-75AE-12E8ADA7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CD6008-F1FA-4BC0-87BA-AC474427816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2" name="TextBox 5">
            <a:extLst>
              <a:ext uri="{FF2B5EF4-FFF2-40B4-BE49-F238E27FC236}">
                <a16:creationId xmlns:a16="http://schemas.microsoft.com/office/drawing/2014/main" id="{C8F342DF-25A4-FB97-8469-3C60DF28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Calibri Light" panose="020F0302020204030204" pitchFamily="34" charset="0"/>
                <a:cs typeface="Times New Roman" panose="02020603050405020304" pitchFamily="18" charset="0"/>
              </a:rPr>
              <a:t>MICP</a:t>
            </a: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 Spray Methodology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081B6C-C1D4-E8B4-8865-E9E26E06A51B}"/>
              </a:ext>
            </a:extLst>
          </p:cNvPr>
          <p:cNvSpPr/>
          <p:nvPr/>
        </p:nvSpPr>
        <p:spPr>
          <a:xfrm>
            <a:off x="295275" y="1450976"/>
            <a:ext cx="3438526" cy="48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8" name="TextBox 5">
            <a:extLst>
              <a:ext uri="{FF2B5EF4-FFF2-40B4-BE49-F238E27FC236}">
                <a16:creationId xmlns:a16="http://schemas.microsoft.com/office/drawing/2014/main" id="{1115A8E1-F5EE-0104-80B2-6D71494F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428690"/>
            <a:ext cx="35321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Soil Mixtures Considered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6F9F785C-2929-802D-4B68-99F31FCE42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501665"/>
              </p:ext>
            </p:extLst>
          </p:nvPr>
        </p:nvGraphicFramePr>
        <p:xfrm>
          <a:off x="-334170" y="3048000"/>
          <a:ext cx="6895508" cy="2828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Document" r:id="rId5" imgW="5940848" imgH="2436368" progId="Word.Document.12">
                  <p:embed/>
                </p:oleObj>
              </mc:Choice>
              <mc:Fallback>
                <p:oleObj name="Document" r:id="rId5" imgW="5940848" imgH="2436368" progId="Word.Documen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F9F785C-2929-802D-4B68-99F31FCE42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334170" y="3048000"/>
                        <a:ext cx="6895508" cy="2828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98F0CCC-1A13-DFF2-1D76-EBE5755B09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5" t="24102" r="7788" b="22116"/>
          <a:stretch/>
        </p:blipFill>
        <p:spPr bwMode="auto">
          <a:xfrm rot="5400000">
            <a:off x="6248400" y="4040725"/>
            <a:ext cx="2011680" cy="20116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 descr="A close-up of a stone&#10;&#10;Description automatically generated with low confidence">
            <a:extLst>
              <a:ext uri="{FF2B5EF4-FFF2-40B4-BE49-F238E27FC236}">
                <a16:creationId xmlns:a16="http://schemas.microsoft.com/office/drawing/2014/main" id="{7981F630-A7EE-DE21-5753-5274A7D926F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452937"/>
            <a:ext cx="2011680" cy="192484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2E7BE6-C213-31D2-EE62-0E006104AB6F}"/>
              </a:ext>
            </a:extLst>
          </p:cNvPr>
          <p:cNvSpPr>
            <a:spLocks/>
          </p:cNvSpPr>
          <p:nvPr/>
        </p:nvSpPr>
        <p:spPr>
          <a:xfrm>
            <a:off x="6248400" y="6084125"/>
            <a:ext cx="2011680" cy="3651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50% Clay 50% Sand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D6B12-AA09-5B97-5651-73855F45443D}"/>
              </a:ext>
            </a:extLst>
          </p:cNvPr>
          <p:cNvSpPr>
            <a:spLocks/>
          </p:cNvSpPr>
          <p:nvPr/>
        </p:nvSpPr>
        <p:spPr>
          <a:xfrm>
            <a:off x="6248400" y="3465000"/>
            <a:ext cx="2011680" cy="36512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b="1" dirty="0"/>
              <a:t>100% Ottawa Sand</a:t>
            </a:r>
          </a:p>
        </p:txBody>
      </p:sp>
    </p:spTree>
    <p:extLst>
      <p:ext uri="{BB962C8B-B14F-4D97-AF65-F5344CB8AC3E}">
        <p14:creationId xmlns:p14="http://schemas.microsoft.com/office/powerpoint/2010/main" val="2026188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0FD2D-EA9A-08B8-ABB0-0DE0D8429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919917"/>
            <a:ext cx="4734289" cy="2709483"/>
          </a:xfrm>
          <a:prstGeom prst="rect">
            <a:avLst/>
          </a:prstGeom>
        </p:spPr>
      </p:pic>
      <p:pic>
        <p:nvPicPr>
          <p:cNvPr id="9218" name="Picture 4" descr="university_arkansas_logo.jpg">
            <a:extLst>
              <a:ext uri="{FF2B5EF4-FFF2-40B4-BE49-F238E27FC236}">
                <a16:creationId xmlns:a16="http://schemas.microsoft.com/office/drawing/2014/main" id="{55F8F448-AF42-71F4-7D90-C1195D9617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11">
            <a:extLst>
              <a:ext uri="{FF2B5EF4-FFF2-40B4-BE49-F238E27FC236}">
                <a16:creationId xmlns:a16="http://schemas.microsoft.com/office/drawing/2014/main" id="{DAF9988E-94FC-FEBD-965B-00A813B8B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DF8F448D-1B42-B825-E17A-35333FAF04A3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Slide Number Placeholder 1">
            <a:extLst>
              <a:ext uri="{FF2B5EF4-FFF2-40B4-BE49-F238E27FC236}">
                <a16:creationId xmlns:a16="http://schemas.microsoft.com/office/drawing/2014/main" id="{5D467C1E-9F2A-DFB4-75AE-12E8ADA7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CD6008-F1FA-4BC0-87BA-AC474427816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2" name="TextBox 5">
            <a:extLst>
              <a:ext uri="{FF2B5EF4-FFF2-40B4-BE49-F238E27FC236}">
                <a16:creationId xmlns:a16="http://schemas.microsoft.com/office/drawing/2014/main" id="{C8F342DF-25A4-FB97-8469-3C60DF28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Results: Depth and Spread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081B6C-C1D4-E8B4-8865-E9E26E06A51B}"/>
              </a:ext>
            </a:extLst>
          </p:cNvPr>
          <p:cNvSpPr/>
          <p:nvPr/>
        </p:nvSpPr>
        <p:spPr>
          <a:xfrm>
            <a:off x="295274" y="1219200"/>
            <a:ext cx="7705725" cy="48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8" name="TextBox 5">
            <a:extLst>
              <a:ext uri="{FF2B5EF4-FFF2-40B4-BE49-F238E27FC236}">
                <a16:creationId xmlns:a16="http://schemas.microsoft.com/office/drawing/2014/main" id="{1115A8E1-F5EE-0104-80B2-6D71494F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219200"/>
            <a:ext cx="77057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Determining the layer thickness and spread for each soil type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B0D5E-2EFD-2356-6A6B-22A1F4C60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14056" y="1793288"/>
            <a:ext cx="9144000" cy="1767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58917E-A8C1-A864-3AD1-9F8D16A93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63" y="3955429"/>
            <a:ext cx="4295537" cy="26739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146BC97-846B-D1A2-9220-CFE46F9BB364}"/>
              </a:ext>
            </a:extLst>
          </p:cNvPr>
          <p:cNvSpPr>
            <a:spLocks/>
          </p:cNvSpPr>
          <p:nvPr/>
        </p:nvSpPr>
        <p:spPr>
          <a:xfrm>
            <a:off x="7486852" y="3595934"/>
            <a:ext cx="1596484" cy="3239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100% Ottawa Sand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00E841F-AEC0-E2DA-DF66-5A2F477C2444}"/>
              </a:ext>
            </a:extLst>
          </p:cNvPr>
          <p:cNvSpPr>
            <a:spLocks/>
          </p:cNvSpPr>
          <p:nvPr/>
        </p:nvSpPr>
        <p:spPr>
          <a:xfrm>
            <a:off x="79916" y="3595934"/>
            <a:ext cx="1448523" cy="3239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0% Ottawa Sand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7E9E64B-1005-660C-EB20-6CA4D356DD13}"/>
              </a:ext>
            </a:extLst>
          </p:cNvPr>
          <p:cNvSpPr>
            <a:spLocks/>
          </p:cNvSpPr>
          <p:nvPr/>
        </p:nvSpPr>
        <p:spPr>
          <a:xfrm>
            <a:off x="1922756" y="3595934"/>
            <a:ext cx="1530272" cy="3239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25% Ottawa Sand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7C4B4C1-AE4F-31CB-9D8B-773BB5FBBD54}"/>
              </a:ext>
            </a:extLst>
          </p:cNvPr>
          <p:cNvSpPr>
            <a:spLocks/>
          </p:cNvSpPr>
          <p:nvPr/>
        </p:nvSpPr>
        <p:spPr>
          <a:xfrm>
            <a:off x="3783964" y="3595934"/>
            <a:ext cx="1530272" cy="3239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50% Ottawa Sand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250F03C-2F09-574B-7C92-FE2DEF334568}"/>
              </a:ext>
            </a:extLst>
          </p:cNvPr>
          <p:cNvSpPr>
            <a:spLocks/>
          </p:cNvSpPr>
          <p:nvPr/>
        </p:nvSpPr>
        <p:spPr>
          <a:xfrm>
            <a:off x="5645172" y="3595934"/>
            <a:ext cx="1530272" cy="32398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b="1" dirty="0"/>
              <a:t>75% Ottawa Sand</a:t>
            </a:r>
          </a:p>
        </p:txBody>
      </p:sp>
    </p:spTree>
    <p:extLst>
      <p:ext uri="{BB962C8B-B14F-4D97-AF65-F5344CB8AC3E}">
        <p14:creationId xmlns:p14="http://schemas.microsoft.com/office/powerpoint/2010/main" val="4281654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university_arkansas_logo.jpg">
            <a:extLst>
              <a:ext uri="{FF2B5EF4-FFF2-40B4-BE49-F238E27FC236}">
                <a16:creationId xmlns:a16="http://schemas.microsoft.com/office/drawing/2014/main" id="{55F8F448-AF42-71F4-7D90-C1195D961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11">
            <a:extLst>
              <a:ext uri="{FF2B5EF4-FFF2-40B4-BE49-F238E27FC236}">
                <a16:creationId xmlns:a16="http://schemas.microsoft.com/office/drawing/2014/main" id="{DAF9988E-94FC-FEBD-965B-00A813B8B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DF8F448D-1B42-B825-E17A-35333FAF04A3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Slide Number Placeholder 1">
            <a:extLst>
              <a:ext uri="{FF2B5EF4-FFF2-40B4-BE49-F238E27FC236}">
                <a16:creationId xmlns:a16="http://schemas.microsoft.com/office/drawing/2014/main" id="{5D467C1E-9F2A-DFB4-75AE-12E8ADA7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CD6008-F1FA-4BC0-87BA-AC474427816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2" name="TextBox 5">
            <a:extLst>
              <a:ext uri="{FF2B5EF4-FFF2-40B4-BE49-F238E27FC236}">
                <a16:creationId xmlns:a16="http://schemas.microsoft.com/office/drawing/2014/main" id="{C8F342DF-25A4-FB97-8469-3C60DF28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Results: Strength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081B6C-C1D4-E8B4-8865-E9E26E06A51B}"/>
              </a:ext>
            </a:extLst>
          </p:cNvPr>
          <p:cNvSpPr/>
          <p:nvPr/>
        </p:nvSpPr>
        <p:spPr>
          <a:xfrm>
            <a:off x="295275" y="1450976"/>
            <a:ext cx="4124324" cy="48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8" name="TextBox 5">
            <a:extLst>
              <a:ext uri="{FF2B5EF4-FFF2-40B4-BE49-F238E27FC236}">
                <a16:creationId xmlns:a16="http://schemas.microsoft.com/office/drawing/2014/main" id="{1115A8E1-F5EE-0104-80B2-6D71494F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428690"/>
            <a:ext cx="4124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Clay - 50% Sand Mixtures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749BA3-2961-DF8A-BA99-E314031FE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3"/>
          <a:stretch/>
        </p:blipFill>
        <p:spPr bwMode="auto">
          <a:xfrm>
            <a:off x="76200" y="2429475"/>
            <a:ext cx="4741860" cy="342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2C7DA7-2CF5-DB9D-7CB8-B41573D6A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16855"/>
              </p:ext>
            </p:extLst>
          </p:nvPr>
        </p:nvGraphicFramePr>
        <p:xfrm>
          <a:off x="4849813" y="2743200"/>
          <a:ext cx="4217987" cy="2567943"/>
        </p:xfrm>
        <a:graphic>
          <a:graphicData uri="http://schemas.openxmlformats.org/drawingml/2006/table">
            <a:tbl>
              <a:tblPr firstRow="1" firstCol="1" bandRow="1"/>
              <a:tblGrid>
                <a:gridCol w="725842">
                  <a:extLst>
                    <a:ext uri="{9D8B030D-6E8A-4147-A177-3AD203B41FA5}">
                      <a16:colId xmlns:a16="http://schemas.microsoft.com/office/drawing/2014/main" val="527035932"/>
                    </a:ext>
                  </a:extLst>
                </a:gridCol>
                <a:gridCol w="725842">
                  <a:extLst>
                    <a:ext uri="{9D8B030D-6E8A-4147-A177-3AD203B41FA5}">
                      <a16:colId xmlns:a16="http://schemas.microsoft.com/office/drawing/2014/main" val="811483771"/>
                    </a:ext>
                  </a:extLst>
                </a:gridCol>
                <a:gridCol w="729218">
                  <a:extLst>
                    <a:ext uri="{9D8B030D-6E8A-4147-A177-3AD203B41FA5}">
                      <a16:colId xmlns:a16="http://schemas.microsoft.com/office/drawing/2014/main" val="1846060967"/>
                    </a:ext>
                  </a:extLst>
                </a:gridCol>
                <a:gridCol w="923002">
                  <a:extLst>
                    <a:ext uri="{9D8B030D-6E8A-4147-A177-3AD203B41FA5}">
                      <a16:colId xmlns:a16="http://schemas.microsoft.com/office/drawing/2014/main" val="218377770"/>
                    </a:ext>
                  </a:extLst>
                </a:gridCol>
                <a:gridCol w="1114083">
                  <a:extLst>
                    <a:ext uri="{9D8B030D-6E8A-4147-A177-3AD203B41FA5}">
                      <a16:colId xmlns:a16="http://schemas.microsoft.com/office/drawing/2014/main" val="34816690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Optical density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Spray volume (mL)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 (g/</a:t>
                      </a: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200" baseline="300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Peak stress (kPa)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118293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1960030"/>
                  </a:ext>
                </a:extLst>
              </a:tr>
              <a:tr h="422275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1.594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3138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152.2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0258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905923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Untreated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1.627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162.9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86112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939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5095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university_arkansas_logo.jpg">
            <a:extLst>
              <a:ext uri="{FF2B5EF4-FFF2-40B4-BE49-F238E27FC236}">
                <a16:creationId xmlns:a16="http://schemas.microsoft.com/office/drawing/2014/main" id="{55F8F448-AF42-71F4-7D90-C1195D961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Line 11">
            <a:extLst>
              <a:ext uri="{FF2B5EF4-FFF2-40B4-BE49-F238E27FC236}">
                <a16:creationId xmlns:a16="http://schemas.microsoft.com/office/drawing/2014/main" id="{DAF9988E-94FC-FEBD-965B-00A813B8B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" name="Subtitle 2">
            <a:extLst>
              <a:ext uri="{FF2B5EF4-FFF2-40B4-BE49-F238E27FC236}">
                <a16:creationId xmlns:a16="http://schemas.microsoft.com/office/drawing/2014/main" id="{DF8F448D-1B42-B825-E17A-35333FAF04A3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1" name="Slide Number Placeholder 1">
            <a:extLst>
              <a:ext uri="{FF2B5EF4-FFF2-40B4-BE49-F238E27FC236}">
                <a16:creationId xmlns:a16="http://schemas.microsoft.com/office/drawing/2014/main" id="{5D467C1E-9F2A-DFB4-75AE-12E8ADA7ED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CD6008-F1FA-4BC0-87BA-AC4744278169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9222" name="TextBox 5">
            <a:extLst>
              <a:ext uri="{FF2B5EF4-FFF2-40B4-BE49-F238E27FC236}">
                <a16:creationId xmlns:a16="http://schemas.microsoft.com/office/drawing/2014/main" id="{C8F342DF-25A4-FB97-8469-3C60DF28F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6743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Results: Strength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A081B6C-C1D4-E8B4-8865-E9E26E06A51B}"/>
              </a:ext>
            </a:extLst>
          </p:cNvPr>
          <p:cNvSpPr/>
          <p:nvPr/>
        </p:nvSpPr>
        <p:spPr>
          <a:xfrm>
            <a:off x="295275" y="1450976"/>
            <a:ext cx="4124324" cy="4858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8" name="TextBox 5">
            <a:extLst>
              <a:ext uri="{FF2B5EF4-FFF2-40B4-BE49-F238E27FC236}">
                <a16:creationId xmlns:a16="http://schemas.microsoft.com/office/drawing/2014/main" id="{1115A8E1-F5EE-0104-80B2-6D71494FC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1428690"/>
            <a:ext cx="41243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50% Clay - 50% Sand Mixtures</a:t>
            </a:r>
          </a:p>
        </p:txBody>
      </p:sp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A7749BA3-2961-DF8A-BA99-E314031FED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03"/>
          <a:stretch/>
        </p:blipFill>
        <p:spPr bwMode="auto">
          <a:xfrm>
            <a:off x="76200" y="2429475"/>
            <a:ext cx="4741860" cy="342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72C7DA7-2CF5-DB9D-7CB8-B41573D6A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175422"/>
              </p:ext>
            </p:extLst>
          </p:nvPr>
        </p:nvGraphicFramePr>
        <p:xfrm>
          <a:off x="4849813" y="2743200"/>
          <a:ext cx="4217987" cy="2567943"/>
        </p:xfrm>
        <a:graphic>
          <a:graphicData uri="http://schemas.openxmlformats.org/drawingml/2006/table">
            <a:tbl>
              <a:tblPr firstRow="1" firstCol="1" bandRow="1"/>
              <a:tblGrid>
                <a:gridCol w="725842">
                  <a:extLst>
                    <a:ext uri="{9D8B030D-6E8A-4147-A177-3AD203B41FA5}">
                      <a16:colId xmlns:a16="http://schemas.microsoft.com/office/drawing/2014/main" val="527035932"/>
                    </a:ext>
                  </a:extLst>
                </a:gridCol>
                <a:gridCol w="725842">
                  <a:extLst>
                    <a:ext uri="{9D8B030D-6E8A-4147-A177-3AD203B41FA5}">
                      <a16:colId xmlns:a16="http://schemas.microsoft.com/office/drawing/2014/main" val="811483771"/>
                    </a:ext>
                  </a:extLst>
                </a:gridCol>
                <a:gridCol w="729218">
                  <a:extLst>
                    <a:ext uri="{9D8B030D-6E8A-4147-A177-3AD203B41FA5}">
                      <a16:colId xmlns:a16="http://schemas.microsoft.com/office/drawing/2014/main" val="1846060967"/>
                    </a:ext>
                  </a:extLst>
                </a:gridCol>
                <a:gridCol w="923002">
                  <a:extLst>
                    <a:ext uri="{9D8B030D-6E8A-4147-A177-3AD203B41FA5}">
                      <a16:colId xmlns:a16="http://schemas.microsoft.com/office/drawing/2014/main" val="218377770"/>
                    </a:ext>
                  </a:extLst>
                </a:gridCol>
                <a:gridCol w="1114083">
                  <a:extLst>
                    <a:ext uri="{9D8B030D-6E8A-4147-A177-3AD203B41FA5}">
                      <a16:colId xmlns:a16="http://schemas.microsoft.com/office/drawing/2014/main" val="34816690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Optical density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Spray volume (mL)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Density (g/</a:t>
                      </a:r>
                      <a:r>
                        <a:rPr lang="en-US" sz="12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en-US" sz="1200" baseline="30000" dirty="0" err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r>
                        <a:rPr lang="en-US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Peak stress (kPa)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9118293"/>
                  </a:ext>
                </a:extLst>
              </a:tr>
              <a:tr h="0">
                <a:tc rowSpan="4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Treated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233.3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1960030"/>
                  </a:ext>
                </a:extLst>
              </a:tr>
              <a:tr h="422275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0.58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1.594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31389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1.605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152.2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702582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1.583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220.1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905923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Untreated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1.627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162.9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861120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1.566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70.3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394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419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university_arkansas_logo.jpg">
            <a:extLst>
              <a:ext uri="{FF2B5EF4-FFF2-40B4-BE49-F238E27FC236}">
                <a16:creationId xmlns:a16="http://schemas.microsoft.com/office/drawing/2014/main" id="{23ACC1D7-B342-D92C-840D-947D7C735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Line 11">
            <a:extLst>
              <a:ext uri="{FF2B5EF4-FFF2-40B4-BE49-F238E27FC236}">
                <a16:creationId xmlns:a16="http://schemas.microsoft.com/office/drawing/2014/main" id="{09CCE860-53FF-8C27-BD12-222B56BE3A1A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0" name="Subtitle 2">
            <a:extLst>
              <a:ext uri="{FF2B5EF4-FFF2-40B4-BE49-F238E27FC236}">
                <a16:creationId xmlns:a16="http://schemas.microsoft.com/office/drawing/2014/main" id="{1EEECBA7-F830-30F0-7A74-9483D8A672B4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1" name="Slide Number Placeholder 1">
            <a:extLst>
              <a:ext uri="{FF2B5EF4-FFF2-40B4-BE49-F238E27FC236}">
                <a16:creationId xmlns:a16="http://schemas.microsoft.com/office/drawing/2014/main" id="{94E25C2E-0198-DEFD-2C9A-6398C0141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4F8786E-EB40-4C74-8608-09FE9A33304B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9462" name="TextBox 5">
            <a:extLst>
              <a:ext uri="{FF2B5EF4-FFF2-40B4-BE49-F238E27FC236}">
                <a16:creationId xmlns:a16="http://schemas.microsoft.com/office/drawing/2014/main" id="{64A8285B-1EDA-5984-5673-127E05E109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99" y="339725"/>
            <a:ext cx="75993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Future Applications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021863D-E9B7-7205-0FB4-ADA5C9B53CA1}"/>
              </a:ext>
            </a:extLst>
          </p:cNvPr>
          <p:cNvSpPr/>
          <p:nvPr/>
        </p:nvSpPr>
        <p:spPr>
          <a:xfrm>
            <a:off x="685800" y="5883072"/>
            <a:ext cx="1747791" cy="58209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Cemented Soil Columns</a:t>
            </a:r>
          </a:p>
        </p:txBody>
      </p:sp>
      <p:sp>
        <p:nvSpPr>
          <p:cNvPr id="13" name="Rounded Rectangle 4">
            <a:extLst>
              <a:ext uri="{FF2B5EF4-FFF2-40B4-BE49-F238E27FC236}">
                <a16:creationId xmlns:a16="http://schemas.microsoft.com/office/drawing/2014/main" id="{FA30E194-9EDD-A4FC-A680-9ADC30CA494E}"/>
              </a:ext>
            </a:extLst>
          </p:cNvPr>
          <p:cNvSpPr/>
          <p:nvPr/>
        </p:nvSpPr>
        <p:spPr>
          <a:xfrm>
            <a:off x="3675540" y="5921471"/>
            <a:ext cx="1981200" cy="50529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Cemented Soil Geo Cells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Rounded Rectangle 4">
            <a:extLst>
              <a:ext uri="{FF2B5EF4-FFF2-40B4-BE49-F238E27FC236}">
                <a16:creationId xmlns:a16="http://schemas.microsoft.com/office/drawing/2014/main" id="{6863CED6-8323-A2C5-6F5C-B774F892FBB5}"/>
              </a:ext>
            </a:extLst>
          </p:cNvPr>
          <p:cNvSpPr/>
          <p:nvPr/>
        </p:nvSpPr>
        <p:spPr>
          <a:xfrm>
            <a:off x="6725207" y="5921470"/>
            <a:ext cx="1676400" cy="50529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Vertical construction</a:t>
            </a:r>
          </a:p>
        </p:txBody>
      </p:sp>
      <p:pic>
        <p:nvPicPr>
          <p:cNvPr id="10" name="Picture 9" descr="A picture containing building, brick, building material, dirty&#10;&#10;Description automatically generated">
            <a:extLst>
              <a:ext uri="{FF2B5EF4-FFF2-40B4-BE49-F238E27FC236}">
                <a16:creationId xmlns:a16="http://schemas.microsoft.com/office/drawing/2014/main" id="{735762F3-7664-3A7C-0E51-8BBED553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385799"/>
            <a:ext cx="2080260" cy="2104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F1B7DA-53C9-A87F-4524-25369E396C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372"/>
          <a:stretch/>
        </p:blipFill>
        <p:spPr>
          <a:xfrm>
            <a:off x="3110588" y="4091001"/>
            <a:ext cx="2974181" cy="1486805"/>
          </a:xfrm>
          <a:prstGeom prst="rect">
            <a:avLst/>
          </a:prstGeom>
        </p:spPr>
      </p:pic>
      <p:pic>
        <p:nvPicPr>
          <p:cNvPr id="16" name="Picture 15" descr="A loaf of bread&#10;&#10;Description automatically generated with low confidence">
            <a:extLst>
              <a:ext uri="{FF2B5EF4-FFF2-40B4-BE49-F238E27FC236}">
                <a16:creationId xmlns:a16="http://schemas.microsoft.com/office/drawing/2014/main" id="{F8D7BEC8-ED45-64D9-9C82-B509FB4A6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00" y="3664921"/>
            <a:ext cx="1628260" cy="20734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ABCE05-A5B3-0012-62A5-0C1002D4B2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5661" y="1376775"/>
            <a:ext cx="2412678" cy="2364424"/>
          </a:xfrm>
          <a:prstGeom prst="rect">
            <a:avLst/>
          </a:prstGeom>
        </p:spPr>
      </p:pic>
      <p:pic>
        <p:nvPicPr>
          <p:cNvPr id="17" name="Picture 16" descr="A picture containing outdoor, grass, sitting, table&#10;&#10;Description automatically generated">
            <a:extLst>
              <a:ext uri="{FF2B5EF4-FFF2-40B4-BE49-F238E27FC236}">
                <a16:creationId xmlns:a16="http://schemas.microsoft.com/office/drawing/2014/main" id="{00744D84-7E39-A6B7-6D14-E7267152F09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8"/>
          <a:stretch/>
        </p:blipFill>
        <p:spPr bwMode="auto">
          <a:xfrm>
            <a:off x="6531496" y="1528942"/>
            <a:ext cx="2194560" cy="20976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 descr="A statue of a house&#10;&#10;Description automatically generated">
            <a:extLst>
              <a:ext uri="{FF2B5EF4-FFF2-40B4-BE49-F238E27FC236}">
                <a16:creationId xmlns:a16="http://schemas.microsoft.com/office/drawing/2014/main" id="{8E2DA146-26ED-4A67-EB31-AAA65EFFD3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96" y="4019596"/>
            <a:ext cx="2194560" cy="146235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4" descr="university_arkansas_logo.jpg">
            <a:extLst>
              <a:ext uri="{FF2B5EF4-FFF2-40B4-BE49-F238E27FC236}">
                <a16:creationId xmlns:a16="http://schemas.microsoft.com/office/drawing/2014/main" id="{7D1F86EA-43DE-75A9-AA97-1520D99B2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Line 11">
            <a:extLst>
              <a:ext uri="{FF2B5EF4-FFF2-40B4-BE49-F238E27FC236}">
                <a16:creationId xmlns:a16="http://schemas.microsoft.com/office/drawing/2014/main" id="{11370023-9FAB-0191-C800-C976A1372297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Subtitle 2">
            <a:extLst>
              <a:ext uri="{FF2B5EF4-FFF2-40B4-BE49-F238E27FC236}">
                <a16:creationId xmlns:a16="http://schemas.microsoft.com/office/drawing/2014/main" id="{2BFC6850-26A0-CD76-0DF3-ACF4179C0987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8" name="Slide Number Placeholder 1">
            <a:extLst>
              <a:ext uri="{FF2B5EF4-FFF2-40B4-BE49-F238E27FC236}">
                <a16:creationId xmlns:a16="http://schemas.microsoft.com/office/drawing/2014/main" id="{F01CEA63-C2E2-EC19-0EAC-5D0D69B0ED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2AB7CC-7B5A-4A5D-B1F1-404A87E3D4BA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9" name="Subtitle 2">
            <a:extLst>
              <a:ext uri="{FF2B5EF4-FFF2-40B4-BE49-F238E27FC236}">
                <a16:creationId xmlns:a16="http://schemas.microsoft.com/office/drawing/2014/main" id="{37D64992-B601-9D89-9294-9B2114744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28700" y="4724399"/>
            <a:ext cx="7086600" cy="1290637"/>
          </a:xfrm>
        </p:spPr>
        <p:txBody>
          <a:bodyPr/>
          <a:lstStyle/>
          <a:p>
            <a:r>
              <a:rPr lang="en-US" altLang="en-US" sz="2000" b="1" dirty="0">
                <a:solidFill>
                  <a:schemeClr val="tx1"/>
                </a:solidFill>
                <a:cs typeface="Times New Roman" panose="02020603050405020304" pitchFamily="18" charset="0"/>
              </a:rPr>
              <a:t>Michelle L. Barry, PhD, PE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cs typeface="Times New Roman" panose="02020603050405020304" pitchFamily="18" charset="0"/>
              </a:rPr>
              <a:t>Associate Professor, Civil Engineering </a:t>
            </a:r>
          </a:p>
          <a:p>
            <a:pPr>
              <a:spcBef>
                <a:spcPct val="0"/>
              </a:spcBef>
            </a:pPr>
            <a:r>
              <a:rPr lang="en-US" altLang="en-US" sz="1800" dirty="0">
                <a:solidFill>
                  <a:schemeClr val="tx1"/>
                </a:solidFill>
                <a:cs typeface="Times New Roman" panose="02020603050405020304" pitchFamily="18" charset="0"/>
              </a:rPr>
              <a:t>mlbernha@uark.edu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8C9D1-5725-E43F-7929-A60A66C93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0919" y="1761848"/>
            <a:ext cx="2133600" cy="2143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BD55A92-D894-5CCA-BEA5-785E503E9629}"/>
              </a:ext>
            </a:extLst>
          </p:cNvPr>
          <p:cNvSpPr txBox="1">
            <a:spLocks/>
          </p:cNvSpPr>
          <p:nvPr/>
        </p:nvSpPr>
        <p:spPr bwMode="auto">
          <a:xfrm>
            <a:off x="457201" y="1336670"/>
            <a:ext cx="8610600" cy="6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Additive Manufacturing or 3D Printing</a:t>
            </a: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B0D05541-12DB-BA1F-6B53-883DA21B4F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8764656"/>
              </p:ext>
            </p:extLst>
          </p:nvPr>
        </p:nvGraphicFramePr>
        <p:xfrm>
          <a:off x="633962" y="1769592"/>
          <a:ext cx="804248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2E53F221-9CBD-E697-12FA-27A053DAF0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997672"/>
              </p:ext>
            </p:extLst>
          </p:nvPr>
        </p:nvGraphicFramePr>
        <p:xfrm>
          <a:off x="633962" y="4320977"/>
          <a:ext cx="7526873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</a:t>
            </a: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DF55665F-DDBC-DD41-B3FE-039CA89515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4" y="3514738"/>
            <a:ext cx="3737869" cy="2781407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3F475C12-8546-6F05-08AB-DA7E1FAB31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33" y="3565922"/>
            <a:ext cx="2670626" cy="274636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BD55A92-D894-5CCA-BEA5-785E503E9629}"/>
              </a:ext>
            </a:extLst>
          </p:cNvPr>
          <p:cNvSpPr txBox="1">
            <a:spLocks/>
          </p:cNvSpPr>
          <p:nvPr/>
        </p:nvSpPr>
        <p:spPr bwMode="auto">
          <a:xfrm>
            <a:off x="457201" y="1336670"/>
            <a:ext cx="8610600" cy="6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Microbially Induced Calcite Precipitation (</a:t>
            </a:r>
            <a:r>
              <a:rPr lang="en-US" dirty="0" err="1"/>
              <a:t>MICP</a:t>
            </a:r>
            <a:r>
              <a:rPr lang="en-US" dirty="0"/>
              <a:t>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E02571-654B-AD2C-3D7A-5E82DFBEF135}"/>
                  </a:ext>
                </a:extLst>
              </p:cNvPr>
              <p:cNvSpPr txBox="1"/>
              <p:nvPr/>
            </p:nvSpPr>
            <p:spPr>
              <a:xfrm>
                <a:off x="1828800" y="1832866"/>
                <a:ext cx="5320499" cy="13405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𝐶𝑂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2 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+2 </m:t>
                    </m:r>
                    <m:sSub>
                      <m:sSub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𝑂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→2 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  <m:sSubSup>
                      <m:sSub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b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sSubSup>
                      <m:sSubSup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</m:sup>
                    </m:sSub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(1)</a:t>
                </a:r>
                <a:endParaRPr lang="en-US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>
                  <a:lnSpc>
                    <a:spcPct val="20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𝐶𝑎</m:t>
                        </m:r>
                      </m:e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2+</m:t>
                        </m:r>
                      </m:sup>
                    </m:s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sSubSup>
                      <m:sSubSup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  <m:sup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</m:sup>
                    </m:sSubSup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→  </m:t>
                    </m:r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𝐶𝑎𝐶</m:t>
                    </m:r>
                    <m:sSub>
                      <m:sSub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(2)</a:t>
                </a:r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E02571-654B-AD2C-3D7A-5E82DFBEF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1832866"/>
                <a:ext cx="5320499" cy="1340560"/>
              </a:xfrm>
              <a:prstGeom prst="rect">
                <a:avLst/>
              </a:prstGeom>
              <a:blipFill>
                <a:blip r:embed="rId6"/>
                <a:stretch>
                  <a:fillRect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6080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7329F04-8673-809C-C2F7-8C77C194D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209800"/>
            <a:ext cx="5756435" cy="334230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A012F953-14A0-5A73-0302-DF105F23A907}"/>
              </a:ext>
            </a:extLst>
          </p:cNvPr>
          <p:cNvSpPr txBox="1">
            <a:spLocks/>
          </p:cNvSpPr>
          <p:nvPr/>
        </p:nvSpPr>
        <p:spPr bwMode="auto">
          <a:xfrm>
            <a:off x="5900210" y="1371600"/>
            <a:ext cx="2799907" cy="445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600" dirty="0">
                <a:latin typeface="Calibri Light" panose="020F0302020204030204" pitchFamily="34" charset="0"/>
              </a:rPr>
              <a:t>SEM images of </a:t>
            </a:r>
            <a:r>
              <a:rPr lang="en-US" sz="3600" dirty="0" err="1">
                <a:latin typeface="Calibri Light" panose="020F0302020204030204" pitchFamily="34" charset="0"/>
              </a:rPr>
              <a:t>MICP</a:t>
            </a:r>
            <a:endParaRPr lang="en-US" sz="3600" dirty="0">
              <a:latin typeface="Calibri Light" panose="020F030202020403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F8FD23D-0D63-0F40-8EA3-378972B25953}"/>
              </a:ext>
            </a:extLst>
          </p:cNvPr>
          <p:cNvCxnSpPr>
            <a:cxnSpLocks/>
          </p:cNvCxnSpPr>
          <p:nvPr/>
        </p:nvCxnSpPr>
        <p:spPr>
          <a:xfrm>
            <a:off x="6128312" y="4191000"/>
            <a:ext cx="2743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828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5BED0-41CC-F571-BF31-41529FBA8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142514"/>
            <a:ext cx="4645870" cy="357248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4A5CAED-973E-94D1-7ACA-94230C332B1D}"/>
              </a:ext>
            </a:extLst>
          </p:cNvPr>
          <p:cNvSpPr txBox="1">
            <a:spLocks/>
          </p:cNvSpPr>
          <p:nvPr/>
        </p:nvSpPr>
        <p:spPr bwMode="auto">
          <a:xfrm>
            <a:off x="5187043" y="1981204"/>
            <a:ext cx="3690257" cy="90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 err="1"/>
              <a:t>MICP</a:t>
            </a:r>
            <a:r>
              <a:rPr lang="en-US" dirty="0"/>
              <a:t> Methods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0731BA85-DD52-18DA-4C8F-67F745E77CEE}"/>
              </a:ext>
            </a:extLst>
          </p:cNvPr>
          <p:cNvSpPr txBox="1">
            <a:spLocks/>
          </p:cNvSpPr>
          <p:nvPr/>
        </p:nvSpPr>
        <p:spPr bwMode="auto">
          <a:xfrm>
            <a:off x="5410200" y="2999909"/>
            <a:ext cx="3467100" cy="367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Injection method (pictured here).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Premixing method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sz="2800" dirty="0"/>
              <a:t>Surface spraying method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80A5FB-B196-B9CF-B8A6-ABB8D9852EBA}"/>
              </a:ext>
            </a:extLst>
          </p:cNvPr>
          <p:cNvCxnSpPr>
            <a:cxnSpLocks/>
          </p:cNvCxnSpPr>
          <p:nvPr/>
        </p:nvCxnSpPr>
        <p:spPr>
          <a:xfrm>
            <a:off x="5334000" y="2883120"/>
            <a:ext cx="32206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60A38B5-9454-4CBE-25BD-0B2A72487CDA}"/>
              </a:ext>
            </a:extLst>
          </p:cNvPr>
          <p:cNvSpPr txBox="1"/>
          <p:nvPr/>
        </p:nvSpPr>
        <p:spPr>
          <a:xfrm>
            <a:off x="1600200" y="5791200"/>
            <a:ext cx="26078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(Konstantinou et al., 2021)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96686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 Injection method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923F4F-30CE-9DFC-F571-C0D3F75536DD}"/>
              </a:ext>
            </a:extLst>
          </p:cNvPr>
          <p:cNvSpPr txBox="1">
            <a:spLocks/>
          </p:cNvSpPr>
          <p:nvPr/>
        </p:nvSpPr>
        <p:spPr bwMode="auto">
          <a:xfrm>
            <a:off x="457201" y="1336670"/>
            <a:ext cx="8610600" cy="6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825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Field-scale Application: Borehole Stabilization</a:t>
            </a:r>
          </a:p>
        </p:txBody>
      </p:sp>
      <p:pic>
        <p:nvPicPr>
          <p:cNvPr id="17" name="Content Placeholder 4" descr="A picture containing dirty&#10;&#10;Description automatically generated">
            <a:extLst>
              <a:ext uri="{FF2B5EF4-FFF2-40B4-BE49-F238E27FC236}">
                <a16:creationId xmlns:a16="http://schemas.microsoft.com/office/drawing/2014/main" id="{AD7BF885-49CB-9442-7809-36E1B1E30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0" y="2826161"/>
            <a:ext cx="5020914" cy="2453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A picture containing grass, outdoor, field&#10;&#10;Description automatically generated">
            <a:extLst>
              <a:ext uri="{FF2B5EF4-FFF2-40B4-BE49-F238E27FC236}">
                <a16:creationId xmlns:a16="http://schemas.microsoft.com/office/drawing/2014/main" id="{4FA3598E-C4A6-A449-DB3C-616C22CD5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826161"/>
            <a:ext cx="3956554" cy="24530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0C8B8F-F92B-0B99-16D6-D876022485C3}"/>
              </a:ext>
            </a:extLst>
          </p:cNvPr>
          <p:cNvSpPr txBox="1"/>
          <p:nvPr/>
        </p:nvSpPr>
        <p:spPr>
          <a:xfrm>
            <a:off x="3505200" y="5345668"/>
            <a:ext cx="1905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(van Paassen,  2011)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1246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057E171-2615-5C9C-B2C2-CB71F0D79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" r="15806" b="1"/>
          <a:stretch/>
        </p:blipFill>
        <p:spPr>
          <a:xfrm>
            <a:off x="2133600" y="1757978"/>
            <a:ext cx="5144429" cy="4760297"/>
          </a:xfrm>
          <a:prstGeom prst="rect">
            <a:avLst/>
          </a:prstGeom>
        </p:spPr>
      </p:pic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 Injection method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923F4F-30CE-9DFC-F571-C0D3F75536DD}"/>
              </a:ext>
            </a:extLst>
          </p:cNvPr>
          <p:cNvSpPr txBox="1">
            <a:spLocks/>
          </p:cNvSpPr>
          <p:nvPr/>
        </p:nvSpPr>
        <p:spPr bwMode="auto">
          <a:xfrm>
            <a:off x="457201" y="1336670"/>
            <a:ext cx="8610600" cy="6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Field-scale Application: Scour Resistance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3F3CAF-FC97-D510-A759-A64CAC4963FD}"/>
              </a:ext>
            </a:extLst>
          </p:cNvPr>
          <p:cNvSpPr txBox="1"/>
          <p:nvPr/>
        </p:nvSpPr>
        <p:spPr>
          <a:xfrm>
            <a:off x="5791900" y="6504480"/>
            <a:ext cx="158734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(Do et al., 2020)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950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 Injection method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B923F4F-30CE-9DFC-F571-C0D3F75536DD}"/>
              </a:ext>
            </a:extLst>
          </p:cNvPr>
          <p:cNvSpPr txBox="1">
            <a:spLocks/>
          </p:cNvSpPr>
          <p:nvPr/>
        </p:nvSpPr>
        <p:spPr bwMode="auto">
          <a:xfrm>
            <a:off x="457201" y="1336670"/>
            <a:ext cx="8610600" cy="6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Field-scale Application: Liquefaction Resistance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D58055-87A2-13C5-79A8-2D1DF64EA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12" y="2373141"/>
            <a:ext cx="4372381" cy="3180907"/>
          </a:xfrm>
          <a:prstGeom prst="rect">
            <a:avLst/>
          </a:prstGeom>
        </p:spPr>
      </p:pic>
      <p:pic>
        <p:nvPicPr>
          <p:cNvPr id="11" name="Picture 10" descr="A group of people working on a roof&#10;&#10;Description automatically generated with low confidence">
            <a:extLst>
              <a:ext uri="{FF2B5EF4-FFF2-40B4-BE49-F238E27FC236}">
                <a16:creationId xmlns:a16="http://schemas.microsoft.com/office/drawing/2014/main" id="{95CD0FB7-CBF1-53C4-36D5-9EC2F1704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07" y="2377332"/>
            <a:ext cx="4372384" cy="318090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FCDB9DD-A98C-4814-5797-619420602C13}"/>
              </a:ext>
            </a:extLst>
          </p:cNvPr>
          <p:cNvSpPr txBox="1"/>
          <p:nvPr/>
        </p:nvSpPr>
        <p:spPr>
          <a:xfrm>
            <a:off x="3581400" y="5571111"/>
            <a:ext cx="236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(van Paassen et al., 2009)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290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university_arkansas_logo.jpg">
            <a:extLst>
              <a:ext uri="{FF2B5EF4-FFF2-40B4-BE49-F238E27FC236}">
                <a16:creationId xmlns:a16="http://schemas.microsoft.com/office/drawing/2014/main" id="{FD0BD49E-29FB-95D7-C1B8-E784DF714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55"/>
          <a:stretch>
            <a:fillRect/>
          </a:stretch>
        </p:blipFill>
        <p:spPr bwMode="auto">
          <a:xfrm>
            <a:off x="7866063" y="152400"/>
            <a:ext cx="1201737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Line 11">
            <a:extLst>
              <a:ext uri="{FF2B5EF4-FFF2-40B4-BE49-F238E27FC236}">
                <a16:creationId xmlns:a16="http://schemas.microsoft.com/office/drawing/2014/main" id="{47F84A96-DF35-29E9-DFCE-BBDF02AA49F8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25400">
            <a:solidFill>
              <a:srgbClr val="A91E2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Subtitle 2">
            <a:extLst>
              <a:ext uri="{FF2B5EF4-FFF2-40B4-BE49-F238E27FC236}">
                <a16:creationId xmlns:a16="http://schemas.microsoft.com/office/drawing/2014/main" id="{7819C146-3D27-324E-080D-992CCFF03D00}"/>
              </a:ext>
            </a:extLst>
          </p:cNvPr>
          <p:cNvSpPr txBox="1">
            <a:spLocks/>
          </p:cNvSpPr>
          <p:nvPr/>
        </p:nvSpPr>
        <p:spPr bwMode="auto">
          <a:xfrm>
            <a:off x="49213" y="7404100"/>
            <a:ext cx="9117012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1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1" name="Slide Number Placeholder 1">
            <a:extLst>
              <a:ext uri="{FF2B5EF4-FFF2-40B4-BE49-F238E27FC236}">
                <a16:creationId xmlns:a16="http://schemas.microsoft.com/office/drawing/2014/main" id="{401937E8-66AA-0240-4CE9-331C291026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5F3E64A-1418-4D85-B316-CA5BA810A773}" type="slidenum">
              <a:rPr lang="en-US" altLang="en-US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5">
            <a:extLst>
              <a:ext uri="{FF2B5EF4-FFF2-40B4-BE49-F238E27FC236}">
                <a16:creationId xmlns:a16="http://schemas.microsoft.com/office/drawing/2014/main" id="{8B5B15F1-75AE-D4A5-38E0-59B1FE186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339725"/>
            <a:ext cx="7505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Background: Premixing method</a:t>
            </a:r>
          </a:p>
        </p:txBody>
      </p:sp>
      <p:pic>
        <p:nvPicPr>
          <p:cNvPr id="14" name="Content Placeholder 4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F0BBB06D-B1BE-C07A-3BE1-C3DA92BA6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2076698"/>
            <a:ext cx="3944026" cy="235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EE3DC2-18FC-91E6-E4A6-C1C7FD14B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055672"/>
            <a:ext cx="2914766" cy="268158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DB923F4F-30CE-9DFC-F571-C0D3F75536DD}"/>
              </a:ext>
            </a:extLst>
          </p:cNvPr>
          <p:cNvSpPr txBox="1">
            <a:spLocks/>
          </p:cNvSpPr>
          <p:nvPr/>
        </p:nvSpPr>
        <p:spPr bwMode="auto">
          <a:xfrm>
            <a:off x="457201" y="1336670"/>
            <a:ext cx="8610600" cy="608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7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/>
              <a:t>Laboratory-scale Application: Additive Manufacturing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2D039E-CB47-32B0-A519-14354A088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36" y="2293457"/>
            <a:ext cx="3937089" cy="19207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099DEF-A2BC-E125-4233-81B9DBB2D1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1" y="4332941"/>
            <a:ext cx="3937089" cy="18857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BEE7F6-ED00-BD0B-E857-C6608DFBE309}"/>
              </a:ext>
            </a:extLst>
          </p:cNvPr>
          <p:cNvSpPr txBox="1"/>
          <p:nvPr/>
        </p:nvSpPr>
        <p:spPr>
          <a:xfrm>
            <a:off x="3986408" y="6321881"/>
            <a:ext cx="213360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n-US" sz="1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Nething</a:t>
            </a:r>
            <a:r>
              <a:rPr lang="en-US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et al., 2020)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17207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8C389B9E168B4D8165369F258453A8" ma:contentTypeVersion="12" ma:contentTypeDescription="Create a new document." ma:contentTypeScope="" ma:versionID="8ee9a60b958f5377d39c11ff8393862c">
  <xsd:schema xmlns:xsd="http://www.w3.org/2001/XMLSchema" xmlns:xs="http://www.w3.org/2001/XMLSchema" xmlns:p="http://schemas.microsoft.com/office/2006/metadata/properties" xmlns:ns2="89ed58bc-01ae-4d28-b39d-362a38c730f6" xmlns:ns3="62aebfa5-d41e-4219-9612-5996686f2dc0" targetNamespace="http://schemas.microsoft.com/office/2006/metadata/properties" ma:root="true" ma:fieldsID="e568a595f9df9b8ba61f18a773c3af81" ns2:_="" ns3:_="">
    <xsd:import namespace="89ed58bc-01ae-4d28-b39d-362a38c730f6"/>
    <xsd:import namespace="62aebfa5-d41e-4219-9612-5996686f2d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ed58bc-01ae-4d28-b39d-362a38c730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aebfa5-d41e-4219-9612-5996686f2dc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01f9a0b9-f651-4b7e-ad13-c4dca5516ffe}" ma:internalName="TaxCatchAll" ma:showField="CatchAllData" ma:web="62aebfa5-d41e-4219-9612-5996686f2dc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ed58bc-01ae-4d28-b39d-362a38c730f6">
      <Terms xmlns="http://schemas.microsoft.com/office/infopath/2007/PartnerControls"/>
    </lcf76f155ced4ddcb4097134ff3c332f>
    <TaxCatchAll xmlns="62aebfa5-d41e-4219-9612-5996686f2dc0" xsi:nil="true"/>
  </documentManagement>
</p:properties>
</file>

<file path=customXml/itemProps1.xml><?xml version="1.0" encoding="utf-8"?>
<ds:datastoreItem xmlns:ds="http://schemas.openxmlformats.org/officeDocument/2006/customXml" ds:itemID="{10FF30D4-FA42-4045-9B87-4E2F71FF76EF}"/>
</file>

<file path=customXml/itemProps2.xml><?xml version="1.0" encoding="utf-8"?>
<ds:datastoreItem xmlns:ds="http://schemas.openxmlformats.org/officeDocument/2006/customXml" ds:itemID="{26B65606-F66E-4DE1-A2A2-2F304E2EE905}"/>
</file>

<file path=customXml/itemProps3.xml><?xml version="1.0" encoding="utf-8"?>
<ds:datastoreItem xmlns:ds="http://schemas.openxmlformats.org/officeDocument/2006/customXml" ds:itemID="{9C31E714-7824-4BB8-98EB-A11457450FE6}"/>
</file>

<file path=docProps/app.xml><?xml version="1.0" encoding="utf-8"?>
<Properties xmlns="http://schemas.openxmlformats.org/officeDocument/2006/extended-properties" xmlns:vt="http://schemas.openxmlformats.org/officeDocument/2006/docPropsVTypes">
  <TotalTime>34075</TotalTime>
  <Words>504</Words>
  <Application>Microsoft Office PowerPoint</Application>
  <PresentationFormat>On-screen Show (4:3)</PresentationFormat>
  <Paragraphs>172</Paragraphs>
  <Slides>19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Adobe Gothic Std B</vt:lpstr>
      <vt:lpstr>Arial</vt:lpstr>
      <vt:lpstr>Calibri</vt:lpstr>
      <vt:lpstr>Calibri Light</vt:lpstr>
      <vt:lpstr>Cambria Math</vt:lpstr>
      <vt:lpstr>Times New Roman</vt:lpstr>
      <vt:lpstr>Office Theme</vt:lpstr>
      <vt:lpstr>Document</vt:lpstr>
      <vt:lpstr>3D Printing Soils using  Bio-cementation Techniques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Site-Specific Ground Motion Response Analyses in Arkansas</dc:title>
  <dc:creator>Trent</dc:creator>
  <cp:lastModifiedBy>Michelle Lee Barry</cp:lastModifiedBy>
  <cp:revision>295</cp:revision>
  <cp:lastPrinted>2013-08-27T13:15:47Z</cp:lastPrinted>
  <dcterms:created xsi:type="dcterms:W3CDTF">2012-09-14T22:39:39Z</dcterms:created>
  <dcterms:modified xsi:type="dcterms:W3CDTF">2022-05-13T15:49:29Z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0x0101007F8C389B9E168B4D8165369F258453A8</vt:lpwstr>
  </property>
</Properties>
</file>