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Lst>
  <p:notesMasterIdLst>
    <p:notesMasterId r:id="rId22"/>
  </p:notesMasterIdLst>
  <p:sldIdLst>
    <p:sldId id="256" r:id="rId5"/>
    <p:sldId id="339" r:id="rId6"/>
    <p:sldId id="316" r:id="rId7"/>
    <p:sldId id="329" r:id="rId8"/>
    <p:sldId id="330" r:id="rId9"/>
    <p:sldId id="331" r:id="rId10"/>
    <p:sldId id="317" r:id="rId11"/>
    <p:sldId id="333" r:id="rId12"/>
    <p:sldId id="336" r:id="rId13"/>
    <p:sldId id="313" r:id="rId14"/>
    <p:sldId id="325" r:id="rId15"/>
    <p:sldId id="311" r:id="rId16"/>
    <p:sldId id="326" r:id="rId17"/>
    <p:sldId id="338" r:id="rId18"/>
    <p:sldId id="340" r:id="rId19"/>
    <p:sldId id="342" r:id="rId20"/>
    <p:sldId id="321"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337C"/>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20908B-3663-4485-81E2-5ADC4F62E007}" v="579" dt="2023-05-24T19:20:59.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10" autoAdjust="0"/>
    <p:restoredTop sz="77790" autoAdjust="0"/>
  </p:normalViewPr>
  <p:slideViewPr>
    <p:cSldViewPr snapToGrid="0">
      <p:cViewPr varScale="1">
        <p:scale>
          <a:sx n="71" d="100"/>
          <a:sy n="71" d="100"/>
        </p:scale>
        <p:origin x="1627" y="4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103" d="100"/>
          <a:sy n="103" d="100"/>
        </p:scale>
        <p:origin x="331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89E97-87B5-4B09-9B37-093045CB89CE}" type="datetimeFigureOut">
              <a:rPr lang="en-US" smtClean="0"/>
              <a:t>5/24/2023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F27F0A-7E16-4C3A-AB13-D2ED293E9D89}" type="slidenum">
              <a:rPr lang="en-US" smtClean="0"/>
              <a:t>‹#›</a:t>
            </a:fld>
            <a:endParaRPr lang="en-US"/>
          </a:p>
        </p:txBody>
      </p:sp>
    </p:spTree>
    <p:extLst>
      <p:ext uri="{BB962C8B-B14F-4D97-AF65-F5344CB8AC3E}">
        <p14:creationId xmlns:p14="http://schemas.microsoft.com/office/powerpoint/2010/main" val="3200449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49400" y="466725"/>
            <a:ext cx="3757613" cy="2817813"/>
          </a:xfrm>
        </p:spPr>
      </p:sp>
      <p:sp>
        <p:nvSpPr>
          <p:cNvPr id="3" name="Notes Placeholder 2"/>
          <p:cNvSpPr>
            <a:spLocks noGrp="1"/>
          </p:cNvSpPr>
          <p:nvPr>
            <p:ph type="body" idx="1"/>
          </p:nvPr>
        </p:nvSpPr>
        <p:spPr>
          <a:xfrm>
            <a:off x="873125" y="3460830"/>
            <a:ext cx="5578475" cy="5444180"/>
          </a:xfrm>
        </p:spPr>
        <p:txBody>
          <a:bodyPr>
            <a:normAutofit/>
          </a:bodyPr>
          <a:lstStyle/>
          <a:p>
            <a:pPr lvl="0">
              <a:defRPr/>
            </a:pPr>
            <a:endParaRPr lang="en-US" sz="1800" dirty="0">
              <a:solidFill>
                <a:prstClr val="black"/>
              </a:solidFill>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CA059BFD-A2D8-4332-8933-1DD4900FE71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31B756C1-3B6C-4052-AC27-3033CD517B07}"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5/24/2023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28299"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Calibri" panose="020F0502020204030204"/>
                <a:ea typeface="+mn-ea"/>
                <a:cs typeface="+mn-cs"/>
              </a:rPr>
              <a:t>20210824 LHT - AR Concrete Conf</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967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VPCP – agreement with the USFWS, developed in cooperation with them, with the goal of conserving the monarch and 6 other species that have been petitioned to be listed. The main goal of this program is to reduce the likelihood that the covered species will become listed. We described our mowing and herbicide policies and pledged to follow these policies. The program not only benefits the covered species, but it benefits ARDOT if the species do become listed.</a:t>
            </a:r>
          </a:p>
          <a:p>
            <a:r>
              <a:rPr lang="en-US" dirty="0"/>
              <a:t>Converted to B.O. which will streamline consultations with the fish &amp; wildlife service for both construction jobs and for our maintenance practices</a:t>
            </a:r>
          </a:p>
          <a:p>
            <a:endParaRPr lang="en-US" dirty="0"/>
          </a:p>
        </p:txBody>
      </p:sp>
      <p:sp>
        <p:nvSpPr>
          <p:cNvPr id="4" name="Slide Number Placeholder 3"/>
          <p:cNvSpPr>
            <a:spLocks noGrp="1"/>
          </p:cNvSpPr>
          <p:nvPr>
            <p:ph type="sldNum" sz="quarter" idx="5"/>
          </p:nvPr>
        </p:nvSpPr>
        <p:spPr/>
        <p:txBody>
          <a:bodyPr/>
          <a:lstStyle/>
          <a:p>
            <a:fld id="{FDF27F0A-7E16-4C3A-AB13-D2ED293E9D89}" type="slidenum">
              <a:rPr lang="en-US" smtClean="0"/>
              <a:t>10</a:t>
            </a:fld>
            <a:endParaRPr lang="en-US"/>
          </a:p>
        </p:txBody>
      </p:sp>
    </p:spTree>
    <p:extLst>
      <p:ext uri="{BB962C8B-B14F-4D97-AF65-F5344CB8AC3E}">
        <p14:creationId xmlns:p14="http://schemas.microsoft.com/office/powerpoint/2010/main" val="1984076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dirty="0"/>
              <a:t>Roadsides that support diverse stands of native wildflowers, grasses, and forbs can provide valuable habitat for pollinators. These habitats can increase population sizes and offer stepping stones between larger areas of habitat. Studies have shown that large patches of high-quality habitat can actually prevent movement of pollinators into roadways, presumably because they have enough floral resources to stay put in the roadside. This is probably more applicable to species that are less mobile and wide-ranging than the monarch. </a:t>
            </a:r>
            <a:r>
              <a:rPr lang="en-US" b="0" dirty="0"/>
              <a:t>Roadside mortality among pollinators does vary, and it can be higher for butterflies than for other pollinators; however, s</a:t>
            </a:r>
            <a:r>
              <a:rPr lang="en-US" sz="1200" b="0" dirty="0"/>
              <a:t>tudies monitoring roadside butterfly populations for all sources of mortality have shown that vehicle collisions are not a major source of mortalities.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Roadsides can provide population connectivity and migration corridors through less suitable habitat. This includes through relatively dense forest, like you see here along </a:t>
            </a:r>
            <a:r>
              <a:rPr lang="en-US" b="0" dirty="0"/>
              <a:t>Hwy 7 in Johnson County, in the Ozark National Forest and also through croplands, where landowners are increasingly spraying herbicides not only in their fields, but also along the field margins. Because the vast majority of eastern monarchs summer to the north of us, our Arkansas “monarch highways” may be particularly important.</a:t>
            </a:r>
          </a:p>
          <a:p>
            <a:endParaRPr lang="en-US" b="0" dirty="0"/>
          </a:p>
        </p:txBody>
      </p:sp>
      <p:sp>
        <p:nvSpPr>
          <p:cNvPr id="4" name="Slide Number Placeholder 3"/>
          <p:cNvSpPr>
            <a:spLocks noGrp="1"/>
          </p:cNvSpPr>
          <p:nvPr>
            <p:ph type="sldNum" sz="quarter" idx="5"/>
          </p:nvPr>
        </p:nvSpPr>
        <p:spPr/>
        <p:txBody>
          <a:bodyPr/>
          <a:lstStyle/>
          <a:p>
            <a:fld id="{FDF27F0A-7E16-4C3A-AB13-D2ED293E9D89}" type="slidenum">
              <a:rPr lang="en-US" smtClean="0"/>
              <a:t>11</a:t>
            </a:fld>
            <a:endParaRPr lang="en-US"/>
          </a:p>
        </p:txBody>
      </p:sp>
    </p:spTree>
    <p:extLst>
      <p:ext uri="{BB962C8B-B14F-4D97-AF65-F5344CB8AC3E}">
        <p14:creationId xmlns:p14="http://schemas.microsoft.com/office/powerpoint/2010/main" val="3727414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20% of the time, the point landed in an area of roadside that the adjacent landowner is mowing</a:t>
            </a:r>
          </a:p>
        </p:txBody>
      </p:sp>
      <p:sp>
        <p:nvSpPr>
          <p:cNvPr id="4" name="Slide Number Placeholder 3"/>
          <p:cNvSpPr>
            <a:spLocks noGrp="1"/>
          </p:cNvSpPr>
          <p:nvPr>
            <p:ph type="sldNum" sz="quarter" idx="5"/>
          </p:nvPr>
        </p:nvSpPr>
        <p:spPr/>
        <p:txBody>
          <a:bodyPr/>
          <a:lstStyle/>
          <a:p>
            <a:fld id="{FDF27F0A-7E16-4C3A-AB13-D2ED293E9D89}" type="slidenum">
              <a:rPr lang="en-US" smtClean="0"/>
              <a:t>13</a:t>
            </a:fld>
            <a:endParaRPr lang="en-US"/>
          </a:p>
        </p:txBody>
      </p:sp>
    </p:spTree>
    <p:extLst>
      <p:ext uri="{BB962C8B-B14F-4D97-AF65-F5344CB8AC3E}">
        <p14:creationId xmlns:p14="http://schemas.microsoft.com/office/powerpoint/2010/main" val="424975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Started in 2014 with green milkweed opportunistically planted in dozens of locations on our ROW and in some of our mitigation properties. I mentioned the nursery being used for the yellow coneflower. The person in charge of our wildflower programs, Donna Gardner left in the late 2000s, and the nursery fell into disuse and disrepair. Kayti and then I did not have the background or the time to revive it, but we recently hired another botanist, Nick Dial, who has been rejuvenating the nursery. We plan to begin propagating our own milkweeds next year to create plugs to plant out along our roadsides and mitigation areas.</a:t>
            </a:r>
          </a:p>
        </p:txBody>
      </p:sp>
      <p:sp>
        <p:nvSpPr>
          <p:cNvPr id="4" name="Slide Number Placeholder 3"/>
          <p:cNvSpPr>
            <a:spLocks noGrp="1"/>
          </p:cNvSpPr>
          <p:nvPr>
            <p:ph type="sldNum" sz="quarter" idx="5"/>
          </p:nvPr>
        </p:nvSpPr>
        <p:spPr/>
        <p:txBody>
          <a:bodyPr/>
          <a:lstStyle/>
          <a:p>
            <a:fld id="{FDF27F0A-7E16-4C3A-AB13-D2ED293E9D89}" type="slidenum">
              <a:rPr lang="en-US" smtClean="0"/>
              <a:t>14</a:t>
            </a:fld>
            <a:endParaRPr lang="en-US"/>
          </a:p>
        </p:txBody>
      </p:sp>
    </p:spTree>
    <p:extLst>
      <p:ext uri="{BB962C8B-B14F-4D97-AF65-F5344CB8AC3E}">
        <p14:creationId xmlns:p14="http://schemas.microsoft.com/office/powerpoint/2010/main" val="4013486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27F0A-7E16-4C3A-AB13-D2ED293E9D89}" type="slidenum">
              <a:rPr lang="en-US" smtClean="0"/>
              <a:t>15</a:t>
            </a:fld>
            <a:endParaRPr lang="en-US"/>
          </a:p>
        </p:txBody>
      </p:sp>
    </p:spTree>
    <p:extLst>
      <p:ext uri="{BB962C8B-B14F-4D97-AF65-F5344CB8AC3E}">
        <p14:creationId xmlns:p14="http://schemas.microsoft.com/office/powerpoint/2010/main" val="2390840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F27F0A-7E16-4C3A-AB13-D2ED293E9D89}" type="slidenum">
              <a:rPr lang="en-US" smtClean="0"/>
              <a:t>16</a:t>
            </a:fld>
            <a:endParaRPr lang="en-US"/>
          </a:p>
        </p:txBody>
      </p:sp>
    </p:spTree>
    <p:extLst>
      <p:ext uri="{BB962C8B-B14F-4D97-AF65-F5344CB8AC3E}">
        <p14:creationId xmlns:p14="http://schemas.microsoft.com/office/powerpoint/2010/main" val="217167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Our wildflower program can be divided into conservation measures and enhancement measures. Conservation of diverse native plant communities is extremely important because these communities have taken decades to centuries to develop. If we damage them too much, they may never be the same. Some efforts, like our mowing guidelines and wildflower routes, encompass massive amounts of </a:t>
            </a:r>
            <a:r>
              <a:rPr lang="en-US"/>
              <a:t>area.</a:t>
            </a:r>
            <a:endParaRPr lang="en-US" dirty="0"/>
          </a:p>
        </p:txBody>
      </p:sp>
      <p:sp>
        <p:nvSpPr>
          <p:cNvPr id="4" name="Slide Number Placeholder 3"/>
          <p:cNvSpPr>
            <a:spLocks noGrp="1"/>
          </p:cNvSpPr>
          <p:nvPr>
            <p:ph type="sldNum" sz="quarter" idx="5"/>
          </p:nvPr>
        </p:nvSpPr>
        <p:spPr/>
        <p:txBody>
          <a:bodyPr/>
          <a:lstStyle/>
          <a:p>
            <a:fld id="{FDF27F0A-7E16-4C3A-AB13-D2ED293E9D89}" type="slidenum">
              <a:rPr lang="en-US" smtClean="0"/>
              <a:t>2</a:t>
            </a:fld>
            <a:endParaRPr lang="en-US"/>
          </a:p>
        </p:txBody>
      </p:sp>
    </p:spTree>
    <p:extLst>
      <p:ext uri="{BB962C8B-B14F-4D97-AF65-F5344CB8AC3E}">
        <p14:creationId xmlns:p14="http://schemas.microsoft.com/office/powerpoint/2010/main" val="43125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Prior to our conservation mowing guidelines, AHTD mowed the full width of the right-of-way during every mowing. Our guidelines now establish a more conservative approach, where we mow the full width only during one mowing per year, and we mow a clear zone, next to the pavement more often. The clear zone both improves sight lines for safety and also provides for a safe space for vehicles to pull off of the road. You can see here that the wildflowers have been maintained through this once-annual mowing, but the swath that the mower is about to hit is more dominated by grasses.</a:t>
            </a:r>
          </a:p>
        </p:txBody>
      </p:sp>
      <p:sp>
        <p:nvSpPr>
          <p:cNvPr id="4" name="Slide Number Placeholder 3"/>
          <p:cNvSpPr>
            <a:spLocks noGrp="1"/>
          </p:cNvSpPr>
          <p:nvPr>
            <p:ph type="sldNum" sz="quarter" idx="5"/>
          </p:nvPr>
        </p:nvSpPr>
        <p:spPr/>
        <p:txBody>
          <a:bodyPr/>
          <a:lstStyle/>
          <a:p>
            <a:fld id="{FDF27F0A-7E16-4C3A-AB13-D2ED293E9D89}" type="slidenum">
              <a:rPr lang="en-US" smtClean="0"/>
              <a:t>3</a:t>
            </a:fld>
            <a:endParaRPr lang="en-US"/>
          </a:p>
        </p:txBody>
      </p:sp>
    </p:spTree>
    <p:extLst>
      <p:ext uri="{BB962C8B-B14F-4D97-AF65-F5344CB8AC3E}">
        <p14:creationId xmlns:p14="http://schemas.microsoft.com/office/powerpoint/2010/main" val="914648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 you can see the roadside zones as specified in the guidelines. On a typical highway that’s not a freeway, the clear zone is 10 feet wide, and then the transition zone is up to 30’ wide. This is the area where we want wildflowers to thrive. Typically, the ROW fence is 30’ or 40’ from the pavement, though it is sometimes narrower or wider. If the ROW is wider than 40’, those are the areas where we allow trees to grow.</a:t>
            </a:r>
          </a:p>
          <a:p>
            <a:r>
              <a:rPr lang="en-US" dirty="0"/>
              <a:t>On freeways, because of the higher speeds and the need for better sight lines at on-ramps, the clear zone is expanded to 30’, and the transition zone can be up to 50’. We still mow the transition zone because otherwise trees would become established, which would eventually shade out the wildflowers and could cause safety issues by obscuring sightlines, shading the road during icy conditions, or just falling into the roadway.</a:t>
            </a:r>
          </a:p>
          <a:p>
            <a:endParaRPr lang="en-US" dirty="0"/>
          </a:p>
          <a:p>
            <a:r>
              <a:rPr lang="en-US" dirty="0"/>
              <a:t>Mowing in the fall in southern Arkansas is particularly tricky, because many of the roadsides become wet quickly as soon as fall hits. If the soil is wet, the tractors and mower wheels will get bogged down and creates ruts in the roadsides. This soil disturbance can create areas where invasive species could take hold. Our mowing window for the fall is from October 1 to Thanksgiving, which means the some of this mowing occurs while stands of wildflowers are still blooming. We don’t have the resources to tighten this window, even with contractors, since there are a limited number of contractors and many of them move from county to county throughout the mowing windows. Some counties, mostly in the MAP, where water management for rice means that the roadsides fill up with water even earlier, have been allowed to mow the full width during the July mowing instead of the fall. While this reduces the risk of chewing up the soil, it still impacts wildflowers and pollinators, just a different set of species. However, many plants that bloom in the summer, including some milkweeds, will quickly recover and flower again. We are evaluating whether we can convert some of these routes in southern Arkansas to mow the full width only every other fall. However, that’s also the part of Arkansas with the longest growing season, where trees might get too big for the mowers in just 2 years.</a:t>
            </a:r>
          </a:p>
          <a:p>
            <a:endParaRPr lang="en-US" dirty="0"/>
          </a:p>
          <a:p>
            <a:r>
              <a:rPr lang="en-US" dirty="0"/>
              <a:t>We have several major exceptions to this policy: our good neighbor program where we will mow the full width each time in front of the landowner’s lawn. Most cities and towns also do their own supplemental mowing, especially at interchanges. Finally, many landowners mow in front of their own property. In my limited time in Arkansas and in this position, it’s possible that I have been noticing an increase in the percentage of our ROW that’s kept as a frequently-mowed lawn, but it’s also likely that I really learned to look for it only a couple of years ago. Anywhere where you see the ROW looking like a lawn you would see in a front yard, it is most likely the landowner, and not us, doing that work. </a:t>
            </a:r>
          </a:p>
        </p:txBody>
      </p:sp>
      <p:sp>
        <p:nvSpPr>
          <p:cNvPr id="4" name="Slide Number Placeholder 3"/>
          <p:cNvSpPr>
            <a:spLocks noGrp="1"/>
          </p:cNvSpPr>
          <p:nvPr>
            <p:ph type="sldNum" sz="quarter" idx="5"/>
          </p:nvPr>
        </p:nvSpPr>
        <p:spPr/>
        <p:txBody>
          <a:bodyPr/>
          <a:lstStyle/>
          <a:p>
            <a:fld id="{FDF27F0A-7E16-4C3A-AB13-D2ED293E9D89}" type="slidenum">
              <a:rPr lang="en-US" smtClean="0"/>
              <a:t>4</a:t>
            </a:fld>
            <a:endParaRPr lang="en-US"/>
          </a:p>
        </p:txBody>
      </p:sp>
    </p:spTree>
    <p:extLst>
      <p:ext uri="{BB962C8B-B14F-4D97-AF65-F5344CB8AC3E}">
        <p14:creationId xmlns:p14="http://schemas.microsoft.com/office/powerpoint/2010/main" val="3572476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Our wildflower route program was begun in the late 90s, with over 1000 miles of roads designated. The wildflower routes now total nearly 1300 miles, including the most recent addition to protect a long stretch of habitat for the frosted elfin butterfly.</a:t>
            </a:r>
          </a:p>
          <a:p>
            <a:endParaRPr lang="en-US" dirty="0"/>
          </a:p>
          <a:p>
            <a:r>
              <a:rPr lang="en-US" dirty="0"/>
              <a:t>These are miles-long stretches of roads that have important wildflower displays. Mostly, these are areas with showy displays of native wildflowers. Some of them, like that frosted elfin route, protect large populations of rare species.</a:t>
            </a:r>
          </a:p>
          <a:p>
            <a:endParaRPr lang="en-US" dirty="0"/>
          </a:p>
          <a:p>
            <a:r>
              <a:rPr lang="en-US" dirty="0"/>
              <a:t>Within these routes, broadcast herbicide is prohibited – even in the clear zone. Spot treatment of invasive species is allowed.</a:t>
            </a:r>
          </a:p>
          <a:p>
            <a:endParaRPr lang="en-US" dirty="0"/>
          </a:p>
          <a:p>
            <a:r>
              <a:rPr lang="en-US" dirty="0"/>
              <a:t>You’ll notice that the MAP, on the east side of the state, is pretty lacking in these routes, with just the one strip along where some of the Grand Prairie Natural Areas are. For most of the rest of the MAP, there might be small patches of natives hanging on here and there, especially where minimal management of woody vegetation has been done by the railroads for decades, but we don’t know of any miles-long stretches of native wildflowers. I have been suspecting that some roads in Crowley’s Ridge could qualify, but have not had the chance to survey in both May/June and September/October.</a:t>
            </a:r>
          </a:p>
        </p:txBody>
      </p:sp>
      <p:sp>
        <p:nvSpPr>
          <p:cNvPr id="4" name="Slide Number Placeholder 3"/>
          <p:cNvSpPr>
            <a:spLocks noGrp="1"/>
          </p:cNvSpPr>
          <p:nvPr>
            <p:ph type="sldNum" sz="quarter" idx="5"/>
          </p:nvPr>
        </p:nvSpPr>
        <p:spPr/>
        <p:txBody>
          <a:bodyPr/>
          <a:lstStyle/>
          <a:p>
            <a:fld id="{FDF27F0A-7E16-4C3A-AB13-D2ED293E9D89}" type="slidenum">
              <a:rPr lang="en-US" smtClean="0"/>
              <a:t>5</a:t>
            </a:fld>
            <a:endParaRPr lang="en-US"/>
          </a:p>
        </p:txBody>
      </p:sp>
    </p:spTree>
    <p:extLst>
      <p:ext uri="{BB962C8B-B14F-4D97-AF65-F5344CB8AC3E}">
        <p14:creationId xmlns:p14="http://schemas.microsoft.com/office/powerpoint/2010/main" val="389876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After these routes were designated, we later added a Native Wildflower Area sign program. These are smaller areas, again some of them protecting diverse or impressive displays less than a mile long, and some protecting populations of rare species. On the right here is a big display of </a:t>
            </a:r>
            <a:r>
              <a:rPr lang="en-US" dirty="0" err="1"/>
              <a:t>longflower</a:t>
            </a:r>
            <a:r>
              <a:rPr lang="en-US" dirty="0"/>
              <a:t> </a:t>
            </a:r>
            <a:r>
              <a:rPr lang="en-US" dirty="0" err="1"/>
              <a:t>beeblossom</a:t>
            </a:r>
            <a:r>
              <a:rPr lang="en-US" dirty="0"/>
              <a:t>. On the left is a curious one of these wildflower areas, designating a huge patch of Texas Paintbrush in the median of I-40 in western Johnson County. This patch has been there for decades, but this species is only known historically from a couple of Arkansas Counties, and not in Johnson County. </a:t>
            </a:r>
          </a:p>
        </p:txBody>
      </p:sp>
      <p:sp>
        <p:nvSpPr>
          <p:cNvPr id="4" name="Slide Number Placeholder 3"/>
          <p:cNvSpPr>
            <a:spLocks noGrp="1"/>
          </p:cNvSpPr>
          <p:nvPr>
            <p:ph type="sldNum" sz="quarter" idx="5"/>
          </p:nvPr>
        </p:nvSpPr>
        <p:spPr/>
        <p:txBody>
          <a:bodyPr/>
          <a:lstStyle/>
          <a:p>
            <a:fld id="{FDF27F0A-7E16-4C3A-AB13-D2ED293E9D89}" type="slidenum">
              <a:rPr lang="en-US" smtClean="0"/>
              <a:t>6</a:t>
            </a:fld>
            <a:endParaRPr lang="en-US"/>
          </a:p>
        </p:txBody>
      </p:sp>
    </p:spTree>
    <p:extLst>
      <p:ext uri="{BB962C8B-B14F-4D97-AF65-F5344CB8AC3E}">
        <p14:creationId xmlns:p14="http://schemas.microsoft.com/office/powerpoint/2010/main" val="857112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 also conserve native populations by doing plant rescues.</a:t>
            </a:r>
          </a:p>
          <a:p>
            <a:endParaRPr lang="en-US" dirty="0"/>
          </a:p>
          <a:p>
            <a:r>
              <a:rPr lang="en-US" dirty="0"/>
              <a:t>The plant in the upper right is yellow coneflower, Echinacea </a:t>
            </a:r>
            <a:r>
              <a:rPr lang="en-US" dirty="0" err="1"/>
              <a:t>paradoxa</a:t>
            </a:r>
            <a:r>
              <a:rPr lang="en-US" dirty="0"/>
              <a:t>. Hwy 21 in Carroll County was being </a:t>
            </a:r>
            <a:r>
              <a:rPr lang="en-US" dirty="0" err="1"/>
              <a:t>widenened</a:t>
            </a:r>
            <a:r>
              <a:rPr lang="en-US" dirty="0"/>
              <a:t>. They dug up plants and brought them to our nursery here in Little Rock, then planted them back out after the construction was completed. Follow up surveys the next year saw excellent survivorship.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Lower left is corkwood, a rare small wetland tree. This had been considered the single species in the genus </a:t>
            </a:r>
            <a:r>
              <a:rPr lang="en-US" dirty="0" err="1"/>
              <a:t>Leitneria</a:t>
            </a:r>
            <a:r>
              <a:rPr lang="en-US" dirty="0"/>
              <a:t>, </a:t>
            </a:r>
            <a:r>
              <a:rPr lang="en-US" dirty="0" err="1"/>
              <a:t>Leitneria</a:t>
            </a:r>
            <a:r>
              <a:rPr lang="en-US" dirty="0"/>
              <a:t> </a:t>
            </a:r>
            <a:r>
              <a:rPr lang="en-US" dirty="0" err="1"/>
              <a:t>floridana</a:t>
            </a:r>
            <a:r>
              <a:rPr lang="en-US" dirty="0"/>
              <a:t>, scattered in very limited areas In FL, GA, AR, MO, and TX, but recent genetic and morphological data point to it being 2 species, with those in AR and MO being the subspecies L. pilosa ssp. ozarkana. One of the first things I did when I started as an intern with ARDOT was to help dig up dozens of these plants and transport them to our Walnut Ridge Mitigation Area. I stopped by there last year and saw the populations thriving. We have a pending bridge replacement job near Lake Village with a small patch of these, and we have a similar plan to move those.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Lower middle is </a:t>
            </a:r>
            <a:r>
              <a:rPr lang="en-US" dirty="0" err="1"/>
              <a:t>Arknsas</a:t>
            </a:r>
            <a:r>
              <a:rPr lang="en-US" dirty="0"/>
              <a:t> meadow rue. This species, Thalictrum arkansanum, is known only from a narrow band from central AR into OK. This population is right here in Little Rock, just down the road from my office. Crooked Creek was flooding at I-30, and so plans were developed to broaden the floodplain. Kayti moved dozens of plants from one side of the creek, in the construction zone, to the other, where they are still doing well.</a:t>
            </a:r>
          </a:p>
          <a:p>
            <a:r>
              <a:rPr lang="en-US" dirty="0"/>
              <a:t>Lower right is my predecessor in this position and now my supervisor, Kayti Ewing, transporting some swamp milkweed out of a construction zone and into Fayetteville’s Woolsey Wet Prairie preserve.</a:t>
            </a:r>
          </a:p>
        </p:txBody>
      </p:sp>
      <p:sp>
        <p:nvSpPr>
          <p:cNvPr id="4" name="Slide Number Placeholder 3"/>
          <p:cNvSpPr>
            <a:spLocks noGrp="1"/>
          </p:cNvSpPr>
          <p:nvPr>
            <p:ph type="sldNum" sz="quarter" idx="5"/>
          </p:nvPr>
        </p:nvSpPr>
        <p:spPr/>
        <p:txBody>
          <a:bodyPr/>
          <a:lstStyle/>
          <a:p>
            <a:fld id="{FDF27F0A-7E16-4C3A-AB13-D2ED293E9D89}" type="slidenum">
              <a:rPr lang="en-US" smtClean="0"/>
              <a:t>7</a:t>
            </a:fld>
            <a:endParaRPr lang="en-US"/>
          </a:p>
        </p:txBody>
      </p:sp>
    </p:spTree>
    <p:extLst>
      <p:ext uri="{BB962C8B-B14F-4D97-AF65-F5344CB8AC3E}">
        <p14:creationId xmlns:p14="http://schemas.microsoft.com/office/powerpoint/2010/main" val="171381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err="1"/>
              <a:t>Lanceleaf</a:t>
            </a:r>
            <a:r>
              <a:rPr lang="en-US" dirty="0"/>
              <a:t> coreopsis</a:t>
            </a:r>
          </a:p>
          <a:p>
            <a:r>
              <a:rPr lang="en-US" dirty="0"/>
              <a:t>Plains coreopsis</a:t>
            </a:r>
          </a:p>
          <a:p>
            <a:r>
              <a:rPr lang="en-US" dirty="0"/>
              <a:t>Black-eyed </a:t>
            </a:r>
            <a:r>
              <a:rPr lang="en-US" dirty="0" err="1"/>
              <a:t>susan</a:t>
            </a:r>
            <a:endParaRPr lang="en-US" dirty="0"/>
          </a:p>
          <a:p>
            <a:r>
              <a:rPr lang="en-US" dirty="0"/>
              <a:t>Prairie blazing star</a:t>
            </a:r>
          </a:p>
          <a:p>
            <a:r>
              <a:rPr lang="en-US" dirty="0"/>
              <a:t>Showy evening primrose</a:t>
            </a:r>
          </a:p>
          <a:p>
            <a:r>
              <a:rPr lang="en-US" dirty="0"/>
              <a:t>Purple coneflower</a:t>
            </a:r>
          </a:p>
          <a:p>
            <a:r>
              <a:rPr lang="en-US" altLang="en-US" baseline="0" dirty="0"/>
              <a:t>SPECIAL SEEDING MIX adds ASCTUB, CHAFAS, A. gerardii, S. nutans, S. </a:t>
            </a:r>
            <a:r>
              <a:rPr lang="en-US" altLang="en-US" baseline="0" dirty="0" err="1"/>
              <a:t>scoparium</a:t>
            </a:r>
            <a:r>
              <a:rPr lang="en-US" altLang="en-US" baseline="0" dirty="0"/>
              <a:t>. Used on projects involving federal or state property – national forests, national parks, military, state parks, etc. This follows executive order 13112 that established the invasive species council – can’t spend federal money on planting </a:t>
            </a:r>
            <a:r>
              <a:rPr lang="en-US" altLang="en-US" baseline="0" dirty="0" err="1"/>
              <a:t>invasives</a:t>
            </a:r>
            <a:r>
              <a:rPr lang="en-US" altLang="en-US" baseline="0" dirty="0"/>
              <a:t>.</a:t>
            </a:r>
            <a:endParaRPr lang="en-US" dirty="0"/>
          </a:p>
        </p:txBody>
      </p:sp>
      <p:sp>
        <p:nvSpPr>
          <p:cNvPr id="4" name="Slide Number Placeholder 3"/>
          <p:cNvSpPr>
            <a:spLocks noGrp="1"/>
          </p:cNvSpPr>
          <p:nvPr>
            <p:ph type="sldNum" sz="quarter" idx="5"/>
          </p:nvPr>
        </p:nvSpPr>
        <p:spPr/>
        <p:txBody>
          <a:bodyPr/>
          <a:lstStyle/>
          <a:p>
            <a:fld id="{FDF27F0A-7E16-4C3A-AB13-D2ED293E9D89}" type="slidenum">
              <a:rPr lang="en-US" smtClean="0"/>
              <a:t>8</a:t>
            </a:fld>
            <a:endParaRPr lang="en-US"/>
          </a:p>
        </p:txBody>
      </p:sp>
    </p:spTree>
    <p:extLst>
      <p:ext uri="{BB962C8B-B14F-4D97-AF65-F5344CB8AC3E}">
        <p14:creationId xmlns:p14="http://schemas.microsoft.com/office/powerpoint/2010/main" val="2960633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Mountain Home Master Gardeners project on the Mountain Home Bypass.  Planted 2000</a:t>
            </a:r>
          </a:p>
          <a:p>
            <a:endParaRPr lang="en-US" dirty="0"/>
          </a:p>
          <a:p>
            <a:r>
              <a:rPr lang="en-US" dirty="0"/>
              <a:t>We have planted a few acres of these in most of the past several years. The minimum size is one acre, and we try to avoid doing these in 10- or 20-foot strips, so it can sometimes be challenging to find suitable areas, especially considering the number of landowners who are mowing.</a:t>
            </a:r>
          </a:p>
        </p:txBody>
      </p:sp>
      <p:sp>
        <p:nvSpPr>
          <p:cNvPr id="4" name="Slide Number Placeholder 3"/>
          <p:cNvSpPr>
            <a:spLocks noGrp="1"/>
          </p:cNvSpPr>
          <p:nvPr>
            <p:ph type="sldNum" sz="quarter" idx="5"/>
          </p:nvPr>
        </p:nvSpPr>
        <p:spPr/>
        <p:txBody>
          <a:bodyPr/>
          <a:lstStyle/>
          <a:p>
            <a:fld id="{FDF27F0A-7E16-4C3A-AB13-D2ED293E9D89}" type="slidenum">
              <a:rPr lang="en-US" smtClean="0"/>
              <a:t>9</a:t>
            </a:fld>
            <a:endParaRPr lang="en-US"/>
          </a:p>
        </p:txBody>
      </p:sp>
    </p:spTree>
    <p:extLst>
      <p:ext uri="{BB962C8B-B14F-4D97-AF65-F5344CB8AC3E}">
        <p14:creationId xmlns:p14="http://schemas.microsoft.com/office/powerpoint/2010/main" val="1977045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434944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701144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6656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ainer 5">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320347" y="552450"/>
            <a:ext cx="6510137" cy="5753100"/>
          </a:xfrm>
          <a:prstGeom prst="rect">
            <a:avLst/>
          </a:prstGeom>
          <a:solidFill>
            <a:schemeClr val="tx1"/>
          </a:solidFill>
        </p:spPr>
        <p:txBody>
          <a:bodyPr/>
          <a:lstStyle>
            <a:lvl1pPr marL="0" indent="0" algn="ctr">
              <a:buNone/>
              <a:defRPr sz="1800"/>
            </a:lvl1pPr>
          </a:lstStyle>
          <a:p>
            <a:r>
              <a:rPr lang="fr-FR" dirty="0"/>
              <a:t>	</a:t>
            </a:r>
          </a:p>
          <a:p>
            <a:endParaRPr lang="fr-FR" dirty="0"/>
          </a:p>
          <a:p>
            <a:endParaRPr lang="fr-FR" dirty="0"/>
          </a:p>
          <a:p>
            <a:endParaRPr lang="fr-FR" dirty="0"/>
          </a:p>
          <a:p>
            <a:r>
              <a:rPr lang="fr-FR" dirty="0"/>
              <a:t>PICTURE</a:t>
            </a:r>
          </a:p>
        </p:txBody>
      </p:sp>
    </p:spTree>
    <p:extLst>
      <p:ext uri="{BB962C8B-B14F-4D97-AF65-F5344CB8AC3E}">
        <p14:creationId xmlns:p14="http://schemas.microsoft.com/office/powerpoint/2010/main" val="4028165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ainer 2">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5787197" y="0"/>
            <a:ext cx="3356803" cy="6858000"/>
          </a:xfrm>
          <a:prstGeom prst="rect">
            <a:avLst/>
          </a:prstGeom>
          <a:solidFill>
            <a:schemeClr val="tx1"/>
          </a:solidFill>
        </p:spPr>
        <p:txBody>
          <a:bodyPr/>
          <a:lstStyle>
            <a:lvl1pPr marL="0" indent="0" algn="ctr">
              <a:buNone/>
              <a:defRPr sz="1800"/>
            </a:lvl1pPr>
          </a:lstStyle>
          <a:p>
            <a:r>
              <a:rPr lang="fr-FR" dirty="0"/>
              <a:t>	</a:t>
            </a:r>
          </a:p>
          <a:p>
            <a:endParaRPr lang="fr-FR" dirty="0"/>
          </a:p>
          <a:p>
            <a:endParaRPr lang="fr-FR" dirty="0"/>
          </a:p>
          <a:p>
            <a:endParaRPr lang="fr-FR" dirty="0"/>
          </a:p>
          <a:p>
            <a:r>
              <a:rPr lang="fr-FR" dirty="0"/>
              <a:t>PICTURE</a:t>
            </a:r>
          </a:p>
        </p:txBody>
      </p:sp>
      <p:sp>
        <p:nvSpPr>
          <p:cNvPr id="3" name="Text Placeholder 3">
            <a:extLst>
              <a:ext uri="{FF2B5EF4-FFF2-40B4-BE49-F238E27FC236}">
                <a16:creationId xmlns:a16="http://schemas.microsoft.com/office/drawing/2014/main" id="{587C6D67-E93F-4E7F-A87C-92F10DB38074}"/>
              </a:ext>
            </a:extLst>
          </p:cNvPr>
          <p:cNvSpPr>
            <a:spLocks noGrp="1"/>
          </p:cNvSpPr>
          <p:nvPr>
            <p:ph type="body" sz="half" idx="2"/>
          </p:nvPr>
        </p:nvSpPr>
        <p:spPr>
          <a:xfrm>
            <a:off x="819123" y="1863524"/>
            <a:ext cx="4027777" cy="4450249"/>
          </a:xfrm>
        </p:spPr>
        <p:txBody>
          <a:bodyPr>
            <a:normAutofit/>
          </a:bodyPr>
          <a:lstStyle>
            <a:lvl1pPr marL="0" indent="0">
              <a:buNone/>
              <a:defRPr sz="18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itle 7">
            <a:extLst>
              <a:ext uri="{FF2B5EF4-FFF2-40B4-BE49-F238E27FC236}">
                <a16:creationId xmlns:a16="http://schemas.microsoft.com/office/drawing/2014/main" id="{5646BD93-EDDD-4FCE-A45B-2DB207EE42D0}"/>
              </a:ext>
            </a:extLst>
          </p:cNvPr>
          <p:cNvSpPr>
            <a:spLocks noGrp="1"/>
          </p:cNvSpPr>
          <p:nvPr>
            <p:ph type="title"/>
          </p:nvPr>
        </p:nvSpPr>
        <p:spPr>
          <a:xfrm>
            <a:off x="819123" y="912160"/>
            <a:ext cx="4027777" cy="951365"/>
          </a:xfrm>
          <a:prstGeom prst="rect">
            <a:avLst/>
          </a:prstGeom>
        </p:spPr>
        <p:txBody>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2394191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ainer 6">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FE6CB746-1DFB-4E06-9747-15AC7A330E5A}"/>
              </a:ext>
            </a:extLst>
          </p:cNvPr>
          <p:cNvSpPr>
            <a:spLocks noGrp="1"/>
          </p:cNvSpPr>
          <p:nvPr>
            <p:ph type="pic" sz="quarter" idx="10" hasCustomPrompt="1"/>
          </p:nvPr>
        </p:nvSpPr>
        <p:spPr>
          <a:xfrm>
            <a:off x="1007269" y="1160463"/>
            <a:ext cx="3564731" cy="4645024"/>
          </a:xfrm>
          <a:prstGeom prst="rect">
            <a:avLst/>
          </a:prstGeom>
          <a:solidFill>
            <a:schemeClr val="tx1"/>
          </a:solidFill>
        </p:spPr>
        <p:txBody>
          <a:bodyPr/>
          <a:lstStyle>
            <a:lvl1pPr marL="0" indent="0" algn="ctr">
              <a:buNone/>
              <a:defRPr sz="1800"/>
            </a:lvl1pPr>
          </a:lstStyle>
          <a:p>
            <a:r>
              <a:rPr lang="fr-FR" dirty="0"/>
              <a:t>	</a:t>
            </a:r>
          </a:p>
          <a:p>
            <a:endParaRPr lang="fr-FR" dirty="0"/>
          </a:p>
          <a:p>
            <a:r>
              <a:rPr lang="fr-FR" dirty="0"/>
              <a:t>PICTURE</a:t>
            </a:r>
          </a:p>
        </p:txBody>
      </p:sp>
    </p:spTree>
    <p:extLst>
      <p:ext uri="{BB962C8B-B14F-4D97-AF65-F5344CB8AC3E}">
        <p14:creationId xmlns:p14="http://schemas.microsoft.com/office/powerpoint/2010/main" val="4081665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8 Pic/Logo">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0FA82258-8070-4B7B-B7C6-919C1BFAD958}"/>
              </a:ext>
            </a:extLst>
          </p:cNvPr>
          <p:cNvSpPr>
            <a:spLocks noGrp="1"/>
          </p:cNvSpPr>
          <p:nvPr>
            <p:ph sz="quarter" idx="10" hasCustomPrompt="1"/>
          </p:nvPr>
        </p:nvSpPr>
        <p:spPr>
          <a:xfrm>
            <a:off x="963765" y="1824505"/>
            <a:ext cx="857772" cy="1093468"/>
          </a:xfrm>
          <a:prstGeom prst="rect">
            <a:avLst/>
          </a:prstGeom>
        </p:spPr>
        <p:txBody>
          <a:bodyPr anchor="t">
            <a:normAutofit/>
          </a:bodyPr>
          <a:lstStyle>
            <a:lvl1pPr marL="0" indent="0" algn="ctr">
              <a:buNone/>
              <a:defRPr sz="600"/>
            </a:lvl1pPr>
          </a:lstStyle>
          <a:p>
            <a:pPr lvl="0"/>
            <a:r>
              <a:rPr lang="fr-FR" dirty="0"/>
              <a:t>Drag &amp; Drop</a:t>
            </a:r>
            <a:endParaRPr lang="en-US" dirty="0"/>
          </a:p>
        </p:txBody>
      </p:sp>
      <p:sp>
        <p:nvSpPr>
          <p:cNvPr id="40" name="Espace réservé du contenu 12">
            <a:extLst>
              <a:ext uri="{FF2B5EF4-FFF2-40B4-BE49-F238E27FC236}">
                <a16:creationId xmlns:a16="http://schemas.microsoft.com/office/drawing/2014/main" id="{B070F49F-DF60-4723-A91C-5C1E12D58613}"/>
              </a:ext>
            </a:extLst>
          </p:cNvPr>
          <p:cNvSpPr>
            <a:spLocks noGrp="1"/>
          </p:cNvSpPr>
          <p:nvPr>
            <p:ph sz="quarter" idx="11" hasCustomPrompt="1"/>
          </p:nvPr>
        </p:nvSpPr>
        <p:spPr>
          <a:xfrm>
            <a:off x="2228327" y="1824505"/>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1" name="Espace réservé du contenu 12">
            <a:extLst>
              <a:ext uri="{FF2B5EF4-FFF2-40B4-BE49-F238E27FC236}">
                <a16:creationId xmlns:a16="http://schemas.microsoft.com/office/drawing/2014/main" id="{1A46C95E-26CD-45AD-BB72-B430933BACC5}"/>
              </a:ext>
            </a:extLst>
          </p:cNvPr>
          <p:cNvSpPr>
            <a:spLocks noGrp="1"/>
          </p:cNvSpPr>
          <p:nvPr>
            <p:ph sz="quarter" idx="12" hasCustomPrompt="1"/>
          </p:nvPr>
        </p:nvSpPr>
        <p:spPr>
          <a:xfrm>
            <a:off x="3492890" y="1824505"/>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2" name="Espace réservé du contenu 12">
            <a:extLst>
              <a:ext uri="{FF2B5EF4-FFF2-40B4-BE49-F238E27FC236}">
                <a16:creationId xmlns:a16="http://schemas.microsoft.com/office/drawing/2014/main" id="{7C59A534-42C3-4A87-94C8-B2FBBAFC4BF6}"/>
              </a:ext>
            </a:extLst>
          </p:cNvPr>
          <p:cNvSpPr>
            <a:spLocks noGrp="1"/>
          </p:cNvSpPr>
          <p:nvPr>
            <p:ph sz="quarter" idx="13" hasCustomPrompt="1"/>
          </p:nvPr>
        </p:nvSpPr>
        <p:spPr>
          <a:xfrm>
            <a:off x="4757452" y="1824505"/>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3" name="Espace réservé du contenu 12">
            <a:extLst>
              <a:ext uri="{FF2B5EF4-FFF2-40B4-BE49-F238E27FC236}">
                <a16:creationId xmlns:a16="http://schemas.microsoft.com/office/drawing/2014/main" id="{4BB3DF69-45D4-47B3-BA99-BA35B5100C33}"/>
              </a:ext>
            </a:extLst>
          </p:cNvPr>
          <p:cNvSpPr>
            <a:spLocks noGrp="1"/>
          </p:cNvSpPr>
          <p:nvPr>
            <p:ph sz="quarter" idx="14" hasCustomPrompt="1"/>
          </p:nvPr>
        </p:nvSpPr>
        <p:spPr>
          <a:xfrm>
            <a:off x="6022014" y="1824505"/>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4" name="Espace réservé du contenu 12">
            <a:extLst>
              <a:ext uri="{FF2B5EF4-FFF2-40B4-BE49-F238E27FC236}">
                <a16:creationId xmlns:a16="http://schemas.microsoft.com/office/drawing/2014/main" id="{F2BAFCF9-6ACE-4E11-8AC5-705BA7DCE73A}"/>
              </a:ext>
            </a:extLst>
          </p:cNvPr>
          <p:cNvSpPr>
            <a:spLocks noGrp="1"/>
          </p:cNvSpPr>
          <p:nvPr>
            <p:ph sz="quarter" idx="15" hasCustomPrompt="1"/>
          </p:nvPr>
        </p:nvSpPr>
        <p:spPr>
          <a:xfrm>
            <a:off x="7286576" y="1824505"/>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5" name="Espace réservé du contenu 12">
            <a:extLst>
              <a:ext uri="{FF2B5EF4-FFF2-40B4-BE49-F238E27FC236}">
                <a16:creationId xmlns:a16="http://schemas.microsoft.com/office/drawing/2014/main" id="{9F748970-5446-41ED-9626-54FA09FD9DA4}"/>
              </a:ext>
            </a:extLst>
          </p:cNvPr>
          <p:cNvSpPr>
            <a:spLocks noGrp="1"/>
          </p:cNvSpPr>
          <p:nvPr>
            <p:ph sz="quarter" idx="16" hasCustomPrompt="1"/>
          </p:nvPr>
        </p:nvSpPr>
        <p:spPr>
          <a:xfrm>
            <a:off x="963765" y="3321427"/>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6" name="Espace réservé du contenu 12">
            <a:extLst>
              <a:ext uri="{FF2B5EF4-FFF2-40B4-BE49-F238E27FC236}">
                <a16:creationId xmlns:a16="http://schemas.microsoft.com/office/drawing/2014/main" id="{658FDE67-743F-4741-AD12-5E89EB8B5203}"/>
              </a:ext>
            </a:extLst>
          </p:cNvPr>
          <p:cNvSpPr>
            <a:spLocks noGrp="1"/>
          </p:cNvSpPr>
          <p:nvPr>
            <p:ph sz="quarter" idx="17" hasCustomPrompt="1"/>
          </p:nvPr>
        </p:nvSpPr>
        <p:spPr>
          <a:xfrm>
            <a:off x="2228327" y="3321427"/>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7" name="Espace réservé du contenu 12">
            <a:extLst>
              <a:ext uri="{FF2B5EF4-FFF2-40B4-BE49-F238E27FC236}">
                <a16:creationId xmlns:a16="http://schemas.microsoft.com/office/drawing/2014/main" id="{3B72979C-C29D-4B32-BD44-7102EF391ECA}"/>
              </a:ext>
            </a:extLst>
          </p:cNvPr>
          <p:cNvSpPr>
            <a:spLocks noGrp="1"/>
          </p:cNvSpPr>
          <p:nvPr>
            <p:ph sz="quarter" idx="18" hasCustomPrompt="1"/>
          </p:nvPr>
        </p:nvSpPr>
        <p:spPr>
          <a:xfrm>
            <a:off x="3492890" y="3321427"/>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8" name="Espace réservé du contenu 12">
            <a:extLst>
              <a:ext uri="{FF2B5EF4-FFF2-40B4-BE49-F238E27FC236}">
                <a16:creationId xmlns:a16="http://schemas.microsoft.com/office/drawing/2014/main" id="{E26C070C-BBAD-4319-94CD-E920FBB48BBC}"/>
              </a:ext>
            </a:extLst>
          </p:cNvPr>
          <p:cNvSpPr>
            <a:spLocks noGrp="1"/>
          </p:cNvSpPr>
          <p:nvPr>
            <p:ph sz="quarter" idx="19" hasCustomPrompt="1"/>
          </p:nvPr>
        </p:nvSpPr>
        <p:spPr>
          <a:xfrm>
            <a:off x="4757452" y="3321427"/>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49" name="Espace réservé du contenu 12">
            <a:extLst>
              <a:ext uri="{FF2B5EF4-FFF2-40B4-BE49-F238E27FC236}">
                <a16:creationId xmlns:a16="http://schemas.microsoft.com/office/drawing/2014/main" id="{72D6E8D4-073F-4B82-807C-3DDAA7A1891C}"/>
              </a:ext>
            </a:extLst>
          </p:cNvPr>
          <p:cNvSpPr>
            <a:spLocks noGrp="1"/>
          </p:cNvSpPr>
          <p:nvPr>
            <p:ph sz="quarter" idx="20" hasCustomPrompt="1"/>
          </p:nvPr>
        </p:nvSpPr>
        <p:spPr>
          <a:xfrm>
            <a:off x="6022014" y="3321427"/>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50" name="Espace réservé du contenu 12">
            <a:extLst>
              <a:ext uri="{FF2B5EF4-FFF2-40B4-BE49-F238E27FC236}">
                <a16:creationId xmlns:a16="http://schemas.microsoft.com/office/drawing/2014/main" id="{D7188408-3746-4E2D-AC24-5C968B45D951}"/>
              </a:ext>
            </a:extLst>
          </p:cNvPr>
          <p:cNvSpPr>
            <a:spLocks noGrp="1"/>
          </p:cNvSpPr>
          <p:nvPr>
            <p:ph sz="quarter" idx="21" hasCustomPrompt="1"/>
          </p:nvPr>
        </p:nvSpPr>
        <p:spPr>
          <a:xfrm>
            <a:off x="7286576" y="3321427"/>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51" name="Espace réservé du contenu 12">
            <a:extLst>
              <a:ext uri="{FF2B5EF4-FFF2-40B4-BE49-F238E27FC236}">
                <a16:creationId xmlns:a16="http://schemas.microsoft.com/office/drawing/2014/main" id="{5B127143-F73B-447F-8E18-A821163DB15F}"/>
              </a:ext>
            </a:extLst>
          </p:cNvPr>
          <p:cNvSpPr>
            <a:spLocks noGrp="1"/>
          </p:cNvSpPr>
          <p:nvPr>
            <p:ph sz="quarter" idx="22" hasCustomPrompt="1"/>
          </p:nvPr>
        </p:nvSpPr>
        <p:spPr>
          <a:xfrm>
            <a:off x="963765" y="4822423"/>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52" name="Espace réservé du contenu 12">
            <a:extLst>
              <a:ext uri="{FF2B5EF4-FFF2-40B4-BE49-F238E27FC236}">
                <a16:creationId xmlns:a16="http://schemas.microsoft.com/office/drawing/2014/main" id="{48201BCB-09BC-40A6-88E5-745ABA04D146}"/>
              </a:ext>
            </a:extLst>
          </p:cNvPr>
          <p:cNvSpPr>
            <a:spLocks noGrp="1"/>
          </p:cNvSpPr>
          <p:nvPr>
            <p:ph sz="quarter" idx="23" hasCustomPrompt="1"/>
          </p:nvPr>
        </p:nvSpPr>
        <p:spPr>
          <a:xfrm>
            <a:off x="2228327" y="4822423"/>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53" name="Espace réservé du contenu 12">
            <a:extLst>
              <a:ext uri="{FF2B5EF4-FFF2-40B4-BE49-F238E27FC236}">
                <a16:creationId xmlns:a16="http://schemas.microsoft.com/office/drawing/2014/main" id="{6CDF4116-C12D-409A-BD45-FCE9C3710FED}"/>
              </a:ext>
            </a:extLst>
          </p:cNvPr>
          <p:cNvSpPr>
            <a:spLocks noGrp="1"/>
          </p:cNvSpPr>
          <p:nvPr>
            <p:ph sz="quarter" idx="24" hasCustomPrompt="1"/>
          </p:nvPr>
        </p:nvSpPr>
        <p:spPr>
          <a:xfrm>
            <a:off x="3492890" y="4822423"/>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54" name="Espace réservé du contenu 12">
            <a:extLst>
              <a:ext uri="{FF2B5EF4-FFF2-40B4-BE49-F238E27FC236}">
                <a16:creationId xmlns:a16="http://schemas.microsoft.com/office/drawing/2014/main" id="{877E41ED-FA1D-4BD6-804A-2AE2A0E32216}"/>
              </a:ext>
            </a:extLst>
          </p:cNvPr>
          <p:cNvSpPr>
            <a:spLocks noGrp="1"/>
          </p:cNvSpPr>
          <p:nvPr>
            <p:ph sz="quarter" idx="25" hasCustomPrompt="1"/>
          </p:nvPr>
        </p:nvSpPr>
        <p:spPr>
          <a:xfrm>
            <a:off x="4757452" y="4822423"/>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55" name="Espace réservé du contenu 12">
            <a:extLst>
              <a:ext uri="{FF2B5EF4-FFF2-40B4-BE49-F238E27FC236}">
                <a16:creationId xmlns:a16="http://schemas.microsoft.com/office/drawing/2014/main" id="{A9609212-EAF9-4B4F-A5BF-6F7698F74590}"/>
              </a:ext>
            </a:extLst>
          </p:cNvPr>
          <p:cNvSpPr>
            <a:spLocks noGrp="1"/>
          </p:cNvSpPr>
          <p:nvPr>
            <p:ph sz="quarter" idx="26" hasCustomPrompt="1"/>
          </p:nvPr>
        </p:nvSpPr>
        <p:spPr>
          <a:xfrm>
            <a:off x="6022014" y="4822423"/>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
        <p:nvSpPr>
          <p:cNvPr id="56" name="Espace réservé du contenu 12">
            <a:extLst>
              <a:ext uri="{FF2B5EF4-FFF2-40B4-BE49-F238E27FC236}">
                <a16:creationId xmlns:a16="http://schemas.microsoft.com/office/drawing/2014/main" id="{3AC5948D-29D8-4F6E-B17F-0441995C2C3F}"/>
              </a:ext>
            </a:extLst>
          </p:cNvPr>
          <p:cNvSpPr>
            <a:spLocks noGrp="1"/>
          </p:cNvSpPr>
          <p:nvPr>
            <p:ph sz="quarter" idx="27" hasCustomPrompt="1"/>
          </p:nvPr>
        </p:nvSpPr>
        <p:spPr>
          <a:xfrm>
            <a:off x="7286576" y="4822423"/>
            <a:ext cx="857772" cy="1093468"/>
          </a:xfrm>
          <a:prstGeom prst="rect">
            <a:avLst/>
          </a:prstGeom>
        </p:spPr>
        <p:txBody>
          <a:bodyPr anchor="t"/>
          <a:lstStyle>
            <a:lvl1pPr marL="0" indent="0" algn="ctr">
              <a:buNone/>
              <a:defRPr sz="600"/>
            </a:lvl1pPr>
          </a:lstStyle>
          <a:p>
            <a:pPr lvl="0"/>
            <a:r>
              <a:rPr lang="fr-FR" dirty="0"/>
              <a:t>Drag &amp; Drop</a:t>
            </a:r>
            <a:endParaRPr lang="en-US" dirty="0"/>
          </a:p>
        </p:txBody>
      </p:sp>
    </p:spTree>
    <p:extLst>
      <p:ext uri="{BB962C8B-B14F-4D97-AF65-F5344CB8AC3E}">
        <p14:creationId xmlns:p14="http://schemas.microsoft.com/office/powerpoint/2010/main" val="1148300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71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 Gray">
    <p:bg>
      <p:bgPr>
        <a:solidFill>
          <a:schemeClr val="tx2"/>
        </a:solid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1272540" y="3039877"/>
            <a:ext cx="6576060" cy="3482844"/>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lvl="0">
              <a:lnSpc>
                <a:spcPct val="100000"/>
              </a:lnSpc>
              <a:spcBef>
                <a:spcPts val="0"/>
              </a:spcBef>
              <a:defRPr/>
            </a:pPr>
            <a:endParaRPr lang="en-US" sz="4050" dirty="0"/>
          </a:p>
        </p:txBody>
      </p:sp>
      <p:sp>
        <p:nvSpPr>
          <p:cNvPr id="13" name="Text Placeholder 12"/>
          <p:cNvSpPr>
            <a:spLocks noGrp="1"/>
          </p:cNvSpPr>
          <p:nvPr>
            <p:ph type="body" sz="quarter" idx="12" hasCustomPrompt="1"/>
          </p:nvPr>
        </p:nvSpPr>
        <p:spPr>
          <a:xfrm>
            <a:off x="1416844" y="3221038"/>
            <a:ext cx="6057900" cy="2590800"/>
          </a:xfrm>
        </p:spPr>
        <p:txBody>
          <a:bodyPr>
            <a:normAutofit/>
          </a:bodyPr>
          <a:lstStyle>
            <a:lvl1pPr marL="0" indent="0">
              <a:buNone/>
              <a:defRPr sz="36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Head</a:t>
            </a:r>
          </a:p>
        </p:txBody>
      </p:sp>
      <p:sp>
        <p:nvSpPr>
          <p:cNvPr id="15" name="Text Placeholder 14"/>
          <p:cNvSpPr>
            <a:spLocks noGrp="1"/>
          </p:cNvSpPr>
          <p:nvPr>
            <p:ph type="body" sz="quarter" idx="13" hasCustomPrompt="1"/>
          </p:nvPr>
        </p:nvSpPr>
        <p:spPr>
          <a:xfrm>
            <a:off x="1416844" y="2212976"/>
            <a:ext cx="1066800" cy="1008063"/>
          </a:xfrm>
        </p:spPr>
        <p:txBody>
          <a:bodyPr>
            <a:noAutofit/>
          </a:bodyPr>
          <a:lstStyle>
            <a:lvl1pPr marL="0" indent="0">
              <a:buNone/>
              <a:defRPr sz="5400" b="1">
                <a:solidFill>
                  <a:schemeClr val="accent6"/>
                </a:solidFill>
              </a:defRPr>
            </a:lvl1pPr>
          </a:lstStyle>
          <a:p>
            <a:pPr lvl="0"/>
            <a:r>
              <a:rPr lang="en-US" dirty="0"/>
              <a:t>00</a:t>
            </a:r>
          </a:p>
        </p:txBody>
      </p:sp>
    </p:spTree>
    <p:extLst>
      <p:ext uri="{BB962C8B-B14F-4D97-AF65-F5344CB8AC3E}">
        <p14:creationId xmlns:p14="http://schemas.microsoft.com/office/powerpoint/2010/main" val="2166634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chemeClr val="accent1"/>
        </a:solidFill>
        <a:effectLst/>
      </p:bgPr>
    </p:bg>
    <p:spTree>
      <p:nvGrpSpPr>
        <p:cNvPr id="1" name=""/>
        <p:cNvGrpSpPr/>
        <p:nvPr/>
      </p:nvGrpSpPr>
      <p:grpSpPr>
        <a:xfrm>
          <a:off x="0" y="0"/>
          <a:ext cx="0" cy="0"/>
          <a:chOff x="0" y="0"/>
          <a:chExt cx="0" cy="0"/>
        </a:xfrm>
      </p:grpSpPr>
      <p:sp>
        <p:nvSpPr>
          <p:cNvPr id="7" name="Title 1"/>
          <p:cNvSpPr txBox="1">
            <a:spLocks/>
          </p:cNvSpPr>
          <p:nvPr userDrawn="1"/>
        </p:nvSpPr>
        <p:spPr>
          <a:xfrm>
            <a:off x="1272540" y="3039877"/>
            <a:ext cx="6576060" cy="3482844"/>
          </a:xfrm>
          <a:prstGeom prst="rect">
            <a:avLst/>
          </a:prstGeom>
        </p:spPr>
        <p:txBody>
          <a:bodyPr vert="horz" lIns="68580" tIns="34290" rIns="68580" bIns="34290" rtlCol="0" anchor="t">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lvl="0">
              <a:lnSpc>
                <a:spcPct val="100000"/>
              </a:lnSpc>
              <a:spcBef>
                <a:spcPts val="0"/>
              </a:spcBef>
              <a:defRPr/>
            </a:pPr>
            <a:endParaRPr lang="en-US" sz="4050" dirty="0"/>
          </a:p>
        </p:txBody>
      </p:sp>
      <p:sp>
        <p:nvSpPr>
          <p:cNvPr id="13" name="Text Placeholder 12"/>
          <p:cNvSpPr>
            <a:spLocks noGrp="1"/>
          </p:cNvSpPr>
          <p:nvPr>
            <p:ph type="body" sz="quarter" idx="12" hasCustomPrompt="1"/>
          </p:nvPr>
        </p:nvSpPr>
        <p:spPr>
          <a:xfrm>
            <a:off x="1416844" y="3221038"/>
            <a:ext cx="6057900" cy="2590800"/>
          </a:xfrm>
        </p:spPr>
        <p:txBody>
          <a:bodyPr>
            <a:normAutofit/>
          </a:bodyPr>
          <a:lstStyle>
            <a:lvl1pPr marL="0" indent="0">
              <a:spcAft>
                <a:spcPts val="0"/>
              </a:spcAft>
              <a:buNone/>
              <a:defRPr sz="3600" b="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a:spcAft>
                <a:spcPts val="0"/>
              </a:spcAft>
            </a:pPr>
            <a:r>
              <a:rPr lang="en-US" dirty="0"/>
              <a:t>Head</a:t>
            </a:r>
          </a:p>
        </p:txBody>
      </p:sp>
      <p:sp>
        <p:nvSpPr>
          <p:cNvPr id="15" name="Text Placeholder 14"/>
          <p:cNvSpPr>
            <a:spLocks noGrp="1"/>
          </p:cNvSpPr>
          <p:nvPr>
            <p:ph type="body" sz="quarter" idx="13" hasCustomPrompt="1"/>
          </p:nvPr>
        </p:nvSpPr>
        <p:spPr>
          <a:xfrm>
            <a:off x="1416844" y="2212976"/>
            <a:ext cx="1066800" cy="1008063"/>
          </a:xfrm>
        </p:spPr>
        <p:txBody>
          <a:bodyPr>
            <a:noAutofit/>
          </a:bodyPr>
          <a:lstStyle>
            <a:lvl1pPr marL="0" indent="0">
              <a:buNone/>
              <a:defRPr sz="5400" b="1">
                <a:solidFill>
                  <a:schemeClr val="accent6"/>
                </a:solidFill>
              </a:defRPr>
            </a:lvl1pPr>
          </a:lstStyle>
          <a:p>
            <a:pPr lvl="0"/>
            <a:r>
              <a:rPr lang="en-US" dirty="0"/>
              <a:t>00</a:t>
            </a:r>
          </a:p>
        </p:txBody>
      </p:sp>
    </p:spTree>
    <p:extLst>
      <p:ext uri="{BB962C8B-B14F-4D97-AF65-F5344CB8AC3E}">
        <p14:creationId xmlns:p14="http://schemas.microsoft.com/office/powerpoint/2010/main" val="2525762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8300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00794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vents">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F8A0F5C-5C6B-47C2-96B1-DCDB923954D3}"/>
              </a:ext>
            </a:extLst>
          </p:cNvPr>
          <p:cNvSpPr txBox="1"/>
          <p:nvPr userDrawn="1"/>
        </p:nvSpPr>
        <p:spPr>
          <a:xfrm>
            <a:off x="601382" y="2475762"/>
            <a:ext cx="1534129" cy="457048"/>
          </a:xfrm>
          <a:prstGeom prst="rect">
            <a:avLst/>
          </a:prstGeom>
          <a:noFill/>
        </p:spPr>
        <p:txBody>
          <a:bodyPr wrap="square" lIns="0" tIns="0" rIns="0" bIns="0" rtlCol="0">
            <a:spAutoFit/>
          </a:body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3300" b="0" i="0" u="none" strike="noStrike" kern="1200" cap="none" spc="0" normalizeH="0" baseline="0" noProof="0" dirty="0">
                <a:ln>
                  <a:noFill/>
                </a:ln>
                <a:effectLst/>
                <a:uLnTx/>
                <a:uFillTx/>
                <a:latin typeface="+mj-lt"/>
                <a:ea typeface="+mn-ea"/>
                <a:cs typeface="Segoe UI Semibold" panose="020B0702040204020203" pitchFamily="34" charset="0"/>
              </a:rPr>
              <a:t>Events</a:t>
            </a:r>
            <a:endParaRPr kumimoji="0" lang="en-US" sz="3300" b="0" i="0" u="none" strike="noStrike" kern="1200" cap="none" spc="0" normalizeH="0" baseline="0" noProof="0" dirty="0">
              <a:ln>
                <a:noFill/>
              </a:ln>
              <a:solidFill>
                <a:schemeClr val="accent1"/>
              </a:solidFill>
              <a:effectLst/>
              <a:uLnTx/>
              <a:uFillTx/>
              <a:latin typeface="+mj-lt"/>
              <a:ea typeface="+mn-ea"/>
              <a:cs typeface="Segoe UI Semibold" panose="020B0702040204020203" pitchFamily="34" charset="0"/>
            </a:endParaRPr>
          </a:p>
        </p:txBody>
      </p:sp>
      <p:sp>
        <p:nvSpPr>
          <p:cNvPr id="12" name="TextBox 11">
            <a:extLst>
              <a:ext uri="{FF2B5EF4-FFF2-40B4-BE49-F238E27FC236}">
                <a16:creationId xmlns:a16="http://schemas.microsoft.com/office/drawing/2014/main" id="{2F73E60A-4B03-4D95-BE4E-680FCA08E61E}"/>
              </a:ext>
            </a:extLst>
          </p:cNvPr>
          <p:cNvSpPr txBox="1"/>
          <p:nvPr userDrawn="1"/>
        </p:nvSpPr>
        <p:spPr>
          <a:xfrm>
            <a:off x="631862" y="1987911"/>
            <a:ext cx="1503649" cy="297517"/>
          </a:xfrm>
          <a:prstGeom prst="rect">
            <a:avLst/>
          </a:prstGeom>
          <a:noFill/>
        </p:spPr>
        <p:txBody>
          <a:bodyPr wrap="square" lIns="0" tIns="34290" rIns="68580" bIns="34290" rtlCol="0" anchor="t" anchorCtr="0">
            <a:spAutoFit/>
          </a:bodyPr>
          <a:lstStyle/>
          <a:p>
            <a:pPr marL="0" marR="0" lvl="0" indent="0" algn="l" defTabSz="685800" rtl="0" eaLnBrk="1" fontAlgn="auto" latinLnBrk="0" hangingPunct="1">
              <a:lnSpc>
                <a:spcPct val="120000"/>
              </a:lnSpc>
              <a:spcBef>
                <a:spcPts val="0"/>
              </a:spcBef>
              <a:spcAft>
                <a:spcPts val="0"/>
              </a:spcAft>
              <a:buClrTx/>
              <a:buSzTx/>
              <a:buFontTx/>
              <a:buNone/>
              <a:tabLst/>
              <a:defRPr/>
            </a:pPr>
            <a:r>
              <a:rPr lang="en-US" sz="1350" b="1" spc="75" dirty="0">
                <a:solidFill>
                  <a:schemeClr val="accent1"/>
                </a:solidFill>
                <a:latin typeface="+mj-lt"/>
                <a:cs typeface="Segoe UI" panose="020B0502040204020203" pitchFamily="34" charset="0"/>
              </a:rPr>
              <a:t>UPCOMING</a:t>
            </a:r>
            <a:endParaRPr kumimoji="0" lang="en-US" sz="1350" b="1" i="0" u="none" strike="noStrike" kern="1200" cap="none" spc="75" normalizeH="0" baseline="0" noProof="0" dirty="0">
              <a:ln>
                <a:noFill/>
              </a:ln>
              <a:solidFill>
                <a:schemeClr val="accent1"/>
              </a:solidFill>
              <a:effectLst/>
              <a:uLnTx/>
              <a:uFillTx/>
              <a:latin typeface="+mj-lt"/>
              <a:cs typeface="Segoe UI" panose="020B0502040204020203" pitchFamily="34" charset="0"/>
            </a:endParaRPr>
          </a:p>
        </p:txBody>
      </p:sp>
      <p:sp>
        <p:nvSpPr>
          <p:cNvPr id="107" name="Text Placeholder 3"/>
          <p:cNvSpPr>
            <a:spLocks noGrp="1"/>
          </p:cNvSpPr>
          <p:nvPr userDrawn="1">
            <p:ph type="body" sz="quarter" idx="69" hasCustomPrompt="1"/>
          </p:nvPr>
        </p:nvSpPr>
        <p:spPr>
          <a:xfrm>
            <a:off x="2538737" y="655599"/>
            <a:ext cx="2975507" cy="335002"/>
          </a:xfrm>
        </p:spPr>
        <p:txBody>
          <a:bodyPr>
            <a:noAutofit/>
          </a:bodyPr>
          <a:lstStyle>
            <a:lvl1pPr marL="0" indent="0">
              <a:buNone/>
              <a:defRPr sz="1350" b="1" cap="all" spc="75" baseline="0"/>
            </a:lvl1pPr>
            <a:lvl2pPr marL="0" indent="0">
              <a:lnSpc>
                <a:spcPct val="100000"/>
              </a:lnSpc>
              <a:spcAft>
                <a:spcPts val="600"/>
              </a:spcAft>
              <a:buNone/>
              <a:defRPr sz="1350" baseline="0"/>
            </a:lvl2pPr>
            <a:lvl3pPr marL="0" indent="0">
              <a:lnSpc>
                <a:spcPct val="100000"/>
              </a:lnSpc>
              <a:spcAft>
                <a:spcPts val="300"/>
              </a:spcAft>
              <a:buNone/>
              <a:defRPr baseline="0"/>
            </a:lvl3pPr>
            <a:lvl4pPr marL="1028700" indent="0">
              <a:buNone/>
              <a:defRPr/>
            </a:lvl4pPr>
            <a:lvl5pPr marL="1371600" indent="0">
              <a:buNone/>
              <a:defRPr/>
            </a:lvl5pPr>
          </a:lstStyle>
          <a:p>
            <a:pPr lvl="0"/>
            <a:r>
              <a:rPr lang="en-US" dirty="0"/>
              <a:t>MONTH XX</a:t>
            </a:r>
          </a:p>
        </p:txBody>
      </p:sp>
      <p:sp>
        <p:nvSpPr>
          <p:cNvPr id="108" name="Text Placeholder 33"/>
          <p:cNvSpPr>
            <a:spLocks noGrp="1"/>
          </p:cNvSpPr>
          <p:nvPr userDrawn="1">
            <p:ph type="body" sz="quarter" idx="70" hasCustomPrompt="1"/>
          </p:nvPr>
        </p:nvSpPr>
        <p:spPr>
          <a:xfrm>
            <a:off x="2538734" y="995649"/>
            <a:ext cx="2975507" cy="542119"/>
          </a:xfrm>
        </p:spPr>
        <p:txBody>
          <a:bodyPr>
            <a:normAutofit/>
          </a:bodyPr>
          <a:lstStyle>
            <a:lvl1pPr marL="0" indent="0">
              <a:buNone/>
              <a:defRPr sz="1350" b="1">
                <a:solidFill>
                  <a:schemeClr val="tx1"/>
                </a:solidFill>
              </a:defRPr>
            </a:lvl1pPr>
          </a:lstStyle>
          <a:p>
            <a:pPr lvl="0"/>
            <a:r>
              <a:rPr lang="en-US" dirty="0"/>
              <a:t>Event </a:t>
            </a:r>
          </a:p>
        </p:txBody>
      </p:sp>
      <p:sp>
        <p:nvSpPr>
          <p:cNvPr id="109" name="Text Placeholder 35"/>
          <p:cNvSpPr>
            <a:spLocks noGrp="1"/>
          </p:cNvSpPr>
          <p:nvPr userDrawn="1">
            <p:ph type="body" sz="quarter" idx="71" hasCustomPrompt="1"/>
          </p:nvPr>
        </p:nvSpPr>
        <p:spPr>
          <a:xfrm>
            <a:off x="2538737" y="1552618"/>
            <a:ext cx="2975508" cy="250248"/>
          </a:xfrm>
        </p:spPr>
        <p:txBody>
          <a:bodyPr tIns="0" bIns="0" anchor="t" anchorCtr="0">
            <a:noAutofit/>
          </a:bodyPr>
          <a:lstStyle>
            <a:lvl1pPr marL="0" indent="0">
              <a:buNone/>
              <a:defRPr sz="1350" baseline="0">
                <a:solidFill>
                  <a:schemeClr val="tx1"/>
                </a:solidFill>
                <a:latin typeface="+mn-lt"/>
              </a:defRPr>
            </a:lvl1pPr>
          </a:lstStyle>
          <a:p>
            <a:pPr lvl="0"/>
            <a:r>
              <a:rPr lang="en-US" dirty="0"/>
              <a:t>Person Name</a:t>
            </a:r>
          </a:p>
        </p:txBody>
      </p:sp>
      <p:sp>
        <p:nvSpPr>
          <p:cNvPr id="110" name="Text Placeholder 37"/>
          <p:cNvSpPr>
            <a:spLocks noGrp="1"/>
          </p:cNvSpPr>
          <p:nvPr userDrawn="1">
            <p:ph type="body" sz="quarter" idx="72" hasCustomPrompt="1"/>
          </p:nvPr>
        </p:nvSpPr>
        <p:spPr>
          <a:xfrm>
            <a:off x="2538737" y="1807912"/>
            <a:ext cx="2975509" cy="246888"/>
          </a:xfrm>
        </p:spPr>
        <p:txBody>
          <a:bodyPr tIns="0" bIns="0">
            <a:noAutofit/>
          </a:bodyPr>
          <a:lstStyle>
            <a:lvl1pPr marL="0" indent="0">
              <a:buNone/>
              <a:defRPr sz="1350">
                <a:solidFill>
                  <a:schemeClr val="tx1"/>
                </a:solidFill>
                <a:latin typeface="+mn-lt"/>
              </a:defRPr>
            </a:lvl1pPr>
          </a:lstStyle>
          <a:p>
            <a:pPr lvl="0"/>
            <a:r>
              <a:rPr lang="en-US" dirty="0"/>
              <a:t>Time | Location</a:t>
            </a:r>
          </a:p>
        </p:txBody>
      </p:sp>
      <p:sp>
        <p:nvSpPr>
          <p:cNvPr id="196" name="Text Placeholder 3"/>
          <p:cNvSpPr>
            <a:spLocks noGrp="1"/>
          </p:cNvSpPr>
          <p:nvPr>
            <p:ph type="body" sz="quarter" idx="97" hasCustomPrompt="1"/>
          </p:nvPr>
        </p:nvSpPr>
        <p:spPr>
          <a:xfrm>
            <a:off x="5770309" y="655599"/>
            <a:ext cx="2975507" cy="335002"/>
          </a:xfrm>
        </p:spPr>
        <p:txBody>
          <a:bodyPr>
            <a:noAutofit/>
          </a:bodyPr>
          <a:lstStyle>
            <a:lvl1pPr marL="0" indent="0">
              <a:buNone/>
              <a:defRPr sz="1350" b="1" cap="all" spc="75" baseline="0"/>
            </a:lvl1pPr>
            <a:lvl2pPr marL="0" indent="0">
              <a:lnSpc>
                <a:spcPct val="100000"/>
              </a:lnSpc>
              <a:spcAft>
                <a:spcPts val="600"/>
              </a:spcAft>
              <a:buNone/>
              <a:defRPr sz="1350" baseline="0"/>
            </a:lvl2pPr>
            <a:lvl3pPr marL="0" indent="0">
              <a:lnSpc>
                <a:spcPct val="100000"/>
              </a:lnSpc>
              <a:spcAft>
                <a:spcPts val="300"/>
              </a:spcAft>
              <a:buNone/>
              <a:defRPr baseline="0"/>
            </a:lvl3pPr>
            <a:lvl4pPr marL="1028700" indent="0">
              <a:buNone/>
              <a:defRPr/>
            </a:lvl4pPr>
            <a:lvl5pPr marL="1371600" indent="0">
              <a:buNone/>
              <a:defRPr/>
            </a:lvl5pPr>
          </a:lstStyle>
          <a:p>
            <a:pPr lvl="0"/>
            <a:r>
              <a:rPr lang="en-US" dirty="0"/>
              <a:t>MONTH XX</a:t>
            </a:r>
          </a:p>
        </p:txBody>
      </p:sp>
      <p:sp>
        <p:nvSpPr>
          <p:cNvPr id="197" name="Text Placeholder 33"/>
          <p:cNvSpPr>
            <a:spLocks noGrp="1"/>
          </p:cNvSpPr>
          <p:nvPr>
            <p:ph type="body" sz="quarter" idx="98" hasCustomPrompt="1"/>
          </p:nvPr>
        </p:nvSpPr>
        <p:spPr>
          <a:xfrm>
            <a:off x="5770306" y="995649"/>
            <a:ext cx="2975507" cy="542119"/>
          </a:xfrm>
        </p:spPr>
        <p:txBody>
          <a:bodyPr>
            <a:normAutofit/>
          </a:bodyPr>
          <a:lstStyle>
            <a:lvl1pPr marL="0" indent="0">
              <a:buNone/>
              <a:defRPr sz="1350" b="1">
                <a:solidFill>
                  <a:schemeClr val="tx1"/>
                </a:solidFill>
              </a:defRPr>
            </a:lvl1pPr>
          </a:lstStyle>
          <a:p>
            <a:pPr lvl="0"/>
            <a:r>
              <a:rPr lang="en-US" dirty="0"/>
              <a:t>Event </a:t>
            </a:r>
          </a:p>
        </p:txBody>
      </p:sp>
      <p:sp>
        <p:nvSpPr>
          <p:cNvPr id="198" name="Text Placeholder 35"/>
          <p:cNvSpPr>
            <a:spLocks noGrp="1"/>
          </p:cNvSpPr>
          <p:nvPr>
            <p:ph type="body" sz="quarter" idx="99" hasCustomPrompt="1"/>
          </p:nvPr>
        </p:nvSpPr>
        <p:spPr>
          <a:xfrm>
            <a:off x="5770309" y="1552618"/>
            <a:ext cx="2975508" cy="250248"/>
          </a:xfrm>
        </p:spPr>
        <p:txBody>
          <a:bodyPr tIns="0" bIns="0" anchor="t" anchorCtr="0">
            <a:noAutofit/>
          </a:bodyPr>
          <a:lstStyle>
            <a:lvl1pPr marL="0" indent="0">
              <a:buNone/>
              <a:defRPr sz="1350" baseline="0">
                <a:solidFill>
                  <a:schemeClr val="tx1"/>
                </a:solidFill>
                <a:latin typeface="+mn-lt"/>
              </a:defRPr>
            </a:lvl1pPr>
          </a:lstStyle>
          <a:p>
            <a:pPr lvl="0"/>
            <a:r>
              <a:rPr lang="en-US" dirty="0"/>
              <a:t>Person Name</a:t>
            </a:r>
          </a:p>
        </p:txBody>
      </p:sp>
      <p:sp>
        <p:nvSpPr>
          <p:cNvPr id="199" name="Text Placeholder 37"/>
          <p:cNvSpPr>
            <a:spLocks noGrp="1"/>
          </p:cNvSpPr>
          <p:nvPr>
            <p:ph type="body" sz="quarter" idx="100" hasCustomPrompt="1"/>
          </p:nvPr>
        </p:nvSpPr>
        <p:spPr>
          <a:xfrm>
            <a:off x="5770309" y="1807912"/>
            <a:ext cx="2975509" cy="246888"/>
          </a:xfrm>
        </p:spPr>
        <p:txBody>
          <a:bodyPr tIns="0" bIns="0">
            <a:noAutofit/>
          </a:bodyPr>
          <a:lstStyle>
            <a:lvl1pPr marL="0" indent="0">
              <a:buNone/>
              <a:defRPr sz="1350">
                <a:solidFill>
                  <a:schemeClr val="tx1"/>
                </a:solidFill>
                <a:latin typeface="+mn-lt"/>
              </a:defRPr>
            </a:lvl1pPr>
          </a:lstStyle>
          <a:p>
            <a:pPr lvl="0"/>
            <a:r>
              <a:rPr lang="en-US" dirty="0"/>
              <a:t>Time | Location</a:t>
            </a:r>
          </a:p>
        </p:txBody>
      </p:sp>
      <p:sp>
        <p:nvSpPr>
          <p:cNvPr id="200" name="Text Placeholder 3"/>
          <p:cNvSpPr>
            <a:spLocks noGrp="1"/>
          </p:cNvSpPr>
          <p:nvPr>
            <p:ph type="body" sz="quarter" idx="101" hasCustomPrompt="1"/>
          </p:nvPr>
        </p:nvSpPr>
        <p:spPr>
          <a:xfrm>
            <a:off x="2545796" y="4839671"/>
            <a:ext cx="2975507" cy="335002"/>
          </a:xfrm>
        </p:spPr>
        <p:txBody>
          <a:bodyPr>
            <a:noAutofit/>
          </a:bodyPr>
          <a:lstStyle>
            <a:lvl1pPr marL="0" indent="0">
              <a:buNone/>
              <a:defRPr sz="1350" b="1" cap="all" spc="75" baseline="0"/>
            </a:lvl1pPr>
            <a:lvl2pPr marL="0" indent="0">
              <a:lnSpc>
                <a:spcPct val="100000"/>
              </a:lnSpc>
              <a:spcAft>
                <a:spcPts val="600"/>
              </a:spcAft>
              <a:buNone/>
              <a:defRPr sz="1350" baseline="0"/>
            </a:lvl2pPr>
            <a:lvl3pPr marL="0" indent="0">
              <a:lnSpc>
                <a:spcPct val="100000"/>
              </a:lnSpc>
              <a:spcAft>
                <a:spcPts val="300"/>
              </a:spcAft>
              <a:buNone/>
              <a:defRPr baseline="0"/>
            </a:lvl3pPr>
            <a:lvl4pPr marL="1028700" indent="0">
              <a:buNone/>
              <a:defRPr/>
            </a:lvl4pPr>
            <a:lvl5pPr marL="1371600" indent="0">
              <a:buNone/>
              <a:defRPr/>
            </a:lvl5pPr>
          </a:lstStyle>
          <a:p>
            <a:pPr lvl="0"/>
            <a:r>
              <a:rPr lang="en-US" dirty="0"/>
              <a:t>MONTH XX</a:t>
            </a:r>
          </a:p>
        </p:txBody>
      </p:sp>
      <p:sp>
        <p:nvSpPr>
          <p:cNvPr id="201" name="Text Placeholder 33"/>
          <p:cNvSpPr>
            <a:spLocks noGrp="1"/>
          </p:cNvSpPr>
          <p:nvPr>
            <p:ph type="body" sz="quarter" idx="102" hasCustomPrompt="1"/>
          </p:nvPr>
        </p:nvSpPr>
        <p:spPr>
          <a:xfrm>
            <a:off x="2545793" y="5179721"/>
            <a:ext cx="2975507" cy="542119"/>
          </a:xfrm>
        </p:spPr>
        <p:txBody>
          <a:bodyPr>
            <a:normAutofit/>
          </a:bodyPr>
          <a:lstStyle>
            <a:lvl1pPr marL="0" indent="0">
              <a:buNone/>
              <a:defRPr sz="1350" b="1">
                <a:solidFill>
                  <a:schemeClr val="tx1"/>
                </a:solidFill>
              </a:defRPr>
            </a:lvl1pPr>
          </a:lstStyle>
          <a:p>
            <a:pPr lvl="0"/>
            <a:r>
              <a:rPr lang="en-US" dirty="0"/>
              <a:t>Event </a:t>
            </a:r>
          </a:p>
        </p:txBody>
      </p:sp>
      <p:sp>
        <p:nvSpPr>
          <p:cNvPr id="202" name="Text Placeholder 35"/>
          <p:cNvSpPr>
            <a:spLocks noGrp="1"/>
          </p:cNvSpPr>
          <p:nvPr>
            <p:ph type="body" sz="quarter" idx="103" hasCustomPrompt="1"/>
          </p:nvPr>
        </p:nvSpPr>
        <p:spPr>
          <a:xfrm>
            <a:off x="2545796" y="5736690"/>
            <a:ext cx="2975508" cy="250248"/>
          </a:xfrm>
        </p:spPr>
        <p:txBody>
          <a:bodyPr tIns="0" bIns="0" anchor="t" anchorCtr="0">
            <a:noAutofit/>
          </a:bodyPr>
          <a:lstStyle>
            <a:lvl1pPr marL="0" indent="0">
              <a:buNone/>
              <a:defRPr sz="1350" baseline="0">
                <a:solidFill>
                  <a:schemeClr val="tx1"/>
                </a:solidFill>
                <a:latin typeface="+mn-lt"/>
              </a:defRPr>
            </a:lvl1pPr>
          </a:lstStyle>
          <a:p>
            <a:pPr lvl="0"/>
            <a:r>
              <a:rPr lang="en-US" dirty="0"/>
              <a:t>Person Name</a:t>
            </a:r>
          </a:p>
        </p:txBody>
      </p:sp>
      <p:sp>
        <p:nvSpPr>
          <p:cNvPr id="203" name="Text Placeholder 37"/>
          <p:cNvSpPr>
            <a:spLocks noGrp="1"/>
          </p:cNvSpPr>
          <p:nvPr>
            <p:ph type="body" sz="quarter" idx="104" hasCustomPrompt="1"/>
          </p:nvPr>
        </p:nvSpPr>
        <p:spPr>
          <a:xfrm>
            <a:off x="2545796" y="5991984"/>
            <a:ext cx="2975509" cy="246888"/>
          </a:xfrm>
        </p:spPr>
        <p:txBody>
          <a:bodyPr tIns="0" bIns="0">
            <a:noAutofit/>
          </a:bodyPr>
          <a:lstStyle>
            <a:lvl1pPr marL="0" indent="0">
              <a:buNone/>
              <a:defRPr sz="1350">
                <a:solidFill>
                  <a:schemeClr val="tx1"/>
                </a:solidFill>
                <a:latin typeface="+mn-lt"/>
              </a:defRPr>
            </a:lvl1pPr>
          </a:lstStyle>
          <a:p>
            <a:pPr lvl="0"/>
            <a:r>
              <a:rPr lang="en-US" dirty="0"/>
              <a:t>Time | Location</a:t>
            </a:r>
          </a:p>
        </p:txBody>
      </p:sp>
      <p:sp>
        <p:nvSpPr>
          <p:cNvPr id="204" name="Text Placeholder 3"/>
          <p:cNvSpPr>
            <a:spLocks noGrp="1"/>
          </p:cNvSpPr>
          <p:nvPr>
            <p:ph type="body" sz="quarter" idx="105" hasCustomPrompt="1"/>
          </p:nvPr>
        </p:nvSpPr>
        <p:spPr>
          <a:xfrm>
            <a:off x="5777368" y="4839671"/>
            <a:ext cx="2975507" cy="335002"/>
          </a:xfrm>
        </p:spPr>
        <p:txBody>
          <a:bodyPr>
            <a:noAutofit/>
          </a:bodyPr>
          <a:lstStyle>
            <a:lvl1pPr marL="0" indent="0">
              <a:buNone/>
              <a:defRPr sz="1350" b="1" cap="all" spc="75" baseline="0"/>
            </a:lvl1pPr>
            <a:lvl2pPr marL="0" indent="0">
              <a:lnSpc>
                <a:spcPct val="100000"/>
              </a:lnSpc>
              <a:spcAft>
                <a:spcPts val="600"/>
              </a:spcAft>
              <a:buNone/>
              <a:defRPr sz="1350" baseline="0"/>
            </a:lvl2pPr>
            <a:lvl3pPr marL="0" indent="0">
              <a:lnSpc>
                <a:spcPct val="100000"/>
              </a:lnSpc>
              <a:spcAft>
                <a:spcPts val="300"/>
              </a:spcAft>
              <a:buNone/>
              <a:defRPr baseline="0"/>
            </a:lvl3pPr>
            <a:lvl4pPr marL="1028700" indent="0">
              <a:buNone/>
              <a:defRPr/>
            </a:lvl4pPr>
            <a:lvl5pPr marL="1371600" indent="0">
              <a:buNone/>
              <a:defRPr/>
            </a:lvl5pPr>
          </a:lstStyle>
          <a:p>
            <a:pPr lvl="0"/>
            <a:r>
              <a:rPr lang="en-US" dirty="0"/>
              <a:t>MONTH XX</a:t>
            </a:r>
          </a:p>
        </p:txBody>
      </p:sp>
      <p:sp>
        <p:nvSpPr>
          <p:cNvPr id="205" name="Text Placeholder 33"/>
          <p:cNvSpPr>
            <a:spLocks noGrp="1"/>
          </p:cNvSpPr>
          <p:nvPr>
            <p:ph type="body" sz="quarter" idx="106" hasCustomPrompt="1"/>
          </p:nvPr>
        </p:nvSpPr>
        <p:spPr>
          <a:xfrm>
            <a:off x="5777365" y="5179721"/>
            <a:ext cx="2975507" cy="542119"/>
          </a:xfrm>
        </p:spPr>
        <p:txBody>
          <a:bodyPr>
            <a:normAutofit/>
          </a:bodyPr>
          <a:lstStyle>
            <a:lvl1pPr marL="0" indent="0">
              <a:buNone/>
              <a:defRPr sz="1350" b="1">
                <a:solidFill>
                  <a:schemeClr val="tx1"/>
                </a:solidFill>
              </a:defRPr>
            </a:lvl1pPr>
          </a:lstStyle>
          <a:p>
            <a:pPr lvl="0"/>
            <a:r>
              <a:rPr lang="en-US" dirty="0"/>
              <a:t>Event </a:t>
            </a:r>
          </a:p>
        </p:txBody>
      </p:sp>
      <p:sp>
        <p:nvSpPr>
          <p:cNvPr id="206" name="Text Placeholder 35"/>
          <p:cNvSpPr>
            <a:spLocks noGrp="1"/>
          </p:cNvSpPr>
          <p:nvPr>
            <p:ph type="body" sz="quarter" idx="107" hasCustomPrompt="1"/>
          </p:nvPr>
        </p:nvSpPr>
        <p:spPr>
          <a:xfrm>
            <a:off x="5777368" y="5736690"/>
            <a:ext cx="2975508" cy="250248"/>
          </a:xfrm>
        </p:spPr>
        <p:txBody>
          <a:bodyPr tIns="0" bIns="0" anchor="t" anchorCtr="0">
            <a:noAutofit/>
          </a:bodyPr>
          <a:lstStyle>
            <a:lvl1pPr marL="0" indent="0">
              <a:buNone/>
              <a:defRPr sz="1350" baseline="0">
                <a:solidFill>
                  <a:schemeClr val="tx1"/>
                </a:solidFill>
                <a:latin typeface="+mn-lt"/>
              </a:defRPr>
            </a:lvl1pPr>
          </a:lstStyle>
          <a:p>
            <a:pPr lvl="0"/>
            <a:r>
              <a:rPr lang="en-US" dirty="0"/>
              <a:t>Person Name</a:t>
            </a:r>
          </a:p>
        </p:txBody>
      </p:sp>
      <p:sp>
        <p:nvSpPr>
          <p:cNvPr id="207" name="Text Placeholder 37"/>
          <p:cNvSpPr>
            <a:spLocks noGrp="1"/>
          </p:cNvSpPr>
          <p:nvPr>
            <p:ph type="body" sz="quarter" idx="108" hasCustomPrompt="1"/>
          </p:nvPr>
        </p:nvSpPr>
        <p:spPr>
          <a:xfrm>
            <a:off x="5777368" y="5991984"/>
            <a:ext cx="2975509" cy="246888"/>
          </a:xfrm>
        </p:spPr>
        <p:txBody>
          <a:bodyPr tIns="0" bIns="0">
            <a:noAutofit/>
          </a:bodyPr>
          <a:lstStyle>
            <a:lvl1pPr marL="0" indent="0">
              <a:buNone/>
              <a:defRPr sz="1350">
                <a:solidFill>
                  <a:schemeClr val="tx1"/>
                </a:solidFill>
                <a:latin typeface="+mn-lt"/>
              </a:defRPr>
            </a:lvl1pPr>
          </a:lstStyle>
          <a:p>
            <a:pPr lvl="0"/>
            <a:r>
              <a:rPr lang="en-US" dirty="0"/>
              <a:t>Time | Location</a:t>
            </a:r>
          </a:p>
        </p:txBody>
      </p:sp>
      <p:sp>
        <p:nvSpPr>
          <p:cNvPr id="208" name="Text Placeholder 3"/>
          <p:cNvSpPr>
            <a:spLocks noGrp="1"/>
          </p:cNvSpPr>
          <p:nvPr>
            <p:ph type="body" sz="quarter" idx="109" hasCustomPrompt="1"/>
          </p:nvPr>
        </p:nvSpPr>
        <p:spPr>
          <a:xfrm>
            <a:off x="2538733" y="2750158"/>
            <a:ext cx="2975507" cy="335002"/>
          </a:xfrm>
        </p:spPr>
        <p:txBody>
          <a:bodyPr>
            <a:noAutofit/>
          </a:bodyPr>
          <a:lstStyle>
            <a:lvl1pPr marL="0" indent="0">
              <a:buNone/>
              <a:defRPr sz="1350" b="1" cap="all" spc="75" baseline="0"/>
            </a:lvl1pPr>
            <a:lvl2pPr marL="0" indent="0">
              <a:lnSpc>
                <a:spcPct val="100000"/>
              </a:lnSpc>
              <a:spcAft>
                <a:spcPts val="600"/>
              </a:spcAft>
              <a:buNone/>
              <a:defRPr sz="1350" baseline="0"/>
            </a:lvl2pPr>
            <a:lvl3pPr marL="0" indent="0">
              <a:lnSpc>
                <a:spcPct val="100000"/>
              </a:lnSpc>
              <a:spcAft>
                <a:spcPts val="300"/>
              </a:spcAft>
              <a:buNone/>
              <a:defRPr baseline="0"/>
            </a:lvl3pPr>
            <a:lvl4pPr marL="1028700" indent="0">
              <a:buNone/>
              <a:defRPr/>
            </a:lvl4pPr>
            <a:lvl5pPr marL="1371600" indent="0">
              <a:buNone/>
              <a:defRPr/>
            </a:lvl5pPr>
          </a:lstStyle>
          <a:p>
            <a:pPr lvl="0"/>
            <a:r>
              <a:rPr lang="en-US" dirty="0"/>
              <a:t>MONTH XX</a:t>
            </a:r>
          </a:p>
        </p:txBody>
      </p:sp>
      <p:sp>
        <p:nvSpPr>
          <p:cNvPr id="209" name="Text Placeholder 33"/>
          <p:cNvSpPr>
            <a:spLocks noGrp="1"/>
          </p:cNvSpPr>
          <p:nvPr>
            <p:ph type="body" sz="quarter" idx="110" hasCustomPrompt="1"/>
          </p:nvPr>
        </p:nvSpPr>
        <p:spPr>
          <a:xfrm>
            <a:off x="2538730" y="3090208"/>
            <a:ext cx="2975507" cy="542119"/>
          </a:xfrm>
        </p:spPr>
        <p:txBody>
          <a:bodyPr>
            <a:normAutofit/>
          </a:bodyPr>
          <a:lstStyle>
            <a:lvl1pPr marL="0" indent="0">
              <a:buNone/>
              <a:defRPr sz="1350" b="1">
                <a:solidFill>
                  <a:schemeClr val="tx1"/>
                </a:solidFill>
              </a:defRPr>
            </a:lvl1pPr>
          </a:lstStyle>
          <a:p>
            <a:pPr lvl="0"/>
            <a:r>
              <a:rPr lang="en-US" dirty="0"/>
              <a:t>Event </a:t>
            </a:r>
          </a:p>
        </p:txBody>
      </p:sp>
      <p:sp>
        <p:nvSpPr>
          <p:cNvPr id="210" name="Text Placeholder 35"/>
          <p:cNvSpPr>
            <a:spLocks noGrp="1"/>
          </p:cNvSpPr>
          <p:nvPr>
            <p:ph type="body" sz="quarter" idx="111" hasCustomPrompt="1"/>
          </p:nvPr>
        </p:nvSpPr>
        <p:spPr>
          <a:xfrm>
            <a:off x="2538732" y="3647177"/>
            <a:ext cx="2975508" cy="250248"/>
          </a:xfrm>
        </p:spPr>
        <p:txBody>
          <a:bodyPr tIns="0" bIns="0" anchor="t" anchorCtr="0">
            <a:noAutofit/>
          </a:bodyPr>
          <a:lstStyle>
            <a:lvl1pPr marL="0" indent="0">
              <a:buNone/>
              <a:defRPr sz="1350" baseline="0">
                <a:solidFill>
                  <a:schemeClr val="tx1"/>
                </a:solidFill>
                <a:latin typeface="+mn-lt"/>
              </a:defRPr>
            </a:lvl1pPr>
          </a:lstStyle>
          <a:p>
            <a:pPr lvl="0"/>
            <a:r>
              <a:rPr lang="en-US" dirty="0"/>
              <a:t>Person Name</a:t>
            </a:r>
          </a:p>
        </p:txBody>
      </p:sp>
      <p:sp>
        <p:nvSpPr>
          <p:cNvPr id="211" name="Text Placeholder 37"/>
          <p:cNvSpPr>
            <a:spLocks noGrp="1"/>
          </p:cNvSpPr>
          <p:nvPr>
            <p:ph type="body" sz="quarter" idx="112" hasCustomPrompt="1"/>
          </p:nvPr>
        </p:nvSpPr>
        <p:spPr>
          <a:xfrm>
            <a:off x="2538732" y="3902471"/>
            <a:ext cx="2975509" cy="246888"/>
          </a:xfrm>
        </p:spPr>
        <p:txBody>
          <a:bodyPr tIns="0" bIns="0">
            <a:noAutofit/>
          </a:bodyPr>
          <a:lstStyle>
            <a:lvl1pPr marL="0" indent="0">
              <a:buNone/>
              <a:defRPr sz="1350">
                <a:solidFill>
                  <a:schemeClr val="tx1"/>
                </a:solidFill>
                <a:latin typeface="+mn-lt"/>
              </a:defRPr>
            </a:lvl1pPr>
          </a:lstStyle>
          <a:p>
            <a:pPr lvl="0"/>
            <a:r>
              <a:rPr lang="en-US" dirty="0"/>
              <a:t>Time | Location</a:t>
            </a:r>
          </a:p>
        </p:txBody>
      </p:sp>
      <p:sp>
        <p:nvSpPr>
          <p:cNvPr id="212" name="Text Placeholder 3"/>
          <p:cNvSpPr>
            <a:spLocks noGrp="1"/>
          </p:cNvSpPr>
          <p:nvPr>
            <p:ph type="body" sz="quarter" idx="113" hasCustomPrompt="1"/>
          </p:nvPr>
        </p:nvSpPr>
        <p:spPr>
          <a:xfrm>
            <a:off x="5770305" y="2750158"/>
            <a:ext cx="2975507" cy="335002"/>
          </a:xfrm>
        </p:spPr>
        <p:txBody>
          <a:bodyPr>
            <a:noAutofit/>
          </a:bodyPr>
          <a:lstStyle>
            <a:lvl1pPr marL="0" indent="0">
              <a:buNone/>
              <a:defRPr sz="1350" b="1" cap="all" spc="75" baseline="0"/>
            </a:lvl1pPr>
            <a:lvl2pPr marL="0" indent="0">
              <a:lnSpc>
                <a:spcPct val="100000"/>
              </a:lnSpc>
              <a:spcAft>
                <a:spcPts val="600"/>
              </a:spcAft>
              <a:buNone/>
              <a:defRPr sz="1350" baseline="0"/>
            </a:lvl2pPr>
            <a:lvl3pPr marL="0" indent="0">
              <a:lnSpc>
                <a:spcPct val="100000"/>
              </a:lnSpc>
              <a:spcAft>
                <a:spcPts val="300"/>
              </a:spcAft>
              <a:buNone/>
              <a:defRPr baseline="0"/>
            </a:lvl3pPr>
            <a:lvl4pPr marL="1028700" indent="0">
              <a:buNone/>
              <a:defRPr/>
            </a:lvl4pPr>
            <a:lvl5pPr marL="1371600" indent="0">
              <a:buNone/>
              <a:defRPr/>
            </a:lvl5pPr>
          </a:lstStyle>
          <a:p>
            <a:pPr lvl="0"/>
            <a:r>
              <a:rPr lang="en-US" dirty="0"/>
              <a:t>MONTH XX</a:t>
            </a:r>
          </a:p>
        </p:txBody>
      </p:sp>
      <p:sp>
        <p:nvSpPr>
          <p:cNvPr id="213" name="Text Placeholder 33"/>
          <p:cNvSpPr>
            <a:spLocks noGrp="1"/>
          </p:cNvSpPr>
          <p:nvPr>
            <p:ph type="body" sz="quarter" idx="114" hasCustomPrompt="1"/>
          </p:nvPr>
        </p:nvSpPr>
        <p:spPr>
          <a:xfrm>
            <a:off x="5770302" y="3090208"/>
            <a:ext cx="2975507" cy="542119"/>
          </a:xfrm>
        </p:spPr>
        <p:txBody>
          <a:bodyPr>
            <a:normAutofit/>
          </a:bodyPr>
          <a:lstStyle>
            <a:lvl1pPr marL="0" indent="0">
              <a:buNone/>
              <a:defRPr sz="1350" b="1">
                <a:solidFill>
                  <a:schemeClr val="tx1"/>
                </a:solidFill>
              </a:defRPr>
            </a:lvl1pPr>
          </a:lstStyle>
          <a:p>
            <a:pPr lvl="0"/>
            <a:r>
              <a:rPr lang="en-US" dirty="0"/>
              <a:t>Event </a:t>
            </a:r>
          </a:p>
        </p:txBody>
      </p:sp>
      <p:sp>
        <p:nvSpPr>
          <p:cNvPr id="214" name="Text Placeholder 35"/>
          <p:cNvSpPr>
            <a:spLocks noGrp="1"/>
          </p:cNvSpPr>
          <p:nvPr>
            <p:ph type="body" sz="quarter" idx="115" hasCustomPrompt="1"/>
          </p:nvPr>
        </p:nvSpPr>
        <p:spPr>
          <a:xfrm>
            <a:off x="5770304" y="3647177"/>
            <a:ext cx="2975508" cy="250248"/>
          </a:xfrm>
        </p:spPr>
        <p:txBody>
          <a:bodyPr tIns="0" bIns="0" anchor="t" anchorCtr="0">
            <a:noAutofit/>
          </a:bodyPr>
          <a:lstStyle>
            <a:lvl1pPr marL="0" indent="0">
              <a:buNone/>
              <a:defRPr sz="1350" baseline="0">
                <a:solidFill>
                  <a:schemeClr val="tx1"/>
                </a:solidFill>
                <a:latin typeface="+mn-lt"/>
              </a:defRPr>
            </a:lvl1pPr>
          </a:lstStyle>
          <a:p>
            <a:pPr lvl="0"/>
            <a:r>
              <a:rPr lang="en-US" dirty="0"/>
              <a:t>Person Name</a:t>
            </a:r>
          </a:p>
        </p:txBody>
      </p:sp>
      <p:sp>
        <p:nvSpPr>
          <p:cNvPr id="215" name="Text Placeholder 37"/>
          <p:cNvSpPr>
            <a:spLocks noGrp="1"/>
          </p:cNvSpPr>
          <p:nvPr>
            <p:ph type="body" sz="quarter" idx="116" hasCustomPrompt="1"/>
          </p:nvPr>
        </p:nvSpPr>
        <p:spPr>
          <a:xfrm>
            <a:off x="5770305" y="3902471"/>
            <a:ext cx="2975509" cy="246888"/>
          </a:xfrm>
        </p:spPr>
        <p:txBody>
          <a:bodyPr tIns="0" bIns="0">
            <a:noAutofit/>
          </a:bodyPr>
          <a:lstStyle>
            <a:lvl1pPr marL="0" indent="0">
              <a:buNone/>
              <a:defRPr sz="1350">
                <a:solidFill>
                  <a:schemeClr val="tx1"/>
                </a:solidFill>
                <a:latin typeface="+mn-lt"/>
              </a:defRPr>
            </a:lvl1pPr>
          </a:lstStyle>
          <a:p>
            <a:pPr lvl="0"/>
            <a:r>
              <a:rPr lang="en-US" dirty="0"/>
              <a:t>Time | Location</a:t>
            </a:r>
          </a:p>
        </p:txBody>
      </p:sp>
    </p:spTree>
    <p:extLst>
      <p:ext uri="{BB962C8B-B14F-4D97-AF65-F5344CB8AC3E}">
        <p14:creationId xmlns:p14="http://schemas.microsoft.com/office/powerpoint/2010/main" val="2348875478"/>
      </p:ext>
    </p:extLst>
  </p:cSld>
  <p:clrMapOvr>
    <a:masterClrMapping/>
  </p:clrMapOvr>
  <p:extLst>
    <p:ext uri="{DCECCB84-F9BA-43D5-87BE-67443E8EF086}">
      <p15:sldGuideLst xmlns:p15="http://schemas.microsoft.com/office/powerpoint/2012/main">
        <p15:guide id="1" orient="horz" pos="480" userDrawn="1">
          <p15:clr>
            <a:srgbClr val="FBAE40"/>
          </p15:clr>
        </p15:guide>
        <p15:guide id="2" pos="14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5912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475740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4430424" y="2617932"/>
            <a:ext cx="4027777" cy="3811588"/>
          </a:xfrm>
        </p:spPr>
        <p:txBody>
          <a:bodyPr>
            <a:normAutofit/>
          </a:bodyPr>
          <a:lstStyle>
            <a:lvl1pPr marL="0" indent="0">
              <a:buNone/>
              <a:defRPr sz="1800">
                <a:solidFill>
                  <a:schemeClr val="tx1"/>
                </a:solidFill>
                <a:latin typeface="+mn-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Title 7"/>
          <p:cNvSpPr>
            <a:spLocks noGrp="1"/>
          </p:cNvSpPr>
          <p:nvPr>
            <p:ph type="title"/>
          </p:nvPr>
        </p:nvSpPr>
        <p:spPr>
          <a:xfrm>
            <a:off x="4430424" y="1027907"/>
            <a:ext cx="4027777" cy="1325563"/>
          </a:xfrm>
          <a:prstGeom prst="rect">
            <a:avLst/>
          </a:prstGeom>
        </p:spPr>
        <p:txBody>
          <a:bodyPr/>
          <a:lstStyle>
            <a:lvl1pPr>
              <a:defRPr sz="3000"/>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4A9E2728-8CEC-4A9B-8078-4613040B3A9A}"/>
              </a:ext>
            </a:extLst>
          </p:cNvPr>
          <p:cNvSpPr/>
          <p:nvPr userDrawn="1"/>
        </p:nvSpPr>
        <p:spPr>
          <a:xfrm>
            <a:off x="0" y="0"/>
            <a:ext cx="3362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chemeClr val="tx1"/>
              </a:solidFill>
              <a:effectLst/>
              <a:uLnTx/>
              <a:uFillTx/>
              <a:latin typeface="Segoe UI"/>
              <a:ea typeface="+mn-ea"/>
              <a:cs typeface="+mn-cs"/>
            </a:endParaRPr>
          </a:p>
        </p:txBody>
      </p:sp>
      <p:sp>
        <p:nvSpPr>
          <p:cNvPr id="3" name="Picture Placeholder 2"/>
          <p:cNvSpPr>
            <a:spLocks noGrp="1"/>
          </p:cNvSpPr>
          <p:nvPr>
            <p:ph type="pic" idx="1"/>
          </p:nvPr>
        </p:nvSpPr>
        <p:spPr>
          <a:xfrm>
            <a:off x="1068099" y="1027907"/>
            <a:ext cx="2755756" cy="4873625"/>
          </a:xfrm>
          <a:solidFill>
            <a:schemeClr val="tx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Tree>
    <p:extLst>
      <p:ext uri="{BB962C8B-B14F-4D97-AF65-F5344CB8AC3E}">
        <p14:creationId xmlns:p14="http://schemas.microsoft.com/office/powerpoint/2010/main" val="214425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ultip Pic">
    <p:spTree>
      <p:nvGrpSpPr>
        <p:cNvPr id="1" name=""/>
        <p:cNvGrpSpPr/>
        <p:nvPr/>
      </p:nvGrpSpPr>
      <p:grpSpPr>
        <a:xfrm>
          <a:off x="0" y="0"/>
          <a:ext cx="0" cy="0"/>
          <a:chOff x="0" y="0"/>
          <a:chExt cx="0" cy="0"/>
        </a:xfrm>
      </p:grpSpPr>
      <p:sp>
        <p:nvSpPr>
          <p:cNvPr id="3" name="Picture Placeholder 10">
            <a:extLst>
              <a:ext uri="{FF2B5EF4-FFF2-40B4-BE49-F238E27FC236}">
                <a16:creationId xmlns:a16="http://schemas.microsoft.com/office/drawing/2014/main" id="{77B4F1CB-95E7-41BB-84CD-811F727BAF3E}"/>
              </a:ext>
            </a:extLst>
          </p:cNvPr>
          <p:cNvSpPr>
            <a:spLocks noGrp="1"/>
          </p:cNvSpPr>
          <p:nvPr>
            <p:ph type="pic" sz="quarter" idx="10" hasCustomPrompt="1"/>
          </p:nvPr>
        </p:nvSpPr>
        <p:spPr>
          <a:xfrm>
            <a:off x="251113" y="2142548"/>
            <a:ext cx="1527464" cy="2597727"/>
          </a:xfrm>
          <a:prstGeom prst="rect">
            <a:avLst/>
          </a:prstGeom>
          <a:solidFill>
            <a:schemeClr val="tx1"/>
          </a:solidFill>
        </p:spPr>
        <p:txBody>
          <a:bodyPr/>
          <a:lstStyle>
            <a:lvl1pPr marL="0" indent="0" algn="ctr">
              <a:buNone/>
              <a:defRPr sz="1200"/>
            </a:lvl1pPr>
          </a:lstStyle>
          <a:p>
            <a:r>
              <a:rPr lang="fr-FR" dirty="0"/>
              <a:t>	</a:t>
            </a:r>
          </a:p>
          <a:p>
            <a:endParaRPr lang="fr-FR" dirty="0"/>
          </a:p>
          <a:p>
            <a:endParaRPr lang="fr-FR" dirty="0"/>
          </a:p>
          <a:p>
            <a:r>
              <a:rPr lang="fr-FR" dirty="0"/>
              <a:t>PICTURE</a:t>
            </a:r>
          </a:p>
        </p:txBody>
      </p:sp>
      <p:sp>
        <p:nvSpPr>
          <p:cNvPr id="4" name="Picture Placeholder 10">
            <a:extLst>
              <a:ext uri="{FF2B5EF4-FFF2-40B4-BE49-F238E27FC236}">
                <a16:creationId xmlns:a16="http://schemas.microsoft.com/office/drawing/2014/main" id="{2A54250B-4272-4700-9E95-FBE4CD93773E}"/>
              </a:ext>
            </a:extLst>
          </p:cNvPr>
          <p:cNvSpPr>
            <a:spLocks noGrp="1"/>
          </p:cNvSpPr>
          <p:nvPr>
            <p:ph type="pic" sz="quarter" idx="11" hasCustomPrompt="1"/>
          </p:nvPr>
        </p:nvSpPr>
        <p:spPr>
          <a:xfrm>
            <a:off x="2029690" y="2142548"/>
            <a:ext cx="1527464" cy="2597727"/>
          </a:xfrm>
          <a:prstGeom prst="rect">
            <a:avLst/>
          </a:prstGeom>
          <a:solidFill>
            <a:schemeClr val="tx1"/>
          </a:solidFill>
        </p:spPr>
        <p:txBody>
          <a:bodyPr/>
          <a:lstStyle>
            <a:lvl1pPr marL="0" indent="0" algn="ctr" rtl="0">
              <a:buNone/>
              <a:defRPr sz="1200"/>
            </a:lvl1pPr>
          </a:lstStyle>
          <a:p>
            <a:r>
              <a:rPr lang="fr-FR" dirty="0"/>
              <a:t>	</a:t>
            </a:r>
          </a:p>
          <a:p>
            <a:endParaRPr lang="fr-FR" dirty="0"/>
          </a:p>
          <a:p>
            <a:endParaRPr lang="fr-FR" dirty="0"/>
          </a:p>
          <a:p>
            <a:r>
              <a:rPr lang="fr-FR" dirty="0"/>
              <a:t>PICTURE</a:t>
            </a:r>
          </a:p>
        </p:txBody>
      </p:sp>
      <p:sp>
        <p:nvSpPr>
          <p:cNvPr id="5" name="Picture Placeholder 10">
            <a:extLst>
              <a:ext uri="{FF2B5EF4-FFF2-40B4-BE49-F238E27FC236}">
                <a16:creationId xmlns:a16="http://schemas.microsoft.com/office/drawing/2014/main" id="{63F891ED-CFDF-48EE-BC3D-74230214B071}"/>
              </a:ext>
            </a:extLst>
          </p:cNvPr>
          <p:cNvSpPr>
            <a:spLocks noGrp="1"/>
          </p:cNvSpPr>
          <p:nvPr>
            <p:ph type="pic" sz="quarter" idx="12" hasCustomPrompt="1"/>
          </p:nvPr>
        </p:nvSpPr>
        <p:spPr>
          <a:xfrm>
            <a:off x="3808267" y="2142548"/>
            <a:ext cx="1527464" cy="2597727"/>
          </a:xfrm>
          <a:prstGeom prst="rect">
            <a:avLst/>
          </a:prstGeom>
          <a:solidFill>
            <a:schemeClr val="tx1"/>
          </a:solidFill>
        </p:spPr>
        <p:txBody>
          <a:bodyPr/>
          <a:lstStyle>
            <a:lvl1pPr marL="0" indent="0" algn="ctr" rtl="0">
              <a:buNone/>
              <a:defRPr sz="1200"/>
            </a:lvl1pPr>
          </a:lstStyle>
          <a:p>
            <a:r>
              <a:rPr lang="fr-FR" dirty="0"/>
              <a:t>	</a:t>
            </a:r>
          </a:p>
          <a:p>
            <a:endParaRPr lang="fr-FR" dirty="0"/>
          </a:p>
          <a:p>
            <a:endParaRPr lang="fr-FR" dirty="0"/>
          </a:p>
          <a:p>
            <a:r>
              <a:rPr lang="fr-FR" dirty="0"/>
              <a:t>PICTURE</a:t>
            </a:r>
          </a:p>
        </p:txBody>
      </p:sp>
      <p:sp>
        <p:nvSpPr>
          <p:cNvPr id="6" name="Picture Placeholder 10">
            <a:extLst>
              <a:ext uri="{FF2B5EF4-FFF2-40B4-BE49-F238E27FC236}">
                <a16:creationId xmlns:a16="http://schemas.microsoft.com/office/drawing/2014/main" id="{7427D460-C8D5-4849-98E7-5367CC0527B3}"/>
              </a:ext>
            </a:extLst>
          </p:cNvPr>
          <p:cNvSpPr>
            <a:spLocks noGrp="1"/>
          </p:cNvSpPr>
          <p:nvPr>
            <p:ph type="pic" sz="quarter" idx="13" hasCustomPrompt="1"/>
          </p:nvPr>
        </p:nvSpPr>
        <p:spPr>
          <a:xfrm>
            <a:off x="5586844" y="2142548"/>
            <a:ext cx="1527464" cy="2597727"/>
          </a:xfrm>
          <a:prstGeom prst="rect">
            <a:avLst/>
          </a:prstGeom>
          <a:solidFill>
            <a:schemeClr val="tx1"/>
          </a:solidFill>
        </p:spPr>
        <p:txBody>
          <a:bodyPr/>
          <a:lstStyle>
            <a:lvl1pPr marL="0" indent="0" algn="ctr" rtl="0">
              <a:buNone/>
              <a:defRPr sz="1200"/>
            </a:lvl1pPr>
          </a:lstStyle>
          <a:p>
            <a:r>
              <a:rPr lang="fr-FR" dirty="0"/>
              <a:t>	</a:t>
            </a:r>
          </a:p>
          <a:p>
            <a:endParaRPr lang="fr-FR" dirty="0"/>
          </a:p>
          <a:p>
            <a:endParaRPr lang="fr-FR" dirty="0"/>
          </a:p>
          <a:p>
            <a:r>
              <a:rPr lang="fr-FR" dirty="0"/>
              <a:t>PICTURE</a:t>
            </a:r>
          </a:p>
        </p:txBody>
      </p:sp>
      <p:sp>
        <p:nvSpPr>
          <p:cNvPr id="7" name="Picture Placeholder 10">
            <a:extLst>
              <a:ext uri="{FF2B5EF4-FFF2-40B4-BE49-F238E27FC236}">
                <a16:creationId xmlns:a16="http://schemas.microsoft.com/office/drawing/2014/main" id="{7427D460-C8D5-4849-98E7-5367CC0527B3}"/>
              </a:ext>
            </a:extLst>
          </p:cNvPr>
          <p:cNvSpPr>
            <a:spLocks noGrp="1"/>
          </p:cNvSpPr>
          <p:nvPr>
            <p:ph type="pic" sz="quarter" idx="14" hasCustomPrompt="1"/>
          </p:nvPr>
        </p:nvSpPr>
        <p:spPr>
          <a:xfrm>
            <a:off x="7365421" y="2142548"/>
            <a:ext cx="1527464" cy="2597727"/>
          </a:xfrm>
          <a:prstGeom prst="rect">
            <a:avLst/>
          </a:prstGeom>
          <a:solidFill>
            <a:schemeClr val="tx1"/>
          </a:solidFill>
        </p:spPr>
        <p:txBody>
          <a:bodyPr/>
          <a:lstStyle>
            <a:lvl1pPr marL="0" indent="0" algn="ctr" rtl="0">
              <a:buNone/>
              <a:defRPr sz="1200"/>
            </a:lvl1pPr>
          </a:lstStyle>
          <a:p>
            <a:r>
              <a:rPr lang="fr-FR" dirty="0"/>
              <a:t>	</a:t>
            </a:r>
          </a:p>
          <a:p>
            <a:endParaRPr lang="fr-FR" dirty="0"/>
          </a:p>
          <a:p>
            <a:endParaRPr lang="fr-FR" dirty="0"/>
          </a:p>
          <a:p>
            <a:r>
              <a:rPr lang="fr-FR" dirty="0"/>
              <a:t>PICTURE</a:t>
            </a:r>
          </a:p>
        </p:txBody>
      </p:sp>
    </p:spTree>
    <p:extLst>
      <p:ext uri="{BB962C8B-B14F-4D97-AF65-F5344CB8AC3E}">
        <p14:creationId xmlns:p14="http://schemas.microsoft.com/office/powerpoint/2010/main" val="3187567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 Pic/Logo">
    <p:spTree>
      <p:nvGrpSpPr>
        <p:cNvPr id="1" name=""/>
        <p:cNvGrpSpPr/>
        <p:nvPr/>
      </p:nvGrpSpPr>
      <p:grpSpPr>
        <a:xfrm>
          <a:off x="0" y="0"/>
          <a:ext cx="0" cy="0"/>
          <a:chOff x="0" y="0"/>
          <a:chExt cx="0" cy="0"/>
        </a:xfrm>
      </p:grpSpPr>
      <p:sp>
        <p:nvSpPr>
          <p:cNvPr id="13" name="Espace réservé du contenu 12">
            <a:extLst>
              <a:ext uri="{FF2B5EF4-FFF2-40B4-BE49-F238E27FC236}">
                <a16:creationId xmlns:a16="http://schemas.microsoft.com/office/drawing/2014/main" id="{0FA82258-8070-4B7B-B7C6-919C1BFAD958}"/>
              </a:ext>
            </a:extLst>
          </p:cNvPr>
          <p:cNvSpPr>
            <a:spLocks noGrp="1"/>
          </p:cNvSpPr>
          <p:nvPr>
            <p:ph sz="quarter" idx="10" hasCustomPrompt="1"/>
          </p:nvPr>
        </p:nvSpPr>
        <p:spPr>
          <a:xfrm>
            <a:off x="1184933" y="2595169"/>
            <a:ext cx="781890" cy="1008570"/>
          </a:xfrm>
          <a:prstGeom prst="rect">
            <a:avLst/>
          </a:prstGeom>
        </p:spPr>
        <p:txBody>
          <a:bodyPr anchor="t"/>
          <a:lstStyle>
            <a:lvl1pPr marL="0" indent="0" algn="ctr">
              <a:buNone/>
              <a:defRPr sz="750"/>
            </a:lvl1pPr>
          </a:lstStyle>
          <a:p>
            <a:pPr lvl="0"/>
            <a:r>
              <a:rPr lang="fr-FR" dirty="0"/>
              <a:t>Drag &amp; Drop</a:t>
            </a:r>
            <a:endParaRPr lang="en-US" dirty="0"/>
          </a:p>
        </p:txBody>
      </p:sp>
      <p:sp>
        <p:nvSpPr>
          <p:cNvPr id="14" name="Espace réservé du contenu 12">
            <a:extLst>
              <a:ext uri="{FF2B5EF4-FFF2-40B4-BE49-F238E27FC236}">
                <a16:creationId xmlns:a16="http://schemas.microsoft.com/office/drawing/2014/main" id="{24B192B9-1979-47FD-B40B-D105E04FD493}"/>
              </a:ext>
            </a:extLst>
          </p:cNvPr>
          <p:cNvSpPr>
            <a:spLocks noGrp="1"/>
          </p:cNvSpPr>
          <p:nvPr>
            <p:ph sz="quarter" idx="11" hasCustomPrompt="1"/>
          </p:nvPr>
        </p:nvSpPr>
        <p:spPr>
          <a:xfrm>
            <a:off x="2682994" y="2595169"/>
            <a:ext cx="781890" cy="1008570"/>
          </a:xfrm>
          <a:prstGeom prst="rect">
            <a:avLst/>
          </a:prstGeom>
        </p:spPr>
        <p:txBody>
          <a:bodyPr anchor="t"/>
          <a:lstStyle>
            <a:lvl1pPr marL="0" indent="0" algn="ctr">
              <a:buNone/>
              <a:defRPr sz="750"/>
            </a:lvl1pPr>
          </a:lstStyle>
          <a:p>
            <a:pPr lvl="0"/>
            <a:r>
              <a:rPr lang="fr-FR" dirty="0"/>
              <a:t>Drag &amp; Drop</a:t>
            </a:r>
          </a:p>
        </p:txBody>
      </p:sp>
      <p:sp>
        <p:nvSpPr>
          <p:cNvPr id="17" name="Espace réservé du contenu 12">
            <a:extLst>
              <a:ext uri="{FF2B5EF4-FFF2-40B4-BE49-F238E27FC236}">
                <a16:creationId xmlns:a16="http://schemas.microsoft.com/office/drawing/2014/main" id="{201296E0-114D-4FAE-9474-548B5DC841EA}"/>
              </a:ext>
            </a:extLst>
          </p:cNvPr>
          <p:cNvSpPr>
            <a:spLocks noGrp="1"/>
          </p:cNvSpPr>
          <p:nvPr>
            <p:ph sz="quarter" idx="12" hasCustomPrompt="1"/>
          </p:nvPr>
        </p:nvSpPr>
        <p:spPr>
          <a:xfrm>
            <a:off x="4181055" y="2595169"/>
            <a:ext cx="781890" cy="1008570"/>
          </a:xfrm>
          <a:prstGeom prst="rect">
            <a:avLst/>
          </a:prstGeom>
        </p:spPr>
        <p:txBody>
          <a:bodyPr anchor="t"/>
          <a:lstStyle>
            <a:lvl1pPr marL="0" indent="0" algn="ctr">
              <a:buNone/>
              <a:defRPr sz="750"/>
            </a:lvl1pPr>
          </a:lstStyle>
          <a:p>
            <a:pPr lvl="0"/>
            <a:r>
              <a:rPr lang="fr-FR" dirty="0"/>
              <a:t>Drag &amp; Drop</a:t>
            </a:r>
          </a:p>
        </p:txBody>
      </p:sp>
      <p:sp>
        <p:nvSpPr>
          <p:cNvPr id="18" name="Espace réservé du contenu 12">
            <a:extLst>
              <a:ext uri="{FF2B5EF4-FFF2-40B4-BE49-F238E27FC236}">
                <a16:creationId xmlns:a16="http://schemas.microsoft.com/office/drawing/2014/main" id="{154D76DD-DF79-45CC-89FC-1544939578E9}"/>
              </a:ext>
            </a:extLst>
          </p:cNvPr>
          <p:cNvSpPr>
            <a:spLocks noGrp="1"/>
          </p:cNvSpPr>
          <p:nvPr>
            <p:ph sz="quarter" idx="13" hasCustomPrompt="1"/>
          </p:nvPr>
        </p:nvSpPr>
        <p:spPr>
          <a:xfrm>
            <a:off x="5679116" y="2595169"/>
            <a:ext cx="781890" cy="1008570"/>
          </a:xfrm>
          <a:prstGeom prst="rect">
            <a:avLst/>
          </a:prstGeom>
        </p:spPr>
        <p:txBody>
          <a:bodyPr anchor="t"/>
          <a:lstStyle>
            <a:lvl1pPr marL="0" indent="0" algn="ctr">
              <a:buNone/>
              <a:defRPr sz="750"/>
            </a:lvl1pPr>
          </a:lstStyle>
          <a:p>
            <a:pPr lvl="0"/>
            <a:r>
              <a:rPr lang="fr-FR" dirty="0"/>
              <a:t>Drag &amp; Drop</a:t>
            </a:r>
          </a:p>
        </p:txBody>
      </p:sp>
      <p:sp>
        <p:nvSpPr>
          <p:cNvPr id="21" name="Espace réservé du contenu 12">
            <a:extLst>
              <a:ext uri="{FF2B5EF4-FFF2-40B4-BE49-F238E27FC236}">
                <a16:creationId xmlns:a16="http://schemas.microsoft.com/office/drawing/2014/main" id="{E3E44833-1827-41DC-AEC3-0C01F1BAD462}"/>
              </a:ext>
            </a:extLst>
          </p:cNvPr>
          <p:cNvSpPr>
            <a:spLocks noGrp="1"/>
          </p:cNvSpPr>
          <p:nvPr>
            <p:ph sz="quarter" idx="14" hasCustomPrompt="1"/>
          </p:nvPr>
        </p:nvSpPr>
        <p:spPr>
          <a:xfrm>
            <a:off x="7177178" y="2595169"/>
            <a:ext cx="781890" cy="1008570"/>
          </a:xfrm>
          <a:prstGeom prst="rect">
            <a:avLst/>
          </a:prstGeom>
        </p:spPr>
        <p:txBody>
          <a:bodyPr anchor="t"/>
          <a:lstStyle>
            <a:lvl1pPr marL="0" indent="0" algn="ctr">
              <a:buNone/>
              <a:defRPr sz="750"/>
            </a:lvl1pPr>
          </a:lstStyle>
          <a:p>
            <a:pPr lvl="0"/>
            <a:r>
              <a:rPr lang="fr-FR" dirty="0"/>
              <a:t>Drag &amp; Drop</a:t>
            </a:r>
          </a:p>
        </p:txBody>
      </p:sp>
      <p:sp>
        <p:nvSpPr>
          <p:cNvPr id="12" name="Espace réservé du contenu 12">
            <a:extLst>
              <a:ext uri="{FF2B5EF4-FFF2-40B4-BE49-F238E27FC236}">
                <a16:creationId xmlns:a16="http://schemas.microsoft.com/office/drawing/2014/main" id="{0FA82258-8070-4B7B-B7C6-919C1BFAD958}"/>
              </a:ext>
            </a:extLst>
          </p:cNvPr>
          <p:cNvSpPr>
            <a:spLocks noGrp="1"/>
          </p:cNvSpPr>
          <p:nvPr>
            <p:ph sz="quarter" idx="20" hasCustomPrompt="1"/>
          </p:nvPr>
        </p:nvSpPr>
        <p:spPr>
          <a:xfrm>
            <a:off x="1184933" y="4562510"/>
            <a:ext cx="781890" cy="1008570"/>
          </a:xfrm>
          <a:prstGeom prst="rect">
            <a:avLst/>
          </a:prstGeom>
        </p:spPr>
        <p:txBody>
          <a:bodyPr anchor="t"/>
          <a:lstStyle>
            <a:lvl1pPr marL="0" indent="0" algn="ctr">
              <a:buNone/>
              <a:defRPr sz="750"/>
            </a:lvl1pPr>
          </a:lstStyle>
          <a:p>
            <a:pPr lvl="0"/>
            <a:r>
              <a:rPr lang="fr-FR" dirty="0"/>
              <a:t>Drag &amp; Drop</a:t>
            </a:r>
            <a:endParaRPr lang="en-US" dirty="0"/>
          </a:p>
        </p:txBody>
      </p:sp>
      <p:sp>
        <p:nvSpPr>
          <p:cNvPr id="15" name="Espace réservé du contenu 12">
            <a:extLst>
              <a:ext uri="{FF2B5EF4-FFF2-40B4-BE49-F238E27FC236}">
                <a16:creationId xmlns:a16="http://schemas.microsoft.com/office/drawing/2014/main" id="{24B192B9-1979-47FD-B40B-D105E04FD493}"/>
              </a:ext>
            </a:extLst>
          </p:cNvPr>
          <p:cNvSpPr>
            <a:spLocks noGrp="1"/>
          </p:cNvSpPr>
          <p:nvPr>
            <p:ph sz="quarter" idx="21" hasCustomPrompt="1"/>
          </p:nvPr>
        </p:nvSpPr>
        <p:spPr>
          <a:xfrm>
            <a:off x="2682994" y="4562510"/>
            <a:ext cx="781890" cy="1008570"/>
          </a:xfrm>
          <a:prstGeom prst="rect">
            <a:avLst/>
          </a:prstGeom>
        </p:spPr>
        <p:txBody>
          <a:bodyPr anchor="t"/>
          <a:lstStyle>
            <a:lvl1pPr marL="0" indent="0" algn="ctr">
              <a:buNone/>
              <a:defRPr sz="750"/>
            </a:lvl1pPr>
          </a:lstStyle>
          <a:p>
            <a:pPr lvl="0"/>
            <a:r>
              <a:rPr lang="fr-FR" dirty="0"/>
              <a:t>Drag &amp; Drop</a:t>
            </a:r>
          </a:p>
        </p:txBody>
      </p:sp>
      <p:sp>
        <p:nvSpPr>
          <p:cNvPr id="16" name="Espace réservé du contenu 12">
            <a:extLst>
              <a:ext uri="{FF2B5EF4-FFF2-40B4-BE49-F238E27FC236}">
                <a16:creationId xmlns:a16="http://schemas.microsoft.com/office/drawing/2014/main" id="{201296E0-114D-4FAE-9474-548B5DC841EA}"/>
              </a:ext>
            </a:extLst>
          </p:cNvPr>
          <p:cNvSpPr>
            <a:spLocks noGrp="1"/>
          </p:cNvSpPr>
          <p:nvPr>
            <p:ph sz="quarter" idx="22" hasCustomPrompt="1"/>
          </p:nvPr>
        </p:nvSpPr>
        <p:spPr>
          <a:xfrm>
            <a:off x="4181055" y="4562510"/>
            <a:ext cx="781890" cy="1008570"/>
          </a:xfrm>
          <a:prstGeom prst="rect">
            <a:avLst/>
          </a:prstGeom>
        </p:spPr>
        <p:txBody>
          <a:bodyPr anchor="t"/>
          <a:lstStyle>
            <a:lvl1pPr marL="0" indent="0" algn="ctr">
              <a:buNone/>
              <a:defRPr sz="750"/>
            </a:lvl1pPr>
          </a:lstStyle>
          <a:p>
            <a:pPr lvl="0"/>
            <a:r>
              <a:rPr lang="fr-FR" dirty="0"/>
              <a:t>Drag &amp; Drop</a:t>
            </a:r>
          </a:p>
        </p:txBody>
      </p:sp>
      <p:sp>
        <p:nvSpPr>
          <p:cNvPr id="19" name="Espace réservé du contenu 12">
            <a:extLst>
              <a:ext uri="{FF2B5EF4-FFF2-40B4-BE49-F238E27FC236}">
                <a16:creationId xmlns:a16="http://schemas.microsoft.com/office/drawing/2014/main" id="{154D76DD-DF79-45CC-89FC-1544939578E9}"/>
              </a:ext>
            </a:extLst>
          </p:cNvPr>
          <p:cNvSpPr>
            <a:spLocks noGrp="1"/>
          </p:cNvSpPr>
          <p:nvPr>
            <p:ph sz="quarter" idx="23" hasCustomPrompt="1"/>
          </p:nvPr>
        </p:nvSpPr>
        <p:spPr>
          <a:xfrm>
            <a:off x="5679116" y="4562510"/>
            <a:ext cx="781890" cy="1008570"/>
          </a:xfrm>
          <a:prstGeom prst="rect">
            <a:avLst/>
          </a:prstGeom>
        </p:spPr>
        <p:txBody>
          <a:bodyPr anchor="t"/>
          <a:lstStyle>
            <a:lvl1pPr marL="0" indent="0" algn="ctr">
              <a:buNone/>
              <a:defRPr sz="750"/>
            </a:lvl1pPr>
          </a:lstStyle>
          <a:p>
            <a:pPr lvl="0"/>
            <a:r>
              <a:rPr lang="fr-FR" dirty="0"/>
              <a:t>Drag &amp; Drop</a:t>
            </a:r>
          </a:p>
        </p:txBody>
      </p:sp>
      <p:sp>
        <p:nvSpPr>
          <p:cNvPr id="20" name="Espace réservé du contenu 12">
            <a:extLst>
              <a:ext uri="{FF2B5EF4-FFF2-40B4-BE49-F238E27FC236}">
                <a16:creationId xmlns:a16="http://schemas.microsoft.com/office/drawing/2014/main" id="{E3E44833-1827-41DC-AEC3-0C01F1BAD462}"/>
              </a:ext>
            </a:extLst>
          </p:cNvPr>
          <p:cNvSpPr>
            <a:spLocks noGrp="1"/>
          </p:cNvSpPr>
          <p:nvPr>
            <p:ph sz="quarter" idx="24" hasCustomPrompt="1"/>
          </p:nvPr>
        </p:nvSpPr>
        <p:spPr>
          <a:xfrm>
            <a:off x="7177178" y="4562510"/>
            <a:ext cx="781890" cy="1008570"/>
          </a:xfrm>
          <a:prstGeom prst="rect">
            <a:avLst/>
          </a:prstGeom>
        </p:spPr>
        <p:txBody>
          <a:bodyPr anchor="t"/>
          <a:lstStyle>
            <a:lvl1pPr marL="0" indent="0" algn="ctr">
              <a:buNone/>
              <a:defRPr sz="750"/>
            </a:lvl1pPr>
          </a:lstStyle>
          <a:p>
            <a:pPr lvl="0"/>
            <a:r>
              <a:rPr lang="fr-FR" dirty="0"/>
              <a:t>Drag &amp; Drop</a:t>
            </a:r>
          </a:p>
        </p:txBody>
      </p:sp>
    </p:spTree>
    <p:extLst>
      <p:ext uri="{BB962C8B-B14F-4D97-AF65-F5344CB8AC3E}">
        <p14:creationId xmlns:p14="http://schemas.microsoft.com/office/powerpoint/2010/main" val="318448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5/24/2023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5307620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B712588-04B1-427B-82EE-E8DB90309F08}" type="datetimeFigureOut">
              <a:rPr lang="en-US" smtClean="0"/>
              <a:t>5/24/2023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66283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5/24/2023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68538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6512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3469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42A54C80-263E-416B-A8E0-580EDEADCBDC}" type="datetimeFigureOut">
              <a:rPr lang="en-US" smtClean="0"/>
              <a:t>5/24/2023</a:t>
            </a:fld>
            <a:endParaRPr lang="en-US" dirty="0"/>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046230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42172"/>
            <a:ext cx="4576573"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B61BEF0D-F0BB-DE4B-95CE-6DB70DBA9567}" type="datetimeFigureOut">
              <a:rPr lang="en-US" smtClean="0"/>
              <a:pPr/>
              <a:t>5/24/2023</a:t>
            </a:fld>
            <a:endParaRPr lang="en-US" dirty="0"/>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
        <p:nvSpPr>
          <p:cNvPr id="5" name="Rectangle 4">
            <a:extLst>
              <a:ext uri="{FF2B5EF4-FFF2-40B4-BE49-F238E27FC236}">
                <a16:creationId xmlns:a16="http://schemas.microsoft.com/office/drawing/2014/main" id="{5E67B0B4-93B1-8F6C-D6DC-B8B35249A605}"/>
              </a:ext>
            </a:extLst>
          </p:cNvPr>
          <p:cNvSpPr/>
          <p:nvPr userDrawn="1"/>
        </p:nvSpPr>
        <p:spPr>
          <a:xfrm>
            <a:off x="0" y="0"/>
            <a:ext cx="336232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schemeClr val="tx1"/>
              </a:solidFill>
              <a:effectLst/>
              <a:uLnTx/>
              <a:uFillTx/>
              <a:latin typeface="Segoe UI"/>
              <a:ea typeface="+mn-ea"/>
              <a:cs typeface="+mn-cs"/>
            </a:endParaRPr>
          </a:p>
        </p:txBody>
      </p:sp>
    </p:spTree>
    <p:extLst>
      <p:ext uri="{BB962C8B-B14F-4D97-AF65-F5344CB8AC3E}">
        <p14:creationId xmlns:p14="http://schemas.microsoft.com/office/powerpoint/2010/main" val="2872645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B61BEF0D-F0BB-DE4B-95CE-6DB70DBA9567}" type="datetimeFigureOut">
              <a:rPr lang="en-US" smtClean="0"/>
              <a:pPr/>
              <a:t>5/24/2023</a:t>
            </a:fld>
            <a:endParaRPr lang="en-US" dirty="0"/>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248232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669" r:id="rId16"/>
    <p:sldLayoutId id="2147483660" r:id="rId17"/>
    <p:sldLayoutId id="2147483662" r:id="rId18"/>
    <p:sldLayoutId id="2147483650" r:id="rId19"/>
    <p:sldLayoutId id="2147483663" r:id="rId20"/>
    <p:sldLayoutId id="2147483652" r:id="rId21"/>
    <p:sldLayoutId id="2147483656" r:id="rId22"/>
    <p:sldLayoutId id="2147483657" r:id="rId23"/>
    <p:sldLayoutId id="2147483672" r:id="rId24"/>
    <p:sldLayoutId id="2147483665" r:id="rId25"/>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4.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8.jpeg"/><Relationship Id="rId7" Type="http://schemas.microsoft.com/office/2007/relationships/hdphoto" Target="../media/hdphoto5.wdp"/><Relationship Id="rId12" Type="http://schemas.openxmlformats.org/officeDocument/2006/relationships/image" Target="../media/image34.jpeg"/><Relationship Id="rId2"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30.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jpe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microsoft.com/office/2007/relationships/hdphoto" Target="../media/hdphoto7.wdp"/><Relationship Id="rId5" Type="http://schemas.openxmlformats.org/officeDocument/2006/relationships/image" Target="../media/image46.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9.jp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4.jpe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10" name="Picture 3" descr="23north">
            <a:extLst>
              <a:ext uri="{FF2B5EF4-FFF2-40B4-BE49-F238E27FC236}">
                <a16:creationId xmlns:a16="http://schemas.microsoft.com/office/drawing/2014/main" id="{BD8A4D13-5BC9-4E3A-AA2C-1338137FDBD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9" y="-5544"/>
            <a:ext cx="9149272" cy="686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95AE9DE-E5D7-447B-B8F4-5F4C1CF5AF52}"/>
              </a:ext>
            </a:extLst>
          </p:cNvPr>
          <p:cNvSpPr>
            <a:spLocks/>
          </p:cNvSpPr>
          <p:nvPr/>
        </p:nvSpPr>
        <p:spPr>
          <a:xfrm>
            <a:off x="5745018" y="189619"/>
            <a:ext cx="3029527" cy="2195486"/>
          </a:xfrm>
          <a:prstGeom prst="rect">
            <a:avLst/>
          </a:prstGeom>
          <a:solidFill>
            <a:srgbClr val="22337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24000" tIns="216000" rIns="324000" bIns="216000" numCol="1" spcCol="0" rtlCol="0" fromWordArt="0" anchor="ctr" anchorCtr="0" forceAA="0" compatLnSpc="1">
            <a:prstTxWarp prst="textNoShape">
              <a:avLst/>
            </a:prstTxWarp>
            <a:noAutofit/>
          </a:bodyPr>
          <a:lstStyle/>
          <a:p>
            <a:pPr defTabSz="685800">
              <a:lnSpc>
                <a:spcPct val="120000"/>
              </a:lnSpc>
              <a:spcAft>
                <a:spcPts val="1350"/>
              </a:spcAft>
              <a:defRPr/>
            </a:pPr>
            <a:r>
              <a:rPr lang="en-US" b="1" dirty="0">
                <a:latin typeface="+mj-lt"/>
              </a:rPr>
              <a:t>Arkansas Department of Transportation</a:t>
            </a:r>
          </a:p>
          <a:p>
            <a:pPr defTabSz="685800">
              <a:lnSpc>
                <a:spcPct val="120000"/>
              </a:lnSpc>
              <a:spcAft>
                <a:spcPts val="1350"/>
              </a:spcAft>
              <a:defRPr/>
            </a:pPr>
            <a:r>
              <a:rPr lang="en-US" b="1" dirty="0">
                <a:latin typeface="+mj-lt"/>
              </a:rPr>
              <a:t>Wildflower and Pollinator Programs</a:t>
            </a:r>
          </a:p>
          <a:p>
            <a:pPr defTabSz="685800">
              <a:lnSpc>
                <a:spcPct val="120000"/>
              </a:lnSpc>
              <a:spcAft>
                <a:spcPts val="900"/>
              </a:spcAft>
              <a:defRPr/>
            </a:pPr>
            <a:r>
              <a:rPr lang="en-US" sz="1350" b="1" dirty="0">
                <a:solidFill>
                  <a:prstClr val="white"/>
                </a:solidFill>
                <a:latin typeface="Arial" panose="020B0604020202020204"/>
                <a:cs typeface="Segoe UI Semibold" panose="020B0702040204020203" pitchFamily="34" charset="0"/>
              </a:rPr>
              <a:t>Joe Ledvina, Botanist</a:t>
            </a:r>
            <a:endParaRPr lang="en-US" sz="1350" spc="-8" dirty="0">
              <a:solidFill>
                <a:prstClr val="white"/>
              </a:solidFill>
              <a:latin typeface="+mj-lt"/>
              <a:cs typeface="Segoe UI Semibold" panose="020B0702040204020203"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28304" y="2580268"/>
            <a:ext cx="2062953" cy="770710"/>
          </a:xfrm>
          <a:prstGeom prst="rect">
            <a:avLst/>
          </a:prstGeom>
        </p:spPr>
      </p:pic>
    </p:spTree>
    <p:extLst>
      <p:ext uri="{BB962C8B-B14F-4D97-AF65-F5344CB8AC3E}">
        <p14:creationId xmlns:p14="http://schemas.microsoft.com/office/powerpoint/2010/main" val="768676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8376" b="5970"/>
          <a:stretch/>
        </p:blipFill>
        <p:spPr>
          <a:xfrm rot="16200000">
            <a:off x="-28523" y="1078628"/>
            <a:ext cx="5783758" cy="4992915"/>
          </a:xfrm>
        </p:spPr>
      </p:pic>
      <p:sp>
        <p:nvSpPr>
          <p:cNvPr id="7" name="TextBox 6">
            <a:extLst>
              <a:ext uri="{FF2B5EF4-FFF2-40B4-BE49-F238E27FC236}">
                <a16:creationId xmlns:a16="http://schemas.microsoft.com/office/drawing/2014/main" id="{A295810A-8493-483F-9614-E189D38AE446}"/>
              </a:ext>
            </a:extLst>
          </p:cNvPr>
          <p:cNvSpPr txBox="1"/>
          <p:nvPr/>
        </p:nvSpPr>
        <p:spPr>
          <a:xfrm>
            <a:off x="5958840" y="323060"/>
            <a:ext cx="3185160" cy="4284186"/>
          </a:xfrm>
          <a:prstGeom prst="rect">
            <a:avLst/>
          </a:prstGeom>
          <a:noFill/>
        </p:spPr>
        <p:txBody>
          <a:bodyPr wrap="square" lIns="0" tIns="0" rIns="0" bIns="0" rtlCol="0" anchor="t">
            <a:spAutoFit/>
          </a:bodyPr>
          <a:lstStyle>
            <a:defPPr>
              <a:defRPr lang="fr-FR"/>
            </a:defPPr>
            <a:lvl1pPr>
              <a:lnSpc>
                <a:spcPct val="125000"/>
              </a:lnSpc>
              <a:defRPr sz="1200">
                <a:latin typeface="Segoe UI" panose="020B0502040204020203" pitchFamily="34" charset="0"/>
                <a:cs typeface="Segoe UI" panose="020B0502040204020203" pitchFamily="34" charset="0"/>
              </a:defRPr>
            </a:lvl1pPr>
          </a:lstStyle>
          <a:p>
            <a:pPr>
              <a:lnSpc>
                <a:spcPct val="130000"/>
              </a:lnSpc>
              <a:spcAft>
                <a:spcPts val="600"/>
              </a:spcAft>
              <a:defRPr/>
            </a:pPr>
            <a:r>
              <a:rPr lang="en-US" sz="1800" b="1" dirty="0">
                <a:latin typeface="+mn-lt"/>
              </a:rPr>
              <a:t>Goals</a:t>
            </a:r>
          </a:p>
          <a:p>
            <a:pPr marL="257175" indent="-257175">
              <a:lnSpc>
                <a:spcPct val="130000"/>
              </a:lnSpc>
              <a:spcAft>
                <a:spcPts val="1350"/>
              </a:spcAft>
              <a:buFont typeface="Arial" panose="020B0604020202020204" pitchFamily="34" charset="0"/>
              <a:buChar char="•"/>
              <a:defRPr/>
            </a:pPr>
            <a:r>
              <a:rPr lang="en-US" sz="1800" dirty="0">
                <a:latin typeface="+mn-lt"/>
              </a:rPr>
              <a:t>Reduce likelihood that covered species become listed </a:t>
            </a:r>
          </a:p>
          <a:p>
            <a:pPr marL="257175" indent="-257175">
              <a:lnSpc>
                <a:spcPct val="130000"/>
              </a:lnSpc>
              <a:spcAft>
                <a:spcPts val="1350"/>
              </a:spcAft>
              <a:buFont typeface="Arial" panose="020B0604020202020204" pitchFamily="34" charset="0"/>
              <a:buChar char="•"/>
              <a:defRPr/>
            </a:pPr>
            <a:r>
              <a:rPr lang="en-US" sz="1800" dirty="0">
                <a:latin typeface="+mn-lt"/>
              </a:rPr>
              <a:t>Improve and safeguard A</a:t>
            </a:r>
            <a:r>
              <a:rPr lang="en-US" sz="1800" cap="small" dirty="0">
                <a:latin typeface="+mn-lt"/>
              </a:rPr>
              <a:t>r</a:t>
            </a:r>
            <a:r>
              <a:rPr lang="en-US" sz="1800" dirty="0">
                <a:latin typeface="+mn-lt"/>
              </a:rPr>
              <a:t>DOT’s roadside maintenance practices</a:t>
            </a:r>
          </a:p>
          <a:p>
            <a:pPr marL="257175" indent="-257175">
              <a:lnSpc>
                <a:spcPct val="130000"/>
              </a:lnSpc>
              <a:spcAft>
                <a:spcPts val="1350"/>
              </a:spcAft>
              <a:buFont typeface="Arial" panose="020B0604020202020204" pitchFamily="34" charset="0"/>
              <a:buChar char="•"/>
              <a:defRPr/>
            </a:pPr>
            <a:r>
              <a:rPr lang="en-US" sz="1800" dirty="0">
                <a:latin typeface="+mn-lt"/>
              </a:rPr>
              <a:t>Increase wildflower enhancement implementation</a:t>
            </a:r>
          </a:p>
          <a:p>
            <a:pPr marL="257175" indent="-257175">
              <a:lnSpc>
                <a:spcPct val="130000"/>
              </a:lnSpc>
              <a:spcAft>
                <a:spcPts val="1350"/>
              </a:spcAft>
              <a:buFont typeface="Arial" panose="020B0604020202020204" pitchFamily="34" charset="0"/>
              <a:buChar char="•"/>
              <a:defRPr/>
            </a:pPr>
            <a:r>
              <a:rPr lang="en-US" sz="1800" dirty="0">
                <a:latin typeface="+mn-lt"/>
              </a:rPr>
              <a:t>Monitor both natural and planted roadside habitat</a:t>
            </a:r>
            <a:endParaRPr lang="fr-FR" sz="1800" dirty="0">
              <a:latin typeface="+mn-lt"/>
            </a:endParaRPr>
          </a:p>
        </p:txBody>
      </p:sp>
      <p:sp>
        <p:nvSpPr>
          <p:cNvPr id="8" name="TextBox 17">
            <a:extLst>
              <a:ext uri="{FF2B5EF4-FFF2-40B4-BE49-F238E27FC236}">
                <a16:creationId xmlns:a16="http://schemas.microsoft.com/office/drawing/2014/main" id="{622FF2E9-AC2F-46B6-88B6-4691D0507903}"/>
              </a:ext>
            </a:extLst>
          </p:cNvPr>
          <p:cNvSpPr txBox="1"/>
          <p:nvPr/>
        </p:nvSpPr>
        <p:spPr>
          <a:xfrm>
            <a:off x="366898" y="210909"/>
            <a:ext cx="6719702" cy="228268"/>
          </a:xfrm>
          <a:prstGeom prst="rect">
            <a:avLst/>
          </a:prstGeom>
          <a:noFill/>
        </p:spPr>
        <p:txBody>
          <a:bodyPr wrap="square" lIns="0" tIns="0" rIns="0" bIns="0" rtlCol="0" anchor="b">
            <a:spAutoFit/>
          </a:bodyPr>
          <a:lstStyle/>
          <a:p>
            <a:pPr defTabSz="685800">
              <a:lnSpc>
                <a:spcPct val="120000"/>
              </a:lnSpc>
              <a:defRPr/>
            </a:pPr>
            <a:r>
              <a:rPr lang="en-US" sz="1350" b="1" spc="75" dirty="0">
                <a:cs typeface="Segoe UI" panose="020B0502040204020203" pitchFamily="34" charset="0"/>
              </a:rPr>
              <a:t>VOLUNTARY PRELISTING CONSERVATION PROGRAM </a:t>
            </a:r>
          </a:p>
        </p:txBody>
      </p:sp>
      <p:pic>
        <p:nvPicPr>
          <p:cNvPr id="6" name="Picture 5" descr="A picture containing yellow, black, wire, insect&#10;&#10;Description automatically generated">
            <a:extLst>
              <a:ext uri="{FF2B5EF4-FFF2-40B4-BE49-F238E27FC236}">
                <a16:creationId xmlns:a16="http://schemas.microsoft.com/office/drawing/2014/main" id="{91D39C57-9F64-F3CE-3219-42223656DA8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79334">
            <a:off x="6214111" y="4661223"/>
            <a:ext cx="2720340" cy="2240881"/>
          </a:xfrm>
          <a:prstGeom prst="rect">
            <a:avLst/>
          </a:prstGeom>
        </p:spPr>
      </p:pic>
      <p:sp>
        <p:nvSpPr>
          <p:cNvPr id="9" name="TextBox 8">
            <a:extLst>
              <a:ext uri="{FF2B5EF4-FFF2-40B4-BE49-F238E27FC236}">
                <a16:creationId xmlns:a16="http://schemas.microsoft.com/office/drawing/2014/main" id="{8888D2FD-0578-0BB4-2122-042BD293B69C}"/>
              </a:ext>
            </a:extLst>
          </p:cNvPr>
          <p:cNvSpPr txBox="1"/>
          <p:nvPr/>
        </p:nvSpPr>
        <p:spPr>
          <a:xfrm>
            <a:off x="-1" y="6647091"/>
            <a:ext cx="1792478" cy="261610"/>
          </a:xfrm>
          <a:prstGeom prst="rect">
            <a:avLst/>
          </a:prstGeom>
          <a:noFill/>
        </p:spPr>
        <p:txBody>
          <a:bodyPr wrap="none" rtlCol="0">
            <a:spAutoFit/>
          </a:bodyPr>
          <a:lstStyle/>
          <a:p>
            <a:r>
              <a:rPr lang="en-US" sz="1100" dirty="0">
                <a:solidFill>
                  <a:schemeClr val="bg1"/>
                </a:solidFill>
              </a:rPr>
              <a:t>Monarch © Lisa </a:t>
            </a:r>
            <a:r>
              <a:rPr lang="en-US" sz="1100" dirty="0" err="1">
                <a:solidFill>
                  <a:schemeClr val="bg1"/>
                </a:solidFill>
              </a:rPr>
              <a:t>Thornberg</a:t>
            </a:r>
            <a:endParaRPr lang="en-US" sz="1100" dirty="0">
              <a:solidFill>
                <a:schemeClr val="bg1"/>
              </a:solidFill>
            </a:endParaRPr>
          </a:p>
        </p:txBody>
      </p:sp>
    </p:spTree>
    <p:extLst>
      <p:ext uri="{BB962C8B-B14F-4D97-AF65-F5344CB8AC3E}">
        <p14:creationId xmlns:p14="http://schemas.microsoft.com/office/powerpoint/2010/main" val="3386522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C4468E-8416-404D-9ECA-3AF15E0C9319}"/>
              </a:ext>
            </a:extLst>
          </p:cNvPr>
          <p:cNvSpPr>
            <a:spLocks noGrp="1"/>
          </p:cNvSpPr>
          <p:nvPr>
            <p:ph type="title" idx="4294967295"/>
          </p:nvPr>
        </p:nvSpPr>
        <p:spPr>
          <a:xfrm>
            <a:off x="0" y="325043"/>
            <a:ext cx="7840980" cy="813715"/>
          </a:xfrm>
          <a:noFill/>
          <a:ln>
            <a:noFill/>
          </a:ln>
        </p:spPr>
        <p:txBody>
          <a:bodyPr vert="horz" lIns="68580" tIns="34290" rIns="68580" bIns="34290" rtlCol="0" anchor="ctr">
            <a:normAutofit/>
          </a:bodyPr>
          <a:lstStyle/>
          <a:p>
            <a:r>
              <a:rPr lang="en-US" sz="1500" b="1" spc="75" dirty="0">
                <a:solidFill>
                  <a:schemeClr val="tx1"/>
                </a:solidFill>
                <a:latin typeface="Arial" panose="020B0604020202020204" pitchFamily="34" charset="0"/>
                <a:cs typeface="Arial" panose="020B0604020202020204" pitchFamily="34" charset="0"/>
              </a:rPr>
              <a:t>Roadside Habitat Benefits Monarchs and other Pollinators</a:t>
            </a:r>
            <a:endParaRPr lang="en-US" sz="1500" dirty="0">
              <a:solidFill>
                <a:schemeClr val="tx1"/>
              </a:solidFill>
              <a:latin typeface="Arial" panose="020B0604020202020204" pitchFamily="34" charset="0"/>
              <a:cs typeface="Arial" panose="020B0604020202020204" pitchFamily="34" charset="0"/>
            </a:endParaRPr>
          </a:p>
        </p:txBody>
      </p:sp>
      <p:sp>
        <p:nvSpPr>
          <p:cNvPr id="2" name="Text Placeholder 1">
            <a:extLst>
              <a:ext uri="{FF2B5EF4-FFF2-40B4-BE49-F238E27FC236}">
                <a16:creationId xmlns:a16="http://schemas.microsoft.com/office/drawing/2014/main" id="{481B0834-D576-4661-951F-1F2950BD52A9}"/>
              </a:ext>
            </a:extLst>
          </p:cNvPr>
          <p:cNvSpPr>
            <a:spLocks noGrp="1"/>
          </p:cNvSpPr>
          <p:nvPr>
            <p:ph type="body" sz="half" idx="4294967295"/>
          </p:nvPr>
        </p:nvSpPr>
        <p:spPr>
          <a:xfrm>
            <a:off x="101600" y="1025237"/>
            <a:ext cx="4673599" cy="2606012"/>
          </a:xfrm>
        </p:spPr>
        <p:txBody>
          <a:bodyPr vert="horz" lIns="68580" tIns="34290" rIns="68580" bIns="34290" rtlCol="0" anchor="ctr">
            <a:normAutofit/>
          </a:bodyPr>
          <a:lstStyle/>
          <a:p>
            <a:pPr>
              <a:lnSpc>
                <a:spcPct val="90000"/>
              </a:lnSpc>
            </a:pPr>
            <a:r>
              <a:rPr lang="en-US" b="1" dirty="0"/>
              <a:t>Diverse stands of native wildflowers, grasses, and forbs provide habitat</a:t>
            </a:r>
          </a:p>
          <a:p>
            <a:pPr>
              <a:lnSpc>
                <a:spcPct val="90000"/>
              </a:lnSpc>
            </a:pPr>
            <a:r>
              <a:rPr lang="en-US" b="1" dirty="0"/>
              <a:t>High-quality habitat can sometimes reduce movement into roadways.</a:t>
            </a:r>
          </a:p>
          <a:p>
            <a:pPr>
              <a:lnSpc>
                <a:spcPct val="90000"/>
              </a:lnSpc>
            </a:pPr>
            <a:r>
              <a:rPr lang="en-US" b="1" dirty="0"/>
              <a:t>Vehicle collisions generally contribute only a minor proportion of mortalities</a:t>
            </a:r>
          </a:p>
          <a:p>
            <a:pPr>
              <a:lnSpc>
                <a:spcPct val="90000"/>
              </a:lnSpc>
            </a:pPr>
            <a:r>
              <a:rPr lang="en-US" b="1" dirty="0"/>
              <a:t>Roadsides provide corridors through less suitable habitat</a:t>
            </a:r>
          </a:p>
        </p:txBody>
      </p:sp>
      <p:pic>
        <p:nvPicPr>
          <p:cNvPr id="5" name="Picture 4">
            <a:extLst>
              <a:ext uri="{FF2B5EF4-FFF2-40B4-BE49-F238E27FC236}">
                <a16:creationId xmlns:a16="http://schemas.microsoft.com/office/drawing/2014/main" id="{E628D630-ACE1-4247-A2E0-D8DEEA03DB1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215" b="15579"/>
          <a:stretch/>
        </p:blipFill>
        <p:spPr>
          <a:xfrm>
            <a:off x="16" y="3685281"/>
            <a:ext cx="4943459" cy="3010794"/>
          </a:xfrm>
          <a:prstGeom prst="rect">
            <a:avLst/>
          </a:prstGeom>
        </p:spPr>
      </p:pic>
      <p:pic>
        <p:nvPicPr>
          <p:cNvPr id="6" name="Picture 5">
            <a:extLst>
              <a:ext uri="{FF2B5EF4-FFF2-40B4-BE49-F238E27FC236}">
                <a16:creationId xmlns:a16="http://schemas.microsoft.com/office/drawing/2014/main" id="{30E4C635-07B1-493A-A146-DB5441CEC665}"/>
              </a:ext>
            </a:extLst>
          </p:cNvPr>
          <p:cNvPicPr>
            <a:picLocks noChangeAspect="1"/>
          </p:cNvPicPr>
          <p:nvPr/>
        </p:nvPicPr>
        <p:blipFill rotWithShape="1">
          <a:blip r:embed="rId4"/>
          <a:srcRect l="16530" r="6499"/>
          <a:stretch/>
        </p:blipFill>
        <p:spPr>
          <a:xfrm>
            <a:off x="4943475" y="1552576"/>
            <a:ext cx="4200526" cy="5143499"/>
          </a:xfrm>
          <a:prstGeom prst="rect">
            <a:avLst/>
          </a:prstGeom>
        </p:spPr>
      </p:pic>
      <p:sp>
        <p:nvSpPr>
          <p:cNvPr id="4" name="TextBox 17">
            <a:extLst>
              <a:ext uri="{FF2B5EF4-FFF2-40B4-BE49-F238E27FC236}">
                <a16:creationId xmlns:a16="http://schemas.microsoft.com/office/drawing/2014/main" id="{6B1094A6-6D3B-0DB1-1A2B-3876298C23A0}"/>
              </a:ext>
            </a:extLst>
          </p:cNvPr>
          <p:cNvSpPr txBox="1"/>
          <p:nvPr/>
        </p:nvSpPr>
        <p:spPr>
          <a:xfrm>
            <a:off x="366898" y="210909"/>
            <a:ext cx="6719702" cy="228268"/>
          </a:xfrm>
          <a:prstGeom prst="rect">
            <a:avLst/>
          </a:prstGeom>
          <a:noFill/>
        </p:spPr>
        <p:txBody>
          <a:bodyPr wrap="square" lIns="0" tIns="0" rIns="0" bIns="0" rtlCol="0" anchor="b">
            <a:spAutoFit/>
          </a:bodyPr>
          <a:lstStyle/>
          <a:p>
            <a:pPr defTabSz="685800">
              <a:lnSpc>
                <a:spcPct val="120000"/>
              </a:lnSpc>
              <a:defRPr/>
            </a:pPr>
            <a:r>
              <a:rPr lang="en-US" sz="1350" b="1" spc="75" dirty="0">
                <a:cs typeface="Segoe UI" panose="020B0502040204020203" pitchFamily="34" charset="0"/>
              </a:rPr>
              <a:t>VOLUNTARY PRELISTING CONSERVATION PROGRAM </a:t>
            </a:r>
          </a:p>
        </p:txBody>
      </p:sp>
    </p:spTree>
    <p:extLst>
      <p:ext uri="{BB962C8B-B14F-4D97-AF65-F5344CB8AC3E}">
        <p14:creationId xmlns:p14="http://schemas.microsoft.com/office/powerpoint/2010/main" val="2511116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24" name="Content Placeholder 40">
            <a:extLst>
              <a:ext uri="{FF2B5EF4-FFF2-40B4-BE49-F238E27FC236}">
                <a16:creationId xmlns:a16="http://schemas.microsoft.com/office/drawing/2014/main" id="{F51E7D48-FD3F-4159-9B4A-B0098FF3FB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5972" y="2076805"/>
            <a:ext cx="3238028" cy="1942817"/>
          </a:xfrm>
          <a:prstGeom prst="rect">
            <a:avLst/>
          </a:prstGeom>
        </p:spPr>
      </p:pic>
      <p:pic>
        <p:nvPicPr>
          <p:cNvPr id="41" name="Content Placeholder 40">
            <a:extLst>
              <a:ext uri="{FF2B5EF4-FFF2-40B4-BE49-F238E27FC236}">
                <a16:creationId xmlns:a16="http://schemas.microsoft.com/office/drawing/2014/main" id="{FE4284D5-3C33-4ABB-AC76-CE73C9BD471B}"/>
              </a:ext>
            </a:extLst>
          </p:cNvPr>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tretch/>
        </p:blipFill>
        <p:spPr>
          <a:xfrm>
            <a:off x="963613" y="2113921"/>
            <a:ext cx="857250" cy="514020"/>
          </a:xfrm>
        </p:spPr>
      </p:pic>
      <p:sp>
        <p:nvSpPr>
          <p:cNvPr id="20" name="TextBox 127">
            <a:extLst>
              <a:ext uri="{FF2B5EF4-FFF2-40B4-BE49-F238E27FC236}">
                <a16:creationId xmlns:a16="http://schemas.microsoft.com/office/drawing/2014/main" id="{F1C0FB09-AD33-433D-A4D9-87F1A860DB96}"/>
              </a:ext>
            </a:extLst>
          </p:cNvPr>
          <p:cNvSpPr txBox="1"/>
          <p:nvPr/>
        </p:nvSpPr>
        <p:spPr>
          <a:xfrm>
            <a:off x="366898" y="615965"/>
            <a:ext cx="3076800" cy="429348"/>
          </a:xfrm>
          <a:prstGeom prst="rect">
            <a:avLst/>
          </a:prstGeom>
          <a:noFill/>
        </p:spPr>
        <p:txBody>
          <a:bodyPr wrap="square" lIns="0" tIns="137160" rIns="0" bIns="68580" rtlCol="0">
            <a:spAutoFit/>
          </a:bodyPr>
          <a:lstStyle/>
          <a:p>
            <a:pPr lvl="0">
              <a:lnSpc>
                <a:spcPct val="80000"/>
              </a:lnSpc>
              <a:defRPr/>
            </a:pPr>
            <a:r>
              <a:rPr lang="en-US" b="1" spc="75" dirty="0">
                <a:latin typeface="+mj-lt"/>
                <a:ea typeface="Bebas Neue" charset="0"/>
                <a:cs typeface="Bebas Neue" charset="0"/>
              </a:rPr>
              <a:t>More than just Monarchs!</a:t>
            </a:r>
          </a:p>
        </p:txBody>
      </p:sp>
      <p:pic>
        <p:nvPicPr>
          <p:cNvPr id="42" name="Content Placeholder 40">
            <a:extLst>
              <a:ext uri="{FF2B5EF4-FFF2-40B4-BE49-F238E27FC236}">
                <a16:creationId xmlns:a16="http://schemas.microsoft.com/office/drawing/2014/main" id="{754FFE9A-E8F8-4A59-BC6A-D80BFC5A8A0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3114888" y="2076805"/>
            <a:ext cx="2752323" cy="1942817"/>
          </a:xfrm>
          <a:prstGeom prst="rect">
            <a:avLst/>
          </a:prstGeom>
        </p:spPr>
      </p:pic>
      <p:pic>
        <p:nvPicPr>
          <p:cNvPr id="45" name="Content Placeholder 40">
            <a:extLst>
              <a:ext uri="{FF2B5EF4-FFF2-40B4-BE49-F238E27FC236}">
                <a16:creationId xmlns:a16="http://schemas.microsoft.com/office/drawing/2014/main" id="{D7B5D123-A0D8-4CB9-9194-BB5D0F6722A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l="25612" t="19000" r="7610" b="19000"/>
          <a:stretch/>
        </p:blipFill>
        <p:spPr>
          <a:xfrm>
            <a:off x="0" y="2076805"/>
            <a:ext cx="3076127" cy="1942817"/>
          </a:xfrm>
          <a:prstGeom prst="rect">
            <a:avLst/>
          </a:prstGeom>
        </p:spPr>
      </p:pic>
      <p:sp>
        <p:nvSpPr>
          <p:cNvPr id="13" name="TextBox 12">
            <a:extLst>
              <a:ext uri="{FF2B5EF4-FFF2-40B4-BE49-F238E27FC236}">
                <a16:creationId xmlns:a16="http://schemas.microsoft.com/office/drawing/2014/main" id="{A90501F0-D83F-4A48-981E-BD0DBCDC5947}"/>
              </a:ext>
            </a:extLst>
          </p:cNvPr>
          <p:cNvSpPr txBox="1"/>
          <p:nvPr/>
        </p:nvSpPr>
        <p:spPr>
          <a:xfrm>
            <a:off x="3114889" y="3673372"/>
            <a:ext cx="328808" cy="369332"/>
          </a:xfrm>
          <a:prstGeom prst="rect">
            <a:avLst/>
          </a:prstGeom>
          <a:solidFill>
            <a:schemeClr val="bg1"/>
          </a:solidFill>
        </p:spPr>
        <p:txBody>
          <a:bodyPr wrap="square" rtlCol="0">
            <a:spAutoFit/>
          </a:bodyPr>
          <a:lstStyle/>
          <a:p>
            <a:pPr algn="ctr"/>
            <a:r>
              <a:rPr lang="en-US" b="1" dirty="0">
                <a:solidFill>
                  <a:schemeClr val="accent1"/>
                </a:solidFill>
              </a:rPr>
              <a:t>2</a:t>
            </a:r>
          </a:p>
        </p:txBody>
      </p:sp>
      <p:sp>
        <p:nvSpPr>
          <p:cNvPr id="14" name="TextBox 13">
            <a:extLst>
              <a:ext uri="{FF2B5EF4-FFF2-40B4-BE49-F238E27FC236}">
                <a16:creationId xmlns:a16="http://schemas.microsoft.com/office/drawing/2014/main" id="{91AE21B1-6214-4543-9CC6-E261E4BA4090}"/>
              </a:ext>
            </a:extLst>
          </p:cNvPr>
          <p:cNvSpPr txBox="1"/>
          <p:nvPr/>
        </p:nvSpPr>
        <p:spPr>
          <a:xfrm>
            <a:off x="-430" y="3673373"/>
            <a:ext cx="328808" cy="369332"/>
          </a:xfrm>
          <a:prstGeom prst="rect">
            <a:avLst/>
          </a:prstGeom>
          <a:solidFill>
            <a:schemeClr val="bg1"/>
          </a:solidFill>
        </p:spPr>
        <p:txBody>
          <a:bodyPr wrap="square" rtlCol="0">
            <a:spAutoFit/>
          </a:bodyPr>
          <a:lstStyle/>
          <a:p>
            <a:pPr algn="ctr"/>
            <a:r>
              <a:rPr lang="en-US" b="1" dirty="0">
                <a:solidFill>
                  <a:schemeClr val="accent1"/>
                </a:solidFill>
              </a:rPr>
              <a:t>1</a:t>
            </a:r>
          </a:p>
        </p:txBody>
      </p:sp>
      <p:sp>
        <p:nvSpPr>
          <p:cNvPr id="15" name="TextBox 14">
            <a:extLst>
              <a:ext uri="{FF2B5EF4-FFF2-40B4-BE49-F238E27FC236}">
                <a16:creationId xmlns:a16="http://schemas.microsoft.com/office/drawing/2014/main" id="{9112158D-9D31-4EDA-AA2F-BA3E13AEF8AA}"/>
              </a:ext>
            </a:extLst>
          </p:cNvPr>
          <p:cNvSpPr txBox="1"/>
          <p:nvPr/>
        </p:nvSpPr>
        <p:spPr>
          <a:xfrm>
            <a:off x="5905973" y="3673372"/>
            <a:ext cx="328808" cy="369332"/>
          </a:xfrm>
          <a:prstGeom prst="rect">
            <a:avLst/>
          </a:prstGeom>
          <a:solidFill>
            <a:schemeClr val="bg1"/>
          </a:solidFill>
        </p:spPr>
        <p:txBody>
          <a:bodyPr wrap="square" rtlCol="0">
            <a:spAutoFit/>
          </a:bodyPr>
          <a:lstStyle/>
          <a:p>
            <a:pPr algn="ctr"/>
            <a:r>
              <a:rPr lang="en-US" b="1" dirty="0">
                <a:solidFill>
                  <a:schemeClr val="accent1"/>
                </a:solidFill>
              </a:rPr>
              <a:t>3</a:t>
            </a:r>
          </a:p>
        </p:txBody>
      </p:sp>
      <p:pic>
        <p:nvPicPr>
          <p:cNvPr id="47" name="Content Placeholder 40">
            <a:extLst>
              <a:ext uri="{FF2B5EF4-FFF2-40B4-BE49-F238E27FC236}">
                <a16:creationId xmlns:a16="http://schemas.microsoft.com/office/drawing/2014/main" id="{62C4BB69-EED2-4596-999E-996E2A139DBF}"/>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398114" y="4311952"/>
            <a:ext cx="1686629" cy="1226639"/>
          </a:xfrm>
          <a:prstGeom prst="rect">
            <a:avLst/>
          </a:prstGeom>
        </p:spPr>
      </p:pic>
      <p:sp>
        <p:nvSpPr>
          <p:cNvPr id="16" name="TextBox 15">
            <a:extLst>
              <a:ext uri="{FF2B5EF4-FFF2-40B4-BE49-F238E27FC236}">
                <a16:creationId xmlns:a16="http://schemas.microsoft.com/office/drawing/2014/main" id="{EDACCCE7-E97D-4CD2-AE6D-EBA31349E038}"/>
              </a:ext>
            </a:extLst>
          </p:cNvPr>
          <p:cNvSpPr txBox="1"/>
          <p:nvPr/>
        </p:nvSpPr>
        <p:spPr>
          <a:xfrm>
            <a:off x="5416904" y="5654501"/>
            <a:ext cx="328808" cy="369332"/>
          </a:xfrm>
          <a:prstGeom prst="rect">
            <a:avLst/>
          </a:prstGeom>
          <a:solidFill>
            <a:schemeClr val="bg1"/>
          </a:solidFill>
        </p:spPr>
        <p:txBody>
          <a:bodyPr wrap="square" rtlCol="0">
            <a:spAutoFit/>
          </a:bodyPr>
          <a:lstStyle/>
          <a:p>
            <a:pPr algn="ctr"/>
            <a:r>
              <a:rPr lang="en-US" b="1" dirty="0">
                <a:solidFill>
                  <a:schemeClr val="accent1"/>
                </a:solidFill>
              </a:rPr>
              <a:t>6</a:t>
            </a:r>
          </a:p>
        </p:txBody>
      </p:sp>
      <p:pic>
        <p:nvPicPr>
          <p:cNvPr id="48" name="Content Placeholder 40">
            <a:extLst>
              <a:ext uri="{FF2B5EF4-FFF2-40B4-BE49-F238E27FC236}">
                <a16:creationId xmlns:a16="http://schemas.microsoft.com/office/drawing/2014/main" id="{79D998E7-9A1D-43A2-B975-3646305A5EA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095659" y="4242327"/>
            <a:ext cx="1991922" cy="1365890"/>
          </a:xfrm>
          <a:prstGeom prst="rect">
            <a:avLst/>
          </a:prstGeom>
        </p:spPr>
      </p:pic>
      <p:sp>
        <p:nvSpPr>
          <p:cNvPr id="17" name="TextBox 16">
            <a:extLst>
              <a:ext uri="{FF2B5EF4-FFF2-40B4-BE49-F238E27FC236}">
                <a16:creationId xmlns:a16="http://schemas.microsoft.com/office/drawing/2014/main" id="{5BF4053E-BC17-42FF-ACE7-36F31278E46F}"/>
              </a:ext>
            </a:extLst>
          </p:cNvPr>
          <p:cNvSpPr txBox="1"/>
          <p:nvPr/>
        </p:nvSpPr>
        <p:spPr>
          <a:xfrm>
            <a:off x="7263409" y="5656266"/>
            <a:ext cx="328808" cy="369332"/>
          </a:xfrm>
          <a:prstGeom prst="rect">
            <a:avLst/>
          </a:prstGeom>
          <a:solidFill>
            <a:schemeClr val="bg1"/>
          </a:solidFill>
        </p:spPr>
        <p:txBody>
          <a:bodyPr wrap="square" rtlCol="0">
            <a:spAutoFit/>
          </a:bodyPr>
          <a:lstStyle/>
          <a:p>
            <a:pPr algn="ctr"/>
            <a:r>
              <a:rPr lang="en-US" b="1" dirty="0">
                <a:solidFill>
                  <a:schemeClr val="accent1"/>
                </a:solidFill>
              </a:rPr>
              <a:t>7</a:t>
            </a:r>
          </a:p>
        </p:txBody>
      </p:sp>
      <p:pic>
        <p:nvPicPr>
          <p:cNvPr id="43" name="Content Placeholder 40">
            <a:extLst>
              <a:ext uri="{FF2B5EF4-FFF2-40B4-BE49-F238E27FC236}">
                <a16:creationId xmlns:a16="http://schemas.microsoft.com/office/drawing/2014/main" id="{47AB1ABE-9274-4AF9-89EE-C0CA08998CD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24000"/>
                    </a14:imgEffect>
                    <a14:imgEffect>
                      <a14:brightnessContrast bright="9000" contrast="6000"/>
                    </a14:imgEffect>
                  </a14:imgLayer>
                </a14:imgProps>
              </a:ext>
              <a:ext uri="{28A0092B-C50C-407E-A947-70E740481C1C}">
                <a14:useLocalDpi xmlns:a14="http://schemas.microsoft.com/office/drawing/2010/main"/>
              </a:ext>
            </a:extLst>
          </a:blip>
          <a:srcRect/>
          <a:stretch/>
        </p:blipFill>
        <p:spPr>
          <a:xfrm>
            <a:off x="2713910" y="4057933"/>
            <a:ext cx="2674620" cy="1942817"/>
          </a:xfrm>
          <a:prstGeom prst="rect">
            <a:avLst/>
          </a:prstGeom>
        </p:spPr>
      </p:pic>
      <p:sp>
        <p:nvSpPr>
          <p:cNvPr id="18" name="TextBox 17">
            <a:extLst>
              <a:ext uri="{FF2B5EF4-FFF2-40B4-BE49-F238E27FC236}">
                <a16:creationId xmlns:a16="http://schemas.microsoft.com/office/drawing/2014/main" id="{5F7D98CF-FA34-4BBC-92BF-6C77468F7A35}"/>
              </a:ext>
            </a:extLst>
          </p:cNvPr>
          <p:cNvSpPr txBox="1"/>
          <p:nvPr/>
        </p:nvSpPr>
        <p:spPr>
          <a:xfrm>
            <a:off x="2684205" y="5654501"/>
            <a:ext cx="328808" cy="369332"/>
          </a:xfrm>
          <a:prstGeom prst="rect">
            <a:avLst/>
          </a:prstGeom>
          <a:solidFill>
            <a:schemeClr val="bg1"/>
          </a:solidFill>
        </p:spPr>
        <p:txBody>
          <a:bodyPr wrap="square" rtlCol="0">
            <a:spAutoFit/>
          </a:bodyPr>
          <a:lstStyle/>
          <a:p>
            <a:pPr algn="ctr"/>
            <a:r>
              <a:rPr lang="en-US" b="1" dirty="0">
                <a:solidFill>
                  <a:schemeClr val="accent1"/>
                </a:solidFill>
              </a:rPr>
              <a:t>5</a:t>
            </a:r>
          </a:p>
        </p:txBody>
      </p:sp>
      <p:pic>
        <p:nvPicPr>
          <p:cNvPr id="44" name="Content Placeholder 40">
            <a:extLst>
              <a:ext uri="{FF2B5EF4-FFF2-40B4-BE49-F238E27FC236}">
                <a16:creationId xmlns:a16="http://schemas.microsoft.com/office/drawing/2014/main" id="{88E5E694-FA7C-49BF-82FC-2ED7FEC420D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0" y="4057933"/>
            <a:ext cx="2674620" cy="1942817"/>
          </a:xfrm>
          <a:prstGeom prst="rect">
            <a:avLst/>
          </a:prstGeom>
        </p:spPr>
      </p:pic>
      <p:sp>
        <p:nvSpPr>
          <p:cNvPr id="19" name="TextBox 18">
            <a:extLst>
              <a:ext uri="{FF2B5EF4-FFF2-40B4-BE49-F238E27FC236}">
                <a16:creationId xmlns:a16="http://schemas.microsoft.com/office/drawing/2014/main" id="{AA53D182-E2F3-47A4-B9D5-1A199E1ED38B}"/>
              </a:ext>
            </a:extLst>
          </p:cNvPr>
          <p:cNvSpPr txBox="1"/>
          <p:nvPr/>
        </p:nvSpPr>
        <p:spPr>
          <a:xfrm>
            <a:off x="1" y="5654501"/>
            <a:ext cx="328808" cy="369332"/>
          </a:xfrm>
          <a:prstGeom prst="rect">
            <a:avLst/>
          </a:prstGeom>
          <a:solidFill>
            <a:schemeClr val="bg1"/>
          </a:solidFill>
        </p:spPr>
        <p:txBody>
          <a:bodyPr wrap="square" rtlCol="0">
            <a:spAutoFit/>
          </a:bodyPr>
          <a:lstStyle/>
          <a:p>
            <a:pPr algn="ctr"/>
            <a:r>
              <a:rPr lang="en-US" b="1" dirty="0">
                <a:solidFill>
                  <a:schemeClr val="accent1"/>
                </a:solidFill>
              </a:rPr>
              <a:t>4</a:t>
            </a:r>
          </a:p>
        </p:txBody>
      </p:sp>
      <p:sp>
        <p:nvSpPr>
          <p:cNvPr id="4" name="TextBox 3">
            <a:extLst>
              <a:ext uri="{FF2B5EF4-FFF2-40B4-BE49-F238E27FC236}">
                <a16:creationId xmlns:a16="http://schemas.microsoft.com/office/drawing/2014/main" id="{46BBE891-8F10-4287-8DAB-FBB879EB2A1A}"/>
              </a:ext>
            </a:extLst>
          </p:cNvPr>
          <p:cNvSpPr txBox="1"/>
          <p:nvPr/>
        </p:nvSpPr>
        <p:spPr>
          <a:xfrm>
            <a:off x="2411970" y="3846496"/>
            <a:ext cx="723266" cy="173124"/>
          </a:xfrm>
          <a:prstGeom prst="rect">
            <a:avLst/>
          </a:prstGeom>
          <a:noFill/>
        </p:spPr>
        <p:txBody>
          <a:bodyPr wrap="square" rtlCol="0">
            <a:spAutoFit/>
          </a:bodyPr>
          <a:lstStyle/>
          <a:p>
            <a:r>
              <a:rPr lang="en-US" sz="525" dirty="0">
                <a:solidFill>
                  <a:schemeClr val="bg1"/>
                </a:solidFill>
              </a:rPr>
              <a:t>Brian Wagner</a:t>
            </a:r>
          </a:p>
        </p:txBody>
      </p:sp>
      <p:sp>
        <p:nvSpPr>
          <p:cNvPr id="6" name="TextBox 5">
            <a:extLst>
              <a:ext uri="{FF2B5EF4-FFF2-40B4-BE49-F238E27FC236}">
                <a16:creationId xmlns:a16="http://schemas.microsoft.com/office/drawing/2014/main" id="{8475EB57-19CC-40C5-BE82-0649290D3D41}"/>
              </a:ext>
            </a:extLst>
          </p:cNvPr>
          <p:cNvSpPr txBox="1"/>
          <p:nvPr/>
        </p:nvSpPr>
        <p:spPr>
          <a:xfrm>
            <a:off x="1424362" y="5769917"/>
            <a:ext cx="1321592" cy="253916"/>
          </a:xfrm>
          <a:prstGeom prst="rect">
            <a:avLst/>
          </a:prstGeom>
          <a:noFill/>
        </p:spPr>
        <p:txBody>
          <a:bodyPr wrap="square" rtlCol="0">
            <a:spAutoFit/>
          </a:bodyPr>
          <a:lstStyle/>
          <a:p>
            <a:r>
              <a:rPr lang="en-US" sz="525" dirty="0">
                <a:solidFill>
                  <a:schemeClr val="bg1"/>
                </a:solidFill>
              </a:rPr>
              <a:t>2021 Dustin Lynch</a:t>
            </a:r>
          </a:p>
          <a:p>
            <a:r>
              <a:rPr lang="en-US" sz="525" dirty="0">
                <a:solidFill>
                  <a:schemeClr val="bg1"/>
                </a:solidFill>
              </a:rPr>
              <a:t>Arkansas Natural Heritage Commission</a:t>
            </a:r>
          </a:p>
        </p:txBody>
      </p:sp>
      <p:sp>
        <p:nvSpPr>
          <p:cNvPr id="21" name="TextBox 20">
            <a:extLst>
              <a:ext uri="{FF2B5EF4-FFF2-40B4-BE49-F238E27FC236}">
                <a16:creationId xmlns:a16="http://schemas.microsoft.com/office/drawing/2014/main" id="{F9FC50C4-B5CA-43D3-8FE4-CDD9067DFB36}"/>
              </a:ext>
            </a:extLst>
          </p:cNvPr>
          <p:cNvSpPr txBox="1"/>
          <p:nvPr/>
        </p:nvSpPr>
        <p:spPr>
          <a:xfrm>
            <a:off x="2989918" y="5712207"/>
            <a:ext cx="1077428" cy="253916"/>
          </a:xfrm>
          <a:prstGeom prst="rect">
            <a:avLst/>
          </a:prstGeom>
          <a:noFill/>
        </p:spPr>
        <p:txBody>
          <a:bodyPr wrap="square" rtlCol="0">
            <a:spAutoFit/>
          </a:bodyPr>
          <a:lstStyle/>
          <a:p>
            <a:r>
              <a:rPr lang="en-US" sz="525" dirty="0">
                <a:solidFill>
                  <a:schemeClr val="bg1"/>
                </a:solidFill>
              </a:rPr>
              <a:t>2020 Dustin Lynch</a:t>
            </a:r>
          </a:p>
          <a:p>
            <a:r>
              <a:rPr lang="en-US" sz="525" dirty="0">
                <a:solidFill>
                  <a:schemeClr val="bg1"/>
                </a:solidFill>
              </a:rPr>
              <a:t>Arkansas Natural Heritage</a:t>
            </a:r>
          </a:p>
        </p:txBody>
      </p:sp>
      <p:pic>
        <p:nvPicPr>
          <p:cNvPr id="22" name="Picture 21">
            <a:extLst>
              <a:ext uri="{FF2B5EF4-FFF2-40B4-BE49-F238E27FC236}">
                <a16:creationId xmlns:a16="http://schemas.microsoft.com/office/drawing/2014/main" id="{BD459B32-D164-441F-B484-292195CE2EAF}"/>
              </a:ext>
            </a:extLst>
          </p:cNvPr>
          <p:cNvPicPr>
            <a:picLocks noChangeAspect="1"/>
          </p:cNvPicPr>
          <p:nvPr/>
        </p:nvPicPr>
        <p:blipFill>
          <a:blip r:embed="rId13"/>
          <a:stretch>
            <a:fillRect/>
          </a:stretch>
        </p:blipFill>
        <p:spPr>
          <a:xfrm>
            <a:off x="3406635" y="3810712"/>
            <a:ext cx="1321423" cy="237764"/>
          </a:xfrm>
          <a:prstGeom prst="rect">
            <a:avLst/>
          </a:prstGeom>
        </p:spPr>
      </p:pic>
      <p:pic>
        <p:nvPicPr>
          <p:cNvPr id="23" name="Picture 22">
            <a:extLst>
              <a:ext uri="{FF2B5EF4-FFF2-40B4-BE49-F238E27FC236}">
                <a16:creationId xmlns:a16="http://schemas.microsoft.com/office/drawing/2014/main" id="{E42D5935-8720-4178-BAE4-83D77863F18D}"/>
              </a:ext>
            </a:extLst>
          </p:cNvPr>
          <p:cNvPicPr>
            <a:picLocks noChangeAspect="1"/>
          </p:cNvPicPr>
          <p:nvPr/>
        </p:nvPicPr>
        <p:blipFill>
          <a:blip r:embed="rId13"/>
          <a:stretch>
            <a:fillRect/>
          </a:stretch>
        </p:blipFill>
        <p:spPr>
          <a:xfrm>
            <a:off x="5867211" y="2064719"/>
            <a:ext cx="1321423" cy="237764"/>
          </a:xfrm>
          <a:prstGeom prst="rect">
            <a:avLst/>
          </a:prstGeom>
        </p:spPr>
      </p:pic>
      <p:sp>
        <p:nvSpPr>
          <p:cNvPr id="5" name="TextBox 17">
            <a:extLst>
              <a:ext uri="{FF2B5EF4-FFF2-40B4-BE49-F238E27FC236}">
                <a16:creationId xmlns:a16="http://schemas.microsoft.com/office/drawing/2014/main" id="{E4656C63-9DCC-8C1B-81CA-AB518946B5C0}"/>
              </a:ext>
            </a:extLst>
          </p:cNvPr>
          <p:cNvSpPr txBox="1"/>
          <p:nvPr/>
        </p:nvSpPr>
        <p:spPr>
          <a:xfrm>
            <a:off x="366898" y="210909"/>
            <a:ext cx="6719702" cy="228268"/>
          </a:xfrm>
          <a:prstGeom prst="rect">
            <a:avLst/>
          </a:prstGeom>
          <a:noFill/>
        </p:spPr>
        <p:txBody>
          <a:bodyPr wrap="square" lIns="0" tIns="0" rIns="0" bIns="0" rtlCol="0" anchor="b">
            <a:spAutoFit/>
          </a:bodyPr>
          <a:lstStyle/>
          <a:p>
            <a:pPr defTabSz="685800">
              <a:lnSpc>
                <a:spcPct val="120000"/>
              </a:lnSpc>
              <a:defRPr/>
            </a:pPr>
            <a:r>
              <a:rPr lang="en-US" sz="1350" b="1" spc="75" dirty="0">
                <a:cs typeface="Segoe UI" panose="020B0502040204020203" pitchFamily="34" charset="0"/>
              </a:rPr>
              <a:t>VOLUNTARY PRELISTING CONSERVATION PROGRAM </a:t>
            </a:r>
          </a:p>
        </p:txBody>
      </p:sp>
      <p:graphicFrame>
        <p:nvGraphicFramePr>
          <p:cNvPr id="7" name="Table 7">
            <a:extLst>
              <a:ext uri="{FF2B5EF4-FFF2-40B4-BE49-F238E27FC236}">
                <a16:creationId xmlns:a16="http://schemas.microsoft.com/office/drawing/2014/main" id="{695511EF-6E51-2297-14BF-57EEFFBAAAFE}"/>
              </a:ext>
            </a:extLst>
          </p:cNvPr>
          <p:cNvGraphicFramePr>
            <a:graphicFrameLocks noGrp="1"/>
          </p:cNvGraphicFramePr>
          <p:nvPr>
            <p:extLst>
              <p:ext uri="{D42A27DB-BD31-4B8C-83A1-F6EECF244321}">
                <p14:modId xmlns:p14="http://schemas.microsoft.com/office/powerpoint/2010/main" val="2048838123"/>
              </p:ext>
            </p:extLst>
          </p:nvPr>
        </p:nvGraphicFramePr>
        <p:xfrm>
          <a:off x="0" y="1397000"/>
          <a:ext cx="9144000" cy="640080"/>
        </p:xfrm>
        <a:graphic>
          <a:graphicData uri="http://schemas.openxmlformats.org/drawingml/2006/table">
            <a:tbl>
              <a:tblPr firstRow="1" bandRow="1">
                <a:tableStyleId>{5C22544A-7EE6-4342-B048-85BDC9FD1C3A}</a:tableStyleId>
              </a:tblPr>
              <a:tblGrid>
                <a:gridCol w="3084945">
                  <a:extLst>
                    <a:ext uri="{9D8B030D-6E8A-4147-A177-3AD203B41FA5}">
                      <a16:colId xmlns:a16="http://schemas.microsoft.com/office/drawing/2014/main" val="382915478"/>
                    </a:ext>
                  </a:extLst>
                </a:gridCol>
                <a:gridCol w="2807855">
                  <a:extLst>
                    <a:ext uri="{9D8B030D-6E8A-4147-A177-3AD203B41FA5}">
                      <a16:colId xmlns:a16="http://schemas.microsoft.com/office/drawing/2014/main" val="4040513049"/>
                    </a:ext>
                  </a:extLst>
                </a:gridCol>
                <a:gridCol w="3251200">
                  <a:extLst>
                    <a:ext uri="{9D8B030D-6E8A-4147-A177-3AD203B41FA5}">
                      <a16:colId xmlns:a16="http://schemas.microsoft.com/office/drawing/2014/main" val="2293329200"/>
                    </a:ext>
                  </a:extLst>
                </a:gridCol>
              </a:tblGrid>
              <a:tr h="638744">
                <a:tc>
                  <a:txBody>
                    <a:bodyPr/>
                    <a:lstStyle/>
                    <a:p>
                      <a:pPr algn="ctr"/>
                      <a:r>
                        <a:rPr lang="en-US" sz="1800" dirty="0">
                          <a:solidFill>
                            <a:schemeClr val="accent1"/>
                          </a:solidFill>
                        </a:rPr>
                        <a:t>1.</a:t>
                      </a:r>
                      <a:r>
                        <a:rPr lang="en-US" sz="1800" dirty="0">
                          <a:solidFill>
                            <a:schemeClr val="tx1"/>
                          </a:solidFill>
                        </a:rPr>
                        <a:t> Bayou Bodcau Crayfish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dirty="0">
                          <a:solidFill>
                            <a:schemeClr val="accent1"/>
                          </a:solidFill>
                        </a:rPr>
                        <a:t>2.</a:t>
                      </a:r>
                      <a:r>
                        <a:rPr lang="en-US" sz="1800" dirty="0">
                          <a:solidFill>
                            <a:schemeClr val="tx1"/>
                          </a:solidFill>
                        </a:rPr>
                        <a:t> Jefferson County Crayfish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1"/>
                          </a:solidFill>
                        </a:rPr>
                        <a:t>3.</a:t>
                      </a:r>
                      <a:r>
                        <a:rPr lang="en-US" sz="1800" dirty="0">
                          <a:solidFill>
                            <a:schemeClr val="tx1"/>
                          </a:solidFill>
                        </a:rPr>
                        <a:t> Irons Fork Burrowing Crayfish</a:t>
                      </a:r>
                      <a:endParaRPr lang="en-US" sz="18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2103957"/>
                  </a:ext>
                </a:extLst>
              </a:tr>
            </a:tbl>
          </a:graphicData>
        </a:graphic>
      </p:graphicFrame>
      <p:graphicFrame>
        <p:nvGraphicFramePr>
          <p:cNvPr id="8" name="Table 8">
            <a:extLst>
              <a:ext uri="{FF2B5EF4-FFF2-40B4-BE49-F238E27FC236}">
                <a16:creationId xmlns:a16="http://schemas.microsoft.com/office/drawing/2014/main" id="{0B347B93-C6AA-A658-06EC-0E1A7833DD05}"/>
              </a:ext>
            </a:extLst>
          </p:cNvPr>
          <p:cNvGraphicFramePr>
            <a:graphicFrameLocks noGrp="1"/>
          </p:cNvGraphicFramePr>
          <p:nvPr>
            <p:extLst>
              <p:ext uri="{D42A27DB-BD31-4B8C-83A1-F6EECF244321}">
                <p14:modId xmlns:p14="http://schemas.microsoft.com/office/powerpoint/2010/main" val="633677069"/>
              </p:ext>
            </p:extLst>
          </p:nvPr>
        </p:nvGraphicFramePr>
        <p:xfrm>
          <a:off x="0" y="6058456"/>
          <a:ext cx="9143999" cy="640080"/>
        </p:xfrm>
        <a:graphic>
          <a:graphicData uri="http://schemas.openxmlformats.org/drawingml/2006/table">
            <a:tbl>
              <a:tblPr firstRow="1" bandRow="1">
                <a:tableStyleId>{5C22544A-7EE6-4342-B048-85BDC9FD1C3A}</a:tableStyleId>
              </a:tblPr>
              <a:tblGrid>
                <a:gridCol w="2706255">
                  <a:extLst>
                    <a:ext uri="{9D8B030D-6E8A-4147-A177-3AD203B41FA5}">
                      <a16:colId xmlns:a16="http://schemas.microsoft.com/office/drawing/2014/main" val="3572147923"/>
                    </a:ext>
                  </a:extLst>
                </a:gridCol>
                <a:gridCol w="2706254">
                  <a:extLst>
                    <a:ext uri="{9D8B030D-6E8A-4147-A177-3AD203B41FA5}">
                      <a16:colId xmlns:a16="http://schemas.microsoft.com/office/drawing/2014/main" val="3275082961"/>
                    </a:ext>
                  </a:extLst>
                </a:gridCol>
                <a:gridCol w="1727200">
                  <a:extLst>
                    <a:ext uri="{9D8B030D-6E8A-4147-A177-3AD203B41FA5}">
                      <a16:colId xmlns:a16="http://schemas.microsoft.com/office/drawing/2014/main" val="385989253"/>
                    </a:ext>
                  </a:extLst>
                </a:gridCol>
                <a:gridCol w="2004290">
                  <a:extLst>
                    <a:ext uri="{9D8B030D-6E8A-4147-A177-3AD203B41FA5}">
                      <a16:colId xmlns:a16="http://schemas.microsoft.com/office/drawing/2014/main" val="1788440287"/>
                    </a:ext>
                  </a:extLst>
                </a:gridCol>
              </a:tblGrid>
              <a:tr h="370840">
                <a:tc>
                  <a:txBody>
                    <a:bodyPr/>
                    <a:lstStyle/>
                    <a:p>
                      <a:pPr algn="ctr"/>
                      <a:r>
                        <a:rPr lang="en-US" sz="1800" dirty="0">
                          <a:solidFill>
                            <a:schemeClr val="tx1"/>
                          </a:solidFill>
                        </a:rPr>
                        <a:t>4. Slenderwrist Burrowing Crayfish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dirty="0">
                          <a:solidFill>
                            <a:schemeClr val="tx1"/>
                          </a:solidFill>
                        </a:rPr>
                        <a:t>5. Ouachita Burrowing Crayfish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dirty="0">
                          <a:solidFill>
                            <a:schemeClr val="tx1"/>
                          </a:solidFill>
                        </a:rPr>
                        <a:t>6. Frosted Elfin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800" dirty="0">
                          <a:solidFill>
                            <a:schemeClr val="tx1"/>
                          </a:solidFill>
                        </a:rPr>
                        <a:t>7. Monarch Butterfly</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7401032"/>
                  </a:ext>
                </a:extLst>
              </a:tr>
            </a:tbl>
          </a:graphicData>
        </a:graphic>
      </p:graphicFrame>
    </p:spTree>
    <p:extLst>
      <p:ext uri="{BB962C8B-B14F-4D97-AF65-F5344CB8AC3E}">
        <p14:creationId xmlns:p14="http://schemas.microsoft.com/office/powerpoint/2010/main" val="532641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5" name="Picture 4" descr="A picture containing grass, outdoor, tree, plant&#10;&#10;Description automatically generated">
            <a:extLst>
              <a:ext uri="{FF2B5EF4-FFF2-40B4-BE49-F238E27FC236}">
                <a16:creationId xmlns:a16="http://schemas.microsoft.com/office/drawing/2014/main" id="{CDBE0955-0F63-42BA-9148-66CBE8E2A3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4322" y="857250"/>
            <a:ext cx="3699678" cy="2312299"/>
          </a:xfrm>
          <a:prstGeom prst="rect">
            <a:avLst/>
          </a:prstGeom>
        </p:spPr>
      </p:pic>
      <p:pic>
        <p:nvPicPr>
          <p:cNvPr id="7" name="Picture 6" descr="A road next to a field&#10;&#10;Description automatically generated with low confidence">
            <a:extLst>
              <a:ext uri="{FF2B5EF4-FFF2-40B4-BE49-F238E27FC236}">
                <a16:creationId xmlns:a16="http://schemas.microsoft.com/office/drawing/2014/main" id="{09BFBD51-2A92-494E-9DFE-EDDD0C36B9B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50851" y="1322015"/>
            <a:ext cx="2493105" cy="1558191"/>
          </a:xfrm>
          <a:prstGeom prst="rect">
            <a:avLst/>
          </a:prstGeom>
        </p:spPr>
      </p:pic>
      <p:pic>
        <p:nvPicPr>
          <p:cNvPr id="9" name="Picture 8" descr="A road with bushes on the side&#10;&#10;Description automatically generated with low confidence">
            <a:extLst>
              <a:ext uri="{FF2B5EF4-FFF2-40B4-BE49-F238E27FC236}">
                <a16:creationId xmlns:a16="http://schemas.microsoft.com/office/drawing/2014/main" id="{FBF3F548-4E6C-44DB-8274-2B713E19A6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43956" y="4249837"/>
            <a:ext cx="3700045" cy="1750914"/>
          </a:xfrm>
          <a:prstGeom prst="rect">
            <a:avLst/>
          </a:prstGeom>
        </p:spPr>
      </p:pic>
      <p:pic>
        <p:nvPicPr>
          <p:cNvPr id="18" name="Picture 17" descr="A picture containing grass, sky, outdoor, tree&#10;&#10;Description automatically generated">
            <a:extLst>
              <a:ext uri="{FF2B5EF4-FFF2-40B4-BE49-F238E27FC236}">
                <a16:creationId xmlns:a16="http://schemas.microsoft.com/office/drawing/2014/main" id="{F3E4FFF2-7352-4941-883C-3ECDED57816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0" y="4249836"/>
            <a:ext cx="2945100" cy="1840688"/>
          </a:xfrm>
          <a:prstGeom prst="rect">
            <a:avLst/>
          </a:prstGeom>
        </p:spPr>
      </p:pic>
      <p:sp>
        <p:nvSpPr>
          <p:cNvPr id="19" name="TextBox 18">
            <a:extLst>
              <a:ext uri="{FF2B5EF4-FFF2-40B4-BE49-F238E27FC236}">
                <a16:creationId xmlns:a16="http://schemas.microsoft.com/office/drawing/2014/main" id="{A5BA956F-F645-482E-8F3A-BCFD8F94EBEB}"/>
              </a:ext>
            </a:extLst>
          </p:cNvPr>
          <p:cNvSpPr txBox="1"/>
          <p:nvPr/>
        </p:nvSpPr>
        <p:spPr>
          <a:xfrm>
            <a:off x="7744" y="581666"/>
            <a:ext cx="2942924" cy="1962076"/>
          </a:xfrm>
          <a:prstGeom prst="rect">
            <a:avLst/>
          </a:prstGeom>
          <a:noFill/>
        </p:spPr>
        <p:txBody>
          <a:bodyPr wrap="square" rtlCol="0">
            <a:spAutoFit/>
          </a:bodyPr>
          <a:lstStyle/>
          <a:p>
            <a:pPr algn="ctr"/>
            <a:r>
              <a:rPr lang="en-US" b="1" spc="75" dirty="0">
                <a:solidFill>
                  <a:schemeClr val="bg1"/>
                </a:solidFill>
                <a:cs typeface="Segoe UI Semibold" panose="020B0702040204020203" pitchFamily="34" charset="0"/>
              </a:rPr>
              <a:t>Collecting Baseline Data and Monitoring</a:t>
            </a:r>
            <a:endParaRPr lang="en-US" dirty="0">
              <a:solidFill>
                <a:schemeClr val="bg1"/>
              </a:solidFill>
            </a:endParaRPr>
          </a:p>
          <a:p>
            <a:pPr algn="ctr"/>
            <a:endParaRPr lang="en-US" dirty="0">
              <a:solidFill>
                <a:schemeClr val="bg1"/>
              </a:solidFill>
            </a:endParaRPr>
          </a:p>
          <a:p>
            <a:pPr algn="ctr"/>
            <a:r>
              <a:rPr lang="en-US" b="1" dirty="0">
                <a:solidFill>
                  <a:schemeClr val="bg1"/>
                </a:solidFill>
              </a:rPr>
              <a:t>Monarch Joint Venture’s </a:t>
            </a:r>
          </a:p>
          <a:p>
            <a:pPr algn="ctr"/>
            <a:r>
              <a:rPr lang="en-US" b="1" dirty="0">
                <a:solidFill>
                  <a:schemeClr val="bg1"/>
                </a:solidFill>
              </a:rPr>
              <a:t>Rapid Roadside Habitat Assessments</a:t>
            </a:r>
          </a:p>
          <a:p>
            <a:endParaRPr lang="en-US" sz="1350" dirty="0">
              <a:solidFill>
                <a:schemeClr val="bg1"/>
              </a:solidFill>
            </a:endParaRPr>
          </a:p>
        </p:txBody>
      </p:sp>
      <p:pic>
        <p:nvPicPr>
          <p:cNvPr id="21" name="Picture 20" descr="A field of yellow flowers next to a road and trees&#10;&#10;Description automatically generated with medium confidence">
            <a:extLst>
              <a:ext uri="{FF2B5EF4-FFF2-40B4-BE49-F238E27FC236}">
                <a16:creationId xmlns:a16="http://schemas.microsoft.com/office/drawing/2014/main" id="{5DF96E9B-1155-4070-9B1A-AE1D09A0B5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50072" y="2686231"/>
            <a:ext cx="3693928" cy="1750769"/>
          </a:xfrm>
          <a:prstGeom prst="rect">
            <a:avLst/>
          </a:prstGeom>
        </p:spPr>
      </p:pic>
      <p:pic>
        <p:nvPicPr>
          <p:cNvPr id="23" name="Picture 22" descr="A sign on the side of a road&#10;&#10;Description automatically generated with medium confidence">
            <a:extLst>
              <a:ext uri="{FF2B5EF4-FFF2-40B4-BE49-F238E27FC236}">
                <a16:creationId xmlns:a16="http://schemas.microsoft.com/office/drawing/2014/main" id="{7100B9DA-4637-4EE3-B777-AA15E883AEA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 y="2404466"/>
            <a:ext cx="2945100" cy="1840688"/>
          </a:xfrm>
          <a:prstGeom prst="rect">
            <a:avLst/>
          </a:prstGeom>
        </p:spPr>
      </p:pic>
      <p:pic>
        <p:nvPicPr>
          <p:cNvPr id="25" name="Picture 24" descr="A picture containing grass, sky, outdoor, way&#10;&#10;Description automatically generated">
            <a:extLst>
              <a:ext uri="{FF2B5EF4-FFF2-40B4-BE49-F238E27FC236}">
                <a16:creationId xmlns:a16="http://schemas.microsoft.com/office/drawing/2014/main" id="{796FFB20-5EED-464A-A29F-0C4B884CFA3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50850" y="2880203"/>
            <a:ext cx="2493105" cy="1558191"/>
          </a:xfrm>
          <a:prstGeom prst="rect">
            <a:avLst/>
          </a:prstGeom>
        </p:spPr>
      </p:pic>
      <p:pic>
        <p:nvPicPr>
          <p:cNvPr id="27" name="Picture 26" descr="A picture containing outdoor, grass, sky, way&#10;&#10;Description automatically generated">
            <a:extLst>
              <a:ext uri="{FF2B5EF4-FFF2-40B4-BE49-F238E27FC236}">
                <a16:creationId xmlns:a16="http://schemas.microsoft.com/office/drawing/2014/main" id="{F3AFF461-0415-42FA-9EFE-2F69EA2DA3E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942042" y="4438966"/>
            <a:ext cx="2498855" cy="1561784"/>
          </a:xfrm>
          <a:prstGeom prst="rect">
            <a:avLst/>
          </a:prstGeom>
        </p:spPr>
      </p:pic>
      <p:sp>
        <p:nvSpPr>
          <p:cNvPr id="2" name="TextBox 17">
            <a:extLst>
              <a:ext uri="{FF2B5EF4-FFF2-40B4-BE49-F238E27FC236}">
                <a16:creationId xmlns:a16="http://schemas.microsoft.com/office/drawing/2014/main" id="{1F035E3F-4A0A-4F71-7294-F2A60302D944}"/>
              </a:ext>
            </a:extLst>
          </p:cNvPr>
          <p:cNvSpPr txBox="1"/>
          <p:nvPr/>
        </p:nvSpPr>
        <p:spPr>
          <a:xfrm>
            <a:off x="366898" y="210909"/>
            <a:ext cx="6719702" cy="228268"/>
          </a:xfrm>
          <a:prstGeom prst="rect">
            <a:avLst/>
          </a:prstGeom>
          <a:noFill/>
        </p:spPr>
        <p:txBody>
          <a:bodyPr wrap="square" lIns="0" tIns="0" rIns="0" bIns="0" rtlCol="0" anchor="b">
            <a:spAutoFit/>
          </a:bodyPr>
          <a:lstStyle/>
          <a:p>
            <a:pPr defTabSz="685800">
              <a:lnSpc>
                <a:spcPct val="120000"/>
              </a:lnSpc>
              <a:defRPr/>
            </a:pPr>
            <a:r>
              <a:rPr lang="en-US" sz="1350" b="1" spc="75" dirty="0">
                <a:solidFill>
                  <a:schemeClr val="bg1"/>
                </a:solidFill>
                <a:cs typeface="Segoe UI" panose="020B0502040204020203" pitchFamily="34" charset="0"/>
              </a:rPr>
              <a:t>VOLUNTARY PRELISTING CONSERVATION PROGRAM </a:t>
            </a:r>
          </a:p>
        </p:txBody>
      </p:sp>
    </p:spTree>
    <p:extLst>
      <p:ext uri="{BB962C8B-B14F-4D97-AF65-F5344CB8AC3E}">
        <p14:creationId xmlns:p14="http://schemas.microsoft.com/office/powerpoint/2010/main" val="29051572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B1D98-0AB1-4E81-A2F4-E21F279FBE25}"/>
              </a:ext>
            </a:extLst>
          </p:cNvPr>
          <p:cNvSpPr>
            <a:spLocks noGrp="1"/>
          </p:cNvSpPr>
          <p:nvPr>
            <p:ph type="title"/>
          </p:nvPr>
        </p:nvSpPr>
        <p:spPr>
          <a:xfrm>
            <a:off x="-548073" y="325043"/>
            <a:ext cx="5301764" cy="749265"/>
          </a:xfrm>
          <a:noFill/>
          <a:ln>
            <a:noFill/>
          </a:ln>
        </p:spPr>
        <p:txBody>
          <a:bodyPr>
            <a:normAutofit/>
          </a:bodyPr>
          <a:lstStyle/>
          <a:p>
            <a:r>
              <a:rPr lang="en-US" sz="1350" b="1" spc="75" dirty="0">
                <a:solidFill>
                  <a:schemeClr val="tx1"/>
                </a:solidFill>
                <a:cs typeface="Segoe UI Semibold" panose="020B0702040204020203" pitchFamily="34" charset="0"/>
              </a:rPr>
              <a:t>NEW ENHANCEMENT MEASURES</a:t>
            </a:r>
            <a:endParaRPr lang="en-US" dirty="0">
              <a:solidFill>
                <a:schemeClr val="tx1"/>
              </a:solidFill>
            </a:endParaRPr>
          </a:p>
        </p:txBody>
      </p:sp>
      <p:sp>
        <p:nvSpPr>
          <p:cNvPr id="2" name="Text Placeholder 1">
            <a:extLst>
              <a:ext uri="{FF2B5EF4-FFF2-40B4-BE49-F238E27FC236}">
                <a16:creationId xmlns:a16="http://schemas.microsoft.com/office/drawing/2014/main" id="{3B43DC2E-4755-454A-A233-7C0B326FEAE7}"/>
              </a:ext>
            </a:extLst>
          </p:cNvPr>
          <p:cNvSpPr>
            <a:spLocks noGrp="1"/>
          </p:cNvSpPr>
          <p:nvPr>
            <p:ph type="body" sz="half" idx="2"/>
          </p:nvPr>
        </p:nvSpPr>
        <p:spPr>
          <a:xfrm>
            <a:off x="4852044" y="507680"/>
            <a:ext cx="3682356" cy="566628"/>
          </a:xfrm>
        </p:spPr>
        <p:txBody>
          <a:bodyPr>
            <a:normAutofit/>
          </a:bodyPr>
          <a:lstStyle/>
          <a:p>
            <a:pPr algn="l"/>
            <a:r>
              <a:rPr lang="en-US" sz="1800" dirty="0">
                <a:solidFill>
                  <a:schemeClr val="tx1"/>
                </a:solidFill>
                <a:cs typeface="Segoe UI" panose="020B0502040204020203" pitchFamily="34" charset="0"/>
              </a:rPr>
              <a:t>Milkweed Enhancement Program</a:t>
            </a:r>
          </a:p>
          <a:p>
            <a:pPr algn="l"/>
            <a:endParaRPr lang="en-US" sz="900" dirty="0">
              <a:solidFill>
                <a:schemeClr val="tx1"/>
              </a:solidFill>
              <a:cs typeface="Segoe UI" panose="020B0502040204020203" pitchFamily="34" charset="0"/>
            </a:endParaRPr>
          </a:p>
        </p:txBody>
      </p:sp>
      <p:pic>
        <p:nvPicPr>
          <p:cNvPr id="8" name="Picture 7">
            <a:extLst>
              <a:ext uri="{FF2B5EF4-FFF2-40B4-BE49-F238E27FC236}">
                <a16:creationId xmlns:a16="http://schemas.microsoft.com/office/drawing/2014/main" id="{05FB4D6A-D3E5-4104-8136-CA195869EC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3333" y="-231458"/>
            <a:ext cx="6883025" cy="5143500"/>
          </a:xfrm>
          <a:prstGeom prst="rect">
            <a:avLst/>
          </a:prstGeom>
        </p:spPr>
      </p:pic>
      <p:sp>
        <p:nvSpPr>
          <p:cNvPr id="6" name="TextBox 5">
            <a:extLst>
              <a:ext uri="{FF2B5EF4-FFF2-40B4-BE49-F238E27FC236}">
                <a16:creationId xmlns:a16="http://schemas.microsoft.com/office/drawing/2014/main" id="{35975A5C-11BD-4DED-AAB9-86EDD6FCF8C2}"/>
              </a:ext>
            </a:extLst>
          </p:cNvPr>
          <p:cNvSpPr txBox="1"/>
          <p:nvPr/>
        </p:nvSpPr>
        <p:spPr>
          <a:xfrm>
            <a:off x="10163333" y="-173401"/>
            <a:ext cx="629339" cy="196208"/>
          </a:xfrm>
          <a:prstGeom prst="rect">
            <a:avLst/>
          </a:prstGeom>
          <a:noFill/>
        </p:spPr>
        <p:txBody>
          <a:bodyPr wrap="square" rtlCol="0">
            <a:spAutoFit/>
          </a:bodyPr>
          <a:lstStyle/>
          <a:p>
            <a:r>
              <a:rPr lang="en-US" sz="675" dirty="0">
                <a:solidFill>
                  <a:schemeClr val="bg1"/>
                </a:solidFill>
              </a:rPr>
              <a:t>Amy </a:t>
            </a:r>
            <a:r>
              <a:rPr lang="en-US" sz="675" dirty="0" err="1">
                <a:solidFill>
                  <a:schemeClr val="bg1"/>
                </a:solidFill>
              </a:rPr>
              <a:t>Buthod</a:t>
            </a:r>
            <a:endParaRPr lang="en-US" sz="675" dirty="0">
              <a:solidFill>
                <a:schemeClr val="bg1"/>
              </a:solidFill>
            </a:endParaRPr>
          </a:p>
        </p:txBody>
      </p:sp>
      <p:pic>
        <p:nvPicPr>
          <p:cNvPr id="7" name="Picture 6" descr="A picture containing grass, tree, outdoor, park&#10;&#10;Description automatically generated">
            <a:extLst>
              <a:ext uri="{FF2B5EF4-FFF2-40B4-BE49-F238E27FC236}">
                <a16:creationId xmlns:a16="http://schemas.microsoft.com/office/drawing/2014/main" id="{9F573439-87A3-B708-2487-49C63B158F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35098" y="5487163"/>
            <a:ext cx="5352802" cy="3010951"/>
          </a:xfrm>
          <a:prstGeom prst="rect">
            <a:avLst/>
          </a:prstGeom>
        </p:spPr>
      </p:pic>
      <p:pic>
        <p:nvPicPr>
          <p:cNvPr id="1026" name="Picture 2" descr="Selected photo">
            <a:extLst>
              <a:ext uri="{FF2B5EF4-FFF2-40B4-BE49-F238E27FC236}">
                <a16:creationId xmlns:a16="http://schemas.microsoft.com/office/drawing/2014/main" id="{85E78902-4768-C472-875A-CCD41C1E8B9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r="14197"/>
          <a:stretch/>
        </p:blipFill>
        <p:spPr bwMode="auto">
          <a:xfrm>
            <a:off x="0" y="852491"/>
            <a:ext cx="9144000" cy="59945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7">
            <a:extLst>
              <a:ext uri="{FF2B5EF4-FFF2-40B4-BE49-F238E27FC236}">
                <a16:creationId xmlns:a16="http://schemas.microsoft.com/office/drawing/2014/main" id="{21062CBA-5791-EB59-01B1-2329E72E0F76}"/>
              </a:ext>
            </a:extLst>
          </p:cNvPr>
          <p:cNvSpPr txBox="1"/>
          <p:nvPr/>
        </p:nvSpPr>
        <p:spPr>
          <a:xfrm>
            <a:off x="366898" y="210909"/>
            <a:ext cx="6719702" cy="228268"/>
          </a:xfrm>
          <a:prstGeom prst="rect">
            <a:avLst/>
          </a:prstGeom>
          <a:noFill/>
        </p:spPr>
        <p:txBody>
          <a:bodyPr wrap="square" lIns="0" tIns="0" rIns="0" bIns="0" rtlCol="0" anchor="b">
            <a:spAutoFit/>
          </a:bodyPr>
          <a:lstStyle/>
          <a:p>
            <a:pPr defTabSz="685800">
              <a:lnSpc>
                <a:spcPct val="120000"/>
              </a:lnSpc>
              <a:defRPr/>
            </a:pPr>
            <a:r>
              <a:rPr lang="en-US" sz="1350" b="1" spc="75" dirty="0">
                <a:cs typeface="Segoe UI" panose="020B0502040204020203" pitchFamily="34" charset="0"/>
              </a:rPr>
              <a:t>VOLUNTARY PRELISTING CONSERVATION PROGRAM </a:t>
            </a:r>
          </a:p>
        </p:txBody>
      </p:sp>
    </p:spTree>
    <p:extLst>
      <p:ext uri="{BB962C8B-B14F-4D97-AF65-F5344CB8AC3E}">
        <p14:creationId xmlns:p14="http://schemas.microsoft.com/office/powerpoint/2010/main" val="1853588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D3F2C933-A64C-FDB6-299F-69968F8E62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385" t="7040" r="15070" b="17355"/>
          <a:stretch/>
        </p:blipFill>
        <p:spPr>
          <a:xfrm>
            <a:off x="-1" y="1092330"/>
            <a:ext cx="9168389" cy="5765669"/>
          </a:xfrm>
          <a:prstGeom prst="rect">
            <a:avLst/>
          </a:prstGeom>
        </p:spPr>
      </p:pic>
      <p:sp>
        <p:nvSpPr>
          <p:cNvPr id="3" name="Title 2">
            <a:extLst>
              <a:ext uri="{FF2B5EF4-FFF2-40B4-BE49-F238E27FC236}">
                <a16:creationId xmlns:a16="http://schemas.microsoft.com/office/drawing/2014/main" id="{833B1D98-0AB1-4E81-A2F4-E21F279FBE25}"/>
              </a:ext>
            </a:extLst>
          </p:cNvPr>
          <p:cNvSpPr>
            <a:spLocks noGrp="1"/>
          </p:cNvSpPr>
          <p:nvPr>
            <p:ph type="title"/>
          </p:nvPr>
        </p:nvSpPr>
        <p:spPr>
          <a:xfrm>
            <a:off x="228785" y="383099"/>
            <a:ext cx="3471677" cy="749265"/>
          </a:xfrm>
          <a:noFill/>
          <a:ln>
            <a:noFill/>
          </a:ln>
        </p:spPr>
        <p:txBody>
          <a:bodyPr lIns="0" rIns="0">
            <a:normAutofit/>
          </a:bodyPr>
          <a:lstStyle/>
          <a:p>
            <a:pPr algn="l"/>
            <a:r>
              <a:rPr lang="en-US" sz="1350" b="1" spc="75" dirty="0">
                <a:solidFill>
                  <a:schemeClr val="tx1"/>
                </a:solidFill>
                <a:cs typeface="Segoe UI Semibold" panose="020B0702040204020203" pitchFamily="34" charset="0"/>
              </a:rPr>
              <a:t>NEW ENHANCEMENT MEASURES</a:t>
            </a:r>
            <a:endParaRPr lang="en-US" dirty="0">
              <a:solidFill>
                <a:schemeClr val="tx1"/>
              </a:solidFill>
            </a:endParaRPr>
          </a:p>
        </p:txBody>
      </p:sp>
      <p:sp>
        <p:nvSpPr>
          <p:cNvPr id="2" name="Text Placeholder 1">
            <a:extLst>
              <a:ext uri="{FF2B5EF4-FFF2-40B4-BE49-F238E27FC236}">
                <a16:creationId xmlns:a16="http://schemas.microsoft.com/office/drawing/2014/main" id="{3B43DC2E-4755-454A-A233-7C0B326FEAE7}"/>
              </a:ext>
            </a:extLst>
          </p:cNvPr>
          <p:cNvSpPr>
            <a:spLocks noGrp="1"/>
          </p:cNvSpPr>
          <p:nvPr>
            <p:ph type="body" sz="half" idx="2"/>
          </p:nvPr>
        </p:nvSpPr>
        <p:spPr>
          <a:xfrm>
            <a:off x="3700462" y="548034"/>
            <a:ext cx="5283200" cy="1169524"/>
          </a:xfrm>
        </p:spPr>
        <p:txBody>
          <a:bodyPr>
            <a:normAutofit/>
          </a:bodyPr>
          <a:lstStyle/>
          <a:p>
            <a:pPr algn="l"/>
            <a:r>
              <a:rPr lang="en-US" sz="1800" dirty="0">
                <a:solidFill>
                  <a:schemeClr val="tx1"/>
                </a:solidFill>
              </a:rPr>
              <a:t>Wildflower Establishment on Mitigation Properties</a:t>
            </a:r>
          </a:p>
        </p:txBody>
      </p:sp>
      <p:sp>
        <p:nvSpPr>
          <p:cNvPr id="4" name="TextBox 17">
            <a:extLst>
              <a:ext uri="{FF2B5EF4-FFF2-40B4-BE49-F238E27FC236}">
                <a16:creationId xmlns:a16="http://schemas.microsoft.com/office/drawing/2014/main" id="{2AC463F7-3A59-C50C-478F-C44BDF3181BC}"/>
              </a:ext>
            </a:extLst>
          </p:cNvPr>
          <p:cNvSpPr txBox="1"/>
          <p:nvPr/>
        </p:nvSpPr>
        <p:spPr>
          <a:xfrm>
            <a:off x="366898" y="210909"/>
            <a:ext cx="6719702" cy="228268"/>
          </a:xfrm>
          <a:prstGeom prst="rect">
            <a:avLst/>
          </a:prstGeom>
          <a:noFill/>
        </p:spPr>
        <p:txBody>
          <a:bodyPr wrap="square" lIns="0" tIns="0" rIns="0" bIns="0" rtlCol="0" anchor="b">
            <a:spAutoFit/>
          </a:bodyPr>
          <a:lstStyle/>
          <a:p>
            <a:pPr defTabSz="685800">
              <a:lnSpc>
                <a:spcPct val="120000"/>
              </a:lnSpc>
              <a:defRPr/>
            </a:pPr>
            <a:r>
              <a:rPr lang="en-US" sz="1350" b="1" spc="75" dirty="0">
                <a:cs typeface="Segoe UI" panose="020B0502040204020203" pitchFamily="34" charset="0"/>
              </a:rPr>
              <a:t>VOLUNTARY PRELISTING CONSERVATION PROGRAM </a:t>
            </a:r>
          </a:p>
        </p:txBody>
      </p:sp>
    </p:spTree>
    <p:extLst>
      <p:ext uri="{BB962C8B-B14F-4D97-AF65-F5344CB8AC3E}">
        <p14:creationId xmlns:p14="http://schemas.microsoft.com/office/powerpoint/2010/main" val="2190703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B1D98-0AB1-4E81-A2F4-E21F279FBE25}"/>
              </a:ext>
            </a:extLst>
          </p:cNvPr>
          <p:cNvSpPr>
            <a:spLocks noGrp="1"/>
          </p:cNvSpPr>
          <p:nvPr>
            <p:ph type="title"/>
          </p:nvPr>
        </p:nvSpPr>
        <p:spPr>
          <a:xfrm>
            <a:off x="228785" y="383099"/>
            <a:ext cx="3471677" cy="749265"/>
          </a:xfrm>
          <a:noFill/>
          <a:ln>
            <a:noFill/>
          </a:ln>
        </p:spPr>
        <p:txBody>
          <a:bodyPr lIns="0" rIns="0">
            <a:normAutofit/>
          </a:bodyPr>
          <a:lstStyle/>
          <a:p>
            <a:pPr algn="l"/>
            <a:r>
              <a:rPr lang="en-US" sz="1350" b="1" spc="75" dirty="0">
                <a:solidFill>
                  <a:schemeClr val="tx1"/>
                </a:solidFill>
                <a:cs typeface="Segoe UI Semibold" panose="020B0702040204020203" pitchFamily="34" charset="0"/>
              </a:rPr>
              <a:t>NEW ENHANCEMENT MEASURES</a:t>
            </a:r>
            <a:endParaRPr lang="en-US" dirty="0">
              <a:solidFill>
                <a:schemeClr val="tx1"/>
              </a:solidFill>
            </a:endParaRPr>
          </a:p>
        </p:txBody>
      </p:sp>
      <p:sp>
        <p:nvSpPr>
          <p:cNvPr id="2" name="Text Placeholder 1">
            <a:extLst>
              <a:ext uri="{FF2B5EF4-FFF2-40B4-BE49-F238E27FC236}">
                <a16:creationId xmlns:a16="http://schemas.microsoft.com/office/drawing/2014/main" id="{3B43DC2E-4755-454A-A233-7C0B326FEAE7}"/>
              </a:ext>
            </a:extLst>
          </p:cNvPr>
          <p:cNvSpPr>
            <a:spLocks noGrp="1"/>
          </p:cNvSpPr>
          <p:nvPr>
            <p:ph type="body" sz="half" idx="2"/>
          </p:nvPr>
        </p:nvSpPr>
        <p:spPr>
          <a:xfrm>
            <a:off x="228785" y="1143583"/>
            <a:ext cx="5413829" cy="565556"/>
          </a:xfrm>
        </p:spPr>
        <p:txBody>
          <a:bodyPr>
            <a:normAutofit/>
          </a:bodyPr>
          <a:lstStyle/>
          <a:p>
            <a:pPr algn="l"/>
            <a:r>
              <a:rPr lang="en-US" sz="2000" dirty="0">
                <a:solidFill>
                  <a:schemeClr val="tx1"/>
                </a:solidFill>
              </a:rPr>
              <a:t>Wildflower Establishment on Mitigation Properties</a:t>
            </a:r>
          </a:p>
        </p:txBody>
      </p:sp>
      <p:sp>
        <p:nvSpPr>
          <p:cNvPr id="4" name="TextBox 17">
            <a:extLst>
              <a:ext uri="{FF2B5EF4-FFF2-40B4-BE49-F238E27FC236}">
                <a16:creationId xmlns:a16="http://schemas.microsoft.com/office/drawing/2014/main" id="{2AC463F7-3A59-C50C-478F-C44BDF3181BC}"/>
              </a:ext>
            </a:extLst>
          </p:cNvPr>
          <p:cNvSpPr txBox="1"/>
          <p:nvPr/>
        </p:nvSpPr>
        <p:spPr>
          <a:xfrm>
            <a:off x="366898" y="210909"/>
            <a:ext cx="6719702" cy="228268"/>
          </a:xfrm>
          <a:prstGeom prst="rect">
            <a:avLst/>
          </a:prstGeom>
          <a:noFill/>
        </p:spPr>
        <p:txBody>
          <a:bodyPr wrap="square" lIns="0" tIns="0" rIns="0" bIns="0" rtlCol="0" anchor="b">
            <a:spAutoFit/>
          </a:bodyPr>
          <a:lstStyle/>
          <a:p>
            <a:pPr defTabSz="685800">
              <a:lnSpc>
                <a:spcPct val="120000"/>
              </a:lnSpc>
              <a:defRPr/>
            </a:pPr>
            <a:r>
              <a:rPr lang="en-US" sz="1350" b="1" spc="75" dirty="0">
                <a:cs typeface="Segoe UI" panose="020B0502040204020203" pitchFamily="34" charset="0"/>
              </a:rPr>
              <a:t>VOLUNTARY PRELISTING CONSERVATION PROGRAM </a:t>
            </a:r>
          </a:p>
        </p:txBody>
      </p:sp>
      <p:pic>
        <p:nvPicPr>
          <p:cNvPr id="11" name="Picture 10" descr="A picture containing sky, outdoor, field, nature&#10;&#10;Description automatically generated">
            <a:extLst>
              <a:ext uri="{FF2B5EF4-FFF2-40B4-BE49-F238E27FC236}">
                <a16:creationId xmlns:a16="http://schemas.microsoft.com/office/drawing/2014/main" id="{C3DB24B3-5E31-18D8-3284-90D482E649E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600160"/>
            <a:ext cx="9144000" cy="4270248"/>
          </a:xfrm>
          <a:prstGeom prst="rect">
            <a:avLst/>
          </a:prstGeom>
        </p:spPr>
      </p:pic>
      <p:pic>
        <p:nvPicPr>
          <p:cNvPr id="6" name="Picture 5" descr="A picture containing grass, outdoor, sky, smoke&#10;&#10;Description automatically generated">
            <a:extLst>
              <a:ext uri="{FF2B5EF4-FFF2-40B4-BE49-F238E27FC236}">
                <a16:creationId xmlns:a16="http://schemas.microsoft.com/office/drawing/2014/main" id="{432B35F8-4A84-82C1-C041-71017E1287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422387" y="0"/>
            <a:ext cx="2492828" cy="3323771"/>
          </a:xfrm>
          <a:prstGeom prst="rect">
            <a:avLst/>
          </a:prstGeom>
        </p:spPr>
      </p:pic>
    </p:spTree>
    <p:extLst>
      <p:ext uri="{BB962C8B-B14F-4D97-AF65-F5344CB8AC3E}">
        <p14:creationId xmlns:p14="http://schemas.microsoft.com/office/powerpoint/2010/main" val="943718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39" name="Picture Placeholder 5" descr="A picture containing plant&#10;&#10;Description automatically generated">
            <a:extLst>
              <a:ext uri="{FF2B5EF4-FFF2-40B4-BE49-F238E27FC236}">
                <a16:creationId xmlns:a16="http://schemas.microsoft.com/office/drawing/2014/main" id="{4D68C069-0D7F-4E15-B175-420FF21FEBB8}"/>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r="15795"/>
          <a:stretch/>
        </p:blipFill>
        <p:spPr>
          <a:xfrm rot="16200000">
            <a:off x="2020456" y="-265546"/>
            <a:ext cx="5103092" cy="9144001"/>
          </a:xfrm>
        </p:spPr>
      </p:pic>
      <p:pic>
        <p:nvPicPr>
          <p:cNvPr id="4" name="Picture 2">
            <a:extLst>
              <a:ext uri="{FF2B5EF4-FFF2-40B4-BE49-F238E27FC236}">
                <a16:creationId xmlns:a16="http://schemas.microsoft.com/office/drawing/2014/main" id="{D0CB6188-9431-4F73-B39E-793EC837B7FD}"/>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ackgroundRemoval t="8667" b="90167" l="0" r="99667"/>
                    </a14:imgEffect>
                  </a14:imgLayer>
                </a14:imgProps>
              </a:ext>
              <a:ext uri="{28A0092B-C50C-407E-A947-70E740481C1C}">
                <a14:useLocalDpi xmlns:a14="http://schemas.microsoft.com/office/drawing/2010/main"/>
              </a:ext>
            </a:extLst>
          </a:blip>
          <a:srcRect t="9140" r="213" b="9324"/>
          <a:stretch/>
        </p:blipFill>
        <p:spPr bwMode="auto">
          <a:xfrm>
            <a:off x="0" y="0"/>
            <a:ext cx="2106500" cy="172120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E075A333-FBDD-4E5A-B717-440F43F72765}"/>
              </a:ext>
            </a:extLst>
          </p:cNvPr>
          <p:cNvSpPr txBox="1"/>
          <p:nvPr/>
        </p:nvSpPr>
        <p:spPr>
          <a:xfrm>
            <a:off x="2099494" y="612923"/>
            <a:ext cx="2963936" cy="400110"/>
          </a:xfrm>
          <a:prstGeom prst="rect">
            <a:avLst/>
          </a:prstGeom>
          <a:noFill/>
        </p:spPr>
        <p:txBody>
          <a:bodyPr wrap="square" rtlCol="0">
            <a:spAutoFit/>
          </a:bodyPr>
          <a:lstStyle/>
          <a:p>
            <a:pPr algn="ctr"/>
            <a:r>
              <a:rPr lang="en-US" sz="2000" b="1" dirty="0"/>
              <a:t>ArkansasMonarchs.org</a:t>
            </a:r>
          </a:p>
        </p:txBody>
      </p:sp>
      <p:sp>
        <p:nvSpPr>
          <p:cNvPr id="36" name="TextBox 35">
            <a:extLst>
              <a:ext uri="{FF2B5EF4-FFF2-40B4-BE49-F238E27FC236}">
                <a16:creationId xmlns:a16="http://schemas.microsoft.com/office/drawing/2014/main" id="{4642EF42-450E-4207-BD11-AD8B36951A4D}"/>
              </a:ext>
            </a:extLst>
          </p:cNvPr>
          <p:cNvSpPr txBox="1"/>
          <p:nvPr/>
        </p:nvSpPr>
        <p:spPr>
          <a:xfrm>
            <a:off x="5251008" y="210312"/>
            <a:ext cx="3815595" cy="1853969"/>
          </a:xfrm>
          <a:prstGeom prst="rect">
            <a:avLst/>
          </a:prstGeom>
          <a:solidFill>
            <a:srgbClr val="22337C"/>
          </a:solidFill>
        </p:spPr>
        <p:txBody>
          <a:bodyPr wrap="square" lIns="91440" tIns="91440" rIns="91440" bIns="91440" rtlCol="0" anchor="t">
            <a:spAutoFit/>
          </a:bodyPr>
          <a:lstStyle/>
          <a:p>
            <a:pPr>
              <a:lnSpc>
                <a:spcPct val="110000"/>
              </a:lnSpc>
            </a:pPr>
            <a:r>
              <a:rPr lang="en-US" sz="2000" b="1" spc="75" dirty="0">
                <a:solidFill>
                  <a:schemeClr val="bg1"/>
                </a:solidFill>
                <a:latin typeface="+mj-lt"/>
                <a:cs typeface="Segoe UI Semibold" panose="020B0702040204020203" pitchFamily="34" charset="0"/>
              </a:rPr>
              <a:t>Joseph.Ledvina@ardot.gov</a:t>
            </a:r>
          </a:p>
          <a:p>
            <a:pPr>
              <a:lnSpc>
                <a:spcPct val="110000"/>
              </a:lnSpc>
            </a:pPr>
            <a:r>
              <a:rPr lang="en-US" sz="2000" b="1" spc="75" dirty="0">
                <a:solidFill>
                  <a:schemeClr val="bg1"/>
                </a:solidFill>
                <a:latin typeface="+mj-lt"/>
                <a:cs typeface="Segoe UI Semibold" panose="020B0702040204020203" pitchFamily="34" charset="0"/>
              </a:rPr>
              <a:t>501-569-2520</a:t>
            </a:r>
          </a:p>
          <a:p>
            <a:pPr>
              <a:lnSpc>
                <a:spcPct val="110000"/>
              </a:lnSpc>
            </a:pPr>
            <a:endParaRPr lang="en-US" sz="2000" b="1" spc="75" dirty="0">
              <a:solidFill>
                <a:schemeClr val="bg1"/>
              </a:solidFill>
              <a:latin typeface="+mj-lt"/>
              <a:cs typeface="Segoe UI Semibold" panose="020B0702040204020203" pitchFamily="34" charset="0"/>
            </a:endParaRPr>
          </a:p>
          <a:p>
            <a:pPr>
              <a:lnSpc>
                <a:spcPct val="110000"/>
              </a:lnSpc>
            </a:pPr>
            <a:r>
              <a:rPr lang="en-US" sz="2000" b="1" spc="75" dirty="0">
                <a:solidFill>
                  <a:schemeClr val="bg1"/>
                </a:solidFill>
                <a:latin typeface="+mj-lt"/>
                <a:cs typeface="Segoe UI Semibold" panose="020B0702040204020203" pitchFamily="34" charset="0"/>
              </a:rPr>
              <a:t>Or use the “Ask a question” link on iDriveArkansas.com</a:t>
            </a:r>
            <a:endParaRPr lang="fr-FR" sz="2000" b="1" spc="75" dirty="0">
              <a:solidFill>
                <a:schemeClr val="bg1"/>
              </a:solidFill>
              <a:latin typeface="+mj-lt"/>
              <a:cs typeface="Segoe UI Semibold" panose="020B0702040204020203" pitchFamily="34" charset="0"/>
            </a:endParaRPr>
          </a:p>
        </p:txBody>
      </p:sp>
    </p:spTree>
    <p:extLst>
      <p:ext uri="{BB962C8B-B14F-4D97-AF65-F5344CB8AC3E}">
        <p14:creationId xmlns:p14="http://schemas.microsoft.com/office/powerpoint/2010/main" val="646120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9" name="Picture Placeholder 9" descr="A white van parked in a field of flowers&#10;&#10;Description automatically generated with low confidence">
            <a:extLst>
              <a:ext uri="{FF2B5EF4-FFF2-40B4-BE49-F238E27FC236}">
                <a16:creationId xmlns:a16="http://schemas.microsoft.com/office/drawing/2014/main" id="{869E52EC-F8DD-4DA8-97FA-2BDA7CD2A6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2713" r="12373"/>
          <a:stretch/>
        </p:blipFill>
        <p:spPr>
          <a:xfrm>
            <a:off x="-1" y="0"/>
            <a:ext cx="4572001" cy="6858000"/>
          </a:xfrm>
          <a:prstGeom prst="rect">
            <a:avLst/>
          </a:prstGeom>
        </p:spPr>
      </p:pic>
      <p:sp>
        <p:nvSpPr>
          <p:cNvPr id="3" name="Title 2">
            <a:extLst>
              <a:ext uri="{FF2B5EF4-FFF2-40B4-BE49-F238E27FC236}">
                <a16:creationId xmlns:a16="http://schemas.microsoft.com/office/drawing/2014/main" id="{49C4468E-8416-404D-9ECA-3AF15E0C9319}"/>
              </a:ext>
            </a:extLst>
          </p:cNvPr>
          <p:cNvSpPr>
            <a:spLocks noGrp="1"/>
          </p:cNvSpPr>
          <p:nvPr>
            <p:ph type="title" idx="4294967295"/>
          </p:nvPr>
        </p:nvSpPr>
        <p:spPr>
          <a:xfrm>
            <a:off x="171449" y="300325"/>
            <a:ext cx="4229100" cy="750888"/>
          </a:xfrm>
          <a:solidFill>
            <a:srgbClr val="22337C"/>
          </a:solidFill>
        </p:spPr>
        <p:txBody>
          <a:bodyPr vert="horz" lIns="68580" tIns="34290" rIns="68580" bIns="34290" rtlCol="0" anchor="b" anchorCtr="1">
            <a:normAutofit/>
          </a:bodyPr>
          <a:lstStyle/>
          <a:p>
            <a:r>
              <a:rPr lang="en-US" sz="2000" b="1" cap="none" spc="75" dirty="0">
                <a:solidFill>
                  <a:schemeClr val="bg1"/>
                </a:solidFill>
                <a:cs typeface="Segoe UI" panose="020B0502040204020203" pitchFamily="34" charset="0"/>
              </a:rPr>
              <a:t>A</a:t>
            </a:r>
            <a:r>
              <a:rPr lang="en-US" sz="2000" b="1" cap="small" spc="75" dirty="0">
                <a:solidFill>
                  <a:schemeClr val="bg1"/>
                </a:solidFill>
                <a:cs typeface="Segoe UI" panose="020B0502040204020203" pitchFamily="34" charset="0"/>
              </a:rPr>
              <a:t>r</a:t>
            </a:r>
            <a:r>
              <a:rPr lang="en-US" sz="2000" b="1" cap="none" spc="75" dirty="0">
                <a:solidFill>
                  <a:schemeClr val="bg1"/>
                </a:solidFill>
                <a:cs typeface="Segoe UI" panose="020B0502040204020203" pitchFamily="34" charset="0"/>
              </a:rPr>
              <a:t>DOT Wildflower and Pollinator Programs</a:t>
            </a:r>
            <a:endParaRPr lang="en-US" sz="2000" cap="none" dirty="0">
              <a:solidFill>
                <a:schemeClr val="bg1"/>
              </a:solidFill>
            </a:endParaRPr>
          </a:p>
        </p:txBody>
      </p:sp>
      <p:sp>
        <p:nvSpPr>
          <p:cNvPr id="2" name="Text Placeholder 1">
            <a:extLst>
              <a:ext uri="{FF2B5EF4-FFF2-40B4-BE49-F238E27FC236}">
                <a16:creationId xmlns:a16="http://schemas.microsoft.com/office/drawing/2014/main" id="{481B0834-D576-4661-951F-1F2950BD52A9}"/>
              </a:ext>
            </a:extLst>
          </p:cNvPr>
          <p:cNvSpPr>
            <a:spLocks noGrp="1"/>
          </p:cNvSpPr>
          <p:nvPr>
            <p:ph type="body" sz="half" idx="4294967295"/>
          </p:nvPr>
        </p:nvSpPr>
        <p:spPr>
          <a:xfrm>
            <a:off x="4571999" y="675769"/>
            <a:ext cx="4572000" cy="5506461"/>
          </a:xfrm>
        </p:spPr>
        <p:txBody>
          <a:bodyPr vert="horz" lIns="68580" tIns="34290" rIns="68580" bIns="34290" rtlCol="0" anchor="t" anchorCtr="1">
            <a:noAutofit/>
          </a:bodyPr>
          <a:lstStyle/>
          <a:p>
            <a:pPr marL="0" indent="0">
              <a:buNone/>
            </a:pPr>
            <a:r>
              <a:rPr lang="en-US" sz="1800" b="1" dirty="0">
                <a:solidFill>
                  <a:schemeClr val="tx1"/>
                </a:solidFill>
              </a:rPr>
              <a:t>Conservation Measures</a:t>
            </a:r>
          </a:p>
          <a:p>
            <a:pPr marL="214313" indent="-214313" algn="l">
              <a:buFont typeface="Arial" panose="020B0604020202020204" pitchFamily="34" charset="0"/>
              <a:buChar char="•"/>
            </a:pPr>
            <a:r>
              <a:rPr lang="en-US" sz="1800" dirty="0">
                <a:solidFill>
                  <a:schemeClr val="tx1"/>
                </a:solidFill>
              </a:rPr>
              <a:t>Conservation mowing guidelines</a:t>
            </a:r>
          </a:p>
          <a:p>
            <a:pPr marL="214313" indent="-214313" algn="l">
              <a:buFont typeface="Arial" panose="020B0604020202020204" pitchFamily="34" charset="0"/>
              <a:buChar char="•"/>
            </a:pPr>
            <a:r>
              <a:rPr lang="en-US" sz="1800" dirty="0">
                <a:solidFill>
                  <a:schemeClr val="tx1"/>
                </a:solidFill>
              </a:rPr>
              <a:t>Wildflower Routes</a:t>
            </a:r>
          </a:p>
          <a:p>
            <a:pPr marL="214313" indent="-214313" algn="l">
              <a:buFont typeface="Arial" panose="020B0604020202020204" pitchFamily="34" charset="0"/>
              <a:buChar char="•"/>
            </a:pPr>
            <a:r>
              <a:rPr lang="en-US" sz="1800" dirty="0">
                <a:solidFill>
                  <a:schemeClr val="tx1"/>
                </a:solidFill>
              </a:rPr>
              <a:t>Wildflower Area Signs</a:t>
            </a:r>
          </a:p>
          <a:p>
            <a:pPr marL="214313" indent="-214313" algn="l">
              <a:spcAft>
                <a:spcPts val="1200"/>
              </a:spcAft>
              <a:buFont typeface="Arial" panose="020B0604020202020204" pitchFamily="34" charset="0"/>
              <a:buChar char="•"/>
            </a:pPr>
            <a:r>
              <a:rPr lang="en-US" sz="1800" dirty="0">
                <a:solidFill>
                  <a:schemeClr val="tx1"/>
                </a:solidFill>
              </a:rPr>
              <a:t>Rare plant population rescues</a:t>
            </a:r>
          </a:p>
          <a:p>
            <a:pPr marL="0" indent="0">
              <a:buNone/>
            </a:pPr>
            <a:r>
              <a:rPr lang="en-US" sz="1800" b="1" dirty="0">
                <a:solidFill>
                  <a:schemeClr val="tx1"/>
                </a:solidFill>
              </a:rPr>
              <a:t>Enhancement Measures</a:t>
            </a:r>
          </a:p>
          <a:p>
            <a:pPr marL="214313" indent="-214313" algn="l">
              <a:buFont typeface="Arial" panose="020B0604020202020204" pitchFamily="34" charset="0"/>
              <a:buChar char="•"/>
            </a:pPr>
            <a:r>
              <a:rPr lang="en-US" sz="1800" dirty="0">
                <a:solidFill>
                  <a:schemeClr val="tx1"/>
                </a:solidFill>
              </a:rPr>
              <a:t>Standard Seed Mix</a:t>
            </a:r>
          </a:p>
          <a:p>
            <a:pPr marL="214313" indent="-214313" algn="l">
              <a:buFont typeface="Arial" panose="020B0604020202020204" pitchFamily="34" charset="0"/>
              <a:buChar char="•"/>
            </a:pPr>
            <a:r>
              <a:rPr lang="en-US" sz="1800" dirty="0">
                <a:solidFill>
                  <a:schemeClr val="tx1"/>
                </a:solidFill>
              </a:rPr>
              <a:t>Special Seed Mix</a:t>
            </a:r>
          </a:p>
          <a:p>
            <a:pPr marL="214313" indent="-214313" algn="l">
              <a:buFont typeface="Arial" panose="020B0604020202020204" pitchFamily="34" charset="0"/>
              <a:buChar char="•"/>
            </a:pPr>
            <a:r>
              <a:rPr lang="en-US" sz="1800" dirty="0">
                <a:solidFill>
                  <a:schemeClr val="tx1"/>
                </a:solidFill>
              </a:rPr>
              <a:t>Operation Wildflower</a:t>
            </a:r>
          </a:p>
          <a:p>
            <a:pPr marL="214313" indent="-214313" algn="l">
              <a:buFont typeface="Arial" panose="020B0604020202020204" pitchFamily="34" charset="0"/>
              <a:buChar char="•"/>
            </a:pPr>
            <a:r>
              <a:rPr lang="en-US" sz="1800" dirty="0">
                <a:solidFill>
                  <a:schemeClr val="tx1"/>
                </a:solidFill>
              </a:rPr>
              <a:t>Milkweed Enhancement Program</a:t>
            </a:r>
            <a:r>
              <a:rPr lang="en-US" sz="1800" b="1" dirty="0">
                <a:solidFill>
                  <a:schemeClr val="tx1"/>
                </a:solidFill>
              </a:rPr>
              <a:t>*</a:t>
            </a:r>
          </a:p>
          <a:p>
            <a:pPr marL="214313" indent="-214313" algn="l">
              <a:spcAft>
                <a:spcPts val="1200"/>
              </a:spcAft>
              <a:buFont typeface="Arial" panose="020B0604020202020204" pitchFamily="34" charset="0"/>
              <a:buChar char="•"/>
            </a:pPr>
            <a:r>
              <a:rPr lang="en-US" sz="1800" dirty="0">
                <a:solidFill>
                  <a:schemeClr val="tx1"/>
                </a:solidFill>
              </a:rPr>
              <a:t>Plantings on Mitigation Properties</a:t>
            </a:r>
            <a:r>
              <a:rPr lang="en-US" sz="1800" b="1" dirty="0">
                <a:solidFill>
                  <a:schemeClr val="tx1"/>
                </a:solidFill>
              </a:rPr>
              <a:t>*</a:t>
            </a:r>
            <a:endParaRPr lang="en-US" sz="1800" dirty="0">
              <a:solidFill>
                <a:schemeClr val="tx1"/>
              </a:solidFill>
            </a:endParaRPr>
          </a:p>
          <a:p>
            <a:pPr marL="0" indent="0">
              <a:buNone/>
            </a:pPr>
            <a:r>
              <a:rPr lang="en-US" sz="1800" b="1" dirty="0">
                <a:solidFill>
                  <a:schemeClr val="tx1"/>
                </a:solidFill>
              </a:rPr>
              <a:t>Voluntary Prelisting Agreement</a:t>
            </a:r>
          </a:p>
          <a:p>
            <a:pPr marL="214313" indent="-214313" algn="l">
              <a:buFont typeface="Arial" panose="020B0604020202020204" pitchFamily="34" charset="0"/>
              <a:buChar char="•"/>
            </a:pPr>
            <a:r>
              <a:rPr lang="en-US" sz="1800" dirty="0">
                <a:solidFill>
                  <a:schemeClr val="tx1"/>
                </a:solidFill>
              </a:rPr>
              <a:t>Monarch Butterfly and Six Additional Species </a:t>
            </a:r>
          </a:p>
        </p:txBody>
      </p:sp>
    </p:spTree>
    <p:extLst>
      <p:ext uri="{BB962C8B-B14F-4D97-AF65-F5344CB8AC3E}">
        <p14:creationId xmlns:p14="http://schemas.microsoft.com/office/powerpoint/2010/main" val="3312932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8" name="Picture 2" descr="Tractor">
            <a:extLst>
              <a:ext uri="{FF2B5EF4-FFF2-40B4-BE49-F238E27FC236}">
                <a16:creationId xmlns:a16="http://schemas.microsoft.com/office/drawing/2014/main" id="{E9A57B73-2890-43DE-BCFB-5C0AA9FB88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4097"/>
            <a:ext cx="9148268" cy="579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899C41A-C8A3-4223-AC46-3D46AE77E463}"/>
              </a:ext>
            </a:extLst>
          </p:cNvPr>
          <p:cNvSpPr txBox="1"/>
          <p:nvPr/>
        </p:nvSpPr>
        <p:spPr>
          <a:xfrm>
            <a:off x="240146" y="322970"/>
            <a:ext cx="4482495" cy="212687"/>
          </a:xfrm>
          <a:prstGeom prst="rect">
            <a:avLst/>
          </a:prstGeom>
          <a:noFill/>
        </p:spPr>
        <p:txBody>
          <a:bodyPr wrap="square" lIns="0" tIns="0" rIns="0" bIns="0" rtlCol="0" anchor="t">
            <a:spAutoFit/>
          </a:bodyPr>
          <a:lstStyle/>
          <a:p>
            <a:pPr>
              <a:lnSpc>
                <a:spcPct val="110000"/>
              </a:lnSpc>
            </a:pPr>
            <a:r>
              <a:rPr lang="en-US" sz="1350" b="1" spc="75" dirty="0">
                <a:latin typeface="+mj-lt"/>
                <a:cs typeface="Segoe UI Semibold" panose="020B0702040204020203" pitchFamily="34" charset="0"/>
              </a:rPr>
              <a:t>CONSERVATION MEASURES</a:t>
            </a:r>
            <a:endParaRPr lang="fr-FR" sz="1350" b="1" spc="75" dirty="0">
              <a:latin typeface="+mj-lt"/>
              <a:cs typeface="Segoe UI Semibold" panose="020B0702040204020203" pitchFamily="34" charset="0"/>
            </a:endParaRPr>
          </a:p>
        </p:txBody>
      </p:sp>
      <p:sp>
        <p:nvSpPr>
          <p:cNvPr id="7" name="TextBox 6">
            <a:extLst>
              <a:ext uri="{FF2B5EF4-FFF2-40B4-BE49-F238E27FC236}">
                <a16:creationId xmlns:a16="http://schemas.microsoft.com/office/drawing/2014/main" id="{0AAB578B-2159-4887-8C5D-7B5CFC85DE7D}"/>
              </a:ext>
            </a:extLst>
          </p:cNvPr>
          <p:cNvSpPr txBox="1"/>
          <p:nvPr/>
        </p:nvSpPr>
        <p:spPr>
          <a:xfrm>
            <a:off x="240145" y="538247"/>
            <a:ext cx="4482495" cy="525850"/>
          </a:xfrm>
          <a:prstGeom prst="rect">
            <a:avLst/>
          </a:prstGeom>
          <a:noFill/>
        </p:spPr>
        <p:txBody>
          <a:bodyPr wrap="square" lIns="0" rIns="0">
            <a:spAutoFit/>
          </a:bodyPr>
          <a:lstStyle/>
          <a:p>
            <a:pPr marL="0" lvl="1">
              <a:lnSpc>
                <a:spcPct val="130000"/>
              </a:lnSpc>
              <a:defRPr/>
            </a:pPr>
            <a:r>
              <a:rPr lang="en-US" sz="2400" dirty="0">
                <a:cs typeface="Segoe UI" panose="020B0502040204020203" pitchFamily="34" charset="0"/>
              </a:rPr>
              <a:t>Conservation mowing guidelines</a:t>
            </a:r>
          </a:p>
        </p:txBody>
      </p:sp>
    </p:spTree>
    <p:extLst>
      <p:ext uri="{BB962C8B-B14F-4D97-AF65-F5344CB8AC3E}">
        <p14:creationId xmlns:p14="http://schemas.microsoft.com/office/powerpoint/2010/main" val="4163890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pic>
        <p:nvPicPr>
          <p:cNvPr id="8" name="Picture 7" descr="C:\workAHTD\ke39515\KaytiEwing\TRB Poster Session\Pics\clear zone, transition 2.JPG">
            <a:extLst>
              <a:ext uri="{FF2B5EF4-FFF2-40B4-BE49-F238E27FC236}">
                <a16:creationId xmlns:a16="http://schemas.microsoft.com/office/drawing/2014/main" id="{485DC20C-2021-4FF0-8D22-064F93630E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9086" y="0"/>
            <a:ext cx="4283737" cy="285895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2B562C2-67D2-86FE-04C1-553B9DBB1793}"/>
              </a:ext>
            </a:extLst>
          </p:cNvPr>
          <p:cNvGrpSpPr/>
          <p:nvPr/>
        </p:nvGrpSpPr>
        <p:grpSpPr>
          <a:xfrm>
            <a:off x="201179" y="116542"/>
            <a:ext cx="4283737" cy="2491962"/>
            <a:chOff x="4572000" y="99763"/>
            <a:chExt cx="4283737" cy="2491962"/>
          </a:xfrm>
        </p:grpSpPr>
        <p:sp>
          <p:nvSpPr>
            <p:cNvPr id="3" name="TextBox 2">
              <a:extLst>
                <a:ext uri="{FF2B5EF4-FFF2-40B4-BE49-F238E27FC236}">
                  <a16:creationId xmlns:a16="http://schemas.microsoft.com/office/drawing/2014/main" id="{A67FFDED-419F-409D-9493-3AE1985D5726}"/>
                </a:ext>
              </a:extLst>
            </p:cNvPr>
            <p:cNvSpPr txBox="1"/>
            <p:nvPr/>
          </p:nvSpPr>
          <p:spPr>
            <a:xfrm>
              <a:off x="4572000" y="99763"/>
              <a:ext cx="2872099" cy="300082"/>
            </a:xfrm>
            <a:prstGeom prst="rect">
              <a:avLst/>
            </a:prstGeom>
            <a:noFill/>
          </p:spPr>
          <p:txBody>
            <a:bodyPr wrap="square" rtlCol="0">
              <a:spAutoFit/>
            </a:bodyPr>
            <a:lstStyle/>
            <a:p>
              <a:r>
                <a:rPr lang="en-US" sz="1350" b="1" spc="75" dirty="0">
                  <a:latin typeface="+mj-lt"/>
                  <a:cs typeface="Segoe UI Semibold" panose="020B0702040204020203" pitchFamily="34" charset="0"/>
                </a:rPr>
                <a:t>CONSERVATION MEASURES</a:t>
              </a:r>
              <a:endParaRPr lang="en-US" sz="1350" dirty="0"/>
            </a:p>
          </p:txBody>
        </p:sp>
        <p:sp>
          <p:nvSpPr>
            <p:cNvPr id="4" name="TextBox 3">
              <a:extLst>
                <a:ext uri="{FF2B5EF4-FFF2-40B4-BE49-F238E27FC236}">
                  <a16:creationId xmlns:a16="http://schemas.microsoft.com/office/drawing/2014/main" id="{F023BD8D-EA4C-45FE-91DC-BF2EFE7F940E}"/>
                </a:ext>
              </a:extLst>
            </p:cNvPr>
            <p:cNvSpPr txBox="1"/>
            <p:nvPr/>
          </p:nvSpPr>
          <p:spPr>
            <a:xfrm>
              <a:off x="4572000" y="485017"/>
              <a:ext cx="3740418" cy="369332"/>
            </a:xfrm>
            <a:prstGeom prst="rect">
              <a:avLst/>
            </a:prstGeom>
            <a:noFill/>
          </p:spPr>
          <p:txBody>
            <a:bodyPr wrap="square" rtlCol="0">
              <a:spAutoFit/>
            </a:bodyPr>
            <a:lstStyle/>
            <a:p>
              <a:r>
                <a:rPr lang="en-US" b="1" dirty="0">
                  <a:cs typeface="Segoe UI" panose="020B0502040204020203" pitchFamily="34" charset="0"/>
                </a:rPr>
                <a:t>Conservation mowing guidelines</a:t>
              </a:r>
            </a:p>
          </p:txBody>
        </p:sp>
        <p:sp>
          <p:nvSpPr>
            <p:cNvPr id="2" name="TextBox 1">
              <a:extLst>
                <a:ext uri="{FF2B5EF4-FFF2-40B4-BE49-F238E27FC236}">
                  <a16:creationId xmlns:a16="http://schemas.microsoft.com/office/drawing/2014/main" id="{24C3D089-5C54-CDE8-C672-0C6A41888CA6}"/>
                </a:ext>
              </a:extLst>
            </p:cNvPr>
            <p:cNvSpPr txBox="1"/>
            <p:nvPr/>
          </p:nvSpPr>
          <p:spPr>
            <a:xfrm>
              <a:off x="4572000" y="1024693"/>
              <a:ext cx="4283737" cy="1567032"/>
            </a:xfrm>
            <a:prstGeom prst="rect">
              <a:avLst/>
            </a:prstGeom>
            <a:noFill/>
          </p:spPr>
          <p:txBody>
            <a:bodyPr wrap="none" rtlCol="0">
              <a:spAutoFit/>
            </a:bodyPr>
            <a:lstStyle/>
            <a:p>
              <a:r>
                <a:rPr lang="en-US" b="1" dirty="0"/>
                <a:t>Exceptions:</a:t>
              </a:r>
            </a:p>
            <a:p>
              <a:pPr marL="214313" indent="-214313">
                <a:lnSpc>
                  <a:spcPct val="150000"/>
                </a:lnSpc>
                <a:buFont typeface="Arial" panose="020B0604020202020204" pitchFamily="34" charset="0"/>
                <a:buChar char="•"/>
              </a:pPr>
              <a:r>
                <a:rPr lang="en-US" dirty="0"/>
                <a:t>Municipalities mow interchanges</a:t>
              </a:r>
            </a:p>
            <a:p>
              <a:pPr marL="214313" indent="-214313">
                <a:lnSpc>
                  <a:spcPct val="150000"/>
                </a:lnSpc>
                <a:buFont typeface="Arial" panose="020B0604020202020204" pitchFamily="34" charset="0"/>
                <a:buChar char="•"/>
              </a:pPr>
              <a:r>
                <a:rPr lang="en-US" dirty="0"/>
                <a:t>“Good Neighbor” policy</a:t>
              </a:r>
            </a:p>
            <a:p>
              <a:pPr marL="214313" indent="-214313">
                <a:lnSpc>
                  <a:spcPct val="150000"/>
                </a:lnSpc>
                <a:buFont typeface="Arial" panose="020B0604020202020204" pitchFamily="34" charset="0"/>
                <a:buChar char="•"/>
              </a:pPr>
              <a:r>
                <a:rPr lang="en-US" dirty="0"/>
                <a:t>Many private landowners mow our ROW</a:t>
              </a:r>
            </a:p>
          </p:txBody>
        </p:sp>
      </p:grpSp>
      <p:sp>
        <p:nvSpPr>
          <p:cNvPr id="13" name="Rectangle 12">
            <a:extLst>
              <a:ext uri="{FF2B5EF4-FFF2-40B4-BE49-F238E27FC236}">
                <a16:creationId xmlns:a16="http://schemas.microsoft.com/office/drawing/2014/main" id="{1DAFC1B1-538D-1662-865A-07A25B7F4206}"/>
              </a:ext>
            </a:extLst>
          </p:cNvPr>
          <p:cNvSpPr/>
          <p:nvPr/>
        </p:nvSpPr>
        <p:spPr>
          <a:xfrm>
            <a:off x="230207" y="2858958"/>
            <a:ext cx="8710594" cy="3497245"/>
          </a:xfrm>
          <a:prstGeom prst="rect">
            <a:avLst/>
          </a:prstGeom>
          <a:blipFill dpi="0" rotWithShape="1">
            <a:blip r:embed="rId4" cstate="print">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Text Box 6">
            <a:extLst>
              <a:ext uri="{FF2B5EF4-FFF2-40B4-BE49-F238E27FC236}">
                <a16:creationId xmlns:a16="http://schemas.microsoft.com/office/drawing/2014/main" id="{F257EE47-A2AA-1E44-28FF-FA601767F071}"/>
              </a:ext>
            </a:extLst>
          </p:cNvPr>
          <p:cNvSpPr txBox="1"/>
          <p:nvPr/>
        </p:nvSpPr>
        <p:spPr>
          <a:xfrm>
            <a:off x="230208" y="6291524"/>
            <a:ext cx="8710594" cy="449934"/>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700" b="1" dirty="0">
                <a:solidFill>
                  <a:srgbClr val="000000"/>
                </a:solidFill>
                <a:effectLst/>
                <a:ea typeface="Times New Roman" panose="02020603050405020304" pitchFamily="18" charset="0"/>
                <a:cs typeface="Times New Roman" panose="02020603050405020304" pitchFamily="18" charset="0"/>
              </a:rPr>
              <a:t>                             ↑   Clear Zone (10’-30’)    ↑Transition Zone↑  Natural Zone</a:t>
            </a:r>
            <a:endParaRPr lang="en-US" sz="17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593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3F53220-6CE8-4E2F-B770-987C83DB83DB}"/>
              </a:ext>
            </a:extLst>
          </p:cNvPr>
          <p:cNvGrpSpPr/>
          <p:nvPr/>
        </p:nvGrpSpPr>
        <p:grpSpPr>
          <a:xfrm>
            <a:off x="6061923" y="4255207"/>
            <a:ext cx="2786513" cy="1040380"/>
            <a:chOff x="641854" y="1549590"/>
            <a:chExt cx="5074233" cy="1076174"/>
          </a:xfrm>
        </p:grpSpPr>
        <p:sp>
          <p:nvSpPr>
            <p:cNvPr id="6" name="TextBox 5">
              <a:extLst>
                <a:ext uri="{FF2B5EF4-FFF2-40B4-BE49-F238E27FC236}">
                  <a16:creationId xmlns:a16="http://schemas.microsoft.com/office/drawing/2014/main" id="{3899C41A-C8A3-4223-AC46-3D46AE77E463}"/>
                </a:ext>
              </a:extLst>
            </p:cNvPr>
            <p:cNvSpPr txBox="1"/>
            <p:nvPr/>
          </p:nvSpPr>
          <p:spPr>
            <a:xfrm>
              <a:off x="641856" y="1549590"/>
              <a:ext cx="5074231" cy="220004"/>
            </a:xfrm>
            <a:prstGeom prst="rect">
              <a:avLst/>
            </a:prstGeom>
            <a:noFill/>
          </p:spPr>
          <p:txBody>
            <a:bodyPr wrap="square" lIns="0" tIns="0" rIns="0" bIns="0" rtlCol="0" anchor="t">
              <a:spAutoFit/>
            </a:bodyPr>
            <a:lstStyle/>
            <a:p>
              <a:pPr>
                <a:lnSpc>
                  <a:spcPct val="110000"/>
                </a:lnSpc>
              </a:pPr>
              <a:r>
                <a:rPr lang="en-US" sz="1350" b="1" spc="75" dirty="0">
                  <a:latin typeface="+mj-lt"/>
                  <a:cs typeface="Segoe UI Semibold" panose="020B0702040204020203" pitchFamily="34" charset="0"/>
                </a:rPr>
                <a:t>CONSERVATION MEASURES</a:t>
              </a:r>
              <a:endParaRPr lang="fr-FR" sz="1350" b="1" spc="75" dirty="0">
                <a:latin typeface="+mj-lt"/>
                <a:cs typeface="Segoe UI Semibold" panose="020B0702040204020203" pitchFamily="34" charset="0"/>
              </a:endParaRPr>
            </a:p>
          </p:txBody>
        </p:sp>
        <p:sp>
          <p:nvSpPr>
            <p:cNvPr id="7" name="TextBox 6">
              <a:extLst>
                <a:ext uri="{FF2B5EF4-FFF2-40B4-BE49-F238E27FC236}">
                  <a16:creationId xmlns:a16="http://schemas.microsoft.com/office/drawing/2014/main" id="{0AAB578B-2159-4887-8C5D-7B5CFC85DE7D}"/>
                </a:ext>
              </a:extLst>
            </p:cNvPr>
            <p:cNvSpPr txBox="1"/>
            <p:nvPr/>
          </p:nvSpPr>
          <p:spPr>
            <a:xfrm>
              <a:off x="641854" y="2081822"/>
              <a:ext cx="5074231" cy="543942"/>
            </a:xfrm>
            <a:prstGeom prst="rect">
              <a:avLst/>
            </a:prstGeom>
            <a:noFill/>
          </p:spPr>
          <p:txBody>
            <a:bodyPr wrap="square" lIns="0" rIns="0">
              <a:spAutoFit/>
            </a:bodyPr>
            <a:lstStyle/>
            <a:p>
              <a:pPr marL="0" lvl="1">
                <a:lnSpc>
                  <a:spcPct val="130000"/>
                </a:lnSpc>
                <a:defRPr/>
              </a:pPr>
              <a:r>
                <a:rPr lang="en-US" sz="2400" dirty="0">
                  <a:cs typeface="Segoe UI" panose="020B0502040204020203" pitchFamily="34" charset="0"/>
                </a:rPr>
                <a:t>Wildflower Routes</a:t>
              </a:r>
            </a:p>
          </p:txBody>
        </p:sp>
      </p:grpSp>
      <p:grpSp>
        <p:nvGrpSpPr>
          <p:cNvPr id="8" name="Group 7">
            <a:extLst>
              <a:ext uri="{FF2B5EF4-FFF2-40B4-BE49-F238E27FC236}">
                <a16:creationId xmlns:a16="http://schemas.microsoft.com/office/drawing/2014/main" id="{B95D6184-4C00-CB5A-2E91-45DDECE026FE}"/>
              </a:ext>
            </a:extLst>
          </p:cNvPr>
          <p:cNvGrpSpPr/>
          <p:nvPr/>
        </p:nvGrpSpPr>
        <p:grpSpPr>
          <a:xfrm>
            <a:off x="0" y="83128"/>
            <a:ext cx="7472219" cy="6410036"/>
            <a:chOff x="350981" y="147782"/>
            <a:chExt cx="7472219" cy="6410036"/>
          </a:xfrm>
        </p:grpSpPr>
        <p:sp>
          <p:nvSpPr>
            <p:cNvPr id="5" name="Freeform: Shape 4">
              <a:extLst>
                <a:ext uri="{FF2B5EF4-FFF2-40B4-BE49-F238E27FC236}">
                  <a16:creationId xmlns:a16="http://schemas.microsoft.com/office/drawing/2014/main" id="{0B40E2DC-DDD2-9076-60FA-AB1C162BB462}"/>
                </a:ext>
              </a:extLst>
            </p:cNvPr>
            <p:cNvSpPr/>
            <p:nvPr/>
          </p:nvSpPr>
          <p:spPr>
            <a:xfrm>
              <a:off x="646545" y="314036"/>
              <a:ext cx="6696364" cy="6049819"/>
            </a:xfrm>
            <a:custGeom>
              <a:avLst/>
              <a:gdLst>
                <a:gd name="connsiteX0" fmla="*/ 0 w 6696364"/>
                <a:gd name="connsiteY0" fmla="*/ 0 h 6049819"/>
                <a:gd name="connsiteX1" fmla="*/ 6188364 w 6696364"/>
                <a:gd name="connsiteY1" fmla="*/ 36946 h 6049819"/>
                <a:gd name="connsiteX2" fmla="*/ 5828146 w 6696364"/>
                <a:gd name="connsiteY2" fmla="*/ 923637 h 6049819"/>
                <a:gd name="connsiteX3" fmla="*/ 6493164 w 6696364"/>
                <a:gd name="connsiteY3" fmla="*/ 951346 h 6049819"/>
                <a:gd name="connsiteX4" fmla="*/ 6696364 w 6696364"/>
                <a:gd name="connsiteY4" fmla="*/ 932873 h 6049819"/>
                <a:gd name="connsiteX5" fmla="*/ 6520873 w 6696364"/>
                <a:gd name="connsiteY5" fmla="*/ 1487055 h 6049819"/>
                <a:gd name="connsiteX6" fmla="*/ 6179128 w 6696364"/>
                <a:gd name="connsiteY6" fmla="*/ 1911928 h 6049819"/>
                <a:gd name="connsiteX7" fmla="*/ 6280728 w 6696364"/>
                <a:gd name="connsiteY7" fmla="*/ 2198255 h 6049819"/>
                <a:gd name="connsiteX8" fmla="*/ 6216073 w 6696364"/>
                <a:gd name="connsiteY8" fmla="*/ 2484582 h 6049819"/>
                <a:gd name="connsiteX9" fmla="*/ 6003637 w 6696364"/>
                <a:gd name="connsiteY9" fmla="*/ 2567709 h 6049819"/>
                <a:gd name="connsiteX10" fmla="*/ 5541819 w 6696364"/>
                <a:gd name="connsiteY10" fmla="*/ 3038764 h 6049819"/>
                <a:gd name="connsiteX11" fmla="*/ 5606473 w 6696364"/>
                <a:gd name="connsiteY11" fmla="*/ 3205019 h 6049819"/>
                <a:gd name="connsiteX12" fmla="*/ 5717310 w 6696364"/>
                <a:gd name="connsiteY12" fmla="*/ 3426691 h 6049819"/>
                <a:gd name="connsiteX13" fmla="*/ 5680364 w 6696364"/>
                <a:gd name="connsiteY13" fmla="*/ 3583709 h 6049819"/>
                <a:gd name="connsiteX14" fmla="*/ 5708073 w 6696364"/>
                <a:gd name="connsiteY14" fmla="*/ 3639128 h 6049819"/>
                <a:gd name="connsiteX15" fmla="*/ 5246255 w 6696364"/>
                <a:gd name="connsiteY15" fmla="*/ 3777673 h 6049819"/>
                <a:gd name="connsiteX16" fmla="*/ 4313382 w 6696364"/>
                <a:gd name="connsiteY16" fmla="*/ 5865091 h 6049819"/>
                <a:gd name="connsiteX17" fmla="*/ 3657600 w 6696364"/>
                <a:gd name="connsiteY17" fmla="*/ 6049819 h 6049819"/>
                <a:gd name="connsiteX18" fmla="*/ 1006764 w 6696364"/>
                <a:gd name="connsiteY18" fmla="*/ 6003637 h 6049819"/>
                <a:gd name="connsiteX19" fmla="*/ 683491 w 6696364"/>
                <a:gd name="connsiteY19" fmla="*/ 5985164 h 6049819"/>
                <a:gd name="connsiteX20" fmla="*/ 720437 w 6696364"/>
                <a:gd name="connsiteY20" fmla="*/ 4996873 h 6049819"/>
                <a:gd name="connsiteX21" fmla="*/ 129310 w 6696364"/>
                <a:gd name="connsiteY21" fmla="*/ 4839855 h 6049819"/>
                <a:gd name="connsiteX22" fmla="*/ 157019 w 6696364"/>
                <a:gd name="connsiteY22" fmla="*/ 3011055 h 6049819"/>
                <a:gd name="connsiteX23" fmla="*/ 193964 w 6696364"/>
                <a:gd name="connsiteY23" fmla="*/ 1893455 h 6049819"/>
                <a:gd name="connsiteX24" fmla="*/ 0 w 6696364"/>
                <a:gd name="connsiteY24" fmla="*/ 0 h 604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96364" h="6049819">
                  <a:moveTo>
                    <a:pt x="0" y="0"/>
                  </a:moveTo>
                  <a:lnTo>
                    <a:pt x="6188364" y="36946"/>
                  </a:lnTo>
                  <a:lnTo>
                    <a:pt x="5828146" y="923637"/>
                  </a:lnTo>
                  <a:lnTo>
                    <a:pt x="6493164" y="951346"/>
                  </a:lnTo>
                  <a:lnTo>
                    <a:pt x="6696364" y="932873"/>
                  </a:lnTo>
                  <a:lnTo>
                    <a:pt x="6520873" y="1487055"/>
                  </a:lnTo>
                  <a:lnTo>
                    <a:pt x="6179128" y="1911928"/>
                  </a:lnTo>
                  <a:lnTo>
                    <a:pt x="6280728" y="2198255"/>
                  </a:lnTo>
                  <a:lnTo>
                    <a:pt x="6216073" y="2484582"/>
                  </a:lnTo>
                  <a:lnTo>
                    <a:pt x="6003637" y="2567709"/>
                  </a:lnTo>
                  <a:lnTo>
                    <a:pt x="5541819" y="3038764"/>
                  </a:lnTo>
                  <a:lnTo>
                    <a:pt x="5606473" y="3205019"/>
                  </a:lnTo>
                  <a:lnTo>
                    <a:pt x="5717310" y="3426691"/>
                  </a:lnTo>
                  <a:lnTo>
                    <a:pt x="5680364" y="3583709"/>
                  </a:lnTo>
                  <a:lnTo>
                    <a:pt x="5708073" y="3639128"/>
                  </a:lnTo>
                  <a:lnTo>
                    <a:pt x="5246255" y="3777673"/>
                  </a:lnTo>
                  <a:lnTo>
                    <a:pt x="4313382" y="5865091"/>
                  </a:lnTo>
                  <a:lnTo>
                    <a:pt x="3657600" y="6049819"/>
                  </a:lnTo>
                  <a:lnTo>
                    <a:pt x="1006764" y="6003637"/>
                  </a:lnTo>
                  <a:lnTo>
                    <a:pt x="683491" y="5985164"/>
                  </a:lnTo>
                  <a:lnTo>
                    <a:pt x="720437" y="4996873"/>
                  </a:lnTo>
                  <a:lnTo>
                    <a:pt x="129310" y="4839855"/>
                  </a:lnTo>
                  <a:lnTo>
                    <a:pt x="157019" y="3011055"/>
                  </a:lnTo>
                  <a:lnTo>
                    <a:pt x="193964" y="189345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p&#10;&#10;Description automatically generated">
              <a:extLst>
                <a:ext uri="{FF2B5EF4-FFF2-40B4-BE49-F238E27FC236}">
                  <a16:creationId xmlns:a16="http://schemas.microsoft.com/office/drawing/2014/main" id="{85EF30EF-CC63-FA3D-D8C8-1CF72A0E4EA7}"/>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2785" t="2154" r="13633" b="4377"/>
            <a:stretch/>
          </p:blipFill>
          <p:spPr>
            <a:xfrm>
              <a:off x="350981" y="147782"/>
              <a:ext cx="7472219" cy="6410036"/>
            </a:xfrm>
            <a:prstGeom prst="rect">
              <a:avLst/>
            </a:prstGeom>
          </p:spPr>
        </p:pic>
      </p:grpSp>
    </p:spTree>
    <p:extLst>
      <p:ext uri="{BB962C8B-B14F-4D97-AF65-F5344CB8AC3E}">
        <p14:creationId xmlns:p14="http://schemas.microsoft.com/office/powerpoint/2010/main" val="1216366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3F53220-6CE8-4E2F-B770-987C83DB83DB}"/>
              </a:ext>
            </a:extLst>
          </p:cNvPr>
          <p:cNvGrpSpPr/>
          <p:nvPr/>
        </p:nvGrpSpPr>
        <p:grpSpPr>
          <a:xfrm>
            <a:off x="640036" y="552640"/>
            <a:ext cx="3589064" cy="1040380"/>
            <a:chOff x="641854" y="1549590"/>
            <a:chExt cx="5074233" cy="1076174"/>
          </a:xfrm>
        </p:grpSpPr>
        <p:sp>
          <p:nvSpPr>
            <p:cNvPr id="6" name="TextBox 5">
              <a:extLst>
                <a:ext uri="{FF2B5EF4-FFF2-40B4-BE49-F238E27FC236}">
                  <a16:creationId xmlns:a16="http://schemas.microsoft.com/office/drawing/2014/main" id="{3899C41A-C8A3-4223-AC46-3D46AE77E463}"/>
                </a:ext>
              </a:extLst>
            </p:cNvPr>
            <p:cNvSpPr txBox="1"/>
            <p:nvPr/>
          </p:nvSpPr>
          <p:spPr>
            <a:xfrm>
              <a:off x="641855" y="1549590"/>
              <a:ext cx="5074232" cy="220004"/>
            </a:xfrm>
            <a:prstGeom prst="rect">
              <a:avLst/>
            </a:prstGeom>
            <a:noFill/>
          </p:spPr>
          <p:txBody>
            <a:bodyPr wrap="square" lIns="0" tIns="0" rIns="0" bIns="0" rtlCol="0" anchor="t">
              <a:spAutoFit/>
            </a:bodyPr>
            <a:lstStyle/>
            <a:p>
              <a:pPr>
                <a:lnSpc>
                  <a:spcPct val="110000"/>
                </a:lnSpc>
              </a:pPr>
              <a:r>
                <a:rPr lang="en-US" sz="1350" b="1" spc="75" dirty="0">
                  <a:latin typeface="+mj-lt"/>
                  <a:cs typeface="Segoe UI Semibold" panose="020B0702040204020203" pitchFamily="34" charset="0"/>
                </a:rPr>
                <a:t>CONSERVATION MEASURES</a:t>
              </a:r>
              <a:endParaRPr lang="fr-FR" sz="1350" b="1" spc="75" dirty="0">
                <a:latin typeface="+mj-lt"/>
                <a:cs typeface="Segoe UI Semibold" panose="020B0702040204020203" pitchFamily="34" charset="0"/>
              </a:endParaRPr>
            </a:p>
          </p:txBody>
        </p:sp>
        <p:sp>
          <p:nvSpPr>
            <p:cNvPr id="7" name="TextBox 6">
              <a:extLst>
                <a:ext uri="{FF2B5EF4-FFF2-40B4-BE49-F238E27FC236}">
                  <a16:creationId xmlns:a16="http://schemas.microsoft.com/office/drawing/2014/main" id="{0AAB578B-2159-4887-8C5D-7B5CFC85DE7D}"/>
                </a:ext>
              </a:extLst>
            </p:cNvPr>
            <p:cNvSpPr txBox="1"/>
            <p:nvPr/>
          </p:nvSpPr>
          <p:spPr>
            <a:xfrm>
              <a:off x="641854" y="2081822"/>
              <a:ext cx="5074232" cy="543942"/>
            </a:xfrm>
            <a:prstGeom prst="rect">
              <a:avLst/>
            </a:prstGeom>
            <a:noFill/>
          </p:spPr>
          <p:txBody>
            <a:bodyPr wrap="square" lIns="0" rIns="0">
              <a:spAutoFit/>
            </a:bodyPr>
            <a:lstStyle/>
            <a:p>
              <a:pPr marL="0" lvl="1">
                <a:lnSpc>
                  <a:spcPct val="130000"/>
                </a:lnSpc>
                <a:defRPr/>
              </a:pPr>
              <a:r>
                <a:rPr lang="en-US" sz="2400" dirty="0">
                  <a:cs typeface="Segoe UI" panose="020B0502040204020203" pitchFamily="34" charset="0"/>
                </a:rPr>
                <a:t>Native Wildflower Areas</a:t>
              </a:r>
            </a:p>
          </p:txBody>
        </p:sp>
      </p:grpSp>
      <p:pic>
        <p:nvPicPr>
          <p:cNvPr id="12" name="Picture Placeholder 6">
            <a:extLst>
              <a:ext uri="{FF2B5EF4-FFF2-40B4-BE49-F238E27FC236}">
                <a16:creationId xmlns:a16="http://schemas.microsoft.com/office/drawing/2014/main" id="{FBF99787-8965-41D1-86F6-C49E16C5BE5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5891"/>
          <a:stretch/>
        </p:blipFill>
        <p:spPr>
          <a:xfrm>
            <a:off x="95249" y="2460113"/>
            <a:ext cx="4133849" cy="3513967"/>
          </a:xfrm>
          <a:effectLst>
            <a:outerShdw blurRad="50800" dist="38100" dir="18900000" algn="bl" rotWithShape="0">
              <a:prstClr val="black">
                <a:alpha val="40000"/>
              </a:prstClr>
            </a:outerShdw>
          </a:effectLst>
        </p:spPr>
      </p:pic>
      <p:pic>
        <p:nvPicPr>
          <p:cNvPr id="8" name="Picture 2" descr="ColonelGlen02">
            <a:extLst>
              <a:ext uri="{FF2B5EF4-FFF2-40B4-BE49-F238E27FC236}">
                <a16:creationId xmlns:a16="http://schemas.microsoft.com/office/drawing/2014/main" id="{14FCE397-62F0-4A9A-98D4-77DE1FD3B5F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0581" r="16163"/>
          <a:stretch/>
        </p:blipFill>
        <p:spPr bwMode="auto">
          <a:xfrm>
            <a:off x="4343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8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B1D98-0AB1-4E81-A2F4-E21F279FBE25}"/>
              </a:ext>
            </a:extLst>
          </p:cNvPr>
          <p:cNvSpPr>
            <a:spLocks noGrp="1"/>
          </p:cNvSpPr>
          <p:nvPr>
            <p:ph type="title"/>
          </p:nvPr>
        </p:nvSpPr>
        <p:spPr>
          <a:xfrm>
            <a:off x="236220" y="256736"/>
            <a:ext cx="3931921" cy="496067"/>
          </a:xfrm>
          <a:noFill/>
          <a:ln>
            <a:noFill/>
          </a:ln>
        </p:spPr>
        <p:txBody>
          <a:bodyPr>
            <a:noAutofit/>
          </a:bodyPr>
          <a:lstStyle/>
          <a:p>
            <a:pPr algn="l"/>
            <a:r>
              <a:rPr lang="en-US" sz="1350" b="1" spc="75" dirty="0">
                <a:solidFill>
                  <a:schemeClr val="tx1"/>
                </a:solidFill>
                <a:cs typeface="Segoe UI Semibold" panose="020B0702040204020203" pitchFamily="34" charset="0"/>
              </a:rPr>
              <a:t>CONSERVATION MEASURES</a:t>
            </a:r>
            <a:endParaRPr lang="en-US" sz="1350" dirty="0">
              <a:solidFill>
                <a:schemeClr val="tx1"/>
              </a:solidFill>
            </a:endParaRPr>
          </a:p>
        </p:txBody>
      </p:sp>
      <p:sp>
        <p:nvSpPr>
          <p:cNvPr id="2" name="Text Placeholder 1">
            <a:extLst>
              <a:ext uri="{FF2B5EF4-FFF2-40B4-BE49-F238E27FC236}">
                <a16:creationId xmlns:a16="http://schemas.microsoft.com/office/drawing/2014/main" id="{3B43DC2E-4755-454A-A233-7C0B326FEAE7}"/>
              </a:ext>
            </a:extLst>
          </p:cNvPr>
          <p:cNvSpPr>
            <a:spLocks noGrp="1"/>
          </p:cNvSpPr>
          <p:nvPr>
            <p:ph type="body" sz="half" idx="2"/>
          </p:nvPr>
        </p:nvSpPr>
        <p:spPr>
          <a:xfrm>
            <a:off x="610402" y="952515"/>
            <a:ext cx="3183556" cy="628154"/>
          </a:xfrm>
        </p:spPr>
        <p:txBody>
          <a:bodyPr/>
          <a:lstStyle/>
          <a:p>
            <a:r>
              <a:rPr lang="en-US" sz="2400" dirty="0">
                <a:solidFill>
                  <a:schemeClr val="tx1"/>
                </a:solidFill>
              </a:rPr>
              <a:t>Native Plant Rescues</a:t>
            </a:r>
            <a:endParaRPr lang="en-US" sz="2400" dirty="0">
              <a:solidFill>
                <a:schemeClr val="tx1"/>
              </a:solidFill>
              <a:cs typeface="Segoe UI" panose="020B0502040204020203" pitchFamily="34" charset="0"/>
            </a:endParaRPr>
          </a:p>
          <a:p>
            <a:endParaRPr lang="en-US" dirty="0"/>
          </a:p>
        </p:txBody>
      </p:sp>
      <p:pic>
        <p:nvPicPr>
          <p:cNvPr id="12" name="Picture 2" descr="corkwood2">
            <a:extLst>
              <a:ext uri="{FF2B5EF4-FFF2-40B4-BE49-F238E27FC236}">
                <a16:creationId xmlns:a16="http://schemas.microsoft.com/office/drawing/2014/main" id="{B03CAF8D-4D95-44E5-8BC6-2C791E635E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66722" y="3279392"/>
            <a:ext cx="2421987" cy="3416955"/>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719A714-B81C-4238-A713-4B0204BAD48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74582" y="3804873"/>
            <a:ext cx="3441803" cy="2581352"/>
          </a:xfrm>
          <a:prstGeom prst="rect">
            <a:avLst/>
          </a:prstGeom>
          <a:effectLst>
            <a:outerShdw blurRad="50800" dist="38100" dir="8100000" algn="tr" rotWithShape="0">
              <a:prstClr val="black">
                <a:alpha val="40000"/>
              </a:prstClr>
            </a:outerShdw>
          </a:effectLst>
        </p:spPr>
      </p:pic>
      <p:pic>
        <p:nvPicPr>
          <p:cNvPr id="15" name="Picture 2" descr="C:\Users\ke39515\AppData\Local\Microsoft\Windows\Temporary Internet Files\Content.Outlook\GW2QFMTJ\IMG_20150323_103329.jpg">
            <a:extLst>
              <a:ext uri="{FF2B5EF4-FFF2-40B4-BE49-F238E27FC236}">
                <a16:creationId xmlns:a16="http://schemas.microsoft.com/office/drawing/2014/main" id="{A9AB8290-FB9D-4E3C-88B7-7BAA2F21B765}"/>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4317"/>
          <a:stretch/>
        </p:blipFill>
        <p:spPr bwMode="auto">
          <a:xfrm>
            <a:off x="2714625" y="3279391"/>
            <a:ext cx="2899796" cy="3416955"/>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Yellow Coneflower">
            <a:extLst>
              <a:ext uri="{FF2B5EF4-FFF2-40B4-BE49-F238E27FC236}">
                <a16:creationId xmlns:a16="http://schemas.microsoft.com/office/drawing/2014/main" id="{DA69E700-ACBF-40F0-8B41-4FBC2897304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569461" y="214512"/>
            <a:ext cx="4130838" cy="2928344"/>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a:extLst>
              <a:ext uri="{FF2B5EF4-FFF2-40B4-BE49-F238E27FC236}">
                <a16:creationId xmlns:a16="http://schemas.microsoft.com/office/drawing/2014/main" id="{B8532B78-1D8C-5194-8EF1-AA3015D6BBF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722" y="3279390"/>
            <a:ext cx="2566015" cy="3421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322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830A91A-D55F-73B0-3E6C-08E6132A876C}"/>
              </a:ext>
            </a:extLst>
          </p:cNvPr>
          <p:cNvGrpSpPr/>
          <p:nvPr/>
        </p:nvGrpSpPr>
        <p:grpSpPr>
          <a:xfrm>
            <a:off x="3398519" y="969651"/>
            <a:ext cx="5648205" cy="5151168"/>
            <a:chOff x="3398519" y="849583"/>
            <a:chExt cx="5648205" cy="5151168"/>
          </a:xfrm>
        </p:grpSpPr>
        <p:pic>
          <p:nvPicPr>
            <p:cNvPr id="22" name="Picture 21">
              <a:extLst>
                <a:ext uri="{FF2B5EF4-FFF2-40B4-BE49-F238E27FC236}">
                  <a16:creationId xmlns:a16="http://schemas.microsoft.com/office/drawing/2014/main" id="{A9234132-7C1D-4255-83D1-20F1E891E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313" r="-1" b="25323"/>
            <a:stretch/>
          </p:blipFill>
          <p:spPr>
            <a:xfrm>
              <a:off x="3405247" y="857249"/>
              <a:ext cx="1782069" cy="1671569"/>
            </a:xfrm>
            <a:prstGeom prst="rect">
              <a:avLst/>
            </a:prstGeom>
            <a:effectLst>
              <a:outerShdw blurRad="50800" dist="38100" dir="8100000" algn="tr" rotWithShape="0">
                <a:prstClr val="black">
                  <a:alpha val="40000"/>
                </a:prstClr>
              </a:outerShdw>
            </a:effectLst>
          </p:spPr>
        </p:pic>
        <p:pic>
          <p:nvPicPr>
            <p:cNvPr id="24" name="Picture 23">
              <a:extLst>
                <a:ext uri="{FF2B5EF4-FFF2-40B4-BE49-F238E27FC236}">
                  <a16:creationId xmlns:a16="http://schemas.microsoft.com/office/drawing/2014/main" id="{119F9C5B-323B-4B2B-AF8C-07AEFCE968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786" r="11118" b="-1"/>
            <a:stretch/>
          </p:blipFill>
          <p:spPr>
            <a:xfrm>
              <a:off x="5333078" y="855416"/>
              <a:ext cx="1782069" cy="1671569"/>
            </a:xfrm>
            <a:prstGeom prst="rect">
              <a:avLst/>
            </a:prstGeom>
            <a:effectLst>
              <a:outerShdw blurRad="50800" dist="38100" dir="8100000" algn="tr" rotWithShape="0">
                <a:prstClr val="black">
                  <a:alpha val="40000"/>
                </a:prstClr>
              </a:outerShdw>
            </a:effectLst>
          </p:spPr>
        </p:pic>
        <p:pic>
          <p:nvPicPr>
            <p:cNvPr id="23" name="Picture 22">
              <a:extLst>
                <a:ext uri="{FF2B5EF4-FFF2-40B4-BE49-F238E27FC236}">
                  <a16:creationId xmlns:a16="http://schemas.microsoft.com/office/drawing/2014/main" id="{B0200206-C932-4982-87AC-F6536BC583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077" r="20232" b="3"/>
            <a:stretch/>
          </p:blipFill>
          <p:spPr>
            <a:xfrm>
              <a:off x="7260909" y="849583"/>
              <a:ext cx="1782069" cy="1671569"/>
            </a:xfrm>
            <a:prstGeom prst="rect">
              <a:avLst/>
            </a:prstGeom>
            <a:effectLst>
              <a:outerShdw blurRad="50800" dist="38100" dir="8100000" algn="tr" rotWithShape="0">
                <a:prstClr val="black">
                  <a:alpha val="40000"/>
                </a:prstClr>
              </a:outerShdw>
            </a:effectLst>
          </p:spPr>
        </p:pic>
        <p:pic>
          <p:nvPicPr>
            <p:cNvPr id="19" name="Picture 18">
              <a:extLst>
                <a:ext uri="{FF2B5EF4-FFF2-40B4-BE49-F238E27FC236}">
                  <a16:creationId xmlns:a16="http://schemas.microsoft.com/office/drawing/2014/main" id="{7A04FCDA-97F9-4734-9292-3115E623566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018" r="5" b="434"/>
            <a:stretch/>
          </p:blipFill>
          <p:spPr>
            <a:xfrm>
              <a:off x="3401306" y="2657363"/>
              <a:ext cx="2497669" cy="1543026"/>
            </a:xfrm>
            <a:prstGeom prst="rect">
              <a:avLst/>
            </a:prstGeom>
            <a:effectLst>
              <a:outerShdw blurRad="50800" dist="38100" dir="8100000" algn="tr" rotWithShape="0">
                <a:prstClr val="black">
                  <a:alpha val="40000"/>
                </a:prstClr>
              </a:outerShdw>
            </a:effectLst>
          </p:spPr>
        </p:pic>
        <p:pic>
          <p:nvPicPr>
            <p:cNvPr id="16" name="Picture 15">
              <a:extLst>
                <a:ext uri="{FF2B5EF4-FFF2-40B4-BE49-F238E27FC236}">
                  <a16:creationId xmlns:a16="http://schemas.microsoft.com/office/drawing/2014/main" id="{51F04B96-6ECE-4546-8773-6890495BB84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7247" r="-5" b="3349"/>
            <a:stretch/>
          </p:blipFill>
          <p:spPr>
            <a:xfrm>
              <a:off x="3398519" y="4328932"/>
              <a:ext cx="2493414" cy="1671818"/>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BC72E88-B0EB-4803-9F2D-E194C53E682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5" r="-125" b="24987"/>
            <a:stretch/>
          </p:blipFill>
          <p:spPr>
            <a:xfrm>
              <a:off x="6049322" y="2657363"/>
              <a:ext cx="2997402" cy="3343388"/>
            </a:xfrm>
            <a:prstGeom prst="rect">
              <a:avLst/>
            </a:prstGeom>
            <a:effectLst>
              <a:outerShdw blurRad="50800" dist="38100" dir="8100000" algn="tr" rotWithShape="0">
                <a:prstClr val="black">
                  <a:alpha val="40000"/>
                </a:prstClr>
              </a:outerShdw>
            </a:effectLst>
          </p:spPr>
        </p:pic>
      </p:grpSp>
      <p:sp>
        <p:nvSpPr>
          <p:cNvPr id="25" name="TextBox 24">
            <a:extLst>
              <a:ext uri="{FF2B5EF4-FFF2-40B4-BE49-F238E27FC236}">
                <a16:creationId xmlns:a16="http://schemas.microsoft.com/office/drawing/2014/main" id="{A3D97ADB-FC89-4EC6-92DA-63F6615DCE21}"/>
              </a:ext>
            </a:extLst>
          </p:cNvPr>
          <p:cNvSpPr txBox="1"/>
          <p:nvPr/>
        </p:nvSpPr>
        <p:spPr>
          <a:xfrm>
            <a:off x="941574" y="416643"/>
            <a:ext cx="1782069" cy="507831"/>
          </a:xfrm>
          <a:prstGeom prst="rect">
            <a:avLst/>
          </a:prstGeom>
          <a:noFill/>
        </p:spPr>
        <p:txBody>
          <a:bodyPr wrap="square">
            <a:spAutoFit/>
          </a:bodyPr>
          <a:lstStyle/>
          <a:p>
            <a:r>
              <a:rPr lang="en-US" sz="1350" b="1" spc="75" dirty="0">
                <a:cs typeface="Segoe UI Semibold" panose="020B0702040204020203" pitchFamily="34" charset="0"/>
              </a:rPr>
              <a:t>ENHANCEMENT</a:t>
            </a:r>
            <a:br>
              <a:rPr lang="en-US" sz="1350" b="1" spc="75" dirty="0">
                <a:cs typeface="Segoe UI Semibold" panose="020B0702040204020203" pitchFamily="34" charset="0"/>
              </a:rPr>
            </a:br>
            <a:r>
              <a:rPr lang="en-US" sz="1350" b="1" spc="75" dirty="0">
                <a:cs typeface="Segoe UI Semibold" panose="020B0702040204020203" pitchFamily="34" charset="0"/>
              </a:rPr>
              <a:t>MEASURES</a:t>
            </a:r>
            <a:endParaRPr lang="en-US" sz="1350" dirty="0"/>
          </a:p>
        </p:txBody>
      </p:sp>
      <p:sp>
        <p:nvSpPr>
          <p:cNvPr id="26" name="Text Placeholder 1">
            <a:extLst>
              <a:ext uri="{FF2B5EF4-FFF2-40B4-BE49-F238E27FC236}">
                <a16:creationId xmlns:a16="http://schemas.microsoft.com/office/drawing/2014/main" id="{B79EF9DD-DFE1-44F8-8B71-3F8EE39B2517}"/>
              </a:ext>
            </a:extLst>
          </p:cNvPr>
          <p:cNvSpPr txBox="1">
            <a:spLocks/>
          </p:cNvSpPr>
          <p:nvPr/>
        </p:nvSpPr>
        <p:spPr>
          <a:xfrm>
            <a:off x="266700" y="1881907"/>
            <a:ext cx="3131819" cy="4434840"/>
          </a:xfrm>
          <a:prstGeom prst="rect">
            <a:avLst/>
          </a:prstGeom>
        </p:spPr>
        <p:txBody>
          <a:bodyPr vert="horz" lIns="68580" tIns="34290" rIns="68580" bIns="34290" rtlCol="0">
            <a:norm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400" b="0" kern="1200" baseline="0">
                <a:solidFill>
                  <a:schemeClr val="tx1"/>
                </a:solidFill>
                <a:latin typeface="+mn-lt"/>
                <a:ea typeface="+mn-ea"/>
                <a:cs typeface="+mn-cs"/>
              </a:defRPr>
            </a:lvl1pPr>
            <a:lvl2pPr marL="457200" indent="0" algn="l" defTabSz="914400" rtl="0" eaLnBrk="1" latinLnBrk="0" hangingPunct="1">
              <a:lnSpc>
                <a:spcPct val="90000"/>
              </a:lnSpc>
              <a:spcBef>
                <a:spcPts val="0"/>
              </a:spcBef>
              <a:spcAft>
                <a:spcPts val="600"/>
              </a:spcAft>
              <a:buFont typeface="Arial" panose="020B0604020202020204" pitchFamily="34" charset="0"/>
              <a:buNone/>
              <a:defRPr sz="1400" b="1" kern="1200">
                <a:solidFill>
                  <a:schemeClr val="tx1"/>
                </a:solidFill>
                <a:latin typeface="+mn-lt"/>
                <a:ea typeface="+mn-ea"/>
                <a:cs typeface="+mn-cs"/>
              </a:defRPr>
            </a:lvl2pPr>
            <a:lvl3pPr marL="914400" indent="0" algn="l" defTabSz="914400" rtl="0" eaLnBrk="1" latinLnBrk="0" hangingPunct="1">
              <a:lnSpc>
                <a:spcPct val="15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000" b="1" dirty="0">
                <a:cs typeface="Segoe UI" panose="020B0502040204020203" pitchFamily="34" charset="0"/>
              </a:rPr>
              <a:t>Standard Seeding Specification</a:t>
            </a:r>
          </a:p>
          <a:p>
            <a:pPr lvl="1"/>
            <a:r>
              <a:rPr lang="en-US" sz="1800" dirty="0">
                <a:cs typeface="Segoe UI" panose="020B0502040204020203" pitchFamily="34" charset="0"/>
              </a:rPr>
              <a:t>6 Native Wildflowers</a:t>
            </a:r>
          </a:p>
          <a:p>
            <a:endParaRPr lang="en-US" b="1" dirty="0">
              <a:cs typeface="Segoe UI" panose="020B0502040204020203" pitchFamily="34" charset="0"/>
            </a:endParaRPr>
          </a:p>
          <a:p>
            <a:r>
              <a:rPr lang="en-US" sz="2000" b="1" dirty="0">
                <a:cs typeface="Segoe UI" panose="020B0502040204020203" pitchFamily="34" charset="0"/>
              </a:rPr>
              <a:t>Special Seeding Specification</a:t>
            </a:r>
          </a:p>
          <a:p>
            <a:pPr lvl="1"/>
            <a:r>
              <a:rPr lang="en-US" sz="1800" dirty="0">
                <a:cs typeface="Segoe UI" panose="020B0502040204020203" pitchFamily="34" charset="0"/>
              </a:rPr>
              <a:t>8 Native Wildflowers</a:t>
            </a:r>
          </a:p>
          <a:p>
            <a:pPr lvl="1"/>
            <a:r>
              <a:rPr lang="en-US" sz="1800" dirty="0">
                <a:cs typeface="Segoe UI" panose="020B0502040204020203" pitchFamily="34" charset="0"/>
              </a:rPr>
              <a:t>3 Native Grasses</a:t>
            </a:r>
          </a:p>
          <a:p>
            <a:endParaRPr lang="en-US" sz="1800" dirty="0"/>
          </a:p>
        </p:txBody>
      </p:sp>
    </p:spTree>
    <p:extLst>
      <p:ext uri="{BB962C8B-B14F-4D97-AF65-F5344CB8AC3E}">
        <p14:creationId xmlns:p14="http://schemas.microsoft.com/office/powerpoint/2010/main" val="405601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7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3B1D98-0AB1-4E81-A2F4-E21F279FBE25}"/>
              </a:ext>
            </a:extLst>
          </p:cNvPr>
          <p:cNvSpPr>
            <a:spLocks noGrp="1"/>
          </p:cNvSpPr>
          <p:nvPr>
            <p:ph type="title"/>
          </p:nvPr>
        </p:nvSpPr>
        <p:spPr>
          <a:xfrm>
            <a:off x="104015" y="62127"/>
            <a:ext cx="3835525" cy="487543"/>
          </a:xfrm>
          <a:noFill/>
          <a:ln>
            <a:noFill/>
          </a:ln>
        </p:spPr>
        <p:txBody>
          <a:bodyPr>
            <a:normAutofit fontScale="90000"/>
          </a:bodyPr>
          <a:lstStyle/>
          <a:p>
            <a:r>
              <a:rPr lang="en-US" sz="1350" b="1" spc="75" dirty="0">
                <a:solidFill>
                  <a:schemeClr val="tx1"/>
                </a:solidFill>
                <a:cs typeface="Segoe UI Semibold" panose="020B0702040204020203" pitchFamily="34" charset="0"/>
              </a:rPr>
              <a:t>ENHANCEMENT MEASURES</a:t>
            </a:r>
            <a:endParaRPr lang="en-US" dirty="0">
              <a:solidFill>
                <a:schemeClr val="tx1"/>
              </a:solidFill>
            </a:endParaRPr>
          </a:p>
        </p:txBody>
      </p:sp>
      <p:sp>
        <p:nvSpPr>
          <p:cNvPr id="2" name="Text Placeholder 1">
            <a:extLst>
              <a:ext uri="{FF2B5EF4-FFF2-40B4-BE49-F238E27FC236}">
                <a16:creationId xmlns:a16="http://schemas.microsoft.com/office/drawing/2014/main" id="{3B43DC2E-4755-454A-A233-7C0B326FEAE7}"/>
              </a:ext>
            </a:extLst>
          </p:cNvPr>
          <p:cNvSpPr>
            <a:spLocks noGrp="1"/>
          </p:cNvSpPr>
          <p:nvPr>
            <p:ph type="body" sz="half" idx="2"/>
          </p:nvPr>
        </p:nvSpPr>
        <p:spPr>
          <a:xfrm>
            <a:off x="104014" y="549670"/>
            <a:ext cx="3835525" cy="548539"/>
          </a:xfrm>
        </p:spPr>
        <p:txBody>
          <a:bodyPr/>
          <a:lstStyle/>
          <a:p>
            <a:pPr algn="l"/>
            <a:r>
              <a:rPr lang="en-US" sz="2400" dirty="0">
                <a:solidFill>
                  <a:schemeClr val="tx1"/>
                </a:solidFill>
                <a:cs typeface="Segoe UI" panose="020B0502040204020203" pitchFamily="34" charset="0"/>
              </a:rPr>
              <a:t>Operation Wildflower</a:t>
            </a:r>
          </a:p>
        </p:txBody>
      </p:sp>
      <p:pic>
        <p:nvPicPr>
          <p:cNvPr id="6" name="Picture 2" descr="62 bypass 2003a">
            <a:extLst>
              <a:ext uri="{FF2B5EF4-FFF2-40B4-BE49-F238E27FC236}">
                <a16:creationId xmlns:a16="http://schemas.microsoft.com/office/drawing/2014/main" id="{8164EB9D-4F8B-4A6C-B912-F1B6E0F430F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08874"/>
            <a:ext cx="6936147" cy="514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Mixing Seeds">
            <a:extLst>
              <a:ext uri="{FF2B5EF4-FFF2-40B4-BE49-F238E27FC236}">
                <a16:creationId xmlns:a16="http://schemas.microsoft.com/office/drawing/2014/main" id="{0A9791A9-7CC4-496D-B97B-D9524F4C80D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08475" y="0"/>
            <a:ext cx="3835525" cy="257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585829"/>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3109660-2640-404b-b779-306c06ffea21">
      <Terms xmlns="http://schemas.microsoft.com/office/infopath/2007/PartnerControls"/>
    </lcf76f155ced4ddcb4097134ff3c332f>
    <TaxCatchAll xmlns="2bfabbae-75c3-4cd1-9a45-a28906e6ca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394A64-7DAC-4F87-B732-A335687B8C4F}">
  <ds:schemaRefs>
    <ds:schemaRef ds:uri="http://schemas.microsoft.com/sharepoint/v3/contenttype/forms"/>
  </ds:schemaRefs>
</ds:datastoreItem>
</file>

<file path=customXml/itemProps2.xml><?xml version="1.0" encoding="utf-8"?>
<ds:datastoreItem xmlns:ds="http://schemas.openxmlformats.org/officeDocument/2006/customXml" ds:itemID="{C64AF2D3-FF64-41E9-93D0-965D49A5247F}">
  <ds:schemaRefs>
    <ds:schemaRef ds:uri="http://schemas.microsoft.com/office/2006/documentManagement/types"/>
    <ds:schemaRef ds:uri="http://purl.org/dc/elements/1.1/"/>
    <ds:schemaRef ds:uri="http://schemas.microsoft.com/office/2006/metadata/properties"/>
    <ds:schemaRef ds:uri="a825073f-41ee-479c-8cc8-84c2574c7489"/>
    <ds:schemaRef ds:uri="http://purl.org/dc/terms/"/>
    <ds:schemaRef ds:uri="http://schemas.openxmlformats.org/package/2006/metadata/core-properties"/>
    <ds:schemaRef ds:uri="http://purl.org/dc/dcmitype/"/>
    <ds:schemaRef ds:uri="http://schemas.microsoft.com/office/infopath/2007/PartnerControls"/>
    <ds:schemaRef ds:uri="85055874-cde3-4b44-a0e3-906555f9cd86"/>
    <ds:schemaRef ds:uri="http://www.w3.org/XML/1998/namespace"/>
  </ds:schemaRefs>
</ds:datastoreItem>
</file>

<file path=customXml/itemProps3.xml><?xml version="1.0" encoding="utf-8"?>
<ds:datastoreItem xmlns:ds="http://schemas.openxmlformats.org/officeDocument/2006/customXml" ds:itemID="{B41F4BBE-41AE-432A-A94B-26030B5B3385}"/>
</file>

<file path=docProps/app.xml><?xml version="1.0" encoding="utf-8"?>
<Properties xmlns="http://schemas.openxmlformats.org/officeDocument/2006/extended-properties" xmlns:vt="http://schemas.openxmlformats.org/officeDocument/2006/docPropsVTypes">
  <Template/>
  <TotalTime>5912</TotalTime>
  <Words>2418</Words>
  <Application>Microsoft Office PowerPoint</Application>
  <PresentationFormat>On-screen Show (4:3)</PresentationFormat>
  <Paragraphs>151</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Gill Sans MT</vt:lpstr>
      <vt:lpstr>Segoe UI</vt:lpstr>
      <vt:lpstr>Parcel</vt:lpstr>
      <vt:lpstr>PowerPoint Presentation</vt:lpstr>
      <vt:lpstr>ArDOT Wildflower and Pollinator Programs</vt:lpstr>
      <vt:lpstr>PowerPoint Presentation</vt:lpstr>
      <vt:lpstr>PowerPoint Presentation</vt:lpstr>
      <vt:lpstr>PowerPoint Presentation</vt:lpstr>
      <vt:lpstr>PowerPoint Presentation</vt:lpstr>
      <vt:lpstr>CONSERVATION MEASURES</vt:lpstr>
      <vt:lpstr>PowerPoint Presentation</vt:lpstr>
      <vt:lpstr>ENHANCEMENT MEASURES</vt:lpstr>
      <vt:lpstr>PowerPoint Presentation</vt:lpstr>
      <vt:lpstr>Roadside Habitat Benefits Monarchs and other Pollinators</vt:lpstr>
      <vt:lpstr>PowerPoint Presentation</vt:lpstr>
      <vt:lpstr>PowerPoint Presentation</vt:lpstr>
      <vt:lpstr>NEW ENHANCEMENT MEASURES</vt:lpstr>
      <vt:lpstr>NEW ENHANCEMENT MEASURES</vt:lpstr>
      <vt:lpstr>NEW ENHANCEMENT MEASURES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Ewing, Anne (Kayti)</dc:creator>
  <cp:lastModifiedBy>Stovall, Bethany</cp:lastModifiedBy>
  <cp:revision>5</cp:revision>
  <dcterms:created xsi:type="dcterms:W3CDTF">2021-08-31T15:49:58Z</dcterms:created>
  <dcterms:modified xsi:type="dcterms:W3CDTF">2023-05-24T19:48:47Z</dcterms:modified>
</cp:coreProperties>
</file>