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2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0.xml" ContentType="application/vnd.openxmlformats-officedocument.presentationml.slide+xml"/>
  <Override PartName="/ppt/slides/slide65.xml" ContentType="application/vnd.openxmlformats-officedocument.presentationml.slide+xml"/>
  <Override PartName="/ppt/slides/slide58.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59.xml" ContentType="application/vnd.openxmlformats-officedocument.presentationml.slide+xml"/>
  <Override PartName="/ppt/slides/slide51.xml" ContentType="application/vnd.openxmlformats-officedocument.presentationml.slide+xml"/>
  <Override PartName="/ppt/slides/slide46.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2.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Slides/notesSlide43.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7.xml" ContentType="application/vnd.openxmlformats-officedocument.presentationml.notesSlide+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3.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notesSlides/notesSlide32.xml" ContentType="application/vnd.openxmlformats-officedocument.presentationml.notesSlide+xml"/>
  <Override PartName="/ppt/notesSlides/notesSlide10.xml" ContentType="application/vnd.openxmlformats-officedocument.presentationml.notesSlide+xml"/>
  <Override PartName="/ppt/notesSlides/notesSlide31.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notesSlides/notesSlide30.xml" ContentType="application/vnd.openxmlformats-officedocument.presentationml.notesSlide+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Override3.xml" ContentType="application/vnd.openxmlformats-officedocument.themeOverride+xml"/>
  <Override PartName="/ppt/notesMasters/notesMaster1.xml" ContentType="application/vnd.openxmlformats-officedocument.presentationml.notesMaster+xml"/>
  <Override PartName="/ppt/theme/themeOverride2.xml" ContentType="application/vnd.openxmlformats-officedocument.themeOverride+xml"/>
  <Override PartName="/ppt/theme/themeOverride1.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75"/>
  </p:notesMasterIdLst>
  <p:sldIdLst>
    <p:sldId id="256" r:id="rId2"/>
    <p:sldId id="257" r:id="rId3"/>
    <p:sldId id="294" r:id="rId4"/>
    <p:sldId id="304" r:id="rId5"/>
    <p:sldId id="295" r:id="rId6"/>
    <p:sldId id="301" r:id="rId7"/>
    <p:sldId id="312" r:id="rId8"/>
    <p:sldId id="316" r:id="rId9"/>
    <p:sldId id="320" r:id="rId10"/>
    <p:sldId id="323" r:id="rId11"/>
    <p:sldId id="319" r:id="rId12"/>
    <p:sldId id="322" r:id="rId13"/>
    <p:sldId id="324" r:id="rId14"/>
    <p:sldId id="296" r:id="rId15"/>
    <p:sldId id="369" r:id="rId16"/>
    <p:sldId id="328" r:id="rId17"/>
    <p:sldId id="330" r:id="rId18"/>
    <p:sldId id="331" r:id="rId19"/>
    <p:sldId id="329" r:id="rId20"/>
    <p:sldId id="332" r:id="rId21"/>
    <p:sldId id="333" r:id="rId22"/>
    <p:sldId id="334" r:id="rId23"/>
    <p:sldId id="335" r:id="rId24"/>
    <p:sldId id="350" r:id="rId25"/>
    <p:sldId id="336" r:id="rId26"/>
    <p:sldId id="337" r:id="rId27"/>
    <p:sldId id="338" r:id="rId28"/>
    <p:sldId id="339" r:id="rId29"/>
    <p:sldId id="340" r:id="rId30"/>
    <p:sldId id="341" r:id="rId31"/>
    <p:sldId id="342" r:id="rId32"/>
    <p:sldId id="343" r:id="rId33"/>
    <p:sldId id="344" r:id="rId34"/>
    <p:sldId id="348" r:id="rId35"/>
    <p:sldId id="357" r:id="rId36"/>
    <p:sldId id="358" r:id="rId37"/>
    <p:sldId id="359" r:id="rId38"/>
    <p:sldId id="360" r:id="rId39"/>
    <p:sldId id="361" r:id="rId40"/>
    <p:sldId id="371" r:id="rId41"/>
    <p:sldId id="372" r:id="rId42"/>
    <p:sldId id="373" r:id="rId43"/>
    <p:sldId id="349" r:id="rId44"/>
    <p:sldId id="367" r:id="rId45"/>
    <p:sldId id="269" r:id="rId46"/>
    <p:sldId id="364" r:id="rId47"/>
    <p:sldId id="363" r:id="rId48"/>
    <p:sldId id="351" r:id="rId49"/>
    <p:sldId id="352" r:id="rId50"/>
    <p:sldId id="370" r:id="rId51"/>
    <p:sldId id="353" r:id="rId52"/>
    <p:sldId id="384" r:id="rId53"/>
    <p:sldId id="355" r:id="rId54"/>
    <p:sldId id="354" r:id="rId55"/>
    <p:sldId id="366" r:id="rId56"/>
    <p:sldId id="365" r:id="rId57"/>
    <p:sldId id="362" r:id="rId58"/>
    <p:sldId id="297" r:id="rId59"/>
    <p:sldId id="263" r:id="rId60"/>
    <p:sldId id="378" r:id="rId61"/>
    <p:sldId id="382" r:id="rId62"/>
    <p:sldId id="261" r:id="rId63"/>
    <p:sldId id="300" r:id="rId64"/>
    <p:sldId id="298" r:id="rId65"/>
    <p:sldId id="379" r:id="rId66"/>
    <p:sldId id="326" r:id="rId67"/>
    <p:sldId id="327" r:id="rId68"/>
    <p:sldId id="374" r:id="rId69"/>
    <p:sldId id="375" r:id="rId70"/>
    <p:sldId id="293" r:id="rId71"/>
    <p:sldId id="377" r:id="rId72"/>
    <p:sldId id="381" r:id="rId73"/>
    <p:sldId id="376"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5C66B-97B9-4599-99AC-423FFDF3904E}" v="25" dt="2023-05-22T19:19:35.023"/>
    <p1510:client id="{C0CE40FF-5A89-44BC-8CBA-2E45AC96249D}" v="201" dt="2023-05-22T01:00:59.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0074" autoAdjust="0"/>
  </p:normalViewPr>
  <p:slideViewPr>
    <p:cSldViewPr snapToGrid="0">
      <p:cViewPr varScale="1">
        <p:scale>
          <a:sx n="52" d="100"/>
          <a:sy n="52" d="100"/>
        </p:scale>
        <p:origin x="1872"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F1113-816A-4A6D-9A14-03BB7ED35D6C}"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E3332-EAC4-4B21-A950-72FC6A7C6EB9}" type="slidenum">
              <a:rPr lang="en-US" smtClean="0"/>
              <a:t>‹#›</a:t>
            </a:fld>
            <a:endParaRPr lang="en-US"/>
          </a:p>
        </p:txBody>
      </p:sp>
    </p:spTree>
    <p:extLst>
      <p:ext uri="{BB962C8B-B14F-4D97-AF65-F5344CB8AC3E}">
        <p14:creationId xmlns:p14="http://schemas.microsoft.com/office/powerpoint/2010/main" val="88532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ctis.idrivearkansas.com/index.php/cameras/view_wall/544,543,29,550,541,542,539,540,546,547,562,532,531,530"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192.168.201.6/#view"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Managed lane or Part-Time Shoulder Use is a form of active traffic Management (ATM</a:t>
            </a:r>
            <a:r>
              <a:rPr lang="en-US" dirty="0" smtClean="0"/>
              <a:t>). An Innovative way to manage congestion.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transportation system management and operations (TSMO) strategy that allows use </a:t>
            </a:r>
            <a:r>
              <a:rPr lang="en-US" dirty="0" smtClean="0"/>
              <a:t>of </a:t>
            </a:r>
            <a:r>
              <a:rPr lang="en-US" dirty="0"/>
              <a:t>shoulders as travel lanes during </a:t>
            </a:r>
            <a:r>
              <a:rPr lang="en-US" dirty="0" smtClean="0"/>
              <a:t>some hours </a:t>
            </a:r>
            <a:r>
              <a:rPr lang="en-US" dirty="0"/>
              <a:t>of the </a:t>
            </a:r>
            <a:r>
              <a:rPr lang="en-US" dirty="0" smtClean="0"/>
              <a:t>day</a:t>
            </a:r>
            <a:r>
              <a:rPr lang="en-US" baseline="0" dirty="0" smtClean="0"/>
              <a:t> for </a:t>
            </a:r>
            <a:r>
              <a:rPr lang="en-US" dirty="0" smtClean="0"/>
              <a:t>addressing </a:t>
            </a:r>
            <a:r>
              <a:rPr lang="en-US" dirty="0"/>
              <a:t>congestion and reliability </a:t>
            </a:r>
            <a:r>
              <a:rPr lang="en-US" dirty="0" smtClean="0"/>
              <a:t>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most appropriate for cost-effectively reducing delays and improving travel time reliability.</a:t>
            </a:r>
            <a:r>
              <a:rPr lang="en-US" baseline="0" dirty="0" smtClean="0"/>
              <a:t> </a:t>
            </a:r>
            <a:r>
              <a:rPr lang="en-US" dirty="0" smtClean="0"/>
              <a:t>Specially where </a:t>
            </a:r>
            <a:r>
              <a:rPr lang="en-US" dirty="0"/>
              <a:t>alternatives </a:t>
            </a:r>
            <a:r>
              <a:rPr lang="en-US" dirty="0" smtClean="0"/>
              <a:t>are adding lanes or building bridges.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5"/>
          </p:nvPr>
        </p:nvSpPr>
        <p:spPr/>
        <p:txBody>
          <a:bodyPr/>
          <a:lstStyle/>
          <a:p>
            <a:fld id="{63CE3332-EAC4-4B21-A950-72FC6A7C6EB9}" type="slidenum">
              <a:rPr lang="en-US" smtClean="0"/>
              <a:t>2</a:t>
            </a:fld>
            <a:endParaRPr lang="en-US"/>
          </a:p>
        </p:txBody>
      </p:sp>
    </p:spTree>
    <p:extLst>
      <p:ext uri="{BB962C8B-B14F-4D97-AF65-F5344CB8AC3E}">
        <p14:creationId xmlns:p14="http://schemas.microsoft.com/office/powerpoint/2010/main" val="349826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sz="2400" dirty="0"/>
              <a:t>1/17/2020 Exception request to FHWA for the part-time shoulder use for I-430 </a:t>
            </a:r>
          </a:p>
          <a:p>
            <a:pPr marL="685800" lvl="1" indent="-228600">
              <a:buAutoNum type="arabicPeriod"/>
            </a:pPr>
            <a:r>
              <a:rPr lang="en-US" sz="2400" dirty="0"/>
              <a:t>I-430 Log Miles 9.05-11.63 (Hwy. 10 to Hwy. 100) Job 061630 – Pulaski County</a:t>
            </a:r>
          </a:p>
          <a:p>
            <a:pPr marL="685800" lvl="1" indent="-228600">
              <a:buAutoNum type="arabicPeriod"/>
            </a:pPr>
            <a:r>
              <a:rPr lang="en-US" sz="2400" dirty="0"/>
              <a:t>From 3 x12ft lanes in each direction with a variable inside shoulder (5.5-foot min) and 10ft outside shoulder </a:t>
            </a:r>
          </a:p>
          <a:p>
            <a:pPr marL="685800" lvl="1" indent="-228600">
              <a:buAutoNum type="arabicPeriod"/>
            </a:pPr>
            <a:r>
              <a:rPr lang="en-US" sz="2400" dirty="0"/>
              <a:t>The lanes are divided by concrete median barrier wall south of the Arkansas River and 40-foot grassed median with wire rope safety fence north of the Arkansas River</a:t>
            </a:r>
          </a:p>
          <a:p>
            <a:pPr marL="685800" lvl="1" indent="-228600">
              <a:buAutoNum type="arabicPeriod"/>
            </a:pPr>
            <a:r>
              <a:rPr lang="en-US" sz="2400" dirty="0"/>
              <a:t>Use FHWA Handbook “ Use if Freeway Shoulders for Travel-Guide for planning …… 2016”</a:t>
            </a:r>
          </a:p>
          <a:p>
            <a:pPr marL="685800" lvl="1" indent="-228600">
              <a:buAutoNum type="arabicPeriod"/>
            </a:pPr>
            <a:r>
              <a:rPr lang="en-US" sz="2400" dirty="0"/>
              <a:t>11-foot travel lanes in each direction with a variable inside shoulder (5.5-foot min) and 11-foot outside shoulder with a 2-foot buffer space for the part time shoulder use shoulder.</a:t>
            </a:r>
          </a:p>
          <a:p>
            <a:endParaRPr lang="en-US" sz="2400" dirty="0"/>
          </a:p>
          <a:p>
            <a:r>
              <a:rPr lang="en-US" sz="2400" dirty="0"/>
              <a:t>Lane Width:</a:t>
            </a:r>
          </a:p>
          <a:p>
            <a:r>
              <a:rPr lang="en-US" sz="2400" dirty="0"/>
              <a:t>1.For shoulders designated for part-time travel, a width of 12 or more feet is generally preferred.</a:t>
            </a:r>
          </a:p>
          <a:p>
            <a:r>
              <a:rPr lang="en-US" sz="2400" dirty="0"/>
              <a:t>2. If trucks are prohibited from using the shoulder, then widths as narrow as 10 feet may be adequate.</a:t>
            </a:r>
          </a:p>
          <a:p>
            <a:r>
              <a:rPr lang="en-US" sz="2400" dirty="0"/>
              <a:t>3. A 10-foot shoulder may be inadequate for part-time shoulder use if the lateral offset to obstructions is less than 1.5 feet or high volume of larger vehicle such as buses is anticipated.</a:t>
            </a:r>
          </a:p>
          <a:p>
            <a:r>
              <a:rPr lang="en-US" sz="2400" dirty="0"/>
              <a:t>4. Shoulders less than 12-feet wide will typically require a design exception if they are designated for part-time shoulder use.</a:t>
            </a:r>
          </a:p>
          <a:p>
            <a:r>
              <a:rPr lang="en-US" sz="2400" dirty="0"/>
              <a:t>If an entire roadway is repurposed, and general purpose lanes are reduced to less than 12 feet wide to accommodate part–time shoulder use (for any shoulder width), a design exception is also required.</a:t>
            </a:r>
          </a:p>
          <a:p>
            <a:endParaRPr lang="en-US" sz="2400" dirty="0"/>
          </a:p>
          <a:p>
            <a:r>
              <a:rPr lang="en-US" sz="2400" dirty="0"/>
              <a:t>Bridge width:</a:t>
            </a:r>
          </a:p>
          <a:p>
            <a:pPr marL="228600" indent="-228600">
              <a:buAutoNum type="arabicPeriod"/>
            </a:pPr>
            <a:r>
              <a:rPr lang="en-US" sz="2400" dirty="0"/>
              <a:t>The minimum width of a bridge shoulder that could be designated for part-time shoulder use is 11.5-feet</a:t>
            </a:r>
          </a:p>
          <a:p>
            <a:pPr marL="228600" indent="-228600">
              <a:buAutoNum type="arabicPeriod"/>
            </a:pPr>
            <a:r>
              <a:rPr lang="en-US" sz="2400" dirty="0"/>
              <a:t>This dimension provides 10 feet of the shoulder as an effective part-time lane and 1.5 of the shoulder as an effective lateral offset to obstructions</a:t>
            </a:r>
          </a:p>
          <a:p>
            <a:pPr marL="228600" indent="-228600">
              <a:buAutoNum type="arabicPeriod"/>
            </a:pPr>
            <a:r>
              <a:rPr lang="en-US" sz="2400" dirty="0"/>
              <a:t>Is it not necessary for the shoulder designated for part –time use on a bridge to be the same width as a shoulder designated for pat-time use on the approaching roadway; however, it does need to be 11.5 or more feet wide. In these circumstances, design exceptions may be needed for shoulder widths less than 12 feet and/or if the lateral offset to obstruction dimension is not met.</a:t>
            </a:r>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11</a:t>
            </a:fld>
            <a:endParaRPr lang="en-US"/>
          </a:p>
        </p:txBody>
      </p:sp>
    </p:spTree>
    <p:extLst>
      <p:ext uri="{BB962C8B-B14F-4D97-AF65-F5344CB8AC3E}">
        <p14:creationId xmlns:p14="http://schemas.microsoft.com/office/powerpoint/2010/main" val="420597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dirty="0"/>
              <a:t>Strategies used to mitigate this reduction in safety will include the closure of the part-time shoulder use lanes during non-peak times, </a:t>
            </a:r>
          </a:p>
          <a:p>
            <a:pPr marL="1143000" lvl="2" indent="-228600">
              <a:buAutoNum type="arabicPeriod"/>
            </a:pPr>
            <a:r>
              <a:rPr lang="en-US" dirty="0"/>
              <a:t>ITS monitoring</a:t>
            </a:r>
          </a:p>
          <a:p>
            <a:pPr marL="1143000" lvl="2" indent="-228600">
              <a:buAutoNum type="arabicPeriod"/>
            </a:pPr>
            <a:r>
              <a:rPr lang="en-US" dirty="0"/>
              <a:t>and the ability to close the lanes if the shoulder is blocked by a disabled vehicle</a:t>
            </a:r>
          </a:p>
          <a:p>
            <a:pPr marL="1143000" lvl="2" indent="-228600">
              <a:buAutoNum type="arabicPeriod"/>
            </a:pPr>
            <a:r>
              <a:rPr lang="en-US" dirty="0"/>
              <a:t>Static signage will be used in conjunction with a changeable green arrow and red “X” to indicate the opened/closed status if the shoulder.</a:t>
            </a:r>
          </a:p>
          <a:p>
            <a:pPr marL="1143000" lvl="2" indent="-228600">
              <a:buAutoNum type="arabicPeriod"/>
            </a:pPr>
            <a:r>
              <a:rPr lang="en-US" dirty="0"/>
              <a:t>Camera monitoring will be incorporated to allow for “sweeps” of the shoulder before it is opened and allow for notification if the shoulder needs to be closed due to an accident.</a:t>
            </a:r>
          </a:p>
          <a:p>
            <a:pPr marL="685800" lvl="1" indent="-228600">
              <a:buAutoNum type="arabicPeriod"/>
            </a:pPr>
            <a:r>
              <a:rPr lang="en-US" dirty="0"/>
              <a:t>The proper implementation of part-time shoulder use will require various forms of public outreach. Press releases will be used to familiarize the traveling public with the concept of part-time  shoulder</a:t>
            </a:r>
            <a:r>
              <a:rPr lang="en-US" dirty="0" smtClean="0"/>
              <a:t>.</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12</a:t>
            </a:fld>
            <a:endParaRPr lang="en-US"/>
          </a:p>
        </p:txBody>
      </p:sp>
    </p:spTree>
    <p:extLst>
      <p:ext uri="{BB962C8B-B14F-4D97-AF65-F5344CB8AC3E}">
        <p14:creationId xmlns:p14="http://schemas.microsoft.com/office/powerpoint/2010/main" val="211692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Improve safety</a:t>
            </a:r>
            <a:endParaRPr lang="en-US" dirty="0"/>
          </a:p>
          <a:p>
            <a:pPr marL="228600" indent="-228600">
              <a:buAutoNum type="arabicPeriod"/>
            </a:pPr>
            <a:r>
              <a:rPr lang="en-US" dirty="0"/>
              <a:t>Decrease congestion </a:t>
            </a:r>
          </a:p>
          <a:p>
            <a:pPr marL="685800" lvl="1" indent="-228600">
              <a:buAutoNum type="arabicPeriod"/>
            </a:pPr>
            <a:r>
              <a:rPr lang="en-US" dirty="0"/>
              <a:t>Reacquiring congestion </a:t>
            </a:r>
          </a:p>
          <a:p>
            <a:pPr marL="685800" lvl="1" indent="-228600">
              <a:buAutoNum type="arabicPeriod"/>
            </a:pPr>
            <a:r>
              <a:rPr lang="en-US" dirty="0"/>
              <a:t>Congestion related to </a:t>
            </a:r>
            <a:r>
              <a:rPr lang="en-US" dirty="0" smtClean="0"/>
              <a:t>crashes</a:t>
            </a:r>
            <a:endParaRPr lang="en-US" dirty="0"/>
          </a:p>
          <a:p>
            <a:pPr marL="228600" indent="-228600">
              <a:buAutoNum type="arabicPeriod"/>
            </a:pPr>
            <a:r>
              <a:rPr lang="en-US" dirty="0"/>
              <a:t>Reduce travel </a:t>
            </a:r>
            <a:r>
              <a:rPr lang="en-US" dirty="0" smtClean="0"/>
              <a:t>times</a:t>
            </a:r>
            <a:endParaRPr lang="en-US" dirty="0"/>
          </a:p>
          <a:p>
            <a:pPr marL="228600" indent="-228600">
              <a:buAutoNum type="arabicPeriod"/>
            </a:pPr>
            <a:r>
              <a:rPr lang="en-US" dirty="0"/>
              <a:t>Improve travel time </a:t>
            </a:r>
            <a:r>
              <a:rPr lang="en-US" dirty="0" smtClean="0"/>
              <a:t>reliability</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Increase the overall </a:t>
            </a:r>
            <a:r>
              <a:rPr lang="en-US" dirty="0"/>
              <a:t>throughput of I-430 Corridor</a:t>
            </a:r>
          </a:p>
        </p:txBody>
      </p:sp>
      <p:sp>
        <p:nvSpPr>
          <p:cNvPr id="4" name="Slide Number Placeholder 3"/>
          <p:cNvSpPr>
            <a:spLocks noGrp="1"/>
          </p:cNvSpPr>
          <p:nvPr>
            <p:ph type="sldNum" sz="quarter" idx="5"/>
          </p:nvPr>
        </p:nvSpPr>
        <p:spPr/>
        <p:txBody>
          <a:bodyPr/>
          <a:lstStyle/>
          <a:p>
            <a:fld id="{63CE3332-EAC4-4B21-A950-72FC6A7C6EB9}" type="slidenum">
              <a:rPr lang="en-US" smtClean="0"/>
              <a:t>13</a:t>
            </a:fld>
            <a:endParaRPr lang="en-US"/>
          </a:p>
        </p:txBody>
      </p:sp>
    </p:spTree>
    <p:extLst>
      <p:ext uri="{BB962C8B-B14F-4D97-AF65-F5344CB8AC3E}">
        <p14:creationId xmlns:p14="http://schemas.microsoft.com/office/powerpoint/2010/main" val="17745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Reasons for implementing D-PTSU include: </a:t>
            </a:r>
          </a:p>
          <a:p>
            <a:pPr marL="228600" marR="0" indent="-228600">
              <a:spcBef>
                <a:spcPts val="0"/>
              </a:spcBef>
              <a:spcAft>
                <a:spcPts val="0"/>
              </a:spcAft>
              <a:buAutoNum type="arabicPeriod"/>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Routine recurring congestion</a:t>
            </a:r>
          </a:p>
          <a:p>
            <a:pPr marL="685800" marR="0" lvl="1" indent="-228600">
              <a:spcBef>
                <a:spcPts val="0"/>
              </a:spcBef>
              <a:spcAft>
                <a:spcPts val="0"/>
              </a:spcAft>
              <a:buAutoNum type="arabicPeriod"/>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That is less predictable in time of occurrence and length of occurrence than typical morning and evening peak hours due to commuter traffic.</a:t>
            </a:r>
          </a:p>
          <a:p>
            <a:pPr marL="685800" marR="0" lvl="1" indent="-228600">
              <a:spcBef>
                <a:spcPts val="0"/>
              </a:spcBef>
              <a:spcAft>
                <a:spcPts val="0"/>
              </a:spcAft>
              <a:buAutoNum type="arabicPeriod"/>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Southbound AM peak traffic</a:t>
            </a:r>
          </a:p>
          <a:p>
            <a:pPr marL="685800" marR="0" lvl="1" indent="-228600">
              <a:spcBef>
                <a:spcPts val="0"/>
              </a:spcBef>
              <a:spcAft>
                <a:spcPts val="0"/>
              </a:spcAft>
              <a:buAutoNum type="arabicPeriod"/>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Northbound PM peak </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traffic</a:t>
            </a:r>
            <a:endPar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Ability and flexibility to more effectively close the shoulder</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by LCS (Lane Control Signals) if an incident or emergency warrants it and revert to a safety shoulder.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Operations outside of the fixed schedule (off</a:t>
            </a:r>
            <a:r>
              <a:rPr lang="en-US" sz="1200" dirty="0">
                <a:solidFill>
                  <a:schemeClr val="bg1"/>
                </a:solidFill>
                <a:effectLst/>
                <a:latin typeface="Cambria Math" panose="02040503050406030204" pitchFamily="18" charset="0"/>
                <a:ea typeface="Century Gothic" panose="020B0502020202020204" pitchFamily="34" charset="0"/>
                <a:cs typeface="Cambria Math" panose="02040503050406030204" pitchFamily="18" charset="0"/>
              </a:rPr>
              <a:t>‐</a:t>
            </a: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peak hours) due to high frequencies of non-recurring congestion for other reasons</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t>
            </a:r>
            <a:endPar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Seasonal congestion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during weekends and holidays primarily due to recreational travel</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t>
            </a:r>
            <a:endPar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Anticipated congestion due to special events</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t>
            </a:r>
            <a:endPar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Congestion due to incidents</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t>
            </a:r>
            <a:endPar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chemeClr val="bg1"/>
                </a:solidFill>
                <a:latin typeface="Arial" panose="020B0604020202020204" pitchFamily="34" charset="0"/>
                <a:ea typeface="Century Gothic" panose="020B0502020202020204" pitchFamily="34" charset="0"/>
                <a:cs typeface="Times New Roman" panose="02020603050405020304" pitchFamily="18" charset="0"/>
              </a:rPr>
              <a:t>Provide benefits and</a:t>
            </a: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 flexibility outside of the fixed schedule (off</a:t>
            </a:r>
            <a:r>
              <a:rPr lang="en-US" sz="1200" dirty="0">
                <a:solidFill>
                  <a:schemeClr val="bg1"/>
                </a:solidFill>
                <a:effectLst/>
                <a:latin typeface="Cambria Math" panose="02040503050406030204" pitchFamily="18" charset="0"/>
                <a:ea typeface="Century Gothic" panose="020B0502020202020204" pitchFamily="34" charset="0"/>
                <a:cs typeface="Cambria Math" panose="02040503050406030204" pitchFamily="18" charset="0"/>
              </a:rPr>
              <a:t>‐</a:t>
            </a: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peak hours)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Due to high frequencies of non-recurring congestion for other reasons</a:t>
            </a:r>
            <a:r>
              <a:rPr lang="en-US" sz="1200" dirty="0" smtClean="0">
                <a:solidFill>
                  <a:schemeClr val="bg1"/>
                </a:solidFill>
                <a:effectLst/>
                <a:latin typeface="Arial" panose="020B0604020202020204" pitchFamily="34" charset="0"/>
                <a:ea typeface="Century Gothic" panose="020B0502020202020204" pitchFamily="34" charset="0"/>
                <a:cs typeface="Times New Roman" panose="02020603050405020304" pitchFamily="18" charset="0"/>
              </a:rPr>
              <a:t>.</a:t>
            </a:r>
            <a:endParaRPr lang="en-US" dirty="0">
              <a:solidFill>
                <a:schemeClr val="bg1"/>
              </a:solidFill>
            </a:endParaRPr>
          </a:p>
        </p:txBody>
      </p:sp>
      <p:sp>
        <p:nvSpPr>
          <p:cNvPr id="4" name="Slide Number Placeholder 3"/>
          <p:cNvSpPr>
            <a:spLocks noGrp="1"/>
          </p:cNvSpPr>
          <p:nvPr>
            <p:ph type="sldNum" sz="quarter" idx="5"/>
          </p:nvPr>
        </p:nvSpPr>
        <p:spPr/>
        <p:txBody>
          <a:bodyPr/>
          <a:lstStyle/>
          <a:p>
            <a:fld id="{63CE3332-EAC4-4B21-A950-72FC6A7C6EB9}" type="slidenum">
              <a:rPr lang="en-US" smtClean="0"/>
              <a:t>14</a:t>
            </a:fld>
            <a:endParaRPr lang="en-US"/>
          </a:p>
        </p:txBody>
      </p:sp>
    </p:spTree>
    <p:extLst>
      <p:ext uri="{BB962C8B-B14F-4D97-AF65-F5344CB8AC3E}">
        <p14:creationId xmlns:p14="http://schemas.microsoft.com/office/powerpoint/2010/main" val="79600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Rock interchange – 3 miles away from 430 river bridge</a:t>
            </a:r>
          </a:p>
        </p:txBody>
      </p:sp>
      <p:sp>
        <p:nvSpPr>
          <p:cNvPr id="4" name="Slide Number Placeholder 3"/>
          <p:cNvSpPr>
            <a:spLocks noGrp="1"/>
          </p:cNvSpPr>
          <p:nvPr>
            <p:ph type="sldNum" sz="quarter" idx="5"/>
          </p:nvPr>
        </p:nvSpPr>
        <p:spPr/>
        <p:txBody>
          <a:bodyPr/>
          <a:lstStyle/>
          <a:p>
            <a:fld id="{63CE3332-EAC4-4B21-A950-72FC6A7C6EB9}" type="slidenum">
              <a:rPr lang="en-US" smtClean="0"/>
              <a:t>34</a:t>
            </a:fld>
            <a:endParaRPr lang="en-US"/>
          </a:p>
        </p:txBody>
      </p:sp>
    </p:spTree>
    <p:extLst>
      <p:ext uri="{BB962C8B-B14F-4D97-AF65-F5344CB8AC3E}">
        <p14:creationId xmlns:p14="http://schemas.microsoft.com/office/powerpoint/2010/main" val="3549163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35</a:t>
            </a:fld>
            <a:endParaRPr lang="en-US"/>
          </a:p>
        </p:txBody>
      </p:sp>
    </p:spTree>
    <p:extLst>
      <p:ext uri="{BB962C8B-B14F-4D97-AF65-F5344CB8AC3E}">
        <p14:creationId xmlns:p14="http://schemas.microsoft.com/office/powerpoint/2010/main" val="250791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Catwalk</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36</a:t>
            </a:fld>
            <a:endParaRPr lang="en-US"/>
          </a:p>
        </p:txBody>
      </p:sp>
    </p:spTree>
    <p:extLst>
      <p:ext uri="{BB962C8B-B14F-4D97-AF65-F5344CB8AC3E}">
        <p14:creationId xmlns:p14="http://schemas.microsoft.com/office/powerpoint/2010/main" val="193218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Conduit and how it is mounted.</a:t>
            </a:r>
          </a:p>
        </p:txBody>
      </p:sp>
      <p:sp>
        <p:nvSpPr>
          <p:cNvPr id="4" name="Slide Number Placeholder 3"/>
          <p:cNvSpPr>
            <a:spLocks noGrp="1"/>
          </p:cNvSpPr>
          <p:nvPr>
            <p:ph type="sldNum" sz="quarter" idx="5"/>
          </p:nvPr>
        </p:nvSpPr>
        <p:spPr/>
        <p:txBody>
          <a:bodyPr/>
          <a:lstStyle/>
          <a:p>
            <a:fld id="{63CE3332-EAC4-4B21-A950-72FC6A7C6EB9}" type="slidenum">
              <a:rPr lang="en-US" smtClean="0"/>
              <a:t>38</a:t>
            </a:fld>
            <a:endParaRPr lang="en-US"/>
          </a:p>
        </p:txBody>
      </p:sp>
    </p:spTree>
    <p:extLst>
      <p:ext uri="{BB962C8B-B14F-4D97-AF65-F5344CB8AC3E}">
        <p14:creationId xmlns:p14="http://schemas.microsoft.com/office/powerpoint/2010/main" val="219743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39</a:t>
            </a:fld>
            <a:endParaRPr lang="en-US"/>
          </a:p>
        </p:txBody>
      </p:sp>
    </p:spTree>
    <p:extLst>
      <p:ext uri="{BB962C8B-B14F-4D97-AF65-F5344CB8AC3E}">
        <p14:creationId xmlns:p14="http://schemas.microsoft.com/office/powerpoint/2010/main" val="406917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horizontal and vertical curves</a:t>
            </a:r>
          </a:p>
          <a:p>
            <a:r>
              <a:rPr lang="en-US" dirty="0"/>
              <a:t>No 3d molding software so we had to do cone and trailer test.</a:t>
            </a:r>
          </a:p>
          <a:p>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40</a:t>
            </a:fld>
            <a:endParaRPr lang="en-US"/>
          </a:p>
        </p:txBody>
      </p:sp>
    </p:spTree>
    <p:extLst>
      <p:ext uri="{BB962C8B-B14F-4D97-AF65-F5344CB8AC3E}">
        <p14:creationId xmlns:p14="http://schemas.microsoft.com/office/powerpoint/2010/main" val="146468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entury Gothic" panose="020B0502020202020204" pitchFamily="34" charset="0"/>
                <a:cs typeface="Times New Roman" panose="02020603050405020304" pitchFamily="18" charset="0"/>
              </a:rPr>
              <a:t>The usage of shoulders as travel lanes </a:t>
            </a:r>
            <a:r>
              <a:rPr lang="en-US" sz="1800" dirty="0" smtClean="0">
                <a:effectLst/>
                <a:latin typeface="Arial" panose="020B0604020202020204" pitchFamily="34" charset="0"/>
                <a:ea typeface="Century Gothic" panose="020B0502020202020204" pitchFamily="34" charset="0"/>
                <a:cs typeface="Times New Roman" panose="02020603050405020304" pitchFamily="18" charset="0"/>
              </a:rPr>
              <a:t>started </a:t>
            </a:r>
            <a:r>
              <a:rPr lang="en-US" sz="1800" dirty="0">
                <a:effectLst/>
                <a:latin typeface="Arial" panose="020B0604020202020204" pitchFamily="34" charset="0"/>
                <a:ea typeface="Century Gothic" panose="020B0502020202020204" pitchFamily="34" charset="0"/>
                <a:cs typeface="Times New Roman" panose="02020603050405020304" pitchFamily="18" charset="0"/>
              </a:rPr>
              <a:t>in Germany in 1996, and was next implemented in the Netherlands in 1999. The overall success of international implementations prompted their introduction in the United States. In </a:t>
            </a:r>
            <a:r>
              <a:rPr lang="en-US" sz="1800" dirty="0" smtClean="0">
                <a:effectLst/>
                <a:latin typeface="Arial" panose="020B0604020202020204" pitchFamily="34" charset="0"/>
                <a:ea typeface="Century Gothic" panose="020B0502020202020204" pitchFamily="34" charset="0"/>
                <a:cs typeface="Times New Roman" panose="02020603050405020304" pitchFamily="18" charset="0"/>
              </a:rPr>
              <a:t>2009,</a:t>
            </a:r>
            <a:r>
              <a:rPr lang="en-US" sz="1800" baseline="0" dirty="0" smtClean="0">
                <a:effectLst/>
                <a:latin typeface="Arial" panose="020B0604020202020204" pitchFamily="34" charset="0"/>
                <a:ea typeface="Century Gothic" panose="020B0502020202020204" pitchFamily="34" charset="0"/>
                <a:cs typeface="Times New Roman" panose="02020603050405020304" pitchFamily="18" charset="0"/>
              </a:rPr>
              <a:t> </a:t>
            </a:r>
            <a:r>
              <a:rPr lang="en-US" sz="1800" dirty="0" smtClean="0">
                <a:effectLst/>
                <a:latin typeface="Arial" panose="020B0604020202020204" pitchFamily="34" charset="0"/>
                <a:ea typeface="Century Gothic" panose="020B0502020202020204" pitchFamily="34" charset="0"/>
                <a:cs typeface="Times New Roman" panose="02020603050405020304" pitchFamily="18" charset="0"/>
              </a:rPr>
              <a:t>D-PTSU </a:t>
            </a:r>
            <a:r>
              <a:rPr lang="en-US" sz="1800" dirty="0">
                <a:effectLst/>
                <a:latin typeface="Arial" panose="020B0604020202020204" pitchFamily="34" charset="0"/>
                <a:ea typeface="Century Gothic" panose="020B0502020202020204" pitchFamily="34" charset="0"/>
                <a:cs typeface="Times New Roman" panose="02020603050405020304" pitchFamily="18" charset="0"/>
              </a:rPr>
              <a:t>(Dynamic Part-time Shoulder Use) was first implemented in the United States in Minneapolis, Minnesota on I-35W</a:t>
            </a:r>
            <a:r>
              <a:rPr lang="en-US" sz="1800" dirty="0" smtClean="0">
                <a:effectLst/>
                <a:latin typeface="Arial" panose="020B0604020202020204" pitchFamily="34" charset="0"/>
                <a:ea typeface="Century Gothic" panose="020B0502020202020204" pitchFamily="34" charset="0"/>
                <a:cs typeface="Times New Roman" panose="02020603050405020304" pitchFamily="18" charset="0"/>
              </a:rPr>
              <a:t>.</a:t>
            </a:r>
            <a:endParaRPr lang="en-US" sz="1800" dirty="0">
              <a:effectLst/>
              <a:latin typeface="Arial" panose="020B0604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CE3332-EAC4-4B21-A950-72FC6A7C6EB9}" type="slidenum">
              <a:rPr lang="en-US" smtClean="0"/>
              <a:t>3</a:t>
            </a:fld>
            <a:endParaRPr lang="en-US"/>
          </a:p>
        </p:txBody>
      </p:sp>
    </p:spTree>
    <p:extLst>
      <p:ext uri="{BB962C8B-B14F-4D97-AF65-F5344CB8AC3E}">
        <p14:creationId xmlns:p14="http://schemas.microsoft.com/office/powerpoint/2010/main" val="178860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FHWA requirement is to</a:t>
            </a:r>
            <a:r>
              <a:rPr lang="en-US" baseline="0" dirty="0" smtClean="0"/>
              <a:t> be able </a:t>
            </a:r>
            <a:r>
              <a:rPr lang="en-US" dirty="0" smtClean="0"/>
              <a:t>to </a:t>
            </a:r>
            <a:r>
              <a:rPr lang="en-US" dirty="0"/>
              <a:t>see at least </a:t>
            </a:r>
            <a:r>
              <a:rPr lang="en-US" dirty="0" smtClean="0"/>
              <a:t>1 LCS </a:t>
            </a:r>
            <a:r>
              <a:rPr lang="en-US" dirty="0"/>
              <a:t>with a preference of </a:t>
            </a:r>
            <a:r>
              <a:rPr lang="en-US" dirty="0" smtClean="0"/>
              <a:t>2 LCS. </a:t>
            </a:r>
          </a:p>
          <a:p>
            <a:endParaRPr lang="en-US" dirty="0" smtClean="0"/>
          </a:p>
          <a:p>
            <a:r>
              <a:rPr lang="en-US" dirty="0" smtClean="0"/>
              <a:t>In </a:t>
            </a:r>
            <a:r>
              <a:rPr lang="en-US" dirty="0"/>
              <a:t>our case, we designed it to be able to view 3 LCS for </a:t>
            </a:r>
            <a:endParaRPr lang="en-US" dirty="0" smtClean="0"/>
          </a:p>
          <a:p>
            <a:pPr marL="228600" indent="-228600">
              <a:buAutoNum type="arabicPeriod"/>
            </a:pPr>
            <a:r>
              <a:rPr lang="en-US" dirty="0" smtClean="0"/>
              <a:t>redundancy </a:t>
            </a:r>
            <a:r>
              <a:rPr lang="en-US" dirty="0"/>
              <a:t>to address the vertical and horizontal </a:t>
            </a:r>
            <a:r>
              <a:rPr lang="en-US" dirty="0" smtClean="0"/>
              <a:t>curve</a:t>
            </a:r>
          </a:p>
          <a:p>
            <a:pPr marL="228600" indent="-228600">
              <a:buAutoNum type="arabicPeriod"/>
            </a:pPr>
            <a:r>
              <a:rPr lang="en-US" dirty="0" smtClean="0"/>
              <a:t>And to address the </a:t>
            </a:r>
            <a:r>
              <a:rPr lang="en-US" dirty="0"/>
              <a:t>line of </a:t>
            </a:r>
            <a:r>
              <a:rPr lang="en-US" dirty="0" smtClean="0"/>
              <a:t>site </a:t>
            </a:r>
            <a:r>
              <a:rPr lang="en-US" dirty="0"/>
              <a:t>being obstructed by larger </a:t>
            </a:r>
            <a:r>
              <a:rPr lang="en-US" dirty="0" smtClean="0"/>
              <a:t>vehicles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42</a:t>
            </a:fld>
            <a:endParaRPr lang="en-US"/>
          </a:p>
        </p:txBody>
      </p:sp>
    </p:spTree>
    <p:extLst>
      <p:ext uri="{BB962C8B-B14F-4D97-AF65-F5344CB8AC3E}">
        <p14:creationId xmlns:p14="http://schemas.microsoft.com/office/powerpoint/2010/main" val="3281914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E3332-EAC4-4B21-A950-72FC6A7C6EB9}" type="slidenum">
              <a:rPr lang="en-US" smtClean="0"/>
              <a:t>43</a:t>
            </a:fld>
            <a:endParaRPr lang="en-US"/>
          </a:p>
        </p:txBody>
      </p:sp>
    </p:spTree>
    <p:extLst>
      <p:ext uri="{BB962C8B-B14F-4D97-AF65-F5344CB8AC3E}">
        <p14:creationId xmlns:p14="http://schemas.microsoft.com/office/powerpoint/2010/main" val="390321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Cabinets</a:t>
            </a:r>
          </a:p>
          <a:p>
            <a:r>
              <a:rPr lang="en-US" dirty="0"/>
              <a:t>Light Poles</a:t>
            </a:r>
          </a:p>
          <a:p>
            <a:r>
              <a:rPr lang="en-US" dirty="0"/>
              <a:t>Signal Poles with Mast Arms</a:t>
            </a:r>
          </a:p>
          <a:p>
            <a:r>
              <a:rPr lang="en-US" dirty="0"/>
              <a:t>Conduit System</a:t>
            </a:r>
          </a:p>
          <a:p>
            <a:r>
              <a:rPr lang="en-US" dirty="0"/>
              <a:t>Power Junction Boxes</a:t>
            </a:r>
          </a:p>
          <a:p>
            <a:r>
              <a:rPr lang="en-US" dirty="0"/>
              <a:t>Communication (Fiber) Boxes</a:t>
            </a:r>
          </a:p>
          <a:p>
            <a:endParaRPr lang="en-US" dirty="0"/>
          </a:p>
          <a:p>
            <a:r>
              <a:rPr lang="en-US" dirty="0"/>
              <a:t>Mast arms had to be as </a:t>
            </a:r>
            <a:r>
              <a:rPr lang="en-US" dirty="0" smtClean="0"/>
              <a:t>short </a:t>
            </a:r>
            <a:r>
              <a:rPr lang="en-US" dirty="0"/>
              <a:t>as possible. And Devices had to be </a:t>
            </a:r>
            <a:r>
              <a:rPr lang="en-US" dirty="0" smtClean="0"/>
              <a:t>smaller </a:t>
            </a:r>
            <a:r>
              <a:rPr lang="en-US" dirty="0"/>
              <a:t>as possible and be light weight.</a:t>
            </a:r>
          </a:p>
        </p:txBody>
      </p:sp>
      <p:sp>
        <p:nvSpPr>
          <p:cNvPr id="4" name="Slide Number Placeholder 3"/>
          <p:cNvSpPr>
            <a:spLocks noGrp="1"/>
          </p:cNvSpPr>
          <p:nvPr>
            <p:ph type="sldNum" sz="quarter" idx="5"/>
          </p:nvPr>
        </p:nvSpPr>
        <p:spPr/>
        <p:txBody>
          <a:bodyPr/>
          <a:lstStyle/>
          <a:p>
            <a:fld id="{63CE3332-EAC4-4B21-A950-72FC6A7C6EB9}" type="slidenum">
              <a:rPr lang="en-US" smtClean="0"/>
              <a:t>44</a:t>
            </a:fld>
            <a:endParaRPr lang="en-US"/>
          </a:p>
        </p:txBody>
      </p:sp>
    </p:spTree>
    <p:extLst>
      <p:ext uri="{BB962C8B-B14F-4D97-AF65-F5344CB8AC3E}">
        <p14:creationId xmlns:p14="http://schemas.microsoft.com/office/powerpoint/2010/main" val="129098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(Red X’s and green arrow’s board) </a:t>
            </a:r>
          </a:p>
          <a:p>
            <a:endParaRPr lang="en-US" dirty="0"/>
          </a:p>
          <a:p>
            <a:r>
              <a:rPr lang="en-US" dirty="0"/>
              <a:t>Total of </a:t>
            </a:r>
            <a:r>
              <a:rPr lang="en-US" dirty="0" smtClean="0"/>
              <a:t>21 </a:t>
            </a:r>
            <a:r>
              <a:rPr lang="en-US" dirty="0"/>
              <a:t>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9 locations for southbound</a:t>
            </a:r>
            <a:endParaRPr lang="en-US" dirty="0" smtClean="0"/>
          </a:p>
          <a:p>
            <a:r>
              <a:rPr lang="en-US" dirty="0" smtClean="0"/>
              <a:t>12 </a:t>
            </a:r>
            <a:r>
              <a:rPr lang="en-US" dirty="0"/>
              <a:t>locations </a:t>
            </a:r>
            <a:r>
              <a:rPr lang="en-US" dirty="0" smtClean="0"/>
              <a:t>for</a:t>
            </a:r>
            <a:r>
              <a:rPr lang="en-US" baseline="0" dirty="0" smtClean="0"/>
              <a:t> northbound</a:t>
            </a:r>
          </a:p>
          <a:p>
            <a:r>
              <a:rPr lang="en-US" baseline="0" dirty="0" smtClean="0"/>
              <a:t>The northbound has more due to the horizontal curve on the little rock side.</a:t>
            </a:r>
          </a:p>
          <a:p>
            <a:endParaRPr lang="en-US" dirty="0" smtClean="0"/>
          </a:p>
          <a:p>
            <a:r>
              <a:rPr lang="en-US" dirty="0" smtClean="0"/>
              <a:t>Visors</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45</a:t>
            </a:fld>
            <a:endParaRPr lang="en-US"/>
          </a:p>
        </p:txBody>
      </p:sp>
    </p:spTree>
    <p:extLst>
      <p:ext uri="{BB962C8B-B14F-4D97-AF65-F5344CB8AC3E}">
        <p14:creationId xmlns:p14="http://schemas.microsoft.com/office/powerpoint/2010/main" val="2085885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Mount ITS Cabinet – </a:t>
            </a:r>
            <a:r>
              <a:rPr lang="en-US" dirty="0" smtClean="0"/>
              <a:t>15 </a:t>
            </a:r>
            <a:r>
              <a:rPr lang="en-US" dirty="0"/>
              <a:t>locations</a:t>
            </a:r>
          </a:p>
          <a:p>
            <a:endParaRPr lang="en-US" dirty="0"/>
          </a:p>
          <a:p>
            <a:endParaRPr lang="en-US" dirty="0"/>
          </a:p>
          <a:p>
            <a:r>
              <a:rPr lang="en-US" dirty="0"/>
              <a:t>Compact ITS Cabinet - 12 locations </a:t>
            </a:r>
          </a:p>
        </p:txBody>
      </p:sp>
      <p:sp>
        <p:nvSpPr>
          <p:cNvPr id="4" name="Slide Number Placeholder 3"/>
          <p:cNvSpPr>
            <a:spLocks noGrp="1"/>
          </p:cNvSpPr>
          <p:nvPr>
            <p:ph type="sldNum" sz="quarter" idx="5"/>
          </p:nvPr>
        </p:nvSpPr>
        <p:spPr/>
        <p:txBody>
          <a:bodyPr/>
          <a:lstStyle/>
          <a:p>
            <a:fld id="{63CE3332-EAC4-4B21-A950-72FC6A7C6EB9}" type="slidenum">
              <a:rPr lang="en-US" smtClean="0"/>
              <a:t>46</a:t>
            </a:fld>
            <a:endParaRPr lang="en-US"/>
          </a:p>
        </p:txBody>
      </p:sp>
    </p:spTree>
    <p:extLst>
      <p:ext uri="{BB962C8B-B14F-4D97-AF65-F5344CB8AC3E}">
        <p14:creationId xmlns:p14="http://schemas.microsoft.com/office/powerpoint/2010/main" val="1935558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TRAVEL ON SHOULDER ALLOWED ON GREEN ARROW ONLY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Travel on Shoulder Ends ¼ Miles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End Travel Shoulder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Speed Limit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47</a:t>
            </a:fld>
            <a:endParaRPr lang="en-US"/>
          </a:p>
        </p:txBody>
      </p:sp>
    </p:spTree>
    <p:extLst>
      <p:ext uri="{BB962C8B-B14F-4D97-AF65-F5344CB8AC3E}">
        <p14:creationId xmlns:p14="http://schemas.microsoft.com/office/powerpoint/2010/main" val="423482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6 DDMS at 4 locations.</a:t>
            </a:r>
          </a:p>
        </p:txBody>
      </p:sp>
      <p:sp>
        <p:nvSpPr>
          <p:cNvPr id="4" name="Slide Number Placeholder 3"/>
          <p:cNvSpPr>
            <a:spLocks noGrp="1"/>
          </p:cNvSpPr>
          <p:nvPr>
            <p:ph type="sldNum" sz="quarter" idx="5"/>
          </p:nvPr>
        </p:nvSpPr>
        <p:spPr/>
        <p:txBody>
          <a:bodyPr/>
          <a:lstStyle/>
          <a:p>
            <a:fld id="{63CE3332-EAC4-4B21-A950-72FC6A7C6EB9}" type="slidenum">
              <a:rPr lang="en-US" smtClean="0"/>
              <a:t>48</a:t>
            </a:fld>
            <a:endParaRPr lang="en-US"/>
          </a:p>
        </p:txBody>
      </p:sp>
    </p:spTree>
    <p:extLst>
      <p:ext uri="{BB962C8B-B14F-4D97-AF65-F5344CB8AC3E}">
        <p14:creationId xmlns:p14="http://schemas.microsoft.com/office/powerpoint/2010/main" val="4135922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Advance Dynamic Message Signs (DMS)</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49</a:t>
            </a:fld>
            <a:endParaRPr lang="en-US"/>
          </a:p>
        </p:txBody>
      </p:sp>
    </p:spTree>
    <p:extLst>
      <p:ext uri="{BB962C8B-B14F-4D97-AF65-F5344CB8AC3E}">
        <p14:creationId xmlns:p14="http://schemas.microsoft.com/office/powerpoint/2010/main" val="3662826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50</a:t>
            </a:fld>
            <a:endParaRPr lang="en-US"/>
          </a:p>
        </p:txBody>
      </p:sp>
    </p:spTree>
    <p:extLst>
      <p:ext uri="{BB962C8B-B14F-4D97-AF65-F5344CB8AC3E}">
        <p14:creationId xmlns:p14="http://schemas.microsoft.com/office/powerpoint/2010/main" val="249552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Cameras (PTZ)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of 11 cameras to cover all of the project limit.</a:t>
            </a:r>
          </a:p>
        </p:txBody>
      </p:sp>
      <p:sp>
        <p:nvSpPr>
          <p:cNvPr id="4" name="Slide Number Placeholder 3"/>
          <p:cNvSpPr>
            <a:spLocks noGrp="1"/>
          </p:cNvSpPr>
          <p:nvPr>
            <p:ph type="sldNum" sz="quarter" idx="5"/>
          </p:nvPr>
        </p:nvSpPr>
        <p:spPr/>
        <p:txBody>
          <a:bodyPr/>
          <a:lstStyle/>
          <a:p>
            <a:fld id="{63CE3332-EAC4-4B21-A950-72FC6A7C6EB9}" type="slidenum">
              <a:rPr lang="en-US" smtClean="0"/>
              <a:t>51</a:t>
            </a:fld>
            <a:endParaRPr lang="en-US"/>
          </a:p>
        </p:txBody>
      </p:sp>
    </p:spTree>
    <p:extLst>
      <p:ext uri="{BB962C8B-B14F-4D97-AF65-F5344CB8AC3E}">
        <p14:creationId xmlns:p14="http://schemas.microsoft.com/office/powerpoint/2010/main" val="160031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2016, FHWA published a Guide for the Use of Freeway Shoulders for Travel</a:t>
            </a:r>
            <a:r>
              <a:rPr lang="en-US" baseline="0" dirty="0" smtClean="0"/>
              <a:t>. It included this map with about 15 states that implemented the PTSU by 2015.</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4</a:t>
            </a:fld>
            <a:endParaRPr lang="en-US"/>
          </a:p>
        </p:txBody>
      </p:sp>
    </p:spTree>
    <p:extLst>
      <p:ext uri="{BB962C8B-B14F-4D97-AF65-F5344CB8AC3E}">
        <p14:creationId xmlns:p14="http://schemas.microsoft.com/office/powerpoint/2010/main" val="1469326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74 lighting pole</a:t>
            </a:r>
          </a:p>
          <a:p>
            <a:endParaRPr lang="en-US" dirty="0"/>
          </a:p>
          <a:p>
            <a:r>
              <a:rPr lang="en-US" dirty="0"/>
              <a:t>34 Light poles are mounted on the I-430 River Bridge</a:t>
            </a:r>
          </a:p>
          <a:p>
            <a:r>
              <a:rPr lang="en-US" dirty="0"/>
              <a:t>40 Lighting poles are ground mounted</a:t>
            </a:r>
          </a:p>
        </p:txBody>
      </p:sp>
      <p:sp>
        <p:nvSpPr>
          <p:cNvPr id="4" name="Slide Number Placeholder 3"/>
          <p:cNvSpPr>
            <a:spLocks noGrp="1"/>
          </p:cNvSpPr>
          <p:nvPr>
            <p:ph type="sldNum" sz="quarter" idx="5"/>
          </p:nvPr>
        </p:nvSpPr>
        <p:spPr/>
        <p:txBody>
          <a:bodyPr/>
          <a:lstStyle/>
          <a:p>
            <a:fld id="{63CE3332-EAC4-4B21-A950-72FC6A7C6EB9}" type="slidenum">
              <a:rPr lang="en-US" smtClean="0"/>
              <a:t>53</a:t>
            </a:fld>
            <a:endParaRPr lang="en-US"/>
          </a:p>
        </p:txBody>
      </p:sp>
    </p:spTree>
    <p:extLst>
      <p:ext uri="{BB962C8B-B14F-4D97-AF65-F5344CB8AC3E}">
        <p14:creationId xmlns:p14="http://schemas.microsoft.com/office/powerpoint/2010/main" val="2079827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Different </a:t>
            </a:r>
            <a:r>
              <a:rPr lang="en-US" dirty="0" smtClean="0"/>
              <a:t>Sensors at two locations on the bridge.</a:t>
            </a:r>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54</a:t>
            </a:fld>
            <a:endParaRPr lang="en-US"/>
          </a:p>
        </p:txBody>
      </p:sp>
    </p:spTree>
    <p:extLst>
      <p:ext uri="{BB962C8B-B14F-4D97-AF65-F5344CB8AC3E}">
        <p14:creationId xmlns:p14="http://schemas.microsoft.com/office/powerpoint/2010/main" val="1168396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Design</a:t>
            </a:r>
          </a:p>
          <a:p>
            <a:r>
              <a:rPr lang="en-US" dirty="0"/>
              <a:t>Big pull boxes to accommodate the fiber</a:t>
            </a:r>
          </a:p>
          <a:p>
            <a:r>
              <a:rPr lang="en-US" dirty="0"/>
              <a:t>Verizon/ritter fiber back to main building</a:t>
            </a:r>
          </a:p>
          <a:p>
            <a:endParaRPr lang="en-US" dirty="0"/>
          </a:p>
          <a:p>
            <a:r>
              <a:rPr lang="en-US" dirty="0" smtClean="0"/>
              <a:t>Tower</a:t>
            </a:r>
            <a:r>
              <a:rPr lang="en-US" dirty="0"/>
              <a:t>:</a:t>
            </a:r>
          </a:p>
          <a:p>
            <a:r>
              <a:rPr lang="en-US" dirty="0"/>
              <a:t>Concrete tower</a:t>
            </a:r>
          </a:p>
          <a:p>
            <a:r>
              <a:rPr lang="en-US" dirty="0"/>
              <a:t>80ft Tower</a:t>
            </a:r>
          </a:p>
          <a:p>
            <a:r>
              <a:rPr lang="en-US" dirty="0"/>
              <a:t>Redundancy - </a:t>
            </a:r>
            <a:r>
              <a:rPr lang="en-US" dirty="0" smtClean="0"/>
              <a:t>backhaul</a:t>
            </a:r>
            <a:endParaRPr lang="en-US" dirty="0"/>
          </a:p>
          <a:p>
            <a:endParaRPr lang="en-US" dirty="0"/>
          </a:p>
          <a:p>
            <a:r>
              <a:rPr lang="en-US" dirty="0"/>
              <a:t>Big shout out to IT Division on handling the network setup and providing the switches to operate the system.</a:t>
            </a:r>
          </a:p>
        </p:txBody>
      </p:sp>
      <p:sp>
        <p:nvSpPr>
          <p:cNvPr id="4" name="Slide Number Placeholder 3"/>
          <p:cNvSpPr>
            <a:spLocks noGrp="1"/>
          </p:cNvSpPr>
          <p:nvPr>
            <p:ph type="sldNum" sz="quarter" idx="5"/>
          </p:nvPr>
        </p:nvSpPr>
        <p:spPr/>
        <p:txBody>
          <a:bodyPr/>
          <a:lstStyle/>
          <a:p>
            <a:fld id="{63CE3332-EAC4-4B21-A950-72FC6A7C6EB9}" type="slidenum">
              <a:rPr lang="en-US" smtClean="0"/>
              <a:t>55</a:t>
            </a:fld>
            <a:endParaRPr lang="en-US"/>
          </a:p>
        </p:txBody>
      </p:sp>
    </p:spTree>
    <p:extLst>
      <p:ext uri="{BB962C8B-B14F-4D97-AF65-F5344CB8AC3E}">
        <p14:creationId xmlns:p14="http://schemas.microsoft.com/office/powerpoint/2010/main" val="2960908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points – Total of 7</a:t>
            </a:r>
          </a:p>
          <a:p>
            <a:endParaRPr lang="en-US" dirty="0"/>
          </a:p>
          <a:p>
            <a:r>
              <a:rPr lang="en-US" dirty="0"/>
              <a:t>Wire size</a:t>
            </a:r>
          </a:p>
          <a:p>
            <a:endParaRPr lang="en-US" dirty="0"/>
          </a:p>
          <a:p>
            <a:r>
              <a:rPr lang="en-US" dirty="0"/>
              <a:t>Transformers – step-up and step-down transformers</a:t>
            </a:r>
          </a:p>
          <a:p>
            <a:endParaRPr lang="en-US" dirty="0"/>
          </a:p>
          <a:p>
            <a:r>
              <a:rPr lang="en-US" dirty="0"/>
              <a:t>Easement – Issue with utility at one of the DMS Locations</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56</a:t>
            </a:fld>
            <a:endParaRPr lang="en-US"/>
          </a:p>
        </p:txBody>
      </p:sp>
    </p:spTree>
    <p:extLst>
      <p:ext uri="{BB962C8B-B14F-4D97-AF65-F5344CB8AC3E}">
        <p14:creationId xmlns:p14="http://schemas.microsoft.com/office/powerpoint/2010/main" val="2546475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TECH THAT LIVES IN MAMULLE</a:t>
            </a:r>
          </a:p>
          <a:p>
            <a:endParaRPr lang="en-US" dirty="0"/>
          </a:p>
          <a:p>
            <a:r>
              <a:rPr lang="en-US" dirty="0"/>
              <a:t>DOES A CHECK RUN EVERY MORNING ON HIS WAY TO </a:t>
            </a:r>
            <a:r>
              <a:rPr lang="en-US" dirty="0" smtClean="0"/>
              <a:t>WORK</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58</a:t>
            </a:fld>
            <a:endParaRPr lang="en-US"/>
          </a:p>
        </p:txBody>
      </p:sp>
    </p:spTree>
    <p:extLst>
      <p:ext uri="{BB962C8B-B14F-4D97-AF65-F5344CB8AC3E}">
        <p14:creationId xmlns:p14="http://schemas.microsoft.com/office/powerpoint/2010/main" val="107419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TMC Role:</a:t>
            </a:r>
          </a:p>
          <a:p>
            <a:r>
              <a:rPr lang="en-US" dirty="0"/>
              <a:t>Operate I-430 Managed Lane</a:t>
            </a:r>
          </a:p>
          <a:p>
            <a:pPr lvl="1"/>
            <a:r>
              <a:rPr lang="en-US" dirty="0"/>
              <a:t>Monitor (check lights, objects on road, ….)</a:t>
            </a:r>
          </a:p>
          <a:p>
            <a:pPr lvl="1"/>
            <a:r>
              <a:rPr lang="en-US" dirty="0"/>
              <a:t>Turn On: Green Arrows on.</a:t>
            </a:r>
          </a:p>
          <a:p>
            <a:pPr lvl="1"/>
            <a:r>
              <a:rPr lang="en-US" dirty="0"/>
              <a:t>Turn Off: Red X’s on.</a:t>
            </a:r>
          </a:p>
          <a:p>
            <a:r>
              <a:rPr lang="en-US" dirty="0"/>
              <a:t>Incident Management.</a:t>
            </a:r>
          </a:p>
          <a:p>
            <a:r>
              <a:rPr lang="en-US" dirty="0"/>
              <a:t>Report any items on road to District</a:t>
            </a:r>
          </a:p>
          <a:p>
            <a:r>
              <a:rPr lang="en-US" dirty="0"/>
              <a:t>Report any Lighting issues</a:t>
            </a:r>
          </a:p>
          <a:p>
            <a:r>
              <a:rPr lang="en-US" dirty="0"/>
              <a:t>SOP for managed lane (standard Operating Procedures)</a:t>
            </a:r>
          </a:p>
          <a:p>
            <a:endParaRPr lang="en-US" dirty="0"/>
          </a:p>
          <a:p>
            <a:r>
              <a:rPr lang="en-US" dirty="0"/>
              <a:t>Command and control of managed lanes</a:t>
            </a:r>
          </a:p>
          <a:p>
            <a:r>
              <a:rPr lang="en-US" dirty="0"/>
              <a:t>Actively monitor lanes</a:t>
            </a:r>
          </a:p>
          <a:p>
            <a:r>
              <a:rPr lang="en-US" dirty="0"/>
              <a:t>Respond to issues</a:t>
            </a:r>
          </a:p>
          <a:p>
            <a:r>
              <a:rPr lang="en-US" dirty="0"/>
              <a:t>Reach out to 1</a:t>
            </a:r>
            <a:r>
              <a:rPr lang="en-US" baseline="30000" dirty="0"/>
              <a:t>st</a:t>
            </a:r>
            <a:r>
              <a:rPr lang="en-US" dirty="0"/>
              <a:t> Responders</a:t>
            </a:r>
          </a:p>
          <a:p>
            <a:r>
              <a:rPr lang="en-US" dirty="0"/>
              <a:t>Track and support incident response</a:t>
            </a:r>
          </a:p>
          <a:p>
            <a:pPr marL="0" lvl="2" algn="l" defTabSz="914400" rtl="0" eaLnBrk="1" latinLnBrk="0" hangingPunct="1"/>
            <a:r>
              <a:rPr lang="en-US" sz="1200" kern="1200" dirty="0">
                <a:solidFill>
                  <a:schemeClr val="tx1"/>
                </a:solidFill>
                <a:latin typeface="+mn-lt"/>
                <a:ea typeface="+mn-ea"/>
                <a:cs typeface="+mn-cs"/>
              </a:rPr>
              <a:t>Provide real time actionable Driver Information on advance DMS boards</a:t>
            </a:r>
          </a:p>
          <a:p>
            <a:pPr marL="0" lvl="2" algn="l" defTabSz="914400" rtl="0" eaLnBrk="1" latinLnBrk="0" hangingPunct="1"/>
            <a:r>
              <a:rPr lang="en-US" sz="1200" kern="1200" dirty="0">
                <a:solidFill>
                  <a:schemeClr val="tx1"/>
                </a:solidFill>
                <a:latin typeface="+mn-lt"/>
                <a:ea typeface="+mn-ea"/>
                <a:cs typeface="+mn-cs"/>
              </a:rPr>
              <a:t>Incident reporting on </a:t>
            </a:r>
            <a:r>
              <a:rPr lang="en-US" sz="1200" kern="1200" dirty="0" err="1">
                <a:solidFill>
                  <a:schemeClr val="tx1"/>
                </a:solidFill>
                <a:latin typeface="+mn-lt"/>
                <a:ea typeface="+mn-ea"/>
                <a:cs typeface="+mn-cs"/>
              </a:rPr>
              <a:t>iDriveArkansas</a:t>
            </a:r>
            <a:endParaRPr lang="en-US" sz="1200" kern="1200" dirty="0">
              <a:solidFill>
                <a:schemeClr val="tx1"/>
              </a:solidFill>
              <a:latin typeface="+mn-lt"/>
              <a:ea typeface="+mn-ea"/>
              <a:cs typeface="+mn-cs"/>
            </a:endParaRPr>
          </a:p>
          <a:p>
            <a:pPr marL="0" lvl="2" algn="l" defTabSz="914400" rtl="0" eaLnBrk="1" latinLnBrk="0" hangingPunct="1"/>
            <a:r>
              <a:rPr lang="en-US" sz="1200" kern="1200" dirty="0">
                <a:solidFill>
                  <a:schemeClr val="tx1"/>
                </a:solidFill>
                <a:latin typeface="+mn-lt"/>
                <a:ea typeface="+mn-ea"/>
                <a:cs typeface="+mn-cs"/>
              </a:rPr>
              <a:t>Radio Dispatching for Highway Police and District 6</a:t>
            </a:r>
          </a:p>
          <a:p>
            <a:pPr marL="0" lvl="2" algn="l" defTabSz="914400" rtl="0" eaLnBrk="1" latinLnBrk="0" hangingPunct="1"/>
            <a:r>
              <a:rPr lang="en-US" sz="1200" kern="1200" dirty="0">
                <a:solidFill>
                  <a:schemeClr val="tx1"/>
                </a:solidFill>
                <a:latin typeface="+mn-lt"/>
                <a:ea typeface="+mn-ea"/>
                <a:cs typeface="+mn-cs"/>
              </a:rPr>
              <a:t>Check Weather Sensors– Fog, Snow &amp; Ice</a:t>
            </a:r>
          </a:p>
          <a:p>
            <a:pPr marL="0" lvl="2" algn="l" defTabSz="914400" rtl="0" eaLnBrk="1" latinLnBrk="0" hangingPunct="1"/>
            <a:r>
              <a:rPr lang="en-US" sz="1200" kern="1200" dirty="0">
                <a:solidFill>
                  <a:schemeClr val="tx1"/>
                </a:solidFill>
                <a:latin typeface="+mn-lt"/>
                <a:ea typeface="+mn-ea"/>
                <a:cs typeface="+mn-cs"/>
              </a:rPr>
              <a:t>Special Event – i.e. nearby closure that routes high volumes of traffic onto 430</a:t>
            </a:r>
          </a:p>
          <a:p>
            <a:pPr marL="0" lvl="2" algn="l" defTabSz="914400" rtl="0" eaLnBrk="1" latinLnBrk="0" hangingPunct="1"/>
            <a:r>
              <a:rPr lang="en-US" sz="1200" kern="1200" dirty="0">
                <a:solidFill>
                  <a:schemeClr val="tx1"/>
                </a:solidFill>
                <a:latin typeface="+mn-lt"/>
                <a:ea typeface="+mn-ea"/>
                <a:cs typeface="+mn-cs"/>
              </a:rPr>
              <a:t>Operating ITS Equipment: DMS, DDMS, PTZ, RWIS</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59</a:t>
            </a:fld>
            <a:endParaRPr lang="en-US"/>
          </a:p>
        </p:txBody>
      </p:sp>
    </p:spTree>
    <p:extLst>
      <p:ext uri="{BB962C8B-B14F-4D97-AF65-F5344CB8AC3E}">
        <p14:creationId xmlns:p14="http://schemas.microsoft.com/office/powerpoint/2010/main" val="1963763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week of 3/13/2023 burn test </a:t>
            </a:r>
            <a:r>
              <a:rPr lang="en-US" dirty="0" smtClean="0"/>
              <a:t>(We had to do a burn test for 2 weeks)</a:t>
            </a:r>
            <a:endParaRPr lang="en-US" dirty="0"/>
          </a:p>
          <a:p>
            <a:endParaRPr lang="en-US" dirty="0"/>
          </a:p>
          <a:p>
            <a:r>
              <a:rPr lang="en-US" dirty="0"/>
              <a:t>3/27/2023 turn on of green arrow</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60</a:t>
            </a:fld>
            <a:endParaRPr lang="en-US"/>
          </a:p>
        </p:txBody>
      </p:sp>
    </p:spTree>
    <p:extLst>
      <p:ext uri="{BB962C8B-B14F-4D97-AF65-F5344CB8AC3E}">
        <p14:creationId xmlns:p14="http://schemas.microsoft.com/office/powerpoint/2010/main" val="3569155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week of 3/13/2023 burn test </a:t>
            </a:r>
          </a:p>
          <a:p>
            <a:endParaRPr lang="en-US" dirty="0"/>
          </a:p>
          <a:p>
            <a:r>
              <a:rPr lang="en-US" dirty="0"/>
              <a:t>3/27/2023 turn on of green arrow</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61</a:t>
            </a:fld>
            <a:endParaRPr lang="en-US"/>
          </a:p>
        </p:txBody>
      </p:sp>
    </p:spTree>
    <p:extLst>
      <p:ext uri="{BB962C8B-B14F-4D97-AF65-F5344CB8AC3E}">
        <p14:creationId xmlns:p14="http://schemas.microsoft.com/office/powerpoint/2010/main" val="26279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full sweep</a:t>
            </a:r>
          </a:p>
          <a:p>
            <a:r>
              <a:rPr lang="en-US" dirty="0"/>
              <a:t>Respond to clear items on the road.</a:t>
            </a:r>
          </a:p>
          <a:p>
            <a:r>
              <a:rPr lang="en-US" dirty="0"/>
              <a:t>Maintenance of lighting system</a:t>
            </a:r>
          </a:p>
          <a:p>
            <a:r>
              <a:rPr lang="en-US" dirty="0"/>
              <a:t>Maintenance of guardrail system</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62</a:t>
            </a:fld>
            <a:endParaRPr lang="en-US"/>
          </a:p>
        </p:txBody>
      </p:sp>
    </p:spTree>
    <p:extLst>
      <p:ext uri="{BB962C8B-B14F-4D97-AF65-F5344CB8AC3E}">
        <p14:creationId xmlns:p14="http://schemas.microsoft.com/office/powerpoint/2010/main" val="3250883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Pole design</a:t>
            </a:r>
          </a:p>
          <a:p>
            <a:r>
              <a:rPr lang="en-US" dirty="0"/>
              <a:t>Cisco Network switches</a:t>
            </a:r>
          </a:p>
          <a:p>
            <a:r>
              <a:rPr lang="en-US" dirty="0"/>
              <a:t>Fiber availability</a:t>
            </a:r>
          </a:p>
          <a:p>
            <a:r>
              <a:rPr lang="en-US" dirty="0"/>
              <a:t>Dark fiber of Verizon was not ready, so we had to change to Ritter</a:t>
            </a:r>
          </a:p>
          <a:p>
            <a:r>
              <a:rPr lang="en-US" dirty="0"/>
              <a:t>Visors (river test) (heavy Bridge did a drone view from the river side)</a:t>
            </a:r>
          </a:p>
          <a:p>
            <a:r>
              <a:rPr lang="en-US" dirty="0"/>
              <a:t>2 light poles and one cabinet got hit</a:t>
            </a:r>
          </a:p>
          <a:p>
            <a:r>
              <a:rPr lang="en-US" dirty="0"/>
              <a:t>Utility (including service point on Hwy 10 removal by Entergy)</a:t>
            </a:r>
          </a:p>
          <a:p>
            <a:r>
              <a:rPr lang="en-US" dirty="0"/>
              <a:t>Conduit system on the bridge</a:t>
            </a:r>
          </a:p>
          <a:p>
            <a:r>
              <a:rPr lang="en-US" dirty="0"/>
              <a:t>Design during COVID</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63</a:t>
            </a:fld>
            <a:endParaRPr lang="en-US"/>
          </a:p>
        </p:txBody>
      </p:sp>
    </p:spTree>
    <p:extLst>
      <p:ext uri="{BB962C8B-B14F-4D97-AF65-F5344CB8AC3E}">
        <p14:creationId xmlns:p14="http://schemas.microsoft.com/office/powerpoint/2010/main" val="226093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 PTSU: Static</a:t>
            </a:r>
            <a:r>
              <a:rPr lang="en-US" baseline="0" dirty="0" smtClean="0"/>
              <a:t> and Dynamic.</a:t>
            </a:r>
            <a:endParaRPr lang="en-US" dirty="0" smtClean="0"/>
          </a:p>
          <a:p>
            <a:endParaRPr lang="en-US" dirty="0" smtClean="0"/>
          </a:p>
          <a:p>
            <a:r>
              <a:rPr lang="en-US" dirty="0" smtClean="0"/>
              <a:t>Static </a:t>
            </a:r>
            <a:r>
              <a:rPr lang="en-US" dirty="0"/>
              <a:t>s</a:t>
            </a:r>
            <a:r>
              <a:rPr lang="en-US" dirty="0" smtClean="0"/>
              <a:t>houlder </a:t>
            </a:r>
            <a:r>
              <a:rPr lang="en-US" dirty="0"/>
              <a:t>use </a:t>
            </a:r>
            <a:r>
              <a:rPr lang="en-US" dirty="0" smtClean="0"/>
              <a:t>is using static signs to </a:t>
            </a:r>
            <a:r>
              <a:rPr lang="en-US" dirty="0"/>
              <a:t>o</a:t>
            </a:r>
            <a:r>
              <a:rPr lang="en-US" dirty="0" smtClean="0"/>
              <a:t>pen the shoulder as travel lane to </a:t>
            </a:r>
            <a:r>
              <a:rPr lang="en-US" dirty="0"/>
              <a:t>vehicles during </a:t>
            </a:r>
            <a:r>
              <a:rPr lang="en-US" dirty="0" smtClean="0"/>
              <a:t>predetermined/fixed hours.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 Dynamic </a:t>
            </a:r>
            <a:r>
              <a:rPr lang="en-US" dirty="0"/>
              <a:t>shoulder </a:t>
            </a:r>
            <a:r>
              <a:rPr lang="en-US" dirty="0" smtClean="0"/>
              <a:t>use</a:t>
            </a:r>
            <a:r>
              <a:rPr lang="en-US" baseline="0" dirty="0" smtClean="0"/>
              <a:t> is using dynamic message signs or lane control signals to o</a:t>
            </a:r>
            <a:r>
              <a:rPr lang="en-US" dirty="0" smtClean="0"/>
              <a:t>pen</a:t>
            </a:r>
            <a:r>
              <a:rPr lang="en-US" baseline="0" dirty="0" smtClean="0"/>
              <a:t> the shoulder for use</a:t>
            </a:r>
            <a:r>
              <a:rPr lang="en-US" dirty="0" smtClean="0"/>
              <a:t> </a:t>
            </a:r>
            <a:r>
              <a:rPr lang="en-US" dirty="0"/>
              <a:t>to vehicles based on </a:t>
            </a:r>
            <a:r>
              <a:rPr lang="en-US" dirty="0" smtClean="0"/>
              <a:t>needs </a:t>
            </a:r>
            <a:r>
              <a:rPr lang="en-US" dirty="0"/>
              <a:t>and real-time conditions. Basically, it can be </a:t>
            </a:r>
            <a:r>
              <a:rPr lang="en-US" sz="1200" dirty="0">
                <a:effectLst/>
                <a:latin typeface="Arial" panose="020B0604020202020204" pitchFamily="34" charset="0"/>
                <a:ea typeface="Century Gothic" panose="020B0502020202020204" pitchFamily="34" charset="0"/>
                <a:cs typeface="Times New Roman" panose="02020603050405020304" pitchFamily="18" charset="0"/>
              </a:rPr>
              <a:t>opened or closed as needed—typically in response to observed or anticipated congestion. </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5</a:t>
            </a:fld>
            <a:endParaRPr lang="en-US"/>
          </a:p>
        </p:txBody>
      </p:sp>
    </p:spTree>
    <p:extLst>
      <p:ext uri="{BB962C8B-B14F-4D97-AF65-F5344CB8AC3E}">
        <p14:creationId xmlns:p14="http://schemas.microsoft.com/office/powerpoint/2010/main" val="417691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on and got to turn off.</a:t>
            </a:r>
          </a:p>
        </p:txBody>
      </p:sp>
      <p:sp>
        <p:nvSpPr>
          <p:cNvPr id="4" name="Slide Number Placeholder 3"/>
          <p:cNvSpPr>
            <a:spLocks noGrp="1"/>
          </p:cNvSpPr>
          <p:nvPr>
            <p:ph type="sldNum" sz="quarter" idx="5"/>
          </p:nvPr>
        </p:nvSpPr>
        <p:spPr/>
        <p:txBody>
          <a:bodyPr/>
          <a:lstStyle/>
          <a:p>
            <a:fld id="{63CE3332-EAC4-4B21-A950-72FC6A7C6EB9}" type="slidenum">
              <a:rPr lang="en-US" smtClean="0"/>
              <a:t>64</a:t>
            </a:fld>
            <a:endParaRPr lang="en-US"/>
          </a:p>
        </p:txBody>
      </p:sp>
    </p:spTree>
    <p:extLst>
      <p:ext uri="{BB962C8B-B14F-4D97-AF65-F5344CB8AC3E}">
        <p14:creationId xmlns:p14="http://schemas.microsoft.com/office/powerpoint/2010/main" val="2010310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ARDOT:</a:t>
            </a:r>
          </a:p>
          <a:p>
            <a:pPr marL="228600" indent="-228600">
              <a:buAutoNum type="arabicPeriod"/>
            </a:pPr>
            <a:r>
              <a:rPr lang="en-US" dirty="0"/>
              <a:t>Maintenance Division (ITS Management and Heavy Bridge)</a:t>
            </a:r>
          </a:p>
          <a:p>
            <a:pPr marL="228600" indent="-228600">
              <a:buAutoNum type="arabicPeriod"/>
            </a:pPr>
            <a:r>
              <a:rPr lang="en-US" dirty="0"/>
              <a:t>Roadway Design Division</a:t>
            </a:r>
          </a:p>
          <a:p>
            <a:pPr marL="228600" indent="-228600">
              <a:buAutoNum type="arabicPeriod"/>
            </a:pPr>
            <a:r>
              <a:rPr lang="en-US" dirty="0"/>
              <a:t>Bridge Division</a:t>
            </a:r>
          </a:p>
          <a:p>
            <a:pPr marL="228600" indent="-228600">
              <a:buAutoNum type="arabicPeriod"/>
            </a:pPr>
            <a:r>
              <a:rPr lang="en-US" dirty="0"/>
              <a:t>Construction Division (including District and RE office)</a:t>
            </a:r>
          </a:p>
          <a:p>
            <a:pPr marL="228600" indent="-228600">
              <a:buAutoNum type="arabicPeriod"/>
            </a:pPr>
            <a:r>
              <a:rPr lang="en-US" dirty="0"/>
              <a:t>Information Technology (IT) Division</a:t>
            </a:r>
          </a:p>
          <a:p>
            <a:pPr marL="228600" indent="-228600">
              <a:buAutoNum type="arabicPeriod"/>
            </a:pPr>
            <a:r>
              <a:rPr lang="en-US" dirty="0"/>
              <a:t>Public Information office (PIO)</a:t>
            </a:r>
          </a:p>
          <a:p>
            <a:pPr marL="228600" indent="-228600">
              <a:buAutoNum type="arabicPeriod"/>
            </a:pPr>
            <a:r>
              <a:rPr lang="en-US" dirty="0"/>
              <a:t>Transportation Planning and Policies (TPP) Division</a:t>
            </a:r>
          </a:p>
          <a:p>
            <a:pPr marL="228600" indent="-228600">
              <a:buAutoNum type="arabicPeriod"/>
            </a:pPr>
            <a:r>
              <a:rPr lang="en-US" dirty="0"/>
              <a:t>System Information &amp; Research</a:t>
            </a:r>
          </a:p>
          <a:p>
            <a:pPr marL="228600" indent="-228600">
              <a:buAutoNum type="arabicPeriod"/>
            </a:pPr>
            <a:r>
              <a:rPr lang="en-US" dirty="0"/>
              <a:t>Program Management</a:t>
            </a:r>
          </a:p>
          <a:p>
            <a:pPr marL="228600" indent="-228600">
              <a:buAutoNum type="arabicPeriod"/>
            </a:pPr>
            <a:r>
              <a:rPr lang="en-US" dirty="0"/>
              <a:t>Arkansas Highway Police</a:t>
            </a:r>
          </a:p>
          <a:p>
            <a:pPr marL="228600" indent="-228600">
              <a:buAutoNum type="arabicPeriod"/>
            </a:pPr>
            <a:endParaRPr lang="en-US" dirty="0"/>
          </a:p>
          <a:p>
            <a:pPr marL="0" indent="0">
              <a:buNone/>
            </a:pPr>
            <a:r>
              <a:rPr lang="en-US" dirty="0"/>
              <a:t>Others</a:t>
            </a:r>
          </a:p>
          <a:p>
            <a:pPr marL="228600" indent="-228600">
              <a:buAutoNum type="arabicPeriod"/>
            </a:pPr>
            <a:r>
              <a:rPr lang="en-US" dirty="0"/>
              <a:t>Arkansas State Police</a:t>
            </a:r>
          </a:p>
          <a:p>
            <a:pPr marL="228600" indent="-228600">
              <a:buAutoNum type="arabicPeriod"/>
            </a:pPr>
            <a:r>
              <a:rPr lang="en-US" dirty="0"/>
              <a:t>Fire Departments</a:t>
            </a:r>
          </a:p>
          <a:p>
            <a:pPr marL="228600" indent="-228600">
              <a:buAutoNum type="arabicPeriod"/>
            </a:pPr>
            <a:r>
              <a:rPr lang="en-US" dirty="0"/>
              <a:t>City of Little Rock</a:t>
            </a:r>
          </a:p>
          <a:p>
            <a:pPr marL="228600" indent="-228600">
              <a:buAutoNum type="arabicPeriod"/>
            </a:pPr>
            <a:r>
              <a:rPr lang="en-US" dirty="0"/>
              <a:t>City of North Little Rock</a:t>
            </a:r>
          </a:p>
          <a:p>
            <a:pPr marL="228600" indent="-228600">
              <a:buAutoNum type="arabicPeriod"/>
            </a:pPr>
            <a:r>
              <a:rPr lang="en-US" dirty="0"/>
              <a:t>Towing</a:t>
            </a:r>
          </a:p>
          <a:p>
            <a:pPr marL="228600" indent="-228600">
              <a:buAutoNum type="arabicPeriod"/>
            </a:pPr>
            <a:r>
              <a:rPr lang="en-US" dirty="0"/>
              <a:t>Emergency Medical Services (EMS)</a:t>
            </a:r>
          </a:p>
          <a:p>
            <a:pPr marL="228600" indent="-228600">
              <a:buAutoNum type="arabicPeriod"/>
            </a:pPr>
            <a:r>
              <a:rPr lang="en-US" dirty="0"/>
              <a:t>Local Fire and Police Departments</a:t>
            </a:r>
          </a:p>
          <a:p>
            <a:pPr marL="228600" indent="-228600">
              <a:buAutoNum type="arabicPeriod"/>
            </a:pPr>
            <a:r>
              <a:rPr lang="en-US" dirty="0"/>
              <a:t>Arkansas Department of Emergency Management (ADEM)</a:t>
            </a:r>
          </a:p>
          <a:p>
            <a:pPr marL="0" indent="0">
              <a:buNone/>
            </a:pPr>
            <a:endParaRPr lang="en-US" dirty="0"/>
          </a:p>
          <a:p>
            <a:endParaRPr lang="en-US" dirty="0"/>
          </a:p>
          <a:p>
            <a:r>
              <a:rPr lang="en-US" dirty="0"/>
              <a:t>Leadership:</a:t>
            </a:r>
          </a:p>
          <a:p>
            <a:r>
              <a:rPr lang="en-US" dirty="0"/>
              <a:t>Highway Commission and executive leadership who </a:t>
            </a:r>
            <a:r>
              <a:rPr lang="en-US" dirty="0" err="1"/>
              <a:t>enterusted</a:t>
            </a:r>
            <a:r>
              <a:rPr lang="en-US" dirty="0"/>
              <a:t> us with making the first Managed Lane project in Arkansas happen.</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71</a:t>
            </a:fld>
            <a:endParaRPr lang="en-US"/>
          </a:p>
        </p:txBody>
      </p:sp>
    </p:spTree>
    <p:extLst>
      <p:ext uri="{BB962C8B-B14F-4D97-AF65-F5344CB8AC3E}">
        <p14:creationId xmlns:p14="http://schemas.microsoft.com/office/powerpoint/2010/main" val="295650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I-430 Video Wall</a:t>
            </a:r>
          </a:p>
          <a:p>
            <a:endParaRPr lang="en-US"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https://actis.idrivearkansas.com/index.php/cameras/view_wall/544,543,29,550,541,542,539,540,546,547,562,532,531,530</a:t>
            </a: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Ahtd39272</a:t>
            </a:r>
          </a:p>
          <a:p>
            <a:r>
              <a:rPr lang="en-US" sz="1200" u="sng" kern="1200" dirty="0" smtClean="0">
                <a:solidFill>
                  <a:schemeClr val="tx1"/>
                </a:solidFill>
                <a:effectLst/>
                <a:latin typeface="+mn-lt"/>
                <a:ea typeface="+mn-ea"/>
                <a:cs typeface="+mn-cs"/>
              </a:rPr>
              <a:t>Hussain11</a:t>
            </a:r>
          </a:p>
          <a:p>
            <a:endParaRPr lang="en-US" sz="1200" u="sng" kern="1200" dirty="0" smtClean="0">
              <a:solidFill>
                <a:schemeClr val="tx1"/>
              </a:solidFill>
              <a:effectLst/>
              <a:latin typeface="+mn-lt"/>
              <a:ea typeface="+mn-ea"/>
              <a:cs typeface="+mn-cs"/>
            </a:endParaRPr>
          </a:p>
          <a:p>
            <a:endParaRPr lang="en-US" dirty="0" smtClean="0"/>
          </a:p>
          <a:p>
            <a:r>
              <a:rPr lang="en-US" dirty="0" smtClean="0"/>
              <a:t>TMC Camera</a:t>
            </a:r>
          </a:p>
          <a:p>
            <a:r>
              <a:rPr lang="en-US" sz="1200" u="sng" kern="1200" dirty="0" smtClean="0">
                <a:solidFill>
                  <a:schemeClr val="tx1"/>
                </a:solidFill>
                <a:effectLst/>
                <a:latin typeface="+mn-lt"/>
                <a:ea typeface="+mn-ea"/>
                <a:cs typeface="+mn-cs"/>
                <a:hlinkClick r:id="rId4"/>
              </a:rPr>
              <a:t>http://192.168.201.6/#view</a:t>
            </a:r>
            <a:endParaRPr lang="en-US" dirty="0"/>
          </a:p>
        </p:txBody>
      </p:sp>
      <p:sp>
        <p:nvSpPr>
          <p:cNvPr id="4" name="Slide Number Placeholder 3"/>
          <p:cNvSpPr>
            <a:spLocks noGrp="1"/>
          </p:cNvSpPr>
          <p:nvPr>
            <p:ph type="sldNum" sz="quarter" idx="10"/>
          </p:nvPr>
        </p:nvSpPr>
        <p:spPr/>
        <p:txBody>
          <a:bodyPr/>
          <a:lstStyle/>
          <a:p>
            <a:fld id="{63CE3332-EAC4-4B21-A950-72FC6A7C6EB9}" type="slidenum">
              <a:rPr lang="en-US" smtClean="0"/>
              <a:t>72</a:t>
            </a:fld>
            <a:endParaRPr lang="en-US"/>
          </a:p>
        </p:txBody>
      </p:sp>
    </p:spTree>
    <p:extLst>
      <p:ext uri="{BB962C8B-B14F-4D97-AF65-F5344CB8AC3E}">
        <p14:creationId xmlns:p14="http://schemas.microsoft.com/office/powerpoint/2010/main" val="2433246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73</a:t>
            </a:fld>
            <a:endParaRPr lang="en-US"/>
          </a:p>
        </p:txBody>
      </p:sp>
    </p:spTree>
    <p:extLst>
      <p:ext uri="{BB962C8B-B14F-4D97-AF65-F5344CB8AC3E}">
        <p14:creationId xmlns:p14="http://schemas.microsoft.com/office/powerpoint/2010/main" val="389623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ARDOT conducted a</a:t>
            </a:r>
            <a:r>
              <a:rPr lang="en-US" baseline="0" dirty="0" smtClean="0"/>
              <a:t> traffic operation study of the I-430 River Bridge - between Highway 10 in little rock and Highway 100 in North Little Rock.</a:t>
            </a:r>
            <a:endParaRPr lang="en-US" dirty="0" smtClean="0"/>
          </a:p>
          <a:p>
            <a:pPr marL="228600" indent="-228600">
              <a:buAutoNum type="arabicPeriod"/>
            </a:pPr>
            <a:endParaRPr lang="en-US" dirty="0" smtClean="0"/>
          </a:p>
          <a:p>
            <a:pPr marL="228600" indent="-228600">
              <a:buAutoNum type="arabicPeriod"/>
            </a:pPr>
            <a:r>
              <a:rPr lang="en-US" dirty="0" smtClean="0"/>
              <a:t>Location:		The project study area included the Highway 10/Cantrell Road north facing ramps and the Highway 100/Maumelle/Crystal Hill Road south facing ramps.</a:t>
            </a:r>
          </a:p>
          <a:p>
            <a:pPr marL="228600" indent="-228600">
              <a:buAutoNum type="arabicPeriod"/>
            </a:pPr>
            <a:r>
              <a:rPr lang="en-US" dirty="0" smtClean="0"/>
              <a:t>Major </a:t>
            </a:r>
            <a:r>
              <a:rPr lang="en-US" dirty="0"/>
              <a:t>design features:	Include use of the right shoulder as a travel lane during peak hours and two-lane exit ramps associated the shoulder lane at the highway 100 NB exit ramp.</a:t>
            </a:r>
          </a:p>
          <a:p>
            <a:pPr marL="228600" indent="-228600">
              <a:buAutoNum type="arabicPeriod"/>
            </a:pPr>
            <a:r>
              <a:rPr lang="en-US" dirty="0"/>
              <a:t>Lanes Width:	Lane widths are proposed to be changed from 3x12-foot lanes with 10-foot outside shoulder to 3x11.5-foot lanes with 11.5-foot outside shoulder.</a:t>
            </a:r>
          </a:p>
          <a:p>
            <a:pPr marL="228600" indent="-228600">
              <a:buAutoNum type="arabicPeriod"/>
            </a:pPr>
            <a:r>
              <a:rPr lang="en-US" dirty="0"/>
              <a:t>Operation Times:	Traffic would be allowed to use the outside shoulders during peak hours, with specific times to be determined.</a:t>
            </a:r>
          </a:p>
          <a:p>
            <a:pPr marL="228600" indent="-228600">
              <a:buAutoNum type="arabicPeriod"/>
            </a:pPr>
            <a:r>
              <a:rPr lang="en-US" dirty="0"/>
              <a:t>FHWA Handbook:	The publication “Use of Freeway shoulders for Travel……2016” provides detailed information regarding part-time shoulder use.</a:t>
            </a:r>
          </a:p>
          <a:p>
            <a:pPr marL="685800" lvl="1" indent="-228600">
              <a:buAutoNum type="arabicPeriod"/>
            </a:pP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6</a:t>
            </a:fld>
            <a:endParaRPr lang="en-US"/>
          </a:p>
        </p:txBody>
      </p:sp>
    </p:spTree>
    <p:extLst>
      <p:ext uri="{BB962C8B-B14F-4D97-AF65-F5344CB8AC3E}">
        <p14:creationId xmlns:p14="http://schemas.microsoft.com/office/powerpoint/2010/main" val="84167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operation study included:</a:t>
            </a:r>
          </a:p>
          <a:p>
            <a:pPr marL="228600" indent="-228600">
              <a:buAutoNum type="arabicPeriod"/>
            </a:pPr>
            <a:r>
              <a:rPr lang="en-US" dirty="0" smtClean="0"/>
              <a:t>Demand/Capacity Ratio</a:t>
            </a:r>
          </a:p>
          <a:p>
            <a:pPr marL="228600" indent="-228600">
              <a:buAutoNum type="arabicPeriod"/>
            </a:pPr>
            <a:r>
              <a:rPr lang="en-US" dirty="0" smtClean="0"/>
              <a:t>LOS</a:t>
            </a:r>
          </a:p>
          <a:p>
            <a:pPr marL="228600" indent="-228600">
              <a:buAutoNum type="arabicPeriod"/>
            </a:pPr>
            <a:r>
              <a:rPr lang="en-US" dirty="0" smtClean="0"/>
              <a:t>Speed and Delay Impact</a:t>
            </a:r>
          </a:p>
          <a:p>
            <a:pPr marL="228600" indent="-228600">
              <a:buAutoNum type="arabicPeriod"/>
            </a:pPr>
            <a:r>
              <a:rPr lang="en-US" dirty="0" smtClean="0"/>
              <a:t>HCM Methodology</a:t>
            </a:r>
          </a:p>
          <a:p>
            <a:pPr marL="228600" indent="-228600">
              <a:buAutoNum type="arabicPeriod"/>
            </a:pPr>
            <a:r>
              <a:rPr lang="en-US" dirty="0" smtClean="0"/>
              <a:t>ADT and Crash Rates</a:t>
            </a:r>
          </a:p>
          <a:p>
            <a:pPr marL="228600" indent="-228600">
              <a:buAutoNum type="arabicPeriod"/>
            </a:pPr>
            <a:r>
              <a:rPr lang="en-US" dirty="0" smtClean="0"/>
              <a:t>MOT Review Summary</a:t>
            </a:r>
          </a:p>
          <a:p>
            <a:pPr marL="0" indent="0">
              <a:buNone/>
            </a:pP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ADT:</a:t>
            </a:r>
          </a:p>
          <a:p>
            <a:pPr marL="685800" lvl="1" indent="-228600">
              <a:buAutoNum type="arabicPeriod"/>
            </a:pPr>
            <a:r>
              <a:rPr lang="en-US" dirty="0" smtClean="0"/>
              <a:t>The 2020 ADT counts </a:t>
            </a:r>
            <a:r>
              <a:rPr lang="en-US" baseline="0" dirty="0" smtClean="0"/>
              <a:t>are</a:t>
            </a:r>
            <a:r>
              <a:rPr lang="en-US" dirty="0" smtClean="0"/>
              <a:t> 96,000 vehicle per day with 3% truck traffic</a:t>
            </a:r>
          </a:p>
          <a:p>
            <a:pPr marL="685800" lvl="1" indent="-228600">
              <a:buAutoNum type="arabicPeriod"/>
            </a:pPr>
            <a:r>
              <a:rPr lang="en-US" dirty="0" smtClean="0"/>
              <a:t>The projected 2040 ADT are 112,000 vehicle per day with 3% truck traffic</a:t>
            </a:r>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t>Analysis</a:t>
            </a:r>
            <a:r>
              <a:rPr lang="en-US" dirty="0"/>
              <a:t>:</a:t>
            </a:r>
          </a:p>
          <a:p>
            <a:pPr marL="685800" lvl="1" indent="-228600">
              <a:buAutoNum type="arabicPeriod"/>
            </a:pPr>
            <a:r>
              <a:rPr lang="en-US" dirty="0"/>
              <a:t>Two analysis methods were used: </a:t>
            </a:r>
          </a:p>
          <a:p>
            <a:pPr marL="1143000" lvl="2" indent="-228600">
              <a:buAutoNum type="arabicPeriod"/>
            </a:pPr>
            <a:r>
              <a:rPr lang="en-US" dirty="0"/>
              <a:t>one that simply considered d/c ratios</a:t>
            </a:r>
          </a:p>
          <a:p>
            <a:pPr marL="1600200" lvl="3" indent="-228600">
              <a:buAutoNum type="arabicPeriod"/>
            </a:pPr>
            <a:r>
              <a:rPr lang="en-US" dirty="0"/>
              <a:t>Demand to Capacity Ratio screening (for the facility to operate satisfactorily, the d/c ration should be below 1.0)</a:t>
            </a:r>
          </a:p>
          <a:p>
            <a:pPr marL="1600200" lvl="3" indent="-228600">
              <a:buAutoNum type="arabicPeriod"/>
            </a:pPr>
            <a:r>
              <a:rPr lang="en-US" dirty="0"/>
              <a:t>The proposed part-time shoulder use would reduce the d/c ration on I-430 SB and at the Highway 10 SB off-ramp to less than 1. 0</a:t>
            </a:r>
          </a:p>
          <a:p>
            <a:pPr marL="1600200" lvl="3" indent="-228600">
              <a:buAutoNum type="arabicPeriod"/>
            </a:pPr>
            <a:r>
              <a:rPr lang="en-US" dirty="0"/>
              <a:t>The proposed part-time shoulder use should improve throughput and reduce main lane queues on I-430 River Bridge.</a:t>
            </a:r>
          </a:p>
          <a:p>
            <a:pPr marL="1600200" lvl="3" indent="-228600">
              <a:buAutoNum type="arabicPeriod"/>
            </a:pPr>
            <a:endParaRPr lang="en-US" dirty="0"/>
          </a:p>
          <a:p>
            <a:pPr marL="1143000" lvl="2" indent="-228600">
              <a:buAutoNum type="arabicPeriod"/>
            </a:pPr>
            <a:r>
              <a:rPr lang="en-US" dirty="0"/>
              <a:t>and a second that implemented the Highway Capacity Manual (HCM) freeway facilities methodology.</a:t>
            </a:r>
          </a:p>
          <a:p>
            <a:pPr marL="1600200" lvl="3" indent="-228600">
              <a:buAutoNum type="arabicPeriod"/>
            </a:pPr>
            <a:r>
              <a:rPr lang="en-US" dirty="0"/>
              <a:t>HCM was used to calculate LOS along with other traffic operation metric for SB-AM and NB-PM peak time periods. Both with and without the added shoulder lane. </a:t>
            </a:r>
          </a:p>
          <a:p>
            <a:pPr marL="1600200" lvl="3" indent="-228600">
              <a:buAutoNum type="arabicPeriod"/>
            </a:pPr>
            <a:r>
              <a:rPr lang="en-US" dirty="0"/>
              <a:t>The preliminary results are summarized in Table 3.</a:t>
            </a:r>
          </a:p>
          <a:p>
            <a:pPr marL="1600200" lvl="3" indent="-228600">
              <a:buAutoNum type="arabicPeriod"/>
            </a:pPr>
            <a:r>
              <a:rPr lang="en-US" dirty="0"/>
              <a:t>The HCS analysis indicates that the traffic operations would</a:t>
            </a:r>
          </a:p>
          <a:p>
            <a:pPr marL="2057400" lvl="4" indent="-228600">
              <a:buAutoNum type="arabicPeriod"/>
            </a:pPr>
            <a:r>
              <a:rPr lang="en-US" dirty="0"/>
              <a:t>be improved from a LOS F to a LOS D at the River Bridge and at the Highway 10 and Highway 100 ramps.</a:t>
            </a:r>
          </a:p>
          <a:p>
            <a:pPr marL="2057400" lvl="4" indent="-228600">
              <a:buAutoNum type="arabicPeriod"/>
            </a:pPr>
            <a:r>
              <a:rPr lang="en-US" dirty="0"/>
              <a:t>Freeway system speeds would improve during the AM and PM peak hours</a:t>
            </a:r>
          </a:p>
          <a:p>
            <a:pPr marL="2057400" lvl="4" indent="-228600">
              <a:buAutoNum type="arabicPeriod"/>
            </a:pPr>
            <a:r>
              <a:rPr lang="en-US" dirty="0"/>
              <a:t>And main lane queues would be reduced or eliminated.</a:t>
            </a:r>
          </a:p>
          <a:p>
            <a:pPr marL="685800" lvl="1" indent="-228600">
              <a:buAutoNum type="arabicPeriod"/>
            </a:pPr>
            <a:r>
              <a:rPr lang="en-US" dirty="0"/>
              <a:t>Times:</a:t>
            </a:r>
          </a:p>
          <a:p>
            <a:pPr marL="1143000" lvl="2" indent="-228600">
              <a:buAutoNum type="arabicPeriod"/>
            </a:pPr>
            <a:r>
              <a:rPr lang="en-US" dirty="0"/>
              <a:t>the southbound (SB) direction during the morning (AM) peak </a:t>
            </a:r>
          </a:p>
          <a:p>
            <a:pPr marL="1143000" lvl="2" indent="-228600">
              <a:buAutoNum type="arabicPeriod"/>
            </a:pPr>
            <a:r>
              <a:rPr lang="en-US" dirty="0"/>
              <a:t>the northbound (NB) direction during the afternoon (PM) peak</a:t>
            </a:r>
            <a:r>
              <a:rPr lang="en-US" dirty="0" smtClean="0"/>
              <a:t>.</a:t>
            </a:r>
            <a:endParaRPr lang="en-US" dirty="0"/>
          </a:p>
          <a:p>
            <a:pPr marL="457200" lvl="1" indent="0">
              <a:buNone/>
            </a:pPr>
            <a:endParaRPr lang="en-US" dirty="0"/>
          </a:p>
          <a:p>
            <a:endParaRPr lang="en-US" dirty="0"/>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3CE3332-EAC4-4B21-A950-72FC6A7C6EB9}" type="slidenum">
              <a:rPr lang="en-US" smtClean="0"/>
              <a:t>7</a:t>
            </a:fld>
            <a:endParaRPr lang="en-US"/>
          </a:p>
        </p:txBody>
      </p:sp>
    </p:spTree>
    <p:extLst>
      <p:ext uri="{BB962C8B-B14F-4D97-AF65-F5344CB8AC3E}">
        <p14:creationId xmlns:p14="http://schemas.microsoft.com/office/powerpoint/2010/main" val="225705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Part-time shoulder use will improve the traffic operations on the I-430 River Bridge and exit ramps during the AM &amp; PM peak hours.</a:t>
            </a:r>
            <a:endParaRPr lang="en-US" sz="1200" dirty="0" smtClean="0"/>
          </a:p>
          <a:p>
            <a:pPr marL="228600" indent="-228600">
              <a:buAutoNum type="arabicPeriod"/>
            </a:pPr>
            <a:endParaRPr lang="en-US" sz="1200" dirty="0" smtClean="0"/>
          </a:p>
          <a:p>
            <a:pPr marL="228600" indent="-228600">
              <a:buAutoNum type="arabicPeriod"/>
            </a:pPr>
            <a:r>
              <a:rPr lang="en-US" sz="1200" dirty="0" smtClean="0"/>
              <a:t>This </a:t>
            </a:r>
            <a:r>
              <a:rPr lang="en-US" sz="1200" dirty="0"/>
              <a:t>section of I-430 does not have the capacity to meet the traffic </a:t>
            </a:r>
            <a:r>
              <a:rPr lang="en-US" sz="1200" dirty="0" smtClean="0"/>
              <a:t>demand</a:t>
            </a:r>
            <a:r>
              <a:rPr lang="en-US" sz="1200" baseline="0" dirty="0" smtClean="0"/>
              <a:t> </a:t>
            </a:r>
          </a:p>
          <a:p>
            <a:pPr marL="228600" indent="-228600">
              <a:buAutoNum type="arabicPeriod"/>
            </a:pPr>
            <a:r>
              <a:rPr lang="en-US" sz="1200" dirty="0" smtClean="0"/>
              <a:t>The </a:t>
            </a:r>
            <a:r>
              <a:rPr lang="en-US" sz="1200" dirty="0"/>
              <a:t>additional of PTSU would provide the needed capacity to meet the traffic </a:t>
            </a:r>
            <a:r>
              <a:rPr lang="en-US" sz="1200" dirty="0" smtClean="0"/>
              <a:t>demand</a:t>
            </a:r>
          </a:p>
          <a:p>
            <a:pPr marL="228600" indent="-228600">
              <a:buAutoNum type="arabicPeriod"/>
            </a:pPr>
            <a:r>
              <a:rPr lang="en-US" dirty="0" smtClean="0"/>
              <a:t>Part-time </a:t>
            </a:r>
            <a:r>
              <a:rPr lang="en-US" dirty="0"/>
              <a:t>shoulder use on the I-430 Arkansas River Bridge has the potential to improve traffic operations on SB I-430 during the AM peak and NB I-430 during the PM </a:t>
            </a:r>
            <a:r>
              <a:rPr lang="en-US" dirty="0" smtClean="0"/>
              <a:t>peak</a:t>
            </a:r>
          </a:p>
          <a:p>
            <a:pPr marL="228600" indent="-228600">
              <a:buAutoNum type="arabicPeriod"/>
            </a:pPr>
            <a:r>
              <a:rPr lang="en-US" dirty="0" smtClean="0"/>
              <a:t>Exit </a:t>
            </a:r>
            <a:r>
              <a:rPr lang="en-US" dirty="0"/>
              <a:t>ramps operations would improve by creating two-lane ramps in the respective peak hour at Highway 10SB exit ramp (AM ) and Highway 100 NB exit ramp (PM</a:t>
            </a:r>
            <a:r>
              <a:rPr lang="en-US" dirty="0" smtClean="0"/>
              <a:t>)</a:t>
            </a:r>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8</a:t>
            </a:fld>
            <a:endParaRPr lang="en-US"/>
          </a:p>
        </p:txBody>
      </p:sp>
    </p:spTree>
    <p:extLst>
      <p:ext uri="{BB962C8B-B14F-4D97-AF65-F5344CB8AC3E}">
        <p14:creationId xmlns:p14="http://schemas.microsoft.com/office/powerpoint/2010/main" val="240458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estimated construction cost for replacement of the I-430 River Bridge and approaches is $258.6 Million (not including RUC)</a:t>
            </a:r>
          </a:p>
          <a:p>
            <a:endParaRPr lang="en-US" sz="1200" dirty="0"/>
          </a:p>
          <a:p>
            <a:r>
              <a:rPr lang="en-US" sz="1200" dirty="0"/>
              <a:t>The cost for PTSU is estimated to be $14.5 million in construction costs, which includes $8.5 million in bridge hydro demolition.</a:t>
            </a:r>
            <a:endParaRPr lang="en-US" dirty="0"/>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9</a:t>
            </a:fld>
            <a:endParaRPr lang="en-US"/>
          </a:p>
        </p:txBody>
      </p:sp>
    </p:spTree>
    <p:extLst>
      <p:ext uri="{BB962C8B-B14F-4D97-AF65-F5344CB8AC3E}">
        <p14:creationId xmlns:p14="http://schemas.microsoft.com/office/powerpoint/2010/main" val="295563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ARDOT Job 061630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FED. AID PROJ. NHPP – 430-2(269)10</a:t>
            </a:r>
          </a:p>
          <a:p>
            <a:endParaRPr lang="en-US" dirty="0"/>
          </a:p>
          <a:p>
            <a:r>
              <a:rPr lang="en-US" dirty="0"/>
              <a:t>System Preservation &amp; ITS Improvements </a:t>
            </a:r>
          </a:p>
          <a:p>
            <a:endParaRPr lang="en-US" dirty="0"/>
          </a:p>
          <a:p>
            <a:r>
              <a:rPr lang="en-US" dirty="0"/>
              <a:t>Pulaski County</a:t>
            </a:r>
          </a:p>
          <a:p>
            <a:r>
              <a:rPr lang="en-US" dirty="0"/>
              <a:t>Route I-430 Section 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I-430 River Bridge between Hwy. 10 and Hwy. 100 (little rock and Maumelle/north Little Rock)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3366"/>
                </a:solidFill>
                <a:effectLst/>
                <a:latin typeface="Arial" panose="020B0604020202020204" pitchFamily="34" charset="0"/>
              </a:rPr>
              <a:t>NHPP - National Highway Performance Program </a:t>
            </a:r>
          </a:p>
          <a:p>
            <a:endParaRPr lang="en-US" dirty="0"/>
          </a:p>
        </p:txBody>
      </p:sp>
      <p:sp>
        <p:nvSpPr>
          <p:cNvPr id="4" name="Slide Number Placeholder 3"/>
          <p:cNvSpPr>
            <a:spLocks noGrp="1"/>
          </p:cNvSpPr>
          <p:nvPr>
            <p:ph type="sldNum" sz="quarter" idx="5"/>
          </p:nvPr>
        </p:nvSpPr>
        <p:spPr/>
        <p:txBody>
          <a:bodyPr/>
          <a:lstStyle/>
          <a:p>
            <a:fld id="{63CE3332-EAC4-4B21-A950-72FC6A7C6EB9}" type="slidenum">
              <a:rPr lang="en-US" smtClean="0"/>
              <a:t>10</a:t>
            </a:fld>
            <a:endParaRPr lang="en-US"/>
          </a:p>
        </p:txBody>
      </p:sp>
    </p:spTree>
    <p:extLst>
      <p:ext uri="{BB962C8B-B14F-4D97-AF65-F5344CB8AC3E}">
        <p14:creationId xmlns:p14="http://schemas.microsoft.com/office/powerpoint/2010/main" val="341470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32775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F9D4A-FC3C-4614-915D-3D912B2A7EF1}"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83826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48411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0805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55585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481786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720551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3823424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374067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175960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082105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AF9D4A-FC3C-4614-915D-3D912B2A7EF1}"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44182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AF9D4A-FC3C-4614-915D-3D912B2A7EF1}"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4140365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354467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58212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9AF9D4A-FC3C-4614-915D-3D912B2A7EF1}" type="datetimeFigureOut">
              <a:rPr lang="en-US" smtClean="0"/>
              <a:t>5/23/2023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2798925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F9D4A-FC3C-4614-915D-3D912B2A7EF1}"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DD0A9-AAB3-4B55-A31B-E695DEB06D89}" type="slidenum">
              <a:rPr lang="en-US" smtClean="0"/>
              <a:t>‹#›</a:t>
            </a:fld>
            <a:endParaRPr lang="en-US"/>
          </a:p>
        </p:txBody>
      </p:sp>
    </p:spTree>
    <p:extLst>
      <p:ext uri="{BB962C8B-B14F-4D97-AF65-F5344CB8AC3E}">
        <p14:creationId xmlns:p14="http://schemas.microsoft.com/office/powerpoint/2010/main" val="81259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9AF9D4A-FC3C-4614-915D-3D912B2A7EF1}" type="datetimeFigureOut">
              <a:rPr lang="en-US" smtClean="0"/>
              <a:t>5/23/2023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03DD0A9-AAB3-4B55-A31B-E695DEB06D89}" type="slidenum">
              <a:rPr lang="en-US" smtClean="0"/>
              <a:t>‹#›</a:t>
            </a:fld>
            <a:endParaRPr lang="en-US"/>
          </a:p>
        </p:txBody>
      </p:sp>
    </p:spTree>
    <p:extLst>
      <p:ext uri="{BB962C8B-B14F-4D97-AF65-F5344CB8AC3E}">
        <p14:creationId xmlns:p14="http://schemas.microsoft.com/office/powerpoint/2010/main" val="2692461053"/>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1.jpeg"/></Relationships>
</file>

<file path=ppt/slides/_rels/slide47.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notesSlide" Target="../notesSlides/notesSlide25.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7.jp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9.png"/><Relationship Id="rId4" Type="http://schemas.openxmlformats.org/officeDocument/2006/relationships/image" Target="../media/image1.jpe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4.png"/><Relationship Id="rId5" Type="http://schemas.openxmlformats.org/officeDocument/2006/relationships/image" Target="../media/image3.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hyperlink" Target="https://actis.idrivearkansas.com/index.php/cameras/view_wall/544,543,29,550,541,542,539,540,546,547,562,532,531,530" TargetMode="External"/><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192.168.201.6/#view" TargetMode="External"/><Relationship Id="rId4" Type="http://schemas.openxmlformats.org/officeDocument/2006/relationships/image" Target="../media/image2.png"/><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22A3A-A38B-50C6-E2AA-1FA5B6A6C7EB}"/>
              </a:ext>
            </a:extLst>
          </p:cNvPr>
          <p:cNvSpPr>
            <a:spLocks noGrp="1"/>
          </p:cNvSpPr>
          <p:nvPr>
            <p:ph type="ctrTitle"/>
          </p:nvPr>
        </p:nvSpPr>
        <p:spPr>
          <a:xfrm>
            <a:off x="8000837" y="1325880"/>
            <a:ext cx="3543464" cy="3066507"/>
          </a:xfrm>
        </p:spPr>
        <p:txBody>
          <a:bodyPr>
            <a:normAutofit/>
          </a:bodyPr>
          <a:lstStyle/>
          <a:p>
            <a:r>
              <a:rPr lang="en-US" sz="4800" dirty="0">
                <a:solidFill>
                  <a:srgbClr val="EBEBEB"/>
                </a:solidFill>
              </a:rPr>
              <a:t>I-430 Managed Lane</a:t>
            </a:r>
          </a:p>
        </p:txBody>
      </p:sp>
      <p:sp>
        <p:nvSpPr>
          <p:cNvPr id="3" name="Subtitle 2">
            <a:extLst>
              <a:ext uri="{FF2B5EF4-FFF2-40B4-BE49-F238E27FC236}">
                <a16:creationId xmlns:a16="http://schemas.microsoft.com/office/drawing/2014/main" id="{258EE19C-4D28-583B-B778-BD97E66A8DE3}"/>
              </a:ext>
            </a:extLst>
          </p:cNvPr>
          <p:cNvSpPr>
            <a:spLocks noGrp="1"/>
          </p:cNvSpPr>
          <p:nvPr>
            <p:ph type="subTitle" idx="1"/>
          </p:nvPr>
        </p:nvSpPr>
        <p:spPr>
          <a:xfrm>
            <a:off x="7973137" y="4588329"/>
            <a:ext cx="3571163" cy="1621508"/>
          </a:xfrm>
        </p:spPr>
        <p:txBody>
          <a:bodyPr>
            <a:normAutofit/>
          </a:bodyPr>
          <a:lstStyle/>
          <a:p>
            <a:r>
              <a:rPr lang="en-US" sz="1800">
                <a:solidFill>
                  <a:schemeClr val="tx2">
                    <a:lumMod val="40000"/>
                    <a:lumOff val="60000"/>
                  </a:schemeClr>
                </a:solidFill>
              </a:rPr>
              <a:t>Hussain Alfaraj, p.e.</a:t>
            </a:r>
          </a:p>
          <a:p>
            <a:r>
              <a:rPr lang="en-US" sz="1800">
                <a:solidFill>
                  <a:schemeClr val="tx2">
                    <a:lumMod val="40000"/>
                    <a:lumOff val="60000"/>
                  </a:schemeClr>
                </a:solidFill>
              </a:rPr>
              <a:t>Maintenance Staff engineer – ITS Management</a:t>
            </a:r>
          </a:p>
        </p:txBody>
      </p:sp>
      <p:sp>
        <p:nvSpPr>
          <p:cNvPr id="21"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picture containing outdoor, road, way, scene&#10;&#10;Description automatically generated">
            <a:extLst>
              <a:ext uri="{FF2B5EF4-FFF2-40B4-BE49-F238E27FC236}">
                <a16:creationId xmlns:a16="http://schemas.microsoft.com/office/drawing/2014/main" id="{B404B1B1-6807-B9E8-C6CB-767B315CB31D}"/>
              </a:ext>
            </a:extLst>
          </p:cNvPr>
          <p:cNvPicPr>
            <a:picLocks noChangeAspect="1"/>
          </p:cNvPicPr>
          <p:nvPr/>
        </p:nvPicPr>
        <p:blipFill rotWithShape="1">
          <a:blip r:embed="rId3">
            <a:extLst>
              <a:ext uri="{28A0092B-C50C-407E-A947-70E740481C1C}">
                <a14:useLocalDpi xmlns:a14="http://schemas.microsoft.com/office/drawing/2010/main" val="0"/>
              </a:ext>
            </a:extLst>
          </a:blip>
          <a:srcRect l="17439" r="18914"/>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3" name="Rectangle 22">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76332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13">
            <a:extLst>
              <a:ext uri="{FF2B5EF4-FFF2-40B4-BE49-F238E27FC236}">
                <a16:creationId xmlns:a16="http://schemas.microsoft.com/office/drawing/2014/main"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5" name="Picture 15">
            <a:extLst>
              <a:ext uri="{FF2B5EF4-FFF2-40B4-BE49-F238E27FC236}">
                <a16:creationId xmlns:a16="http://schemas.microsoft.com/office/drawing/2014/main"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6" name="Oval 17">
            <a:extLst>
              <a:ext uri="{FF2B5EF4-FFF2-40B4-BE49-F238E27FC236}">
                <a16:creationId xmlns:a16="http://schemas.microsoft.com/office/drawing/2014/main"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7" name="Picture 19">
            <a:extLst>
              <a:ext uri="{FF2B5EF4-FFF2-40B4-BE49-F238E27FC236}">
                <a16:creationId xmlns:a16="http://schemas.microsoft.com/office/drawing/2014/main"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8" name="Picture 21">
            <a:extLst>
              <a:ext uri="{FF2B5EF4-FFF2-40B4-BE49-F238E27FC236}">
                <a16:creationId xmlns:a16="http://schemas.microsoft.com/office/drawing/2014/main"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9" name="Rectangle 23">
            <a:extLst>
              <a:ext uri="{FF2B5EF4-FFF2-40B4-BE49-F238E27FC236}">
                <a16:creationId xmlns:a16="http://schemas.microsoft.com/office/drawing/2014/main"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Rectangle 25">
            <a:extLst>
              <a:ext uri="{FF2B5EF4-FFF2-40B4-BE49-F238E27FC236}">
                <a16:creationId xmlns:a16="http://schemas.microsoft.com/office/drawing/2014/main"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7A546-06BF-D010-118D-8DD4AB512854}"/>
              </a:ext>
            </a:extLst>
          </p:cNvPr>
          <p:cNvSpPr>
            <a:spLocks noGrp="1"/>
          </p:cNvSpPr>
          <p:nvPr>
            <p:ph type="title"/>
          </p:nvPr>
        </p:nvSpPr>
        <p:spPr>
          <a:xfrm>
            <a:off x="7678057" y="1325880"/>
            <a:ext cx="4339772" cy="3066507"/>
          </a:xfrm>
        </p:spPr>
        <p:txBody>
          <a:bodyPr vert="horz" lIns="91440" tIns="45720" rIns="91440" bIns="45720" rtlCol="0" anchor="b">
            <a:normAutofit/>
          </a:bodyPr>
          <a:lstStyle/>
          <a:p>
            <a:pPr>
              <a:lnSpc>
                <a:spcPct val="90000"/>
              </a:lnSpc>
            </a:pPr>
            <a:r>
              <a:rPr lang="en-US" sz="3400" b="0" i="0" kern="1200" dirty="0">
                <a:solidFill>
                  <a:srgbClr val="EBEBEB"/>
                </a:solidFill>
                <a:latin typeface="+mj-lt"/>
                <a:ea typeface="+mj-ea"/>
                <a:cs typeface="+mj-cs"/>
              </a:rPr>
              <a:t>Job </a:t>
            </a:r>
            <a:r>
              <a:rPr lang="en-US" sz="3400" b="0" i="0" kern="1200" dirty="0" smtClean="0">
                <a:solidFill>
                  <a:srgbClr val="EBEBEB"/>
                </a:solidFill>
                <a:latin typeface="+mj-lt"/>
                <a:ea typeface="+mj-ea"/>
                <a:cs typeface="+mj-cs"/>
              </a:rPr>
              <a:t>061630</a:t>
            </a:r>
            <a:br>
              <a:rPr lang="en-US" sz="3400" b="0" i="0" kern="1200" dirty="0" smtClean="0">
                <a:solidFill>
                  <a:srgbClr val="EBEBEB"/>
                </a:solidFill>
                <a:latin typeface="+mj-lt"/>
                <a:ea typeface="+mj-ea"/>
                <a:cs typeface="+mj-cs"/>
              </a:rPr>
            </a:br>
            <a:r>
              <a:rPr lang="en-US" sz="3400" b="0" i="0" kern="1200" dirty="0">
                <a:solidFill>
                  <a:srgbClr val="EBEBEB"/>
                </a:solidFill>
                <a:latin typeface="+mj-lt"/>
                <a:ea typeface="+mj-ea"/>
                <a:cs typeface="+mj-cs"/>
              </a:rPr>
              <a:t/>
            </a:r>
            <a:br>
              <a:rPr lang="en-US" sz="3400" b="0" i="0" kern="1200" dirty="0">
                <a:solidFill>
                  <a:srgbClr val="EBEBEB"/>
                </a:solidFill>
                <a:latin typeface="+mj-lt"/>
                <a:ea typeface="+mj-ea"/>
                <a:cs typeface="+mj-cs"/>
              </a:rPr>
            </a:br>
            <a:r>
              <a:rPr lang="en-US" sz="3400" b="0" i="0" kern="1200" dirty="0">
                <a:solidFill>
                  <a:srgbClr val="EBEBEB"/>
                </a:solidFill>
                <a:latin typeface="+mj-lt"/>
                <a:ea typeface="+mj-ea"/>
                <a:cs typeface="+mj-cs"/>
              </a:rPr>
              <a:t>System Preservation &amp; ITS Improvements</a:t>
            </a:r>
          </a:p>
        </p:txBody>
      </p:sp>
      <p:sp>
        <p:nvSpPr>
          <p:cNvPr id="51"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2" name="Freeform: Shape 29">
            <a:extLst>
              <a:ext uri="{FF2B5EF4-FFF2-40B4-BE49-F238E27FC236}">
                <a16:creationId xmlns:a16="http://schemas.microsoft.com/office/drawing/2014/main"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31">
            <a:extLst>
              <a:ext uri="{FF2B5EF4-FFF2-40B4-BE49-F238E27FC236}">
                <a16:creationId xmlns:a16="http://schemas.microsoft.com/office/drawing/2014/main"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Content Placeholder 8" descr="A picture containing text, diagram, map&#10;&#10;Description automatically generated">
            <a:extLst>
              <a:ext uri="{FF2B5EF4-FFF2-40B4-BE49-F238E27FC236}">
                <a16:creationId xmlns:a16="http://schemas.microsoft.com/office/drawing/2014/main" id="{AE14D02E-14F4-524B-CD51-84D97DAEBE3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43854" y="1398641"/>
            <a:ext cx="6270662" cy="4060252"/>
          </a:xfrm>
          <a:prstGeom prst="rect">
            <a:avLst/>
          </a:prstGeom>
          <a:effectLst/>
        </p:spPr>
      </p:pic>
    </p:spTree>
    <p:extLst>
      <p:ext uri="{BB962C8B-B14F-4D97-AF65-F5344CB8AC3E}">
        <p14:creationId xmlns:p14="http://schemas.microsoft.com/office/powerpoint/2010/main" val="19745318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368D-86A7-F2C2-298D-194338C7E5C8}"/>
              </a:ext>
            </a:extLst>
          </p:cNvPr>
          <p:cNvSpPr>
            <a:spLocks noGrp="1"/>
          </p:cNvSpPr>
          <p:nvPr>
            <p:ph type="title"/>
          </p:nvPr>
        </p:nvSpPr>
        <p:spPr/>
        <p:txBody>
          <a:bodyPr/>
          <a:lstStyle/>
          <a:p>
            <a:r>
              <a:rPr lang="en-US" dirty="0"/>
              <a:t>Roadway Design</a:t>
            </a:r>
          </a:p>
        </p:txBody>
      </p:sp>
      <p:sp>
        <p:nvSpPr>
          <p:cNvPr id="6" name="Content Placeholder 5">
            <a:extLst>
              <a:ext uri="{FF2B5EF4-FFF2-40B4-BE49-F238E27FC236}">
                <a16:creationId xmlns:a16="http://schemas.microsoft.com/office/drawing/2014/main" id="{21E86791-D1D5-6628-B07E-F9FC27139BB5}"/>
              </a:ext>
            </a:extLst>
          </p:cNvPr>
          <p:cNvSpPr>
            <a:spLocks noGrp="1"/>
          </p:cNvSpPr>
          <p:nvPr>
            <p:ph idx="1"/>
          </p:nvPr>
        </p:nvSpPr>
        <p:spPr>
          <a:xfrm>
            <a:off x="788987" y="1416819"/>
            <a:ext cx="6008916" cy="4857212"/>
          </a:xfrm>
        </p:spPr>
        <p:txBody>
          <a:bodyPr>
            <a:normAutofit/>
          </a:bodyPr>
          <a:lstStyle/>
          <a:p>
            <a:r>
              <a:rPr lang="en-US" dirty="0"/>
              <a:t>FHWA Handbook Requirements</a:t>
            </a:r>
          </a:p>
          <a:p>
            <a:pPr marL="0" indent="0">
              <a:buNone/>
            </a:pPr>
            <a:r>
              <a:rPr lang="en-US" dirty="0"/>
              <a:t>	(Design Exception) </a:t>
            </a:r>
          </a:p>
          <a:p>
            <a:pPr marL="0" indent="0">
              <a:buNone/>
            </a:pPr>
            <a:endParaRPr lang="en-US" dirty="0"/>
          </a:p>
        </p:txBody>
      </p:sp>
      <p:pic>
        <p:nvPicPr>
          <p:cNvPr id="9" name="Picture 8" descr="A close-up of a blueprint&#10;&#10;Description automatically generated with low confidence">
            <a:extLst>
              <a:ext uri="{FF2B5EF4-FFF2-40B4-BE49-F238E27FC236}">
                <a16:creationId xmlns:a16="http://schemas.microsoft.com/office/drawing/2014/main" id="{9B118F58-ACEA-8FAC-2FCF-43387BB53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19" y="2651431"/>
            <a:ext cx="6563938" cy="3753851"/>
          </a:xfrm>
          <a:prstGeom prst="rect">
            <a:avLst/>
          </a:prstGeom>
        </p:spPr>
      </p:pic>
      <p:pic>
        <p:nvPicPr>
          <p:cNvPr id="10" name="Content Placeholder 4" descr="A picture containing text, screenshot&#10;&#10;Description automatically generated">
            <a:extLst>
              <a:ext uri="{FF2B5EF4-FFF2-40B4-BE49-F238E27FC236}">
                <a16:creationId xmlns:a16="http://schemas.microsoft.com/office/drawing/2014/main" id="{C1261AA6-2D0B-05CC-372E-CE4287A26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330" y="1416819"/>
            <a:ext cx="3927683" cy="5082512"/>
          </a:xfrm>
          <a:prstGeom prst="rect">
            <a:avLst/>
          </a:prstGeom>
        </p:spPr>
      </p:pic>
    </p:spTree>
    <p:extLst>
      <p:ext uri="{BB962C8B-B14F-4D97-AF65-F5344CB8AC3E}">
        <p14:creationId xmlns:p14="http://schemas.microsoft.com/office/powerpoint/2010/main" val="2373971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368D-86A7-F2C2-298D-194338C7E5C8}"/>
              </a:ext>
            </a:extLst>
          </p:cNvPr>
          <p:cNvSpPr>
            <a:spLocks noGrp="1"/>
          </p:cNvSpPr>
          <p:nvPr>
            <p:ph type="title"/>
          </p:nvPr>
        </p:nvSpPr>
        <p:spPr>
          <a:xfrm>
            <a:off x="646111" y="452718"/>
            <a:ext cx="9693643" cy="1400530"/>
          </a:xfrm>
        </p:spPr>
        <p:txBody>
          <a:bodyPr/>
          <a:lstStyle/>
          <a:p>
            <a:r>
              <a:rPr lang="en-US" dirty="0"/>
              <a:t>Intelligent Transportation System (ITS)</a:t>
            </a:r>
            <a:br>
              <a:rPr lang="en-US" dirty="0"/>
            </a:br>
            <a:r>
              <a:rPr lang="en-US" dirty="0"/>
              <a:t>Maintenance Division</a:t>
            </a:r>
            <a:br>
              <a:rPr lang="en-US" dirty="0"/>
            </a:br>
            <a:endParaRPr lang="en-US" dirty="0"/>
          </a:p>
        </p:txBody>
      </p:sp>
      <p:sp>
        <p:nvSpPr>
          <p:cNvPr id="6" name="Content Placeholder 5">
            <a:extLst>
              <a:ext uri="{FF2B5EF4-FFF2-40B4-BE49-F238E27FC236}">
                <a16:creationId xmlns:a16="http://schemas.microsoft.com/office/drawing/2014/main" id="{21E86791-D1D5-6628-B07E-F9FC27139BB5}"/>
              </a:ext>
            </a:extLst>
          </p:cNvPr>
          <p:cNvSpPr>
            <a:spLocks noGrp="1"/>
          </p:cNvSpPr>
          <p:nvPr>
            <p:ph idx="1"/>
          </p:nvPr>
        </p:nvSpPr>
        <p:spPr>
          <a:xfrm>
            <a:off x="1103312" y="2052918"/>
            <a:ext cx="6121453" cy="4195481"/>
          </a:xfrm>
        </p:spPr>
        <p:txBody>
          <a:bodyPr>
            <a:normAutofit/>
          </a:bodyPr>
          <a:lstStyle/>
          <a:p>
            <a:pPr marL="742950" lvl="2" indent="-342900"/>
            <a:r>
              <a:rPr lang="en-US" sz="2400" dirty="0"/>
              <a:t>System Engineering Analysis</a:t>
            </a:r>
          </a:p>
          <a:p>
            <a:pPr marL="742950" lvl="2" indent="-342900"/>
            <a:r>
              <a:rPr lang="en-US" sz="2400" dirty="0"/>
              <a:t>ITS Design</a:t>
            </a:r>
          </a:p>
          <a:p>
            <a:pPr marL="1200150" lvl="3" indent="-342900"/>
            <a:r>
              <a:rPr lang="en-US" sz="2200" dirty="0"/>
              <a:t>PTSU will be Monitored and Controlled (Managed Lanes)</a:t>
            </a:r>
            <a:endParaRPr lang="en-US" sz="2400" dirty="0"/>
          </a:p>
          <a:p>
            <a:endParaRPr lang="en-US" sz="2100" dirty="0"/>
          </a:p>
          <a:p>
            <a:endParaRPr lang="en-US" dirty="0"/>
          </a:p>
          <a:p>
            <a:endParaRPr lang="en-US" dirty="0"/>
          </a:p>
        </p:txBody>
      </p:sp>
      <p:pic>
        <p:nvPicPr>
          <p:cNvPr id="4" name="Picture 3" descr="A white cover with red text&#10;&#10;Description automatically generated with low confidence">
            <a:extLst>
              <a:ext uri="{FF2B5EF4-FFF2-40B4-BE49-F238E27FC236}">
                <a16:creationId xmlns:a16="http://schemas.microsoft.com/office/drawing/2014/main" id="{0628F960-5356-AE75-8745-447123C09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532" y="1638595"/>
            <a:ext cx="3664156" cy="4766687"/>
          </a:xfrm>
          <a:prstGeom prst="rect">
            <a:avLst/>
          </a:prstGeom>
        </p:spPr>
      </p:pic>
    </p:spTree>
    <p:extLst>
      <p:ext uri="{BB962C8B-B14F-4D97-AF65-F5344CB8AC3E}">
        <p14:creationId xmlns:p14="http://schemas.microsoft.com/office/powerpoint/2010/main" val="3699377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7"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scene, way, text&#10;&#10;Description automatically generated">
            <a:extLst>
              <a:ext uri="{FF2B5EF4-FFF2-40B4-BE49-F238E27FC236}">
                <a16:creationId xmlns:a16="http://schemas.microsoft.com/office/drawing/2014/main" id="{761DB1F1-4E7B-E30D-A7FB-9E9074DD2CA3}"/>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2911" r="-1" b="3883"/>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4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41" name="Freeform: Shape 23">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31CF2-6620-6C5F-8A98-6B933558FEC5}"/>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000" dirty="0">
                <a:solidFill>
                  <a:srgbClr val="EBEBEB"/>
                </a:solidFill>
              </a:rPr>
              <a:t>What are the project needs?</a:t>
            </a:r>
          </a:p>
        </p:txBody>
      </p:sp>
    </p:spTree>
    <p:extLst>
      <p:ext uri="{BB962C8B-B14F-4D97-AF65-F5344CB8AC3E}">
        <p14:creationId xmlns:p14="http://schemas.microsoft.com/office/powerpoint/2010/main" val="2659295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8" name="Picture 37">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0" name="Oval 39">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2" name="Picture 41">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4" name="Picture 43">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6" name="Rectangle 45">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5" name="Content Placeholder 7" descr="A picture containing text, outdoor, vehicle, car&#10;&#10;Description automatically generated">
            <a:extLst>
              <a:ext uri="{FF2B5EF4-FFF2-40B4-BE49-F238E27FC236}">
                <a16:creationId xmlns:a16="http://schemas.microsoft.com/office/drawing/2014/main" id="{E364573F-D911-9FF7-A729-59FD208757C6}"/>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6461" r="-1" b="33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4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50" name="Freeform: Shape 49">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FB574-E9D7-E95C-5005-E254A7012E4C}"/>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700">
                <a:solidFill>
                  <a:srgbClr val="EBEBEB"/>
                </a:solidFill>
                <a:effectLst/>
              </a:rPr>
              <a:t>Reasons for Implementing </a:t>
            </a:r>
            <a:r>
              <a:rPr lang="en-US" sz="3700">
                <a:solidFill>
                  <a:srgbClr val="EBEBEB"/>
                </a:solidFill>
              </a:rPr>
              <a:t>Managed Lanes</a:t>
            </a:r>
          </a:p>
        </p:txBody>
      </p:sp>
    </p:spTree>
    <p:extLst>
      <p:ext uri="{BB962C8B-B14F-4D97-AF65-F5344CB8AC3E}">
        <p14:creationId xmlns:p14="http://schemas.microsoft.com/office/powerpoint/2010/main" val="3856842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31">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4" name="Rectangle 33">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8" name="Content Placeholder 11" descr="A picture containing outdoor, text, vehicle, infrastructure&#10;&#10;Description automatically generated">
            <a:extLst>
              <a:ext uri="{FF2B5EF4-FFF2-40B4-BE49-F238E27FC236}">
                <a16:creationId xmlns:a16="http://schemas.microsoft.com/office/drawing/2014/main" id="{655006CC-94E7-A29B-F639-0680F091DDF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24114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vehicle, outdoor, way&#10;&#10;Description automatically generated">
            <a:extLst>
              <a:ext uri="{FF2B5EF4-FFF2-40B4-BE49-F238E27FC236}">
                <a16:creationId xmlns:a16="http://schemas.microsoft.com/office/drawing/2014/main" id="{4E6A0087-8284-EDF3-41C0-5EDB74AEA13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92801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3"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ar accident on the side of the road&#10;&#10;Description automatically generated with low confidence">
            <a:extLst>
              <a:ext uri="{FF2B5EF4-FFF2-40B4-BE49-F238E27FC236}">
                <a16:creationId xmlns:a16="http://schemas.microsoft.com/office/drawing/2014/main" id="{2096573D-A19E-4C02-4365-5CE60D4F67D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39156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ar on the side of a road&#10;&#10;Description automatically generated with low confidence">
            <a:extLst>
              <a:ext uri="{FF2B5EF4-FFF2-40B4-BE49-F238E27FC236}">
                <a16:creationId xmlns:a16="http://schemas.microsoft.com/office/drawing/2014/main" id="{5482CC08-5226-5432-ACA2-E4E95475CA20}"/>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906423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outdoor, vehicle, land vehicle&#10;&#10;Description automatically generated">
            <a:extLst>
              <a:ext uri="{FF2B5EF4-FFF2-40B4-BE49-F238E27FC236}">
                <a16:creationId xmlns:a16="http://schemas.microsoft.com/office/drawing/2014/main" id="{62D31FE1-A9F0-0D55-7BFF-8F4969309F6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949852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94DDC893-E5EF-4CDE-B040-BA5B53AADD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4">
            <a:extLst>
              <a:ext uri="{FF2B5EF4-FFF2-40B4-BE49-F238E27FC236}">
                <a16:creationId xmlns:a16="http://schemas.microsoft.com/office/drawing/2014/main" id="{85F1A06D-D369-4974-8208-56120C5E7A9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6">
            <a:extLst>
              <a:ext uri="{FF2B5EF4-FFF2-40B4-BE49-F238E27FC236}">
                <a16:creationId xmlns:a16="http://schemas.microsoft.com/office/drawing/2014/main" id="{DAD27A50-88D7-4E2A-8488-F2879768A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8">
            <a:extLst>
              <a:ext uri="{FF2B5EF4-FFF2-40B4-BE49-F238E27FC236}">
                <a16:creationId xmlns:a16="http://schemas.microsoft.com/office/drawing/2014/main" id="{A47C6ACD-2325-48C6-B9F3-C21563A05E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20">
            <a:extLst>
              <a:ext uri="{FF2B5EF4-FFF2-40B4-BE49-F238E27FC236}">
                <a16:creationId xmlns:a16="http://schemas.microsoft.com/office/drawing/2014/main" id="{1081DF83-4F35-4560-87E6-0DE8AAAC33D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22">
            <a:extLst>
              <a:ext uri="{FF2B5EF4-FFF2-40B4-BE49-F238E27FC236}">
                <a16:creationId xmlns:a16="http://schemas.microsoft.com/office/drawing/2014/main" id="{7C704F0F-1CD8-4DC1-AEE9-225958232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Picture 7" descr="A picture containing text, outdoor, scene, road&#10;&#10;Description automatically generated">
            <a:extLst>
              <a:ext uri="{FF2B5EF4-FFF2-40B4-BE49-F238E27FC236}">
                <a16:creationId xmlns:a16="http://schemas.microsoft.com/office/drawing/2014/main" id="{E3F853F5-049A-6755-BFEB-DA91773438BC}"/>
              </a:ext>
            </a:extLst>
          </p:cNvPr>
          <p:cNvPicPr>
            <a:picLocks noChangeAspect="1"/>
          </p:cNvPicPr>
          <p:nvPr/>
        </p:nvPicPr>
        <p:blipFill rotWithShape="1">
          <a:blip r:embed="rId8">
            <a:extLst>
              <a:ext uri="{28A0092B-C50C-407E-A947-70E740481C1C}">
                <a14:useLocalDpi xmlns:a14="http://schemas.microsoft.com/office/drawing/2010/main" val="0"/>
              </a:ext>
            </a:extLst>
          </a:blip>
          <a:srcRect l="10767" r="20929" b="-1"/>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 name="Content Placeholder 4" descr="A picture containing text, outdoor, vehicle, land vehicle&#10;&#10;Description automatically generated">
            <a:extLst>
              <a:ext uri="{FF2B5EF4-FFF2-40B4-BE49-F238E27FC236}">
                <a16:creationId xmlns:a16="http://schemas.microsoft.com/office/drawing/2014/main" id="{875BEAF0-882D-78AC-0A86-7B5485F5F6C1}"/>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l="16169" r="9015" b="-2"/>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2" name="Freeform: Shape 26">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5343B-16F4-B5D1-3254-CC63489190A5}"/>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dirty="0">
                <a:solidFill>
                  <a:srgbClr val="EBEBEB"/>
                </a:solidFill>
              </a:rPr>
              <a:t>What is a Managed lane?</a:t>
            </a:r>
          </a:p>
        </p:txBody>
      </p:sp>
    </p:spTree>
    <p:extLst>
      <p:ext uri="{BB962C8B-B14F-4D97-AF65-F5344CB8AC3E}">
        <p14:creationId xmlns:p14="http://schemas.microsoft.com/office/powerpoint/2010/main" val="365725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vehicle, outdoor, land vehicle&#10;&#10;Description automatically generated">
            <a:extLst>
              <a:ext uri="{FF2B5EF4-FFF2-40B4-BE49-F238E27FC236}">
                <a16:creationId xmlns:a16="http://schemas.microsoft.com/office/drawing/2014/main" id="{11D42756-1F91-CCCD-B9FE-A4394D40544B}"/>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174"/>
          <a:stretch/>
        </p:blipFill>
        <p:spPr>
          <a:xfrm>
            <a:off x="20" y="10"/>
            <a:ext cx="12191980" cy="6857990"/>
          </a:xfrm>
          <a:prstGeom prst="rect">
            <a:avLst/>
          </a:prstGeom>
        </p:spPr>
      </p:pic>
    </p:spTree>
    <p:extLst>
      <p:ext uri="{BB962C8B-B14F-4D97-AF65-F5344CB8AC3E}">
        <p14:creationId xmlns:p14="http://schemas.microsoft.com/office/powerpoint/2010/main" val="707902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traffic jam on a highway&#10;&#10;Description automatically generated with low confidence">
            <a:extLst>
              <a:ext uri="{FF2B5EF4-FFF2-40B4-BE49-F238E27FC236}">
                <a16:creationId xmlns:a16="http://schemas.microsoft.com/office/drawing/2014/main" id="{84D3E793-1893-1F2F-9130-FC1F80BD581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409065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ar on the road&#10;&#10;Description automatically generated with low confidence">
            <a:extLst>
              <a:ext uri="{FF2B5EF4-FFF2-40B4-BE49-F238E27FC236}">
                <a16:creationId xmlns:a16="http://schemas.microsoft.com/office/drawing/2014/main" id="{C8D6BCFA-CD49-08E5-9B9D-03F73AD870E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931328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Content Placeholder 6" descr="A picture containing text, outdoor, way, road&#10;&#10;Description automatically generated">
            <a:extLst>
              <a:ext uri="{FF2B5EF4-FFF2-40B4-BE49-F238E27FC236}">
                <a16:creationId xmlns:a16="http://schemas.microsoft.com/office/drawing/2014/main" id="{642616BC-AD97-8531-A2B0-D76827F94BB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865361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4" descr="A car on the road&#10;&#10;Description automatically generated with low confidence">
            <a:extLst>
              <a:ext uri="{FF2B5EF4-FFF2-40B4-BE49-F238E27FC236}">
                <a16:creationId xmlns:a16="http://schemas.microsoft.com/office/drawing/2014/main" id="{C0CDA0E8-98C2-0F13-ED54-D6EFDA6E584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90903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rack, outdoor, transport corridor, vehicle&#10;&#10;Description automatically generated">
            <a:extLst>
              <a:ext uri="{FF2B5EF4-FFF2-40B4-BE49-F238E27FC236}">
                <a16:creationId xmlns:a16="http://schemas.microsoft.com/office/drawing/2014/main" id="{45A305F9-AD3B-FE6E-197E-C7D79DFFD5A0}"/>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79614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ar on fire on a road&#10;&#10;Description automatically generated with low confidence">
            <a:extLst>
              <a:ext uri="{FF2B5EF4-FFF2-40B4-BE49-F238E27FC236}">
                <a16:creationId xmlns:a16="http://schemas.microsoft.com/office/drawing/2014/main" id="{CADC8059-3C7B-31D1-A1C8-6202D3505CF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14225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car on fire on a highway&#10;&#10;Description automatically generated with low confidence">
            <a:extLst>
              <a:ext uri="{FF2B5EF4-FFF2-40B4-BE49-F238E27FC236}">
                <a16:creationId xmlns:a16="http://schemas.microsoft.com/office/drawing/2014/main" id="{2B2A7601-2C85-E8C9-256B-5DFCABF5784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62776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fire on the road&#10;&#10;Description automatically generated with low confidence">
            <a:extLst>
              <a:ext uri="{FF2B5EF4-FFF2-40B4-BE49-F238E27FC236}">
                <a16:creationId xmlns:a16="http://schemas.microsoft.com/office/drawing/2014/main" id="{D14E6749-7A52-7479-85F7-248B456FF9C3}"/>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43091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land vehicle, vehicle, fire&#10;&#10;Description automatically generated">
            <a:extLst>
              <a:ext uri="{FF2B5EF4-FFF2-40B4-BE49-F238E27FC236}">
                <a16:creationId xmlns:a16="http://schemas.microsoft.com/office/drawing/2014/main" id="{FFA59F8C-9942-60CA-7F25-47D7A163479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38636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7BB5-61B1-313C-38A9-E40EB05381DC}"/>
              </a:ext>
            </a:extLst>
          </p:cNvPr>
          <p:cNvSpPr>
            <a:spLocks noGrp="1"/>
          </p:cNvSpPr>
          <p:nvPr>
            <p:ph type="title"/>
          </p:nvPr>
        </p:nvSpPr>
        <p:spPr>
          <a:xfrm>
            <a:off x="650669" y="629266"/>
            <a:ext cx="3330328" cy="1641986"/>
          </a:xfrm>
        </p:spPr>
        <p:txBody>
          <a:bodyPr>
            <a:normAutofit/>
          </a:bodyPr>
          <a:lstStyle/>
          <a:p>
            <a:r>
              <a:rPr lang="en-US" sz="3900"/>
              <a:t>Background</a:t>
            </a:r>
          </a:p>
        </p:txBody>
      </p:sp>
      <p:pic>
        <p:nvPicPr>
          <p:cNvPr id="5" name="Picture 4" descr="A picture containing outdoor, vehicle, land vehicle, road&#10;&#10;Description automatically generated">
            <a:extLst>
              <a:ext uri="{FF2B5EF4-FFF2-40B4-BE49-F238E27FC236}">
                <a16:creationId xmlns:a16="http://schemas.microsoft.com/office/drawing/2014/main" id="{6CB3F666-2E08-DD9D-D48D-D5707B47B783}"/>
              </a:ext>
            </a:extLst>
          </p:cNvPr>
          <p:cNvPicPr>
            <a:picLocks noChangeAspect="1"/>
          </p:cNvPicPr>
          <p:nvPr/>
        </p:nvPicPr>
        <p:blipFill rotWithShape="1">
          <a:blip r:embed="rId4">
            <a:extLst>
              <a:ext uri="{28A0092B-C50C-407E-A947-70E740481C1C}">
                <a14:useLocalDpi xmlns:a14="http://schemas.microsoft.com/office/drawing/2010/main" val="0"/>
              </a:ext>
            </a:extLst>
          </a:blip>
          <a:srcRect l="14735" r="11406" b="2"/>
          <a:stretch/>
        </p:blipFill>
        <p:spPr>
          <a:xfrm>
            <a:off x="4634680" y="10"/>
            <a:ext cx="7560130" cy="6857990"/>
          </a:xfrm>
          <a:prstGeom prst="rect">
            <a:avLst/>
          </a:prstGeom>
        </p:spPr>
      </p:pic>
      <p:sp>
        <p:nvSpPr>
          <p:cNvPr id="10" name="Rectangle 9">
            <a:extLst>
              <a:ext uri="{FF2B5EF4-FFF2-40B4-BE49-F238E27FC236}">
                <a16:creationId xmlns:a16="http://schemas.microsoft.com/office/drawing/2014/main" id="{A26E2FAE-FA60-497B-B2CB-7702C6FF3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CB4F077-F82D-2F79-7F5B-37850DB9F403}"/>
              </a:ext>
            </a:extLst>
          </p:cNvPr>
          <p:cNvSpPr>
            <a:spLocks noGrp="1"/>
          </p:cNvSpPr>
          <p:nvPr>
            <p:ph idx="1"/>
          </p:nvPr>
        </p:nvSpPr>
        <p:spPr>
          <a:xfrm>
            <a:off x="650669" y="2438400"/>
            <a:ext cx="3330328" cy="3809999"/>
          </a:xfrm>
        </p:spPr>
        <p:txBody>
          <a:bodyPr>
            <a:normAutofit/>
          </a:bodyPr>
          <a:lstStyle/>
          <a:p>
            <a:endParaRPr lang="en-US" dirty="0"/>
          </a:p>
          <a:p>
            <a:r>
              <a:rPr lang="en-US" dirty="0"/>
              <a:t>Started in Germany in 1996</a:t>
            </a:r>
          </a:p>
          <a:p>
            <a:r>
              <a:rPr lang="en-US" dirty="0"/>
              <a:t>Implemented in Netherlands in 1999</a:t>
            </a:r>
          </a:p>
          <a:p>
            <a:r>
              <a:rPr lang="en-US" dirty="0"/>
              <a:t>Implemented In Minneapolis, Minnesota on I-35W in 2009</a:t>
            </a:r>
          </a:p>
        </p:txBody>
      </p:sp>
    </p:spTree>
    <p:extLst>
      <p:ext uri="{BB962C8B-B14F-4D97-AF65-F5344CB8AC3E}">
        <p14:creationId xmlns:p14="http://schemas.microsoft.com/office/powerpoint/2010/main" val="1516258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Content Placeholder 8" descr="A car on fire on a road&#10;&#10;Description automatically generated with medium confidence">
            <a:extLst>
              <a:ext uri="{FF2B5EF4-FFF2-40B4-BE49-F238E27FC236}">
                <a16:creationId xmlns:a16="http://schemas.microsoft.com/office/drawing/2014/main" id="{A97A93E7-6F73-4A09-3BE7-4C61D1A65320}"/>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199534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text, vehicle, road&#10;&#10;Description automatically generated">
            <a:extLst>
              <a:ext uri="{FF2B5EF4-FFF2-40B4-BE49-F238E27FC236}">
                <a16:creationId xmlns:a16="http://schemas.microsoft.com/office/drawing/2014/main" id="{F163E6B8-9994-B3F4-C4E3-1BA11E8A654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925802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screenshot, ground&#10;&#10;Description automatically generated">
            <a:extLst>
              <a:ext uri="{FF2B5EF4-FFF2-40B4-BE49-F238E27FC236}">
                <a16:creationId xmlns:a16="http://schemas.microsoft.com/office/drawing/2014/main" id="{EAE1677A-BC67-9FB8-7131-168FB2E79182}"/>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48675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vehicle, truck, firefighter, outdoor&#10;&#10;Description automatically generated">
            <a:extLst>
              <a:ext uri="{FF2B5EF4-FFF2-40B4-BE49-F238E27FC236}">
                <a16:creationId xmlns:a16="http://schemas.microsoft.com/office/drawing/2014/main" id="{FA97DC74-B141-4E79-E4DA-FB8BB8D34615}"/>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06289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10623E-7">
            <a:hlinkClick r:id="" action="ppaction://media"/>
            <a:extLst>
              <a:ext uri="{FF2B5EF4-FFF2-40B4-BE49-F238E27FC236}">
                <a16:creationId xmlns:a16="http://schemas.microsoft.com/office/drawing/2014/main" id="{7521ED62-7456-9252-EEC6-08F947B1CB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1377" y="258579"/>
            <a:ext cx="10509245" cy="5911031"/>
          </a:xfrm>
        </p:spPr>
      </p:pic>
    </p:spTree>
    <p:extLst>
      <p:ext uri="{BB962C8B-B14F-4D97-AF65-F5344CB8AC3E}">
        <p14:creationId xmlns:p14="http://schemas.microsoft.com/office/powerpoint/2010/main" val="13878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water, outdoor, composite material, building&#10;&#10;Description automatically generated">
            <a:extLst>
              <a:ext uri="{FF2B5EF4-FFF2-40B4-BE49-F238E27FC236}">
                <a16:creationId xmlns:a16="http://schemas.microsoft.com/office/drawing/2014/main" id="{8226234C-2C5A-8386-14A9-0CFE421934E2}"/>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6796" r="-1" b="-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68DDE-42AC-9426-C722-C5535AD7D7F6}"/>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a:solidFill>
                  <a:srgbClr val="EBEBEB"/>
                </a:solidFill>
              </a:rPr>
              <a:t>Field Inspection</a:t>
            </a:r>
          </a:p>
        </p:txBody>
      </p:sp>
    </p:spTree>
    <p:extLst>
      <p:ext uri="{BB962C8B-B14F-4D97-AF65-F5344CB8AC3E}">
        <p14:creationId xmlns:p14="http://schemas.microsoft.com/office/powerpoint/2010/main" val="2146053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teel, building, iron, metal&#10;&#10;Description automatically generated">
            <a:extLst>
              <a:ext uri="{FF2B5EF4-FFF2-40B4-BE49-F238E27FC236}">
                <a16:creationId xmlns:a16="http://schemas.microsoft.com/office/drawing/2014/main" id="{C240058E-ADB7-575F-8987-6E1CB6592F2B}"/>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rot="5400000">
            <a:off x="-737565" y="1712163"/>
            <a:ext cx="5757461" cy="3238571"/>
          </a:xfrm>
        </p:spPr>
      </p:pic>
      <p:pic>
        <p:nvPicPr>
          <p:cNvPr id="9" name="Picture 8" descr="A picture containing outdoor, sky, ship, water&#10;&#10;Description automatically generated">
            <a:extLst>
              <a:ext uri="{FF2B5EF4-FFF2-40B4-BE49-F238E27FC236}">
                <a16:creationId xmlns:a16="http://schemas.microsoft.com/office/drawing/2014/main" id="{029ED3DB-5E69-A7D9-910A-55C9E55AD0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2813343" y="1712163"/>
            <a:ext cx="5757461" cy="3238572"/>
          </a:xfrm>
          <a:prstGeom prst="rect">
            <a:avLst/>
          </a:prstGeom>
        </p:spPr>
      </p:pic>
      <p:pic>
        <p:nvPicPr>
          <p:cNvPr id="10" name="Content Placeholder 3" descr="A picture containing outdoor, building, sky&#10;&#10;Description automatically generated">
            <a:extLst>
              <a:ext uri="{FF2B5EF4-FFF2-40B4-BE49-F238E27FC236}">
                <a16:creationId xmlns:a16="http://schemas.microsoft.com/office/drawing/2014/main" id="{B96A4A82-24FB-D0FD-A296-5657600EDE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364251" y="1641824"/>
            <a:ext cx="5757461" cy="3238571"/>
          </a:xfrm>
          <a:prstGeom prst="rect">
            <a:avLst/>
          </a:prstGeom>
        </p:spPr>
      </p:pic>
    </p:spTree>
    <p:extLst>
      <p:ext uri="{BB962C8B-B14F-4D97-AF65-F5344CB8AC3E}">
        <p14:creationId xmlns:p14="http://schemas.microsoft.com/office/powerpoint/2010/main" val="951186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clothing, person, outdoor, blue-collar worker&#10;&#10;Description automatically generated">
            <a:extLst>
              <a:ext uri="{FF2B5EF4-FFF2-40B4-BE49-F238E27FC236}">
                <a16:creationId xmlns:a16="http://schemas.microsoft.com/office/drawing/2014/main" id="{E51B5CFA-D083-0C0D-696A-1E7CA3111F1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Tree>
    <p:extLst>
      <p:ext uri="{BB962C8B-B14F-4D97-AF65-F5344CB8AC3E}">
        <p14:creationId xmlns:p14="http://schemas.microsoft.com/office/powerpoint/2010/main" val="267284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A close-up of a bridge&#10;&#10;Description automatically generated with medium confidence">
            <a:extLst>
              <a:ext uri="{FF2B5EF4-FFF2-40B4-BE49-F238E27FC236}">
                <a16:creationId xmlns:a16="http://schemas.microsoft.com/office/drawing/2014/main" id="{53EBD434-3B2A-3423-21A0-A1AC46E4948B}"/>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9178" b="15822"/>
          <a:stretch/>
        </p:blipFill>
        <p:spPr>
          <a:xfrm>
            <a:off x="20" y="10"/>
            <a:ext cx="12191980" cy="6857990"/>
          </a:xfrm>
          <a:prstGeom prst="rect">
            <a:avLst/>
          </a:prstGeom>
        </p:spPr>
      </p:pic>
    </p:spTree>
    <p:extLst>
      <p:ext uri="{BB962C8B-B14F-4D97-AF65-F5344CB8AC3E}">
        <p14:creationId xmlns:p14="http://schemas.microsoft.com/office/powerpoint/2010/main" val="2890849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person, wood, building, construction&#10;&#10;Description automatically generated">
            <a:extLst>
              <a:ext uri="{FF2B5EF4-FFF2-40B4-BE49-F238E27FC236}">
                <a16:creationId xmlns:a16="http://schemas.microsoft.com/office/drawing/2014/main" id="{6BB9B270-6661-C487-11BC-C148DF64E89F}"/>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09778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67CA421-FA2B-47ED-A101-F8BBEBB297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36324-7CB3-448B-BFA7-4E58B02A0BBE}"/>
              </a:ext>
            </a:extLst>
          </p:cNvPr>
          <p:cNvSpPr>
            <a:spLocks noGrp="1"/>
          </p:cNvSpPr>
          <p:nvPr>
            <p:ph type="title"/>
          </p:nvPr>
        </p:nvSpPr>
        <p:spPr>
          <a:xfrm>
            <a:off x="7686988" y="1325880"/>
            <a:ext cx="4250453" cy="3169920"/>
          </a:xfrm>
        </p:spPr>
        <p:txBody>
          <a:bodyPr vert="horz" lIns="91440" tIns="45720" rIns="91440" bIns="45720" rtlCol="0" anchor="b">
            <a:normAutofit/>
          </a:bodyPr>
          <a:lstStyle/>
          <a:p>
            <a:pPr>
              <a:lnSpc>
                <a:spcPct val="90000"/>
              </a:lnSpc>
            </a:pPr>
            <a:r>
              <a:rPr lang="en-US" sz="3800" b="0" i="0" kern="1200" dirty="0">
                <a:solidFill>
                  <a:srgbClr val="EBEBEB"/>
                </a:solidFill>
                <a:latin typeface="+mj-lt"/>
                <a:ea typeface="+mj-ea"/>
                <a:cs typeface="+mj-cs"/>
              </a:rPr>
              <a:t>Map of Part-time Shoulder Use Locations in US 2015</a:t>
            </a:r>
          </a:p>
        </p:txBody>
      </p:sp>
      <p:sp useBgFill="1">
        <p:nvSpPr>
          <p:cNvPr id="24" name="Rectangle 23">
            <a:extLst>
              <a:ext uri="{FF2B5EF4-FFF2-40B4-BE49-F238E27FC236}">
                <a16:creationId xmlns:a16="http://schemas.microsoft.com/office/drawing/2014/main" id="{12425D82-CD5E-45A4-9542-70951E59F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21DB897-A621-4D5F-AC81-91199AC437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A60E0BE3-6771-239D-3E6C-1C7FC56A6968}"/>
              </a:ext>
            </a:extLst>
          </p:cNvPr>
          <p:cNvPicPr>
            <a:picLocks noGrp="1" noChangeAspect="1"/>
          </p:cNvPicPr>
          <p:nvPr>
            <p:ph idx="1"/>
          </p:nvPr>
        </p:nvPicPr>
        <p:blipFill>
          <a:blip r:embed="rId7"/>
          <a:stretch>
            <a:fillRect/>
          </a:stretch>
        </p:blipFill>
        <p:spPr>
          <a:xfrm>
            <a:off x="955392" y="1117475"/>
            <a:ext cx="6275584" cy="4628242"/>
          </a:xfrm>
          <a:prstGeom prst="rect">
            <a:avLst/>
          </a:prstGeom>
          <a:effectLst/>
        </p:spPr>
      </p:pic>
    </p:spTree>
    <p:extLst>
      <p:ext uri="{BB962C8B-B14F-4D97-AF65-F5344CB8AC3E}">
        <p14:creationId xmlns:p14="http://schemas.microsoft.com/office/powerpoint/2010/main" val="51069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4" descr="A car driving on a highway&#10;&#10;Description automatically generated with low confidence">
            <a:extLst>
              <a:ext uri="{FF2B5EF4-FFF2-40B4-BE49-F238E27FC236}">
                <a16:creationId xmlns:a16="http://schemas.microsoft.com/office/drawing/2014/main" id="{55428FCC-4BE0-9BE7-AB8D-367F5DCDAC50}"/>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7120" r="-1" b="-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3" name="Freeform: Shape 22">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96A67-E2AC-A3AF-7C80-1807F9229EA8}"/>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a:solidFill>
                  <a:srgbClr val="EBEBEB"/>
                </a:solidFill>
              </a:rPr>
              <a:t>Cone Test</a:t>
            </a:r>
          </a:p>
        </p:txBody>
      </p:sp>
    </p:spTree>
    <p:extLst>
      <p:ext uri="{BB962C8B-B14F-4D97-AF65-F5344CB8AC3E}">
        <p14:creationId xmlns:p14="http://schemas.microsoft.com/office/powerpoint/2010/main" val="406871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Content Placeholder 8" descr="A picture containing text, outdoor, scene, way&#10;&#10;Description automatically generated">
            <a:extLst>
              <a:ext uri="{FF2B5EF4-FFF2-40B4-BE49-F238E27FC236}">
                <a16:creationId xmlns:a16="http://schemas.microsoft.com/office/drawing/2014/main" id="{1826C604-960F-6EE8-6480-F6FE6E112E6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21792" r="-1" b="5003"/>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E8EEF-48B0-61CF-1885-B483A85BB8CA}"/>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a:solidFill>
                  <a:srgbClr val="EBEBEB"/>
                </a:solidFill>
              </a:rPr>
              <a:t>Trailer Test</a:t>
            </a:r>
          </a:p>
        </p:txBody>
      </p:sp>
    </p:spTree>
    <p:extLst>
      <p:ext uri="{BB962C8B-B14F-4D97-AF65-F5344CB8AC3E}">
        <p14:creationId xmlns:p14="http://schemas.microsoft.com/office/powerpoint/2010/main" val="4199570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road, text, vehicle&#10;&#10;Description automatically generated">
            <a:extLst>
              <a:ext uri="{FF2B5EF4-FFF2-40B4-BE49-F238E27FC236}">
                <a16:creationId xmlns:a16="http://schemas.microsoft.com/office/drawing/2014/main" id="{E1ADA93B-1E46-2B88-8C66-CFEEA251619A}"/>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925087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311A-D92E-9EBC-12DB-3E707C89C4E7}"/>
              </a:ext>
            </a:extLst>
          </p:cNvPr>
          <p:cNvSpPr>
            <a:spLocks noGrp="1"/>
          </p:cNvSpPr>
          <p:nvPr>
            <p:ph type="title"/>
          </p:nvPr>
        </p:nvSpPr>
        <p:spPr/>
        <p:txBody>
          <a:bodyPr/>
          <a:lstStyle/>
          <a:p>
            <a:r>
              <a:rPr lang="en-US"/>
              <a:t>ITS Elements for Managed Lanes </a:t>
            </a:r>
            <a:endParaRPr lang="en-US" dirty="0"/>
          </a:p>
        </p:txBody>
      </p:sp>
      <p:pic>
        <p:nvPicPr>
          <p:cNvPr id="13" name="Content Placeholder 12" descr="A close-up of a camera&#10;&#10;Description automatically generated with medium confidence">
            <a:extLst>
              <a:ext uri="{FF2B5EF4-FFF2-40B4-BE49-F238E27FC236}">
                <a16:creationId xmlns:a16="http://schemas.microsoft.com/office/drawing/2014/main" id="{6D926CBE-E010-0577-8529-17B68565CAA3}"/>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5182749" y="3609472"/>
            <a:ext cx="2203702" cy="2203702"/>
          </a:xfrm>
        </p:spPr>
      </p:pic>
      <p:pic>
        <p:nvPicPr>
          <p:cNvPr id="9" name="Picture 8">
            <a:extLst>
              <a:ext uri="{FF2B5EF4-FFF2-40B4-BE49-F238E27FC236}">
                <a16:creationId xmlns:a16="http://schemas.microsoft.com/office/drawing/2014/main" id="{1CE5C4B1-4EC0-5BC0-D344-8A6C0BACE33B}"/>
              </a:ext>
            </a:extLst>
          </p:cNvPr>
          <p:cNvPicPr>
            <a:picLocks noChangeAspect="1"/>
          </p:cNvPicPr>
          <p:nvPr/>
        </p:nvPicPr>
        <p:blipFill>
          <a:blip r:embed="rId4"/>
          <a:stretch>
            <a:fillRect/>
          </a:stretch>
        </p:blipFill>
        <p:spPr>
          <a:xfrm>
            <a:off x="8759076" y="1345574"/>
            <a:ext cx="3079545" cy="1533734"/>
          </a:xfrm>
          <a:prstGeom prst="rect">
            <a:avLst/>
          </a:prstGeom>
        </p:spPr>
      </p:pic>
      <p:pic>
        <p:nvPicPr>
          <p:cNvPr id="10" name="Picture 9">
            <a:extLst>
              <a:ext uri="{FF2B5EF4-FFF2-40B4-BE49-F238E27FC236}">
                <a16:creationId xmlns:a16="http://schemas.microsoft.com/office/drawing/2014/main" id="{39AA1F05-4FDF-DFEE-DDAF-A8621F7649E4}"/>
              </a:ext>
            </a:extLst>
          </p:cNvPr>
          <p:cNvPicPr>
            <a:picLocks noChangeAspect="1"/>
          </p:cNvPicPr>
          <p:nvPr/>
        </p:nvPicPr>
        <p:blipFill>
          <a:blip r:embed="rId5"/>
          <a:stretch>
            <a:fillRect/>
          </a:stretch>
        </p:blipFill>
        <p:spPr>
          <a:xfrm>
            <a:off x="8381126" y="3296055"/>
            <a:ext cx="1117579" cy="1128963"/>
          </a:xfrm>
          <a:prstGeom prst="rect">
            <a:avLst/>
          </a:prstGeom>
        </p:spPr>
      </p:pic>
      <p:pic>
        <p:nvPicPr>
          <p:cNvPr id="11" name="Picture 10">
            <a:extLst>
              <a:ext uri="{FF2B5EF4-FFF2-40B4-BE49-F238E27FC236}">
                <a16:creationId xmlns:a16="http://schemas.microsoft.com/office/drawing/2014/main" id="{9D423311-0D97-4A75-95D7-68D3071C914E}"/>
              </a:ext>
            </a:extLst>
          </p:cNvPr>
          <p:cNvPicPr>
            <a:picLocks noChangeAspect="1"/>
          </p:cNvPicPr>
          <p:nvPr/>
        </p:nvPicPr>
        <p:blipFill>
          <a:blip r:embed="rId6"/>
          <a:stretch>
            <a:fillRect/>
          </a:stretch>
        </p:blipFill>
        <p:spPr>
          <a:xfrm>
            <a:off x="8378120" y="4684211"/>
            <a:ext cx="1120585" cy="1128963"/>
          </a:xfrm>
          <a:prstGeom prst="rect">
            <a:avLst/>
          </a:prstGeom>
        </p:spPr>
      </p:pic>
      <p:pic>
        <p:nvPicPr>
          <p:cNvPr id="14" name="Picture 13">
            <a:extLst>
              <a:ext uri="{FF2B5EF4-FFF2-40B4-BE49-F238E27FC236}">
                <a16:creationId xmlns:a16="http://schemas.microsoft.com/office/drawing/2014/main" id="{050073DB-C29D-6FEF-4FFE-142D2C68CE37}"/>
              </a:ext>
            </a:extLst>
          </p:cNvPr>
          <p:cNvPicPr>
            <a:picLocks noChangeAspect="1"/>
          </p:cNvPicPr>
          <p:nvPr/>
        </p:nvPicPr>
        <p:blipFill>
          <a:blip r:embed="rId7"/>
          <a:stretch>
            <a:fillRect/>
          </a:stretch>
        </p:blipFill>
        <p:spPr>
          <a:xfrm>
            <a:off x="897652" y="1315792"/>
            <a:ext cx="3907899" cy="5089490"/>
          </a:xfrm>
          <a:prstGeom prst="rect">
            <a:avLst/>
          </a:prstGeom>
        </p:spPr>
      </p:pic>
      <p:pic>
        <p:nvPicPr>
          <p:cNvPr id="16" name="Picture 15">
            <a:extLst>
              <a:ext uri="{FF2B5EF4-FFF2-40B4-BE49-F238E27FC236}">
                <a16:creationId xmlns:a16="http://schemas.microsoft.com/office/drawing/2014/main" id="{9A024065-7257-5449-8FB3-882FEB1E2A5F}"/>
              </a:ext>
            </a:extLst>
          </p:cNvPr>
          <p:cNvPicPr>
            <a:picLocks noChangeAspect="1"/>
          </p:cNvPicPr>
          <p:nvPr/>
        </p:nvPicPr>
        <p:blipFill>
          <a:blip r:embed="rId8"/>
          <a:stretch>
            <a:fillRect/>
          </a:stretch>
        </p:blipFill>
        <p:spPr>
          <a:xfrm>
            <a:off x="9767386" y="3653291"/>
            <a:ext cx="2024569" cy="2739595"/>
          </a:xfrm>
          <a:prstGeom prst="rect">
            <a:avLst/>
          </a:prstGeom>
        </p:spPr>
      </p:pic>
      <p:pic>
        <p:nvPicPr>
          <p:cNvPr id="18" name="Picture 17">
            <a:extLst>
              <a:ext uri="{FF2B5EF4-FFF2-40B4-BE49-F238E27FC236}">
                <a16:creationId xmlns:a16="http://schemas.microsoft.com/office/drawing/2014/main" id="{C927E374-55D8-6B67-7C1C-AF321F6A86BE}"/>
              </a:ext>
            </a:extLst>
          </p:cNvPr>
          <p:cNvPicPr>
            <a:picLocks noChangeAspect="1"/>
          </p:cNvPicPr>
          <p:nvPr/>
        </p:nvPicPr>
        <p:blipFill>
          <a:blip r:embed="rId9"/>
          <a:stretch>
            <a:fillRect/>
          </a:stretch>
        </p:blipFill>
        <p:spPr>
          <a:xfrm>
            <a:off x="4975263" y="1315792"/>
            <a:ext cx="3389198" cy="1791066"/>
          </a:xfrm>
          <a:prstGeom prst="rect">
            <a:avLst/>
          </a:prstGeom>
        </p:spPr>
      </p:pic>
    </p:spTree>
    <p:extLst>
      <p:ext uri="{BB962C8B-B14F-4D97-AF65-F5344CB8AC3E}">
        <p14:creationId xmlns:p14="http://schemas.microsoft.com/office/powerpoint/2010/main" val="3465177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2E3267-7ABE-412B-8580-47EC0D1F61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20B62C5A-2250-4380-AB23-DB87446CCED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D42CF425-7213-4F89-B0FF-4C2BDDD9C6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D35DA97D-88F8-4249-B650-4FC9FD50A3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43F38673-6E30-4BAE-AC67-0B283EBF42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6" name="Rectangle 25">
            <a:extLst>
              <a:ext uri="{FF2B5EF4-FFF2-40B4-BE49-F238E27FC236}">
                <a16:creationId xmlns:a16="http://schemas.microsoft.com/office/drawing/2014/main" id="{202A25CB-1ED1-4C87-AB49-8D3BC684D1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22B3E57-A697-DA37-A1D9-B54BC297D3AF}"/>
              </a:ext>
            </a:extLst>
          </p:cNvPr>
          <p:cNvSpPr>
            <a:spLocks noGrp="1"/>
          </p:cNvSpPr>
          <p:nvPr>
            <p:ph type="title"/>
          </p:nvPr>
        </p:nvSpPr>
        <p:spPr>
          <a:xfrm>
            <a:off x="8210623" y="1447800"/>
            <a:ext cx="3333676" cy="3096987"/>
          </a:xfrm>
        </p:spPr>
        <p:txBody>
          <a:bodyPr vert="horz" lIns="91440" tIns="45720" rIns="91440" bIns="45720" rtlCol="0" anchor="b">
            <a:normAutofit/>
          </a:bodyPr>
          <a:lstStyle/>
          <a:p>
            <a:pPr>
              <a:lnSpc>
                <a:spcPct val="90000"/>
              </a:lnSpc>
            </a:pPr>
            <a:r>
              <a:rPr lang="en-US" sz="5000"/>
              <a:t>Hardware on I-430 River Bridge</a:t>
            </a:r>
          </a:p>
        </p:txBody>
      </p:sp>
      <p:sp>
        <p:nvSpPr>
          <p:cNvPr id="28" name="Rectangle 27">
            <a:extLst>
              <a:ext uri="{FF2B5EF4-FFF2-40B4-BE49-F238E27FC236}">
                <a16:creationId xmlns:a16="http://schemas.microsoft.com/office/drawing/2014/main" id="{3950DF00-F110-48E6-8876-4F7E3E6BF6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treet sign on a pole&#10;&#10;Description automatically generated with low confidence">
            <a:extLst>
              <a:ext uri="{FF2B5EF4-FFF2-40B4-BE49-F238E27FC236}">
                <a16:creationId xmlns:a16="http://schemas.microsoft.com/office/drawing/2014/main" id="{037FAC3D-3B9E-6525-0B67-022C305C18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49015" y="1911348"/>
            <a:ext cx="4051012" cy="3038259"/>
          </a:xfrm>
          <a:prstGeom prst="rect">
            <a:avLst/>
          </a:prstGeom>
          <a:effectLst/>
        </p:spPr>
      </p:pic>
      <p:pic>
        <p:nvPicPr>
          <p:cNvPr id="9" name="Picture 8">
            <a:extLst>
              <a:ext uri="{FF2B5EF4-FFF2-40B4-BE49-F238E27FC236}">
                <a16:creationId xmlns:a16="http://schemas.microsoft.com/office/drawing/2014/main" id="{C5C36D2D-B4AA-9611-071E-1AE3AC1F58C3}"/>
              </a:ext>
            </a:extLst>
          </p:cNvPr>
          <p:cNvPicPr>
            <a:picLocks noChangeAspect="1"/>
          </p:cNvPicPr>
          <p:nvPr/>
        </p:nvPicPr>
        <p:blipFill>
          <a:blip r:embed="rId9"/>
          <a:stretch>
            <a:fillRect/>
          </a:stretch>
        </p:blipFill>
        <p:spPr>
          <a:xfrm>
            <a:off x="4191156" y="1450140"/>
            <a:ext cx="3039820" cy="3960677"/>
          </a:xfrm>
          <a:prstGeom prst="rect">
            <a:avLst/>
          </a:prstGeom>
          <a:effectLst/>
        </p:spPr>
      </p:pic>
    </p:spTree>
    <p:extLst>
      <p:ext uri="{BB962C8B-B14F-4D97-AF65-F5344CB8AC3E}">
        <p14:creationId xmlns:p14="http://schemas.microsoft.com/office/powerpoint/2010/main" val="2369283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2E3267-7ABE-412B-8580-47EC0D1F61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20B62C5A-2250-4380-AB23-DB87446CCED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42CF425-7213-4F89-B0FF-4C2BDDD9C6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D35DA97D-88F8-4249-B650-4FC9FD50A3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43F38673-6E30-4BAE-AC67-0B283EBF42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202A25CB-1ED1-4C87-AB49-8D3BC684D1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2337CAF-8FE1-6963-0F40-89AB58FE0A0C}"/>
              </a:ext>
            </a:extLst>
          </p:cNvPr>
          <p:cNvSpPr>
            <a:spLocks noGrp="1"/>
          </p:cNvSpPr>
          <p:nvPr>
            <p:ph type="title"/>
          </p:nvPr>
        </p:nvSpPr>
        <p:spPr>
          <a:xfrm>
            <a:off x="8210623" y="1447800"/>
            <a:ext cx="3333676" cy="3096987"/>
          </a:xfrm>
        </p:spPr>
        <p:txBody>
          <a:bodyPr vert="horz" lIns="91440" tIns="45720" rIns="91440" bIns="45720" rtlCol="0" anchor="b">
            <a:normAutofit/>
          </a:bodyPr>
          <a:lstStyle/>
          <a:p>
            <a:pPr>
              <a:lnSpc>
                <a:spcPct val="90000"/>
              </a:lnSpc>
            </a:pPr>
            <a:r>
              <a:rPr lang="en-US" sz="5400"/>
              <a:t>Lane-use Control Signals (LCS)</a:t>
            </a:r>
          </a:p>
        </p:txBody>
      </p:sp>
      <p:sp>
        <p:nvSpPr>
          <p:cNvPr id="26" name="Freeform: Shape 25">
            <a:extLst>
              <a:ext uri="{FF2B5EF4-FFF2-40B4-BE49-F238E27FC236}">
                <a16:creationId xmlns:a16="http://schemas.microsoft.com/office/drawing/2014/main" id="{6CA339E8-C3D7-476D-AC8A-9B101D1A5D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475977" y="-475977"/>
            <a:ext cx="6858000" cy="7809953"/>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sp>
      <p:pic>
        <p:nvPicPr>
          <p:cNvPr id="7" name="Picture 6" descr="A traffic light with a red x&#10;&#10;Description automatically generated with low confidence">
            <a:extLst>
              <a:ext uri="{FF2B5EF4-FFF2-40B4-BE49-F238E27FC236}">
                <a16:creationId xmlns:a16="http://schemas.microsoft.com/office/drawing/2014/main" id="{848F954A-E5DB-420E-1FDB-0ABC3F276F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854" y="918553"/>
            <a:ext cx="3037360" cy="5020429"/>
          </a:xfrm>
          <a:prstGeom prst="rect">
            <a:avLst/>
          </a:prstGeom>
          <a:effectLst/>
        </p:spPr>
      </p:pic>
      <p:sp>
        <p:nvSpPr>
          <p:cNvPr id="28" name="Freeform 31">
            <a:extLst>
              <a:ext uri="{FF2B5EF4-FFF2-40B4-BE49-F238E27FC236}">
                <a16:creationId xmlns:a16="http://schemas.microsoft.com/office/drawing/2014/main" id="{066DF7B3-9ED5-41D5-A5B2-B2C5775B13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Picture 8" descr="A picture containing text, outdoor, scene, way&#10;&#10;Description automatically generated">
            <a:extLst>
              <a:ext uri="{FF2B5EF4-FFF2-40B4-BE49-F238E27FC236}">
                <a16:creationId xmlns:a16="http://schemas.microsoft.com/office/drawing/2014/main" id="{CFB7BE7A-7345-8154-0DC5-16EDCFE600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68683" y="918553"/>
            <a:ext cx="3501749" cy="5020428"/>
          </a:xfrm>
          <a:prstGeom prst="rect">
            <a:avLst/>
          </a:prstGeom>
          <a:effectLst/>
        </p:spPr>
      </p:pic>
    </p:spTree>
    <p:extLst>
      <p:ext uri="{BB962C8B-B14F-4D97-AF65-F5344CB8AC3E}">
        <p14:creationId xmlns:p14="http://schemas.microsoft.com/office/powerpoint/2010/main" val="156784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2E3267-7ABE-412B-8580-47EC0D1F61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20B62C5A-2250-4380-AB23-DB87446CCED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42CF425-7213-4F89-B0FF-4C2BDDD9C6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D35DA97D-88F8-4249-B650-4FC9FD50A3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3F38673-6E30-4BAE-AC67-0B283EBF42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202A25CB-1ED1-4C87-AB49-8D3BC684D1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9BECF44-89C8-11EF-1E0D-307A9BA667AA}"/>
              </a:ext>
            </a:extLst>
          </p:cNvPr>
          <p:cNvSpPr>
            <a:spLocks noGrp="1"/>
          </p:cNvSpPr>
          <p:nvPr>
            <p:ph type="title"/>
          </p:nvPr>
        </p:nvSpPr>
        <p:spPr>
          <a:xfrm>
            <a:off x="8210623" y="1447800"/>
            <a:ext cx="3333676" cy="3096987"/>
          </a:xfrm>
        </p:spPr>
        <p:txBody>
          <a:bodyPr vert="horz" lIns="91440" tIns="45720" rIns="91440" bIns="45720" rtlCol="0" anchor="b">
            <a:normAutofit/>
          </a:bodyPr>
          <a:lstStyle/>
          <a:p>
            <a:r>
              <a:rPr lang="en-US" sz="5400"/>
              <a:t>ITS Cabinets</a:t>
            </a:r>
          </a:p>
        </p:txBody>
      </p:sp>
      <p:sp>
        <p:nvSpPr>
          <p:cNvPr id="24" name="Rectangle 23">
            <a:extLst>
              <a:ext uri="{FF2B5EF4-FFF2-40B4-BE49-F238E27FC236}">
                <a16:creationId xmlns:a16="http://schemas.microsoft.com/office/drawing/2014/main" id="{3950DF00-F110-48E6-8876-4F7E3E6BF6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958DB3-65D5-B271-DFDE-1FDBE017EBAF}"/>
              </a:ext>
            </a:extLst>
          </p:cNvPr>
          <p:cNvPicPr>
            <a:picLocks noChangeAspect="1"/>
          </p:cNvPicPr>
          <p:nvPr/>
        </p:nvPicPr>
        <p:blipFill>
          <a:blip r:embed="rId8"/>
          <a:stretch>
            <a:fillRect/>
          </a:stretch>
        </p:blipFill>
        <p:spPr>
          <a:xfrm>
            <a:off x="1123525" y="962904"/>
            <a:ext cx="2701993" cy="4935148"/>
          </a:xfrm>
          <a:prstGeom prst="rect">
            <a:avLst/>
          </a:prstGeom>
          <a:effectLst/>
        </p:spPr>
      </p:pic>
      <p:pic>
        <p:nvPicPr>
          <p:cNvPr id="5" name="Picture 4" descr="A metal box on a dock&#10;&#10;Description automatically generated with low confidence">
            <a:extLst>
              <a:ext uri="{FF2B5EF4-FFF2-40B4-BE49-F238E27FC236}">
                <a16:creationId xmlns:a16="http://schemas.microsoft.com/office/drawing/2014/main" id="{FFFFDE4F-7DD5-8CB8-792B-B37281E528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94746" y="2223991"/>
            <a:ext cx="3213353" cy="2410015"/>
          </a:xfrm>
          <a:prstGeom prst="rect">
            <a:avLst/>
          </a:prstGeom>
          <a:effectLst/>
        </p:spPr>
      </p:pic>
    </p:spTree>
    <p:extLst>
      <p:ext uri="{BB962C8B-B14F-4D97-AF65-F5344CB8AC3E}">
        <p14:creationId xmlns:p14="http://schemas.microsoft.com/office/powerpoint/2010/main" val="4027031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F61C-327E-4709-25C5-91F9B24519D1}"/>
              </a:ext>
            </a:extLst>
          </p:cNvPr>
          <p:cNvSpPr>
            <a:spLocks noGrp="1"/>
          </p:cNvSpPr>
          <p:nvPr>
            <p:ph type="title"/>
          </p:nvPr>
        </p:nvSpPr>
        <p:spPr/>
        <p:txBody>
          <a:bodyPr/>
          <a:lstStyle/>
          <a:p>
            <a:r>
              <a:rPr lang="en-US"/>
              <a:t>Static Signs</a:t>
            </a:r>
            <a:endParaRPr lang="en-US" dirty="0"/>
          </a:p>
        </p:txBody>
      </p:sp>
      <p:pic>
        <p:nvPicPr>
          <p:cNvPr id="5" name="Picture 4">
            <a:extLst>
              <a:ext uri="{FF2B5EF4-FFF2-40B4-BE49-F238E27FC236}">
                <a16:creationId xmlns:a16="http://schemas.microsoft.com/office/drawing/2014/main" id="{6752CD5F-1FEA-9D5A-88E3-351DD7B73EF8}"/>
              </a:ext>
            </a:extLst>
          </p:cNvPr>
          <p:cNvPicPr>
            <a:picLocks noChangeAspect="1"/>
          </p:cNvPicPr>
          <p:nvPr/>
        </p:nvPicPr>
        <p:blipFill>
          <a:blip r:embed="rId5"/>
          <a:stretch>
            <a:fillRect/>
          </a:stretch>
        </p:blipFill>
        <p:spPr>
          <a:xfrm>
            <a:off x="1021986" y="2200537"/>
            <a:ext cx="1905103" cy="2456926"/>
          </a:xfrm>
          <a:prstGeom prst="rect">
            <a:avLst/>
          </a:prstGeom>
        </p:spPr>
      </p:pic>
      <p:pic>
        <p:nvPicPr>
          <p:cNvPr id="11" name="Picture 10">
            <a:extLst>
              <a:ext uri="{FF2B5EF4-FFF2-40B4-BE49-F238E27FC236}">
                <a16:creationId xmlns:a16="http://schemas.microsoft.com/office/drawing/2014/main" id="{07E464B3-D9ED-9F0B-5815-8FC9DDCBE70B}"/>
              </a:ext>
            </a:extLst>
          </p:cNvPr>
          <p:cNvPicPr>
            <a:picLocks noChangeAspect="1"/>
          </p:cNvPicPr>
          <p:nvPr/>
        </p:nvPicPr>
        <p:blipFill>
          <a:blip r:embed="rId6"/>
          <a:stretch>
            <a:fillRect/>
          </a:stretch>
        </p:blipFill>
        <p:spPr>
          <a:xfrm>
            <a:off x="7157435" y="1892439"/>
            <a:ext cx="1919060" cy="4355960"/>
          </a:xfrm>
          <a:prstGeom prst="rect">
            <a:avLst/>
          </a:prstGeom>
        </p:spPr>
      </p:pic>
      <p:pic>
        <p:nvPicPr>
          <p:cNvPr id="13" name="Picture 12">
            <a:extLst>
              <a:ext uri="{FF2B5EF4-FFF2-40B4-BE49-F238E27FC236}">
                <a16:creationId xmlns:a16="http://schemas.microsoft.com/office/drawing/2014/main" id="{E595C245-0216-78AF-188D-FFCB823DEC07}"/>
              </a:ext>
            </a:extLst>
          </p:cNvPr>
          <p:cNvPicPr>
            <a:picLocks noChangeAspect="1"/>
          </p:cNvPicPr>
          <p:nvPr/>
        </p:nvPicPr>
        <p:blipFill>
          <a:blip r:embed="rId7"/>
          <a:stretch>
            <a:fillRect/>
          </a:stretch>
        </p:blipFill>
        <p:spPr>
          <a:xfrm>
            <a:off x="9613001" y="1853248"/>
            <a:ext cx="1932888" cy="4355960"/>
          </a:xfrm>
          <a:prstGeom prst="rect">
            <a:avLst/>
          </a:prstGeom>
        </p:spPr>
      </p:pic>
      <p:pic>
        <p:nvPicPr>
          <p:cNvPr id="19" name="Picture 18" descr="A sign on the side of a road&#10;&#10;Description automatically generated with medium confidence">
            <a:extLst>
              <a:ext uri="{FF2B5EF4-FFF2-40B4-BE49-F238E27FC236}">
                <a16:creationId xmlns:a16="http://schemas.microsoft.com/office/drawing/2014/main" id="{B91C48C9-719E-9CC2-D9E3-B6FABBFD7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164" y="1774806"/>
            <a:ext cx="2899888" cy="4512843"/>
          </a:xfrm>
          <a:prstGeom prst="rect">
            <a:avLst/>
          </a:prstGeom>
        </p:spPr>
      </p:pic>
    </p:spTree>
    <p:extLst>
      <p:ext uri="{BB962C8B-B14F-4D97-AF65-F5344CB8AC3E}">
        <p14:creationId xmlns:p14="http://schemas.microsoft.com/office/powerpoint/2010/main" val="13742570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A picture containing text, outdoor, sky, signage&#10;&#10;Description automatically generated">
            <a:extLst>
              <a:ext uri="{FF2B5EF4-FFF2-40B4-BE49-F238E27FC236}">
                <a16:creationId xmlns:a16="http://schemas.microsoft.com/office/drawing/2014/main" id="{51AE228D-9C4F-0171-F50A-102865B545C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8929" r="-1" b="-1"/>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 name="Content Placeholder 4" descr="A picture containing text, outdoor, road, sky&#10;&#10;Description automatically generated">
            <a:extLst>
              <a:ext uri="{FF2B5EF4-FFF2-40B4-BE49-F238E27FC236}">
                <a16:creationId xmlns:a16="http://schemas.microsoft.com/office/drawing/2014/main" id="{3475B4BB-E3C0-2850-9289-74833DDF58EE}"/>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AED2C-5FA1-2F8D-C896-4B1B55C0C19F}"/>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400">
                <a:solidFill>
                  <a:srgbClr val="EBEBEB"/>
                </a:solidFill>
              </a:rPr>
              <a:t>Dedicated Dynamic Message Signs</a:t>
            </a:r>
          </a:p>
        </p:txBody>
      </p:sp>
    </p:spTree>
    <p:extLst>
      <p:ext uri="{BB962C8B-B14F-4D97-AF65-F5344CB8AC3E}">
        <p14:creationId xmlns:p14="http://schemas.microsoft.com/office/powerpoint/2010/main" val="1827597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2" name="Picture 17">
            <a:extLst>
              <a:ext uri="{FF2B5EF4-FFF2-40B4-BE49-F238E27FC236}">
                <a16:creationId xmlns:a16="http://schemas.microsoft.com/office/drawing/2014/main" id="{94DDC893-E5EF-4CDE-B040-BA5B53AADD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3" name="Picture 19">
            <a:extLst>
              <a:ext uri="{FF2B5EF4-FFF2-40B4-BE49-F238E27FC236}">
                <a16:creationId xmlns:a16="http://schemas.microsoft.com/office/drawing/2014/main" id="{85F1A06D-D369-4974-8208-56120C5E7A9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21">
            <a:extLst>
              <a:ext uri="{FF2B5EF4-FFF2-40B4-BE49-F238E27FC236}">
                <a16:creationId xmlns:a16="http://schemas.microsoft.com/office/drawing/2014/main" id="{DAD27A50-88D7-4E2A-8488-F2879768A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23">
            <a:extLst>
              <a:ext uri="{FF2B5EF4-FFF2-40B4-BE49-F238E27FC236}">
                <a16:creationId xmlns:a16="http://schemas.microsoft.com/office/drawing/2014/main" id="{A47C6ACD-2325-48C6-B9F3-C21563A05E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25">
            <a:extLst>
              <a:ext uri="{FF2B5EF4-FFF2-40B4-BE49-F238E27FC236}">
                <a16:creationId xmlns:a16="http://schemas.microsoft.com/office/drawing/2014/main" id="{1081DF83-4F35-4560-87E6-0DE8AAAC33D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27">
            <a:extLst>
              <a:ext uri="{FF2B5EF4-FFF2-40B4-BE49-F238E27FC236}">
                <a16:creationId xmlns:a16="http://schemas.microsoft.com/office/drawing/2014/main" id="{7C704F0F-1CD8-4DC1-AEE9-225958232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C5B40E3-06B8-862B-CF35-073B86494A8F}"/>
              </a:ext>
            </a:extLst>
          </p:cNvPr>
          <p:cNvSpPr>
            <a:spLocks noGrp="1"/>
          </p:cNvSpPr>
          <p:nvPr>
            <p:ph type="title"/>
          </p:nvPr>
        </p:nvSpPr>
        <p:spPr>
          <a:xfrm>
            <a:off x="8201839" y="1447800"/>
            <a:ext cx="3342459" cy="3329581"/>
          </a:xfrm>
        </p:spPr>
        <p:txBody>
          <a:bodyPr vert="horz" lIns="91440" tIns="45720" rIns="91440" bIns="45720" rtlCol="0" anchor="b">
            <a:normAutofit/>
          </a:bodyPr>
          <a:lstStyle/>
          <a:p>
            <a:pPr>
              <a:lnSpc>
                <a:spcPct val="90000"/>
              </a:lnSpc>
            </a:pPr>
            <a:r>
              <a:rPr lang="en-US" sz="5100"/>
              <a:t>Advance Dynamic Message Signs</a:t>
            </a:r>
          </a:p>
        </p:txBody>
      </p:sp>
      <p:pic>
        <p:nvPicPr>
          <p:cNvPr id="11" name="Picture 10">
            <a:extLst>
              <a:ext uri="{FF2B5EF4-FFF2-40B4-BE49-F238E27FC236}">
                <a16:creationId xmlns:a16="http://schemas.microsoft.com/office/drawing/2014/main" id="{24BF882E-71A9-AF1F-A8C0-E563A8EC5193}"/>
              </a:ext>
            </a:extLst>
          </p:cNvPr>
          <p:cNvPicPr>
            <a:picLocks noChangeAspect="1"/>
          </p:cNvPicPr>
          <p:nvPr/>
        </p:nvPicPr>
        <p:blipFill rotWithShape="1">
          <a:blip r:embed="rId9"/>
          <a:srcRect t="18782" b="21038"/>
          <a:stretch/>
        </p:blipFill>
        <p:spPr>
          <a:xfrm>
            <a:off x="-1" y="10"/>
            <a:ext cx="7546766" cy="3428990"/>
          </a:xfrm>
          <a:prstGeom prst="rect">
            <a:avLst/>
          </a:prstGeom>
        </p:spPr>
      </p:pic>
      <p:pic>
        <p:nvPicPr>
          <p:cNvPr id="13" name="Picture 12">
            <a:extLst>
              <a:ext uri="{FF2B5EF4-FFF2-40B4-BE49-F238E27FC236}">
                <a16:creationId xmlns:a16="http://schemas.microsoft.com/office/drawing/2014/main" id="{00B5BBC6-5AF3-9E95-DA80-9106926E6BF2}"/>
              </a:ext>
            </a:extLst>
          </p:cNvPr>
          <p:cNvPicPr>
            <a:picLocks noChangeAspect="1"/>
          </p:cNvPicPr>
          <p:nvPr/>
        </p:nvPicPr>
        <p:blipFill rotWithShape="1">
          <a:blip r:embed="rId10"/>
          <a:srcRect t="1103" b="15154"/>
          <a:stretch/>
        </p:blipFill>
        <p:spPr>
          <a:xfrm>
            <a:off x="7372" y="3429462"/>
            <a:ext cx="7546766" cy="3428538"/>
          </a:xfrm>
          <a:prstGeom prst="rect">
            <a:avLst/>
          </a:prstGeom>
        </p:spPr>
      </p:pic>
    </p:spTree>
    <p:extLst>
      <p:ext uri="{BB962C8B-B14F-4D97-AF65-F5344CB8AC3E}">
        <p14:creationId xmlns:p14="http://schemas.microsoft.com/office/powerpoint/2010/main" val="1427282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5D73-7F43-D8D8-FC0C-03BB0E2E542E}"/>
              </a:ext>
            </a:extLst>
          </p:cNvPr>
          <p:cNvSpPr>
            <a:spLocks noGrp="1"/>
          </p:cNvSpPr>
          <p:nvPr>
            <p:ph type="title"/>
          </p:nvPr>
        </p:nvSpPr>
        <p:spPr>
          <a:xfrm>
            <a:off x="656385" y="503433"/>
            <a:ext cx="9404723" cy="1063511"/>
          </a:xfrm>
        </p:spPr>
        <p:txBody>
          <a:bodyPr/>
          <a:lstStyle/>
          <a:p>
            <a:r>
              <a:rPr lang="en-US" dirty="0"/>
              <a:t>Part-time Shoulder Use</a:t>
            </a:r>
          </a:p>
        </p:txBody>
      </p:sp>
      <p:sp>
        <p:nvSpPr>
          <p:cNvPr id="3" name="Content Placeholder 2">
            <a:extLst>
              <a:ext uri="{FF2B5EF4-FFF2-40B4-BE49-F238E27FC236}">
                <a16:creationId xmlns:a16="http://schemas.microsoft.com/office/drawing/2014/main" id="{ED5063EB-5EF0-04D2-16B7-A65C518DD25C}"/>
              </a:ext>
            </a:extLst>
          </p:cNvPr>
          <p:cNvSpPr>
            <a:spLocks noGrp="1"/>
          </p:cNvSpPr>
          <p:nvPr>
            <p:ph idx="1"/>
          </p:nvPr>
        </p:nvSpPr>
        <p:spPr>
          <a:xfrm>
            <a:off x="6653385" y="1470145"/>
            <a:ext cx="5281917" cy="4195481"/>
          </a:xfrm>
        </p:spPr>
        <p:txBody>
          <a:bodyPr/>
          <a:lstStyle/>
          <a:p>
            <a:r>
              <a:rPr lang="en-US" sz="4000" dirty="0"/>
              <a:t>Dynamic (</a:t>
            </a:r>
            <a:r>
              <a:rPr lang="en-US" sz="4000" dirty="0">
                <a:effectLst/>
                <a:latin typeface="Arial" panose="020B0604020202020204" pitchFamily="34" charset="0"/>
                <a:ea typeface="Century Gothic" panose="020B0502020202020204" pitchFamily="34" charset="0"/>
                <a:cs typeface="Times New Roman" panose="02020603050405020304" pitchFamily="18" charset="0"/>
              </a:rPr>
              <a:t>D-PTSU</a:t>
            </a:r>
            <a:r>
              <a:rPr lang="en-US" sz="4000" dirty="0"/>
              <a:t>)</a:t>
            </a:r>
            <a:endParaRPr lang="en-US" dirty="0"/>
          </a:p>
          <a:p>
            <a:endParaRPr lang="en-US" dirty="0"/>
          </a:p>
        </p:txBody>
      </p:sp>
      <p:sp>
        <p:nvSpPr>
          <p:cNvPr id="4" name="Content Placeholder 2">
            <a:extLst>
              <a:ext uri="{FF2B5EF4-FFF2-40B4-BE49-F238E27FC236}">
                <a16:creationId xmlns:a16="http://schemas.microsoft.com/office/drawing/2014/main" id="{B440C0DB-AF1A-EA7D-A6DD-F67ACB26E94E}"/>
              </a:ext>
            </a:extLst>
          </p:cNvPr>
          <p:cNvSpPr txBox="1">
            <a:spLocks/>
          </p:cNvSpPr>
          <p:nvPr/>
        </p:nvSpPr>
        <p:spPr>
          <a:xfrm>
            <a:off x="656385" y="1373346"/>
            <a:ext cx="465402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4000" dirty="0"/>
              <a:t>Static (</a:t>
            </a:r>
            <a:r>
              <a:rPr lang="en-US" sz="4000" dirty="0">
                <a:latin typeface="Arial" panose="020B0604020202020204" pitchFamily="34" charset="0"/>
                <a:cs typeface="Times New Roman" panose="02020603050405020304" pitchFamily="18" charset="0"/>
              </a:rPr>
              <a:t>S</a:t>
            </a:r>
            <a:r>
              <a:rPr lang="en-US" sz="4000" dirty="0">
                <a:effectLst/>
                <a:latin typeface="Arial" panose="020B0604020202020204" pitchFamily="34" charset="0"/>
                <a:ea typeface="Century Gothic" panose="020B0502020202020204" pitchFamily="34" charset="0"/>
                <a:cs typeface="Times New Roman" panose="02020603050405020304" pitchFamily="18" charset="0"/>
              </a:rPr>
              <a:t>-PTSU</a:t>
            </a:r>
            <a:r>
              <a:rPr lang="en-US" sz="4000" dirty="0"/>
              <a:t>)</a:t>
            </a:r>
          </a:p>
        </p:txBody>
      </p:sp>
      <p:pic>
        <p:nvPicPr>
          <p:cNvPr id="5" name="Picture 4">
            <a:extLst>
              <a:ext uri="{FF2B5EF4-FFF2-40B4-BE49-F238E27FC236}">
                <a16:creationId xmlns:a16="http://schemas.microsoft.com/office/drawing/2014/main" id="{A6F3F8DC-CDB7-4866-547B-96D4EDA7095A}"/>
              </a:ext>
            </a:extLst>
          </p:cNvPr>
          <p:cNvPicPr>
            <a:picLocks noChangeAspect="1"/>
          </p:cNvPicPr>
          <p:nvPr/>
        </p:nvPicPr>
        <p:blipFill rotWithShape="1">
          <a:blip r:embed="rId3"/>
          <a:srcRect b="7270"/>
          <a:stretch/>
        </p:blipFill>
        <p:spPr bwMode="auto">
          <a:xfrm>
            <a:off x="6653385" y="2625916"/>
            <a:ext cx="2446862" cy="246066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88052CD-95FD-D88A-5C12-96B1C54F9744}"/>
              </a:ext>
            </a:extLst>
          </p:cNvPr>
          <p:cNvPicPr>
            <a:picLocks noChangeAspect="1"/>
          </p:cNvPicPr>
          <p:nvPr/>
        </p:nvPicPr>
        <p:blipFill>
          <a:blip r:embed="rId4"/>
          <a:stretch>
            <a:fillRect/>
          </a:stretch>
        </p:blipFill>
        <p:spPr>
          <a:xfrm>
            <a:off x="9292960" y="2617626"/>
            <a:ext cx="2383163" cy="2460664"/>
          </a:xfrm>
          <a:prstGeom prst="rect">
            <a:avLst/>
          </a:prstGeom>
        </p:spPr>
      </p:pic>
      <p:pic>
        <p:nvPicPr>
          <p:cNvPr id="10" name="Picture 9" descr="A picture containing text, font, symbol, number&#10;&#10;Description automatically generated">
            <a:extLst>
              <a:ext uri="{FF2B5EF4-FFF2-40B4-BE49-F238E27FC236}">
                <a16:creationId xmlns:a16="http://schemas.microsoft.com/office/drawing/2014/main" id="{C82FB225-7AE9-5463-30FE-FF82F477B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0484" y="2407471"/>
            <a:ext cx="2450622" cy="2042957"/>
          </a:xfrm>
          <a:prstGeom prst="rect">
            <a:avLst/>
          </a:prstGeom>
        </p:spPr>
      </p:pic>
      <p:pic>
        <p:nvPicPr>
          <p:cNvPr id="12" name="Picture 11" descr="A sign with text and arrow&#10;&#10;Description automatically generated with low confidence">
            <a:extLst>
              <a:ext uri="{FF2B5EF4-FFF2-40B4-BE49-F238E27FC236}">
                <a16:creationId xmlns:a16="http://schemas.microsoft.com/office/drawing/2014/main" id="{1686BA9A-1D00-4B61-A5B6-E1BF6BE0971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04382" y="4530530"/>
            <a:ext cx="2922112" cy="1824037"/>
          </a:xfrm>
          <a:prstGeom prst="rect">
            <a:avLst/>
          </a:prstGeom>
        </p:spPr>
      </p:pic>
      <p:pic>
        <p:nvPicPr>
          <p:cNvPr id="14" name="Picture 13" descr="A picture containing text, font, number, flash memory&#10;&#10;Description automatically generated">
            <a:extLst>
              <a:ext uri="{FF2B5EF4-FFF2-40B4-BE49-F238E27FC236}">
                <a16:creationId xmlns:a16="http://schemas.microsoft.com/office/drawing/2014/main" id="{BC684ECF-46FD-BF92-89C0-7ECB008F4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81" y="2350321"/>
            <a:ext cx="2546919" cy="4004246"/>
          </a:xfrm>
          <a:prstGeom prst="rect">
            <a:avLst/>
          </a:prstGeom>
        </p:spPr>
      </p:pic>
    </p:spTree>
    <p:extLst>
      <p:ext uri="{BB962C8B-B14F-4D97-AF65-F5344CB8AC3E}">
        <p14:creationId xmlns:p14="http://schemas.microsoft.com/office/powerpoint/2010/main" val="4172529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D3C0-C81F-8F33-7183-BCB53C5E9D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021B75-724C-8220-B734-096E1836E476}"/>
              </a:ext>
            </a:extLst>
          </p:cNvPr>
          <p:cNvPicPr>
            <a:picLocks noGrp="1" noChangeAspect="1"/>
          </p:cNvPicPr>
          <p:nvPr>
            <p:ph idx="1"/>
          </p:nvPr>
        </p:nvPicPr>
        <p:blipFill>
          <a:blip r:embed="rId3"/>
          <a:stretch>
            <a:fillRect/>
          </a:stretch>
        </p:blipFill>
        <p:spPr>
          <a:xfrm>
            <a:off x="0" y="9492"/>
            <a:ext cx="12192000" cy="6848508"/>
          </a:xfrm>
        </p:spPr>
      </p:pic>
    </p:spTree>
    <p:extLst>
      <p:ext uri="{BB962C8B-B14F-4D97-AF65-F5344CB8AC3E}">
        <p14:creationId xmlns:p14="http://schemas.microsoft.com/office/powerpoint/2010/main" val="254584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6" name="Picture 22">
            <a:extLst>
              <a:ext uri="{FF2B5EF4-FFF2-40B4-BE49-F238E27FC236}">
                <a16:creationId xmlns:a16="http://schemas.microsoft.com/office/drawing/2014/main" id="{BD310164-D3A3-415E-9D94-5D21D9FB2F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7" name="Picture 24">
            <a:extLst>
              <a:ext uri="{FF2B5EF4-FFF2-40B4-BE49-F238E27FC236}">
                <a16:creationId xmlns:a16="http://schemas.microsoft.com/office/drawing/2014/main" id="{BE586E08-18BF-4AB1-AB48-4005D567343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26">
            <a:extLst>
              <a:ext uri="{FF2B5EF4-FFF2-40B4-BE49-F238E27FC236}">
                <a16:creationId xmlns:a16="http://schemas.microsoft.com/office/drawing/2014/main" id="{4A497DBC-2692-42B4-A606-31024033F7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9" name="Picture 28">
            <a:extLst>
              <a:ext uri="{FF2B5EF4-FFF2-40B4-BE49-F238E27FC236}">
                <a16:creationId xmlns:a16="http://schemas.microsoft.com/office/drawing/2014/main" id="{3517A192-66A9-4297-9284-65580829AB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0">
            <a:extLst>
              <a:ext uri="{FF2B5EF4-FFF2-40B4-BE49-F238E27FC236}">
                <a16:creationId xmlns:a16="http://schemas.microsoft.com/office/drawing/2014/main" id="{130825ED-0133-430D-BBBB-50B6F52284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1" name="Rectangle 32">
            <a:extLst>
              <a:ext uri="{FF2B5EF4-FFF2-40B4-BE49-F238E27FC236}">
                <a16:creationId xmlns:a16="http://schemas.microsoft.com/office/drawing/2014/main" id="{633F040E-FA1C-4EDC-B925-7EFCB95828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768A42A-57E6-A85B-984F-E7A8E16F7C75}"/>
              </a:ext>
            </a:extLst>
          </p:cNvPr>
          <p:cNvSpPr>
            <a:spLocks noGrp="1"/>
          </p:cNvSpPr>
          <p:nvPr>
            <p:ph type="title"/>
          </p:nvPr>
        </p:nvSpPr>
        <p:spPr>
          <a:xfrm>
            <a:off x="8210623" y="1447800"/>
            <a:ext cx="3333676" cy="3096987"/>
          </a:xfrm>
        </p:spPr>
        <p:txBody>
          <a:bodyPr vert="horz" lIns="91440" tIns="45720" rIns="91440" bIns="45720" rtlCol="0" anchor="b">
            <a:normAutofit/>
          </a:bodyPr>
          <a:lstStyle/>
          <a:p>
            <a:r>
              <a:rPr lang="en-US" sz="5400"/>
              <a:t>PTZ Cameras</a:t>
            </a:r>
          </a:p>
        </p:txBody>
      </p:sp>
      <p:sp>
        <p:nvSpPr>
          <p:cNvPr id="35" name="Rectangle 34">
            <a:extLst>
              <a:ext uri="{FF2B5EF4-FFF2-40B4-BE49-F238E27FC236}">
                <a16:creationId xmlns:a16="http://schemas.microsoft.com/office/drawing/2014/main" id="{3FDC3884-AF10-42EC-A828-643B6154F9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9B516A-CBA1-8C05-C122-C3EC7F0C4CCE}"/>
              </a:ext>
            </a:extLst>
          </p:cNvPr>
          <p:cNvPicPr>
            <a:picLocks noChangeAspect="1"/>
          </p:cNvPicPr>
          <p:nvPr/>
        </p:nvPicPr>
        <p:blipFill>
          <a:blip r:embed="rId8"/>
          <a:stretch>
            <a:fillRect/>
          </a:stretch>
        </p:blipFill>
        <p:spPr>
          <a:xfrm>
            <a:off x="955392" y="1258545"/>
            <a:ext cx="3039745" cy="1778250"/>
          </a:xfrm>
          <a:prstGeom prst="rect">
            <a:avLst/>
          </a:prstGeom>
          <a:effectLst/>
        </p:spPr>
      </p:pic>
      <p:pic>
        <p:nvPicPr>
          <p:cNvPr id="6" name="Picture 5">
            <a:extLst>
              <a:ext uri="{FF2B5EF4-FFF2-40B4-BE49-F238E27FC236}">
                <a16:creationId xmlns:a16="http://schemas.microsoft.com/office/drawing/2014/main" id="{BC8430C8-B7C0-3D49-6B45-DA69EA07A837}"/>
              </a:ext>
            </a:extLst>
          </p:cNvPr>
          <p:cNvPicPr>
            <a:picLocks noChangeAspect="1"/>
          </p:cNvPicPr>
          <p:nvPr/>
        </p:nvPicPr>
        <p:blipFill>
          <a:blip r:embed="rId9"/>
          <a:stretch>
            <a:fillRect/>
          </a:stretch>
        </p:blipFill>
        <p:spPr>
          <a:xfrm>
            <a:off x="4191230" y="1326415"/>
            <a:ext cx="3039745" cy="1641462"/>
          </a:xfrm>
          <a:prstGeom prst="rect">
            <a:avLst/>
          </a:prstGeom>
          <a:effectLst/>
        </p:spPr>
      </p:pic>
      <p:pic>
        <p:nvPicPr>
          <p:cNvPr id="8" name="Picture 7">
            <a:extLst>
              <a:ext uri="{FF2B5EF4-FFF2-40B4-BE49-F238E27FC236}">
                <a16:creationId xmlns:a16="http://schemas.microsoft.com/office/drawing/2014/main" id="{156DBC88-5A5E-6CDA-F905-EA04EC659604}"/>
              </a:ext>
            </a:extLst>
          </p:cNvPr>
          <p:cNvPicPr>
            <a:picLocks noChangeAspect="1"/>
          </p:cNvPicPr>
          <p:nvPr/>
        </p:nvPicPr>
        <p:blipFill>
          <a:blip r:embed="rId10"/>
          <a:stretch>
            <a:fillRect/>
          </a:stretch>
        </p:blipFill>
        <p:spPr>
          <a:xfrm>
            <a:off x="955392" y="3869757"/>
            <a:ext cx="3039745" cy="1687058"/>
          </a:xfrm>
          <a:prstGeom prst="rect">
            <a:avLst/>
          </a:prstGeom>
          <a:effectLst/>
        </p:spPr>
      </p:pic>
      <p:pic>
        <p:nvPicPr>
          <p:cNvPr id="18" name="Picture 17">
            <a:extLst>
              <a:ext uri="{FF2B5EF4-FFF2-40B4-BE49-F238E27FC236}">
                <a16:creationId xmlns:a16="http://schemas.microsoft.com/office/drawing/2014/main" id="{D38840DF-35E7-F35D-17D6-F365D7AFCEFC}"/>
              </a:ext>
            </a:extLst>
          </p:cNvPr>
          <p:cNvPicPr>
            <a:picLocks noChangeAspect="1"/>
          </p:cNvPicPr>
          <p:nvPr/>
        </p:nvPicPr>
        <p:blipFill>
          <a:blip r:embed="rId11"/>
          <a:stretch>
            <a:fillRect/>
          </a:stretch>
        </p:blipFill>
        <p:spPr>
          <a:xfrm>
            <a:off x="4191230" y="3912077"/>
            <a:ext cx="3039745" cy="1603465"/>
          </a:xfrm>
          <a:prstGeom prst="rect">
            <a:avLst/>
          </a:prstGeom>
          <a:effectLst/>
        </p:spPr>
      </p:pic>
    </p:spTree>
    <p:extLst>
      <p:ext uri="{BB962C8B-B14F-4D97-AF65-F5344CB8AC3E}">
        <p14:creationId xmlns:p14="http://schemas.microsoft.com/office/powerpoint/2010/main" val="36475952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B8C2-2329-8086-22B1-13E38D4B1CDE}"/>
              </a:ext>
            </a:extLst>
          </p:cNvPr>
          <p:cNvSpPr>
            <a:spLocks noGrp="1"/>
          </p:cNvSpPr>
          <p:nvPr>
            <p:ph type="title"/>
          </p:nvPr>
        </p:nvSpPr>
        <p:spPr>
          <a:xfrm>
            <a:off x="7589962" y="1997532"/>
            <a:ext cx="4565281" cy="1141407"/>
          </a:xfrm>
        </p:spPr>
        <p:txBody>
          <a:bodyPr vert="horz" lIns="91440" tIns="45720" rIns="91440" bIns="45720" rtlCol="0" anchor="b">
            <a:noAutofit/>
          </a:bodyPr>
          <a:lstStyle/>
          <a:p>
            <a:r>
              <a:rPr lang="en-US" sz="3600" dirty="0">
                <a:solidFill>
                  <a:srgbClr val="EBEBEB"/>
                </a:solidFill>
              </a:rPr>
              <a:t>IDriveArkansas.com</a:t>
            </a:r>
          </a:p>
        </p:txBody>
      </p:sp>
      <p:pic>
        <p:nvPicPr>
          <p:cNvPr id="5" name="Content Placeholder 4" descr="A map of a city&#10;&#10;Description automatically generated with low confidence">
            <a:extLst>
              <a:ext uri="{FF2B5EF4-FFF2-40B4-BE49-F238E27FC236}">
                <a16:creationId xmlns:a16="http://schemas.microsoft.com/office/drawing/2014/main" id="{7E1AE04F-B405-B8E0-CFB6-606D833E07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822" r="13511" b="1"/>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19501896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910C-E98B-E219-783F-6EDCEA69DB49}"/>
              </a:ext>
            </a:extLst>
          </p:cNvPr>
          <p:cNvSpPr>
            <a:spLocks noGrp="1"/>
          </p:cNvSpPr>
          <p:nvPr>
            <p:ph type="title"/>
          </p:nvPr>
        </p:nvSpPr>
        <p:spPr/>
        <p:txBody>
          <a:bodyPr/>
          <a:lstStyle/>
          <a:p>
            <a:r>
              <a:rPr lang="en-US"/>
              <a:t>Illumination (Roadway Lighting)</a:t>
            </a:r>
            <a:endParaRPr lang="en-US" dirty="0"/>
          </a:p>
        </p:txBody>
      </p:sp>
      <p:pic>
        <p:nvPicPr>
          <p:cNvPr id="7" name="Picture 6" descr="A picture containing outdoor, sky, cloud, scene&#10;&#10;Description automatically generated">
            <a:extLst>
              <a:ext uri="{FF2B5EF4-FFF2-40B4-BE49-F238E27FC236}">
                <a16:creationId xmlns:a16="http://schemas.microsoft.com/office/drawing/2014/main" id="{FEC3922F-2113-182F-7D38-1FD0FB5E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237" y="1320906"/>
            <a:ext cx="8852597" cy="5084376"/>
          </a:xfrm>
          <a:prstGeom prst="rect">
            <a:avLst/>
          </a:prstGeom>
        </p:spPr>
      </p:pic>
    </p:spTree>
    <p:extLst>
      <p:ext uri="{BB962C8B-B14F-4D97-AF65-F5344CB8AC3E}">
        <p14:creationId xmlns:p14="http://schemas.microsoft.com/office/powerpoint/2010/main" val="4013146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91E1-93EF-D11C-882A-3868680F2E6B}"/>
              </a:ext>
            </a:extLst>
          </p:cNvPr>
          <p:cNvSpPr>
            <a:spLocks noGrp="1"/>
          </p:cNvSpPr>
          <p:nvPr>
            <p:ph type="title"/>
          </p:nvPr>
        </p:nvSpPr>
        <p:spPr>
          <a:xfrm>
            <a:off x="646111" y="609601"/>
            <a:ext cx="3325731" cy="1675975"/>
          </a:xfrm>
        </p:spPr>
        <p:txBody>
          <a:bodyPr>
            <a:normAutofit/>
          </a:bodyPr>
          <a:lstStyle/>
          <a:p>
            <a:r>
              <a:rPr lang="en-US" dirty="0"/>
              <a:t>Weather Sensors</a:t>
            </a:r>
          </a:p>
        </p:txBody>
      </p:sp>
      <p:pic>
        <p:nvPicPr>
          <p:cNvPr id="9" name="Picture 8">
            <a:extLst>
              <a:ext uri="{FF2B5EF4-FFF2-40B4-BE49-F238E27FC236}">
                <a16:creationId xmlns:a16="http://schemas.microsoft.com/office/drawing/2014/main" id="{74B30212-4868-2E2D-E56A-6D4E1AAF563A}"/>
              </a:ext>
            </a:extLst>
          </p:cNvPr>
          <p:cNvPicPr>
            <a:picLocks noChangeAspect="1"/>
          </p:cNvPicPr>
          <p:nvPr/>
        </p:nvPicPr>
        <p:blipFill rotWithShape="1">
          <a:blip r:embed="rId4"/>
          <a:srcRect l="11449" r="5449"/>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5" name="Picture 4" descr="A screenshot of a computer&#10;&#10;Description automatically generated with medium confidence">
            <a:extLst>
              <a:ext uri="{FF2B5EF4-FFF2-40B4-BE49-F238E27FC236}">
                <a16:creationId xmlns:a16="http://schemas.microsoft.com/office/drawing/2014/main" id="{256DB6CD-523B-4DAE-04E6-46FE1B134BDD}"/>
              </a:ext>
            </a:extLst>
          </p:cNvPr>
          <p:cNvPicPr>
            <a:picLocks noChangeAspect="1"/>
          </p:cNvPicPr>
          <p:nvPr/>
        </p:nvPicPr>
        <p:blipFill rotWithShape="1">
          <a:blip r:embed="rId5">
            <a:extLst>
              <a:ext uri="{28A0092B-C50C-407E-A947-70E740481C1C}">
                <a14:useLocalDpi xmlns:a14="http://schemas.microsoft.com/office/drawing/2010/main" val="0"/>
              </a:ext>
            </a:extLst>
          </a:blip>
          <a:srcRect l="8182" r="16483"/>
          <a:stretch/>
        </p:blipFill>
        <p:spPr>
          <a:xfrm>
            <a:off x="8135262" y="609601"/>
            <a:ext cx="3409037" cy="5638797"/>
          </a:xfrm>
          <a:prstGeom prst="rect">
            <a:avLst/>
          </a:prstGeom>
          <a:effectLst>
            <a:outerShdw blurRad="50800" dist="38100" dir="5400000" algn="t" rotWithShape="0">
              <a:prstClr val="black">
                <a:alpha val="43000"/>
              </a:prstClr>
            </a:outerShdw>
          </a:effectLst>
        </p:spPr>
      </p:pic>
      <p:sp>
        <p:nvSpPr>
          <p:cNvPr id="14" name="Rectangle 13">
            <a:extLst>
              <a:ext uri="{FF2B5EF4-FFF2-40B4-BE49-F238E27FC236}">
                <a16:creationId xmlns:a16="http://schemas.microsoft.com/office/drawing/2014/main" id="{B54E2689-26D4-44B0-9175-57BD88CF2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F90D568-F63B-D653-785A-1BCE33E250B9}"/>
              </a:ext>
            </a:extLst>
          </p:cNvPr>
          <p:cNvSpPr>
            <a:spLocks noGrp="1"/>
          </p:cNvSpPr>
          <p:nvPr>
            <p:ph idx="1"/>
          </p:nvPr>
        </p:nvSpPr>
        <p:spPr>
          <a:xfrm>
            <a:off x="642176" y="2484544"/>
            <a:ext cx="3329666" cy="3763855"/>
          </a:xfrm>
        </p:spPr>
        <p:txBody>
          <a:bodyPr>
            <a:normAutofit/>
          </a:bodyPr>
          <a:lstStyle/>
          <a:p>
            <a:pPr marL="0" indent="0">
              <a:buNone/>
            </a:pPr>
            <a:endParaRPr lang="en-US" dirty="0"/>
          </a:p>
          <a:p>
            <a:endParaRPr lang="en-US" dirty="0"/>
          </a:p>
        </p:txBody>
      </p:sp>
    </p:spTree>
    <p:extLst>
      <p:ext uri="{BB962C8B-B14F-4D97-AF65-F5344CB8AC3E}">
        <p14:creationId xmlns:p14="http://schemas.microsoft.com/office/powerpoint/2010/main" val="1693595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2AEF2-985A-7EBB-9779-A33EDD86F4FD}"/>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en-US" sz="3000" b="0" i="0" kern="1200">
                <a:solidFill>
                  <a:srgbClr val="EBEBEB"/>
                </a:solidFill>
                <a:latin typeface="+mj-lt"/>
                <a:ea typeface="+mj-ea"/>
                <a:cs typeface="+mj-cs"/>
              </a:rPr>
              <a:t>Communication System</a:t>
            </a: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id="{C632504E-481C-0081-BDA1-4AB6F6195EDA}"/>
              </a:ext>
            </a:extLst>
          </p:cNvPr>
          <p:cNvPicPr>
            <a:picLocks noGrp="1" noChangeAspect="1"/>
          </p:cNvPicPr>
          <p:nvPr>
            <p:ph idx="1"/>
          </p:nvPr>
        </p:nvPicPr>
        <p:blipFill>
          <a:blip r:embed="rId7"/>
          <a:stretch>
            <a:fillRect/>
          </a:stretch>
        </p:blipFill>
        <p:spPr>
          <a:xfrm>
            <a:off x="643854" y="1406479"/>
            <a:ext cx="6270662" cy="4044576"/>
          </a:xfrm>
          <a:prstGeom prst="rect">
            <a:avLst/>
          </a:prstGeom>
          <a:effectLst/>
        </p:spPr>
      </p:pic>
    </p:spTree>
    <p:extLst>
      <p:ext uri="{BB962C8B-B14F-4D97-AF65-F5344CB8AC3E}">
        <p14:creationId xmlns:p14="http://schemas.microsoft.com/office/powerpoint/2010/main" val="2159261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D27CF008-4B18-436D-B2D5-C1346C1243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22DAD8-5F67-4B73-ADA9-06EF381F7A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pic>
        <p:nvPicPr>
          <p:cNvPr id="5" name="Content Placeholder 4" descr="A picture containing map, aerial photography, bird's-eye view, aerial&#10;&#10;Description automatically generated">
            <a:extLst>
              <a:ext uri="{FF2B5EF4-FFF2-40B4-BE49-F238E27FC236}">
                <a16:creationId xmlns:a16="http://schemas.microsoft.com/office/drawing/2014/main" id="{9D4CC540-4B34-4795-CF8A-5AF8B127EA1B}"/>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5458" y="1392577"/>
            <a:ext cx="9150807" cy="2539348"/>
          </a:xfrm>
          <a:prstGeom prst="rect">
            <a:avLst/>
          </a:prstGeom>
          <a:effectLst/>
        </p:spPr>
      </p:pic>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9CAB7-1C88-9E83-B57C-C7F5E469D6F9}"/>
              </a:ext>
            </a:extLst>
          </p:cNvPr>
          <p:cNvSpPr>
            <a:spLocks noGrp="1"/>
          </p:cNvSpPr>
          <p:nvPr>
            <p:ph type="title"/>
          </p:nvPr>
        </p:nvSpPr>
        <p:spPr>
          <a:xfrm>
            <a:off x="636916" y="4854346"/>
            <a:ext cx="9149350" cy="868026"/>
          </a:xfrm>
        </p:spPr>
        <p:txBody>
          <a:bodyPr vert="horz" lIns="91440" tIns="45720" rIns="91440" bIns="45720" rtlCol="0" anchor="b">
            <a:normAutofit/>
          </a:bodyPr>
          <a:lstStyle/>
          <a:p>
            <a:r>
              <a:rPr lang="en-US" sz="4800" b="0" i="0" kern="1200">
                <a:solidFill>
                  <a:srgbClr val="EBEBEB"/>
                </a:solidFill>
                <a:latin typeface="+mj-lt"/>
                <a:ea typeface="+mj-ea"/>
                <a:cs typeface="+mj-cs"/>
              </a:rPr>
              <a:t>Power System</a:t>
            </a:r>
          </a:p>
        </p:txBody>
      </p:sp>
    </p:spTree>
    <p:extLst>
      <p:ext uri="{BB962C8B-B14F-4D97-AF65-F5344CB8AC3E}">
        <p14:creationId xmlns:p14="http://schemas.microsoft.com/office/powerpoint/2010/main" val="1553752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1179-97D7-52F6-2D40-5F5F4468DEA5}"/>
              </a:ext>
            </a:extLst>
          </p:cNvPr>
          <p:cNvSpPr>
            <a:spLocks noGrp="1"/>
          </p:cNvSpPr>
          <p:nvPr>
            <p:ph type="title"/>
          </p:nvPr>
        </p:nvSpPr>
        <p:spPr/>
        <p:txBody>
          <a:bodyPr/>
          <a:lstStyle/>
          <a:p>
            <a:r>
              <a:rPr lang="en-US" dirty="0"/>
              <a:t>Other Systems</a:t>
            </a:r>
          </a:p>
        </p:txBody>
      </p:sp>
      <p:sp>
        <p:nvSpPr>
          <p:cNvPr id="3" name="Content Placeholder 2">
            <a:extLst>
              <a:ext uri="{FF2B5EF4-FFF2-40B4-BE49-F238E27FC236}">
                <a16:creationId xmlns:a16="http://schemas.microsoft.com/office/drawing/2014/main" id="{031C71C5-95F9-BFFF-1FE4-4C169A4C67CF}"/>
              </a:ext>
            </a:extLst>
          </p:cNvPr>
          <p:cNvSpPr>
            <a:spLocks noGrp="1"/>
          </p:cNvSpPr>
          <p:nvPr>
            <p:ph idx="1"/>
          </p:nvPr>
        </p:nvSpPr>
        <p:spPr/>
        <p:txBody>
          <a:bodyPr/>
          <a:lstStyle/>
          <a:p>
            <a:r>
              <a:rPr lang="en-US" dirty="0"/>
              <a:t>Navigation Lighting</a:t>
            </a:r>
          </a:p>
          <a:p>
            <a:r>
              <a:rPr lang="en-US" dirty="0"/>
              <a:t>Counters (Roadway Sensors)</a:t>
            </a:r>
          </a:p>
          <a:p>
            <a:r>
              <a:rPr lang="en-US" dirty="0"/>
              <a:t>Guardrail System</a:t>
            </a:r>
          </a:p>
        </p:txBody>
      </p:sp>
      <p:pic>
        <p:nvPicPr>
          <p:cNvPr id="5" name="Picture 4">
            <a:extLst>
              <a:ext uri="{FF2B5EF4-FFF2-40B4-BE49-F238E27FC236}">
                <a16:creationId xmlns:a16="http://schemas.microsoft.com/office/drawing/2014/main" id="{D95FDFC8-F8B4-E29A-7427-45CE1852BDB3}"/>
              </a:ext>
            </a:extLst>
          </p:cNvPr>
          <p:cNvPicPr>
            <a:picLocks noChangeAspect="1"/>
          </p:cNvPicPr>
          <p:nvPr/>
        </p:nvPicPr>
        <p:blipFill>
          <a:blip r:embed="rId2"/>
          <a:stretch>
            <a:fillRect/>
          </a:stretch>
        </p:blipFill>
        <p:spPr>
          <a:xfrm>
            <a:off x="5566787" y="1738572"/>
            <a:ext cx="5342373" cy="3924216"/>
          </a:xfrm>
          <a:prstGeom prst="rect">
            <a:avLst/>
          </a:prstGeom>
        </p:spPr>
      </p:pic>
    </p:spTree>
    <p:extLst>
      <p:ext uri="{BB962C8B-B14F-4D97-AF65-F5344CB8AC3E}">
        <p14:creationId xmlns:p14="http://schemas.microsoft.com/office/powerpoint/2010/main" val="23718633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5" name="Picture 6">
            <a:extLst>
              <a:ext uri="{FF2B5EF4-FFF2-40B4-BE49-F238E27FC236}">
                <a16:creationId xmlns:a16="http://schemas.microsoft.com/office/drawing/2014/main" id="{91B28F63-CF00-448F-B141-FE33C33B189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8">
            <a:extLst>
              <a:ext uri="{FF2B5EF4-FFF2-40B4-BE49-F238E27FC236}">
                <a16:creationId xmlns:a16="http://schemas.microsoft.com/office/drawing/2014/main" id="{2AE609E2-8522-44E4-9077-980E5BCF3E1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10">
            <a:extLst>
              <a:ext uri="{FF2B5EF4-FFF2-40B4-BE49-F238E27FC236}">
                <a16:creationId xmlns:a16="http://schemas.microsoft.com/office/drawing/2014/main" id="{4FA533C5-33E3-4611-AF9F-72811D8B26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12">
            <a:extLst>
              <a:ext uri="{FF2B5EF4-FFF2-40B4-BE49-F238E27FC236}">
                <a16:creationId xmlns:a16="http://schemas.microsoft.com/office/drawing/2014/main" id="{8949AD42-25FD-4C3D-9EEE-B7FEC580998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9" name="Picture 14">
            <a:extLst>
              <a:ext uri="{FF2B5EF4-FFF2-40B4-BE49-F238E27FC236}">
                <a16:creationId xmlns:a16="http://schemas.microsoft.com/office/drawing/2014/main" id="{6AC7D913-60B7-4603-881B-831DA5D3A9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16">
            <a:extLst>
              <a:ext uri="{FF2B5EF4-FFF2-40B4-BE49-F238E27FC236}">
                <a16:creationId xmlns:a16="http://schemas.microsoft.com/office/drawing/2014/main" id="{87F0FDC4-AD8C-47D9-9131-623C98ADB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1" name="Rectangle 18">
            <a:extLst>
              <a:ext uri="{FF2B5EF4-FFF2-40B4-BE49-F238E27FC236}">
                <a16:creationId xmlns:a16="http://schemas.microsoft.com/office/drawing/2014/main" id="{DE27238C-8EAF-4098-86E6-7723B7DAE6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2"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43" name="Freeform: Shape 22">
            <a:extLst>
              <a:ext uri="{FF2B5EF4-FFF2-40B4-BE49-F238E27FC236}">
                <a16:creationId xmlns:a16="http://schemas.microsoft.com/office/drawing/2014/main" id="{78C6C821-FEE1-4EB6-9590-C021440C77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2D0DE2F-3A4D-E293-8F38-AEBB0B3734AB}"/>
              </a:ext>
            </a:extLst>
          </p:cNvPr>
          <p:cNvSpPr>
            <a:spLocks noGrp="1"/>
          </p:cNvSpPr>
          <p:nvPr>
            <p:ph type="title"/>
          </p:nvPr>
        </p:nvSpPr>
        <p:spPr>
          <a:xfrm>
            <a:off x="1154955" y="1447800"/>
            <a:ext cx="6974915" cy="3329581"/>
          </a:xfrm>
        </p:spPr>
        <p:txBody>
          <a:bodyPr vert="horz" lIns="91440" tIns="45720" rIns="91440" bIns="45720" rtlCol="0" anchor="b">
            <a:normAutofit/>
          </a:bodyPr>
          <a:lstStyle/>
          <a:p>
            <a:pPr>
              <a:lnSpc>
                <a:spcPct val="90000"/>
              </a:lnSpc>
            </a:pPr>
            <a:r>
              <a:rPr lang="en-US" sz="7200" b="0" i="0" kern="1200" dirty="0">
                <a:solidFill>
                  <a:schemeClr val="tx2"/>
                </a:solidFill>
                <a:latin typeface="+mj-lt"/>
                <a:ea typeface="+mj-ea"/>
                <a:cs typeface="+mj-cs"/>
              </a:rPr>
              <a:t>MAINTENANCE AND OPERATIONS</a:t>
            </a:r>
          </a:p>
        </p:txBody>
      </p:sp>
      <p:sp>
        <p:nvSpPr>
          <p:cNvPr id="44" name="Rectangle 24">
            <a:extLst>
              <a:ext uri="{FF2B5EF4-FFF2-40B4-BE49-F238E27FC236}">
                <a16:creationId xmlns:a16="http://schemas.microsoft.com/office/drawing/2014/main" id="{B61A74B3-E247-44D4-8C48-FAE8E20564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177586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7EF4-85E3-015E-6274-8864DA3577FA}"/>
              </a:ext>
            </a:extLst>
          </p:cNvPr>
          <p:cNvSpPr>
            <a:spLocks noGrp="1"/>
          </p:cNvSpPr>
          <p:nvPr>
            <p:ph type="title"/>
          </p:nvPr>
        </p:nvSpPr>
        <p:spPr/>
        <p:txBody>
          <a:bodyPr/>
          <a:lstStyle/>
          <a:p>
            <a:r>
              <a:rPr lang="en-US"/>
              <a:t>Operation of the Managed Lane</a:t>
            </a:r>
            <a:endParaRPr lang="en-US" dirty="0"/>
          </a:p>
        </p:txBody>
      </p:sp>
      <p:pic>
        <p:nvPicPr>
          <p:cNvPr id="4" name="Picture 3">
            <a:extLst>
              <a:ext uri="{FF2B5EF4-FFF2-40B4-BE49-F238E27FC236}">
                <a16:creationId xmlns:a16="http://schemas.microsoft.com/office/drawing/2014/main" id="{E328E698-1902-9767-B101-79238EF1A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79" y="4149118"/>
            <a:ext cx="3625345" cy="3625345"/>
          </a:xfrm>
          <a:prstGeom prst="rect">
            <a:avLst/>
          </a:prstGeom>
        </p:spPr>
      </p:pic>
      <p:pic>
        <p:nvPicPr>
          <p:cNvPr id="5" name="Picture 4">
            <a:extLst>
              <a:ext uri="{FF2B5EF4-FFF2-40B4-BE49-F238E27FC236}">
                <a16:creationId xmlns:a16="http://schemas.microsoft.com/office/drawing/2014/main" id="{A55E8942-F915-E7E9-DE9C-BDB42E6BD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395" y="4091889"/>
            <a:ext cx="2980951" cy="2980951"/>
          </a:xfrm>
          <a:prstGeom prst="rect">
            <a:avLst/>
          </a:prstGeom>
        </p:spPr>
      </p:pic>
      <p:pic>
        <p:nvPicPr>
          <p:cNvPr id="6" name="Picture 5">
            <a:extLst>
              <a:ext uri="{FF2B5EF4-FFF2-40B4-BE49-F238E27FC236}">
                <a16:creationId xmlns:a16="http://schemas.microsoft.com/office/drawing/2014/main" id="{D11EF18E-174E-6CE2-7D42-D2D2D918C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026" y="1414498"/>
            <a:ext cx="2542452" cy="2542452"/>
          </a:xfrm>
          <a:prstGeom prst="rect">
            <a:avLst/>
          </a:prstGeom>
        </p:spPr>
      </p:pic>
      <p:pic>
        <p:nvPicPr>
          <p:cNvPr id="7" name="Picture 6">
            <a:extLst>
              <a:ext uri="{FF2B5EF4-FFF2-40B4-BE49-F238E27FC236}">
                <a16:creationId xmlns:a16="http://schemas.microsoft.com/office/drawing/2014/main" id="{C2A59B54-4EF5-D28D-8C2C-00987BF52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3094" y="4097385"/>
            <a:ext cx="2956432" cy="2956432"/>
          </a:xfrm>
          <a:prstGeom prst="rect">
            <a:avLst/>
          </a:prstGeom>
        </p:spPr>
      </p:pic>
      <p:pic>
        <p:nvPicPr>
          <p:cNvPr id="8" name="Picture 7">
            <a:extLst>
              <a:ext uri="{FF2B5EF4-FFF2-40B4-BE49-F238E27FC236}">
                <a16:creationId xmlns:a16="http://schemas.microsoft.com/office/drawing/2014/main" id="{9559A2C4-80DA-B9FC-A08D-82CBE9FC1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2921" y="1414498"/>
            <a:ext cx="6932321" cy="3436243"/>
          </a:xfrm>
          <a:prstGeom prst="rect">
            <a:avLst/>
          </a:prstGeom>
        </p:spPr>
      </p:pic>
    </p:spTree>
    <p:extLst>
      <p:ext uri="{BB962C8B-B14F-4D97-AF65-F5344CB8AC3E}">
        <p14:creationId xmlns:p14="http://schemas.microsoft.com/office/powerpoint/2010/main" val="1721277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8456-8FD5-1747-28BA-065FF97ED2C5}"/>
              </a:ext>
            </a:extLst>
          </p:cNvPr>
          <p:cNvSpPr>
            <a:spLocks noGrp="1"/>
          </p:cNvSpPr>
          <p:nvPr>
            <p:ph type="title"/>
          </p:nvPr>
        </p:nvSpPr>
        <p:spPr>
          <a:xfrm>
            <a:off x="648930" y="629266"/>
            <a:ext cx="3322912" cy="1641987"/>
          </a:xfrm>
        </p:spPr>
        <p:txBody>
          <a:bodyPr vert="horz" lIns="91440" tIns="45720" rIns="91440" bIns="45720" rtlCol="0" anchor="t">
            <a:normAutofit/>
          </a:bodyPr>
          <a:lstStyle/>
          <a:p>
            <a:pPr>
              <a:lnSpc>
                <a:spcPct val="90000"/>
              </a:lnSpc>
            </a:pPr>
            <a:r>
              <a:rPr lang="en-US" sz="3600"/>
              <a:t>ARDOT Part-time Shoulder Use Study</a:t>
            </a:r>
          </a:p>
        </p:txBody>
      </p:sp>
      <p:pic>
        <p:nvPicPr>
          <p:cNvPr id="11" name="Picture 10">
            <a:extLst>
              <a:ext uri="{FF2B5EF4-FFF2-40B4-BE49-F238E27FC236}">
                <a16:creationId xmlns:a16="http://schemas.microsoft.com/office/drawing/2014/main" id="{178A89E2-7E1B-1021-AA50-0DD7ECC4D1C3}"/>
              </a:ext>
            </a:extLst>
          </p:cNvPr>
          <p:cNvPicPr>
            <a:picLocks noChangeAspect="1"/>
          </p:cNvPicPr>
          <p:nvPr/>
        </p:nvPicPr>
        <p:blipFill rotWithShape="1">
          <a:blip r:embed="rId4">
            <a:extLst>
              <a:ext uri="{28A0092B-C50C-407E-A947-70E740481C1C}">
                <a14:useLocalDpi xmlns:a14="http://schemas.microsoft.com/office/drawing/2010/main" val="0"/>
              </a:ext>
            </a:extLst>
          </a:blip>
          <a:srcRect r="5745" b="-2"/>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9" name="Rectangle 15">
            <a:extLst>
              <a:ext uri="{FF2B5EF4-FFF2-40B4-BE49-F238E27FC236}">
                <a16:creationId xmlns:a16="http://schemas.microsoft.com/office/drawing/2014/main" id="{A93A089E-0A16-452C-B341-0F769780D2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Content Placeholder 2">
            <a:extLst>
              <a:ext uri="{FF2B5EF4-FFF2-40B4-BE49-F238E27FC236}">
                <a16:creationId xmlns:a16="http://schemas.microsoft.com/office/drawing/2014/main" id="{3B40D809-B959-27C4-0326-182A549650FD}"/>
              </a:ext>
            </a:extLst>
          </p:cNvPr>
          <p:cNvSpPr txBox="1">
            <a:spLocks/>
          </p:cNvSpPr>
          <p:nvPr/>
        </p:nvSpPr>
        <p:spPr>
          <a:xfrm>
            <a:off x="647701" y="2438401"/>
            <a:ext cx="3324141" cy="38099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a:t>Criteria</a:t>
            </a:r>
          </a:p>
          <a:p>
            <a:r>
              <a:rPr lang="en-US"/>
              <a:t>Location/Project Limits</a:t>
            </a:r>
          </a:p>
          <a:p>
            <a:r>
              <a:rPr lang="en-US"/>
              <a:t>Major Design Features</a:t>
            </a:r>
          </a:p>
          <a:p>
            <a:r>
              <a:rPr lang="en-US"/>
              <a:t>Lanes and shoulder Width</a:t>
            </a:r>
          </a:p>
          <a:p>
            <a:r>
              <a:rPr lang="en-US"/>
              <a:t>Operation Times</a:t>
            </a:r>
          </a:p>
          <a:p>
            <a:r>
              <a:rPr lang="en-US"/>
              <a:t>FHWA Guide</a:t>
            </a:r>
            <a:endParaRPr lang="en-US" dirty="0"/>
          </a:p>
        </p:txBody>
      </p:sp>
    </p:spTree>
    <p:extLst>
      <p:ext uri="{BB962C8B-B14F-4D97-AF65-F5344CB8AC3E}">
        <p14:creationId xmlns:p14="http://schemas.microsoft.com/office/powerpoint/2010/main" val="4265108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D5DEF16-AD75-9F1C-69B0-32F2D495AA4A}"/>
              </a:ext>
            </a:extLst>
          </p:cNvPr>
          <p:cNvPicPr>
            <a:picLocks noChangeAspect="1"/>
          </p:cNvPicPr>
          <p:nvPr/>
        </p:nvPicPr>
        <p:blipFill>
          <a:blip r:embed="rId3"/>
          <a:stretch>
            <a:fillRect/>
          </a:stretch>
        </p:blipFill>
        <p:spPr>
          <a:xfrm>
            <a:off x="505383" y="0"/>
            <a:ext cx="5333094" cy="6858000"/>
          </a:xfrm>
          <a:prstGeom prst="rect">
            <a:avLst/>
          </a:prstGeom>
        </p:spPr>
      </p:pic>
      <p:pic>
        <p:nvPicPr>
          <p:cNvPr id="73" name="Picture 72">
            <a:extLst>
              <a:ext uri="{FF2B5EF4-FFF2-40B4-BE49-F238E27FC236}">
                <a16:creationId xmlns:a16="http://schemas.microsoft.com/office/drawing/2014/main" id="{BB9C27AA-C27F-65B3-5788-642B8EC4F0A5}"/>
              </a:ext>
            </a:extLst>
          </p:cNvPr>
          <p:cNvPicPr>
            <a:picLocks noChangeAspect="1"/>
          </p:cNvPicPr>
          <p:nvPr/>
        </p:nvPicPr>
        <p:blipFill>
          <a:blip r:embed="rId4"/>
          <a:stretch>
            <a:fillRect/>
          </a:stretch>
        </p:blipFill>
        <p:spPr>
          <a:xfrm>
            <a:off x="5968270" y="0"/>
            <a:ext cx="5299733" cy="6858000"/>
          </a:xfrm>
          <a:prstGeom prst="rect">
            <a:avLst/>
          </a:prstGeom>
        </p:spPr>
      </p:pic>
    </p:spTree>
    <p:extLst>
      <p:ext uri="{BB962C8B-B14F-4D97-AF65-F5344CB8AC3E}">
        <p14:creationId xmlns:p14="http://schemas.microsoft.com/office/powerpoint/2010/main" val="11292901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DDC893-E5EF-4CDE-B040-BA5B53AADD7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85F1A06D-D369-4974-8208-56120C5E7A9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DAD27A50-88D7-4E2A-8488-F2879768A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A47C6ACD-2325-48C6-B9F3-C21563A05E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1081DF83-4F35-4560-87E6-0DE8AAAC33D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7C704F0F-1CD8-4DC1-AEE9-225958232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descr="A group of men holding a ribbon&#10;&#10;Description automatically generated with medium confidence">
            <a:extLst>
              <a:ext uri="{FF2B5EF4-FFF2-40B4-BE49-F238E27FC236}">
                <a16:creationId xmlns:a16="http://schemas.microsoft.com/office/drawing/2014/main" id="{6620152E-B773-4E45-9280-C3FB8A3B3DE0}"/>
              </a:ext>
            </a:extLst>
          </p:cNvPr>
          <p:cNvPicPr>
            <a:picLocks noChangeAspect="1"/>
          </p:cNvPicPr>
          <p:nvPr/>
        </p:nvPicPr>
        <p:blipFill rotWithShape="1">
          <a:blip r:embed="rId8">
            <a:extLst>
              <a:ext uri="{28A0092B-C50C-407E-A947-70E740481C1C}">
                <a14:useLocalDpi xmlns:a14="http://schemas.microsoft.com/office/drawing/2010/main" val="0"/>
              </a:ext>
            </a:extLst>
          </a:blip>
          <a:srcRect l="6226" r="25470" b="-1"/>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4" name="Picture 3" descr="A group of people in an office&#10;&#10;Description automatically generated">
            <a:extLst>
              <a:ext uri="{FF2B5EF4-FFF2-40B4-BE49-F238E27FC236}">
                <a16:creationId xmlns:a16="http://schemas.microsoft.com/office/drawing/2014/main" id="{014450FC-2A5B-C677-E852-812C24958265}"/>
              </a:ext>
            </a:extLst>
          </p:cNvPr>
          <p:cNvPicPr>
            <a:picLocks noChangeAspect="1"/>
          </p:cNvPicPr>
          <p:nvPr/>
        </p:nvPicPr>
        <p:blipFill rotWithShape="1">
          <a:blip r:embed="rId9">
            <a:extLst>
              <a:ext uri="{28A0092B-C50C-407E-A947-70E740481C1C}">
                <a14:useLocalDpi xmlns:a14="http://schemas.microsoft.com/office/drawing/2010/main" val="0"/>
              </a:ext>
            </a:extLst>
          </a:blip>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C785E-DB9F-355F-3164-9B07DEE06A2C}"/>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dirty="0">
                <a:solidFill>
                  <a:srgbClr val="EBEBEB"/>
                </a:solidFill>
              </a:rPr>
              <a:t>Ribbon Cutting Celebration</a:t>
            </a:r>
          </a:p>
        </p:txBody>
      </p:sp>
    </p:spTree>
    <p:extLst>
      <p:ext uri="{BB962C8B-B14F-4D97-AF65-F5344CB8AC3E}">
        <p14:creationId xmlns:p14="http://schemas.microsoft.com/office/powerpoint/2010/main" val="27284282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F721-6777-4229-D06C-B3AB98828F50}"/>
              </a:ext>
            </a:extLst>
          </p:cNvPr>
          <p:cNvSpPr>
            <a:spLocks noGrp="1"/>
          </p:cNvSpPr>
          <p:nvPr>
            <p:ph type="title"/>
          </p:nvPr>
        </p:nvSpPr>
        <p:spPr/>
        <p:txBody>
          <a:bodyPr/>
          <a:lstStyle/>
          <a:p>
            <a:r>
              <a:rPr lang="en-US"/>
              <a:t>District Role</a:t>
            </a:r>
            <a:endParaRPr lang="en-US" dirty="0"/>
          </a:p>
        </p:txBody>
      </p:sp>
      <p:pic>
        <p:nvPicPr>
          <p:cNvPr id="5" name="Picture 4" descr="A picture containing text, outdoor, vehicle, road&#10;&#10;Description automatically generated">
            <a:extLst>
              <a:ext uri="{FF2B5EF4-FFF2-40B4-BE49-F238E27FC236}">
                <a16:creationId xmlns:a16="http://schemas.microsoft.com/office/drawing/2014/main" id="{5073A692-3F31-1C68-5304-FA4C6264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27" y="2061882"/>
            <a:ext cx="5689826" cy="3439047"/>
          </a:xfrm>
          <a:prstGeom prst="rect">
            <a:avLst/>
          </a:prstGeom>
        </p:spPr>
      </p:pic>
      <p:pic>
        <p:nvPicPr>
          <p:cNvPr id="6" name="Picture 5">
            <a:extLst>
              <a:ext uri="{FF2B5EF4-FFF2-40B4-BE49-F238E27FC236}">
                <a16:creationId xmlns:a16="http://schemas.microsoft.com/office/drawing/2014/main" id="{4483F12C-072E-2B6F-0389-D9FAE6C6CB82}"/>
              </a:ext>
            </a:extLst>
          </p:cNvPr>
          <p:cNvPicPr>
            <a:picLocks noChangeAspect="1"/>
          </p:cNvPicPr>
          <p:nvPr/>
        </p:nvPicPr>
        <p:blipFill>
          <a:blip r:embed="rId4"/>
          <a:stretch>
            <a:fillRect/>
          </a:stretch>
        </p:blipFill>
        <p:spPr>
          <a:xfrm>
            <a:off x="6228749" y="2061882"/>
            <a:ext cx="5689826" cy="3481834"/>
          </a:xfrm>
          <a:prstGeom prst="rect">
            <a:avLst/>
          </a:prstGeom>
        </p:spPr>
      </p:pic>
    </p:spTree>
    <p:extLst>
      <p:ext uri="{BB962C8B-B14F-4D97-AF65-F5344CB8AC3E}">
        <p14:creationId xmlns:p14="http://schemas.microsoft.com/office/powerpoint/2010/main" val="17166540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AD3F-9298-2AF8-A625-87CCF54B5B4E}"/>
              </a:ext>
            </a:extLst>
          </p:cNvPr>
          <p:cNvSpPr>
            <a:spLocks noGrp="1"/>
          </p:cNvSpPr>
          <p:nvPr>
            <p:ph type="title"/>
          </p:nvPr>
        </p:nvSpPr>
        <p:spPr/>
        <p:txBody>
          <a:bodyPr/>
          <a:lstStyle/>
          <a:p>
            <a:r>
              <a:rPr lang="en-US" dirty="0"/>
              <a:t>Setbacks</a:t>
            </a:r>
          </a:p>
        </p:txBody>
      </p:sp>
      <p:pic>
        <p:nvPicPr>
          <p:cNvPr id="4" name="Content Placeholder 8" descr="A picture containing outdoor, ground, tool, grave&#10;&#10;Description automatically generated">
            <a:extLst>
              <a:ext uri="{FF2B5EF4-FFF2-40B4-BE49-F238E27FC236}">
                <a16:creationId xmlns:a16="http://schemas.microsoft.com/office/drawing/2014/main" id="{298EFE11-D014-DD82-421B-0F15DB377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2" y="1437014"/>
            <a:ext cx="5000166" cy="3812348"/>
          </a:xfrm>
          <a:prstGeom prst="rect">
            <a:avLst/>
          </a:prstGeom>
        </p:spPr>
      </p:pic>
      <p:pic>
        <p:nvPicPr>
          <p:cNvPr id="5" name="Picture 4" descr="A broken box on the side of a road&#10;&#10;Description automatically generated with low confidence">
            <a:extLst>
              <a:ext uri="{FF2B5EF4-FFF2-40B4-BE49-F238E27FC236}">
                <a16:creationId xmlns:a16="http://schemas.microsoft.com/office/drawing/2014/main" id="{7322EF7F-4F6C-BC70-48D7-203649C254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0565" y="1442119"/>
            <a:ext cx="2898954" cy="3849167"/>
          </a:xfrm>
          <a:prstGeom prst="rect">
            <a:avLst/>
          </a:prstGeom>
        </p:spPr>
      </p:pic>
      <p:pic>
        <p:nvPicPr>
          <p:cNvPr id="6" name="Picture 5" descr="A broken computer on the side of the road&#10;&#10;Description automatically generated with medium confidence">
            <a:extLst>
              <a:ext uri="{FF2B5EF4-FFF2-40B4-BE49-F238E27FC236}">
                <a16:creationId xmlns:a16="http://schemas.microsoft.com/office/drawing/2014/main" id="{24D2B1A5-B58D-E3E7-DE34-A1020D1F9C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77126" y="1437014"/>
            <a:ext cx="2898954" cy="3825652"/>
          </a:xfrm>
          <a:prstGeom prst="rect">
            <a:avLst/>
          </a:prstGeom>
        </p:spPr>
      </p:pic>
    </p:spTree>
    <p:extLst>
      <p:ext uri="{BB962C8B-B14F-4D97-AF65-F5344CB8AC3E}">
        <p14:creationId xmlns:p14="http://schemas.microsoft.com/office/powerpoint/2010/main" val="37885677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A7D9-0AC4-C9CB-1F02-0F19007F645E}"/>
              </a:ext>
            </a:extLst>
          </p:cNvPr>
          <p:cNvSpPr>
            <a:spLocks noGrp="1"/>
          </p:cNvSpPr>
          <p:nvPr>
            <p:ph type="title"/>
          </p:nvPr>
        </p:nvSpPr>
        <p:spPr/>
        <p:txBody>
          <a:bodyPr/>
          <a:lstStyle/>
          <a:p>
            <a:r>
              <a:rPr lang="en-US" dirty="0"/>
              <a:t>Example</a:t>
            </a:r>
          </a:p>
        </p:txBody>
      </p:sp>
      <p:pic>
        <p:nvPicPr>
          <p:cNvPr id="5" name="Content Placeholder 4" descr="Cars on a foggy highway&#10;&#10;Description automatically generated with low confidence">
            <a:extLst>
              <a:ext uri="{FF2B5EF4-FFF2-40B4-BE49-F238E27FC236}">
                <a16:creationId xmlns:a16="http://schemas.microsoft.com/office/drawing/2014/main" id="{CDA9C15D-0990-F4DC-232D-0D7DA0F459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6757" y="1499978"/>
            <a:ext cx="7459132" cy="4195762"/>
          </a:xfrm>
        </p:spPr>
      </p:pic>
      <p:pic>
        <p:nvPicPr>
          <p:cNvPr id="6" name="Content Placeholder 4" descr="A screenshot of a computer&#10;&#10;Description automatically generated with medium confidence">
            <a:extLst>
              <a:ext uri="{FF2B5EF4-FFF2-40B4-BE49-F238E27FC236}">
                <a16:creationId xmlns:a16="http://schemas.microsoft.com/office/drawing/2014/main" id="{7D603C91-5308-C9D4-3CDE-9A6704CF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07" y="1499978"/>
            <a:ext cx="3362318" cy="4195762"/>
          </a:xfrm>
          <a:prstGeom prst="rect">
            <a:avLst/>
          </a:prstGeom>
        </p:spPr>
      </p:pic>
    </p:spTree>
    <p:extLst>
      <p:ext uri="{BB962C8B-B14F-4D97-AF65-F5344CB8AC3E}">
        <p14:creationId xmlns:p14="http://schemas.microsoft.com/office/powerpoint/2010/main" val="1312417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4" descr="Cars on a foggy highway&#10;&#10;Description automatically generated with low confidence">
            <a:extLst>
              <a:ext uri="{FF2B5EF4-FFF2-40B4-BE49-F238E27FC236}">
                <a16:creationId xmlns:a16="http://schemas.microsoft.com/office/drawing/2014/main" id="{5B8CB467-3E8B-4093-1842-D9E203A942D9}"/>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88826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outdoor, scene, way&#10;&#10;Description automatically generated">
            <a:extLst>
              <a:ext uri="{FF2B5EF4-FFF2-40B4-BE49-F238E27FC236}">
                <a16:creationId xmlns:a16="http://schemas.microsoft.com/office/drawing/2014/main" id="{EA12E7FE-BE2E-18CD-5C27-1E2FFD03A960}"/>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29544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way, sky, outdoor&#10;&#10;Description automatically generated">
            <a:extLst>
              <a:ext uri="{FF2B5EF4-FFF2-40B4-BE49-F238E27FC236}">
                <a16:creationId xmlns:a16="http://schemas.microsoft.com/office/drawing/2014/main" id="{033CEF9D-7EA3-75BF-AD7D-393D6616F9C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8029680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 name="Content Placeholder 4" descr="A long shot of a road&#10;&#10;Description automatically generated with low confidence">
            <a:extLst>
              <a:ext uri="{FF2B5EF4-FFF2-40B4-BE49-F238E27FC236}">
                <a16:creationId xmlns:a16="http://schemas.microsoft.com/office/drawing/2014/main" id="{7D20DB2A-7507-6EC6-0061-207767038E5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spTree>
    <p:extLst>
      <p:ext uri="{BB962C8B-B14F-4D97-AF65-F5344CB8AC3E}">
        <p14:creationId xmlns:p14="http://schemas.microsoft.com/office/powerpoint/2010/main" val="26996101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utdoor, sky, scene, snow&#10;&#10;Description automatically generated">
            <a:extLst>
              <a:ext uri="{FF2B5EF4-FFF2-40B4-BE49-F238E27FC236}">
                <a16:creationId xmlns:a16="http://schemas.microsoft.com/office/drawing/2014/main" id="{88F05F91-F603-864C-43AD-9F363F5CB85C}"/>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034693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A50F-4015-2A9A-02A9-7A1757E9F945}"/>
              </a:ext>
            </a:extLst>
          </p:cNvPr>
          <p:cNvSpPr>
            <a:spLocks noGrp="1"/>
          </p:cNvSpPr>
          <p:nvPr>
            <p:ph type="title"/>
          </p:nvPr>
        </p:nvSpPr>
        <p:spPr/>
        <p:txBody>
          <a:bodyPr/>
          <a:lstStyle/>
          <a:p>
            <a:r>
              <a:rPr lang="en-US" dirty="0"/>
              <a:t>ARDOT Study Analysis</a:t>
            </a:r>
          </a:p>
        </p:txBody>
      </p:sp>
      <p:sp>
        <p:nvSpPr>
          <p:cNvPr id="3" name="Content Placeholder 2">
            <a:extLst>
              <a:ext uri="{FF2B5EF4-FFF2-40B4-BE49-F238E27FC236}">
                <a16:creationId xmlns:a16="http://schemas.microsoft.com/office/drawing/2014/main" id="{93172006-D835-958F-69AD-247F23552465}"/>
              </a:ext>
            </a:extLst>
          </p:cNvPr>
          <p:cNvSpPr>
            <a:spLocks noGrp="1"/>
          </p:cNvSpPr>
          <p:nvPr>
            <p:ph idx="1"/>
          </p:nvPr>
        </p:nvSpPr>
        <p:spPr>
          <a:xfrm>
            <a:off x="712787" y="1788460"/>
            <a:ext cx="8946541" cy="4195481"/>
          </a:xfrm>
        </p:spPr>
        <p:txBody>
          <a:bodyPr/>
          <a:lstStyle/>
          <a:p>
            <a:r>
              <a:rPr lang="en-US" dirty="0"/>
              <a:t>Demand/Capacity </a:t>
            </a:r>
            <a:r>
              <a:rPr lang="en-US" dirty="0" smtClean="0"/>
              <a:t>Ratio</a:t>
            </a:r>
          </a:p>
          <a:p>
            <a:r>
              <a:rPr lang="en-US" dirty="0" smtClean="0"/>
              <a:t>LOS</a:t>
            </a:r>
          </a:p>
          <a:p>
            <a:r>
              <a:rPr lang="en-US" dirty="0" smtClean="0"/>
              <a:t>Speed and Delay </a:t>
            </a:r>
            <a:r>
              <a:rPr lang="en-US" dirty="0"/>
              <a:t>I</a:t>
            </a:r>
            <a:r>
              <a:rPr lang="en-US" dirty="0" smtClean="0"/>
              <a:t>mpact</a:t>
            </a:r>
            <a:endParaRPr lang="en-US" dirty="0"/>
          </a:p>
          <a:p>
            <a:r>
              <a:rPr lang="en-US" dirty="0"/>
              <a:t>HCM Methodology</a:t>
            </a:r>
          </a:p>
          <a:p>
            <a:r>
              <a:rPr lang="en-US" dirty="0"/>
              <a:t>ADT and Crash Rates</a:t>
            </a:r>
          </a:p>
          <a:p>
            <a:r>
              <a:rPr lang="en-US" dirty="0"/>
              <a:t>MOT Review Summary</a:t>
            </a:r>
          </a:p>
          <a:p>
            <a:endParaRPr lang="en-US" dirty="0"/>
          </a:p>
          <a:p>
            <a:endParaRPr lang="en-US" dirty="0"/>
          </a:p>
        </p:txBody>
      </p:sp>
      <p:pic>
        <p:nvPicPr>
          <p:cNvPr id="7" name="Picture 6">
            <a:extLst>
              <a:ext uri="{FF2B5EF4-FFF2-40B4-BE49-F238E27FC236}">
                <a16:creationId xmlns:a16="http://schemas.microsoft.com/office/drawing/2014/main" id="{87464AE2-1372-405D-3136-20BFC8A82191}"/>
              </a:ext>
            </a:extLst>
          </p:cNvPr>
          <p:cNvPicPr>
            <a:picLocks noChangeAspect="1"/>
          </p:cNvPicPr>
          <p:nvPr/>
        </p:nvPicPr>
        <p:blipFill>
          <a:blip r:embed="rId3"/>
          <a:stretch>
            <a:fillRect/>
          </a:stretch>
        </p:blipFill>
        <p:spPr>
          <a:xfrm>
            <a:off x="4609933" y="1372942"/>
            <a:ext cx="3276768" cy="1988318"/>
          </a:xfrm>
          <a:prstGeom prst="rect">
            <a:avLst/>
          </a:prstGeom>
        </p:spPr>
      </p:pic>
      <p:pic>
        <p:nvPicPr>
          <p:cNvPr id="9" name="Picture 8">
            <a:extLst>
              <a:ext uri="{FF2B5EF4-FFF2-40B4-BE49-F238E27FC236}">
                <a16:creationId xmlns:a16="http://schemas.microsoft.com/office/drawing/2014/main" id="{D9626CDE-4191-F299-89E7-1084BEA5B420}"/>
              </a:ext>
            </a:extLst>
          </p:cNvPr>
          <p:cNvPicPr>
            <a:picLocks noChangeAspect="1"/>
          </p:cNvPicPr>
          <p:nvPr/>
        </p:nvPicPr>
        <p:blipFill>
          <a:blip r:embed="rId4"/>
          <a:stretch>
            <a:fillRect/>
          </a:stretch>
        </p:blipFill>
        <p:spPr>
          <a:xfrm>
            <a:off x="8101407" y="1365493"/>
            <a:ext cx="3678779" cy="2003217"/>
          </a:xfrm>
          <a:prstGeom prst="rect">
            <a:avLst/>
          </a:prstGeom>
        </p:spPr>
      </p:pic>
      <p:pic>
        <p:nvPicPr>
          <p:cNvPr id="4" name="Content Placeholder 4">
            <a:extLst>
              <a:ext uri="{FF2B5EF4-FFF2-40B4-BE49-F238E27FC236}">
                <a16:creationId xmlns:a16="http://schemas.microsoft.com/office/drawing/2014/main" id="{44CC41BC-D9E2-7220-4C5B-FCD2A62E4FF0}"/>
              </a:ext>
            </a:extLst>
          </p:cNvPr>
          <p:cNvPicPr>
            <a:picLocks noChangeAspect="1"/>
          </p:cNvPicPr>
          <p:nvPr/>
        </p:nvPicPr>
        <p:blipFill>
          <a:blip r:embed="rId5"/>
          <a:stretch>
            <a:fillRect/>
          </a:stretch>
        </p:blipFill>
        <p:spPr>
          <a:xfrm>
            <a:off x="6200134" y="3533664"/>
            <a:ext cx="5580052" cy="1577606"/>
          </a:xfrm>
          <a:prstGeom prst="rect">
            <a:avLst/>
          </a:prstGeom>
        </p:spPr>
      </p:pic>
      <p:pic>
        <p:nvPicPr>
          <p:cNvPr id="5" name="Content Placeholder 4">
            <a:extLst>
              <a:ext uri="{FF2B5EF4-FFF2-40B4-BE49-F238E27FC236}">
                <a16:creationId xmlns:a16="http://schemas.microsoft.com/office/drawing/2014/main" id="{CCDEAE2E-D70A-9DD6-8074-1FDA06AFF7E7}"/>
              </a:ext>
            </a:extLst>
          </p:cNvPr>
          <p:cNvPicPr>
            <a:picLocks noChangeAspect="1"/>
          </p:cNvPicPr>
          <p:nvPr/>
        </p:nvPicPr>
        <p:blipFill>
          <a:blip r:embed="rId6"/>
          <a:stretch>
            <a:fillRect/>
          </a:stretch>
        </p:blipFill>
        <p:spPr>
          <a:xfrm>
            <a:off x="6453778" y="5283675"/>
            <a:ext cx="5025435" cy="1400531"/>
          </a:xfrm>
          <a:prstGeom prst="rect">
            <a:avLst/>
          </a:prstGeom>
        </p:spPr>
      </p:pic>
      <p:pic>
        <p:nvPicPr>
          <p:cNvPr id="6" name="Content Placeholder 4" descr="A picture containing text, screenshot, font, number&#10;&#10;Description automatically generated">
            <a:extLst>
              <a:ext uri="{FF2B5EF4-FFF2-40B4-BE49-F238E27FC236}">
                <a16:creationId xmlns:a16="http://schemas.microsoft.com/office/drawing/2014/main" id="{39C426E1-D63F-D92A-704A-FB729F90D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281" y="4697002"/>
            <a:ext cx="5591976" cy="1800446"/>
          </a:xfrm>
          <a:prstGeom prst="rect">
            <a:avLst/>
          </a:prstGeom>
        </p:spPr>
      </p:pic>
    </p:spTree>
    <p:extLst>
      <p:ext uri="{BB962C8B-B14F-4D97-AF65-F5344CB8AC3E}">
        <p14:creationId xmlns:p14="http://schemas.microsoft.com/office/powerpoint/2010/main" val="3442983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2" name="Picture 73">
            <a:extLst>
              <a:ext uri="{FF2B5EF4-FFF2-40B4-BE49-F238E27FC236}">
                <a16:creationId xmlns:a16="http://schemas.microsoft.com/office/drawing/2014/main" id="{37329D4F-5A01-4BB4-A35D-781D1E1D60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3" name="Picture 75">
            <a:extLst>
              <a:ext uri="{FF2B5EF4-FFF2-40B4-BE49-F238E27FC236}">
                <a16:creationId xmlns:a16="http://schemas.microsoft.com/office/drawing/2014/main" id="{2748B185-C68B-4495-B065-281A0FAB635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4" name="Oval 77">
            <a:extLst>
              <a:ext uri="{FF2B5EF4-FFF2-40B4-BE49-F238E27FC236}">
                <a16:creationId xmlns:a16="http://schemas.microsoft.com/office/drawing/2014/main" id="{FF07F078-164B-492F-91EE-8AAFB69D2A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5" name="Picture 79">
            <a:extLst>
              <a:ext uri="{FF2B5EF4-FFF2-40B4-BE49-F238E27FC236}">
                <a16:creationId xmlns:a16="http://schemas.microsoft.com/office/drawing/2014/main" id="{55A5E009-BF31-4C8C-8BE8-6E85E414C3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6" name="Picture 81">
            <a:extLst>
              <a:ext uri="{FF2B5EF4-FFF2-40B4-BE49-F238E27FC236}">
                <a16:creationId xmlns:a16="http://schemas.microsoft.com/office/drawing/2014/main" id="{DD896669-65D0-40FA-8B5A-1746A0B03CF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7" name="Rectangle 83">
            <a:extLst>
              <a:ext uri="{FF2B5EF4-FFF2-40B4-BE49-F238E27FC236}">
                <a16:creationId xmlns:a16="http://schemas.microsoft.com/office/drawing/2014/main" id="{6BBB11FD-F6B4-44FE-885F-5A744BC95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58" name="Rectangle 85">
            <a:extLst>
              <a:ext uri="{FF2B5EF4-FFF2-40B4-BE49-F238E27FC236}">
                <a16:creationId xmlns:a16="http://schemas.microsoft.com/office/drawing/2014/main" id="{7BC10B99-9EF4-4D7F-8F2A-FF90F4DDA9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scene, way, text&#10;&#10;Description automatically generated">
            <a:extLst>
              <a:ext uri="{FF2B5EF4-FFF2-40B4-BE49-F238E27FC236}">
                <a16:creationId xmlns:a16="http://schemas.microsoft.com/office/drawing/2014/main" id="{C2316695-9F09-91C7-C5E1-3B63975611C1}"/>
              </a:ext>
            </a:extLst>
          </p:cNvPr>
          <p:cNvPicPr>
            <a:picLocks noChangeAspect="1"/>
          </p:cNvPicPr>
          <p:nvPr/>
        </p:nvPicPr>
        <p:blipFill rotWithShape="1">
          <a:blip r:embed="rId7">
            <a:extLst>
              <a:ext uri="{28A0092B-C50C-407E-A947-70E740481C1C}">
                <a14:useLocalDpi xmlns:a14="http://schemas.microsoft.com/office/drawing/2010/main" val="0"/>
              </a:ext>
            </a:extLst>
          </a:blip>
          <a:srcRect l="21895" r="24675" b="-1"/>
          <a:stretch/>
        </p:blipFill>
        <p:spPr>
          <a:xfrm>
            <a:off x="643466" y="643467"/>
            <a:ext cx="5291667" cy="5571066"/>
          </a:xfrm>
          <a:prstGeom prst="rect">
            <a:avLst/>
          </a:prstGeom>
        </p:spPr>
      </p:pic>
      <p:pic>
        <p:nvPicPr>
          <p:cNvPr id="7" name="Picture 6" descr="A picture containing outdoor, way, scene, road&#10;&#10;Description automatically generated">
            <a:extLst>
              <a:ext uri="{FF2B5EF4-FFF2-40B4-BE49-F238E27FC236}">
                <a16:creationId xmlns:a16="http://schemas.microsoft.com/office/drawing/2014/main" id="{BBB0353A-0B33-31DA-F1FE-2D3C220659C3}"/>
              </a:ext>
            </a:extLst>
          </p:cNvPr>
          <p:cNvPicPr>
            <a:picLocks noChangeAspect="1"/>
          </p:cNvPicPr>
          <p:nvPr/>
        </p:nvPicPr>
        <p:blipFill rotWithShape="1">
          <a:blip r:embed="rId8">
            <a:extLst>
              <a:ext uri="{28A0092B-C50C-407E-A947-70E740481C1C}">
                <a14:useLocalDpi xmlns:a14="http://schemas.microsoft.com/office/drawing/2010/main" val="0"/>
              </a:ext>
            </a:extLst>
          </a:blip>
          <a:srcRect l="23166" r="23169" b="1"/>
          <a:stretch/>
        </p:blipFill>
        <p:spPr>
          <a:xfrm>
            <a:off x="6256867" y="643467"/>
            <a:ext cx="5291665" cy="5571066"/>
          </a:xfrm>
          <a:prstGeom prst="rect">
            <a:avLst/>
          </a:prstGeom>
        </p:spPr>
      </p:pic>
    </p:spTree>
    <p:extLst>
      <p:ext uri="{BB962C8B-B14F-4D97-AF65-F5344CB8AC3E}">
        <p14:creationId xmlns:p14="http://schemas.microsoft.com/office/powerpoint/2010/main" val="41788204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Content Placeholder 3">
            <a:extLst>
              <a:ext uri="{FF2B5EF4-FFF2-40B4-BE49-F238E27FC236}">
                <a16:creationId xmlns:a16="http://schemas.microsoft.com/office/drawing/2014/main" id="{6B5BDF74-0488-3AF1-5507-3FDE21BF8D84}"/>
              </a:ext>
            </a:extLst>
          </p:cNvPr>
          <p:cNvPicPr>
            <a:picLocks noChangeAspect="1"/>
          </p:cNvPicPr>
          <p:nvPr/>
        </p:nvPicPr>
        <p:blipFill rotWithShape="1">
          <a:blip r:embed="rId8"/>
          <a:srcRect t="8333" b="8333"/>
          <a:stretch/>
        </p:blipFill>
        <p:spPr>
          <a:xfrm>
            <a:off x="20" y="-27633"/>
            <a:ext cx="12191980" cy="6857990"/>
          </a:xfrm>
          <a:prstGeom prst="rect">
            <a:avLst/>
          </a:prstGeom>
        </p:spPr>
      </p:pic>
    </p:spTree>
    <p:extLst>
      <p:ext uri="{BB962C8B-B14F-4D97-AF65-F5344CB8AC3E}">
        <p14:creationId xmlns:p14="http://schemas.microsoft.com/office/powerpoint/2010/main" val="34111182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5"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9"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0"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1" name="Rectangle 20">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27ABB-D857-C9C4-7EAC-0C7C2CA78108}"/>
              </a:ext>
            </a:extLst>
          </p:cNvPr>
          <p:cNvSpPr>
            <a:spLocks noGrp="1"/>
          </p:cNvSpPr>
          <p:nvPr>
            <p:ph type="title"/>
          </p:nvPr>
        </p:nvSpPr>
        <p:spPr>
          <a:xfrm>
            <a:off x="7999412" y="1503920"/>
            <a:ext cx="3543464" cy="1500040"/>
          </a:xfrm>
        </p:spPr>
        <p:txBody>
          <a:bodyPr vert="horz" lIns="91440" tIns="45720" rIns="91440" bIns="45720" rtlCol="0" anchor="b">
            <a:normAutofit/>
          </a:bodyPr>
          <a:lstStyle/>
          <a:p>
            <a:r>
              <a:rPr lang="en-US" sz="4800" dirty="0">
                <a:solidFill>
                  <a:srgbClr val="EBEBEB"/>
                </a:solidFill>
                <a:hlinkClick r:id="rId8"/>
              </a:rPr>
              <a:t>Video Wall</a:t>
            </a:r>
            <a:endParaRPr lang="en-US" sz="4800" dirty="0">
              <a:solidFill>
                <a:srgbClr val="EBEBEB"/>
              </a:solidFill>
            </a:endParaRPr>
          </a:p>
        </p:txBody>
      </p:sp>
      <p:sp>
        <p:nvSpPr>
          <p:cNvPr id="42"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Content Placeholder 3">
            <a:extLst>
              <a:ext uri="{FF2B5EF4-FFF2-40B4-BE49-F238E27FC236}">
                <a16:creationId xmlns:a16="http://schemas.microsoft.com/office/drawing/2014/main" id="{851FC05A-5265-DDE1-836B-8CB9CFA6AED6}"/>
              </a:ext>
            </a:extLst>
          </p:cNvPr>
          <p:cNvPicPr>
            <a:picLocks noChangeAspect="1"/>
          </p:cNvPicPr>
          <p:nvPr/>
        </p:nvPicPr>
        <p:blipFill rotWithShape="1">
          <a:blip r:embed="rId9"/>
          <a:srcRect l="1044" r="2257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43" name="Rectangle 24">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DFA27ABB-D857-C9C4-7EAC-0C7C2CA78108}"/>
              </a:ext>
            </a:extLst>
          </p:cNvPr>
          <p:cNvSpPr txBox="1">
            <a:spLocks/>
          </p:cNvSpPr>
          <p:nvPr/>
        </p:nvSpPr>
        <p:spPr>
          <a:xfrm>
            <a:off x="7995930" y="3430940"/>
            <a:ext cx="4196069" cy="150004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smtClean="0">
                <a:solidFill>
                  <a:srgbClr val="EBEBEB"/>
                </a:solidFill>
                <a:hlinkClick r:id="rId10"/>
              </a:rPr>
              <a:t>TMC Camera</a:t>
            </a:r>
            <a:endParaRPr lang="en-US" sz="4800" dirty="0">
              <a:solidFill>
                <a:srgbClr val="EBEBEB"/>
              </a:solidFill>
            </a:endParaRPr>
          </a:p>
        </p:txBody>
      </p:sp>
    </p:spTree>
    <p:extLst>
      <p:ext uri="{BB962C8B-B14F-4D97-AF65-F5344CB8AC3E}">
        <p14:creationId xmlns:p14="http://schemas.microsoft.com/office/powerpoint/2010/main" val="14755191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68C65E-0094-5A2E-47B9-CC4B3526C422}"/>
              </a:ext>
            </a:extLst>
          </p:cNvPr>
          <p:cNvSpPr>
            <a:spLocks noGrp="1"/>
          </p:cNvSpPr>
          <p:nvPr>
            <p:ph type="title"/>
          </p:nvPr>
        </p:nvSpPr>
        <p:spPr/>
        <p:txBody>
          <a:bodyPr/>
          <a:lstStyle/>
          <a:p>
            <a:endParaRPr lang="en-US"/>
          </a:p>
        </p:txBody>
      </p:sp>
      <p:pic>
        <p:nvPicPr>
          <p:cNvPr id="5" name="Content Placeholder 4" descr="A picture containing outdoor, road, way, scene&#10;&#10;Description automatically generated">
            <a:extLst>
              <a:ext uri="{FF2B5EF4-FFF2-40B4-BE49-F238E27FC236}">
                <a16:creationId xmlns:a16="http://schemas.microsoft.com/office/drawing/2014/main" id="{9EECE8D7-4F00-A65F-562C-BB872399AA09}"/>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49369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19BAF3-7E20-4B9D-B544-BABAEEA1FA7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50648F4-ABCD-4DF0-8641-76CFB235472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989BE678-777B-482A-A616-FEDC47B162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CF1EB4BD-9C7E-4AA3-9681-C7EB0DA6250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94AAE3AA-3759-4D28-B0EF-575F25A514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D28BE0C3-2102-4820-B88B-A448B1840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8E368D-86A7-F2C2-298D-194338C7E5C8}"/>
              </a:ext>
            </a:extLst>
          </p:cNvPr>
          <p:cNvSpPr>
            <a:spLocks noGrp="1"/>
          </p:cNvSpPr>
          <p:nvPr>
            <p:ph type="title"/>
          </p:nvPr>
        </p:nvSpPr>
        <p:spPr>
          <a:xfrm>
            <a:off x="8201837" y="1454963"/>
            <a:ext cx="3342462" cy="3308380"/>
          </a:xfrm>
        </p:spPr>
        <p:txBody>
          <a:bodyPr vert="horz" lIns="91440" tIns="45720" rIns="91440" bIns="45720" rtlCol="0" anchor="b">
            <a:normAutofit/>
          </a:bodyPr>
          <a:lstStyle/>
          <a:p>
            <a:pPr>
              <a:lnSpc>
                <a:spcPct val="90000"/>
              </a:lnSpc>
            </a:pPr>
            <a:r>
              <a:rPr lang="en-US" sz="3800"/>
              <a:t>Is PTSU a suitable solution for the traffic congestion? </a:t>
            </a:r>
            <a:br>
              <a:rPr lang="en-US" sz="3800"/>
            </a:br>
            <a:endParaRPr lang="en-US" sz="3800"/>
          </a:p>
        </p:txBody>
      </p:sp>
      <p:pic>
        <p:nvPicPr>
          <p:cNvPr id="9" name="Content Placeholder 8" descr="A picture containing outdoor, text, water, vehicle&#10;&#10;Description automatically generated">
            <a:extLst>
              <a:ext uri="{FF2B5EF4-FFF2-40B4-BE49-F238E27FC236}">
                <a16:creationId xmlns:a16="http://schemas.microsoft.com/office/drawing/2014/main" id="{303ABDEC-C386-CD67-D9C7-89BE723DA4A9}"/>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30512" r="194" b="-1"/>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5202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2"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3"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4"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5"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21">
            <a:extLst>
              <a:ext uri="{FF2B5EF4-FFF2-40B4-BE49-F238E27FC236}">
                <a16:creationId xmlns:a16="http://schemas.microsoft.com/office/drawing/2014/main" id="{757B325C-3E35-45CF-9D07-3BCB281F3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39AF3-86BF-77D3-8BB2-3673FE895B49}"/>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sz="4600" b="0" i="0" kern="1200" dirty="0">
                <a:solidFill>
                  <a:srgbClr val="EBEBEB"/>
                </a:solidFill>
                <a:latin typeface="+mj-lt"/>
                <a:ea typeface="+mj-ea"/>
                <a:cs typeface="+mj-cs"/>
              </a:rPr>
              <a:t>What is the cost for the PTSU?</a:t>
            </a:r>
            <a:br>
              <a:rPr lang="en-US" sz="4600" b="0" i="0" kern="1200" dirty="0">
                <a:solidFill>
                  <a:srgbClr val="EBEBEB"/>
                </a:solidFill>
                <a:latin typeface="+mj-lt"/>
                <a:ea typeface="+mj-ea"/>
                <a:cs typeface="+mj-cs"/>
              </a:rPr>
            </a:br>
            <a:endParaRPr lang="en-US" sz="4600" b="0" i="0" kern="1200" dirty="0">
              <a:solidFill>
                <a:srgbClr val="EBEBEB"/>
              </a:solidFill>
              <a:latin typeface="+mj-lt"/>
              <a:ea typeface="+mj-ea"/>
              <a:cs typeface="+mj-cs"/>
            </a:endParaRPr>
          </a:p>
        </p:txBody>
      </p:sp>
      <p:sp>
        <p:nvSpPr>
          <p:cNvPr id="47"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8" name="Freeform: Shape 25">
            <a:extLst>
              <a:ext uri="{FF2B5EF4-FFF2-40B4-BE49-F238E27FC236}">
                <a16:creationId xmlns:a16="http://schemas.microsoft.com/office/drawing/2014/main" id="{608F427C-1EC9-4280-9367-F2B3AA063E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27">
            <a:extLst>
              <a:ext uri="{FF2B5EF4-FFF2-40B4-BE49-F238E27FC236}">
                <a16:creationId xmlns:a16="http://schemas.microsoft.com/office/drawing/2014/main" id="{F98810A7-E114-447A-A7D6-69B27CFB5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clipart, cartoon&#10;&#10;Description automatically generated">
            <a:extLst>
              <a:ext uri="{FF2B5EF4-FFF2-40B4-BE49-F238E27FC236}">
                <a16:creationId xmlns:a16="http://schemas.microsoft.com/office/drawing/2014/main" id="{7335CCCF-F44D-A8D1-38FF-D842BB2BE151}"/>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12103" y="647698"/>
            <a:ext cx="5734163" cy="5562139"/>
          </a:xfrm>
          <a:prstGeom prst="rect">
            <a:avLst/>
          </a:prstGeom>
          <a:effectLst/>
        </p:spPr>
      </p:pic>
    </p:spTree>
    <p:extLst>
      <p:ext uri="{BB962C8B-B14F-4D97-AF65-F5344CB8AC3E}">
        <p14:creationId xmlns:p14="http://schemas.microsoft.com/office/powerpoint/2010/main" val="37025632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2.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ppt/theme/themeOverride3.xml><?xml version="1.0" encoding="utf-8"?>
<a:themeOverride xmlns:a="http://schemas.openxmlformats.org/drawingml/2006/main">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4B39B56B-C681-4A9E-A619-F070B359B3F5}"/>
</file>

<file path=customXml/itemProps2.xml><?xml version="1.0" encoding="utf-8"?>
<ds:datastoreItem xmlns:ds="http://schemas.openxmlformats.org/officeDocument/2006/customXml" ds:itemID="{1B721470-B419-42B5-9B55-2A9DBAA4C4E1}"/>
</file>

<file path=customXml/itemProps3.xml><?xml version="1.0" encoding="utf-8"?>
<ds:datastoreItem xmlns:ds="http://schemas.openxmlformats.org/officeDocument/2006/customXml" ds:itemID="{5D85A9A9-70DB-4D4C-AD79-170286986345}"/>
</file>

<file path=docProps/app.xml><?xml version="1.0" encoding="utf-8"?>
<Properties xmlns="http://schemas.openxmlformats.org/officeDocument/2006/extended-properties" xmlns:vt="http://schemas.openxmlformats.org/officeDocument/2006/docPropsVTypes">
  <Template/>
  <TotalTime>3479</TotalTime>
  <Words>2598</Words>
  <Application>Microsoft Office PowerPoint</Application>
  <PresentationFormat>Widescreen</PresentationFormat>
  <Paragraphs>367</Paragraphs>
  <Slides>73</Slides>
  <Notes>43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Cambria Math</vt:lpstr>
      <vt:lpstr>Century Gothic</vt:lpstr>
      <vt:lpstr>Times New Roman</vt:lpstr>
      <vt:lpstr>Wingdings 3</vt:lpstr>
      <vt:lpstr>Ion</vt:lpstr>
      <vt:lpstr>I-430 Managed Lane</vt:lpstr>
      <vt:lpstr>What is a Managed lane?</vt:lpstr>
      <vt:lpstr>Background</vt:lpstr>
      <vt:lpstr>Map of Part-time Shoulder Use Locations in US 2015</vt:lpstr>
      <vt:lpstr>Part-time Shoulder Use</vt:lpstr>
      <vt:lpstr>ARDOT Part-time Shoulder Use Study</vt:lpstr>
      <vt:lpstr>ARDOT Study Analysis</vt:lpstr>
      <vt:lpstr>Is PTSU a suitable solution for the traffic congestion?  </vt:lpstr>
      <vt:lpstr>What is the cost for the PTSU? </vt:lpstr>
      <vt:lpstr>Job 061630  System Preservation &amp; ITS Improvements</vt:lpstr>
      <vt:lpstr>Roadway Design</vt:lpstr>
      <vt:lpstr>Intelligent Transportation System (ITS) Maintenance Division </vt:lpstr>
      <vt:lpstr>What are the project needs?</vt:lpstr>
      <vt:lpstr>Reasons for Implementing Managed Lanes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Inspection</vt:lpstr>
      <vt:lpstr>PowerPoint Presentation</vt:lpstr>
      <vt:lpstr>PowerPoint Presentation</vt:lpstr>
      <vt:lpstr>PowerPoint Presentation</vt:lpstr>
      <vt:lpstr>PowerPoint Presentation</vt:lpstr>
      <vt:lpstr>Cone Test</vt:lpstr>
      <vt:lpstr>Trailer Test</vt:lpstr>
      <vt:lpstr>PowerPoint Presentation</vt:lpstr>
      <vt:lpstr>ITS Elements for Managed Lanes </vt:lpstr>
      <vt:lpstr>Hardware on I-430 River Bridge</vt:lpstr>
      <vt:lpstr>Lane-use Control Signals (LCS)</vt:lpstr>
      <vt:lpstr>ITS Cabinets</vt:lpstr>
      <vt:lpstr>Static Signs</vt:lpstr>
      <vt:lpstr>Dedicated Dynamic Message Signs</vt:lpstr>
      <vt:lpstr>Advance Dynamic Message Signs</vt:lpstr>
      <vt:lpstr>PowerPoint Presentation</vt:lpstr>
      <vt:lpstr>PTZ Cameras</vt:lpstr>
      <vt:lpstr>IDriveArkansas.com</vt:lpstr>
      <vt:lpstr>Illumination (Roadway Lighting)</vt:lpstr>
      <vt:lpstr>Weather Sensors</vt:lpstr>
      <vt:lpstr>Communication System</vt:lpstr>
      <vt:lpstr>Power System</vt:lpstr>
      <vt:lpstr>Other Systems</vt:lpstr>
      <vt:lpstr>MAINTENANCE AND OPERATIONS</vt:lpstr>
      <vt:lpstr>Operation of the Managed Lane</vt:lpstr>
      <vt:lpstr>PowerPoint Presentation</vt:lpstr>
      <vt:lpstr>Ribbon Cutting Celebration</vt:lpstr>
      <vt:lpstr>District Role</vt:lpstr>
      <vt:lpstr>Setbacks</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Wall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I-430 Managed lane</dc:title>
  <dc:creator>Alfaraj, Hussain</dc:creator>
  <cp:lastModifiedBy>Alfaraj, Hussain</cp:lastModifiedBy>
  <cp:revision>33</cp:revision>
  <dcterms:created xsi:type="dcterms:W3CDTF">2023-05-14T19:19:28Z</dcterms:created>
  <dcterms:modified xsi:type="dcterms:W3CDTF">2023-05-24T06:12:58Z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0x010100604D448380806849915725CB97AB94DB</vt:lpwstr>
  </property>
</Properties>
</file>