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sldIdLst>
    <p:sldId id="256" r:id="rId2"/>
    <p:sldId id="286" r:id="rId3"/>
    <p:sldId id="287" r:id="rId4"/>
    <p:sldId id="257" r:id="rId5"/>
    <p:sldId id="258" r:id="rId6"/>
    <p:sldId id="260" r:id="rId7"/>
    <p:sldId id="262" r:id="rId8"/>
    <p:sldId id="263" r:id="rId9"/>
    <p:sldId id="264" r:id="rId10"/>
    <p:sldId id="259" r:id="rId11"/>
    <p:sldId id="261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5" r:id="rId25"/>
    <p:sldId id="284" r:id="rId26"/>
    <p:sldId id="279" r:id="rId27"/>
    <p:sldId id="280" r:id="rId28"/>
    <p:sldId id="281" r:id="rId29"/>
    <p:sldId id="277" r:id="rId30"/>
    <p:sldId id="283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7AF-4370-84D9-24184E4E05F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7AF-4370-84D9-24184E4E05F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7AF-4370-84D9-24184E4E05F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7AF-4370-84D9-24184E4E05F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7AF-4370-84D9-24184E4E05F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7AF-4370-84D9-24184E4E05FC}"/>
              </c:ext>
            </c:extLst>
          </c:dPt>
          <c:dLbls>
            <c:dLbl>
              <c:idx val="0"/>
              <c:layout>
                <c:manualLayout>
                  <c:x val="0.11792452830188679"/>
                  <c:y val="-7.015081652236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AF-4370-84D9-24184E4E05FC}"/>
                </c:ext>
              </c:extLst>
            </c:dLbl>
            <c:dLbl>
              <c:idx val="1"/>
              <c:layout>
                <c:manualLayout>
                  <c:x val="0.10807665113289402"/>
                  <c:y val="6.32818171985828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AF-4370-84D9-24184E4E05FC}"/>
                </c:ext>
              </c:extLst>
            </c:dLbl>
            <c:dLbl>
              <c:idx val="2"/>
              <c:layout>
                <c:manualLayout>
                  <c:x val="-0.1149928631928977"/>
                  <c:y val="7.015081652236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AADT</a:t>
                    </a:r>
                    <a:r>
                      <a:rPr lang="en-US" baseline="0" dirty="0"/>
                      <a:t>
</a:t>
                    </a:r>
                    <a:fld id="{0DA71729-E4B5-4E61-A76F-282D462B0112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7AF-4370-84D9-24184E4E05FC}"/>
                </c:ext>
              </c:extLst>
            </c:dLbl>
            <c:dLbl>
              <c:idx val="3"/>
              <c:layout>
                <c:manualLayout>
                  <c:x val="-0.11865362141343032"/>
                  <c:y val="-4.92079014850845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96737907761526"/>
                      <c:h val="0.21567425986319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7AF-4370-84D9-24184E4E05FC}"/>
                </c:ext>
              </c:extLst>
            </c:dLbl>
            <c:dLbl>
              <c:idx val="4"/>
              <c:layout>
                <c:manualLayout>
                  <c:x val="-8.9716776474369278E-2"/>
                  <c:y val="-8.661343107843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SoVI</a:t>
                    </a:r>
                    <a:r>
                      <a:rPr lang="en-US" baseline="0" dirty="0"/>
                      <a:t>
</a:t>
                    </a:r>
                    <a:fld id="{A579EF68-BF81-40CE-9A86-CA78DC25ABB9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97091434999195"/>
                      <c:h val="0.124794703183687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7AF-4370-84D9-24184E4E05FC}"/>
                </c:ext>
              </c:extLst>
            </c:dLbl>
            <c:dLbl>
              <c:idx val="5"/>
              <c:layout>
                <c:manualLayout>
                  <c:x val="4.7169811320753856E-3"/>
                  <c:y val="-0.1010171757922015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7AF-4370-84D9-24184E4E05FC}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Redundancy</c:v>
                </c:pt>
                <c:pt idx="1">
                  <c:v>Freight</c:v>
                </c:pt>
                <c:pt idx="2">
                  <c:v>Annual Average Daily Traffic (AADT)</c:v>
                </c:pt>
                <c:pt idx="3">
                  <c:v>Roadway Classification</c:v>
                </c:pt>
                <c:pt idx="4">
                  <c:v>Social Vulnerability Index (SoVI)</c:v>
                </c:pt>
                <c:pt idx="5">
                  <c:v>Tourism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0.33300000000000002</c:v>
                </c:pt>
                <c:pt idx="1">
                  <c:v>0.23499999999999999</c:v>
                </c:pt>
                <c:pt idx="2">
                  <c:v>0.17699999999999999</c:v>
                </c:pt>
                <c:pt idx="3">
                  <c:v>0.14599999999999999</c:v>
                </c:pt>
                <c:pt idx="4">
                  <c:v>0.06</c:v>
                </c:pt>
                <c:pt idx="5">
                  <c:v>4.9000000000000002E-2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AF-4370-84D9-24184E4E0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Summary!$F$2</c:f>
              <c:strCache>
                <c:ptCount val="1"/>
                <c:pt idx="0">
                  <c:v>Existing Asset (Baseline)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Summary!$C$4:$C$9</c:f>
              <c:strCache>
                <c:ptCount val="6"/>
                <c:pt idx="0">
                  <c:v>Hwy 67 (Culvert)</c:v>
                </c:pt>
                <c:pt idx="1">
                  <c:v>Highway 67 (Bridge)</c:v>
                </c:pt>
                <c:pt idx="2">
                  <c:v>I-430 (Bridge)</c:v>
                </c:pt>
                <c:pt idx="3">
                  <c:v>I-40 (Bridge)</c:v>
                </c:pt>
                <c:pt idx="4">
                  <c:v>I-55/HWY 63 (Bridge)</c:v>
                </c:pt>
                <c:pt idx="5">
                  <c:v>I-55/HWY 64 (Bridge)</c:v>
                </c:pt>
              </c:strCache>
            </c:strRef>
          </c:cat>
          <c:val>
            <c:numRef>
              <c:f>Summary!$H$4:$H$9</c:f>
              <c:numCache>
                <c:formatCode>"$"#,##0</c:formatCode>
                <c:ptCount val="6"/>
                <c:pt idx="0">
                  <c:v>74000</c:v>
                </c:pt>
                <c:pt idx="1">
                  <c:v>39000</c:v>
                </c:pt>
                <c:pt idx="2">
                  <c:v>34000</c:v>
                </c:pt>
                <c:pt idx="3">
                  <c:v>44000</c:v>
                </c:pt>
                <c:pt idx="4">
                  <c:v>44000</c:v>
                </c:pt>
                <c:pt idx="5">
                  <c:v>58000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0-44C4-903D-B5AA60329521}"/>
            </c:ext>
          </c:extLst>
        </c:ser>
        <c:ser>
          <c:idx val="1"/>
          <c:order val="1"/>
          <c:tx>
            <c:strRef>
              <c:f>Summary!$I$2</c:f>
              <c:strCache>
                <c:ptCount val="1"/>
                <c:pt idx="0">
                  <c:v>Mitigation Alternative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Summary!$C$4:$C$9</c:f>
              <c:strCache>
                <c:ptCount val="6"/>
                <c:pt idx="0">
                  <c:v>Hwy 67 (Culvert)</c:v>
                </c:pt>
                <c:pt idx="1">
                  <c:v>Highway 67 (Bridge)</c:v>
                </c:pt>
                <c:pt idx="2">
                  <c:v>I-430 (Bridge)</c:v>
                </c:pt>
                <c:pt idx="3">
                  <c:v>I-40 (Bridge)</c:v>
                </c:pt>
                <c:pt idx="4">
                  <c:v>I-55/HWY 63 (Bridge)</c:v>
                </c:pt>
                <c:pt idx="5">
                  <c:v>I-55/HWY 64 (Bridge)</c:v>
                </c:pt>
              </c:strCache>
            </c:strRef>
          </c:cat>
          <c:val>
            <c:numRef>
              <c:f>Summary!$K$4:$K$9</c:f>
              <c:numCache>
                <c:formatCode>"$"#,##0</c:formatCode>
                <c:ptCount val="6"/>
                <c:pt idx="0">
                  <c:v>5550</c:v>
                </c:pt>
                <c:pt idx="1">
                  <c:v>9000</c:v>
                </c:pt>
                <c:pt idx="2">
                  <c:v>9000</c:v>
                </c:pt>
                <c:pt idx="3">
                  <c:v>33000</c:v>
                </c:pt>
                <c:pt idx="4">
                  <c:v>34000</c:v>
                </c:pt>
                <c:pt idx="5">
                  <c:v>47000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80-44C4-903D-B5AA603295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2387487"/>
        <c:axId val="582387903"/>
      </c:barChart>
      <c:catAx>
        <c:axId val="58238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387903"/>
        <c:crosses val="autoZero"/>
        <c:auto val="1"/>
        <c:lblAlgn val="ctr"/>
        <c:lblOffset val="100"/>
        <c:noMultiLvlLbl val="0"/>
      </c:catAx>
      <c:valAx>
        <c:axId val="582387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387487"/>
        <c:crosses val="autoZero"/>
        <c:crossBetween val="between"/>
        <c:minorUnit val="1000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22542725929131735"/>
          <c:y val="4.2907137064943611E-2"/>
          <c:w val="0.59226673564268617"/>
          <c:h val="0.12121609798775156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733000514110995"/>
          <c:y val="0.16370608279228252"/>
          <c:w val="0.82376965121627843"/>
          <c:h val="0.655367914536998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Summary!$M$3</c:f>
              <c:strCache>
                <c:ptCount val="1"/>
                <c:pt idx="0">
                  <c:v>Annual Cost of Mitigation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3.4364261168384879E-3"/>
                  <c:y val="-4.97076023391812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66-4E4A-B45B-C7B5403B9A1A}"/>
                </c:ext>
              </c:extLst>
            </c:dLbl>
            <c:dLbl>
              <c:idx val="2"/>
              <c:layout>
                <c:manualLayout>
                  <c:x val="3.4364261168384879E-3"/>
                  <c:y val="-4.38596491228070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66-4E4A-B45B-C7B5403B9A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Summary!$C$4:$C$9</c:f>
              <c:strCache>
                <c:ptCount val="6"/>
                <c:pt idx="0">
                  <c:v>Hwy 67 (Culvert)</c:v>
                </c:pt>
                <c:pt idx="1">
                  <c:v>Highway 67 (Bridge)</c:v>
                </c:pt>
                <c:pt idx="2">
                  <c:v>I-430 (Bridge)</c:v>
                </c:pt>
                <c:pt idx="3">
                  <c:v>I-40 (Bridge)</c:v>
                </c:pt>
                <c:pt idx="4">
                  <c:v>I-55/HWY 63 (Bridge)</c:v>
                </c:pt>
                <c:pt idx="5">
                  <c:v>I-55/HWY 64 (Bridge)</c:v>
                </c:pt>
              </c:strCache>
            </c:strRef>
          </c:cat>
          <c:val>
            <c:numRef>
              <c:f>Summary!$M$4:$M$8</c:f>
              <c:numCache>
                <c:formatCode>"$"#,##0</c:formatCode>
                <c:ptCount val="5"/>
                <c:pt idx="0">
                  <c:v>36000</c:v>
                </c:pt>
                <c:pt idx="1">
                  <c:v>36000</c:v>
                </c:pt>
                <c:pt idx="2">
                  <c:v>36000</c:v>
                </c:pt>
                <c:pt idx="3">
                  <c:v>176000</c:v>
                </c:pt>
                <c:pt idx="4">
                  <c:v>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7-4BA8-9598-7AB96AEB4329}"/>
            </c:ext>
          </c:extLst>
        </c:ser>
        <c:ser>
          <c:idx val="1"/>
          <c:order val="1"/>
          <c:tx>
            <c:strRef>
              <c:f>Summary!$L$3</c:f>
              <c:strCache>
                <c:ptCount val="1"/>
                <c:pt idx="0">
                  <c:v>Annual Mitigation Benefit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8900343642611683E-2"/>
                  <c:y val="-8.77192982456151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66-4E4A-B45B-C7B5403B9A1A}"/>
                </c:ext>
              </c:extLst>
            </c:dLbl>
            <c:dLbl>
              <c:idx val="4"/>
              <c:layout>
                <c:manualLayout>
                  <c:x val="1.8900343642611558E-2"/>
                  <c:y val="-1.16959064327485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66-4E4A-B45B-C7B5403B9A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Summary!$C$4:$C$9</c:f>
              <c:strCache>
                <c:ptCount val="6"/>
                <c:pt idx="0">
                  <c:v>Hwy 67 (Culvert)</c:v>
                </c:pt>
                <c:pt idx="1">
                  <c:v>Highway 67 (Bridge)</c:v>
                </c:pt>
                <c:pt idx="2">
                  <c:v>I-430 (Bridge)</c:v>
                </c:pt>
                <c:pt idx="3">
                  <c:v>I-40 (Bridge)</c:v>
                </c:pt>
                <c:pt idx="4">
                  <c:v>I-55/HWY 63 (Bridge)</c:v>
                </c:pt>
                <c:pt idx="5">
                  <c:v>I-55/HWY 64 (Bridge)</c:v>
                </c:pt>
              </c:strCache>
            </c:strRef>
          </c:cat>
          <c:val>
            <c:numRef>
              <c:f>Summary!$L$4:$L$8</c:f>
              <c:numCache>
                <c:formatCode>"$"#,##0</c:formatCode>
                <c:ptCount val="5"/>
                <c:pt idx="0">
                  <c:v>68000</c:v>
                </c:pt>
                <c:pt idx="1">
                  <c:v>30000</c:v>
                </c:pt>
                <c:pt idx="2">
                  <c:v>25000</c:v>
                </c:pt>
                <c:pt idx="3">
                  <c:v>11000</c:v>
                </c:pt>
                <c:pt idx="4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B7-4BA8-9598-7AB96AEB43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2387487"/>
        <c:axId val="582387903"/>
      </c:barChart>
      <c:catAx>
        <c:axId val="58238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387903"/>
        <c:crosses val="autoZero"/>
        <c:auto val="1"/>
        <c:lblAlgn val="ctr"/>
        <c:lblOffset val="100"/>
        <c:noMultiLvlLbl val="0"/>
      </c:catAx>
      <c:valAx>
        <c:axId val="582387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387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18426671537191872"/>
          <c:y val="1.318414145600221E-2"/>
          <c:w val="0.72113266769488871"/>
          <c:h val="0.10823364184740067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Summary!$M$3</c:f>
              <c:strCache>
                <c:ptCount val="1"/>
                <c:pt idx="0">
                  <c:v>Annual Cost of Mitigation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Summary!$C$9</c:f>
              <c:strCache>
                <c:ptCount val="1"/>
                <c:pt idx="0">
                  <c:v>I-55/HWY 64 (Bridge)</c:v>
                </c:pt>
              </c:strCache>
            </c:strRef>
          </c:cat>
          <c:val>
            <c:numRef>
              <c:f>Summary!$M$9</c:f>
              <c:numCache>
                <c:formatCode>"$"#,##0</c:formatCode>
                <c:ptCount val="1"/>
                <c:pt idx="0">
                  <c:v>3550000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47-4F2A-A586-865F75B1B74F}"/>
            </c:ext>
          </c:extLst>
        </c:ser>
        <c:ser>
          <c:idx val="1"/>
          <c:order val="1"/>
          <c:tx>
            <c:strRef>
              <c:f>Summary!$L$3</c:f>
              <c:strCache>
                <c:ptCount val="1"/>
                <c:pt idx="0">
                  <c:v>Annual Mitigation Benefit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Summary!$C$9</c:f>
              <c:strCache>
                <c:ptCount val="1"/>
                <c:pt idx="0">
                  <c:v>I-55/HWY 64 (Bridge)</c:v>
                </c:pt>
              </c:strCache>
            </c:strRef>
          </c:cat>
          <c:val>
            <c:numRef>
              <c:f>Summary!$L$9</c:f>
              <c:numCache>
                <c:formatCode>"$"#,##0</c:formatCode>
                <c:ptCount val="1"/>
                <c:pt idx="0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47-4F2A-A586-865F75B1B7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2387487"/>
        <c:axId val="582387903"/>
      </c:barChart>
      <c:catAx>
        <c:axId val="58238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387903"/>
        <c:crosses val="autoZero"/>
        <c:auto val="1"/>
        <c:lblAlgn val="ctr"/>
        <c:lblOffset val="100"/>
        <c:noMultiLvlLbl val="0"/>
      </c:catAx>
      <c:valAx>
        <c:axId val="582387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387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Summary!$N$3</c:f>
              <c:strCache>
                <c:ptCount val="1"/>
                <c:pt idx="0">
                  <c:v>Benefit-Cost Ratio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93-48F9-B9B9-44AF55A7DE5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93-48F9-B9B9-44AF55A7DE5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A93-48F9-B9B9-44AF55A7DE5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A93-48F9-B9B9-44AF55A7DE5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A93-48F9-B9B9-44AF55A7DE55}"/>
              </c:ext>
            </c:extLst>
          </c:dPt>
          <c:dLbls>
            <c:dLbl>
              <c:idx val="5"/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A93-48F9-B9B9-44AF55A7DE55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Summary!$C$4:$C$9</c:f>
              <c:strCache>
                <c:ptCount val="6"/>
                <c:pt idx="0">
                  <c:v>Hwy 67 (Culvert)</c:v>
                </c:pt>
                <c:pt idx="1">
                  <c:v>Highway 67 (Bridge)</c:v>
                </c:pt>
                <c:pt idx="2">
                  <c:v>I-430 (Bridge)</c:v>
                </c:pt>
                <c:pt idx="3">
                  <c:v>I-40 (Bridge)</c:v>
                </c:pt>
                <c:pt idx="4">
                  <c:v>I-55/HWY 63 (Bridge)</c:v>
                </c:pt>
                <c:pt idx="5">
                  <c:v>I-55/HWY 64 (Bridge)</c:v>
                </c:pt>
              </c:strCache>
            </c:strRef>
          </c:cat>
          <c:val>
            <c:numRef>
              <c:f>Summary!$N$4:$N$9</c:f>
              <c:numCache>
                <c:formatCode>0.000</c:formatCode>
                <c:ptCount val="6"/>
                <c:pt idx="0">
                  <c:v>1.8888888888888888</c:v>
                </c:pt>
                <c:pt idx="1">
                  <c:v>0.83333333333333337</c:v>
                </c:pt>
                <c:pt idx="2">
                  <c:v>0.69444444444444442</c:v>
                </c:pt>
                <c:pt idx="3">
                  <c:v>6.25E-2</c:v>
                </c:pt>
                <c:pt idx="4">
                  <c:v>0.04</c:v>
                </c:pt>
                <c:pt idx="5">
                  <c:v>3.0985915492957746E-3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A93-48F9-B9B9-44AF55A7DE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8"/>
        <c:overlap val="-89"/>
        <c:axId val="582387487"/>
        <c:axId val="582387903"/>
      </c:barChart>
      <c:catAx>
        <c:axId val="5823874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387903"/>
        <c:crosses val="autoZero"/>
        <c:auto val="1"/>
        <c:lblAlgn val="ctr"/>
        <c:lblOffset val="100"/>
        <c:noMultiLvlLbl val="0"/>
      </c:catAx>
      <c:valAx>
        <c:axId val="582387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387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+mn-lt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25B24C-65DB-43CF-A361-806D29404D02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4FDE4D-4EDB-436F-B6E6-7B413A0B669F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98ECAAF0-52CB-43D0-B89E-B027E76F1C0D}" type="parTrans" cxnId="{E9A2C4EE-7433-47F2-A454-A8CB51E6749A}">
      <dgm:prSet/>
      <dgm:spPr/>
      <dgm:t>
        <a:bodyPr/>
        <a:lstStyle/>
        <a:p>
          <a:endParaRPr lang="en-US"/>
        </a:p>
      </dgm:t>
    </dgm:pt>
    <dgm:pt modelId="{56505563-C070-4A9F-A54B-EBE8EF1E4B32}" type="sibTrans" cxnId="{E9A2C4EE-7433-47F2-A454-A8CB51E6749A}">
      <dgm:prSet/>
      <dgm:spPr/>
      <dgm:t>
        <a:bodyPr/>
        <a:lstStyle/>
        <a:p>
          <a:endParaRPr lang="en-US"/>
        </a:p>
      </dgm:t>
    </dgm:pt>
    <dgm:pt modelId="{BF3490F7-0A35-4860-9094-C63A1B1E6AAF}">
      <dgm:prSet phldrT="[Text]"/>
      <dgm:spPr/>
      <dgm:t>
        <a:bodyPr/>
        <a:lstStyle/>
        <a:p>
          <a:r>
            <a:rPr lang="en-US" dirty="0"/>
            <a:t>Review of Practice</a:t>
          </a:r>
        </a:p>
      </dgm:t>
    </dgm:pt>
    <dgm:pt modelId="{68705418-C833-4D29-BAA6-948C9A246DF7}" type="parTrans" cxnId="{05D7E9A1-1F29-4421-A68A-17F8A2626462}">
      <dgm:prSet/>
      <dgm:spPr/>
      <dgm:t>
        <a:bodyPr/>
        <a:lstStyle/>
        <a:p>
          <a:endParaRPr lang="en-US"/>
        </a:p>
      </dgm:t>
    </dgm:pt>
    <dgm:pt modelId="{20F719A8-A67A-4682-86AA-0F06E2B7DC1C}" type="sibTrans" cxnId="{05D7E9A1-1F29-4421-A68A-17F8A2626462}">
      <dgm:prSet/>
      <dgm:spPr/>
      <dgm:t>
        <a:bodyPr/>
        <a:lstStyle/>
        <a:p>
          <a:endParaRPr lang="en-US"/>
        </a:p>
      </dgm:t>
    </dgm:pt>
    <dgm:pt modelId="{1540E270-C88F-466A-84E5-071B6D91C4FA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8DE7089C-C018-46AF-BAE4-0B5A5D7F454A}" type="parTrans" cxnId="{DD9A3C54-213C-4CA8-B1C0-882F425EADEB}">
      <dgm:prSet/>
      <dgm:spPr/>
      <dgm:t>
        <a:bodyPr/>
        <a:lstStyle/>
        <a:p>
          <a:endParaRPr lang="en-US"/>
        </a:p>
      </dgm:t>
    </dgm:pt>
    <dgm:pt modelId="{A6C80713-B921-4550-8C6A-8EB513078E78}" type="sibTrans" cxnId="{DD9A3C54-213C-4CA8-B1C0-882F425EADEB}">
      <dgm:prSet/>
      <dgm:spPr/>
      <dgm:t>
        <a:bodyPr/>
        <a:lstStyle/>
        <a:p>
          <a:endParaRPr lang="en-US"/>
        </a:p>
      </dgm:t>
    </dgm:pt>
    <dgm:pt modelId="{227E2D4D-8EB7-489D-B9AD-4E1044A39EC1}">
      <dgm:prSet phldrT="[Text]"/>
      <dgm:spPr/>
      <dgm:t>
        <a:bodyPr/>
        <a:lstStyle/>
        <a:p>
          <a:r>
            <a:rPr lang="en-US" dirty="0"/>
            <a:t>Criticality and Vulnerability Analysis</a:t>
          </a:r>
        </a:p>
      </dgm:t>
    </dgm:pt>
    <dgm:pt modelId="{260672AC-181A-4D97-A6FC-F8F19095AB4D}" type="parTrans" cxnId="{B472A76B-0FCD-4B83-B31A-84E85582DDF4}">
      <dgm:prSet/>
      <dgm:spPr/>
      <dgm:t>
        <a:bodyPr/>
        <a:lstStyle/>
        <a:p>
          <a:endParaRPr lang="en-US"/>
        </a:p>
      </dgm:t>
    </dgm:pt>
    <dgm:pt modelId="{DB7F68E5-4060-4442-8A43-3EDFDC729447}" type="sibTrans" cxnId="{B472A76B-0FCD-4B83-B31A-84E85582DDF4}">
      <dgm:prSet/>
      <dgm:spPr/>
      <dgm:t>
        <a:bodyPr/>
        <a:lstStyle/>
        <a:p>
          <a:endParaRPr lang="en-US"/>
        </a:p>
      </dgm:t>
    </dgm:pt>
    <dgm:pt modelId="{F89D888F-6924-4071-A35E-C89DF8457242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EC520274-862D-49F6-824C-5B1F2ABC3F5A}" type="parTrans" cxnId="{9312AE61-BD76-495E-B52B-E6B91D14BC9F}">
      <dgm:prSet/>
      <dgm:spPr/>
      <dgm:t>
        <a:bodyPr/>
        <a:lstStyle/>
        <a:p>
          <a:endParaRPr lang="en-US"/>
        </a:p>
      </dgm:t>
    </dgm:pt>
    <dgm:pt modelId="{A5CDEAE7-51F1-4F9C-97B0-A1B10FBA7198}" type="sibTrans" cxnId="{9312AE61-BD76-495E-B52B-E6B91D14BC9F}">
      <dgm:prSet/>
      <dgm:spPr/>
      <dgm:t>
        <a:bodyPr/>
        <a:lstStyle/>
        <a:p>
          <a:endParaRPr lang="en-US"/>
        </a:p>
      </dgm:t>
    </dgm:pt>
    <dgm:pt modelId="{D661D667-24EC-44A6-85F2-BC98F6C44D89}">
      <dgm:prSet phldrT="[Text]"/>
      <dgm:spPr/>
      <dgm:t>
        <a:bodyPr/>
        <a:lstStyle/>
        <a:p>
          <a:r>
            <a:rPr lang="en-US" dirty="0"/>
            <a:t>Application </a:t>
          </a:r>
          <a:br>
            <a:rPr lang="en-US" dirty="0"/>
          </a:br>
          <a:r>
            <a:rPr lang="en-US" dirty="0"/>
            <a:t> to Statewide Assessment</a:t>
          </a:r>
        </a:p>
      </dgm:t>
    </dgm:pt>
    <dgm:pt modelId="{456ACD4E-3C1E-47C4-BE49-4BEF954FA4BD}" type="parTrans" cxnId="{E2A4B06F-8906-4B52-8F09-81394063C394}">
      <dgm:prSet/>
      <dgm:spPr/>
      <dgm:t>
        <a:bodyPr/>
        <a:lstStyle/>
        <a:p>
          <a:endParaRPr lang="en-US"/>
        </a:p>
      </dgm:t>
    </dgm:pt>
    <dgm:pt modelId="{71EF8D96-0585-4BD5-ACC3-CCF494EA2BED}" type="sibTrans" cxnId="{E2A4B06F-8906-4B52-8F09-81394063C394}">
      <dgm:prSet/>
      <dgm:spPr/>
      <dgm:t>
        <a:bodyPr/>
        <a:lstStyle/>
        <a:p>
          <a:endParaRPr lang="en-US"/>
        </a:p>
      </dgm:t>
    </dgm:pt>
    <dgm:pt modelId="{A013AF3D-086B-46FD-83F9-A2A348BC49E1}">
      <dgm:prSet/>
      <dgm:spPr/>
      <dgm:t>
        <a:bodyPr/>
        <a:lstStyle/>
        <a:p>
          <a:r>
            <a:rPr lang="en-US" dirty="0"/>
            <a:t>4</a:t>
          </a:r>
        </a:p>
      </dgm:t>
    </dgm:pt>
    <dgm:pt modelId="{B69BC83C-466D-42DB-ADB0-3E30B41B5E9B}" type="parTrans" cxnId="{9A0AEBAA-C4C6-4669-A0F0-C334F8BE70A0}">
      <dgm:prSet/>
      <dgm:spPr/>
      <dgm:t>
        <a:bodyPr/>
        <a:lstStyle/>
        <a:p>
          <a:endParaRPr lang="en-US"/>
        </a:p>
      </dgm:t>
    </dgm:pt>
    <dgm:pt modelId="{F91BB080-375D-4AF3-94FD-CC4B7AF4D203}" type="sibTrans" cxnId="{9A0AEBAA-C4C6-4669-A0F0-C334F8BE70A0}">
      <dgm:prSet/>
      <dgm:spPr/>
      <dgm:t>
        <a:bodyPr/>
        <a:lstStyle/>
        <a:p>
          <a:endParaRPr lang="en-US"/>
        </a:p>
      </dgm:t>
    </dgm:pt>
    <dgm:pt modelId="{1DBC5A78-BC82-4840-96EA-FEE55688FC3A}">
      <dgm:prSet/>
      <dgm:spPr/>
      <dgm:t>
        <a:bodyPr/>
        <a:lstStyle/>
        <a:p>
          <a:r>
            <a:rPr lang="en-US" dirty="0"/>
            <a:t>Case Study B/C Evaluations</a:t>
          </a:r>
        </a:p>
      </dgm:t>
    </dgm:pt>
    <dgm:pt modelId="{374382B0-7691-444F-AC37-3F30F4C3FD2B}" type="parTrans" cxnId="{D741D811-117D-4587-91E3-3FE9FD2154DF}">
      <dgm:prSet/>
      <dgm:spPr/>
      <dgm:t>
        <a:bodyPr/>
        <a:lstStyle/>
        <a:p>
          <a:endParaRPr lang="en-US"/>
        </a:p>
      </dgm:t>
    </dgm:pt>
    <dgm:pt modelId="{FE85CB1F-DCB2-4313-892F-E0D726F39BAC}" type="sibTrans" cxnId="{D741D811-117D-4587-91E3-3FE9FD2154DF}">
      <dgm:prSet/>
      <dgm:spPr/>
      <dgm:t>
        <a:bodyPr/>
        <a:lstStyle/>
        <a:p>
          <a:endParaRPr lang="en-US"/>
        </a:p>
      </dgm:t>
    </dgm:pt>
    <dgm:pt modelId="{8E6B9228-96B9-439E-8388-2D097096E5BE}" type="pres">
      <dgm:prSet presAssocID="{5A25B24C-65DB-43CF-A361-806D29404D02}" presName="theList" presStyleCnt="0">
        <dgm:presLayoutVars>
          <dgm:dir/>
          <dgm:animLvl val="lvl"/>
          <dgm:resizeHandles val="exact"/>
        </dgm:presLayoutVars>
      </dgm:prSet>
      <dgm:spPr/>
    </dgm:pt>
    <dgm:pt modelId="{BF47E388-FACA-4B58-B396-98D45A1D56E3}" type="pres">
      <dgm:prSet presAssocID="{2F4FDE4D-4EDB-436F-B6E6-7B413A0B669F}" presName="compNode" presStyleCnt="0"/>
      <dgm:spPr/>
    </dgm:pt>
    <dgm:pt modelId="{58E73DFA-F930-4F55-8E05-4BD632574A0C}" type="pres">
      <dgm:prSet presAssocID="{2F4FDE4D-4EDB-436F-B6E6-7B413A0B669F}" presName="aNode" presStyleLbl="bgShp" presStyleIdx="0" presStyleCnt="4"/>
      <dgm:spPr/>
    </dgm:pt>
    <dgm:pt modelId="{6702E54E-8BEB-42B8-993C-5B87A40ED916}" type="pres">
      <dgm:prSet presAssocID="{2F4FDE4D-4EDB-436F-B6E6-7B413A0B669F}" presName="textNode" presStyleLbl="bgShp" presStyleIdx="0" presStyleCnt="4"/>
      <dgm:spPr/>
    </dgm:pt>
    <dgm:pt modelId="{D1FA7615-9ECE-42C4-B21C-618BC5674B4C}" type="pres">
      <dgm:prSet presAssocID="{2F4FDE4D-4EDB-436F-B6E6-7B413A0B669F}" presName="compChildNode" presStyleCnt="0"/>
      <dgm:spPr/>
    </dgm:pt>
    <dgm:pt modelId="{6E488B85-93DA-466D-8FDC-3F5236057527}" type="pres">
      <dgm:prSet presAssocID="{2F4FDE4D-4EDB-436F-B6E6-7B413A0B669F}" presName="theInnerList" presStyleCnt="0"/>
      <dgm:spPr/>
    </dgm:pt>
    <dgm:pt modelId="{BE45ED03-C4FA-4DB2-8F30-6533A2B74674}" type="pres">
      <dgm:prSet presAssocID="{BF3490F7-0A35-4860-9094-C63A1B1E6AAF}" presName="childNode" presStyleLbl="node1" presStyleIdx="0" presStyleCnt="4">
        <dgm:presLayoutVars>
          <dgm:bulletEnabled val="1"/>
        </dgm:presLayoutVars>
      </dgm:prSet>
      <dgm:spPr/>
    </dgm:pt>
    <dgm:pt modelId="{C57336C6-45D6-4E82-AD08-D3D5B917A927}" type="pres">
      <dgm:prSet presAssocID="{2F4FDE4D-4EDB-436F-B6E6-7B413A0B669F}" presName="aSpace" presStyleCnt="0"/>
      <dgm:spPr/>
    </dgm:pt>
    <dgm:pt modelId="{EF4BAB5E-537A-4533-B43E-ECE7D3D811A6}" type="pres">
      <dgm:prSet presAssocID="{1540E270-C88F-466A-84E5-071B6D91C4FA}" presName="compNode" presStyleCnt="0"/>
      <dgm:spPr/>
    </dgm:pt>
    <dgm:pt modelId="{8D71BE6C-B7D0-4F05-8DDD-FB9AEEFEDD8E}" type="pres">
      <dgm:prSet presAssocID="{1540E270-C88F-466A-84E5-071B6D91C4FA}" presName="aNode" presStyleLbl="bgShp" presStyleIdx="1" presStyleCnt="4"/>
      <dgm:spPr/>
    </dgm:pt>
    <dgm:pt modelId="{5B08CFD2-EA17-432A-9ECD-2A2302BDC570}" type="pres">
      <dgm:prSet presAssocID="{1540E270-C88F-466A-84E5-071B6D91C4FA}" presName="textNode" presStyleLbl="bgShp" presStyleIdx="1" presStyleCnt="4"/>
      <dgm:spPr/>
    </dgm:pt>
    <dgm:pt modelId="{141B8FD5-2BBF-49DA-9971-D8277D91C50E}" type="pres">
      <dgm:prSet presAssocID="{1540E270-C88F-466A-84E5-071B6D91C4FA}" presName="compChildNode" presStyleCnt="0"/>
      <dgm:spPr/>
    </dgm:pt>
    <dgm:pt modelId="{5773445F-0076-45BD-B4F1-520253F7B9FE}" type="pres">
      <dgm:prSet presAssocID="{1540E270-C88F-466A-84E5-071B6D91C4FA}" presName="theInnerList" presStyleCnt="0"/>
      <dgm:spPr/>
    </dgm:pt>
    <dgm:pt modelId="{43C946AD-906C-4916-A87C-1A7D7F83AF6F}" type="pres">
      <dgm:prSet presAssocID="{227E2D4D-8EB7-489D-B9AD-4E1044A39EC1}" presName="childNode" presStyleLbl="node1" presStyleIdx="1" presStyleCnt="4">
        <dgm:presLayoutVars>
          <dgm:bulletEnabled val="1"/>
        </dgm:presLayoutVars>
      </dgm:prSet>
      <dgm:spPr/>
    </dgm:pt>
    <dgm:pt modelId="{528ECDDD-69C0-4D9E-B910-B21AB50DB0CA}" type="pres">
      <dgm:prSet presAssocID="{1540E270-C88F-466A-84E5-071B6D91C4FA}" presName="aSpace" presStyleCnt="0"/>
      <dgm:spPr/>
    </dgm:pt>
    <dgm:pt modelId="{8B538674-7AEE-4D01-A514-5354F9A5AD9C}" type="pres">
      <dgm:prSet presAssocID="{F89D888F-6924-4071-A35E-C89DF8457242}" presName="compNode" presStyleCnt="0"/>
      <dgm:spPr/>
    </dgm:pt>
    <dgm:pt modelId="{34738113-482E-49CB-8AFA-877B317414BD}" type="pres">
      <dgm:prSet presAssocID="{F89D888F-6924-4071-A35E-C89DF8457242}" presName="aNode" presStyleLbl="bgShp" presStyleIdx="2" presStyleCnt="4"/>
      <dgm:spPr/>
    </dgm:pt>
    <dgm:pt modelId="{7DEF431E-92B3-4963-8074-8938DA5EEC38}" type="pres">
      <dgm:prSet presAssocID="{F89D888F-6924-4071-A35E-C89DF8457242}" presName="textNode" presStyleLbl="bgShp" presStyleIdx="2" presStyleCnt="4"/>
      <dgm:spPr/>
    </dgm:pt>
    <dgm:pt modelId="{3518A640-3145-4E14-9E10-BFD3353EA6A1}" type="pres">
      <dgm:prSet presAssocID="{F89D888F-6924-4071-A35E-C89DF8457242}" presName="compChildNode" presStyleCnt="0"/>
      <dgm:spPr/>
    </dgm:pt>
    <dgm:pt modelId="{27788E62-7082-44EB-881F-AE9D1C5A3C13}" type="pres">
      <dgm:prSet presAssocID="{F89D888F-6924-4071-A35E-C89DF8457242}" presName="theInnerList" presStyleCnt="0"/>
      <dgm:spPr/>
    </dgm:pt>
    <dgm:pt modelId="{3650F32E-A1FF-479A-AF12-6154738A5137}" type="pres">
      <dgm:prSet presAssocID="{D661D667-24EC-44A6-85F2-BC98F6C44D89}" presName="childNode" presStyleLbl="node1" presStyleIdx="2" presStyleCnt="4">
        <dgm:presLayoutVars>
          <dgm:bulletEnabled val="1"/>
        </dgm:presLayoutVars>
      </dgm:prSet>
      <dgm:spPr/>
    </dgm:pt>
    <dgm:pt modelId="{2FD2B75E-DDCE-4677-BAB0-29F93EE4F2AA}" type="pres">
      <dgm:prSet presAssocID="{F89D888F-6924-4071-A35E-C89DF8457242}" presName="aSpace" presStyleCnt="0"/>
      <dgm:spPr/>
    </dgm:pt>
    <dgm:pt modelId="{634256DB-ADDD-4188-B2EF-0345A3A0FD5D}" type="pres">
      <dgm:prSet presAssocID="{A013AF3D-086B-46FD-83F9-A2A348BC49E1}" presName="compNode" presStyleCnt="0"/>
      <dgm:spPr/>
    </dgm:pt>
    <dgm:pt modelId="{E5A1770A-5A12-4ADD-A297-79F0FAA008E1}" type="pres">
      <dgm:prSet presAssocID="{A013AF3D-086B-46FD-83F9-A2A348BC49E1}" presName="aNode" presStyleLbl="bgShp" presStyleIdx="3" presStyleCnt="4"/>
      <dgm:spPr/>
    </dgm:pt>
    <dgm:pt modelId="{E04401BC-B789-4705-B452-5E12509285C7}" type="pres">
      <dgm:prSet presAssocID="{A013AF3D-086B-46FD-83F9-A2A348BC49E1}" presName="textNode" presStyleLbl="bgShp" presStyleIdx="3" presStyleCnt="4"/>
      <dgm:spPr/>
    </dgm:pt>
    <dgm:pt modelId="{19F28BCF-E7C7-441E-AA6C-60EB50C37D87}" type="pres">
      <dgm:prSet presAssocID="{A013AF3D-086B-46FD-83F9-A2A348BC49E1}" presName="compChildNode" presStyleCnt="0"/>
      <dgm:spPr/>
    </dgm:pt>
    <dgm:pt modelId="{3BAF03C9-D2B5-495D-AB40-46A31A4D52BB}" type="pres">
      <dgm:prSet presAssocID="{A013AF3D-086B-46FD-83F9-A2A348BC49E1}" presName="theInnerList" presStyleCnt="0"/>
      <dgm:spPr/>
    </dgm:pt>
    <dgm:pt modelId="{B9FDDB34-C7CD-44D5-89F6-6A8D9181DCCC}" type="pres">
      <dgm:prSet presAssocID="{1DBC5A78-BC82-4840-96EA-FEE55688FC3A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0AD86A0F-7FA1-4C37-99BF-4058DDEB63A5}" type="presOf" srcId="{A013AF3D-086B-46FD-83F9-A2A348BC49E1}" destId="{E5A1770A-5A12-4ADD-A297-79F0FAA008E1}" srcOrd="0" destOrd="0" presId="urn:microsoft.com/office/officeart/2005/8/layout/lProcess2"/>
    <dgm:cxn modelId="{D741D811-117D-4587-91E3-3FE9FD2154DF}" srcId="{A013AF3D-086B-46FD-83F9-A2A348BC49E1}" destId="{1DBC5A78-BC82-4840-96EA-FEE55688FC3A}" srcOrd="0" destOrd="0" parTransId="{374382B0-7691-444F-AC37-3F30F4C3FD2B}" sibTransId="{FE85CB1F-DCB2-4313-892F-E0D726F39BAC}"/>
    <dgm:cxn modelId="{9CC5EF24-2CEF-459E-AF49-FB8AD3D6327C}" type="presOf" srcId="{2F4FDE4D-4EDB-436F-B6E6-7B413A0B669F}" destId="{58E73DFA-F930-4F55-8E05-4BD632574A0C}" srcOrd="0" destOrd="0" presId="urn:microsoft.com/office/officeart/2005/8/layout/lProcess2"/>
    <dgm:cxn modelId="{5C17522F-B4B5-4204-85D6-0ED292CAEFC3}" type="presOf" srcId="{1DBC5A78-BC82-4840-96EA-FEE55688FC3A}" destId="{B9FDDB34-C7CD-44D5-89F6-6A8D9181DCCC}" srcOrd="0" destOrd="0" presId="urn:microsoft.com/office/officeart/2005/8/layout/lProcess2"/>
    <dgm:cxn modelId="{9312AE61-BD76-495E-B52B-E6B91D14BC9F}" srcId="{5A25B24C-65DB-43CF-A361-806D29404D02}" destId="{F89D888F-6924-4071-A35E-C89DF8457242}" srcOrd="2" destOrd="0" parTransId="{EC520274-862D-49F6-824C-5B1F2ABC3F5A}" sibTransId="{A5CDEAE7-51F1-4F9C-97B0-A1B10FBA7198}"/>
    <dgm:cxn modelId="{5AEF4249-6486-495E-A230-293B36023958}" type="presOf" srcId="{A013AF3D-086B-46FD-83F9-A2A348BC49E1}" destId="{E04401BC-B789-4705-B452-5E12509285C7}" srcOrd="1" destOrd="0" presId="urn:microsoft.com/office/officeart/2005/8/layout/lProcess2"/>
    <dgm:cxn modelId="{5C3E636A-48EB-4A61-8561-DF5766D2DB97}" type="presOf" srcId="{2F4FDE4D-4EDB-436F-B6E6-7B413A0B669F}" destId="{6702E54E-8BEB-42B8-993C-5B87A40ED916}" srcOrd="1" destOrd="0" presId="urn:microsoft.com/office/officeart/2005/8/layout/lProcess2"/>
    <dgm:cxn modelId="{B472A76B-0FCD-4B83-B31A-84E85582DDF4}" srcId="{1540E270-C88F-466A-84E5-071B6D91C4FA}" destId="{227E2D4D-8EB7-489D-B9AD-4E1044A39EC1}" srcOrd="0" destOrd="0" parTransId="{260672AC-181A-4D97-A6FC-F8F19095AB4D}" sibTransId="{DB7F68E5-4060-4442-8A43-3EDFDC729447}"/>
    <dgm:cxn modelId="{E2A4B06F-8906-4B52-8F09-81394063C394}" srcId="{F89D888F-6924-4071-A35E-C89DF8457242}" destId="{D661D667-24EC-44A6-85F2-BC98F6C44D89}" srcOrd="0" destOrd="0" parTransId="{456ACD4E-3C1E-47C4-BE49-4BEF954FA4BD}" sibTransId="{71EF8D96-0585-4BD5-ACC3-CCF494EA2BED}"/>
    <dgm:cxn modelId="{DD9A3C54-213C-4CA8-B1C0-882F425EADEB}" srcId="{5A25B24C-65DB-43CF-A361-806D29404D02}" destId="{1540E270-C88F-466A-84E5-071B6D91C4FA}" srcOrd="1" destOrd="0" parTransId="{8DE7089C-C018-46AF-BAE4-0B5A5D7F454A}" sibTransId="{A6C80713-B921-4550-8C6A-8EB513078E78}"/>
    <dgm:cxn modelId="{350E7A5A-F3A5-4F99-A21B-28CE98B01C5F}" type="presOf" srcId="{1540E270-C88F-466A-84E5-071B6D91C4FA}" destId="{5B08CFD2-EA17-432A-9ECD-2A2302BDC570}" srcOrd="1" destOrd="0" presId="urn:microsoft.com/office/officeart/2005/8/layout/lProcess2"/>
    <dgm:cxn modelId="{3170418A-2D3A-44FE-B8F8-1B4DBA76530B}" type="presOf" srcId="{1540E270-C88F-466A-84E5-071B6D91C4FA}" destId="{8D71BE6C-B7D0-4F05-8DDD-FB9AEEFEDD8E}" srcOrd="0" destOrd="0" presId="urn:microsoft.com/office/officeart/2005/8/layout/lProcess2"/>
    <dgm:cxn modelId="{05D7E9A1-1F29-4421-A68A-17F8A2626462}" srcId="{2F4FDE4D-4EDB-436F-B6E6-7B413A0B669F}" destId="{BF3490F7-0A35-4860-9094-C63A1B1E6AAF}" srcOrd="0" destOrd="0" parTransId="{68705418-C833-4D29-BAA6-948C9A246DF7}" sibTransId="{20F719A8-A67A-4682-86AA-0F06E2B7DC1C}"/>
    <dgm:cxn modelId="{9A0AEBAA-C4C6-4669-A0F0-C334F8BE70A0}" srcId="{5A25B24C-65DB-43CF-A361-806D29404D02}" destId="{A013AF3D-086B-46FD-83F9-A2A348BC49E1}" srcOrd="3" destOrd="0" parTransId="{B69BC83C-466D-42DB-ADB0-3E30B41B5E9B}" sibTransId="{F91BB080-375D-4AF3-94FD-CC4B7AF4D203}"/>
    <dgm:cxn modelId="{14ED8BCB-19D8-4020-B765-1D7B2FE396D0}" type="presOf" srcId="{5A25B24C-65DB-43CF-A361-806D29404D02}" destId="{8E6B9228-96B9-439E-8388-2D097096E5BE}" srcOrd="0" destOrd="0" presId="urn:microsoft.com/office/officeart/2005/8/layout/lProcess2"/>
    <dgm:cxn modelId="{8EED81D9-11D9-41E2-8193-33E14A36F6DC}" type="presOf" srcId="{227E2D4D-8EB7-489D-B9AD-4E1044A39EC1}" destId="{43C946AD-906C-4916-A87C-1A7D7F83AF6F}" srcOrd="0" destOrd="0" presId="urn:microsoft.com/office/officeart/2005/8/layout/lProcess2"/>
    <dgm:cxn modelId="{492438DC-6F54-4EC9-B549-E5E168AD0930}" type="presOf" srcId="{D661D667-24EC-44A6-85F2-BC98F6C44D89}" destId="{3650F32E-A1FF-479A-AF12-6154738A5137}" srcOrd="0" destOrd="0" presId="urn:microsoft.com/office/officeart/2005/8/layout/lProcess2"/>
    <dgm:cxn modelId="{BF1992DE-097B-4187-95BE-C4A38F2EE391}" type="presOf" srcId="{F89D888F-6924-4071-A35E-C89DF8457242}" destId="{7DEF431E-92B3-4963-8074-8938DA5EEC38}" srcOrd="1" destOrd="0" presId="urn:microsoft.com/office/officeart/2005/8/layout/lProcess2"/>
    <dgm:cxn modelId="{EE4A93E9-B0AA-42EA-ACC8-76DF2664099B}" type="presOf" srcId="{F89D888F-6924-4071-A35E-C89DF8457242}" destId="{34738113-482E-49CB-8AFA-877B317414BD}" srcOrd="0" destOrd="0" presId="urn:microsoft.com/office/officeart/2005/8/layout/lProcess2"/>
    <dgm:cxn modelId="{E9A2C4EE-7433-47F2-A454-A8CB51E6749A}" srcId="{5A25B24C-65DB-43CF-A361-806D29404D02}" destId="{2F4FDE4D-4EDB-436F-B6E6-7B413A0B669F}" srcOrd="0" destOrd="0" parTransId="{98ECAAF0-52CB-43D0-B89E-B027E76F1C0D}" sibTransId="{56505563-C070-4A9F-A54B-EBE8EF1E4B32}"/>
    <dgm:cxn modelId="{6CD3B7F3-9C58-4870-944B-48AAB0330AB0}" type="presOf" srcId="{BF3490F7-0A35-4860-9094-C63A1B1E6AAF}" destId="{BE45ED03-C4FA-4DB2-8F30-6533A2B74674}" srcOrd="0" destOrd="0" presId="urn:microsoft.com/office/officeart/2005/8/layout/lProcess2"/>
    <dgm:cxn modelId="{0AF7DDF6-3249-4EC1-ADE8-B8FABF77A76C}" type="presParOf" srcId="{8E6B9228-96B9-439E-8388-2D097096E5BE}" destId="{BF47E388-FACA-4B58-B396-98D45A1D56E3}" srcOrd="0" destOrd="0" presId="urn:microsoft.com/office/officeart/2005/8/layout/lProcess2"/>
    <dgm:cxn modelId="{4CDBCC97-6BC4-4B7D-8415-BC013DFE8F9E}" type="presParOf" srcId="{BF47E388-FACA-4B58-B396-98D45A1D56E3}" destId="{58E73DFA-F930-4F55-8E05-4BD632574A0C}" srcOrd="0" destOrd="0" presId="urn:microsoft.com/office/officeart/2005/8/layout/lProcess2"/>
    <dgm:cxn modelId="{44B01EAC-0FE5-425E-B30E-8916E348DC27}" type="presParOf" srcId="{BF47E388-FACA-4B58-B396-98D45A1D56E3}" destId="{6702E54E-8BEB-42B8-993C-5B87A40ED916}" srcOrd="1" destOrd="0" presId="urn:microsoft.com/office/officeart/2005/8/layout/lProcess2"/>
    <dgm:cxn modelId="{EDA8AC98-2BA2-44E5-97EF-70F5B69131AF}" type="presParOf" srcId="{BF47E388-FACA-4B58-B396-98D45A1D56E3}" destId="{D1FA7615-9ECE-42C4-B21C-618BC5674B4C}" srcOrd="2" destOrd="0" presId="urn:microsoft.com/office/officeart/2005/8/layout/lProcess2"/>
    <dgm:cxn modelId="{B7A3E311-B77A-46B9-A934-D4C613A545EE}" type="presParOf" srcId="{D1FA7615-9ECE-42C4-B21C-618BC5674B4C}" destId="{6E488B85-93DA-466D-8FDC-3F5236057527}" srcOrd="0" destOrd="0" presId="urn:microsoft.com/office/officeart/2005/8/layout/lProcess2"/>
    <dgm:cxn modelId="{D2B5A556-CFD2-415F-9DED-9BC066EACF12}" type="presParOf" srcId="{6E488B85-93DA-466D-8FDC-3F5236057527}" destId="{BE45ED03-C4FA-4DB2-8F30-6533A2B74674}" srcOrd="0" destOrd="0" presId="urn:microsoft.com/office/officeart/2005/8/layout/lProcess2"/>
    <dgm:cxn modelId="{7E144FD0-EE13-4D4F-9EB7-D63DD659588A}" type="presParOf" srcId="{8E6B9228-96B9-439E-8388-2D097096E5BE}" destId="{C57336C6-45D6-4E82-AD08-D3D5B917A927}" srcOrd="1" destOrd="0" presId="urn:microsoft.com/office/officeart/2005/8/layout/lProcess2"/>
    <dgm:cxn modelId="{CC18E92B-B513-4E70-9D7A-E211BB98067F}" type="presParOf" srcId="{8E6B9228-96B9-439E-8388-2D097096E5BE}" destId="{EF4BAB5E-537A-4533-B43E-ECE7D3D811A6}" srcOrd="2" destOrd="0" presId="urn:microsoft.com/office/officeart/2005/8/layout/lProcess2"/>
    <dgm:cxn modelId="{B5283CB8-5728-429D-A537-658E6A8F5FE5}" type="presParOf" srcId="{EF4BAB5E-537A-4533-B43E-ECE7D3D811A6}" destId="{8D71BE6C-B7D0-4F05-8DDD-FB9AEEFEDD8E}" srcOrd="0" destOrd="0" presId="urn:microsoft.com/office/officeart/2005/8/layout/lProcess2"/>
    <dgm:cxn modelId="{0989C398-65BE-4550-88BE-739AB41B455B}" type="presParOf" srcId="{EF4BAB5E-537A-4533-B43E-ECE7D3D811A6}" destId="{5B08CFD2-EA17-432A-9ECD-2A2302BDC570}" srcOrd="1" destOrd="0" presId="urn:microsoft.com/office/officeart/2005/8/layout/lProcess2"/>
    <dgm:cxn modelId="{65B4BC08-3772-4A91-928D-18B2341EC9CF}" type="presParOf" srcId="{EF4BAB5E-537A-4533-B43E-ECE7D3D811A6}" destId="{141B8FD5-2BBF-49DA-9971-D8277D91C50E}" srcOrd="2" destOrd="0" presId="urn:microsoft.com/office/officeart/2005/8/layout/lProcess2"/>
    <dgm:cxn modelId="{5BD8F2B1-5C39-446B-AD2B-ED72F344030C}" type="presParOf" srcId="{141B8FD5-2BBF-49DA-9971-D8277D91C50E}" destId="{5773445F-0076-45BD-B4F1-520253F7B9FE}" srcOrd="0" destOrd="0" presId="urn:microsoft.com/office/officeart/2005/8/layout/lProcess2"/>
    <dgm:cxn modelId="{19C15FB7-4042-4C8B-B734-C2CA7042E6B2}" type="presParOf" srcId="{5773445F-0076-45BD-B4F1-520253F7B9FE}" destId="{43C946AD-906C-4916-A87C-1A7D7F83AF6F}" srcOrd="0" destOrd="0" presId="urn:microsoft.com/office/officeart/2005/8/layout/lProcess2"/>
    <dgm:cxn modelId="{6C26D388-419E-40F1-84A1-79201416E82F}" type="presParOf" srcId="{8E6B9228-96B9-439E-8388-2D097096E5BE}" destId="{528ECDDD-69C0-4D9E-B910-B21AB50DB0CA}" srcOrd="3" destOrd="0" presId="urn:microsoft.com/office/officeart/2005/8/layout/lProcess2"/>
    <dgm:cxn modelId="{2BECFA26-767B-46D3-8622-7A5E7CEFDAA0}" type="presParOf" srcId="{8E6B9228-96B9-439E-8388-2D097096E5BE}" destId="{8B538674-7AEE-4D01-A514-5354F9A5AD9C}" srcOrd="4" destOrd="0" presId="urn:microsoft.com/office/officeart/2005/8/layout/lProcess2"/>
    <dgm:cxn modelId="{7AE9C70C-0BCC-42DE-AA3D-899E5AB6C78C}" type="presParOf" srcId="{8B538674-7AEE-4D01-A514-5354F9A5AD9C}" destId="{34738113-482E-49CB-8AFA-877B317414BD}" srcOrd="0" destOrd="0" presId="urn:microsoft.com/office/officeart/2005/8/layout/lProcess2"/>
    <dgm:cxn modelId="{3F8ED69A-95E5-4B68-8BCA-4B6817D7B289}" type="presParOf" srcId="{8B538674-7AEE-4D01-A514-5354F9A5AD9C}" destId="{7DEF431E-92B3-4963-8074-8938DA5EEC38}" srcOrd="1" destOrd="0" presId="urn:microsoft.com/office/officeart/2005/8/layout/lProcess2"/>
    <dgm:cxn modelId="{A7F9D857-F0A2-45D7-8B09-F8E6A301AC0F}" type="presParOf" srcId="{8B538674-7AEE-4D01-A514-5354F9A5AD9C}" destId="{3518A640-3145-4E14-9E10-BFD3353EA6A1}" srcOrd="2" destOrd="0" presId="urn:microsoft.com/office/officeart/2005/8/layout/lProcess2"/>
    <dgm:cxn modelId="{23E29A77-FD4F-409E-91F1-D21313B523B4}" type="presParOf" srcId="{3518A640-3145-4E14-9E10-BFD3353EA6A1}" destId="{27788E62-7082-44EB-881F-AE9D1C5A3C13}" srcOrd="0" destOrd="0" presId="urn:microsoft.com/office/officeart/2005/8/layout/lProcess2"/>
    <dgm:cxn modelId="{7C2BFCD8-3871-4D0D-88FF-7AFD2ADCBEBF}" type="presParOf" srcId="{27788E62-7082-44EB-881F-AE9D1C5A3C13}" destId="{3650F32E-A1FF-479A-AF12-6154738A5137}" srcOrd="0" destOrd="0" presId="urn:microsoft.com/office/officeart/2005/8/layout/lProcess2"/>
    <dgm:cxn modelId="{770CE5A0-AFD9-46FE-BFEC-AC1C5AD3E038}" type="presParOf" srcId="{8E6B9228-96B9-439E-8388-2D097096E5BE}" destId="{2FD2B75E-DDCE-4677-BAB0-29F93EE4F2AA}" srcOrd="5" destOrd="0" presId="urn:microsoft.com/office/officeart/2005/8/layout/lProcess2"/>
    <dgm:cxn modelId="{FF09F5F1-3C3F-4B4C-82D5-28197C8B776C}" type="presParOf" srcId="{8E6B9228-96B9-439E-8388-2D097096E5BE}" destId="{634256DB-ADDD-4188-B2EF-0345A3A0FD5D}" srcOrd="6" destOrd="0" presId="urn:microsoft.com/office/officeart/2005/8/layout/lProcess2"/>
    <dgm:cxn modelId="{3D83B96E-5A09-44F5-B457-A9B51CADE6E2}" type="presParOf" srcId="{634256DB-ADDD-4188-B2EF-0345A3A0FD5D}" destId="{E5A1770A-5A12-4ADD-A297-79F0FAA008E1}" srcOrd="0" destOrd="0" presId="urn:microsoft.com/office/officeart/2005/8/layout/lProcess2"/>
    <dgm:cxn modelId="{7177D748-64E9-4A75-B47D-1DC422B0522C}" type="presParOf" srcId="{634256DB-ADDD-4188-B2EF-0345A3A0FD5D}" destId="{E04401BC-B789-4705-B452-5E12509285C7}" srcOrd="1" destOrd="0" presId="urn:microsoft.com/office/officeart/2005/8/layout/lProcess2"/>
    <dgm:cxn modelId="{7BAA10E5-99CF-4B6D-BAAA-9D88A9FE6B42}" type="presParOf" srcId="{634256DB-ADDD-4188-B2EF-0345A3A0FD5D}" destId="{19F28BCF-E7C7-441E-AA6C-60EB50C37D87}" srcOrd="2" destOrd="0" presId="urn:microsoft.com/office/officeart/2005/8/layout/lProcess2"/>
    <dgm:cxn modelId="{A6E50D8F-B029-4745-8C6B-51FC005B1547}" type="presParOf" srcId="{19F28BCF-E7C7-441E-AA6C-60EB50C37D87}" destId="{3BAF03C9-D2B5-495D-AB40-46A31A4D52BB}" srcOrd="0" destOrd="0" presId="urn:microsoft.com/office/officeart/2005/8/layout/lProcess2"/>
    <dgm:cxn modelId="{5732B1DF-3060-471E-AE55-A3056C66AB0B}" type="presParOf" srcId="{3BAF03C9-D2B5-495D-AB40-46A31A4D52BB}" destId="{B9FDDB34-C7CD-44D5-89F6-6A8D9181DCC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73DFA-F930-4F55-8E05-4BD632574A0C}">
      <dsp:nvSpPr>
        <dsp:cNvPr id="0" name=""/>
        <dsp:cNvSpPr/>
      </dsp:nvSpPr>
      <dsp:spPr>
        <a:xfrm>
          <a:off x="2682" y="0"/>
          <a:ext cx="2631913" cy="371210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1</a:t>
          </a:r>
        </a:p>
      </dsp:txBody>
      <dsp:txXfrm>
        <a:off x="2682" y="0"/>
        <a:ext cx="2631913" cy="1113631"/>
      </dsp:txXfrm>
    </dsp:sp>
    <dsp:sp modelId="{BE45ED03-C4FA-4DB2-8F30-6533A2B74674}">
      <dsp:nvSpPr>
        <dsp:cNvPr id="0" name=""/>
        <dsp:cNvSpPr/>
      </dsp:nvSpPr>
      <dsp:spPr>
        <a:xfrm>
          <a:off x="265873" y="1113631"/>
          <a:ext cx="2105531" cy="24128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Review of Practice</a:t>
          </a:r>
        </a:p>
      </dsp:txBody>
      <dsp:txXfrm>
        <a:off x="327542" y="1175300"/>
        <a:ext cx="1982193" cy="2289530"/>
      </dsp:txXfrm>
    </dsp:sp>
    <dsp:sp modelId="{8D71BE6C-B7D0-4F05-8DDD-FB9AEEFEDD8E}">
      <dsp:nvSpPr>
        <dsp:cNvPr id="0" name=""/>
        <dsp:cNvSpPr/>
      </dsp:nvSpPr>
      <dsp:spPr>
        <a:xfrm>
          <a:off x="2831989" y="0"/>
          <a:ext cx="2631913" cy="371210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2</a:t>
          </a:r>
        </a:p>
      </dsp:txBody>
      <dsp:txXfrm>
        <a:off x="2831989" y="0"/>
        <a:ext cx="2631913" cy="1113631"/>
      </dsp:txXfrm>
    </dsp:sp>
    <dsp:sp modelId="{43C946AD-906C-4916-A87C-1A7D7F83AF6F}">
      <dsp:nvSpPr>
        <dsp:cNvPr id="0" name=""/>
        <dsp:cNvSpPr/>
      </dsp:nvSpPr>
      <dsp:spPr>
        <a:xfrm>
          <a:off x="3095180" y="1113631"/>
          <a:ext cx="2105531" cy="2412868"/>
        </a:xfrm>
        <a:prstGeom prst="roundRect">
          <a:avLst>
            <a:gd name="adj" fmla="val 1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Criticality and Vulnerability Analysis</a:t>
          </a:r>
        </a:p>
      </dsp:txBody>
      <dsp:txXfrm>
        <a:off x="3156849" y="1175300"/>
        <a:ext cx="1982193" cy="2289530"/>
      </dsp:txXfrm>
    </dsp:sp>
    <dsp:sp modelId="{34738113-482E-49CB-8AFA-877B317414BD}">
      <dsp:nvSpPr>
        <dsp:cNvPr id="0" name=""/>
        <dsp:cNvSpPr/>
      </dsp:nvSpPr>
      <dsp:spPr>
        <a:xfrm>
          <a:off x="5661296" y="0"/>
          <a:ext cx="2631913" cy="371210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3</a:t>
          </a:r>
        </a:p>
      </dsp:txBody>
      <dsp:txXfrm>
        <a:off x="5661296" y="0"/>
        <a:ext cx="2631913" cy="1113631"/>
      </dsp:txXfrm>
    </dsp:sp>
    <dsp:sp modelId="{3650F32E-A1FF-479A-AF12-6154738A5137}">
      <dsp:nvSpPr>
        <dsp:cNvPr id="0" name=""/>
        <dsp:cNvSpPr/>
      </dsp:nvSpPr>
      <dsp:spPr>
        <a:xfrm>
          <a:off x="5924488" y="1113631"/>
          <a:ext cx="2105531" cy="2412868"/>
        </a:xfrm>
        <a:prstGeom prst="roundRect">
          <a:avLst>
            <a:gd name="adj" fmla="val 10000"/>
          </a:avLst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Application </a:t>
          </a:r>
          <a:br>
            <a:rPr lang="en-US" sz="2800" kern="1200" dirty="0"/>
          </a:br>
          <a:r>
            <a:rPr lang="en-US" sz="2800" kern="1200" dirty="0"/>
            <a:t> to Statewide Assessment</a:t>
          </a:r>
        </a:p>
      </dsp:txBody>
      <dsp:txXfrm>
        <a:off x="5986157" y="1175300"/>
        <a:ext cx="1982193" cy="2289530"/>
      </dsp:txXfrm>
    </dsp:sp>
    <dsp:sp modelId="{E5A1770A-5A12-4ADD-A297-79F0FAA008E1}">
      <dsp:nvSpPr>
        <dsp:cNvPr id="0" name=""/>
        <dsp:cNvSpPr/>
      </dsp:nvSpPr>
      <dsp:spPr>
        <a:xfrm>
          <a:off x="8490604" y="0"/>
          <a:ext cx="2631913" cy="371210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4</a:t>
          </a:r>
        </a:p>
      </dsp:txBody>
      <dsp:txXfrm>
        <a:off x="8490604" y="0"/>
        <a:ext cx="2631913" cy="1113631"/>
      </dsp:txXfrm>
    </dsp:sp>
    <dsp:sp modelId="{B9FDDB34-C7CD-44D5-89F6-6A8D9181DCCC}">
      <dsp:nvSpPr>
        <dsp:cNvPr id="0" name=""/>
        <dsp:cNvSpPr/>
      </dsp:nvSpPr>
      <dsp:spPr>
        <a:xfrm>
          <a:off x="8753795" y="1113631"/>
          <a:ext cx="2105531" cy="2412868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Case Study B/C Evaluations</a:t>
          </a:r>
        </a:p>
      </dsp:txBody>
      <dsp:txXfrm>
        <a:off x="8815464" y="1175300"/>
        <a:ext cx="1982193" cy="2289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1/19/2023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TRC 2003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1/19/2023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TRC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400" b="1" dirty="0">
                <a:latin typeface="+mn-lt"/>
              </a:rPr>
              <a:t>TRC 2003</a:t>
            </a:r>
            <a:br>
              <a:rPr lang="en-US" sz="3400" b="1" dirty="0">
                <a:latin typeface="+mn-lt"/>
              </a:rPr>
            </a:br>
            <a:r>
              <a:rPr lang="en-US" sz="3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Data-Driven Methods to Assess Transportation System Resilience in Arkansas</a:t>
            </a:r>
            <a:endParaRPr lang="en-US" sz="3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Sarah Hernandez</a:t>
            </a:r>
            <a:br>
              <a:rPr lang="en-US" dirty="0"/>
            </a:br>
            <a:r>
              <a:rPr lang="en-US" dirty="0"/>
              <a:t>University of Arkansas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30D74-0A5E-4D03-89EB-CD6750D8A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40" y="5349239"/>
            <a:ext cx="30429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6CDF895F-4CB7-E726-F685-AC0644F28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49239"/>
            <a:ext cx="2158365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01F25A-E1CA-FDED-D138-F1C8992F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5B58-3BDC-8282-9046-7A6ACCBF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Criticality and Vulnerability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3B6E0-3B4F-7BC0-D82B-7151E50F5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</a:t>
            </a:r>
            <a:r>
              <a:rPr lang="en-US" b="1" dirty="0"/>
              <a:t>criticality</a:t>
            </a:r>
            <a:r>
              <a:rPr lang="en-US" dirty="0"/>
              <a:t> of an asset is defined as its importance to the study area such that removal from operation would result in significant losses (DHS 2007).</a:t>
            </a:r>
          </a:p>
          <a:p>
            <a:r>
              <a:rPr lang="en-US" b="1" dirty="0"/>
              <a:t>Vulnerability</a:t>
            </a:r>
            <a:r>
              <a:rPr lang="en-US" dirty="0"/>
              <a:t> is defined by three components (FHWA 2017):</a:t>
            </a:r>
          </a:p>
          <a:p>
            <a:pPr lvl="1"/>
            <a:r>
              <a:rPr lang="en-US" dirty="0"/>
              <a:t>Exposure – the degree to which an asset is in an area that experiences direct impacts of disruptions </a:t>
            </a:r>
          </a:p>
          <a:p>
            <a:pPr lvl="1"/>
            <a:r>
              <a:rPr lang="en-US" dirty="0"/>
              <a:t>Sensitivity – the degree to which the asset fares when exposed to the disruption </a:t>
            </a:r>
          </a:p>
          <a:p>
            <a:pPr lvl="1"/>
            <a:r>
              <a:rPr lang="en-US" dirty="0"/>
              <a:t>Adaptive capacity – the degree to which the system can cope with non-operation of the asset </a:t>
            </a:r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627363C-C6BB-BFD6-0DD3-5E99956C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26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3C448-E7DB-D3A2-2D0D-25642422D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Criticality Metrics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9CA22DE-83AA-FBD9-3A5C-26DAE78B75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954478"/>
              </p:ext>
            </p:extLst>
          </p:nvPr>
        </p:nvGraphicFramePr>
        <p:xfrm>
          <a:off x="381000" y="1411210"/>
          <a:ext cx="11353800" cy="5101133"/>
        </p:xfrm>
        <a:graphic>
          <a:graphicData uri="http://schemas.openxmlformats.org/drawingml/2006/table">
            <a:tbl>
              <a:tblPr firstRow="1" firstCol="1" bandRow="1"/>
              <a:tblGrid>
                <a:gridCol w="1981200">
                  <a:extLst>
                    <a:ext uri="{9D8B030D-6E8A-4147-A177-3AD203B41FA5}">
                      <a16:colId xmlns:a16="http://schemas.microsoft.com/office/drawing/2014/main" val="1119933775"/>
                    </a:ext>
                  </a:extLst>
                </a:gridCol>
                <a:gridCol w="3806967">
                  <a:extLst>
                    <a:ext uri="{9D8B030D-6E8A-4147-A177-3AD203B41FA5}">
                      <a16:colId xmlns:a16="http://schemas.microsoft.com/office/drawing/2014/main" val="881437367"/>
                    </a:ext>
                  </a:extLst>
                </a:gridCol>
                <a:gridCol w="4498833">
                  <a:extLst>
                    <a:ext uri="{9D8B030D-6E8A-4147-A177-3AD203B41FA5}">
                      <a16:colId xmlns:a16="http://schemas.microsoft.com/office/drawing/2014/main" val="305296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62059562"/>
                    </a:ext>
                  </a:extLst>
                </a:gridCol>
              </a:tblGrid>
              <a:tr h="1674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Criteria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Source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606504"/>
                  </a:ext>
                </a:extLst>
              </a:tr>
              <a:tr h="5231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Annual Average Daily Traffic (AADT)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Daily traffic volume for each roadway link.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Travel Demand Model (TransCAD) for the base year 2010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34201"/>
                  </a:ext>
                </a:extLst>
              </a:tr>
              <a:tr h="7009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Roadway Classification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Functional class of roadway link: Interstate, Freeways &amp; Expressways, Principal Arterials, Minor Arterials, and Major Collectors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Travel Demand Model (TransCAD) network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831167"/>
                  </a:ext>
                </a:extLst>
              </a:tr>
              <a:tr h="87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Freight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Freight value in Millions of US dollars by county for the year 2017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 Department of Transportation, Bureau of Transportation Statistics and Federal Highway Administration, Freight Analysis Framework, Version 4.5, 2019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827148"/>
                  </a:ext>
                </a:extLst>
              </a:tr>
              <a:tr h="7009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Tourism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Tourism value expressed as total county expenditures in millions of US dollars by county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Arkansas Tourism Economic Impact Report, Arkansas Department of Parks, Heritage, and Tourism (AR Tourism, 2022)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998078"/>
                  </a:ext>
                </a:extLst>
              </a:tr>
              <a:tr h="12345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Social Vulnerability Index (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SoVI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SoVI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measures the social vulnerability of US counties to environmental hazards. It is an indicator comprised of 29 socioeconomic variables that contribute to a county’s ability to prepare for, respond to, and recover from hazards.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 of South Carolina Hazards &amp; Vulnerability Research Institute, 2010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766009"/>
                  </a:ext>
                </a:extLst>
              </a:tr>
              <a:tr h="7009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Redundancy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amount of additional travel time added to the network when a link is non-operational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Derived for this project using the statewide Travel Demand Model network and open-source computing tools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16004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C9226F-6908-9F39-649E-82D7AF31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1141D1-82E4-4555-F7B5-B91A5CD24E25}"/>
              </a:ext>
            </a:extLst>
          </p:cNvPr>
          <p:cNvSpPr/>
          <p:nvPr/>
        </p:nvSpPr>
        <p:spPr>
          <a:xfrm>
            <a:off x="2362200" y="1408525"/>
            <a:ext cx="9372600" cy="5101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F8346-BFCE-BEFF-5D69-B993D85FA1D9}"/>
              </a:ext>
            </a:extLst>
          </p:cNvPr>
          <p:cNvSpPr/>
          <p:nvPr/>
        </p:nvSpPr>
        <p:spPr>
          <a:xfrm>
            <a:off x="2362200" y="2286000"/>
            <a:ext cx="9372600" cy="4328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24151-66D0-B9D7-4B3D-43200D749CE5}"/>
              </a:ext>
            </a:extLst>
          </p:cNvPr>
          <p:cNvSpPr/>
          <p:nvPr/>
        </p:nvSpPr>
        <p:spPr>
          <a:xfrm>
            <a:off x="2368550" y="2971800"/>
            <a:ext cx="9372600" cy="3655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AE24B0-74AB-58FB-D808-B9055329C7E6}"/>
              </a:ext>
            </a:extLst>
          </p:cNvPr>
          <p:cNvSpPr/>
          <p:nvPr/>
        </p:nvSpPr>
        <p:spPr>
          <a:xfrm>
            <a:off x="2362200" y="3886200"/>
            <a:ext cx="9372600" cy="277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C845D9-5BC7-E780-65C4-8C6E28A86D19}"/>
              </a:ext>
            </a:extLst>
          </p:cNvPr>
          <p:cNvSpPr/>
          <p:nvPr/>
        </p:nvSpPr>
        <p:spPr>
          <a:xfrm>
            <a:off x="2362200" y="4572000"/>
            <a:ext cx="9372600" cy="2119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92BB4-28EB-DA56-9526-FC5B82CE6A42}"/>
              </a:ext>
            </a:extLst>
          </p:cNvPr>
          <p:cNvSpPr/>
          <p:nvPr/>
        </p:nvSpPr>
        <p:spPr>
          <a:xfrm>
            <a:off x="2362200" y="5791200"/>
            <a:ext cx="9372600" cy="9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81B96C-3A31-D52B-921F-FBCDF3708476}"/>
              </a:ext>
            </a:extLst>
          </p:cNvPr>
          <p:cNvSpPr/>
          <p:nvPr/>
        </p:nvSpPr>
        <p:spPr>
          <a:xfrm>
            <a:off x="381000" y="1381222"/>
            <a:ext cx="11360150" cy="5128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7EE3-B34E-6CF0-95D4-66FD41B1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Criticality Metric Scoring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773801-4281-49D5-5C8F-ADC224F9D8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685439"/>
              </p:ext>
            </p:extLst>
          </p:nvPr>
        </p:nvGraphicFramePr>
        <p:xfrm>
          <a:off x="709728" y="1250476"/>
          <a:ext cx="10772544" cy="5284358"/>
        </p:xfrm>
        <a:graphic>
          <a:graphicData uri="http://schemas.openxmlformats.org/drawingml/2006/table">
            <a:tbl>
              <a:tblPr firstRow="1" firstCol="1" bandRow="1"/>
              <a:tblGrid>
                <a:gridCol w="1795424">
                  <a:extLst>
                    <a:ext uri="{9D8B030D-6E8A-4147-A177-3AD203B41FA5}">
                      <a16:colId xmlns:a16="http://schemas.microsoft.com/office/drawing/2014/main" val="4132394882"/>
                    </a:ext>
                  </a:extLst>
                </a:gridCol>
                <a:gridCol w="1795424">
                  <a:extLst>
                    <a:ext uri="{9D8B030D-6E8A-4147-A177-3AD203B41FA5}">
                      <a16:colId xmlns:a16="http://schemas.microsoft.com/office/drawing/2014/main" val="1605764589"/>
                    </a:ext>
                  </a:extLst>
                </a:gridCol>
                <a:gridCol w="1795424">
                  <a:extLst>
                    <a:ext uri="{9D8B030D-6E8A-4147-A177-3AD203B41FA5}">
                      <a16:colId xmlns:a16="http://schemas.microsoft.com/office/drawing/2014/main" val="3136988598"/>
                    </a:ext>
                  </a:extLst>
                </a:gridCol>
                <a:gridCol w="1795424">
                  <a:extLst>
                    <a:ext uri="{9D8B030D-6E8A-4147-A177-3AD203B41FA5}">
                      <a16:colId xmlns:a16="http://schemas.microsoft.com/office/drawing/2014/main" val="3644058120"/>
                    </a:ext>
                  </a:extLst>
                </a:gridCol>
                <a:gridCol w="1795424">
                  <a:extLst>
                    <a:ext uri="{9D8B030D-6E8A-4147-A177-3AD203B41FA5}">
                      <a16:colId xmlns:a16="http://schemas.microsoft.com/office/drawing/2014/main" val="3276961559"/>
                    </a:ext>
                  </a:extLst>
                </a:gridCol>
                <a:gridCol w="1795424">
                  <a:extLst>
                    <a:ext uri="{9D8B030D-6E8A-4147-A177-3AD203B41FA5}">
                      <a16:colId xmlns:a16="http://schemas.microsoft.com/office/drawing/2014/main" val="972281977"/>
                    </a:ext>
                  </a:extLst>
                </a:gridCol>
              </a:tblGrid>
              <a:tr h="43613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Criteria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Criticality Score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782206"/>
                  </a:ext>
                </a:extLst>
              </a:tr>
              <a:tr h="327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446494"/>
                  </a:ext>
                </a:extLst>
              </a:tr>
              <a:tr h="747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Very Low Impact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Low Impact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Moderate Impact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High Impact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Very High Impact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065816"/>
                  </a:ext>
                </a:extLst>
              </a:tr>
              <a:tr h="643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AADT                (vehicles per day)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&lt;=720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721–1900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1901–4600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4601–15000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&gt;15000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82772"/>
                  </a:ext>
                </a:extLst>
              </a:tr>
              <a:tr h="591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Roadway Classification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Major Collector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Minor Arterial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Principal Arterial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Freeway Expressway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Interstate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345828"/>
                  </a:ext>
                </a:extLst>
              </a:tr>
              <a:tr h="591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Freight                   ($M)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&lt;=800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801–2085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2086–3898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3899–12250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&gt;12250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26658"/>
                  </a:ext>
                </a:extLst>
              </a:tr>
              <a:tr h="591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Tourism            ($M)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&lt;=85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86–270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271–567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568–928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&gt;928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9888"/>
                  </a:ext>
                </a:extLst>
              </a:tr>
              <a:tr h="591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SoVI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-4.49–2.93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-2.92–1.24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-1.23–0.67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0.68–2.51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2.52–5.40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74907"/>
                  </a:ext>
                </a:extLst>
              </a:tr>
              <a:tr h="643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Redundancy (vehicle-hours)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&lt;=200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201–788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789–1870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1871–7500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&gt;7500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2208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539EF88-3D34-72D4-3546-76FA5FE18FA9}"/>
              </a:ext>
            </a:extLst>
          </p:cNvPr>
          <p:cNvSpPr txBox="1"/>
          <p:nvPr/>
        </p:nvSpPr>
        <p:spPr>
          <a:xfrm>
            <a:off x="914400" y="6506338"/>
            <a:ext cx="1165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Ranges for the criterion corresponding to each score are based on natural breaks and distributions of the data</a:t>
            </a:r>
            <a:endParaRPr lang="en-US" i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0F4F72-046A-AF0F-550B-698E6045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0DD21-4208-0FF8-421C-B82634F39032}"/>
              </a:ext>
            </a:extLst>
          </p:cNvPr>
          <p:cNvSpPr/>
          <p:nvPr/>
        </p:nvSpPr>
        <p:spPr>
          <a:xfrm>
            <a:off x="2514600" y="2743200"/>
            <a:ext cx="9172344" cy="3766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760BF-B9D7-D1A8-EFE7-EBF3E207D66E}"/>
              </a:ext>
            </a:extLst>
          </p:cNvPr>
          <p:cNvSpPr/>
          <p:nvPr/>
        </p:nvSpPr>
        <p:spPr>
          <a:xfrm>
            <a:off x="2493554" y="3352800"/>
            <a:ext cx="9241246" cy="3169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166B0-6DBA-67C2-E2B6-CAC71353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Criticality Ranking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219D6-9E4B-0B06-B995-FC0325E39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Equal vs. Unequal Weights</a:t>
            </a:r>
          </a:p>
          <a:p>
            <a:r>
              <a:rPr lang="en-US" dirty="0"/>
              <a:t>Unequal weights generated via Analytical Hierarchy Process (AHP).</a:t>
            </a:r>
          </a:p>
          <a:p>
            <a:r>
              <a:rPr lang="en-US" dirty="0"/>
              <a:t>AHP determined via pairwise ranking survey distributed to project committee.</a:t>
            </a:r>
          </a:p>
          <a:p>
            <a:r>
              <a:rPr lang="en-US" dirty="0"/>
              <a:t>Criticality = weighted sum of the criteria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CE199F9-AA0A-8AF4-B65D-44D8192779A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25034070"/>
              </p:ext>
            </p:extLst>
          </p:nvPr>
        </p:nvGraphicFramePr>
        <p:xfrm>
          <a:off x="5867400" y="1417638"/>
          <a:ext cx="6223000" cy="4891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6F354D8-DDFF-1C66-3610-609C92B6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82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2CB98D5-C20F-5D2F-4CC8-CC8B2AA08B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083343"/>
              </p:ext>
            </p:extLst>
          </p:nvPr>
        </p:nvGraphicFramePr>
        <p:xfrm>
          <a:off x="342899" y="1017363"/>
          <a:ext cx="11506201" cy="5543388"/>
        </p:xfrm>
        <a:graphic>
          <a:graphicData uri="http://schemas.openxmlformats.org/drawingml/2006/table">
            <a:tbl>
              <a:tblPr firstRow="1" firstCol="1"/>
              <a:tblGrid>
                <a:gridCol w="1765925">
                  <a:extLst>
                    <a:ext uri="{9D8B030D-6E8A-4147-A177-3AD203B41FA5}">
                      <a16:colId xmlns:a16="http://schemas.microsoft.com/office/drawing/2014/main" val="1759997950"/>
                    </a:ext>
                  </a:extLst>
                </a:gridCol>
                <a:gridCol w="2990382">
                  <a:extLst>
                    <a:ext uri="{9D8B030D-6E8A-4147-A177-3AD203B41FA5}">
                      <a16:colId xmlns:a16="http://schemas.microsoft.com/office/drawing/2014/main" val="2791556563"/>
                    </a:ext>
                  </a:extLst>
                </a:gridCol>
                <a:gridCol w="6749894">
                  <a:extLst>
                    <a:ext uri="{9D8B030D-6E8A-4147-A177-3AD203B41FA5}">
                      <a16:colId xmlns:a16="http://schemas.microsoft.com/office/drawing/2014/main" val="1896201753"/>
                    </a:ext>
                  </a:extLst>
                </a:gridCol>
              </a:tblGrid>
              <a:tr h="269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Threat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Source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Description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16175"/>
                  </a:ext>
                </a:extLst>
              </a:tr>
              <a:tr h="11266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Flood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ARDOT GIS Office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Historical (2011–2019) geospatial road closure due to flooding. Range from 48 to 214 unique occurrences by year .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Probability of flooding estimated from frequency of occurrence.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384615"/>
                  </a:ext>
                </a:extLst>
              </a:tr>
              <a:tr h="22700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Landslide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ARDOT GIS Office, US Geological Survey (USGS), and Arkansas Geological Survey (AGS)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Historical (latest is 2016) geospatial landslide occurrence data. 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Landslides are represented in the geospatial file as point locations, and the point locations were matched to the transportation network using a spatial buffer to associate their possible damage to a transportation network link. 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765 landslides, 25 were within 1 mile of a network link, 23 within 0.5 mile, and 19 within 0.25 mile. Probability of landslide estimated based on frequency of occurrence.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69304"/>
                  </a:ext>
                </a:extLst>
              </a:tr>
              <a:tr h="16983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Earthquake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Federal Emergency Management Agency (FEMA) </a:t>
                      </a:r>
                      <a:r>
                        <a:rPr lang="en-US" sz="17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Hazus</a:t>
                      </a: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Model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Predicted earthquake impacts from the New Madrid seismic zone (NE AR/SW MO). 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Predictions include the physical damage to bridge and road infrastructure including predicted economic losses. 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Probability of damage estimated for various damage categories, e.g., “complete” to “no damage”.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72718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31933A2-D064-D387-5AA0-978822F31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-48530"/>
            <a:ext cx="10972800" cy="1143000"/>
          </a:xfrm>
        </p:spPr>
        <p:txBody>
          <a:bodyPr/>
          <a:lstStyle/>
          <a:p>
            <a:r>
              <a:rPr lang="en-US" dirty="0"/>
              <a:t>Vulnerability Metrics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8F8796-0FB3-42CC-0EDC-EC29A08A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243F7-E7BD-98A5-F5DC-D928B98E47F4}"/>
              </a:ext>
            </a:extLst>
          </p:cNvPr>
          <p:cNvSpPr/>
          <p:nvPr/>
        </p:nvSpPr>
        <p:spPr>
          <a:xfrm>
            <a:off x="2120901" y="996354"/>
            <a:ext cx="9753600" cy="5543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75A364-0459-9A6F-C0A0-1B2FC9F0E1E5}"/>
              </a:ext>
            </a:extLst>
          </p:cNvPr>
          <p:cNvSpPr/>
          <p:nvPr/>
        </p:nvSpPr>
        <p:spPr>
          <a:xfrm>
            <a:off x="2120901" y="2438400"/>
            <a:ext cx="9753600" cy="414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400F7-372F-86E1-5E07-81C10B944981}"/>
              </a:ext>
            </a:extLst>
          </p:cNvPr>
          <p:cNvSpPr/>
          <p:nvPr/>
        </p:nvSpPr>
        <p:spPr>
          <a:xfrm>
            <a:off x="2120901" y="4807479"/>
            <a:ext cx="9753600" cy="1802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6D9B-DB91-2100-CDB1-65F2AA7C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Vulnerability Metric Scoring and Ranking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2329D0-03F1-F636-B93D-6AA0F9803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8991600" cy="50713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BB6FB-B057-62C2-1530-1E4EECF97C1A}"/>
              </a:ext>
            </a:extLst>
          </p:cNvPr>
          <p:cNvSpPr txBox="1"/>
          <p:nvPr/>
        </p:nvSpPr>
        <p:spPr>
          <a:xfrm>
            <a:off x="914400" y="6506338"/>
            <a:ext cx="1165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Ranges for the criterion corresponding to each score are based on natural breaks and distributions of the data</a:t>
            </a:r>
            <a:endParaRPr lang="en-US" i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0B0093-AD5E-657C-46A0-0D793804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FC5DBF-F787-2770-858F-F37FDC081F76}"/>
              </a:ext>
            </a:extLst>
          </p:cNvPr>
          <p:cNvSpPr/>
          <p:nvPr/>
        </p:nvSpPr>
        <p:spPr>
          <a:xfrm>
            <a:off x="4419599" y="2438400"/>
            <a:ext cx="6172201" cy="3852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6896-D821-F15A-A554-425D8669A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Criticality and Vulnerability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F1CFF9-F39F-9A12-2394-B107DDC3BB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𝐶𝑟𝑖𝑡𝑖𝑐𝑎𝑙</m:t>
                              </m:r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 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𝐶𝑟𝑖𝑡𝑖𝑐𝑎𝑙𝑖𝑡𝑦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𝑉𝑢𝑙𝑛𝑒𝑟𝑎𝑏𝑖𝑙𝑖𝑡𝑦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marR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As an example, consider the following criticality and threat likelihoods that are estimated for a single link following the prior examples:</a:t>
                </a:r>
              </a:p>
              <a:p>
                <a:pPr marL="0" marR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Criticality score of 2.17 </a:t>
                </a:r>
              </a:p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Vulnerability score of 1.00</a:t>
                </a:r>
              </a:p>
              <a:p>
                <a:pPr marL="0" marR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</a:t>
                </a:r>
              </a:p>
              <a:p>
                <a:pPr marL="0" marR="0" indent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𝐶𝑟𝑖𝑡𝑖𝑐𝑎𝑙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2.17+1.00  =3.17</m:t>
                      </m:r>
                    </m:oMath>
                  </m:oMathPara>
                </a14:m>
                <a:endParaRPr lang="en-US" sz="2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If the estimated critical score of the link is 3.17, then it would be more critical than a link that has a critical score rating of 2.00, for example.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F1CFF9-F39F-9A12-2394-B107DDC3BB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b="-9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7DF1A-E274-795C-8583-715F8FC5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7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E2F9A-1A6B-500A-8225-944BA98F9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Criticality Score: </a:t>
            </a:r>
            <a:r>
              <a:rPr lang="en-US" i="1" dirty="0"/>
              <a:t>Statewide Application</a:t>
            </a:r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8226977D-CB2B-D09B-3E4F-1E3A20ADE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6852"/>
            <a:ext cx="7848600" cy="5433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1CE63-14A6-F671-E595-BEAFF85021AC}"/>
              </a:ext>
            </a:extLst>
          </p:cNvPr>
          <p:cNvSpPr txBox="1"/>
          <p:nvPr/>
        </p:nvSpPr>
        <p:spPr>
          <a:xfrm>
            <a:off x="6780550" y="1163657"/>
            <a:ext cx="5334000" cy="30174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 5 Sites</a:t>
            </a: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 67/167 from AR 440 to South Redmond Road,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Pulaski County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score: 4.401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Garrison Avenue,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Sebastian County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score: 4.315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I-55 from US 70 to the I-55 Memphis-Arkansas Bridge,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Crittenden County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score: 4.225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I-430 from S. Shackleford Road to Stagecoach Road and from the I-40 to Crystal Hill Road (AR 100) interchange,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Pulaski County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score: 4.214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36AB6-6A90-622C-C18B-6B3D3ACB7D6B}"/>
              </a:ext>
            </a:extLst>
          </p:cNvPr>
          <p:cNvSpPr txBox="1"/>
          <p:nvPr/>
        </p:nvSpPr>
        <p:spPr>
          <a:xfrm>
            <a:off x="7620000" y="4143675"/>
            <a:ext cx="4265950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I-40 from Crystal Hill Road to West Military Drive,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Pulaski County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score: 4.214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1E79661-B45E-F83C-901E-1D810B4D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51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8774-4350-6E09-354C-F4BF2ADF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Vulnerability Score: </a:t>
            </a:r>
            <a:r>
              <a:rPr lang="en-US" i="1" dirty="0"/>
              <a:t>Statewide Application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A7B37-B95D-2AEA-7127-70F9FA93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230"/>
            <a:ext cx="7643680" cy="5291527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CC3D1FB-1905-A2FA-63FF-1CEEF2DAF4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751164"/>
              </p:ext>
            </p:extLst>
          </p:nvPr>
        </p:nvGraphicFramePr>
        <p:xfrm>
          <a:off x="7467600" y="2119058"/>
          <a:ext cx="4419600" cy="2393950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2362200">
                  <a:extLst>
                    <a:ext uri="{9D8B030D-6E8A-4147-A177-3AD203B41FA5}">
                      <a16:colId xmlns:a16="http://schemas.microsoft.com/office/drawing/2014/main" val="420135959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5418988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Roadway Class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Avg. Vulnerability Score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506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1: Major Collectors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282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2: Minor Arterials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104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3: Principal Arterials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660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4: Freeway/Expressway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208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5: Interstates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25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Statewide Average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61218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C2BCC-C122-5F1B-5CD0-1078C693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21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1C13-7210-3A82-1A7F-8EB2DC3B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Criticality and Vulnerability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AA2C6-A182-276F-4A3E-FCFCC17F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04" y="0"/>
            <a:ext cx="9902191" cy="685536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785F64-A339-6B3B-4125-0D27612D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8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1C13-7210-3A82-1A7F-8EB2DC3B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Criticality and Vulnerability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AA2C6-A182-276F-4A3E-FCFCC17F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04" y="-15586"/>
            <a:ext cx="9902191" cy="685536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785F64-A339-6B3B-4125-0D27612D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43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7284-424C-81DD-84C4-BA98B8D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5 Sites: </a:t>
            </a:r>
            <a:r>
              <a:rPr lang="en-US" i="1" dirty="0"/>
              <a:t>Criticality + Vulnerability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231FE-C701-8165-B98C-C2E9E22DBFE6}"/>
              </a:ext>
            </a:extLst>
          </p:cNvPr>
          <p:cNvSpPr txBox="1"/>
          <p:nvPr/>
        </p:nvSpPr>
        <p:spPr>
          <a:xfrm>
            <a:off x="8073392" y="1655371"/>
            <a:ext cx="3970018" cy="4480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Top 5 Sites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Highway 67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Pulaski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 links, 9.58 miles)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Interstate 5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(Highway 64): Crittenden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(8 links, 1.68 miles)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Interstate 40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Crittenden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links, 5.2 miles)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Interstate 430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Pulaski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(6 links, 1.78 miles)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Interstate 55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(Highway 63): Crittenden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 links, 3.1 miles)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AADAF-3E44-498C-AF3B-A97629DEE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3" b="7886"/>
          <a:stretch/>
        </p:blipFill>
        <p:spPr bwMode="auto">
          <a:xfrm>
            <a:off x="344142" y="1655371"/>
            <a:ext cx="7548934" cy="4480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4D165E-2619-40B8-0362-2215BAA1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03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963D-C101-E2A1-EDEF-8551EADF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Case Study Applications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61FA4482-8ABF-71AE-DD8F-FDE733E2FA7B}"/>
              </a:ext>
            </a:extLst>
          </p:cNvPr>
          <p:cNvSpPr/>
          <p:nvPr/>
        </p:nvSpPr>
        <p:spPr>
          <a:xfrm>
            <a:off x="914398" y="1563221"/>
            <a:ext cx="5066005" cy="100271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 1: Threat Data Collection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Threat Data Source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Threat Likelihood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7827E9F6-BD2B-7F8A-8DC8-6D2A8676427D}"/>
              </a:ext>
            </a:extLst>
          </p:cNvPr>
          <p:cNvSpPr/>
          <p:nvPr/>
        </p:nvSpPr>
        <p:spPr>
          <a:xfrm>
            <a:off x="914396" y="3922526"/>
            <a:ext cx="5066005" cy="1002715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 3: Owner Consequence Calculation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Owner Worst Reasonable Case (WRC) for </a:t>
            </a:r>
            <a:b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Threat-Asset Pair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97DD4EE-3112-FA02-09A5-8BAD6AB52198}"/>
              </a:ext>
            </a:extLst>
          </p:cNvPr>
          <p:cNvSpPr/>
          <p:nvPr/>
        </p:nvSpPr>
        <p:spPr>
          <a:xfrm>
            <a:off x="914396" y="5100952"/>
            <a:ext cx="5066005" cy="160633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 4: User Consequence Calculation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User Worst Reasonable Case (WRC) for </a:t>
            </a:r>
            <a:b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Threat-Asset Pair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Vehicle Operating Cost (VOC) and </a:t>
            </a:r>
            <a:b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Lost of Wages (LW)</a:t>
            </a: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E312F656-4A55-45BE-AEDF-461C4A06611E}"/>
              </a:ext>
            </a:extLst>
          </p:cNvPr>
          <p:cNvSpPr/>
          <p:nvPr/>
        </p:nvSpPr>
        <p:spPr>
          <a:xfrm>
            <a:off x="6327768" y="2391779"/>
            <a:ext cx="5066005" cy="779418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 5: Vulnerability Assessment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Threat-Asset Pair</a:t>
            </a: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Vulnerability 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061A5058-71DF-2E9C-D73F-D8BB2123F9E4}"/>
              </a:ext>
            </a:extLst>
          </p:cNvPr>
          <p:cNvSpPr/>
          <p:nvPr/>
        </p:nvSpPr>
        <p:spPr>
          <a:xfrm>
            <a:off x="6327768" y="3456008"/>
            <a:ext cx="5066005" cy="137866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 6: Risk Assessment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Annual Owner Risk Calculation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Annual User Risk Calculation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Total Annual Total Risk  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D7E8F9D2-6B24-FE04-17A7-4F3C7374ED70}"/>
              </a:ext>
            </a:extLst>
          </p:cNvPr>
          <p:cNvSpPr/>
          <p:nvPr/>
        </p:nvSpPr>
        <p:spPr>
          <a:xfrm>
            <a:off x="914396" y="2744100"/>
            <a:ext cx="5066005" cy="100271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 2: Asset Data Collection</a:t>
            </a:r>
            <a:endParaRPr lang="en-US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Asset Data Needs</a:t>
            </a:r>
            <a:endParaRPr lang="en-US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1A7AF7DB-0EA2-60DF-7B7F-04F6DEAE4499}"/>
              </a:ext>
            </a:extLst>
          </p:cNvPr>
          <p:cNvSpPr/>
          <p:nvPr/>
        </p:nvSpPr>
        <p:spPr>
          <a:xfrm>
            <a:off x="6327768" y="5043670"/>
            <a:ext cx="5066005" cy="1378659"/>
          </a:xfrm>
          <a:prstGeom prst="flowChartAlternateProcess">
            <a:avLst/>
          </a:prstGeom>
          <a:solidFill>
            <a:schemeClr val="bg2">
              <a:lumMod val="90000"/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Step 7: Economic Analysis for Risk Management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Risk Assessment (existing asset)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Mitigation Identification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Economic Analysis 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1C4EBD5B-4028-E6F3-D600-C7569936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B529-6B9D-EA94-3E5A-280E655C3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Summaries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ADEBC83-6171-A5FC-C184-E4E197DDFE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92893"/>
              </p:ext>
            </p:extLst>
          </p:nvPr>
        </p:nvGraphicFramePr>
        <p:xfrm>
          <a:off x="609600" y="1981200"/>
          <a:ext cx="10972800" cy="4038599"/>
        </p:xfrm>
        <a:graphic>
          <a:graphicData uri="http://schemas.openxmlformats.org/drawingml/2006/table">
            <a:tbl>
              <a:tblPr firstRow="1" firstCol="1" bandRow="1"/>
              <a:tblGrid>
                <a:gridCol w="2845887">
                  <a:extLst>
                    <a:ext uri="{9D8B030D-6E8A-4147-A177-3AD203B41FA5}">
                      <a16:colId xmlns:a16="http://schemas.microsoft.com/office/drawing/2014/main" val="3436376016"/>
                    </a:ext>
                  </a:extLst>
                </a:gridCol>
                <a:gridCol w="1584308">
                  <a:extLst>
                    <a:ext uri="{9D8B030D-6E8A-4147-A177-3AD203B41FA5}">
                      <a16:colId xmlns:a16="http://schemas.microsoft.com/office/drawing/2014/main" val="69401285"/>
                    </a:ext>
                  </a:extLst>
                </a:gridCol>
                <a:gridCol w="2112410">
                  <a:extLst>
                    <a:ext uri="{9D8B030D-6E8A-4147-A177-3AD203B41FA5}">
                      <a16:colId xmlns:a16="http://schemas.microsoft.com/office/drawing/2014/main" val="1908754091"/>
                    </a:ext>
                  </a:extLst>
                </a:gridCol>
                <a:gridCol w="2133535">
                  <a:extLst>
                    <a:ext uri="{9D8B030D-6E8A-4147-A177-3AD203B41FA5}">
                      <a16:colId xmlns:a16="http://schemas.microsoft.com/office/drawing/2014/main" val="1345026191"/>
                    </a:ext>
                  </a:extLst>
                </a:gridCol>
                <a:gridCol w="2296660">
                  <a:extLst>
                    <a:ext uri="{9D8B030D-6E8A-4147-A177-3AD203B41FA5}">
                      <a16:colId xmlns:a16="http://schemas.microsoft.com/office/drawing/2014/main" val="2923959388"/>
                    </a:ext>
                  </a:extLst>
                </a:gridCol>
              </a:tblGrid>
              <a:tr h="10586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Segment Length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County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Threat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Asset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142168"/>
                  </a:ext>
                </a:extLst>
              </a:tr>
              <a:tr h="57478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Hwy 67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9.6 miles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Pulaski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Flood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Culvert, Bridge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678705"/>
                  </a:ext>
                </a:extLst>
              </a:tr>
              <a:tr h="57478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I-430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1.8 miles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Pulaski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Flood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Bridge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113602"/>
                  </a:ext>
                </a:extLst>
              </a:tr>
              <a:tr h="57478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I-40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5.2 miles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Crittenden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Earthquake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Bridge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375653"/>
                  </a:ext>
                </a:extLst>
              </a:tr>
              <a:tr h="590953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I-55 (Hwy 63)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3.1 miles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Crittenden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Earthquake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Bridge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118582"/>
                  </a:ext>
                </a:extLst>
              </a:tr>
              <a:tr h="66459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I-55 (Hwy 64)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 miles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Crittenden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Earthquake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Bridge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21919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4CA7B4-4ACE-4635-CF21-80D0C605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3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B2A1-50A7-0EBC-29DD-4611F546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Alternatives: </a:t>
            </a:r>
            <a:r>
              <a:rPr lang="en-US" i="1" dirty="0"/>
              <a:t>Total Risk for Asset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8D64E-C42F-0FB3-5845-D2CC9F735222}"/>
              </a:ext>
            </a:extLst>
          </p:cNvPr>
          <p:cNvSpPr txBox="1"/>
          <p:nvPr/>
        </p:nvSpPr>
        <p:spPr>
          <a:xfrm>
            <a:off x="1447800" y="624931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Larger culvert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A58A7D-B940-B97B-3B9C-E50CC8E15D53}"/>
              </a:ext>
            </a:extLst>
          </p:cNvPr>
          <p:cNvSpPr txBox="1"/>
          <p:nvPr/>
        </p:nvSpPr>
        <p:spPr>
          <a:xfrm>
            <a:off x="3131195" y="624931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Cross culverts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E4482-D85C-0663-503D-84F7BF65F1A7}"/>
              </a:ext>
            </a:extLst>
          </p:cNvPr>
          <p:cNvSpPr txBox="1"/>
          <p:nvPr/>
        </p:nvSpPr>
        <p:spPr>
          <a:xfrm>
            <a:off x="4814590" y="624931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Cross culverts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D7D9F-152E-12E1-B619-32D40BEE85A0}"/>
              </a:ext>
            </a:extLst>
          </p:cNvPr>
          <p:cNvSpPr txBox="1"/>
          <p:nvPr/>
        </p:nvSpPr>
        <p:spPr>
          <a:xfrm>
            <a:off x="6497985" y="624931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Seismic retrofit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E5BFA-0727-1525-BE68-18C7B9405911}"/>
              </a:ext>
            </a:extLst>
          </p:cNvPr>
          <p:cNvSpPr txBox="1"/>
          <p:nvPr/>
        </p:nvSpPr>
        <p:spPr>
          <a:xfrm>
            <a:off x="8181380" y="624931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Seismic retrofit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0A0B2-94D3-317E-6CB2-43FE3EABBF81}"/>
              </a:ext>
            </a:extLst>
          </p:cNvPr>
          <p:cNvSpPr txBox="1"/>
          <p:nvPr/>
        </p:nvSpPr>
        <p:spPr>
          <a:xfrm>
            <a:off x="9864777" y="624931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Seismic retrofit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2085285-9225-EBE3-536A-803934892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691412"/>
              </p:ext>
            </p:extLst>
          </p:nvPr>
        </p:nvGraphicFramePr>
        <p:xfrm>
          <a:off x="609599" y="1477054"/>
          <a:ext cx="11007777" cy="4649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03CDDF4-4B94-BB02-24CC-84D257F6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29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63BD-6923-2F09-2CDA-CFB02515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Mitigation Alternatives:</a:t>
            </a:r>
            <a:br>
              <a:rPr lang="en-US" dirty="0"/>
            </a:br>
            <a:r>
              <a:rPr lang="en-US" i="1" dirty="0"/>
              <a:t>Annual Mitigation Cost and Benefit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F60B484-D9CF-4768-8462-EB3E9881EA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292990"/>
              </p:ext>
            </p:extLst>
          </p:nvPr>
        </p:nvGraphicFramePr>
        <p:xfrm>
          <a:off x="228600" y="1600200"/>
          <a:ext cx="73914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5402877-37C0-46D4-98A4-574AEEEBC4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933958"/>
              </p:ext>
            </p:extLst>
          </p:nvPr>
        </p:nvGraphicFramePr>
        <p:xfrm>
          <a:off x="7772400" y="2819400"/>
          <a:ext cx="3962400" cy="284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3B2FED-B3A6-2F74-5493-1500736A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38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2FC5-190D-E04C-FDD4-71F6213B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B/C Ratios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1D5B06C-49C4-4F08-BA53-3B84DB2D44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957956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E577A8-FB41-43A6-BF3D-F95D91A2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91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BF35D-C682-21CA-75B5-6104192A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Spreadsheet Tool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14CBB2-9171-7FFA-1835-412952FE2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7244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Provides template and example calculations for threat-asset pairs found in AR: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flood-culvert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flood-bridge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earthquake-bridge</a:t>
            </a: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Input data (right) gathered from ARDOT and National Bridge Inventory sources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B85CB1D-A35A-B67F-58CA-603065E42F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63029-5E08-8B9E-179F-455A4B96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1"/>
            <a:ext cx="5943600" cy="45675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D8DDC23-A32B-A429-9614-5003F79C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9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55A9-D0A7-A725-7FB1-77A17474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Spreadsheet Calculations: </a:t>
            </a:r>
            <a:r>
              <a:rPr lang="en-US" i="1" dirty="0"/>
              <a:t>Owner, User, and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604E5-52D3-DFC7-C22E-F7782C7D6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270" y="1600201"/>
            <a:ext cx="3691330" cy="4525963"/>
          </a:xfrm>
        </p:spPr>
        <p:txBody>
          <a:bodyPr/>
          <a:lstStyle/>
          <a:p>
            <a:r>
              <a:rPr lang="en-US" dirty="0"/>
              <a:t>Monetized estimates for:</a:t>
            </a:r>
          </a:p>
          <a:p>
            <a:pPr lvl="1"/>
            <a:r>
              <a:rPr lang="en-US" dirty="0"/>
              <a:t>Owner (ARDOT) consequence </a:t>
            </a:r>
          </a:p>
          <a:p>
            <a:pPr lvl="1"/>
            <a:r>
              <a:rPr lang="en-US" dirty="0"/>
              <a:t>User (drivers) consequence</a:t>
            </a:r>
          </a:p>
          <a:p>
            <a:pPr lvl="1"/>
            <a:r>
              <a:rPr lang="en-US" dirty="0"/>
              <a:t>Risk (vulnerability)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821E0-64D0-2C69-4EE9-710AE964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685472"/>
            <a:ext cx="7806130" cy="435542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25D2D-1A9B-0B93-63D0-613C9B8D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68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A1F9-D92D-D418-65D9-A0B6E16D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Spreadsheet Output: </a:t>
            </a:r>
            <a:r>
              <a:rPr lang="en-US" i="1" dirty="0"/>
              <a:t>B/C Ratios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36F5E2-9032-CA1A-24A4-8C5777D2D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Inputs to B/C populated from data input table</a:t>
            </a:r>
          </a:p>
          <a:p>
            <a:r>
              <a:rPr lang="en-US" dirty="0"/>
              <a:t>Annualized costs</a:t>
            </a:r>
          </a:p>
          <a:p>
            <a:r>
              <a:rPr lang="en-US" dirty="0"/>
              <a:t>B/C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C39BF-0D4C-A16B-AD82-55C82EFC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37" y="3810000"/>
            <a:ext cx="11134526" cy="196424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C88209-DF08-5814-BE1C-E12F2F28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12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3831-E0FD-4CF0-C00D-5B146B20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5D0AC-9402-F194-63B0-376AAE2AB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Methodological contributions</a:t>
            </a:r>
          </a:p>
          <a:p>
            <a:pPr lvl="1"/>
            <a:r>
              <a:rPr lang="en-US" dirty="0"/>
              <a:t>Statewide assessment</a:t>
            </a:r>
          </a:p>
          <a:p>
            <a:pPr lvl="1"/>
            <a:r>
              <a:rPr lang="en-US" dirty="0"/>
              <a:t>Redundancy based on network topology and use following the TransCAD AR STDM model</a:t>
            </a:r>
          </a:p>
          <a:p>
            <a:pPr lvl="1"/>
            <a:r>
              <a:rPr lang="en-US" dirty="0"/>
              <a:t>Weighted ranking of criteria</a:t>
            </a:r>
          </a:p>
          <a:p>
            <a:r>
              <a:rPr lang="en-US" dirty="0"/>
              <a:t>Key Findings</a:t>
            </a:r>
          </a:p>
          <a:p>
            <a:pPr lvl="1"/>
            <a:r>
              <a:rPr lang="en-US" dirty="0"/>
              <a:t>Crittenden, Mississippi, and Craighead counties ranked highest in combined criticality and vulnerability</a:t>
            </a:r>
          </a:p>
          <a:p>
            <a:pPr lvl="1"/>
            <a:r>
              <a:rPr lang="en-US" dirty="0"/>
              <a:t>Interstates have highest combined criticality and vulnerability</a:t>
            </a:r>
          </a:p>
          <a:p>
            <a:pPr lvl="1"/>
            <a:r>
              <a:rPr lang="en-US" dirty="0"/>
              <a:t>B/C analyses for five study sites range between XX and 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C84CF-BE7B-3936-2A01-D466F62E3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6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7284-424C-81DD-84C4-BA98B8D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5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231FE-C701-8165-B98C-C2E9E22DBFE6}"/>
              </a:ext>
            </a:extLst>
          </p:cNvPr>
          <p:cNvSpPr txBox="1"/>
          <p:nvPr/>
        </p:nvSpPr>
        <p:spPr>
          <a:xfrm>
            <a:off x="8073392" y="1655371"/>
            <a:ext cx="3970018" cy="4480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Top 5 Sites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Highway 67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Pulaski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 links, 9.58 miles)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Interstate 5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(Highway 64): Crittenden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(8 links, 1.68 miles)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Interstate 40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Crittenden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links, 5.2 miles)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Interstate 430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Pulaski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(6 links, 1.78 miles)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Interstate 55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(Highway 63): Crittenden County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 links, 3.1 miles)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AADAF-3E44-498C-AF3B-A97629DEE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3" b="7886"/>
          <a:stretch/>
        </p:blipFill>
        <p:spPr bwMode="auto">
          <a:xfrm>
            <a:off x="344142" y="1655371"/>
            <a:ext cx="7548934" cy="4480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4D165E-2619-40B8-0362-2215BAA1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01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CA35-4344-E2C5-05BE-312F8BDD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Files and Data Provided </a:t>
            </a:r>
            <a:br>
              <a:rPr lang="en-US" dirty="0"/>
            </a:br>
            <a:r>
              <a:rPr lang="en-US" dirty="0"/>
              <a:t>with Implementation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C9CD-A665-E0C3-70B0-39A7DC8B5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BaseNetwork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(folder)- contains the .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shp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files representing the Arkansas roadway network.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Criticality Values and Scores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xls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)- contains the criticality values and scores for the six criticality metrics for each roadway segment.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Vulnerability Values and Scores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xls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)- contains the vulnerability values and scores for the three threat types evaluated in this project for each roadway segment.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NBI Arkansas Data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xls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)- contains the bridge and culvert characteristics and conditions data extracted from the National Bridge Inventory database.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StateOwnedReplacementCosts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xls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)- contains the ARDOT owned and operated bridge and culvert inventory including estimated replacement costs.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BC Analysis for Study Sites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(.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xls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)- contains the templates for conducting a BC analysis for a study site.</a:t>
            </a:r>
          </a:p>
          <a:p>
            <a:pPr marL="342900" marR="0" lvl="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Redundancy Code </a:t>
            </a:r>
            <a:r>
              <a:rPr lang="en-US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(.7zip compressed file) –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contains the code for performing network assignment using Python scripting and the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AequilibraE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models. 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51220-0B48-1BF7-6C81-02C210EF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22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E615-FE41-1AF9-5100-821EEF46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78357-A871-19A9-EE8F-91C6B0003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0972800" cy="330676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Sarah Hernandez, PhD, PE</a:t>
            </a:r>
          </a:p>
          <a:p>
            <a:pPr marL="0" indent="0" algn="ctr">
              <a:buNone/>
            </a:pPr>
            <a:r>
              <a:rPr lang="en-US" dirty="0"/>
              <a:t>sarahvh@uark.edu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5D5DA-E73D-5343-4403-DDEF6FBBF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09737"/>
            <a:ext cx="30429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5766EA51-D7ED-B35C-F3FA-E784565AA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412582"/>
            <a:ext cx="2158365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3BF3D5-F4E2-72CC-DCF0-AE336691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0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ED035-EC7D-9441-1E73-E147427A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and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7CDD8-F1A7-D1D6-1A8D-6DDE952D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Foundational and repeatable resiliency assessment methodology to identify the most critical and vulnerable highway assets.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246C0AF-D19D-FAD5-E6F5-C5F74D607C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8119055"/>
              </p:ext>
            </p:extLst>
          </p:nvPr>
        </p:nvGraphicFramePr>
        <p:xfrm>
          <a:off x="685800" y="2596622"/>
          <a:ext cx="11125200" cy="3712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B8D91-C7D5-0B76-FBC8-31BDEE10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2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4001-44AC-14BC-825A-C2FD4B8EA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State-of-Practice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6D7C-E52F-C33A-D46B-0F9B0C737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525963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focus on existing methods used by federal and state transportation agencies to measure resilience using repeatable processes and established frameworks.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NCHRP Report 938: Resilience in Transportation Planning, Engineering, Management, Policy, and Administration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a full review of policy and practice regarding resiliency assessment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climate vulnerability pilot studies. 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developed an approach for Step 2 “Assess vulnerability” in accordance with FHWA.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assess vulnerability, FHWA recommends asset criticality assessment.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approaches to asset criticality: desk review and stakeholder input.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524A2-865B-D332-F139-38D4F43DB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4770120" cy="5548840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75FD4-4921-1538-96D9-58F7AA08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4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0559-FFBC-F0FB-83F2-2ADE69DF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Frameworks</a:t>
            </a:r>
            <a:br>
              <a:rPr lang="en-US" dirty="0"/>
            </a:br>
            <a:r>
              <a:rPr lang="en-US" i="1" dirty="0"/>
              <a:t>CTDOT: Adaptative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F29A-0346-FD47-BBE7-8293E0BC7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Evaluated the hydraulic capacity of bridges and culverts in regions of the state with extreme rain event potential (Hogan and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Lupes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2015). 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 on a system-level vulnerability assessment focused on the system’s adaptive capacity. 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E8304-3E8B-C104-2343-C0A31A1D0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74" y="3129400"/>
            <a:ext cx="6904251" cy="34377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43791-B64F-1F55-3379-F514906A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8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0559-FFBC-F0FB-83F2-2ADE69DF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Frameworks</a:t>
            </a:r>
            <a:br>
              <a:rPr lang="en-US" dirty="0"/>
            </a:br>
            <a:r>
              <a:rPr lang="en-US" i="1" dirty="0" err="1"/>
              <a:t>TnDOT</a:t>
            </a:r>
            <a:r>
              <a:rPr lang="en-US" i="1" dirty="0"/>
              <a:t>: Climate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F29A-0346-FD47-BBE7-8293E0BC7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ystem-wide asset assessment across multiple modes using historical and future climate scenarios (Jones and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Lupes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2016)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Ranking of criticality was based on a stakeholder input survey that included 220 respondents.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0B0C6-CDAE-9F11-3996-6F862B6F8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09" y="3422754"/>
            <a:ext cx="9765982" cy="23621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156E30-0ACE-8A52-88E2-7F7CB2C9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0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0559-FFBC-F0FB-83F2-2ADE69DF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Frameworks</a:t>
            </a:r>
            <a:br>
              <a:rPr lang="en-US" dirty="0"/>
            </a:br>
            <a:r>
              <a:rPr lang="en-US" i="1" dirty="0"/>
              <a:t>MnDOT: Long Range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F29A-0346-FD47-BBE7-8293E0BC7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638800" cy="4525963"/>
          </a:xfrm>
        </p:spPr>
        <p:txBody>
          <a:bodyPr>
            <a:no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Considered sensitivity: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sset condition (pavement rating, scour rating, culvert condition, etc.), 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xposure as the flooding characteristics (stream velocity, floodplain attributes, land cover, and historical flooding issues), and 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daptive capacity as AADT, average annual daily truck traffic (AADTT), and detour length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Ranking of criticality was based on a stakeholder input survey that included 220 respondents.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2385E7-BD80-1953-4DC3-61CA6A591A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95" y="1600200"/>
            <a:ext cx="4865409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EDDDB0-4DAE-C856-5ABB-2E6A9354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0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0559-FFBC-F0FB-83F2-2ADE69DF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Frameworks</a:t>
            </a:r>
            <a:br>
              <a:rPr lang="en-US" dirty="0"/>
            </a:br>
            <a:r>
              <a:rPr lang="en-US" i="1" dirty="0"/>
              <a:t>CDOT: Multicriteria Risk and Resilience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F29A-0346-FD47-BBE7-8293E0BC7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Applied at the corridor level (single corridor analyzed).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Criticality score were derived through a series of workshops with department experts from all divisions within CDOT including traffic, engineering and design, hydraulics, planning, maintenance, bridge, and others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94359-6504-DF24-7D97-4A233EC13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65" y="3336927"/>
            <a:ext cx="730187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8B3E4-2FDE-A185-E03D-324CDCB4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82CE86-CD89-45BC-98F1-AE6AFC760058}"/>
</file>

<file path=customXml/itemProps2.xml><?xml version="1.0" encoding="utf-8"?>
<ds:datastoreItem xmlns:ds="http://schemas.openxmlformats.org/officeDocument/2006/customXml" ds:itemID="{3FDCBD2B-E9E3-4318-9FF2-907A85BAA2F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2004</Words>
  <Application>Microsoft Office PowerPoint</Application>
  <PresentationFormat>Widescreen</PresentationFormat>
  <Paragraphs>324</Paragraphs>
  <Slides>31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Office Theme</vt:lpstr>
      <vt:lpstr>TRC 2003 Data-Driven Methods to Assess Transportation System Resilience in Arkansas</vt:lpstr>
      <vt:lpstr>Combined Criticality and Vulnerability</vt:lpstr>
      <vt:lpstr>Top 5 Sites</vt:lpstr>
      <vt:lpstr>Overview and Outline</vt:lpstr>
      <vt:lpstr>1. State-of-Practice Review</vt:lpstr>
      <vt:lpstr>Examples of Frameworks CTDOT: Adaptative Capacity</vt:lpstr>
      <vt:lpstr>Examples of Frameworks TnDOT: Climate Scenarios</vt:lpstr>
      <vt:lpstr>Examples of Frameworks MnDOT: Long Range Planning</vt:lpstr>
      <vt:lpstr>Examples of Frameworks CDOT: Multicriteria Risk and Resilience Assessment</vt:lpstr>
      <vt:lpstr>2. Criticality and Vulnerability</vt:lpstr>
      <vt:lpstr>Criticality Metrics</vt:lpstr>
      <vt:lpstr>Criticality Metric Scoring</vt:lpstr>
      <vt:lpstr>Criticality Ranking</vt:lpstr>
      <vt:lpstr>Vulnerability Metrics</vt:lpstr>
      <vt:lpstr>Vulnerability Metric Scoring and Ranking</vt:lpstr>
      <vt:lpstr>Combined Criticality and Vulnerability</vt:lpstr>
      <vt:lpstr>Criticality Score: Statewide Application</vt:lpstr>
      <vt:lpstr>Vulnerability Score: Statewide Application</vt:lpstr>
      <vt:lpstr>Combined Criticality and Vulnerability</vt:lpstr>
      <vt:lpstr>Top 5 Sites: Criticality + Vulnerability</vt:lpstr>
      <vt:lpstr>3. Case Study Applications</vt:lpstr>
      <vt:lpstr>Case Study Summaries</vt:lpstr>
      <vt:lpstr>Mitigation Alternatives: Total Risk for Asset</vt:lpstr>
      <vt:lpstr>Mitigation Alternatives: Annual Mitigation Cost and Benefit</vt:lpstr>
      <vt:lpstr>B/C Ratios</vt:lpstr>
      <vt:lpstr>4. Spreadsheet Tool</vt:lpstr>
      <vt:lpstr>Spreadsheet Calculations: Owner, User, and Risk</vt:lpstr>
      <vt:lpstr>Spreadsheet Output: B/C Ratios</vt:lpstr>
      <vt:lpstr>Conclusions</vt:lpstr>
      <vt:lpstr>Files and Data Provided  with Implementation Report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2023-05-23T22:34:35Z</dcterms:modified>
</cp:coreProperties>
</file>