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15.xml" ContentType="application/vnd.openxmlformats-officedocument.presentationml.slide+xml"/>
  <Override PartName="/ppt/slides/slide32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17" r:id="rId2"/>
    <p:sldId id="475" r:id="rId3"/>
    <p:sldId id="256" r:id="rId4"/>
    <p:sldId id="424" r:id="rId5"/>
    <p:sldId id="422" r:id="rId6"/>
    <p:sldId id="421" r:id="rId7"/>
    <p:sldId id="425" r:id="rId8"/>
    <p:sldId id="426" r:id="rId9"/>
    <p:sldId id="464" r:id="rId10"/>
    <p:sldId id="427" r:id="rId11"/>
    <p:sldId id="470" r:id="rId12"/>
    <p:sldId id="438" r:id="rId13"/>
    <p:sldId id="466" r:id="rId14"/>
    <p:sldId id="468" r:id="rId15"/>
    <p:sldId id="441" r:id="rId16"/>
    <p:sldId id="440" r:id="rId17"/>
    <p:sldId id="454" r:id="rId18"/>
    <p:sldId id="469" r:id="rId19"/>
    <p:sldId id="457" r:id="rId20"/>
    <p:sldId id="458" r:id="rId21"/>
    <p:sldId id="455" r:id="rId22"/>
    <p:sldId id="456" r:id="rId23"/>
    <p:sldId id="459" r:id="rId24"/>
    <p:sldId id="442" r:id="rId25"/>
    <p:sldId id="461" r:id="rId26"/>
    <p:sldId id="448" r:id="rId27"/>
    <p:sldId id="444" r:id="rId28"/>
    <p:sldId id="449" r:id="rId29"/>
    <p:sldId id="433" r:id="rId30"/>
    <p:sldId id="446" r:id="rId31"/>
    <p:sldId id="435" r:id="rId32"/>
    <p:sldId id="436" r:id="rId33"/>
    <p:sldId id="481" r:id="rId34"/>
    <p:sldId id="482" r:id="rId35"/>
    <p:sldId id="434" r:id="rId36"/>
    <p:sldId id="480" r:id="rId37"/>
    <p:sldId id="462" r:id="rId38"/>
    <p:sldId id="451" r:id="rId39"/>
  </p:sldIdLst>
  <p:sldSz cx="9144000" cy="6858000" type="screen4x3"/>
  <p:notesSz cx="6858000" cy="9144000"/>
  <p:defaultTextStyle>
    <a:defPPr>
      <a:defRPr lang="en-US"/>
    </a:defPPr>
    <a:lvl1pPr marL="0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84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32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15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064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8506" autoAdjust="0"/>
  </p:normalViewPr>
  <p:slideViewPr>
    <p:cSldViewPr snapToGrid="0">
      <p:cViewPr varScale="1">
        <p:scale>
          <a:sx n="115" d="100"/>
          <a:sy n="11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45514-2EC4-4FDA-B0D2-61829B27515E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FB909-4678-40C3-96EC-18F0DD959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84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32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15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064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A0F1BF-941C-92C0-3CC1-9F869DAFB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25EA20B-5004-2F46-EDFC-ABE92D43D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8FD367-1F74-1866-D150-76C25B54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212D-5648-46A9-9745-B6F8C95907C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3A9F70-092C-45DA-4BE6-6E234FE2D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2E794B-277E-4732-DBD3-3E41FEEC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010D-9A97-407C-8B2D-8CF95D14F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1207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EF52FC-C6F9-870E-6BAA-663A46EE6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BA3C92C-64D8-5B0F-B128-193894AAD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EB7C43-CB20-C01D-2D7A-A08E2278C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212D-5648-46A9-9745-B6F8C95907C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66DB5A-0266-4BD5-65F7-4063C6F67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624EBB-730E-D732-97BC-B40DA04AD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010D-9A97-407C-8B2D-8CF95D14F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1658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2F9F95F-8748-B074-2667-7EF1889D1C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30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3B51455-4213-7959-FAC9-4330A3256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5" y="365130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FFC677-7A53-D852-BCBB-600477930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212D-5648-46A9-9745-B6F8C95907C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CA71C0-FB0A-C5A6-2C97-178C7C10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920F58-04C8-2073-62AE-FDDBF6AA4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010D-9A97-407C-8B2D-8CF95D14F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6715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6660E9-35E7-AE9F-4249-766C79953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F58D2B-BAA6-98A9-EF31-3E371ADB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36CA3B-AF35-0F3B-F623-85B2F0BD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212D-5648-46A9-9745-B6F8C95907C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C0538F-BC1B-86A1-1B6E-8EFC08A0A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B8EDD9-AF25-0C3D-2A6D-0976D2AF4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010D-9A97-407C-8B2D-8CF95D14F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2772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C83A8-876A-F6C9-9A2B-F14C1C518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FDDD2E6-5D5F-561A-3CF2-F4D1C5012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76878A-DA46-7D58-8756-D12A21CFF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212D-5648-46A9-9745-B6F8C95907C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037C83-6B12-0D86-C107-1E1BC8B2B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AA00B0-E7A4-D5CF-6410-34C8B864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010D-9A97-407C-8B2D-8CF95D14F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470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9525FE-9240-2E01-C014-F22CE6D0D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BD0F6D-D797-F42D-2FAE-4D10DF0909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45D8F32-69B2-9918-A75D-53634606D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022D3F-63FE-92C4-262F-75F4B6C84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212D-5648-46A9-9745-B6F8C95907C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F19056-D1E9-A593-3B46-986317808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2DEA45-8916-BFBD-D147-393F42DBC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010D-9A97-407C-8B2D-8CF95D14F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157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D11234-C2DF-B8BD-3668-D40474CBD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D10EE9-9A6D-2A74-8FA9-BBE88FD47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EDFE206-3CD1-6445-EBA2-69C314432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ED4ADE1-883A-1623-465E-FF8E4D48E3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46F3939-8189-3C58-E623-7894BD932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5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6EC7D7A-90B6-5E31-22E4-EF0A5778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212D-5648-46A9-9745-B6F8C95907C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BE40E95-2A7B-4184-C837-7F690ADF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870502D-5847-A3A3-B995-34ABF7E5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010D-9A97-407C-8B2D-8CF95D14F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077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BBB25E-4B5E-B122-8F58-091BBE2CF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ECE21FB-937C-B129-2A85-D2BAFC28F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212D-5648-46A9-9745-B6F8C95907C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EA44F07-FA10-4A20-AF85-577573366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E4163C3-C5F1-FD09-BC13-EE3E29F9D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010D-9A97-407C-8B2D-8CF95D14F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8640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DF465B-AC91-DE12-4ACE-817FA51C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212D-5648-46A9-9745-B6F8C95907C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A57D22F-4057-2188-F273-647D10E08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DD11FC-7421-5FF5-C253-751C765F7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010D-9A97-407C-8B2D-8CF95D14F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9315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122F19-545E-920A-4B46-B7CA631AA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930295-6822-D89F-A107-9747A3154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275979-B974-FB37-991A-E2CDB4C6B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ADA04F-7378-90EA-8BA2-E1B111B16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212D-5648-46A9-9745-B6F8C95907C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C4A2A3A-E12E-C0F2-58B7-631A29AD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94F2A2-88A4-154B-127E-09DD59DC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010D-9A97-407C-8B2D-8CF95D14F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9986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9FA572-F16A-87C3-B841-F70C91A75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8C30CE9-5E58-C9D8-A59B-AE86E6B922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2156F0-9D9A-825E-7231-FD4BBBFC5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EC3163B-7CE4-B19A-1001-FD2AC4D70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212D-5648-46A9-9745-B6F8C95907C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681848-CBD2-7643-1D1A-5F98EB748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4A7911-68FE-4282-5A3B-DF3F3FC34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010D-9A97-407C-8B2D-8CF95D14F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765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DA07CD8-50DC-A9A5-6D60-ED203787B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7990A7-7056-738D-D9EC-39EF0F5B1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3C9570-0F74-3C1E-499B-90A744A9AC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D212D-5648-46A9-9745-B6F8C95907C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4D6875-C057-EF6B-3D08-B70112F80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BC0E72-78E4-AAA1-3958-A362E5A0D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B010D-9A97-407C-8B2D-8CF95D14F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413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://www.arkansasheritage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648340" y="3773375"/>
            <a:ext cx="3102124" cy="623246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1800" b="1" dirty="0">
                <a:latin typeface="Humanist" panose="02000504030000020003" pitchFamily="2" charset="0"/>
              </a:rPr>
              <a:t>Dustin Lynch</a:t>
            </a:r>
            <a:r>
              <a:rPr lang="en-US" sz="1800" b="1" baseline="30000" dirty="0">
                <a:latin typeface="Humanist" panose="02000504030000020003" pitchFamily="2" charset="0"/>
              </a:rPr>
              <a:t>1</a:t>
            </a:r>
          </a:p>
          <a:p>
            <a:pPr algn="ctr"/>
            <a:r>
              <a:rPr lang="en-US" sz="1800" b="1" dirty="0">
                <a:latin typeface="Humanist" panose="02000504030000020003" pitchFamily="2" charset="0"/>
              </a:rPr>
              <a:t>ANHC Aquatic Ecologist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6007" y="136183"/>
            <a:ext cx="8603673" cy="1946685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3600" b="1" dirty="0"/>
              <a:t>Healing Springs Natural Area: Rare Fish Species Drive Acquisition of a Natural Area in a Rapidly Urbanizing Landscape</a:t>
            </a:r>
            <a:endParaRPr lang="en-US" sz="600" b="1" dirty="0">
              <a:solidFill>
                <a:srgbClr val="5C8727"/>
              </a:solidFill>
            </a:endParaRPr>
          </a:p>
          <a:p>
            <a:pPr algn="ctr"/>
            <a:endParaRPr lang="en-US" dirty="0">
              <a:latin typeface="Humanist" panose="02000504030000020003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CA77F87-4946-8ED1-2B4D-52E383F548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250" y="4671754"/>
            <a:ext cx="2556518" cy="685941"/>
          </a:xfrm>
          <a:prstGeom prst="rect">
            <a:avLst/>
          </a:prstGeom>
        </p:spPr>
      </p:pic>
      <p:pic>
        <p:nvPicPr>
          <p:cNvPr id="33" name="Google Shape;122;p6">
            <a:extLst>
              <a:ext uri="{FF2B5EF4-FFF2-40B4-BE49-F238E27FC236}">
                <a16:creationId xmlns:a16="http://schemas.microsoft.com/office/drawing/2014/main" xmlns="" id="{D713862C-D44B-54E6-5AE8-23A94B7578A7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06942" y="1945179"/>
            <a:ext cx="4957070" cy="24356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AE18FAF-9B2D-C1BF-B1C0-E8441CCED16D}"/>
              </a:ext>
            </a:extLst>
          </p:cNvPr>
          <p:cNvSpPr txBox="1"/>
          <p:nvPr/>
        </p:nvSpPr>
        <p:spPr>
          <a:xfrm>
            <a:off x="6269010" y="4352640"/>
            <a:ext cx="1993842" cy="438580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US" sz="1200" dirty="0">
                <a:latin typeface="Humanist" panose="02000504030000020003" pitchFamily="2" charset="0"/>
                <a:hlinkClick r:id="rId4"/>
              </a:rPr>
              <a:t>www.arkansasheritage.com</a:t>
            </a:r>
            <a:endParaRPr lang="en-US" sz="1200" dirty="0">
              <a:latin typeface="Humanist" panose="02000504030000020003" pitchFamily="2" charset="0"/>
            </a:endParaRPr>
          </a:p>
          <a:p>
            <a:endParaRPr lang="en-US" sz="1200" dirty="0">
              <a:latin typeface="Humanist" panose="0200050403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7EE836-0DE3-2A55-A0AF-F7995F0809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4781" y="1936865"/>
            <a:ext cx="3086833" cy="17743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500601" y="4655127"/>
            <a:ext cx="3441700" cy="1710175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1800" b="1" dirty="0" smtClean="0">
                <a:latin typeface="Humanist" panose="02000504030000020003" pitchFamily="2" charset="0"/>
              </a:rPr>
              <a:t>Kayti Ewing</a:t>
            </a:r>
            <a:r>
              <a:rPr lang="en-US" sz="1800" b="1" baseline="30000" dirty="0" smtClean="0">
                <a:latin typeface="Humanist" panose="02000504030000020003" pitchFamily="2" charset="0"/>
              </a:rPr>
              <a:t>2</a:t>
            </a:r>
            <a:endParaRPr lang="en-US" sz="1800" b="1" dirty="0" smtClean="0">
              <a:latin typeface="Humanist" panose="02000504030000020003" pitchFamily="2" charset="0"/>
            </a:endParaRPr>
          </a:p>
          <a:p>
            <a:pPr algn="ctr"/>
            <a:r>
              <a:rPr lang="en-US" sz="1800" b="1" dirty="0" smtClean="0">
                <a:latin typeface="Humanist" panose="02000504030000020003" pitchFamily="2" charset="0"/>
              </a:rPr>
              <a:t>Justin Stroman</a:t>
            </a:r>
            <a:r>
              <a:rPr lang="en-US" sz="1800" b="1" baseline="30000" dirty="0">
                <a:latin typeface="Humanist" panose="02000504030000020003" pitchFamily="2" charset="0"/>
              </a:rPr>
              <a:t>3</a:t>
            </a:r>
          </a:p>
          <a:p>
            <a:pPr algn="ctr"/>
            <a:r>
              <a:rPr lang="en-US" sz="1800" b="1" dirty="0">
                <a:latin typeface="Humanist" panose="02000504030000020003" pitchFamily="2" charset="0"/>
              </a:rPr>
              <a:t>Brian </a:t>
            </a:r>
            <a:r>
              <a:rPr lang="en-US" sz="1800" b="1" dirty="0" smtClean="0">
                <a:latin typeface="Humanist" panose="02000504030000020003" pitchFamily="2" charset="0"/>
              </a:rPr>
              <a:t>Wagner</a:t>
            </a:r>
            <a:r>
              <a:rPr lang="en-US" sz="1800" b="1" baseline="30000" dirty="0">
                <a:latin typeface="Humanist" panose="02000504030000020003" pitchFamily="2" charset="0"/>
              </a:rPr>
              <a:t>3</a:t>
            </a:r>
          </a:p>
          <a:p>
            <a:pPr algn="ctr"/>
            <a:r>
              <a:rPr lang="en-US" sz="1800" b="1" dirty="0">
                <a:latin typeface="Humanist" panose="02000504030000020003" pitchFamily="2" charset="0"/>
              </a:rPr>
              <a:t>Mike </a:t>
            </a:r>
            <a:r>
              <a:rPr lang="en-US" sz="1800" b="1" dirty="0" smtClean="0">
                <a:latin typeface="Humanist" panose="02000504030000020003" pitchFamily="2" charset="0"/>
              </a:rPr>
              <a:t>Slay</a:t>
            </a:r>
            <a:r>
              <a:rPr lang="en-US" sz="1800" b="1" baseline="30000" dirty="0">
                <a:latin typeface="Humanist" panose="02000504030000020003" pitchFamily="2" charset="0"/>
              </a:rPr>
              <a:t>4</a:t>
            </a:r>
          </a:p>
          <a:p>
            <a:pPr algn="ctr"/>
            <a:r>
              <a:rPr lang="en-US" sz="1800" b="1" dirty="0">
                <a:latin typeface="Humanist" panose="02000504030000020003" pitchFamily="2" charset="0"/>
              </a:rPr>
              <a:t>Theo </a:t>
            </a:r>
            <a:r>
              <a:rPr lang="en-US" sz="1800" b="1" dirty="0" smtClean="0">
                <a:latin typeface="Humanist" panose="02000504030000020003" pitchFamily="2" charset="0"/>
              </a:rPr>
              <a:t>Witsell</a:t>
            </a:r>
            <a:r>
              <a:rPr lang="en-US" sz="1800" b="1" baseline="30000" dirty="0" smtClean="0">
                <a:latin typeface="Humanist" panose="02000504030000020003" pitchFamily="2" charset="0"/>
              </a:rPr>
              <a:t>1</a:t>
            </a:r>
            <a:endParaRPr lang="en-US" sz="1600" b="1" baseline="30000" dirty="0">
              <a:latin typeface="Humanist" panose="02000504030000020003" pitchFamily="2" charset="0"/>
            </a:endParaRPr>
          </a:p>
          <a:p>
            <a:pPr algn="ctr"/>
            <a:endParaRPr lang="en-US" b="1" dirty="0">
              <a:latin typeface="Humanist" panose="02000504030000020003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0844" y="6134240"/>
            <a:ext cx="3433156" cy="623246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US" sz="1200" b="1" dirty="0" smtClean="0">
                <a:latin typeface="Humanist" panose="02000504030000020003" pitchFamily="2" charset="0"/>
              </a:rPr>
              <a:t>2 </a:t>
            </a:r>
            <a:r>
              <a:rPr lang="en-US" sz="1200" b="1" dirty="0">
                <a:latin typeface="Humanist" panose="02000504030000020003" pitchFamily="2" charset="0"/>
              </a:rPr>
              <a:t>Arkansas </a:t>
            </a:r>
            <a:r>
              <a:rPr lang="en-US" sz="1200" b="1" dirty="0" smtClean="0">
                <a:latin typeface="Humanist" panose="02000504030000020003" pitchFamily="2" charset="0"/>
              </a:rPr>
              <a:t>Department of Transportation</a:t>
            </a:r>
            <a:endParaRPr lang="en-US" sz="1200" b="1" dirty="0">
              <a:latin typeface="Humanist" panose="02000504030000020003" pitchFamily="2" charset="0"/>
            </a:endParaRPr>
          </a:p>
          <a:p>
            <a:r>
              <a:rPr lang="en-US" sz="1200" b="1" dirty="0" smtClean="0">
                <a:latin typeface="Humanist" panose="02000504030000020003" pitchFamily="2" charset="0"/>
              </a:rPr>
              <a:t>3 </a:t>
            </a:r>
            <a:r>
              <a:rPr lang="en-US" sz="1200" b="1" dirty="0">
                <a:latin typeface="Humanist" panose="02000504030000020003" pitchFamily="2" charset="0"/>
              </a:rPr>
              <a:t>Arkansas Game and Fish Commission</a:t>
            </a:r>
          </a:p>
          <a:p>
            <a:r>
              <a:rPr lang="en-US" sz="1200" b="1" dirty="0" smtClean="0">
                <a:latin typeface="Humanist" panose="02000504030000020003" pitchFamily="2" charset="0"/>
              </a:rPr>
              <a:t>4 The </a:t>
            </a:r>
            <a:r>
              <a:rPr lang="en-US" sz="1200" b="1" dirty="0">
                <a:latin typeface="Humanist" panose="02000504030000020003" pitchFamily="2" charset="0"/>
              </a:rPr>
              <a:t>Nature Conservancy in Arkansas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DC0CBCF-2B9F-348A-FF74-498359D089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9370" y="4585447"/>
            <a:ext cx="2474972" cy="859611"/>
          </a:xfrm>
          <a:prstGeom prst="rect">
            <a:avLst/>
          </a:prstGeom>
        </p:spPr>
      </p:pic>
      <p:pic>
        <p:nvPicPr>
          <p:cNvPr id="1026" name="Picture 2" descr="C:\Users\14052\Desktop\agfc_white_fill_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8145" y="5518212"/>
            <a:ext cx="1612670" cy="1155610"/>
          </a:xfrm>
          <a:prstGeom prst="rect">
            <a:avLst/>
          </a:prstGeom>
          <a:noFill/>
        </p:spPr>
      </p:pic>
      <p:pic>
        <p:nvPicPr>
          <p:cNvPr id="1027" name="Picture 3" descr="C:\Users\14052\Desktop\652-6520694_the-nature-conservancy-logo-png-nature-conservancy-log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4764" y="5804668"/>
            <a:ext cx="2036618" cy="682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7815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34364910-9B76-AFFE-7227-EDC7CC21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5727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Arkansas Darter (</a:t>
            </a:r>
            <a:r>
              <a:rPr lang="en-US" sz="3600" b="1" i="1" dirty="0">
                <a:latin typeface="+mn-lt"/>
              </a:rPr>
              <a:t>Etheostoma cragini</a:t>
            </a:r>
            <a:r>
              <a:rPr lang="en-US" sz="3600" b="1" dirty="0">
                <a:latin typeface="+mn-lt"/>
              </a:rPr>
              <a:t>)</a:t>
            </a:r>
          </a:p>
        </p:txBody>
      </p:sp>
      <p:pic>
        <p:nvPicPr>
          <p:cNvPr id="6147" name="Picture 3" descr="C:\Users\14052\Desktop\Untitled-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3369" y="1066151"/>
            <a:ext cx="4210631" cy="5013675"/>
          </a:xfrm>
          <a:prstGeom prst="rect">
            <a:avLst/>
          </a:prstGeom>
          <a:noFill/>
        </p:spPr>
      </p:pic>
      <p:pic>
        <p:nvPicPr>
          <p:cNvPr id="6148" name="Picture 4" descr="C:\Users\14052\Dropbox\Dustin Lynch - ANHC Field Surveys\F19LYN\F19LYN81ARUS\PHOTOS\Arkansas Darter (Etheostoma cragini) - WSP (2)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6131" y="1579417"/>
            <a:ext cx="4555895" cy="22689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6149" name="Picture 5" descr="C:\Users\14052\Dropbox\Dustin Lynch - ANHC Field Surveys\F20LYN\F20LYN03ARUS\PHOTOS\DayOne_2_27_2020\Arkansas Darter (Etheostoma cragini) female - Healing Springs (2)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6135" y="4089862"/>
            <a:ext cx="4557058" cy="24857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065AA44-430C-5C1D-9302-0C06B3485EF7}"/>
              </a:ext>
            </a:extLst>
          </p:cNvPr>
          <p:cNvSpPr txBox="1"/>
          <p:nvPr/>
        </p:nvSpPr>
        <p:spPr>
          <a:xfrm>
            <a:off x="278606" y="1630120"/>
            <a:ext cx="664369" cy="238525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1100" b="1" dirty="0"/>
              <a:t>Male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065AA44-430C-5C1D-9302-0C06B3485EF7}"/>
              </a:ext>
            </a:extLst>
          </p:cNvPr>
          <p:cNvSpPr txBox="1"/>
          <p:nvPr/>
        </p:nvSpPr>
        <p:spPr>
          <a:xfrm>
            <a:off x="267958" y="4154765"/>
            <a:ext cx="692944" cy="238525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1100" b="1" dirty="0"/>
              <a:t>Female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80960" y="5199142"/>
            <a:ext cx="1313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Maps: Robison and Buchanan </a:t>
            </a:r>
            <a:r>
              <a:rPr lang="en-US" sz="1000" dirty="0" smtClean="0"/>
              <a:t>2020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xmlns="" val="162950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4052\Desktop\crag_rapt.jpg"/>
          <p:cNvPicPr>
            <a:picLocks noChangeAspect="1" noChangeArrowheads="1"/>
          </p:cNvPicPr>
          <p:nvPr/>
        </p:nvPicPr>
        <p:blipFill>
          <a:blip r:embed="rId2" cstate="print"/>
          <a:srcRect b="47706"/>
          <a:stretch>
            <a:fillRect/>
          </a:stretch>
        </p:blipFill>
        <p:spPr bwMode="auto">
          <a:xfrm>
            <a:off x="1080221" y="1113903"/>
            <a:ext cx="6800245" cy="3657600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34364910-9B76-AFFE-7227-EDC7CC21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5727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Arkansas Darter (</a:t>
            </a:r>
            <a:r>
              <a:rPr lang="en-US" sz="3600" b="1" i="1" dirty="0">
                <a:latin typeface="+mn-lt"/>
              </a:rPr>
              <a:t>Etheostoma cragini</a:t>
            </a:r>
            <a:r>
              <a:rPr lang="en-US" sz="3600" b="1" dirty="0">
                <a:latin typeface="+mn-lt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E05481-C1C1-3F37-6BBE-8C3D34D5CC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531" y="4918478"/>
            <a:ext cx="3300153" cy="18397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2" descr="C:\Users\14052\Desktop\crag_rapt.jpg"/>
          <p:cNvPicPr>
            <a:picLocks noChangeAspect="1" noChangeArrowheads="1"/>
          </p:cNvPicPr>
          <p:nvPr/>
        </p:nvPicPr>
        <p:blipFill>
          <a:blip r:embed="rId2" cstate="print"/>
          <a:srcRect t="52737"/>
          <a:stretch>
            <a:fillRect/>
          </a:stretch>
        </p:blipFill>
        <p:spPr bwMode="auto">
          <a:xfrm>
            <a:off x="4824151" y="4755553"/>
            <a:ext cx="3405449" cy="1977756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6583679" y="1995054"/>
            <a:ext cx="864525" cy="30757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65818" y="4401120"/>
            <a:ext cx="1812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Reid et al 2020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58A04F-2591-62A4-29BC-442F12019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1049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Little Darters on the Prairie?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BFDA10B7-6D3E-82EA-DDD1-060CC6381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718" y="1504951"/>
            <a:ext cx="4691169" cy="4942268"/>
          </a:xfrm>
        </p:spPr>
        <p:txBody>
          <a:bodyPr>
            <a:noAutofit/>
          </a:bodyPr>
          <a:lstStyle/>
          <a:p>
            <a:r>
              <a:rPr lang="en-US" sz="2600" dirty="0"/>
              <a:t>Relatively few sites in NWA meet these criteria</a:t>
            </a:r>
          </a:p>
          <a:p>
            <a:r>
              <a:rPr lang="en-US" sz="2600" dirty="0"/>
              <a:t>Only three sites with both species</a:t>
            </a:r>
          </a:p>
          <a:p>
            <a:r>
              <a:rPr lang="en-US" sz="2600" dirty="0"/>
              <a:t>Isolated from one another</a:t>
            </a:r>
          </a:p>
          <a:p>
            <a:r>
              <a:rPr lang="en-US" sz="2600" dirty="0"/>
              <a:t>Cow pastures, golf courses, dug-out ponds, etc.</a:t>
            </a:r>
          </a:p>
          <a:p>
            <a:pPr>
              <a:buNone/>
            </a:pPr>
            <a:endParaRPr lang="en-US" sz="2600" dirty="0"/>
          </a:p>
          <a:p>
            <a:pPr lvl="2"/>
            <a:endParaRPr lang="en-US" sz="2600" dirty="0"/>
          </a:p>
        </p:txBody>
      </p:sp>
      <p:pic>
        <p:nvPicPr>
          <p:cNvPr id="7" name="Picture 6" descr="C:\Users\14052\Dropbox\Dustin Lynch - ANHC Field Surveys\F18LYN\F18LYN75ARUS\PHOTOS\Spring-fed Pond Full of Least Darters (3)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7553" y="4143381"/>
            <a:ext cx="3657599" cy="248316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19501A-215A-B53D-6320-4E53A78B7CB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1033" y="1496290"/>
            <a:ext cx="3657798" cy="240064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2" descr="C:\Users\14052\Dropbox\Dustin Lynch - ANHC Field Surveys\F18LYN\F18LYN70ARUS\PHOTOS\Arkansas Darter (Etheostoma cragini) in sit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105" y="4904509"/>
            <a:ext cx="2386013" cy="1632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2" name="Picture 3" descr="C:\Users\14052\Dropbox\Dustin Lynch - ANHC Field Surveys\F18LYN\F18LYN75ARUS\PHOTOS\Least Darter (Etheostoma microperca) in situ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8392" y="4896196"/>
            <a:ext cx="2371725" cy="160851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43288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14052\Dropbox\Dustin Lynch - ANHC Field Surveys\F18LYN\F18LYN77ARUS\PHOTOS\Brian sampling Trib #2 (2)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54880"/>
            <a:ext cx="3067396" cy="18592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170" name="Picture 2" descr="C:\Users\14052\Dropbox\Dustin Lynch - ANHC Field Surveys\F21LYN\F21LYN15ARUS\PHOTOS\02 JOHNSON PROPERTY - LEAST DARTER POND\Johnson Least Darter pond (1)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68920"/>
            <a:ext cx="3042458" cy="18592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171" name="Picture 3" descr="C:\Users\14052\Dropbox\Dustin Lynch - ANHC Field Surveys\F19LYN\F19LYN61ARUS\PHOTOS\Least Darter Pond at Dawn Hill (2)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6101" y="4754880"/>
            <a:ext cx="2982189" cy="18592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174" name="Picture 6" descr="C:\Users\14052\Dropbox\Dustin Lynch - ANHC Field Surveys\F18LYN\F18LYN75ARUS\PHOTOS\Spring-fed Pond Full of Least Darters (3)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8957" y="2862261"/>
            <a:ext cx="2964395" cy="18592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175" name="Picture 7" descr="C:\Users\14052\Dropbox\Dustin Lynch - ANHC Field Surveys\F20LYN\F20LYN04ARUS\PHOTOS\New TNC Preserve south of Logan Cave NWR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916" y="2889776"/>
            <a:ext cx="3059084" cy="18592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177" name="Picture 9" descr="C:\Users\14052\Dropbox\Dustin Lynch - ANHC Field Surveys\F21LYN\F21LYN15ARUS\PHOTOS\01 WILSON SPRINGS PRESERVE\Wilson Springs Preserve - June 2021 (1).jpg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88437" y="974723"/>
            <a:ext cx="2954916" cy="18592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178" name="Picture 10" descr="C:\Users\14052\Dropbox\Dustin Lynch - ANHC Field Surveys\F18LYN\F18LYN78ARUS\PHOTOS\Shoal Creek (1).jpg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0370" y="955964"/>
            <a:ext cx="3053629" cy="190654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176" name="Picture 8" descr="C:\Users\14052\Dropbox\Dustin Lynch - ANHC Field Surveys\F18LYN\F18LYN78ARUS\PHOTOS\Dip-netting at spring run pond site (3).jpg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976311"/>
            <a:ext cx="3042458" cy="186664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923D2B64-B8B3-408F-2089-2D441DFD4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"/>
            <a:ext cx="9144000" cy="97154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Arkansas and Least Darter Sites</a:t>
            </a:r>
          </a:p>
        </p:txBody>
      </p:sp>
      <p:pic>
        <p:nvPicPr>
          <p:cNvPr id="7172" name="Picture 4" descr="C:\Users\14052\Dropbox\Dustin Lynch - ANHC Field Surveys\F21LYN\F21LYN05ARUS\PHOTOS\01 UNDERWOOD PARK\Clabber Creek - Underwood Property (1).jpg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09855" y="4754880"/>
            <a:ext cx="3034145" cy="184914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58A04F-2591-62A4-29BC-442F12019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1049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Little Darters on the Prairie?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BFDA10B7-6D3E-82EA-DDD1-060CC6381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717" y="1504951"/>
            <a:ext cx="4342301" cy="4942268"/>
          </a:xfrm>
        </p:spPr>
        <p:txBody>
          <a:bodyPr>
            <a:noAutofit/>
          </a:bodyPr>
          <a:lstStyle/>
          <a:p>
            <a:r>
              <a:rPr lang="en-US" sz="2400" u="sng" dirty="0"/>
              <a:t>Healing Springs </a:t>
            </a:r>
            <a:r>
              <a:rPr lang="en-US" sz="2400" dirty="0"/>
              <a:t>– the single most important site for both species</a:t>
            </a:r>
          </a:p>
          <a:p>
            <a:r>
              <a:rPr lang="en-US" sz="2400" dirty="0"/>
              <a:t>Perennial groundwater-fed stream complex formed by two spring outflows</a:t>
            </a:r>
          </a:p>
          <a:p>
            <a:r>
              <a:rPr lang="en-US" sz="2400" dirty="0"/>
              <a:t>Tributary of Little Osage Creek</a:t>
            </a:r>
          </a:p>
          <a:p>
            <a:pPr lvl="1"/>
            <a:r>
              <a:rPr lang="en-US" sz="2400" dirty="0"/>
              <a:t>Ecologically Sensitive </a:t>
            </a:r>
            <a:r>
              <a:rPr lang="en-US" sz="2400" dirty="0" err="1"/>
              <a:t>Waterbody</a:t>
            </a:r>
            <a:r>
              <a:rPr lang="en-US" sz="2400" dirty="0"/>
              <a:t> (ADEQ)</a:t>
            </a:r>
          </a:p>
          <a:p>
            <a:pPr lvl="1"/>
            <a:r>
              <a:rPr lang="en-US" sz="2400" dirty="0"/>
              <a:t>Focal Watershed (ANHC)</a:t>
            </a:r>
          </a:p>
          <a:p>
            <a:r>
              <a:rPr lang="en-US" sz="2400" dirty="0"/>
              <a:t>Illinois River watershed (Arkansas River Basin)</a:t>
            </a:r>
          </a:p>
          <a:p>
            <a:pPr lvl="2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EA2050C-B93C-4BCF-B04A-7AD0B5267D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9156" y="1529542"/>
            <a:ext cx="3768950" cy="23185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D9B0F7-2005-9378-E6D1-864EC24FB07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8788" t="54016" r="39070" b="15585"/>
          <a:stretch>
            <a:fillRect/>
          </a:stretch>
        </p:blipFill>
        <p:spPr>
          <a:xfrm>
            <a:off x="4893469" y="4148051"/>
            <a:ext cx="3750470" cy="246230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43288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D9B0F7-2005-9378-E6D1-864EC24FB07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2909" b="3030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A0CF0A5F-6246-0971-FCBC-152D4D8AA94A}"/>
              </a:ext>
            </a:extLst>
          </p:cNvPr>
          <p:cNvSpPr/>
          <p:nvPr/>
        </p:nvSpPr>
        <p:spPr>
          <a:xfrm>
            <a:off x="3786126" y="4295775"/>
            <a:ext cx="475127" cy="1000125"/>
          </a:xfrm>
          <a:custGeom>
            <a:avLst/>
            <a:gdLst>
              <a:gd name="connsiteX0" fmla="*/ 357277 w 633502"/>
              <a:gd name="connsiteY0" fmla="*/ 790575 h 1000125"/>
              <a:gd name="connsiteX1" fmla="*/ 352514 w 633502"/>
              <a:gd name="connsiteY1" fmla="*/ 814388 h 1000125"/>
              <a:gd name="connsiteX2" fmla="*/ 362039 w 633502"/>
              <a:gd name="connsiteY2" fmla="*/ 876300 h 1000125"/>
              <a:gd name="connsiteX3" fmla="*/ 371564 w 633502"/>
              <a:gd name="connsiteY3" fmla="*/ 914400 h 1000125"/>
              <a:gd name="connsiteX4" fmla="*/ 381089 w 633502"/>
              <a:gd name="connsiteY4" fmla="*/ 928688 h 1000125"/>
              <a:gd name="connsiteX5" fmla="*/ 395377 w 633502"/>
              <a:gd name="connsiteY5" fmla="*/ 957263 h 1000125"/>
              <a:gd name="connsiteX6" fmla="*/ 428714 w 633502"/>
              <a:gd name="connsiteY6" fmla="*/ 985838 h 1000125"/>
              <a:gd name="connsiteX7" fmla="*/ 443002 w 633502"/>
              <a:gd name="connsiteY7" fmla="*/ 990600 h 1000125"/>
              <a:gd name="connsiteX8" fmla="*/ 485864 w 633502"/>
              <a:gd name="connsiteY8" fmla="*/ 1000125 h 1000125"/>
              <a:gd name="connsiteX9" fmla="*/ 566827 w 633502"/>
              <a:gd name="connsiteY9" fmla="*/ 995363 h 1000125"/>
              <a:gd name="connsiteX10" fmla="*/ 614452 w 633502"/>
              <a:gd name="connsiteY10" fmla="*/ 976313 h 1000125"/>
              <a:gd name="connsiteX11" fmla="*/ 628739 w 633502"/>
              <a:gd name="connsiteY11" fmla="*/ 957263 h 1000125"/>
              <a:gd name="connsiteX12" fmla="*/ 633502 w 633502"/>
              <a:gd name="connsiteY12" fmla="*/ 942975 h 1000125"/>
              <a:gd name="connsiteX13" fmla="*/ 628739 w 633502"/>
              <a:gd name="connsiteY13" fmla="*/ 838200 h 1000125"/>
              <a:gd name="connsiteX14" fmla="*/ 623977 w 633502"/>
              <a:gd name="connsiteY14" fmla="*/ 814388 h 1000125"/>
              <a:gd name="connsiteX15" fmla="*/ 609689 w 633502"/>
              <a:gd name="connsiteY15" fmla="*/ 785813 h 1000125"/>
              <a:gd name="connsiteX16" fmla="*/ 600164 w 633502"/>
              <a:gd name="connsiteY16" fmla="*/ 728663 h 1000125"/>
              <a:gd name="connsiteX17" fmla="*/ 609689 w 633502"/>
              <a:gd name="connsiteY17" fmla="*/ 657225 h 1000125"/>
              <a:gd name="connsiteX18" fmla="*/ 614452 w 633502"/>
              <a:gd name="connsiteY18" fmla="*/ 642938 h 1000125"/>
              <a:gd name="connsiteX19" fmla="*/ 628739 w 633502"/>
              <a:gd name="connsiteY19" fmla="*/ 557213 h 1000125"/>
              <a:gd name="connsiteX20" fmla="*/ 619214 w 633502"/>
              <a:gd name="connsiteY20" fmla="*/ 466725 h 1000125"/>
              <a:gd name="connsiteX21" fmla="*/ 609689 w 633502"/>
              <a:gd name="connsiteY21" fmla="*/ 447675 h 1000125"/>
              <a:gd name="connsiteX22" fmla="*/ 604927 w 633502"/>
              <a:gd name="connsiteY22" fmla="*/ 433388 h 1000125"/>
              <a:gd name="connsiteX23" fmla="*/ 585877 w 633502"/>
              <a:gd name="connsiteY23" fmla="*/ 404813 h 1000125"/>
              <a:gd name="connsiteX24" fmla="*/ 566827 w 633502"/>
              <a:gd name="connsiteY24" fmla="*/ 376238 h 1000125"/>
              <a:gd name="connsiteX25" fmla="*/ 552539 w 633502"/>
              <a:gd name="connsiteY25" fmla="*/ 328613 h 1000125"/>
              <a:gd name="connsiteX26" fmla="*/ 543014 w 633502"/>
              <a:gd name="connsiteY26" fmla="*/ 285750 h 1000125"/>
              <a:gd name="connsiteX27" fmla="*/ 528727 w 633502"/>
              <a:gd name="connsiteY27" fmla="*/ 247650 h 1000125"/>
              <a:gd name="connsiteX28" fmla="*/ 523964 w 633502"/>
              <a:gd name="connsiteY28" fmla="*/ 233363 h 1000125"/>
              <a:gd name="connsiteX29" fmla="*/ 509677 w 633502"/>
              <a:gd name="connsiteY29" fmla="*/ 219075 h 1000125"/>
              <a:gd name="connsiteX30" fmla="*/ 490627 w 633502"/>
              <a:gd name="connsiteY30" fmla="*/ 195263 h 1000125"/>
              <a:gd name="connsiteX31" fmla="*/ 443002 w 633502"/>
              <a:gd name="connsiteY31" fmla="*/ 133350 h 1000125"/>
              <a:gd name="connsiteX32" fmla="*/ 400139 w 633502"/>
              <a:gd name="connsiteY32" fmla="*/ 128588 h 1000125"/>
              <a:gd name="connsiteX33" fmla="*/ 371564 w 633502"/>
              <a:gd name="connsiteY33" fmla="*/ 123825 h 1000125"/>
              <a:gd name="connsiteX34" fmla="*/ 338227 w 633502"/>
              <a:gd name="connsiteY34" fmla="*/ 104775 h 1000125"/>
              <a:gd name="connsiteX35" fmla="*/ 328702 w 633502"/>
              <a:gd name="connsiteY35" fmla="*/ 90488 h 1000125"/>
              <a:gd name="connsiteX36" fmla="*/ 319177 w 633502"/>
              <a:gd name="connsiteY36" fmla="*/ 61913 h 1000125"/>
              <a:gd name="connsiteX37" fmla="*/ 285839 w 633502"/>
              <a:gd name="connsiteY37" fmla="*/ 28575 h 1000125"/>
              <a:gd name="connsiteX38" fmla="*/ 257264 w 633502"/>
              <a:gd name="connsiteY38" fmla="*/ 4763 h 1000125"/>
              <a:gd name="connsiteX39" fmla="*/ 233452 w 633502"/>
              <a:gd name="connsiteY39" fmla="*/ 0 h 1000125"/>
              <a:gd name="connsiteX40" fmla="*/ 109627 w 633502"/>
              <a:gd name="connsiteY40" fmla="*/ 4763 h 1000125"/>
              <a:gd name="connsiteX41" fmla="*/ 95339 w 633502"/>
              <a:gd name="connsiteY41" fmla="*/ 9525 h 1000125"/>
              <a:gd name="connsiteX42" fmla="*/ 71527 w 633502"/>
              <a:gd name="connsiteY42" fmla="*/ 19050 h 1000125"/>
              <a:gd name="connsiteX43" fmla="*/ 57239 w 633502"/>
              <a:gd name="connsiteY43" fmla="*/ 28575 h 1000125"/>
              <a:gd name="connsiteX44" fmla="*/ 42952 w 633502"/>
              <a:gd name="connsiteY44" fmla="*/ 47625 h 1000125"/>
              <a:gd name="connsiteX45" fmla="*/ 28664 w 633502"/>
              <a:gd name="connsiteY45" fmla="*/ 57150 h 1000125"/>
              <a:gd name="connsiteX46" fmla="*/ 4852 w 633502"/>
              <a:gd name="connsiteY46" fmla="*/ 90488 h 1000125"/>
              <a:gd name="connsiteX47" fmla="*/ 4852 w 633502"/>
              <a:gd name="connsiteY47" fmla="*/ 261938 h 1000125"/>
              <a:gd name="connsiteX48" fmla="*/ 19139 w 633502"/>
              <a:gd name="connsiteY48" fmla="*/ 295275 h 1000125"/>
              <a:gd name="connsiteX49" fmla="*/ 42952 w 633502"/>
              <a:gd name="connsiteY49" fmla="*/ 338138 h 1000125"/>
              <a:gd name="connsiteX50" fmla="*/ 57239 w 633502"/>
              <a:gd name="connsiteY50" fmla="*/ 371475 h 1000125"/>
              <a:gd name="connsiteX51" fmla="*/ 90577 w 633502"/>
              <a:gd name="connsiteY51" fmla="*/ 409575 h 1000125"/>
              <a:gd name="connsiteX52" fmla="*/ 133439 w 633502"/>
              <a:gd name="connsiteY52" fmla="*/ 452438 h 1000125"/>
              <a:gd name="connsiteX53" fmla="*/ 166777 w 633502"/>
              <a:gd name="connsiteY53" fmla="*/ 490538 h 1000125"/>
              <a:gd name="connsiteX54" fmla="*/ 190589 w 633502"/>
              <a:gd name="connsiteY54" fmla="*/ 528638 h 1000125"/>
              <a:gd name="connsiteX55" fmla="*/ 204877 w 633502"/>
              <a:gd name="connsiteY55" fmla="*/ 542925 h 1000125"/>
              <a:gd name="connsiteX56" fmla="*/ 219164 w 633502"/>
              <a:gd name="connsiteY56" fmla="*/ 552450 h 1000125"/>
              <a:gd name="connsiteX57" fmla="*/ 257264 w 633502"/>
              <a:gd name="connsiteY57" fmla="*/ 581025 h 1000125"/>
              <a:gd name="connsiteX58" fmla="*/ 276314 w 633502"/>
              <a:gd name="connsiteY58" fmla="*/ 609600 h 1000125"/>
              <a:gd name="connsiteX59" fmla="*/ 281077 w 633502"/>
              <a:gd name="connsiteY59" fmla="*/ 623888 h 1000125"/>
              <a:gd name="connsiteX60" fmla="*/ 295364 w 633502"/>
              <a:gd name="connsiteY60" fmla="*/ 638175 h 1000125"/>
              <a:gd name="connsiteX61" fmla="*/ 309652 w 633502"/>
              <a:gd name="connsiteY61" fmla="*/ 657225 h 1000125"/>
              <a:gd name="connsiteX62" fmla="*/ 319177 w 633502"/>
              <a:gd name="connsiteY62" fmla="*/ 676275 h 1000125"/>
              <a:gd name="connsiteX63" fmla="*/ 342989 w 633502"/>
              <a:gd name="connsiteY63" fmla="*/ 719138 h 1000125"/>
              <a:gd name="connsiteX64" fmla="*/ 352514 w 633502"/>
              <a:gd name="connsiteY64" fmla="*/ 752475 h 1000125"/>
              <a:gd name="connsiteX65" fmla="*/ 357277 w 633502"/>
              <a:gd name="connsiteY65" fmla="*/ 804863 h 1000125"/>
              <a:gd name="connsiteX66" fmla="*/ 366802 w 633502"/>
              <a:gd name="connsiteY66" fmla="*/ 847725 h 100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633502" h="1000125">
                <a:moveTo>
                  <a:pt x="357277" y="790575"/>
                </a:moveTo>
                <a:cubicBezTo>
                  <a:pt x="355689" y="798513"/>
                  <a:pt x="352514" y="806293"/>
                  <a:pt x="352514" y="814388"/>
                </a:cubicBezTo>
                <a:cubicBezTo>
                  <a:pt x="352514" y="868486"/>
                  <a:pt x="353888" y="846412"/>
                  <a:pt x="362039" y="876300"/>
                </a:cubicBezTo>
                <a:cubicBezTo>
                  <a:pt x="365483" y="888930"/>
                  <a:pt x="364303" y="903508"/>
                  <a:pt x="371564" y="914400"/>
                </a:cubicBezTo>
                <a:cubicBezTo>
                  <a:pt x="374739" y="919163"/>
                  <a:pt x="378309" y="923684"/>
                  <a:pt x="381089" y="928688"/>
                </a:cubicBezTo>
                <a:cubicBezTo>
                  <a:pt x="386261" y="937997"/>
                  <a:pt x="389470" y="948402"/>
                  <a:pt x="395377" y="957263"/>
                </a:cubicBezTo>
                <a:cubicBezTo>
                  <a:pt x="400573" y="965058"/>
                  <a:pt x="421605" y="981776"/>
                  <a:pt x="428714" y="985838"/>
                </a:cubicBezTo>
                <a:cubicBezTo>
                  <a:pt x="433073" y="988329"/>
                  <a:pt x="438175" y="989221"/>
                  <a:pt x="443002" y="990600"/>
                </a:cubicBezTo>
                <a:cubicBezTo>
                  <a:pt x="458706" y="995087"/>
                  <a:pt x="469482" y="996849"/>
                  <a:pt x="485864" y="1000125"/>
                </a:cubicBezTo>
                <a:cubicBezTo>
                  <a:pt x="512852" y="998538"/>
                  <a:pt x="540020" y="998859"/>
                  <a:pt x="566827" y="995363"/>
                </a:cubicBezTo>
                <a:cubicBezTo>
                  <a:pt x="582751" y="993286"/>
                  <a:pt x="600130" y="983474"/>
                  <a:pt x="614452" y="976313"/>
                </a:cubicBezTo>
                <a:cubicBezTo>
                  <a:pt x="619214" y="969963"/>
                  <a:pt x="624801" y="964155"/>
                  <a:pt x="628739" y="957263"/>
                </a:cubicBezTo>
                <a:cubicBezTo>
                  <a:pt x="631230" y="952904"/>
                  <a:pt x="633502" y="947995"/>
                  <a:pt x="633502" y="942975"/>
                </a:cubicBezTo>
                <a:cubicBezTo>
                  <a:pt x="633502" y="908014"/>
                  <a:pt x="631322" y="873066"/>
                  <a:pt x="628739" y="838200"/>
                </a:cubicBezTo>
                <a:cubicBezTo>
                  <a:pt x="628141" y="830128"/>
                  <a:pt x="626819" y="821967"/>
                  <a:pt x="623977" y="814388"/>
                </a:cubicBezTo>
                <a:cubicBezTo>
                  <a:pt x="598932" y="747598"/>
                  <a:pt x="627432" y="847912"/>
                  <a:pt x="609689" y="785813"/>
                </a:cubicBezTo>
                <a:cubicBezTo>
                  <a:pt x="602698" y="761345"/>
                  <a:pt x="604028" y="759572"/>
                  <a:pt x="600164" y="728663"/>
                </a:cubicBezTo>
                <a:cubicBezTo>
                  <a:pt x="603339" y="704850"/>
                  <a:pt x="605739" y="680922"/>
                  <a:pt x="609689" y="657225"/>
                </a:cubicBezTo>
                <a:cubicBezTo>
                  <a:pt x="610514" y="652273"/>
                  <a:pt x="613323" y="647829"/>
                  <a:pt x="614452" y="642938"/>
                </a:cubicBezTo>
                <a:cubicBezTo>
                  <a:pt x="624299" y="600270"/>
                  <a:pt x="623699" y="597537"/>
                  <a:pt x="628739" y="557213"/>
                </a:cubicBezTo>
                <a:cubicBezTo>
                  <a:pt x="625564" y="527050"/>
                  <a:pt x="624411" y="496606"/>
                  <a:pt x="619214" y="466725"/>
                </a:cubicBezTo>
                <a:cubicBezTo>
                  <a:pt x="617998" y="459730"/>
                  <a:pt x="612486" y="454201"/>
                  <a:pt x="609689" y="447675"/>
                </a:cubicBezTo>
                <a:cubicBezTo>
                  <a:pt x="607712" y="443061"/>
                  <a:pt x="607365" y="437776"/>
                  <a:pt x="604927" y="433388"/>
                </a:cubicBezTo>
                <a:cubicBezTo>
                  <a:pt x="599368" y="423381"/>
                  <a:pt x="589497" y="415673"/>
                  <a:pt x="585877" y="404813"/>
                </a:cubicBezTo>
                <a:cubicBezTo>
                  <a:pt x="578984" y="384136"/>
                  <a:pt x="584664" y="394075"/>
                  <a:pt x="566827" y="376238"/>
                </a:cubicBezTo>
                <a:cubicBezTo>
                  <a:pt x="552336" y="289300"/>
                  <a:pt x="572677" y="394061"/>
                  <a:pt x="552539" y="328613"/>
                </a:cubicBezTo>
                <a:cubicBezTo>
                  <a:pt x="548235" y="314624"/>
                  <a:pt x="546564" y="299949"/>
                  <a:pt x="543014" y="285750"/>
                </a:cubicBezTo>
                <a:cubicBezTo>
                  <a:pt x="540311" y="274939"/>
                  <a:pt x="532006" y="256392"/>
                  <a:pt x="528727" y="247650"/>
                </a:cubicBezTo>
                <a:cubicBezTo>
                  <a:pt x="526964" y="242950"/>
                  <a:pt x="526749" y="237540"/>
                  <a:pt x="523964" y="233363"/>
                </a:cubicBezTo>
                <a:cubicBezTo>
                  <a:pt x="520228" y="227759"/>
                  <a:pt x="514439" y="223838"/>
                  <a:pt x="509677" y="219075"/>
                </a:cubicBezTo>
                <a:cubicBezTo>
                  <a:pt x="497069" y="181257"/>
                  <a:pt x="515971" y="228211"/>
                  <a:pt x="490627" y="195263"/>
                </a:cubicBezTo>
                <a:cubicBezTo>
                  <a:pt x="490025" y="194480"/>
                  <a:pt x="464609" y="138752"/>
                  <a:pt x="443002" y="133350"/>
                </a:cubicBezTo>
                <a:cubicBezTo>
                  <a:pt x="429056" y="129864"/>
                  <a:pt x="414388" y="130488"/>
                  <a:pt x="400139" y="128588"/>
                </a:cubicBezTo>
                <a:cubicBezTo>
                  <a:pt x="390567" y="127312"/>
                  <a:pt x="381089" y="125413"/>
                  <a:pt x="371564" y="123825"/>
                </a:cubicBezTo>
                <a:cubicBezTo>
                  <a:pt x="364092" y="120089"/>
                  <a:pt x="344959" y="111507"/>
                  <a:pt x="338227" y="104775"/>
                </a:cubicBezTo>
                <a:cubicBezTo>
                  <a:pt x="334180" y="100728"/>
                  <a:pt x="331027" y="95718"/>
                  <a:pt x="328702" y="90488"/>
                </a:cubicBezTo>
                <a:cubicBezTo>
                  <a:pt x="324624" y="81313"/>
                  <a:pt x="326277" y="69013"/>
                  <a:pt x="319177" y="61913"/>
                </a:cubicBezTo>
                <a:lnTo>
                  <a:pt x="285839" y="28575"/>
                </a:lnTo>
                <a:cubicBezTo>
                  <a:pt x="278426" y="21162"/>
                  <a:pt x="267874" y="8742"/>
                  <a:pt x="257264" y="4763"/>
                </a:cubicBezTo>
                <a:cubicBezTo>
                  <a:pt x="249685" y="1921"/>
                  <a:pt x="241389" y="1588"/>
                  <a:pt x="233452" y="0"/>
                </a:cubicBezTo>
                <a:cubicBezTo>
                  <a:pt x="192177" y="1588"/>
                  <a:pt x="150835" y="1921"/>
                  <a:pt x="109627" y="4763"/>
                </a:cubicBezTo>
                <a:cubicBezTo>
                  <a:pt x="104619" y="5108"/>
                  <a:pt x="100040" y="7762"/>
                  <a:pt x="95339" y="9525"/>
                </a:cubicBezTo>
                <a:cubicBezTo>
                  <a:pt x="87334" y="12527"/>
                  <a:pt x="79173" y="15227"/>
                  <a:pt x="71527" y="19050"/>
                </a:cubicBezTo>
                <a:cubicBezTo>
                  <a:pt x="66407" y="21610"/>
                  <a:pt x="62002" y="25400"/>
                  <a:pt x="57239" y="28575"/>
                </a:cubicBezTo>
                <a:cubicBezTo>
                  <a:pt x="52477" y="34925"/>
                  <a:pt x="48565" y="42012"/>
                  <a:pt x="42952" y="47625"/>
                </a:cubicBezTo>
                <a:cubicBezTo>
                  <a:pt x="38905" y="51672"/>
                  <a:pt x="32711" y="53103"/>
                  <a:pt x="28664" y="57150"/>
                </a:cubicBezTo>
                <a:cubicBezTo>
                  <a:pt x="22757" y="63057"/>
                  <a:pt x="10260" y="82376"/>
                  <a:pt x="4852" y="90488"/>
                </a:cubicBezTo>
                <a:cubicBezTo>
                  <a:pt x="2172" y="144081"/>
                  <a:pt x="-4579" y="207708"/>
                  <a:pt x="4852" y="261938"/>
                </a:cubicBezTo>
                <a:cubicBezTo>
                  <a:pt x="6923" y="273849"/>
                  <a:pt x="14136" y="284269"/>
                  <a:pt x="19139" y="295275"/>
                </a:cubicBezTo>
                <a:cubicBezTo>
                  <a:pt x="42070" y="345724"/>
                  <a:pt x="12929" y="278092"/>
                  <a:pt x="42952" y="338138"/>
                </a:cubicBezTo>
                <a:cubicBezTo>
                  <a:pt x="48359" y="348951"/>
                  <a:pt x="50533" y="361416"/>
                  <a:pt x="57239" y="371475"/>
                </a:cubicBezTo>
                <a:cubicBezTo>
                  <a:pt x="66600" y="385516"/>
                  <a:pt x="79011" y="397286"/>
                  <a:pt x="90577" y="409575"/>
                </a:cubicBezTo>
                <a:cubicBezTo>
                  <a:pt x="104425" y="424289"/>
                  <a:pt x="122231" y="435626"/>
                  <a:pt x="133439" y="452438"/>
                </a:cubicBezTo>
                <a:cubicBezTo>
                  <a:pt x="154873" y="484588"/>
                  <a:pt x="127773" y="445963"/>
                  <a:pt x="166777" y="490538"/>
                </a:cubicBezTo>
                <a:cubicBezTo>
                  <a:pt x="172604" y="497198"/>
                  <a:pt x="187642" y="524708"/>
                  <a:pt x="190589" y="528638"/>
                </a:cubicBezTo>
                <a:cubicBezTo>
                  <a:pt x="194630" y="534026"/>
                  <a:pt x="199703" y="538613"/>
                  <a:pt x="204877" y="542925"/>
                </a:cubicBezTo>
                <a:cubicBezTo>
                  <a:pt x="209274" y="546589"/>
                  <a:pt x="214535" y="549083"/>
                  <a:pt x="219164" y="552450"/>
                </a:cubicBezTo>
                <a:cubicBezTo>
                  <a:pt x="232003" y="561787"/>
                  <a:pt x="257264" y="581025"/>
                  <a:pt x="257264" y="581025"/>
                </a:cubicBezTo>
                <a:cubicBezTo>
                  <a:pt x="268589" y="614999"/>
                  <a:pt x="252531" y="573925"/>
                  <a:pt x="276314" y="609600"/>
                </a:cubicBezTo>
                <a:cubicBezTo>
                  <a:pt x="279099" y="613777"/>
                  <a:pt x="278292" y="619711"/>
                  <a:pt x="281077" y="623888"/>
                </a:cubicBezTo>
                <a:cubicBezTo>
                  <a:pt x="284813" y="629492"/>
                  <a:pt x="290981" y="633061"/>
                  <a:pt x="295364" y="638175"/>
                </a:cubicBezTo>
                <a:cubicBezTo>
                  <a:pt x="300530" y="644202"/>
                  <a:pt x="305445" y="650494"/>
                  <a:pt x="309652" y="657225"/>
                </a:cubicBezTo>
                <a:cubicBezTo>
                  <a:pt x="313415" y="663245"/>
                  <a:pt x="315729" y="670069"/>
                  <a:pt x="319177" y="676275"/>
                </a:cubicBezTo>
                <a:cubicBezTo>
                  <a:pt x="330466" y="696597"/>
                  <a:pt x="334425" y="699155"/>
                  <a:pt x="342989" y="719138"/>
                </a:cubicBezTo>
                <a:cubicBezTo>
                  <a:pt x="347091" y="728709"/>
                  <a:pt x="350096" y="742800"/>
                  <a:pt x="352514" y="752475"/>
                </a:cubicBezTo>
                <a:cubicBezTo>
                  <a:pt x="354102" y="769938"/>
                  <a:pt x="355341" y="787436"/>
                  <a:pt x="357277" y="804863"/>
                </a:cubicBezTo>
                <a:cubicBezTo>
                  <a:pt x="361038" y="838708"/>
                  <a:pt x="357494" y="829111"/>
                  <a:pt x="366802" y="847725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117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B882541-FF09-8055-D15A-986EC35B59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581A057-BA9F-D9A1-C293-CDAF23FA2675}"/>
              </a:ext>
            </a:extLst>
          </p:cNvPr>
          <p:cNvSpPr/>
          <p:nvPr/>
        </p:nvSpPr>
        <p:spPr>
          <a:xfrm>
            <a:off x="2278862" y="333375"/>
            <a:ext cx="1750219" cy="3276600"/>
          </a:xfrm>
          <a:custGeom>
            <a:avLst/>
            <a:gdLst>
              <a:gd name="connsiteX0" fmla="*/ 0 w 2333625"/>
              <a:gd name="connsiteY0" fmla="*/ 0 h 3276600"/>
              <a:gd name="connsiteX1" fmla="*/ 57150 w 2333625"/>
              <a:gd name="connsiteY1" fmla="*/ 85725 h 3276600"/>
              <a:gd name="connsiteX2" fmla="*/ 76200 w 2333625"/>
              <a:gd name="connsiteY2" fmla="*/ 114300 h 3276600"/>
              <a:gd name="connsiteX3" fmla="*/ 142875 w 2333625"/>
              <a:gd name="connsiteY3" fmla="*/ 171450 h 3276600"/>
              <a:gd name="connsiteX4" fmla="*/ 200025 w 2333625"/>
              <a:gd name="connsiteY4" fmla="*/ 209550 h 3276600"/>
              <a:gd name="connsiteX5" fmla="*/ 219075 w 2333625"/>
              <a:gd name="connsiteY5" fmla="*/ 247650 h 3276600"/>
              <a:gd name="connsiteX6" fmla="*/ 266700 w 2333625"/>
              <a:gd name="connsiteY6" fmla="*/ 333375 h 3276600"/>
              <a:gd name="connsiteX7" fmla="*/ 333375 w 2333625"/>
              <a:gd name="connsiteY7" fmla="*/ 361950 h 3276600"/>
              <a:gd name="connsiteX8" fmla="*/ 428625 w 2333625"/>
              <a:gd name="connsiteY8" fmla="*/ 457200 h 3276600"/>
              <a:gd name="connsiteX9" fmla="*/ 428625 w 2333625"/>
              <a:gd name="connsiteY9" fmla="*/ 666750 h 3276600"/>
              <a:gd name="connsiteX10" fmla="*/ 457200 w 2333625"/>
              <a:gd name="connsiteY10" fmla="*/ 704850 h 3276600"/>
              <a:gd name="connsiteX11" fmla="*/ 466725 w 2333625"/>
              <a:gd name="connsiteY11" fmla="*/ 733425 h 3276600"/>
              <a:gd name="connsiteX12" fmla="*/ 485775 w 2333625"/>
              <a:gd name="connsiteY12" fmla="*/ 762000 h 3276600"/>
              <a:gd name="connsiteX13" fmla="*/ 504825 w 2333625"/>
              <a:gd name="connsiteY13" fmla="*/ 838200 h 3276600"/>
              <a:gd name="connsiteX14" fmla="*/ 571500 w 2333625"/>
              <a:gd name="connsiteY14" fmla="*/ 904875 h 3276600"/>
              <a:gd name="connsiteX15" fmla="*/ 590550 w 2333625"/>
              <a:gd name="connsiteY15" fmla="*/ 933450 h 3276600"/>
              <a:gd name="connsiteX16" fmla="*/ 600075 w 2333625"/>
              <a:gd name="connsiteY16" fmla="*/ 971550 h 3276600"/>
              <a:gd name="connsiteX17" fmla="*/ 609600 w 2333625"/>
              <a:gd name="connsiteY17" fmla="*/ 1019175 h 3276600"/>
              <a:gd name="connsiteX18" fmla="*/ 628650 w 2333625"/>
              <a:gd name="connsiteY18" fmla="*/ 1076325 h 3276600"/>
              <a:gd name="connsiteX19" fmla="*/ 638175 w 2333625"/>
              <a:gd name="connsiteY19" fmla="*/ 1114425 h 3276600"/>
              <a:gd name="connsiteX20" fmla="*/ 657225 w 2333625"/>
              <a:gd name="connsiteY20" fmla="*/ 1400175 h 3276600"/>
              <a:gd name="connsiteX21" fmla="*/ 685800 w 2333625"/>
              <a:gd name="connsiteY21" fmla="*/ 1447800 h 3276600"/>
              <a:gd name="connsiteX22" fmla="*/ 695325 w 2333625"/>
              <a:gd name="connsiteY22" fmla="*/ 1628775 h 3276600"/>
              <a:gd name="connsiteX23" fmla="*/ 742950 w 2333625"/>
              <a:gd name="connsiteY23" fmla="*/ 1724025 h 3276600"/>
              <a:gd name="connsiteX24" fmla="*/ 752475 w 2333625"/>
              <a:gd name="connsiteY24" fmla="*/ 1752600 h 3276600"/>
              <a:gd name="connsiteX25" fmla="*/ 771525 w 2333625"/>
              <a:gd name="connsiteY25" fmla="*/ 1781175 h 3276600"/>
              <a:gd name="connsiteX26" fmla="*/ 781050 w 2333625"/>
              <a:gd name="connsiteY26" fmla="*/ 1866900 h 3276600"/>
              <a:gd name="connsiteX27" fmla="*/ 819150 w 2333625"/>
              <a:gd name="connsiteY27" fmla="*/ 1924050 h 3276600"/>
              <a:gd name="connsiteX28" fmla="*/ 828675 w 2333625"/>
              <a:gd name="connsiteY28" fmla="*/ 1971675 h 3276600"/>
              <a:gd name="connsiteX29" fmla="*/ 838200 w 2333625"/>
              <a:gd name="connsiteY29" fmla="*/ 2095500 h 3276600"/>
              <a:gd name="connsiteX30" fmla="*/ 857250 w 2333625"/>
              <a:gd name="connsiteY30" fmla="*/ 2133600 h 3276600"/>
              <a:gd name="connsiteX31" fmla="*/ 866775 w 2333625"/>
              <a:gd name="connsiteY31" fmla="*/ 2171700 h 3276600"/>
              <a:gd name="connsiteX32" fmla="*/ 895350 w 2333625"/>
              <a:gd name="connsiteY32" fmla="*/ 2200275 h 3276600"/>
              <a:gd name="connsiteX33" fmla="*/ 952500 w 2333625"/>
              <a:gd name="connsiteY33" fmla="*/ 2219325 h 3276600"/>
              <a:gd name="connsiteX34" fmla="*/ 981075 w 2333625"/>
              <a:gd name="connsiteY34" fmla="*/ 2276475 h 3276600"/>
              <a:gd name="connsiteX35" fmla="*/ 962025 w 2333625"/>
              <a:gd name="connsiteY35" fmla="*/ 2343150 h 3276600"/>
              <a:gd name="connsiteX36" fmla="*/ 971550 w 2333625"/>
              <a:gd name="connsiteY36" fmla="*/ 2447925 h 3276600"/>
              <a:gd name="connsiteX37" fmla="*/ 1028700 w 2333625"/>
              <a:gd name="connsiteY37" fmla="*/ 2457450 h 3276600"/>
              <a:gd name="connsiteX38" fmla="*/ 1085850 w 2333625"/>
              <a:gd name="connsiteY38" fmla="*/ 2476500 h 3276600"/>
              <a:gd name="connsiteX39" fmla="*/ 1143000 w 2333625"/>
              <a:gd name="connsiteY39" fmla="*/ 2533650 h 3276600"/>
              <a:gd name="connsiteX40" fmla="*/ 1200150 w 2333625"/>
              <a:gd name="connsiteY40" fmla="*/ 2581275 h 3276600"/>
              <a:gd name="connsiteX41" fmla="*/ 1247775 w 2333625"/>
              <a:gd name="connsiteY41" fmla="*/ 2590800 h 3276600"/>
              <a:gd name="connsiteX42" fmla="*/ 1485900 w 2333625"/>
              <a:gd name="connsiteY42" fmla="*/ 2600325 h 3276600"/>
              <a:gd name="connsiteX43" fmla="*/ 1562100 w 2333625"/>
              <a:gd name="connsiteY43" fmla="*/ 2667000 h 3276600"/>
              <a:gd name="connsiteX44" fmla="*/ 1619250 w 2333625"/>
              <a:gd name="connsiteY44" fmla="*/ 2705100 h 3276600"/>
              <a:gd name="connsiteX45" fmla="*/ 1685925 w 2333625"/>
              <a:gd name="connsiteY45" fmla="*/ 2781300 h 3276600"/>
              <a:gd name="connsiteX46" fmla="*/ 1733550 w 2333625"/>
              <a:gd name="connsiteY46" fmla="*/ 2790825 h 3276600"/>
              <a:gd name="connsiteX47" fmla="*/ 1762125 w 2333625"/>
              <a:gd name="connsiteY47" fmla="*/ 2800350 h 3276600"/>
              <a:gd name="connsiteX48" fmla="*/ 1771650 w 2333625"/>
              <a:gd name="connsiteY48" fmla="*/ 2828925 h 3276600"/>
              <a:gd name="connsiteX49" fmla="*/ 1800225 w 2333625"/>
              <a:gd name="connsiteY49" fmla="*/ 2847975 h 3276600"/>
              <a:gd name="connsiteX50" fmla="*/ 1895475 w 2333625"/>
              <a:gd name="connsiteY50" fmla="*/ 2867025 h 3276600"/>
              <a:gd name="connsiteX51" fmla="*/ 1933575 w 2333625"/>
              <a:gd name="connsiteY51" fmla="*/ 2886075 h 3276600"/>
              <a:gd name="connsiteX52" fmla="*/ 1962150 w 2333625"/>
              <a:gd name="connsiteY52" fmla="*/ 2924175 h 3276600"/>
              <a:gd name="connsiteX53" fmla="*/ 2000250 w 2333625"/>
              <a:gd name="connsiteY53" fmla="*/ 2981325 h 3276600"/>
              <a:gd name="connsiteX54" fmla="*/ 2028825 w 2333625"/>
              <a:gd name="connsiteY54" fmla="*/ 2990850 h 3276600"/>
              <a:gd name="connsiteX55" fmla="*/ 2066925 w 2333625"/>
              <a:gd name="connsiteY55" fmla="*/ 3114675 h 3276600"/>
              <a:gd name="connsiteX56" fmla="*/ 2171700 w 2333625"/>
              <a:gd name="connsiteY56" fmla="*/ 3162300 h 3276600"/>
              <a:gd name="connsiteX57" fmla="*/ 2209800 w 2333625"/>
              <a:gd name="connsiteY57" fmla="*/ 3181350 h 3276600"/>
              <a:gd name="connsiteX58" fmla="*/ 2238375 w 2333625"/>
              <a:gd name="connsiteY58" fmla="*/ 3190875 h 3276600"/>
              <a:gd name="connsiteX59" fmla="*/ 2266950 w 2333625"/>
              <a:gd name="connsiteY59" fmla="*/ 3219450 h 3276600"/>
              <a:gd name="connsiteX60" fmla="*/ 2333625 w 2333625"/>
              <a:gd name="connsiteY60" fmla="*/ 327660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333625" h="3276600">
                <a:moveTo>
                  <a:pt x="0" y="0"/>
                </a:moveTo>
                <a:cubicBezTo>
                  <a:pt x="48312" y="80520"/>
                  <a:pt x="7546" y="16280"/>
                  <a:pt x="57150" y="85725"/>
                </a:cubicBezTo>
                <a:cubicBezTo>
                  <a:pt x="63804" y="95040"/>
                  <a:pt x="68871" y="105506"/>
                  <a:pt x="76200" y="114300"/>
                </a:cubicBezTo>
                <a:cubicBezTo>
                  <a:pt x="105744" y="149753"/>
                  <a:pt x="106086" y="139917"/>
                  <a:pt x="142875" y="171450"/>
                </a:cubicBezTo>
                <a:cubicBezTo>
                  <a:pt x="188279" y="210368"/>
                  <a:pt x="151419" y="193348"/>
                  <a:pt x="200025" y="209550"/>
                </a:cubicBezTo>
                <a:cubicBezTo>
                  <a:pt x="206375" y="222250"/>
                  <a:pt x="213802" y="234467"/>
                  <a:pt x="219075" y="247650"/>
                </a:cubicBezTo>
                <a:cubicBezTo>
                  <a:pt x="238709" y="296736"/>
                  <a:pt x="226392" y="304583"/>
                  <a:pt x="266700" y="333375"/>
                </a:cubicBezTo>
                <a:cubicBezTo>
                  <a:pt x="287298" y="348088"/>
                  <a:pt x="310056" y="354177"/>
                  <a:pt x="333375" y="361950"/>
                </a:cubicBezTo>
                <a:cubicBezTo>
                  <a:pt x="427025" y="434789"/>
                  <a:pt x="407652" y="394282"/>
                  <a:pt x="428625" y="457200"/>
                </a:cubicBezTo>
                <a:cubicBezTo>
                  <a:pt x="422167" y="528234"/>
                  <a:pt x="409683" y="595716"/>
                  <a:pt x="428625" y="666750"/>
                </a:cubicBezTo>
                <a:cubicBezTo>
                  <a:pt x="432715" y="682089"/>
                  <a:pt x="447675" y="692150"/>
                  <a:pt x="457200" y="704850"/>
                </a:cubicBezTo>
                <a:cubicBezTo>
                  <a:pt x="460375" y="714375"/>
                  <a:pt x="462235" y="724445"/>
                  <a:pt x="466725" y="733425"/>
                </a:cubicBezTo>
                <a:cubicBezTo>
                  <a:pt x="471845" y="743664"/>
                  <a:pt x="481755" y="751281"/>
                  <a:pt x="485775" y="762000"/>
                </a:cubicBezTo>
                <a:cubicBezTo>
                  <a:pt x="487031" y="765349"/>
                  <a:pt x="496530" y="827831"/>
                  <a:pt x="504825" y="838200"/>
                </a:cubicBezTo>
                <a:cubicBezTo>
                  <a:pt x="524460" y="862743"/>
                  <a:pt x="554065" y="878723"/>
                  <a:pt x="571500" y="904875"/>
                </a:cubicBezTo>
                <a:lnTo>
                  <a:pt x="590550" y="933450"/>
                </a:lnTo>
                <a:cubicBezTo>
                  <a:pt x="593725" y="946150"/>
                  <a:pt x="597235" y="958771"/>
                  <a:pt x="600075" y="971550"/>
                </a:cubicBezTo>
                <a:cubicBezTo>
                  <a:pt x="603587" y="987354"/>
                  <a:pt x="605340" y="1003556"/>
                  <a:pt x="609600" y="1019175"/>
                </a:cubicBezTo>
                <a:cubicBezTo>
                  <a:pt x="614884" y="1038548"/>
                  <a:pt x="622300" y="1057275"/>
                  <a:pt x="628650" y="1076325"/>
                </a:cubicBezTo>
                <a:cubicBezTo>
                  <a:pt x="632790" y="1088744"/>
                  <a:pt x="635000" y="1101725"/>
                  <a:pt x="638175" y="1114425"/>
                </a:cubicBezTo>
                <a:cubicBezTo>
                  <a:pt x="644525" y="1209675"/>
                  <a:pt x="643725" y="1305673"/>
                  <a:pt x="657225" y="1400175"/>
                </a:cubicBezTo>
                <a:cubicBezTo>
                  <a:pt x="659843" y="1418502"/>
                  <a:pt x="682756" y="1429539"/>
                  <a:pt x="685800" y="1447800"/>
                </a:cubicBezTo>
                <a:cubicBezTo>
                  <a:pt x="695731" y="1507387"/>
                  <a:pt x="683086" y="1569619"/>
                  <a:pt x="695325" y="1628775"/>
                </a:cubicBezTo>
                <a:cubicBezTo>
                  <a:pt x="702517" y="1663536"/>
                  <a:pt x="731725" y="1690349"/>
                  <a:pt x="742950" y="1724025"/>
                </a:cubicBezTo>
                <a:cubicBezTo>
                  <a:pt x="746125" y="1733550"/>
                  <a:pt x="747985" y="1743620"/>
                  <a:pt x="752475" y="1752600"/>
                </a:cubicBezTo>
                <a:cubicBezTo>
                  <a:pt x="757595" y="1762839"/>
                  <a:pt x="765175" y="1771650"/>
                  <a:pt x="771525" y="1781175"/>
                </a:cubicBezTo>
                <a:cubicBezTo>
                  <a:pt x="774700" y="1809750"/>
                  <a:pt x="771958" y="1839625"/>
                  <a:pt x="781050" y="1866900"/>
                </a:cubicBezTo>
                <a:cubicBezTo>
                  <a:pt x="788290" y="1888620"/>
                  <a:pt x="819150" y="1924050"/>
                  <a:pt x="819150" y="1924050"/>
                </a:cubicBezTo>
                <a:cubicBezTo>
                  <a:pt x="822325" y="1939925"/>
                  <a:pt x="826887" y="1955585"/>
                  <a:pt x="828675" y="1971675"/>
                </a:cubicBezTo>
                <a:cubicBezTo>
                  <a:pt x="833247" y="2012819"/>
                  <a:pt x="831006" y="2054733"/>
                  <a:pt x="838200" y="2095500"/>
                </a:cubicBezTo>
                <a:cubicBezTo>
                  <a:pt x="840668" y="2109483"/>
                  <a:pt x="852264" y="2120305"/>
                  <a:pt x="857250" y="2133600"/>
                </a:cubicBezTo>
                <a:cubicBezTo>
                  <a:pt x="861847" y="2145857"/>
                  <a:pt x="860280" y="2160334"/>
                  <a:pt x="866775" y="2171700"/>
                </a:cubicBezTo>
                <a:cubicBezTo>
                  <a:pt x="873458" y="2183396"/>
                  <a:pt x="883575" y="2193733"/>
                  <a:pt x="895350" y="2200275"/>
                </a:cubicBezTo>
                <a:cubicBezTo>
                  <a:pt x="912903" y="2210027"/>
                  <a:pt x="952500" y="2219325"/>
                  <a:pt x="952500" y="2219325"/>
                </a:cubicBezTo>
                <a:cubicBezTo>
                  <a:pt x="962132" y="2233772"/>
                  <a:pt x="981075" y="2256757"/>
                  <a:pt x="981075" y="2276475"/>
                </a:cubicBezTo>
                <a:cubicBezTo>
                  <a:pt x="981075" y="2288435"/>
                  <a:pt x="966517" y="2329675"/>
                  <a:pt x="962025" y="2343150"/>
                </a:cubicBezTo>
                <a:cubicBezTo>
                  <a:pt x="965200" y="2378075"/>
                  <a:pt x="953880" y="2417633"/>
                  <a:pt x="971550" y="2447925"/>
                </a:cubicBezTo>
                <a:cubicBezTo>
                  <a:pt x="981281" y="2464607"/>
                  <a:pt x="1009964" y="2452766"/>
                  <a:pt x="1028700" y="2457450"/>
                </a:cubicBezTo>
                <a:cubicBezTo>
                  <a:pt x="1048181" y="2462320"/>
                  <a:pt x="1067500" y="2468345"/>
                  <a:pt x="1085850" y="2476500"/>
                </a:cubicBezTo>
                <a:cubicBezTo>
                  <a:pt x="1120675" y="2491978"/>
                  <a:pt x="1117206" y="2503557"/>
                  <a:pt x="1143000" y="2533650"/>
                </a:cubicBezTo>
                <a:cubicBezTo>
                  <a:pt x="1154703" y="2547304"/>
                  <a:pt x="1181585" y="2574313"/>
                  <a:pt x="1200150" y="2581275"/>
                </a:cubicBezTo>
                <a:cubicBezTo>
                  <a:pt x="1215309" y="2586959"/>
                  <a:pt x="1231621" y="2589723"/>
                  <a:pt x="1247775" y="2590800"/>
                </a:cubicBezTo>
                <a:cubicBezTo>
                  <a:pt x="1327038" y="2596084"/>
                  <a:pt x="1406525" y="2597150"/>
                  <a:pt x="1485900" y="2600325"/>
                </a:cubicBezTo>
                <a:cubicBezTo>
                  <a:pt x="1531262" y="2668367"/>
                  <a:pt x="1501788" y="2651922"/>
                  <a:pt x="1562100" y="2667000"/>
                </a:cubicBezTo>
                <a:cubicBezTo>
                  <a:pt x="1581150" y="2679700"/>
                  <a:pt x="1606550" y="2686050"/>
                  <a:pt x="1619250" y="2705100"/>
                </a:cubicBezTo>
                <a:cubicBezTo>
                  <a:pt x="1639006" y="2734733"/>
                  <a:pt x="1650647" y="2768071"/>
                  <a:pt x="1685925" y="2781300"/>
                </a:cubicBezTo>
                <a:cubicBezTo>
                  <a:pt x="1701084" y="2786984"/>
                  <a:pt x="1717844" y="2786898"/>
                  <a:pt x="1733550" y="2790825"/>
                </a:cubicBezTo>
                <a:cubicBezTo>
                  <a:pt x="1743290" y="2793260"/>
                  <a:pt x="1752600" y="2797175"/>
                  <a:pt x="1762125" y="2800350"/>
                </a:cubicBezTo>
                <a:cubicBezTo>
                  <a:pt x="1765300" y="2809875"/>
                  <a:pt x="1765378" y="2821085"/>
                  <a:pt x="1771650" y="2828925"/>
                </a:cubicBezTo>
                <a:cubicBezTo>
                  <a:pt x="1778801" y="2837864"/>
                  <a:pt x="1789986" y="2842855"/>
                  <a:pt x="1800225" y="2847975"/>
                </a:cubicBezTo>
                <a:cubicBezTo>
                  <a:pt x="1826824" y="2861275"/>
                  <a:pt x="1870904" y="2863515"/>
                  <a:pt x="1895475" y="2867025"/>
                </a:cubicBezTo>
                <a:cubicBezTo>
                  <a:pt x="1908175" y="2873375"/>
                  <a:pt x="1922794" y="2876834"/>
                  <a:pt x="1933575" y="2886075"/>
                </a:cubicBezTo>
                <a:cubicBezTo>
                  <a:pt x="1945628" y="2896406"/>
                  <a:pt x="1953046" y="2911170"/>
                  <a:pt x="1962150" y="2924175"/>
                </a:cubicBezTo>
                <a:cubicBezTo>
                  <a:pt x="1975280" y="2942932"/>
                  <a:pt x="1978530" y="2974085"/>
                  <a:pt x="2000250" y="2981325"/>
                </a:cubicBezTo>
                <a:lnTo>
                  <a:pt x="2028825" y="2990850"/>
                </a:lnTo>
                <a:cubicBezTo>
                  <a:pt x="2116658" y="3078683"/>
                  <a:pt x="1969137" y="2919099"/>
                  <a:pt x="2066925" y="3114675"/>
                </a:cubicBezTo>
                <a:cubicBezTo>
                  <a:pt x="2085234" y="3151293"/>
                  <a:pt x="2138614" y="3155683"/>
                  <a:pt x="2171700" y="3162300"/>
                </a:cubicBezTo>
                <a:cubicBezTo>
                  <a:pt x="2184400" y="3168650"/>
                  <a:pt x="2196749" y="3175757"/>
                  <a:pt x="2209800" y="3181350"/>
                </a:cubicBezTo>
                <a:cubicBezTo>
                  <a:pt x="2219028" y="3185305"/>
                  <a:pt x="2230021" y="3185306"/>
                  <a:pt x="2238375" y="3190875"/>
                </a:cubicBezTo>
                <a:cubicBezTo>
                  <a:pt x="2249583" y="3198347"/>
                  <a:pt x="2256317" y="3211180"/>
                  <a:pt x="2266950" y="3219450"/>
                </a:cubicBezTo>
                <a:cubicBezTo>
                  <a:pt x="2335740" y="3272953"/>
                  <a:pt x="2312083" y="3233517"/>
                  <a:pt x="2333625" y="3276600"/>
                </a:cubicBezTo>
              </a:path>
            </a:pathLst>
          </a:custGeom>
          <a:ln w="25400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D4470CD9-9CBE-5F75-E4D8-AB982885A0B7}"/>
              </a:ext>
            </a:extLst>
          </p:cNvPr>
          <p:cNvSpPr/>
          <p:nvPr/>
        </p:nvSpPr>
        <p:spPr>
          <a:xfrm>
            <a:off x="3943039" y="1234897"/>
            <a:ext cx="498122" cy="2384603"/>
          </a:xfrm>
          <a:custGeom>
            <a:avLst/>
            <a:gdLst>
              <a:gd name="connsiteX0" fmla="*/ 276641 w 664162"/>
              <a:gd name="connsiteY0" fmla="*/ 12878 h 2384603"/>
              <a:gd name="connsiteX1" fmla="*/ 86141 w 664162"/>
              <a:gd name="connsiteY1" fmla="*/ 22403 h 2384603"/>
              <a:gd name="connsiteX2" fmla="*/ 67091 w 664162"/>
              <a:gd name="connsiteY2" fmla="*/ 50978 h 2384603"/>
              <a:gd name="connsiteX3" fmla="*/ 38516 w 664162"/>
              <a:gd name="connsiteY3" fmla="*/ 117653 h 2384603"/>
              <a:gd name="connsiteX4" fmla="*/ 9941 w 664162"/>
              <a:gd name="connsiteY4" fmla="*/ 174803 h 2384603"/>
              <a:gd name="connsiteX5" fmla="*/ 9941 w 664162"/>
              <a:gd name="connsiteY5" fmla="*/ 355778 h 2384603"/>
              <a:gd name="connsiteX6" fmla="*/ 38516 w 664162"/>
              <a:gd name="connsiteY6" fmla="*/ 374828 h 2384603"/>
              <a:gd name="connsiteX7" fmla="*/ 114716 w 664162"/>
              <a:gd name="connsiteY7" fmla="*/ 384353 h 2384603"/>
              <a:gd name="connsiteX8" fmla="*/ 133766 w 664162"/>
              <a:gd name="connsiteY8" fmla="*/ 412928 h 2384603"/>
              <a:gd name="connsiteX9" fmla="*/ 181391 w 664162"/>
              <a:gd name="connsiteY9" fmla="*/ 489128 h 2384603"/>
              <a:gd name="connsiteX10" fmla="*/ 229016 w 664162"/>
              <a:gd name="connsiteY10" fmla="*/ 498653 h 2384603"/>
              <a:gd name="connsiteX11" fmla="*/ 257591 w 664162"/>
              <a:gd name="connsiteY11" fmla="*/ 527228 h 2384603"/>
              <a:gd name="connsiteX12" fmla="*/ 229016 w 664162"/>
              <a:gd name="connsiteY12" fmla="*/ 622478 h 2384603"/>
              <a:gd name="connsiteX13" fmla="*/ 219491 w 664162"/>
              <a:gd name="connsiteY13" fmla="*/ 651053 h 2384603"/>
              <a:gd name="connsiteX14" fmla="*/ 209966 w 664162"/>
              <a:gd name="connsiteY14" fmla="*/ 689153 h 2384603"/>
              <a:gd name="connsiteX15" fmla="*/ 181391 w 664162"/>
              <a:gd name="connsiteY15" fmla="*/ 727253 h 2384603"/>
              <a:gd name="connsiteX16" fmla="*/ 209966 w 664162"/>
              <a:gd name="connsiteY16" fmla="*/ 793928 h 2384603"/>
              <a:gd name="connsiteX17" fmla="*/ 248066 w 664162"/>
              <a:gd name="connsiteY17" fmla="*/ 879653 h 2384603"/>
              <a:gd name="connsiteX18" fmla="*/ 286166 w 664162"/>
              <a:gd name="connsiteY18" fmla="*/ 898703 h 2384603"/>
              <a:gd name="connsiteX19" fmla="*/ 314741 w 664162"/>
              <a:gd name="connsiteY19" fmla="*/ 946328 h 2384603"/>
              <a:gd name="connsiteX20" fmla="*/ 343316 w 664162"/>
              <a:gd name="connsiteY20" fmla="*/ 965378 h 2384603"/>
              <a:gd name="connsiteX21" fmla="*/ 400466 w 664162"/>
              <a:gd name="connsiteY21" fmla="*/ 1032053 h 2384603"/>
              <a:gd name="connsiteX22" fmla="*/ 409991 w 664162"/>
              <a:gd name="connsiteY22" fmla="*/ 1060628 h 2384603"/>
              <a:gd name="connsiteX23" fmla="*/ 467141 w 664162"/>
              <a:gd name="connsiteY23" fmla="*/ 1136828 h 2384603"/>
              <a:gd name="connsiteX24" fmla="*/ 486191 w 664162"/>
              <a:gd name="connsiteY24" fmla="*/ 1165403 h 2384603"/>
              <a:gd name="connsiteX25" fmla="*/ 495716 w 664162"/>
              <a:gd name="connsiteY25" fmla="*/ 1193978 h 2384603"/>
              <a:gd name="connsiteX26" fmla="*/ 514766 w 664162"/>
              <a:gd name="connsiteY26" fmla="*/ 1232078 h 2384603"/>
              <a:gd name="connsiteX27" fmla="*/ 505241 w 664162"/>
              <a:gd name="connsiteY27" fmla="*/ 1355903 h 2384603"/>
              <a:gd name="connsiteX28" fmla="*/ 486191 w 664162"/>
              <a:gd name="connsiteY28" fmla="*/ 1384478 h 2384603"/>
              <a:gd name="connsiteX29" fmla="*/ 524291 w 664162"/>
              <a:gd name="connsiteY29" fmla="*/ 1479728 h 2384603"/>
              <a:gd name="connsiteX30" fmla="*/ 562391 w 664162"/>
              <a:gd name="connsiteY30" fmla="*/ 1489253 h 2384603"/>
              <a:gd name="connsiteX31" fmla="*/ 543341 w 664162"/>
              <a:gd name="connsiteY31" fmla="*/ 1536878 h 2384603"/>
              <a:gd name="connsiteX32" fmla="*/ 514766 w 664162"/>
              <a:gd name="connsiteY32" fmla="*/ 1565453 h 2384603"/>
              <a:gd name="connsiteX33" fmla="*/ 467141 w 664162"/>
              <a:gd name="connsiteY33" fmla="*/ 1632128 h 2384603"/>
              <a:gd name="connsiteX34" fmla="*/ 457616 w 664162"/>
              <a:gd name="connsiteY34" fmla="*/ 1660703 h 2384603"/>
              <a:gd name="connsiteX35" fmla="*/ 467141 w 664162"/>
              <a:gd name="connsiteY35" fmla="*/ 1736903 h 2384603"/>
              <a:gd name="connsiteX36" fmla="*/ 543341 w 664162"/>
              <a:gd name="connsiteY36" fmla="*/ 1775003 h 2384603"/>
              <a:gd name="connsiteX37" fmla="*/ 571916 w 664162"/>
              <a:gd name="connsiteY37" fmla="*/ 1784528 h 2384603"/>
              <a:gd name="connsiteX38" fmla="*/ 619541 w 664162"/>
              <a:gd name="connsiteY38" fmla="*/ 1794053 h 2384603"/>
              <a:gd name="connsiteX39" fmla="*/ 648116 w 664162"/>
              <a:gd name="connsiteY39" fmla="*/ 1908353 h 2384603"/>
              <a:gd name="connsiteX40" fmla="*/ 600491 w 664162"/>
              <a:gd name="connsiteY40" fmla="*/ 1994078 h 2384603"/>
              <a:gd name="connsiteX41" fmla="*/ 562391 w 664162"/>
              <a:gd name="connsiteY41" fmla="*/ 2051228 h 2384603"/>
              <a:gd name="connsiteX42" fmla="*/ 543341 w 664162"/>
              <a:gd name="connsiteY42" fmla="*/ 2079803 h 2384603"/>
              <a:gd name="connsiteX43" fmla="*/ 514766 w 664162"/>
              <a:gd name="connsiteY43" fmla="*/ 2146478 h 2384603"/>
              <a:gd name="connsiteX44" fmla="*/ 505241 w 664162"/>
              <a:gd name="connsiteY44" fmla="*/ 2279828 h 2384603"/>
              <a:gd name="connsiteX45" fmla="*/ 467141 w 664162"/>
              <a:gd name="connsiteY45" fmla="*/ 2298878 h 2384603"/>
              <a:gd name="connsiteX46" fmla="*/ 419516 w 664162"/>
              <a:gd name="connsiteY46" fmla="*/ 2308403 h 2384603"/>
              <a:gd name="connsiteX47" fmla="*/ 390941 w 664162"/>
              <a:gd name="connsiteY47" fmla="*/ 2317928 h 2384603"/>
              <a:gd name="connsiteX48" fmla="*/ 352841 w 664162"/>
              <a:gd name="connsiteY48" fmla="*/ 2327453 h 2384603"/>
              <a:gd name="connsiteX49" fmla="*/ 248066 w 664162"/>
              <a:gd name="connsiteY49" fmla="*/ 2317928 h 2384603"/>
              <a:gd name="connsiteX50" fmla="*/ 219491 w 664162"/>
              <a:gd name="connsiteY50" fmla="*/ 2308403 h 2384603"/>
              <a:gd name="connsiteX51" fmla="*/ 171866 w 664162"/>
              <a:gd name="connsiteY51" fmla="*/ 2327453 h 2384603"/>
              <a:gd name="connsiteX52" fmla="*/ 152816 w 664162"/>
              <a:gd name="connsiteY52" fmla="*/ 2356028 h 2384603"/>
              <a:gd name="connsiteX53" fmla="*/ 143291 w 664162"/>
              <a:gd name="connsiteY53" fmla="*/ 2384603 h 2384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64162" h="2384603">
                <a:moveTo>
                  <a:pt x="276641" y="12878"/>
                </a:moveTo>
                <a:cubicBezTo>
                  <a:pt x="199327" y="-2585"/>
                  <a:pt x="193351" y="-9129"/>
                  <a:pt x="86141" y="22403"/>
                </a:cubicBezTo>
                <a:cubicBezTo>
                  <a:pt x="75159" y="25633"/>
                  <a:pt x="72771" y="41039"/>
                  <a:pt x="67091" y="50978"/>
                </a:cubicBezTo>
                <a:cubicBezTo>
                  <a:pt x="-12191" y="189721"/>
                  <a:pt x="91946" y="10792"/>
                  <a:pt x="38516" y="117653"/>
                </a:cubicBezTo>
                <a:cubicBezTo>
                  <a:pt x="1587" y="191511"/>
                  <a:pt x="33882" y="102979"/>
                  <a:pt x="9941" y="174803"/>
                </a:cubicBezTo>
                <a:cubicBezTo>
                  <a:pt x="4654" y="227672"/>
                  <a:pt x="-9504" y="302304"/>
                  <a:pt x="9941" y="355778"/>
                </a:cubicBezTo>
                <a:cubicBezTo>
                  <a:pt x="13853" y="366536"/>
                  <a:pt x="27472" y="371816"/>
                  <a:pt x="38516" y="374828"/>
                </a:cubicBezTo>
                <a:cubicBezTo>
                  <a:pt x="63212" y="381563"/>
                  <a:pt x="89316" y="381178"/>
                  <a:pt x="114716" y="384353"/>
                </a:cubicBezTo>
                <a:cubicBezTo>
                  <a:pt x="121066" y="393878"/>
                  <a:pt x="128646" y="402689"/>
                  <a:pt x="133766" y="412928"/>
                </a:cubicBezTo>
                <a:cubicBezTo>
                  <a:pt x="148631" y="442658"/>
                  <a:pt x="147964" y="472415"/>
                  <a:pt x="181391" y="489128"/>
                </a:cubicBezTo>
                <a:cubicBezTo>
                  <a:pt x="195871" y="496368"/>
                  <a:pt x="213141" y="495478"/>
                  <a:pt x="229016" y="498653"/>
                </a:cubicBezTo>
                <a:cubicBezTo>
                  <a:pt x="238541" y="508178"/>
                  <a:pt x="254669" y="514078"/>
                  <a:pt x="257591" y="527228"/>
                </a:cubicBezTo>
                <a:cubicBezTo>
                  <a:pt x="265792" y="564130"/>
                  <a:pt x="241955" y="592288"/>
                  <a:pt x="229016" y="622478"/>
                </a:cubicBezTo>
                <a:cubicBezTo>
                  <a:pt x="225061" y="631706"/>
                  <a:pt x="222249" y="641399"/>
                  <a:pt x="219491" y="651053"/>
                </a:cubicBezTo>
                <a:cubicBezTo>
                  <a:pt x="215895" y="663640"/>
                  <a:pt x="215820" y="677444"/>
                  <a:pt x="209966" y="689153"/>
                </a:cubicBezTo>
                <a:cubicBezTo>
                  <a:pt x="202866" y="703352"/>
                  <a:pt x="190916" y="714553"/>
                  <a:pt x="181391" y="727253"/>
                </a:cubicBezTo>
                <a:cubicBezTo>
                  <a:pt x="206587" y="828039"/>
                  <a:pt x="172378" y="709355"/>
                  <a:pt x="209966" y="793928"/>
                </a:cubicBezTo>
                <a:cubicBezTo>
                  <a:pt x="219718" y="815870"/>
                  <a:pt x="225242" y="860633"/>
                  <a:pt x="248066" y="879653"/>
                </a:cubicBezTo>
                <a:cubicBezTo>
                  <a:pt x="258974" y="888743"/>
                  <a:pt x="273466" y="892353"/>
                  <a:pt x="286166" y="898703"/>
                </a:cubicBezTo>
                <a:cubicBezTo>
                  <a:pt x="295691" y="914578"/>
                  <a:pt x="302693" y="932272"/>
                  <a:pt x="314741" y="946328"/>
                </a:cubicBezTo>
                <a:cubicBezTo>
                  <a:pt x="322191" y="955020"/>
                  <a:pt x="335987" y="956584"/>
                  <a:pt x="343316" y="965378"/>
                </a:cubicBezTo>
                <a:cubicBezTo>
                  <a:pt x="415954" y="1052543"/>
                  <a:pt x="299032" y="955977"/>
                  <a:pt x="400466" y="1032053"/>
                </a:cubicBezTo>
                <a:cubicBezTo>
                  <a:pt x="403641" y="1041578"/>
                  <a:pt x="404601" y="1052157"/>
                  <a:pt x="409991" y="1060628"/>
                </a:cubicBezTo>
                <a:cubicBezTo>
                  <a:pt x="427037" y="1087414"/>
                  <a:pt x="449529" y="1110410"/>
                  <a:pt x="467141" y="1136828"/>
                </a:cubicBezTo>
                <a:cubicBezTo>
                  <a:pt x="473491" y="1146353"/>
                  <a:pt x="481071" y="1155164"/>
                  <a:pt x="486191" y="1165403"/>
                </a:cubicBezTo>
                <a:cubicBezTo>
                  <a:pt x="490681" y="1174383"/>
                  <a:pt x="491761" y="1184750"/>
                  <a:pt x="495716" y="1193978"/>
                </a:cubicBezTo>
                <a:cubicBezTo>
                  <a:pt x="501309" y="1207029"/>
                  <a:pt x="508416" y="1219378"/>
                  <a:pt x="514766" y="1232078"/>
                </a:cubicBezTo>
                <a:cubicBezTo>
                  <a:pt x="511591" y="1273353"/>
                  <a:pt x="512870" y="1315215"/>
                  <a:pt x="505241" y="1355903"/>
                </a:cubicBezTo>
                <a:cubicBezTo>
                  <a:pt x="503131" y="1367155"/>
                  <a:pt x="487330" y="1373087"/>
                  <a:pt x="486191" y="1384478"/>
                </a:cubicBezTo>
                <a:cubicBezTo>
                  <a:pt x="482244" y="1423951"/>
                  <a:pt x="489067" y="1459600"/>
                  <a:pt x="524291" y="1479728"/>
                </a:cubicBezTo>
                <a:cubicBezTo>
                  <a:pt x="535657" y="1486223"/>
                  <a:pt x="549691" y="1486078"/>
                  <a:pt x="562391" y="1489253"/>
                </a:cubicBezTo>
                <a:cubicBezTo>
                  <a:pt x="556041" y="1505128"/>
                  <a:pt x="552403" y="1522379"/>
                  <a:pt x="543341" y="1536878"/>
                </a:cubicBezTo>
                <a:cubicBezTo>
                  <a:pt x="536202" y="1548301"/>
                  <a:pt x="523532" y="1555226"/>
                  <a:pt x="514766" y="1565453"/>
                </a:cubicBezTo>
                <a:cubicBezTo>
                  <a:pt x="509589" y="1571493"/>
                  <a:pt x="473172" y="1620067"/>
                  <a:pt x="467141" y="1632128"/>
                </a:cubicBezTo>
                <a:cubicBezTo>
                  <a:pt x="462651" y="1641108"/>
                  <a:pt x="460791" y="1651178"/>
                  <a:pt x="457616" y="1660703"/>
                </a:cubicBezTo>
                <a:cubicBezTo>
                  <a:pt x="460791" y="1686103"/>
                  <a:pt x="460406" y="1712207"/>
                  <a:pt x="467141" y="1736903"/>
                </a:cubicBezTo>
                <a:cubicBezTo>
                  <a:pt x="478836" y="1779786"/>
                  <a:pt x="505380" y="1766567"/>
                  <a:pt x="543341" y="1775003"/>
                </a:cubicBezTo>
                <a:cubicBezTo>
                  <a:pt x="553142" y="1777181"/>
                  <a:pt x="562176" y="1782093"/>
                  <a:pt x="571916" y="1784528"/>
                </a:cubicBezTo>
                <a:cubicBezTo>
                  <a:pt x="587622" y="1788455"/>
                  <a:pt x="603666" y="1790878"/>
                  <a:pt x="619541" y="1794053"/>
                </a:cubicBezTo>
                <a:cubicBezTo>
                  <a:pt x="683747" y="1826156"/>
                  <a:pt x="664523" y="1801709"/>
                  <a:pt x="648116" y="1908353"/>
                </a:cubicBezTo>
                <a:cubicBezTo>
                  <a:pt x="643086" y="1941045"/>
                  <a:pt x="617399" y="1968716"/>
                  <a:pt x="600491" y="1994078"/>
                </a:cubicBezTo>
                <a:lnTo>
                  <a:pt x="562391" y="2051228"/>
                </a:lnTo>
                <a:cubicBezTo>
                  <a:pt x="556041" y="2060753"/>
                  <a:pt x="548461" y="2069564"/>
                  <a:pt x="543341" y="2079803"/>
                </a:cubicBezTo>
                <a:cubicBezTo>
                  <a:pt x="519801" y="2126883"/>
                  <a:pt x="528781" y="2104433"/>
                  <a:pt x="514766" y="2146478"/>
                </a:cubicBezTo>
                <a:cubicBezTo>
                  <a:pt x="511591" y="2190928"/>
                  <a:pt x="518533" y="2237293"/>
                  <a:pt x="505241" y="2279828"/>
                </a:cubicBezTo>
                <a:cubicBezTo>
                  <a:pt x="501006" y="2293381"/>
                  <a:pt x="480611" y="2294388"/>
                  <a:pt x="467141" y="2298878"/>
                </a:cubicBezTo>
                <a:cubicBezTo>
                  <a:pt x="451782" y="2303998"/>
                  <a:pt x="435222" y="2304476"/>
                  <a:pt x="419516" y="2308403"/>
                </a:cubicBezTo>
                <a:cubicBezTo>
                  <a:pt x="409776" y="2310838"/>
                  <a:pt x="400595" y="2315170"/>
                  <a:pt x="390941" y="2317928"/>
                </a:cubicBezTo>
                <a:cubicBezTo>
                  <a:pt x="378354" y="2321524"/>
                  <a:pt x="365541" y="2324278"/>
                  <a:pt x="352841" y="2327453"/>
                </a:cubicBezTo>
                <a:cubicBezTo>
                  <a:pt x="317916" y="2324278"/>
                  <a:pt x="282783" y="2322888"/>
                  <a:pt x="248066" y="2317928"/>
                </a:cubicBezTo>
                <a:cubicBezTo>
                  <a:pt x="238127" y="2316508"/>
                  <a:pt x="229454" y="2307158"/>
                  <a:pt x="219491" y="2308403"/>
                </a:cubicBezTo>
                <a:cubicBezTo>
                  <a:pt x="202525" y="2310524"/>
                  <a:pt x="187741" y="2321103"/>
                  <a:pt x="171866" y="2327453"/>
                </a:cubicBezTo>
                <a:cubicBezTo>
                  <a:pt x="165516" y="2336978"/>
                  <a:pt x="157936" y="2345789"/>
                  <a:pt x="152816" y="2356028"/>
                </a:cubicBezTo>
                <a:cubicBezTo>
                  <a:pt x="148326" y="2365008"/>
                  <a:pt x="143291" y="2384603"/>
                  <a:pt x="143291" y="2384603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C9A12C7-4E4B-9EAA-ABBE-955169A5F991}"/>
              </a:ext>
            </a:extLst>
          </p:cNvPr>
          <p:cNvSpPr/>
          <p:nvPr/>
        </p:nvSpPr>
        <p:spPr>
          <a:xfrm>
            <a:off x="4042068" y="3657605"/>
            <a:ext cx="387058" cy="1857375"/>
          </a:xfrm>
          <a:custGeom>
            <a:avLst/>
            <a:gdLst>
              <a:gd name="connsiteX0" fmla="*/ 11252 w 516077"/>
              <a:gd name="connsiteY0" fmla="*/ 0 h 1857375"/>
              <a:gd name="connsiteX1" fmla="*/ 11252 w 516077"/>
              <a:gd name="connsiteY1" fmla="*/ 152400 h 1857375"/>
              <a:gd name="connsiteX2" fmla="*/ 39827 w 516077"/>
              <a:gd name="connsiteY2" fmla="*/ 190500 h 1857375"/>
              <a:gd name="connsiteX3" fmla="*/ 96977 w 516077"/>
              <a:gd name="connsiteY3" fmla="*/ 257175 h 1857375"/>
              <a:gd name="connsiteX4" fmla="*/ 87452 w 516077"/>
              <a:gd name="connsiteY4" fmla="*/ 285750 h 1857375"/>
              <a:gd name="connsiteX5" fmla="*/ 77927 w 516077"/>
              <a:gd name="connsiteY5" fmla="*/ 323850 h 1857375"/>
              <a:gd name="connsiteX6" fmla="*/ 58877 w 516077"/>
              <a:gd name="connsiteY6" fmla="*/ 352425 h 1857375"/>
              <a:gd name="connsiteX7" fmla="*/ 49352 w 516077"/>
              <a:gd name="connsiteY7" fmla="*/ 381000 h 1857375"/>
              <a:gd name="connsiteX8" fmla="*/ 68402 w 516077"/>
              <a:gd name="connsiteY8" fmla="*/ 495300 h 1857375"/>
              <a:gd name="connsiteX9" fmla="*/ 106502 w 516077"/>
              <a:gd name="connsiteY9" fmla="*/ 514350 h 1857375"/>
              <a:gd name="connsiteX10" fmla="*/ 154127 w 516077"/>
              <a:gd name="connsiteY10" fmla="*/ 533400 h 1857375"/>
              <a:gd name="connsiteX11" fmla="*/ 173177 w 516077"/>
              <a:gd name="connsiteY11" fmla="*/ 571500 h 1857375"/>
              <a:gd name="connsiteX12" fmla="*/ 211277 w 516077"/>
              <a:gd name="connsiteY12" fmla="*/ 619125 h 1857375"/>
              <a:gd name="connsiteX13" fmla="*/ 220802 w 516077"/>
              <a:gd name="connsiteY13" fmla="*/ 685800 h 1857375"/>
              <a:gd name="connsiteX14" fmla="*/ 258902 w 516077"/>
              <a:gd name="connsiteY14" fmla="*/ 771525 h 1857375"/>
              <a:gd name="connsiteX15" fmla="*/ 316052 w 516077"/>
              <a:gd name="connsiteY15" fmla="*/ 866775 h 1857375"/>
              <a:gd name="connsiteX16" fmla="*/ 325577 w 516077"/>
              <a:gd name="connsiteY16" fmla="*/ 904875 h 1857375"/>
              <a:gd name="connsiteX17" fmla="*/ 335102 w 516077"/>
              <a:gd name="connsiteY17" fmla="*/ 1019175 h 1857375"/>
              <a:gd name="connsiteX18" fmla="*/ 306527 w 516077"/>
              <a:gd name="connsiteY18" fmla="*/ 1038225 h 1857375"/>
              <a:gd name="connsiteX19" fmla="*/ 287477 w 516077"/>
              <a:gd name="connsiteY19" fmla="*/ 1066800 h 1857375"/>
              <a:gd name="connsiteX20" fmla="*/ 258902 w 516077"/>
              <a:gd name="connsiteY20" fmla="*/ 1104900 h 1857375"/>
              <a:gd name="connsiteX21" fmla="*/ 239852 w 516077"/>
              <a:gd name="connsiteY21" fmla="*/ 1162050 h 1857375"/>
              <a:gd name="connsiteX22" fmla="*/ 258902 w 516077"/>
              <a:gd name="connsiteY22" fmla="*/ 1238250 h 1857375"/>
              <a:gd name="connsiteX23" fmla="*/ 297002 w 516077"/>
              <a:gd name="connsiteY23" fmla="*/ 1257300 h 1857375"/>
              <a:gd name="connsiteX24" fmla="*/ 354152 w 516077"/>
              <a:gd name="connsiteY24" fmla="*/ 1276350 h 1857375"/>
              <a:gd name="connsiteX25" fmla="*/ 420827 w 516077"/>
              <a:gd name="connsiteY25" fmla="*/ 1314450 h 1857375"/>
              <a:gd name="connsiteX26" fmla="*/ 430352 w 516077"/>
              <a:gd name="connsiteY26" fmla="*/ 1343025 h 1857375"/>
              <a:gd name="connsiteX27" fmla="*/ 382727 w 516077"/>
              <a:gd name="connsiteY27" fmla="*/ 1400175 h 1857375"/>
              <a:gd name="connsiteX28" fmla="*/ 287477 w 516077"/>
              <a:gd name="connsiteY28" fmla="*/ 1428750 h 1857375"/>
              <a:gd name="connsiteX29" fmla="*/ 297002 w 516077"/>
              <a:gd name="connsiteY29" fmla="*/ 1524000 h 1857375"/>
              <a:gd name="connsiteX30" fmla="*/ 325577 w 516077"/>
              <a:gd name="connsiteY30" fmla="*/ 1543050 h 1857375"/>
              <a:gd name="connsiteX31" fmla="*/ 382727 w 516077"/>
              <a:gd name="connsiteY31" fmla="*/ 1590675 h 1857375"/>
              <a:gd name="connsiteX32" fmla="*/ 468452 w 516077"/>
              <a:gd name="connsiteY32" fmla="*/ 1685925 h 1857375"/>
              <a:gd name="connsiteX33" fmla="*/ 487502 w 516077"/>
              <a:gd name="connsiteY33" fmla="*/ 1828800 h 1857375"/>
              <a:gd name="connsiteX34" fmla="*/ 516077 w 516077"/>
              <a:gd name="connsiteY34" fmla="*/ 1857375 h 185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6077" h="1857375">
                <a:moveTo>
                  <a:pt x="11252" y="0"/>
                </a:moveTo>
                <a:cubicBezTo>
                  <a:pt x="1222" y="60182"/>
                  <a:pt x="-8027" y="84925"/>
                  <a:pt x="11252" y="152400"/>
                </a:cubicBezTo>
                <a:cubicBezTo>
                  <a:pt x="15613" y="167664"/>
                  <a:pt x="29373" y="178553"/>
                  <a:pt x="39827" y="190500"/>
                </a:cubicBezTo>
                <a:cubicBezTo>
                  <a:pt x="104500" y="264412"/>
                  <a:pt x="56187" y="195990"/>
                  <a:pt x="96977" y="257175"/>
                </a:cubicBezTo>
                <a:cubicBezTo>
                  <a:pt x="93802" y="266700"/>
                  <a:pt x="90210" y="276096"/>
                  <a:pt x="87452" y="285750"/>
                </a:cubicBezTo>
                <a:cubicBezTo>
                  <a:pt x="83856" y="298337"/>
                  <a:pt x="83084" y="311818"/>
                  <a:pt x="77927" y="323850"/>
                </a:cubicBezTo>
                <a:cubicBezTo>
                  <a:pt x="73418" y="334372"/>
                  <a:pt x="63997" y="342186"/>
                  <a:pt x="58877" y="352425"/>
                </a:cubicBezTo>
                <a:cubicBezTo>
                  <a:pt x="54387" y="361405"/>
                  <a:pt x="52527" y="371475"/>
                  <a:pt x="49352" y="381000"/>
                </a:cubicBezTo>
                <a:cubicBezTo>
                  <a:pt x="55702" y="419100"/>
                  <a:pt x="53187" y="459798"/>
                  <a:pt x="68402" y="495300"/>
                </a:cubicBezTo>
                <a:cubicBezTo>
                  <a:pt x="73995" y="508351"/>
                  <a:pt x="93527" y="508583"/>
                  <a:pt x="106502" y="514350"/>
                </a:cubicBezTo>
                <a:cubicBezTo>
                  <a:pt x="122126" y="521294"/>
                  <a:pt x="138252" y="527050"/>
                  <a:pt x="154127" y="533400"/>
                </a:cubicBezTo>
                <a:cubicBezTo>
                  <a:pt x="160477" y="546100"/>
                  <a:pt x="165301" y="559686"/>
                  <a:pt x="173177" y="571500"/>
                </a:cubicBezTo>
                <a:cubicBezTo>
                  <a:pt x="184454" y="588416"/>
                  <a:pt x="203458" y="600359"/>
                  <a:pt x="211277" y="619125"/>
                </a:cubicBezTo>
                <a:cubicBezTo>
                  <a:pt x="219912" y="639849"/>
                  <a:pt x="215357" y="664020"/>
                  <a:pt x="220802" y="685800"/>
                </a:cubicBezTo>
                <a:cubicBezTo>
                  <a:pt x="228869" y="718069"/>
                  <a:pt x="245706" y="741833"/>
                  <a:pt x="258902" y="771525"/>
                </a:cubicBezTo>
                <a:cubicBezTo>
                  <a:pt x="292152" y="846338"/>
                  <a:pt x="259364" y="795915"/>
                  <a:pt x="316052" y="866775"/>
                </a:cubicBezTo>
                <a:cubicBezTo>
                  <a:pt x="319227" y="879475"/>
                  <a:pt x="320420" y="892843"/>
                  <a:pt x="325577" y="904875"/>
                </a:cubicBezTo>
                <a:cubicBezTo>
                  <a:pt x="349556" y="960826"/>
                  <a:pt x="373566" y="913399"/>
                  <a:pt x="335102" y="1019175"/>
                </a:cubicBezTo>
                <a:cubicBezTo>
                  <a:pt x="331190" y="1029933"/>
                  <a:pt x="316052" y="1031875"/>
                  <a:pt x="306527" y="1038225"/>
                </a:cubicBezTo>
                <a:cubicBezTo>
                  <a:pt x="300177" y="1047750"/>
                  <a:pt x="294131" y="1057485"/>
                  <a:pt x="287477" y="1066800"/>
                </a:cubicBezTo>
                <a:cubicBezTo>
                  <a:pt x="278250" y="1079718"/>
                  <a:pt x="266002" y="1090701"/>
                  <a:pt x="258902" y="1104900"/>
                </a:cubicBezTo>
                <a:cubicBezTo>
                  <a:pt x="249922" y="1122861"/>
                  <a:pt x="239852" y="1162050"/>
                  <a:pt x="239852" y="1162050"/>
                </a:cubicBezTo>
                <a:cubicBezTo>
                  <a:pt x="246202" y="1187450"/>
                  <a:pt x="245432" y="1215799"/>
                  <a:pt x="258902" y="1238250"/>
                </a:cubicBezTo>
                <a:cubicBezTo>
                  <a:pt x="266207" y="1250426"/>
                  <a:pt x="283819" y="1252027"/>
                  <a:pt x="297002" y="1257300"/>
                </a:cubicBezTo>
                <a:cubicBezTo>
                  <a:pt x="315646" y="1264758"/>
                  <a:pt x="335508" y="1268892"/>
                  <a:pt x="354152" y="1276350"/>
                </a:cubicBezTo>
                <a:cubicBezTo>
                  <a:pt x="384364" y="1288435"/>
                  <a:pt x="395052" y="1297267"/>
                  <a:pt x="420827" y="1314450"/>
                </a:cubicBezTo>
                <a:cubicBezTo>
                  <a:pt x="424002" y="1323975"/>
                  <a:pt x="431772" y="1333086"/>
                  <a:pt x="430352" y="1343025"/>
                </a:cubicBezTo>
                <a:cubicBezTo>
                  <a:pt x="426315" y="1371284"/>
                  <a:pt x="406885" y="1389438"/>
                  <a:pt x="382727" y="1400175"/>
                </a:cubicBezTo>
                <a:cubicBezTo>
                  <a:pt x="352912" y="1413426"/>
                  <a:pt x="319142" y="1420834"/>
                  <a:pt x="287477" y="1428750"/>
                </a:cubicBezTo>
                <a:cubicBezTo>
                  <a:pt x="290652" y="1460500"/>
                  <a:pt x="286912" y="1493729"/>
                  <a:pt x="297002" y="1524000"/>
                </a:cubicBezTo>
                <a:cubicBezTo>
                  <a:pt x="300622" y="1534860"/>
                  <a:pt x="318426" y="1534111"/>
                  <a:pt x="325577" y="1543050"/>
                </a:cubicBezTo>
                <a:cubicBezTo>
                  <a:pt x="371251" y="1600142"/>
                  <a:pt x="273428" y="1546955"/>
                  <a:pt x="382727" y="1590675"/>
                </a:cubicBezTo>
                <a:cubicBezTo>
                  <a:pt x="451102" y="1659050"/>
                  <a:pt x="423713" y="1626272"/>
                  <a:pt x="468452" y="1685925"/>
                </a:cubicBezTo>
                <a:cubicBezTo>
                  <a:pt x="474802" y="1733550"/>
                  <a:pt x="474643" y="1782506"/>
                  <a:pt x="487502" y="1828800"/>
                </a:cubicBezTo>
                <a:cubicBezTo>
                  <a:pt x="491107" y="1841779"/>
                  <a:pt x="516077" y="1857375"/>
                  <a:pt x="516077" y="1857375"/>
                </a:cubicBezTo>
              </a:path>
            </a:pathLst>
          </a:custGeom>
          <a:ln w="254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67F591B6-DF60-92B3-49DF-88D9086F4F71}"/>
              </a:ext>
            </a:extLst>
          </p:cNvPr>
          <p:cNvSpPr/>
          <p:nvPr/>
        </p:nvSpPr>
        <p:spPr>
          <a:xfrm>
            <a:off x="3979071" y="142875"/>
            <a:ext cx="1150144" cy="6667500"/>
          </a:xfrm>
          <a:custGeom>
            <a:avLst/>
            <a:gdLst>
              <a:gd name="connsiteX0" fmla="*/ 0 w 1533525"/>
              <a:gd name="connsiteY0" fmla="*/ 6667500 h 6667500"/>
              <a:gd name="connsiteX1" fmla="*/ 19050 w 1533525"/>
              <a:gd name="connsiteY1" fmla="*/ 6543675 h 6667500"/>
              <a:gd name="connsiteX2" fmla="*/ 38100 w 1533525"/>
              <a:gd name="connsiteY2" fmla="*/ 6505575 h 6667500"/>
              <a:gd name="connsiteX3" fmla="*/ 57150 w 1533525"/>
              <a:gd name="connsiteY3" fmla="*/ 6438900 h 6667500"/>
              <a:gd name="connsiteX4" fmla="*/ 66675 w 1533525"/>
              <a:gd name="connsiteY4" fmla="*/ 6410325 h 6667500"/>
              <a:gd name="connsiteX5" fmla="*/ 85725 w 1533525"/>
              <a:gd name="connsiteY5" fmla="*/ 6324600 h 6667500"/>
              <a:gd name="connsiteX6" fmla="*/ 95250 w 1533525"/>
              <a:gd name="connsiteY6" fmla="*/ 6286500 h 6667500"/>
              <a:gd name="connsiteX7" fmla="*/ 142875 w 1533525"/>
              <a:gd name="connsiteY7" fmla="*/ 6200775 h 6667500"/>
              <a:gd name="connsiteX8" fmla="*/ 180975 w 1533525"/>
              <a:gd name="connsiteY8" fmla="*/ 6143625 h 6667500"/>
              <a:gd name="connsiteX9" fmla="*/ 238125 w 1533525"/>
              <a:gd name="connsiteY9" fmla="*/ 6010275 h 6667500"/>
              <a:gd name="connsiteX10" fmla="*/ 276225 w 1533525"/>
              <a:gd name="connsiteY10" fmla="*/ 5953125 h 6667500"/>
              <a:gd name="connsiteX11" fmla="*/ 342900 w 1533525"/>
              <a:gd name="connsiteY11" fmla="*/ 5886450 h 6667500"/>
              <a:gd name="connsiteX12" fmla="*/ 381000 w 1533525"/>
              <a:gd name="connsiteY12" fmla="*/ 5857875 h 6667500"/>
              <a:gd name="connsiteX13" fmla="*/ 438150 w 1533525"/>
              <a:gd name="connsiteY13" fmla="*/ 5791200 h 6667500"/>
              <a:gd name="connsiteX14" fmla="*/ 466725 w 1533525"/>
              <a:gd name="connsiteY14" fmla="*/ 5734050 h 6667500"/>
              <a:gd name="connsiteX15" fmla="*/ 504825 w 1533525"/>
              <a:gd name="connsiteY15" fmla="*/ 5629275 h 6667500"/>
              <a:gd name="connsiteX16" fmla="*/ 571500 w 1533525"/>
              <a:gd name="connsiteY16" fmla="*/ 5562600 h 6667500"/>
              <a:gd name="connsiteX17" fmla="*/ 628650 w 1533525"/>
              <a:gd name="connsiteY17" fmla="*/ 5524500 h 6667500"/>
              <a:gd name="connsiteX18" fmla="*/ 714375 w 1533525"/>
              <a:gd name="connsiteY18" fmla="*/ 5457825 h 6667500"/>
              <a:gd name="connsiteX19" fmla="*/ 781050 w 1533525"/>
              <a:gd name="connsiteY19" fmla="*/ 5429250 h 6667500"/>
              <a:gd name="connsiteX20" fmla="*/ 866775 w 1533525"/>
              <a:gd name="connsiteY20" fmla="*/ 5372100 h 6667500"/>
              <a:gd name="connsiteX21" fmla="*/ 1000125 w 1533525"/>
              <a:gd name="connsiteY21" fmla="*/ 5343525 h 6667500"/>
              <a:gd name="connsiteX22" fmla="*/ 1047750 w 1533525"/>
              <a:gd name="connsiteY22" fmla="*/ 5334000 h 6667500"/>
              <a:gd name="connsiteX23" fmla="*/ 1076325 w 1533525"/>
              <a:gd name="connsiteY23" fmla="*/ 5314950 h 6667500"/>
              <a:gd name="connsiteX24" fmla="*/ 1152525 w 1533525"/>
              <a:gd name="connsiteY24" fmla="*/ 5295900 h 6667500"/>
              <a:gd name="connsiteX25" fmla="*/ 1181100 w 1533525"/>
              <a:gd name="connsiteY25" fmla="*/ 5286375 h 6667500"/>
              <a:gd name="connsiteX26" fmla="*/ 1238250 w 1533525"/>
              <a:gd name="connsiteY26" fmla="*/ 5238750 h 6667500"/>
              <a:gd name="connsiteX27" fmla="*/ 1276350 w 1533525"/>
              <a:gd name="connsiteY27" fmla="*/ 5210175 h 6667500"/>
              <a:gd name="connsiteX28" fmla="*/ 1323975 w 1533525"/>
              <a:gd name="connsiteY28" fmla="*/ 5124450 h 6667500"/>
              <a:gd name="connsiteX29" fmla="*/ 1333500 w 1533525"/>
              <a:gd name="connsiteY29" fmla="*/ 5095875 h 6667500"/>
              <a:gd name="connsiteX30" fmla="*/ 1352550 w 1533525"/>
              <a:gd name="connsiteY30" fmla="*/ 5048250 h 6667500"/>
              <a:gd name="connsiteX31" fmla="*/ 1362075 w 1533525"/>
              <a:gd name="connsiteY31" fmla="*/ 5010150 h 6667500"/>
              <a:gd name="connsiteX32" fmla="*/ 1381125 w 1533525"/>
              <a:gd name="connsiteY32" fmla="*/ 4981575 h 6667500"/>
              <a:gd name="connsiteX33" fmla="*/ 1409700 w 1533525"/>
              <a:gd name="connsiteY33" fmla="*/ 4924425 h 6667500"/>
              <a:gd name="connsiteX34" fmla="*/ 1419225 w 1533525"/>
              <a:gd name="connsiteY34" fmla="*/ 4867275 h 6667500"/>
              <a:gd name="connsiteX35" fmla="*/ 1466850 w 1533525"/>
              <a:gd name="connsiteY35" fmla="*/ 4772025 h 6667500"/>
              <a:gd name="connsiteX36" fmla="*/ 1476375 w 1533525"/>
              <a:gd name="connsiteY36" fmla="*/ 4743450 h 6667500"/>
              <a:gd name="connsiteX37" fmla="*/ 1504950 w 1533525"/>
              <a:gd name="connsiteY37" fmla="*/ 4695825 h 6667500"/>
              <a:gd name="connsiteX38" fmla="*/ 1514475 w 1533525"/>
              <a:gd name="connsiteY38" fmla="*/ 4543425 h 6667500"/>
              <a:gd name="connsiteX39" fmla="*/ 1524000 w 1533525"/>
              <a:gd name="connsiteY39" fmla="*/ 4505325 h 6667500"/>
              <a:gd name="connsiteX40" fmla="*/ 1533525 w 1533525"/>
              <a:gd name="connsiteY40" fmla="*/ 4457700 h 6667500"/>
              <a:gd name="connsiteX41" fmla="*/ 1524000 w 1533525"/>
              <a:gd name="connsiteY41" fmla="*/ 4324350 h 6667500"/>
              <a:gd name="connsiteX42" fmla="*/ 1514475 w 1533525"/>
              <a:gd name="connsiteY42" fmla="*/ 4295775 h 6667500"/>
              <a:gd name="connsiteX43" fmla="*/ 1476375 w 1533525"/>
              <a:gd name="connsiteY43" fmla="*/ 4229100 h 6667500"/>
              <a:gd name="connsiteX44" fmla="*/ 1466850 w 1533525"/>
              <a:gd name="connsiteY44" fmla="*/ 4191000 h 6667500"/>
              <a:gd name="connsiteX45" fmla="*/ 1438275 w 1533525"/>
              <a:gd name="connsiteY45" fmla="*/ 4057650 h 6667500"/>
              <a:gd name="connsiteX46" fmla="*/ 1419225 w 1533525"/>
              <a:gd name="connsiteY46" fmla="*/ 4019550 h 6667500"/>
              <a:gd name="connsiteX47" fmla="*/ 1409700 w 1533525"/>
              <a:gd name="connsiteY47" fmla="*/ 3990975 h 6667500"/>
              <a:gd name="connsiteX48" fmla="*/ 1381125 w 1533525"/>
              <a:gd name="connsiteY48" fmla="*/ 3943350 h 6667500"/>
              <a:gd name="connsiteX49" fmla="*/ 1371600 w 1533525"/>
              <a:gd name="connsiteY49" fmla="*/ 3914775 h 6667500"/>
              <a:gd name="connsiteX50" fmla="*/ 1352550 w 1533525"/>
              <a:gd name="connsiteY50" fmla="*/ 3876675 h 6667500"/>
              <a:gd name="connsiteX51" fmla="*/ 1343025 w 1533525"/>
              <a:gd name="connsiteY51" fmla="*/ 3848100 h 6667500"/>
              <a:gd name="connsiteX52" fmla="*/ 1323975 w 1533525"/>
              <a:gd name="connsiteY52" fmla="*/ 3810000 h 6667500"/>
              <a:gd name="connsiteX53" fmla="*/ 1304925 w 1533525"/>
              <a:gd name="connsiteY53" fmla="*/ 3724275 h 6667500"/>
              <a:gd name="connsiteX54" fmla="*/ 1285875 w 1533525"/>
              <a:gd name="connsiteY54" fmla="*/ 3686175 h 6667500"/>
              <a:gd name="connsiteX55" fmla="*/ 1276350 w 1533525"/>
              <a:gd name="connsiteY55" fmla="*/ 3638550 h 6667500"/>
              <a:gd name="connsiteX56" fmla="*/ 1266825 w 1533525"/>
              <a:gd name="connsiteY56" fmla="*/ 3600450 h 6667500"/>
              <a:gd name="connsiteX57" fmla="*/ 1247775 w 1533525"/>
              <a:gd name="connsiteY57" fmla="*/ 3448050 h 6667500"/>
              <a:gd name="connsiteX58" fmla="*/ 1257300 w 1533525"/>
              <a:gd name="connsiteY58" fmla="*/ 3209925 h 6667500"/>
              <a:gd name="connsiteX59" fmla="*/ 1266825 w 1533525"/>
              <a:gd name="connsiteY59" fmla="*/ 3162300 h 6667500"/>
              <a:gd name="connsiteX60" fmla="*/ 1285875 w 1533525"/>
              <a:gd name="connsiteY60" fmla="*/ 3133725 h 6667500"/>
              <a:gd name="connsiteX61" fmla="*/ 1314450 w 1533525"/>
              <a:gd name="connsiteY61" fmla="*/ 3067050 h 6667500"/>
              <a:gd name="connsiteX62" fmla="*/ 1323975 w 1533525"/>
              <a:gd name="connsiteY62" fmla="*/ 3009900 h 6667500"/>
              <a:gd name="connsiteX63" fmla="*/ 1343025 w 1533525"/>
              <a:gd name="connsiteY63" fmla="*/ 2962275 h 6667500"/>
              <a:gd name="connsiteX64" fmla="*/ 1352550 w 1533525"/>
              <a:gd name="connsiteY64" fmla="*/ 2933700 h 6667500"/>
              <a:gd name="connsiteX65" fmla="*/ 1362075 w 1533525"/>
              <a:gd name="connsiteY65" fmla="*/ 2895600 h 6667500"/>
              <a:gd name="connsiteX66" fmla="*/ 1400175 w 1533525"/>
              <a:gd name="connsiteY66" fmla="*/ 2828925 h 6667500"/>
              <a:gd name="connsiteX67" fmla="*/ 1409700 w 1533525"/>
              <a:gd name="connsiteY67" fmla="*/ 2800350 h 6667500"/>
              <a:gd name="connsiteX68" fmla="*/ 1419225 w 1533525"/>
              <a:gd name="connsiteY68" fmla="*/ 2762250 h 6667500"/>
              <a:gd name="connsiteX69" fmla="*/ 1447800 w 1533525"/>
              <a:gd name="connsiteY69" fmla="*/ 2724150 h 6667500"/>
              <a:gd name="connsiteX70" fmla="*/ 1457325 w 1533525"/>
              <a:gd name="connsiteY70" fmla="*/ 2695575 h 6667500"/>
              <a:gd name="connsiteX71" fmla="*/ 1476375 w 1533525"/>
              <a:gd name="connsiteY71" fmla="*/ 2667000 h 6667500"/>
              <a:gd name="connsiteX72" fmla="*/ 1495425 w 1533525"/>
              <a:gd name="connsiteY72" fmla="*/ 2562225 h 6667500"/>
              <a:gd name="connsiteX73" fmla="*/ 1466850 w 1533525"/>
              <a:gd name="connsiteY73" fmla="*/ 2305050 h 6667500"/>
              <a:gd name="connsiteX74" fmla="*/ 1457325 w 1533525"/>
              <a:gd name="connsiteY74" fmla="*/ 2257425 h 6667500"/>
              <a:gd name="connsiteX75" fmla="*/ 1400175 w 1533525"/>
              <a:gd name="connsiteY75" fmla="*/ 2181225 h 6667500"/>
              <a:gd name="connsiteX76" fmla="*/ 1371600 w 1533525"/>
              <a:gd name="connsiteY76" fmla="*/ 2162175 h 6667500"/>
              <a:gd name="connsiteX77" fmla="*/ 1314450 w 1533525"/>
              <a:gd name="connsiteY77" fmla="*/ 2105025 h 6667500"/>
              <a:gd name="connsiteX78" fmla="*/ 1276350 w 1533525"/>
              <a:gd name="connsiteY78" fmla="*/ 2066925 h 6667500"/>
              <a:gd name="connsiteX79" fmla="*/ 1257300 w 1533525"/>
              <a:gd name="connsiteY79" fmla="*/ 2028825 h 6667500"/>
              <a:gd name="connsiteX80" fmla="*/ 1200150 w 1533525"/>
              <a:gd name="connsiteY80" fmla="*/ 1924050 h 6667500"/>
              <a:gd name="connsiteX81" fmla="*/ 1171575 w 1533525"/>
              <a:gd name="connsiteY81" fmla="*/ 1838325 h 6667500"/>
              <a:gd name="connsiteX82" fmla="*/ 1162050 w 1533525"/>
              <a:gd name="connsiteY82" fmla="*/ 1762125 h 6667500"/>
              <a:gd name="connsiteX83" fmla="*/ 1143000 w 1533525"/>
              <a:gd name="connsiteY83" fmla="*/ 1733550 h 6667500"/>
              <a:gd name="connsiteX84" fmla="*/ 1104900 w 1533525"/>
              <a:gd name="connsiteY84" fmla="*/ 1638300 h 6667500"/>
              <a:gd name="connsiteX85" fmla="*/ 1085850 w 1533525"/>
              <a:gd name="connsiteY85" fmla="*/ 1600200 h 6667500"/>
              <a:gd name="connsiteX86" fmla="*/ 1076325 w 1533525"/>
              <a:gd name="connsiteY86" fmla="*/ 1504950 h 6667500"/>
              <a:gd name="connsiteX87" fmla="*/ 1057275 w 1533525"/>
              <a:gd name="connsiteY87" fmla="*/ 1466850 h 6667500"/>
              <a:gd name="connsiteX88" fmla="*/ 1028700 w 1533525"/>
              <a:gd name="connsiteY88" fmla="*/ 1381125 h 6667500"/>
              <a:gd name="connsiteX89" fmla="*/ 1019175 w 1533525"/>
              <a:gd name="connsiteY89" fmla="*/ 1352550 h 6667500"/>
              <a:gd name="connsiteX90" fmla="*/ 1000125 w 1533525"/>
              <a:gd name="connsiteY90" fmla="*/ 1323975 h 6667500"/>
              <a:gd name="connsiteX91" fmla="*/ 952500 w 1533525"/>
              <a:gd name="connsiteY91" fmla="*/ 1238250 h 6667500"/>
              <a:gd name="connsiteX92" fmla="*/ 904875 w 1533525"/>
              <a:gd name="connsiteY92" fmla="*/ 1200150 h 6667500"/>
              <a:gd name="connsiteX93" fmla="*/ 876300 w 1533525"/>
              <a:gd name="connsiteY93" fmla="*/ 1171575 h 6667500"/>
              <a:gd name="connsiteX94" fmla="*/ 819150 w 1533525"/>
              <a:gd name="connsiteY94" fmla="*/ 1152525 h 6667500"/>
              <a:gd name="connsiteX95" fmla="*/ 790575 w 1533525"/>
              <a:gd name="connsiteY95" fmla="*/ 1143000 h 6667500"/>
              <a:gd name="connsiteX96" fmla="*/ 695325 w 1533525"/>
              <a:gd name="connsiteY96" fmla="*/ 1076325 h 6667500"/>
              <a:gd name="connsiteX97" fmla="*/ 676275 w 1533525"/>
              <a:gd name="connsiteY97" fmla="*/ 1047750 h 6667500"/>
              <a:gd name="connsiteX98" fmla="*/ 638175 w 1533525"/>
              <a:gd name="connsiteY98" fmla="*/ 1038225 h 6667500"/>
              <a:gd name="connsiteX99" fmla="*/ 561975 w 1533525"/>
              <a:gd name="connsiteY99" fmla="*/ 1009650 h 6667500"/>
              <a:gd name="connsiteX100" fmla="*/ 533400 w 1533525"/>
              <a:gd name="connsiteY100" fmla="*/ 990600 h 6667500"/>
              <a:gd name="connsiteX101" fmla="*/ 504825 w 1533525"/>
              <a:gd name="connsiteY101" fmla="*/ 981075 h 6667500"/>
              <a:gd name="connsiteX102" fmla="*/ 428625 w 1533525"/>
              <a:gd name="connsiteY102" fmla="*/ 914400 h 6667500"/>
              <a:gd name="connsiteX103" fmla="*/ 400050 w 1533525"/>
              <a:gd name="connsiteY103" fmla="*/ 895350 h 6667500"/>
              <a:gd name="connsiteX104" fmla="*/ 333375 w 1533525"/>
              <a:gd name="connsiteY104" fmla="*/ 790575 h 6667500"/>
              <a:gd name="connsiteX105" fmla="*/ 276225 w 1533525"/>
              <a:gd name="connsiteY105" fmla="*/ 695325 h 6667500"/>
              <a:gd name="connsiteX106" fmla="*/ 247650 w 1533525"/>
              <a:gd name="connsiteY106" fmla="*/ 600075 h 6667500"/>
              <a:gd name="connsiteX107" fmla="*/ 238125 w 1533525"/>
              <a:gd name="connsiteY107" fmla="*/ 561975 h 6667500"/>
              <a:gd name="connsiteX108" fmla="*/ 209550 w 1533525"/>
              <a:gd name="connsiteY108" fmla="*/ 514350 h 6667500"/>
              <a:gd name="connsiteX109" fmla="*/ 190500 w 1533525"/>
              <a:gd name="connsiteY109" fmla="*/ 438150 h 6667500"/>
              <a:gd name="connsiteX110" fmla="*/ 171450 w 1533525"/>
              <a:gd name="connsiteY110" fmla="*/ 400050 h 6667500"/>
              <a:gd name="connsiteX111" fmla="*/ 152400 w 1533525"/>
              <a:gd name="connsiteY111" fmla="*/ 304800 h 6667500"/>
              <a:gd name="connsiteX112" fmla="*/ 123825 w 1533525"/>
              <a:gd name="connsiteY112" fmla="*/ 171450 h 6667500"/>
              <a:gd name="connsiteX113" fmla="*/ 123825 w 1533525"/>
              <a:gd name="connsiteY113" fmla="*/ 0 h 666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1533525" h="6667500">
                <a:moveTo>
                  <a:pt x="0" y="6667500"/>
                </a:moveTo>
                <a:cubicBezTo>
                  <a:pt x="3342" y="6637418"/>
                  <a:pt x="6025" y="6578408"/>
                  <a:pt x="19050" y="6543675"/>
                </a:cubicBezTo>
                <a:cubicBezTo>
                  <a:pt x="24036" y="6530380"/>
                  <a:pt x="33248" y="6518919"/>
                  <a:pt x="38100" y="6505575"/>
                </a:cubicBezTo>
                <a:cubicBezTo>
                  <a:pt x="45999" y="6483852"/>
                  <a:pt x="50508" y="6461040"/>
                  <a:pt x="57150" y="6438900"/>
                </a:cubicBezTo>
                <a:cubicBezTo>
                  <a:pt x="60035" y="6429283"/>
                  <a:pt x="64240" y="6420065"/>
                  <a:pt x="66675" y="6410325"/>
                </a:cubicBezTo>
                <a:cubicBezTo>
                  <a:pt x="73775" y="6381927"/>
                  <a:pt x="79143" y="6353122"/>
                  <a:pt x="85725" y="6324600"/>
                </a:cubicBezTo>
                <a:cubicBezTo>
                  <a:pt x="88669" y="6311844"/>
                  <a:pt x="90653" y="6298757"/>
                  <a:pt x="95250" y="6286500"/>
                </a:cubicBezTo>
                <a:cubicBezTo>
                  <a:pt x="109009" y="6249808"/>
                  <a:pt x="124688" y="6237150"/>
                  <a:pt x="142875" y="6200775"/>
                </a:cubicBezTo>
                <a:cubicBezTo>
                  <a:pt x="170444" y="6145636"/>
                  <a:pt x="126806" y="6197794"/>
                  <a:pt x="180975" y="6143625"/>
                </a:cubicBezTo>
                <a:cubicBezTo>
                  <a:pt x="195165" y="6086865"/>
                  <a:pt x="195341" y="6074450"/>
                  <a:pt x="238125" y="6010275"/>
                </a:cubicBezTo>
                <a:cubicBezTo>
                  <a:pt x="250825" y="5991225"/>
                  <a:pt x="257909" y="5966862"/>
                  <a:pt x="276225" y="5953125"/>
                </a:cubicBezTo>
                <a:cubicBezTo>
                  <a:pt x="377825" y="5876925"/>
                  <a:pt x="254000" y="5975350"/>
                  <a:pt x="342900" y="5886450"/>
                </a:cubicBezTo>
                <a:cubicBezTo>
                  <a:pt x="354125" y="5875225"/>
                  <a:pt x="368947" y="5868206"/>
                  <a:pt x="381000" y="5857875"/>
                </a:cubicBezTo>
                <a:cubicBezTo>
                  <a:pt x="408860" y="5833995"/>
                  <a:pt x="415564" y="5821314"/>
                  <a:pt x="438150" y="5791200"/>
                </a:cubicBezTo>
                <a:cubicBezTo>
                  <a:pt x="472888" y="5686987"/>
                  <a:pt x="417486" y="5844837"/>
                  <a:pt x="466725" y="5734050"/>
                </a:cubicBezTo>
                <a:cubicBezTo>
                  <a:pt x="483516" y="5696270"/>
                  <a:pt x="484844" y="5665240"/>
                  <a:pt x="504825" y="5629275"/>
                </a:cubicBezTo>
                <a:cubicBezTo>
                  <a:pt x="529840" y="5584248"/>
                  <a:pt x="533785" y="5594927"/>
                  <a:pt x="571500" y="5562600"/>
                </a:cubicBezTo>
                <a:cubicBezTo>
                  <a:pt x="616904" y="5523682"/>
                  <a:pt x="580044" y="5540702"/>
                  <a:pt x="628650" y="5524500"/>
                </a:cubicBezTo>
                <a:cubicBezTo>
                  <a:pt x="667612" y="5485538"/>
                  <a:pt x="663954" y="5483035"/>
                  <a:pt x="714375" y="5457825"/>
                </a:cubicBezTo>
                <a:cubicBezTo>
                  <a:pt x="765175" y="5432425"/>
                  <a:pt x="721589" y="5468891"/>
                  <a:pt x="781050" y="5429250"/>
                </a:cubicBezTo>
                <a:cubicBezTo>
                  <a:pt x="822955" y="5401314"/>
                  <a:pt x="822231" y="5386948"/>
                  <a:pt x="866775" y="5372100"/>
                </a:cubicBezTo>
                <a:cubicBezTo>
                  <a:pt x="920745" y="5354110"/>
                  <a:pt x="947368" y="5353117"/>
                  <a:pt x="1000125" y="5343525"/>
                </a:cubicBezTo>
                <a:cubicBezTo>
                  <a:pt x="1016053" y="5340629"/>
                  <a:pt x="1031875" y="5337175"/>
                  <a:pt x="1047750" y="5334000"/>
                </a:cubicBezTo>
                <a:cubicBezTo>
                  <a:pt x="1057275" y="5327650"/>
                  <a:pt x="1065567" y="5318862"/>
                  <a:pt x="1076325" y="5314950"/>
                </a:cubicBezTo>
                <a:cubicBezTo>
                  <a:pt x="1100930" y="5306003"/>
                  <a:pt x="1127266" y="5302789"/>
                  <a:pt x="1152525" y="5295900"/>
                </a:cubicBezTo>
                <a:cubicBezTo>
                  <a:pt x="1162211" y="5293258"/>
                  <a:pt x="1172120" y="5290865"/>
                  <a:pt x="1181100" y="5286375"/>
                </a:cubicBezTo>
                <a:cubicBezTo>
                  <a:pt x="1214783" y="5269534"/>
                  <a:pt x="1208758" y="5264029"/>
                  <a:pt x="1238250" y="5238750"/>
                </a:cubicBezTo>
                <a:cubicBezTo>
                  <a:pt x="1250303" y="5228419"/>
                  <a:pt x="1263650" y="5219700"/>
                  <a:pt x="1276350" y="5210175"/>
                </a:cubicBezTo>
                <a:cubicBezTo>
                  <a:pt x="1294414" y="5180069"/>
                  <a:pt x="1310310" y="5156334"/>
                  <a:pt x="1323975" y="5124450"/>
                </a:cubicBezTo>
                <a:cubicBezTo>
                  <a:pt x="1327930" y="5115222"/>
                  <a:pt x="1329975" y="5105276"/>
                  <a:pt x="1333500" y="5095875"/>
                </a:cubicBezTo>
                <a:cubicBezTo>
                  <a:pt x="1339503" y="5079866"/>
                  <a:pt x="1347143" y="5064470"/>
                  <a:pt x="1352550" y="5048250"/>
                </a:cubicBezTo>
                <a:cubicBezTo>
                  <a:pt x="1356690" y="5035831"/>
                  <a:pt x="1356918" y="5022182"/>
                  <a:pt x="1362075" y="5010150"/>
                </a:cubicBezTo>
                <a:cubicBezTo>
                  <a:pt x="1366584" y="4999628"/>
                  <a:pt x="1375566" y="4991582"/>
                  <a:pt x="1381125" y="4981575"/>
                </a:cubicBezTo>
                <a:cubicBezTo>
                  <a:pt x="1391468" y="4962957"/>
                  <a:pt x="1400175" y="4943475"/>
                  <a:pt x="1409700" y="4924425"/>
                </a:cubicBezTo>
                <a:cubicBezTo>
                  <a:pt x="1412875" y="4905375"/>
                  <a:pt x="1413545" y="4885734"/>
                  <a:pt x="1419225" y="4867275"/>
                </a:cubicBezTo>
                <a:cubicBezTo>
                  <a:pt x="1455475" y="4749462"/>
                  <a:pt x="1432889" y="4839948"/>
                  <a:pt x="1466850" y="4772025"/>
                </a:cubicBezTo>
                <a:cubicBezTo>
                  <a:pt x="1471340" y="4763045"/>
                  <a:pt x="1471885" y="4752430"/>
                  <a:pt x="1476375" y="4743450"/>
                </a:cubicBezTo>
                <a:cubicBezTo>
                  <a:pt x="1484654" y="4726891"/>
                  <a:pt x="1495425" y="4711700"/>
                  <a:pt x="1504950" y="4695825"/>
                </a:cubicBezTo>
                <a:cubicBezTo>
                  <a:pt x="1508125" y="4645025"/>
                  <a:pt x="1509410" y="4594072"/>
                  <a:pt x="1514475" y="4543425"/>
                </a:cubicBezTo>
                <a:cubicBezTo>
                  <a:pt x="1515778" y="4530399"/>
                  <a:pt x="1521160" y="4518104"/>
                  <a:pt x="1524000" y="4505325"/>
                </a:cubicBezTo>
                <a:cubicBezTo>
                  <a:pt x="1527512" y="4489521"/>
                  <a:pt x="1530350" y="4473575"/>
                  <a:pt x="1533525" y="4457700"/>
                </a:cubicBezTo>
                <a:cubicBezTo>
                  <a:pt x="1530350" y="4413250"/>
                  <a:pt x="1529207" y="4368608"/>
                  <a:pt x="1524000" y="4324350"/>
                </a:cubicBezTo>
                <a:cubicBezTo>
                  <a:pt x="1522827" y="4314379"/>
                  <a:pt x="1518430" y="4305003"/>
                  <a:pt x="1514475" y="4295775"/>
                </a:cubicBezTo>
                <a:cubicBezTo>
                  <a:pt x="1499973" y="4261938"/>
                  <a:pt x="1495507" y="4257798"/>
                  <a:pt x="1476375" y="4229100"/>
                </a:cubicBezTo>
                <a:cubicBezTo>
                  <a:pt x="1473200" y="4216400"/>
                  <a:pt x="1469002" y="4203913"/>
                  <a:pt x="1466850" y="4191000"/>
                </a:cubicBezTo>
                <a:cubicBezTo>
                  <a:pt x="1457477" y="4134763"/>
                  <a:pt x="1463346" y="4107793"/>
                  <a:pt x="1438275" y="4057650"/>
                </a:cubicBezTo>
                <a:cubicBezTo>
                  <a:pt x="1431925" y="4044950"/>
                  <a:pt x="1424818" y="4032601"/>
                  <a:pt x="1419225" y="4019550"/>
                </a:cubicBezTo>
                <a:cubicBezTo>
                  <a:pt x="1415270" y="4010322"/>
                  <a:pt x="1414190" y="3999955"/>
                  <a:pt x="1409700" y="3990975"/>
                </a:cubicBezTo>
                <a:cubicBezTo>
                  <a:pt x="1401421" y="3974416"/>
                  <a:pt x="1389404" y="3959909"/>
                  <a:pt x="1381125" y="3943350"/>
                </a:cubicBezTo>
                <a:cubicBezTo>
                  <a:pt x="1376635" y="3934370"/>
                  <a:pt x="1375555" y="3924003"/>
                  <a:pt x="1371600" y="3914775"/>
                </a:cubicBezTo>
                <a:cubicBezTo>
                  <a:pt x="1366007" y="3901724"/>
                  <a:pt x="1358143" y="3889726"/>
                  <a:pt x="1352550" y="3876675"/>
                </a:cubicBezTo>
                <a:cubicBezTo>
                  <a:pt x="1348595" y="3867447"/>
                  <a:pt x="1346980" y="3857328"/>
                  <a:pt x="1343025" y="3848100"/>
                </a:cubicBezTo>
                <a:cubicBezTo>
                  <a:pt x="1337432" y="3835049"/>
                  <a:pt x="1328961" y="3823295"/>
                  <a:pt x="1323975" y="3810000"/>
                </a:cubicBezTo>
                <a:cubicBezTo>
                  <a:pt x="1305662" y="3761165"/>
                  <a:pt x="1323030" y="3778589"/>
                  <a:pt x="1304925" y="3724275"/>
                </a:cubicBezTo>
                <a:cubicBezTo>
                  <a:pt x="1300435" y="3710805"/>
                  <a:pt x="1292225" y="3698875"/>
                  <a:pt x="1285875" y="3686175"/>
                </a:cubicBezTo>
                <a:cubicBezTo>
                  <a:pt x="1282700" y="3670300"/>
                  <a:pt x="1279862" y="3654354"/>
                  <a:pt x="1276350" y="3638550"/>
                </a:cubicBezTo>
                <a:cubicBezTo>
                  <a:pt x="1273510" y="3625771"/>
                  <a:pt x="1268555" y="3613426"/>
                  <a:pt x="1266825" y="3600450"/>
                </a:cubicBezTo>
                <a:cubicBezTo>
                  <a:pt x="1240447" y="3402617"/>
                  <a:pt x="1271281" y="3565580"/>
                  <a:pt x="1247775" y="3448050"/>
                </a:cubicBezTo>
                <a:cubicBezTo>
                  <a:pt x="1250950" y="3368675"/>
                  <a:pt x="1252016" y="3289188"/>
                  <a:pt x="1257300" y="3209925"/>
                </a:cubicBezTo>
                <a:cubicBezTo>
                  <a:pt x="1258377" y="3193771"/>
                  <a:pt x="1261141" y="3177459"/>
                  <a:pt x="1266825" y="3162300"/>
                </a:cubicBezTo>
                <a:cubicBezTo>
                  <a:pt x="1270845" y="3151581"/>
                  <a:pt x="1280195" y="3143664"/>
                  <a:pt x="1285875" y="3133725"/>
                </a:cubicBezTo>
                <a:cubicBezTo>
                  <a:pt x="1296464" y="3115194"/>
                  <a:pt x="1309593" y="3088908"/>
                  <a:pt x="1314450" y="3067050"/>
                </a:cubicBezTo>
                <a:cubicBezTo>
                  <a:pt x="1318640" y="3048197"/>
                  <a:pt x="1318893" y="3028532"/>
                  <a:pt x="1323975" y="3009900"/>
                </a:cubicBezTo>
                <a:cubicBezTo>
                  <a:pt x="1328474" y="2993405"/>
                  <a:pt x="1337022" y="2978284"/>
                  <a:pt x="1343025" y="2962275"/>
                </a:cubicBezTo>
                <a:cubicBezTo>
                  <a:pt x="1346550" y="2952874"/>
                  <a:pt x="1349792" y="2943354"/>
                  <a:pt x="1352550" y="2933700"/>
                </a:cubicBezTo>
                <a:cubicBezTo>
                  <a:pt x="1356146" y="2921113"/>
                  <a:pt x="1356658" y="2907517"/>
                  <a:pt x="1362075" y="2895600"/>
                </a:cubicBezTo>
                <a:cubicBezTo>
                  <a:pt x="1372667" y="2872297"/>
                  <a:pt x="1388727" y="2851820"/>
                  <a:pt x="1400175" y="2828925"/>
                </a:cubicBezTo>
                <a:cubicBezTo>
                  <a:pt x="1404665" y="2819945"/>
                  <a:pt x="1406942" y="2810004"/>
                  <a:pt x="1409700" y="2800350"/>
                </a:cubicBezTo>
                <a:cubicBezTo>
                  <a:pt x="1413296" y="2787763"/>
                  <a:pt x="1413371" y="2773959"/>
                  <a:pt x="1419225" y="2762250"/>
                </a:cubicBezTo>
                <a:cubicBezTo>
                  <a:pt x="1426325" y="2748051"/>
                  <a:pt x="1438275" y="2736850"/>
                  <a:pt x="1447800" y="2724150"/>
                </a:cubicBezTo>
                <a:cubicBezTo>
                  <a:pt x="1450975" y="2714625"/>
                  <a:pt x="1452835" y="2704555"/>
                  <a:pt x="1457325" y="2695575"/>
                </a:cubicBezTo>
                <a:cubicBezTo>
                  <a:pt x="1462445" y="2685336"/>
                  <a:pt x="1471866" y="2677522"/>
                  <a:pt x="1476375" y="2667000"/>
                </a:cubicBezTo>
                <a:cubicBezTo>
                  <a:pt x="1485999" y="2644545"/>
                  <a:pt x="1493218" y="2577676"/>
                  <a:pt x="1495425" y="2562225"/>
                </a:cubicBezTo>
                <a:cubicBezTo>
                  <a:pt x="1484518" y="2398616"/>
                  <a:pt x="1492786" y="2452022"/>
                  <a:pt x="1466850" y="2305050"/>
                </a:cubicBezTo>
                <a:cubicBezTo>
                  <a:pt x="1464037" y="2289107"/>
                  <a:pt x="1463338" y="2272456"/>
                  <a:pt x="1457325" y="2257425"/>
                </a:cubicBezTo>
                <a:cubicBezTo>
                  <a:pt x="1445299" y="2227359"/>
                  <a:pt x="1424757" y="2201710"/>
                  <a:pt x="1400175" y="2181225"/>
                </a:cubicBezTo>
                <a:cubicBezTo>
                  <a:pt x="1391381" y="2173896"/>
                  <a:pt x="1380156" y="2169780"/>
                  <a:pt x="1371600" y="2162175"/>
                </a:cubicBezTo>
                <a:cubicBezTo>
                  <a:pt x="1351464" y="2144277"/>
                  <a:pt x="1333500" y="2124075"/>
                  <a:pt x="1314450" y="2105025"/>
                </a:cubicBezTo>
                <a:cubicBezTo>
                  <a:pt x="1301750" y="2092325"/>
                  <a:pt x="1284382" y="2082989"/>
                  <a:pt x="1276350" y="2066925"/>
                </a:cubicBezTo>
                <a:cubicBezTo>
                  <a:pt x="1270000" y="2054225"/>
                  <a:pt x="1264345" y="2041153"/>
                  <a:pt x="1257300" y="2028825"/>
                </a:cubicBezTo>
                <a:cubicBezTo>
                  <a:pt x="1229475" y="1980131"/>
                  <a:pt x="1226061" y="2001782"/>
                  <a:pt x="1200150" y="1924050"/>
                </a:cubicBezTo>
                <a:lnTo>
                  <a:pt x="1171575" y="1838325"/>
                </a:lnTo>
                <a:cubicBezTo>
                  <a:pt x="1168400" y="1812925"/>
                  <a:pt x="1168785" y="1786821"/>
                  <a:pt x="1162050" y="1762125"/>
                </a:cubicBezTo>
                <a:cubicBezTo>
                  <a:pt x="1159038" y="1751081"/>
                  <a:pt x="1147797" y="1743944"/>
                  <a:pt x="1143000" y="1733550"/>
                </a:cubicBezTo>
                <a:cubicBezTo>
                  <a:pt x="1128670" y="1702502"/>
                  <a:pt x="1120193" y="1668886"/>
                  <a:pt x="1104900" y="1638300"/>
                </a:cubicBezTo>
                <a:lnTo>
                  <a:pt x="1085850" y="1600200"/>
                </a:lnTo>
                <a:cubicBezTo>
                  <a:pt x="1082675" y="1568450"/>
                  <a:pt x="1083011" y="1536150"/>
                  <a:pt x="1076325" y="1504950"/>
                </a:cubicBezTo>
                <a:cubicBezTo>
                  <a:pt x="1073350" y="1491066"/>
                  <a:pt x="1062372" y="1480103"/>
                  <a:pt x="1057275" y="1466850"/>
                </a:cubicBezTo>
                <a:cubicBezTo>
                  <a:pt x="1046462" y="1438737"/>
                  <a:pt x="1038225" y="1409700"/>
                  <a:pt x="1028700" y="1381125"/>
                </a:cubicBezTo>
                <a:cubicBezTo>
                  <a:pt x="1025525" y="1371600"/>
                  <a:pt x="1024744" y="1360904"/>
                  <a:pt x="1019175" y="1352550"/>
                </a:cubicBezTo>
                <a:cubicBezTo>
                  <a:pt x="1012825" y="1343025"/>
                  <a:pt x="1005245" y="1334214"/>
                  <a:pt x="1000125" y="1323975"/>
                </a:cubicBezTo>
                <a:cubicBezTo>
                  <a:pt x="980560" y="1284845"/>
                  <a:pt x="1002554" y="1278293"/>
                  <a:pt x="952500" y="1238250"/>
                </a:cubicBezTo>
                <a:cubicBezTo>
                  <a:pt x="936625" y="1225550"/>
                  <a:pt x="920175" y="1213537"/>
                  <a:pt x="904875" y="1200150"/>
                </a:cubicBezTo>
                <a:cubicBezTo>
                  <a:pt x="894738" y="1191280"/>
                  <a:pt x="888075" y="1178117"/>
                  <a:pt x="876300" y="1171575"/>
                </a:cubicBezTo>
                <a:cubicBezTo>
                  <a:pt x="858747" y="1161823"/>
                  <a:pt x="838200" y="1158875"/>
                  <a:pt x="819150" y="1152525"/>
                </a:cubicBezTo>
                <a:cubicBezTo>
                  <a:pt x="809625" y="1149350"/>
                  <a:pt x="798929" y="1148569"/>
                  <a:pt x="790575" y="1143000"/>
                </a:cubicBezTo>
                <a:cubicBezTo>
                  <a:pt x="781240" y="1136776"/>
                  <a:pt x="709429" y="1090429"/>
                  <a:pt x="695325" y="1076325"/>
                </a:cubicBezTo>
                <a:cubicBezTo>
                  <a:pt x="687230" y="1068230"/>
                  <a:pt x="685800" y="1054100"/>
                  <a:pt x="676275" y="1047750"/>
                </a:cubicBezTo>
                <a:cubicBezTo>
                  <a:pt x="665383" y="1040488"/>
                  <a:pt x="650432" y="1042822"/>
                  <a:pt x="638175" y="1038225"/>
                </a:cubicBezTo>
                <a:cubicBezTo>
                  <a:pt x="538557" y="1000868"/>
                  <a:pt x="659772" y="1034099"/>
                  <a:pt x="561975" y="1009650"/>
                </a:cubicBezTo>
                <a:cubicBezTo>
                  <a:pt x="552450" y="1003300"/>
                  <a:pt x="543639" y="995720"/>
                  <a:pt x="533400" y="990600"/>
                </a:cubicBezTo>
                <a:cubicBezTo>
                  <a:pt x="524420" y="986110"/>
                  <a:pt x="513542" y="986056"/>
                  <a:pt x="504825" y="981075"/>
                </a:cubicBezTo>
                <a:cubicBezTo>
                  <a:pt x="463350" y="957375"/>
                  <a:pt x="465512" y="946018"/>
                  <a:pt x="428625" y="914400"/>
                </a:cubicBezTo>
                <a:cubicBezTo>
                  <a:pt x="419933" y="906950"/>
                  <a:pt x="408145" y="903445"/>
                  <a:pt x="400050" y="895350"/>
                </a:cubicBezTo>
                <a:cubicBezTo>
                  <a:pt x="373845" y="869145"/>
                  <a:pt x="350765" y="818833"/>
                  <a:pt x="333375" y="790575"/>
                </a:cubicBezTo>
                <a:cubicBezTo>
                  <a:pt x="272073" y="690960"/>
                  <a:pt x="315018" y="772912"/>
                  <a:pt x="276225" y="695325"/>
                </a:cubicBezTo>
                <a:cubicBezTo>
                  <a:pt x="257414" y="601271"/>
                  <a:pt x="278978" y="694060"/>
                  <a:pt x="247650" y="600075"/>
                </a:cubicBezTo>
                <a:cubicBezTo>
                  <a:pt x="243510" y="587656"/>
                  <a:pt x="243442" y="573938"/>
                  <a:pt x="238125" y="561975"/>
                </a:cubicBezTo>
                <a:cubicBezTo>
                  <a:pt x="230606" y="545057"/>
                  <a:pt x="217829" y="530909"/>
                  <a:pt x="209550" y="514350"/>
                </a:cubicBezTo>
                <a:cubicBezTo>
                  <a:pt x="195293" y="485837"/>
                  <a:pt x="201369" y="470756"/>
                  <a:pt x="190500" y="438150"/>
                </a:cubicBezTo>
                <a:cubicBezTo>
                  <a:pt x="186010" y="424680"/>
                  <a:pt x="177800" y="412750"/>
                  <a:pt x="171450" y="400050"/>
                </a:cubicBezTo>
                <a:cubicBezTo>
                  <a:pt x="163965" y="355142"/>
                  <a:pt x="163767" y="344585"/>
                  <a:pt x="152400" y="304800"/>
                </a:cubicBezTo>
                <a:cubicBezTo>
                  <a:pt x="135531" y="245757"/>
                  <a:pt x="130950" y="274761"/>
                  <a:pt x="123825" y="171450"/>
                </a:cubicBezTo>
                <a:cubicBezTo>
                  <a:pt x="119893" y="114435"/>
                  <a:pt x="123825" y="57150"/>
                  <a:pt x="123825" y="0"/>
                </a:cubicBezTo>
              </a:path>
            </a:pathLst>
          </a:cu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xmlns="" id="{BFDDC402-A135-1E0D-EC5A-CE6C33DB9931}"/>
              </a:ext>
            </a:extLst>
          </p:cNvPr>
          <p:cNvSpPr/>
          <p:nvPr/>
        </p:nvSpPr>
        <p:spPr>
          <a:xfrm>
            <a:off x="2046846" y="95254"/>
            <a:ext cx="250031" cy="28575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xmlns="" id="{12E65D60-5F18-363F-64DF-AA3A7D1D14C7}"/>
              </a:ext>
            </a:extLst>
          </p:cNvPr>
          <p:cNvSpPr/>
          <p:nvPr/>
        </p:nvSpPr>
        <p:spPr>
          <a:xfrm>
            <a:off x="4029081" y="1044402"/>
            <a:ext cx="250031" cy="28575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B2C18EA-B182-73F3-8D3C-9A0FF3A9A8BD}"/>
              </a:ext>
            </a:extLst>
          </p:cNvPr>
          <p:cNvSpPr txBox="1"/>
          <p:nvPr/>
        </p:nvSpPr>
        <p:spPr>
          <a:xfrm>
            <a:off x="1218322" y="25818"/>
            <a:ext cx="959240" cy="500135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 Fulbright Spring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2C0F389-BEA2-051C-9F21-9F8F190874EE}"/>
              </a:ext>
            </a:extLst>
          </p:cNvPr>
          <p:cNvSpPr txBox="1"/>
          <p:nvPr/>
        </p:nvSpPr>
        <p:spPr>
          <a:xfrm>
            <a:off x="3276866" y="376943"/>
            <a:ext cx="894429" cy="715578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Healing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Spring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127DABD-602F-2040-2D44-A9BD782B9B77}"/>
              </a:ext>
            </a:extLst>
          </p:cNvPr>
          <p:cNvSpPr txBox="1"/>
          <p:nvPr/>
        </p:nvSpPr>
        <p:spPr>
          <a:xfrm>
            <a:off x="1866772" y="1917306"/>
            <a:ext cx="1042520" cy="500135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Fulbright Branch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AF81913-6E0F-6A3E-7114-B58704B5F95F}"/>
              </a:ext>
            </a:extLst>
          </p:cNvPr>
          <p:cNvSpPr txBox="1"/>
          <p:nvPr/>
        </p:nvSpPr>
        <p:spPr>
          <a:xfrm>
            <a:off x="4130376" y="1956090"/>
            <a:ext cx="1309631" cy="500135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Healing Spring Branch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365BA84-EC08-FB3A-B6D6-94A0AC82B268}"/>
              </a:ext>
            </a:extLst>
          </p:cNvPr>
          <p:cNvSpPr txBox="1"/>
          <p:nvPr/>
        </p:nvSpPr>
        <p:spPr>
          <a:xfrm>
            <a:off x="4867775" y="3296338"/>
            <a:ext cx="1309631" cy="500135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Little Osage Creek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8CD528E-A29C-0476-F13F-FCF4FF42A181}"/>
              </a:ext>
            </a:extLst>
          </p:cNvPr>
          <p:cNvGrpSpPr/>
          <p:nvPr/>
        </p:nvGrpSpPr>
        <p:grpSpPr>
          <a:xfrm>
            <a:off x="2797454" y="1147598"/>
            <a:ext cx="1674628" cy="4367383"/>
            <a:chOff x="3729938" y="1147592"/>
            <a:chExt cx="2232837" cy="4367383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CD2B5F95-2312-332D-F344-FF415F821D08}"/>
                </a:ext>
              </a:extLst>
            </p:cNvPr>
            <p:cNvSpPr/>
            <p:nvPr/>
          </p:nvSpPr>
          <p:spPr>
            <a:xfrm>
              <a:off x="3729938" y="1570296"/>
              <a:ext cx="2232837" cy="3944679"/>
            </a:xfrm>
            <a:custGeom>
              <a:avLst/>
              <a:gdLst>
                <a:gd name="connsiteX0" fmla="*/ 0 w 2232837"/>
                <a:gd name="connsiteY0" fmla="*/ 0 h 3944679"/>
                <a:gd name="connsiteX1" fmla="*/ 31897 w 2232837"/>
                <a:gd name="connsiteY1" fmla="*/ 95693 h 3944679"/>
                <a:gd name="connsiteX2" fmla="*/ 21265 w 2232837"/>
                <a:gd name="connsiteY2" fmla="*/ 223283 h 3944679"/>
                <a:gd name="connsiteX3" fmla="*/ 31897 w 2232837"/>
                <a:gd name="connsiteY3" fmla="*/ 350874 h 3944679"/>
                <a:gd name="connsiteX4" fmla="*/ 74428 w 2232837"/>
                <a:gd name="connsiteY4" fmla="*/ 425302 h 3944679"/>
                <a:gd name="connsiteX5" fmla="*/ 95693 w 2232837"/>
                <a:gd name="connsiteY5" fmla="*/ 467832 h 3944679"/>
                <a:gd name="connsiteX6" fmla="*/ 106325 w 2232837"/>
                <a:gd name="connsiteY6" fmla="*/ 574158 h 3944679"/>
                <a:gd name="connsiteX7" fmla="*/ 202018 w 2232837"/>
                <a:gd name="connsiteY7" fmla="*/ 701748 h 3944679"/>
                <a:gd name="connsiteX8" fmla="*/ 212651 w 2232837"/>
                <a:gd name="connsiteY8" fmla="*/ 839972 h 3944679"/>
                <a:gd name="connsiteX9" fmla="*/ 255181 w 2232837"/>
                <a:gd name="connsiteY9" fmla="*/ 871869 h 3944679"/>
                <a:gd name="connsiteX10" fmla="*/ 297711 w 2232837"/>
                <a:gd name="connsiteY10" fmla="*/ 925032 h 3944679"/>
                <a:gd name="connsiteX11" fmla="*/ 361507 w 2232837"/>
                <a:gd name="connsiteY11" fmla="*/ 1158948 h 3944679"/>
                <a:gd name="connsiteX12" fmla="*/ 446567 w 2232837"/>
                <a:gd name="connsiteY12" fmla="*/ 1169581 h 3944679"/>
                <a:gd name="connsiteX13" fmla="*/ 499730 w 2232837"/>
                <a:gd name="connsiteY13" fmla="*/ 1233376 h 3944679"/>
                <a:gd name="connsiteX14" fmla="*/ 542260 w 2232837"/>
                <a:gd name="connsiteY14" fmla="*/ 1275907 h 3944679"/>
                <a:gd name="connsiteX15" fmla="*/ 584790 w 2232837"/>
                <a:gd name="connsiteY15" fmla="*/ 1286539 h 3944679"/>
                <a:gd name="connsiteX16" fmla="*/ 818707 w 2232837"/>
                <a:gd name="connsiteY16" fmla="*/ 1307804 h 3944679"/>
                <a:gd name="connsiteX17" fmla="*/ 871869 w 2232837"/>
                <a:gd name="connsiteY17" fmla="*/ 1382232 h 3944679"/>
                <a:gd name="connsiteX18" fmla="*/ 903767 w 2232837"/>
                <a:gd name="connsiteY18" fmla="*/ 1414130 h 3944679"/>
                <a:gd name="connsiteX19" fmla="*/ 1031358 w 2232837"/>
                <a:gd name="connsiteY19" fmla="*/ 1424762 h 3944679"/>
                <a:gd name="connsiteX20" fmla="*/ 1052623 w 2232837"/>
                <a:gd name="connsiteY20" fmla="*/ 1446028 h 3944679"/>
                <a:gd name="connsiteX21" fmla="*/ 1073888 w 2232837"/>
                <a:gd name="connsiteY21" fmla="*/ 1477925 h 3944679"/>
                <a:gd name="connsiteX22" fmla="*/ 1127051 w 2232837"/>
                <a:gd name="connsiteY22" fmla="*/ 1520455 h 3944679"/>
                <a:gd name="connsiteX23" fmla="*/ 1233376 w 2232837"/>
                <a:gd name="connsiteY23" fmla="*/ 1552353 h 3944679"/>
                <a:gd name="connsiteX24" fmla="*/ 1265274 w 2232837"/>
                <a:gd name="connsiteY24" fmla="*/ 1573618 h 3944679"/>
                <a:gd name="connsiteX25" fmla="*/ 1286539 w 2232837"/>
                <a:gd name="connsiteY25" fmla="*/ 1616148 h 3944679"/>
                <a:gd name="connsiteX26" fmla="*/ 1307804 w 2232837"/>
                <a:gd name="connsiteY26" fmla="*/ 1637414 h 3944679"/>
                <a:gd name="connsiteX27" fmla="*/ 1318437 w 2232837"/>
                <a:gd name="connsiteY27" fmla="*/ 1669311 h 3944679"/>
                <a:gd name="connsiteX28" fmla="*/ 1350335 w 2232837"/>
                <a:gd name="connsiteY28" fmla="*/ 1690576 h 3944679"/>
                <a:gd name="connsiteX29" fmla="*/ 1371600 w 2232837"/>
                <a:gd name="connsiteY29" fmla="*/ 1722474 h 3944679"/>
                <a:gd name="connsiteX30" fmla="*/ 1382232 w 2232837"/>
                <a:gd name="connsiteY30" fmla="*/ 1754372 h 3944679"/>
                <a:gd name="connsiteX31" fmla="*/ 1414130 w 2232837"/>
                <a:gd name="connsiteY31" fmla="*/ 1775637 h 3944679"/>
                <a:gd name="connsiteX32" fmla="*/ 1488558 w 2232837"/>
                <a:gd name="connsiteY32" fmla="*/ 1807535 h 3944679"/>
                <a:gd name="connsiteX33" fmla="*/ 1531088 w 2232837"/>
                <a:gd name="connsiteY33" fmla="*/ 1828800 h 3944679"/>
                <a:gd name="connsiteX34" fmla="*/ 1552353 w 2232837"/>
                <a:gd name="connsiteY34" fmla="*/ 1860697 h 3944679"/>
                <a:gd name="connsiteX35" fmla="*/ 1658679 w 2232837"/>
                <a:gd name="connsiteY35" fmla="*/ 1956390 h 3944679"/>
                <a:gd name="connsiteX36" fmla="*/ 1701209 w 2232837"/>
                <a:gd name="connsiteY36" fmla="*/ 2179674 h 3944679"/>
                <a:gd name="connsiteX37" fmla="*/ 1765004 w 2232837"/>
                <a:gd name="connsiteY37" fmla="*/ 2232837 h 3944679"/>
                <a:gd name="connsiteX38" fmla="*/ 1775637 w 2232837"/>
                <a:gd name="connsiteY38" fmla="*/ 2264735 h 3944679"/>
                <a:gd name="connsiteX39" fmla="*/ 1743739 w 2232837"/>
                <a:gd name="connsiteY39" fmla="*/ 2349795 h 3944679"/>
                <a:gd name="connsiteX40" fmla="*/ 1743739 w 2232837"/>
                <a:gd name="connsiteY40" fmla="*/ 2519916 h 3944679"/>
                <a:gd name="connsiteX41" fmla="*/ 1775637 w 2232837"/>
                <a:gd name="connsiteY41" fmla="*/ 2583711 h 3944679"/>
                <a:gd name="connsiteX42" fmla="*/ 1818167 w 2232837"/>
                <a:gd name="connsiteY42" fmla="*/ 2594344 h 3944679"/>
                <a:gd name="connsiteX43" fmla="*/ 1860697 w 2232837"/>
                <a:gd name="connsiteY43" fmla="*/ 2615609 h 3944679"/>
                <a:gd name="connsiteX44" fmla="*/ 1903228 w 2232837"/>
                <a:gd name="connsiteY44" fmla="*/ 2711302 h 3944679"/>
                <a:gd name="connsiteX45" fmla="*/ 1935125 w 2232837"/>
                <a:gd name="connsiteY45" fmla="*/ 2838893 h 3944679"/>
                <a:gd name="connsiteX46" fmla="*/ 1956390 w 2232837"/>
                <a:gd name="connsiteY46" fmla="*/ 2870790 h 3944679"/>
                <a:gd name="connsiteX47" fmla="*/ 1977655 w 2232837"/>
                <a:gd name="connsiteY47" fmla="*/ 2913321 h 3944679"/>
                <a:gd name="connsiteX48" fmla="*/ 1998921 w 2232837"/>
                <a:gd name="connsiteY48" fmla="*/ 2934586 h 3944679"/>
                <a:gd name="connsiteX49" fmla="*/ 2020186 w 2232837"/>
                <a:gd name="connsiteY49" fmla="*/ 2966483 h 3944679"/>
                <a:gd name="connsiteX50" fmla="*/ 2009553 w 2232837"/>
                <a:gd name="connsiteY50" fmla="*/ 3040911 h 3944679"/>
                <a:gd name="connsiteX51" fmla="*/ 1967023 w 2232837"/>
                <a:gd name="connsiteY51" fmla="*/ 3104707 h 3944679"/>
                <a:gd name="connsiteX52" fmla="*/ 1977655 w 2232837"/>
                <a:gd name="connsiteY52" fmla="*/ 3296093 h 3944679"/>
                <a:gd name="connsiteX53" fmla="*/ 2041451 w 2232837"/>
                <a:gd name="connsiteY53" fmla="*/ 3317358 h 3944679"/>
                <a:gd name="connsiteX54" fmla="*/ 2073349 w 2232837"/>
                <a:gd name="connsiteY54" fmla="*/ 3349255 h 3944679"/>
                <a:gd name="connsiteX55" fmla="*/ 2062716 w 2232837"/>
                <a:gd name="connsiteY55" fmla="*/ 3423683 h 3944679"/>
                <a:gd name="connsiteX56" fmla="*/ 2030818 w 2232837"/>
                <a:gd name="connsiteY56" fmla="*/ 3455581 h 3944679"/>
                <a:gd name="connsiteX57" fmla="*/ 1988288 w 2232837"/>
                <a:gd name="connsiteY57" fmla="*/ 3466214 h 3944679"/>
                <a:gd name="connsiteX58" fmla="*/ 1956390 w 2232837"/>
                <a:gd name="connsiteY58" fmla="*/ 3476846 h 3944679"/>
                <a:gd name="connsiteX59" fmla="*/ 1935125 w 2232837"/>
                <a:gd name="connsiteY59" fmla="*/ 3551274 h 3944679"/>
                <a:gd name="connsiteX60" fmla="*/ 1977655 w 2232837"/>
                <a:gd name="connsiteY60" fmla="*/ 3583172 h 3944679"/>
                <a:gd name="connsiteX61" fmla="*/ 2073349 w 2232837"/>
                <a:gd name="connsiteY61" fmla="*/ 3657600 h 3944679"/>
                <a:gd name="connsiteX62" fmla="*/ 2105246 w 2232837"/>
                <a:gd name="connsiteY62" fmla="*/ 3689497 h 3944679"/>
                <a:gd name="connsiteX63" fmla="*/ 2137144 w 2232837"/>
                <a:gd name="connsiteY63" fmla="*/ 3721395 h 3944679"/>
                <a:gd name="connsiteX64" fmla="*/ 2147776 w 2232837"/>
                <a:gd name="connsiteY64" fmla="*/ 3763925 h 3944679"/>
                <a:gd name="connsiteX65" fmla="*/ 2158409 w 2232837"/>
                <a:gd name="connsiteY65" fmla="*/ 3795823 h 3944679"/>
                <a:gd name="connsiteX66" fmla="*/ 2179674 w 2232837"/>
                <a:gd name="connsiteY66" fmla="*/ 3891516 h 3944679"/>
                <a:gd name="connsiteX67" fmla="*/ 2200939 w 2232837"/>
                <a:gd name="connsiteY67" fmla="*/ 3923414 h 3944679"/>
                <a:gd name="connsiteX68" fmla="*/ 2232837 w 2232837"/>
                <a:gd name="connsiteY68" fmla="*/ 3944679 h 3944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232837" h="3944679">
                  <a:moveTo>
                    <a:pt x="0" y="0"/>
                  </a:moveTo>
                  <a:cubicBezTo>
                    <a:pt x="6761" y="16902"/>
                    <a:pt x="31897" y="72797"/>
                    <a:pt x="31897" y="95693"/>
                  </a:cubicBezTo>
                  <a:cubicBezTo>
                    <a:pt x="31897" y="138370"/>
                    <a:pt x="24809" y="180753"/>
                    <a:pt x="21265" y="223283"/>
                  </a:cubicBezTo>
                  <a:cubicBezTo>
                    <a:pt x="24809" y="265813"/>
                    <a:pt x="24032" y="308927"/>
                    <a:pt x="31897" y="350874"/>
                  </a:cubicBezTo>
                  <a:cubicBezTo>
                    <a:pt x="36381" y="374787"/>
                    <a:pt x="62507" y="404441"/>
                    <a:pt x="74428" y="425302"/>
                  </a:cubicBezTo>
                  <a:cubicBezTo>
                    <a:pt x="82292" y="439064"/>
                    <a:pt x="88605" y="453655"/>
                    <a:pt x="95693" y="467832"/>
                  </a:cubicBezTo>
                  <a:cubicBezTo>
                    <a:pt x="99237" y="503274"/>
                    <a:pt x="94558" y="540539"/>
                    <a:pt x="106325" y="574158"/>
                  </a:cubicBezTo>
                  <a:cubicBezTo>
                    <a:pt x="138450" y="665943"/>
                    <a:pt x="147555" y="665439"/>
                    <a:pt x="202018" y="701748"/>
                  </a:cubicBezTo>
                  <a:cubicBezTo>
                    <a:pt x="205562" y="747823"/>
                    <a:pt x="198867" y="795865"/>
                    <a:pt x="212651" y="839972"/>
                  </a:cubicBezTo>
                  <a:cubicBezTo>
                    <a:pt x="217937" y="856886"/>
                    <a:pt x="241568" y="860524"/>
                    <a:pt x="255181" y="871869"/>
                  </a:cubicBezTo>
                  <a:cubicBezTo>
                    <a:pt x="277904" y="890805"/>
                    <a:pt x="280544" y="899282"/>
                    <a:pt x="297711" y="925032"/>
                  </a:cubicBezTo>
                  <a:cubicBezTo>
                    <a:pt x="315615" y="1113024"/>
                    <a:pt x="247371" y="1139925"/>
                    <a:pt x="361507" y="1158948"/>
                  </a:cubicBezTo>
                  <a:cubicBezTo>
                    <a:pt x="389692" y="1163646"/>
                    <a:pt x="418214" y="1166037"/>
                    <a:pt x="446567" y="1169581"/>
                  </a:cubicBezTo>
                  <a:cubicBezTo>
                    <a:pt x="513404" y="1214138"/>
                    <a:pt x="445772" y="1161431"/>
                    <a:pt x="499730" y="1233376"/>
                  </a:cubicBezTo>
                  <a:cubicBezTo>
                    <a:pt x="511759" y="1249415"/>
                    <a:pt x="525258" y="1265281"/>
                    <a:pt x="542260" y="1275907"/>
                  </a:cubicBezTo>
                  <a:cubicBezTo>
                    <a:pt x="554652" y="1283652"/>
                    <a:pt x="570273" y="1284864"/>
                    <a:pt x="584790" y="1286539"/>
                  </a:cubicBezTo>
                  <a:cubicBezTo>
                    <a:pt x="662568" y="1295513"/>
                    <a:pt x="740735" y="1300716"/>
                    <a:pt x="818707" y="1307804"/>
                  </a:cubicBezTo>
                  <a:cubicBezTo>
                    <a:pt x="835536" y="1333048"/>
                    <a:pt x="852088" y="1359153"/>
                    <a:pt x="871869" y="1382232"/>
                  </a:cubicBezTo>
                  <a:cubicBezTo>
                    <a:pt x="881655" y="1393649"/>
                    <a:pt x="889238" y="1410256"/>
                    <a:pt x="903767" y="1414130"/>
                  </a:cubicBezTo>
                  <a:cubicBezTo>
                    <a:pt x="945004" y="1425126"/>
                    <a:pt x="988828" y="1421218"/>
                    <a:pt x="1031358" y="1424762"/>
                  </a:cubicBezTo>
                  <a:cubicBezTo>
                    <a:pt x="1038446" y="1431851"/>
                    <a:pt x="1046361" y="1438200"/>
                    <a:pt x="1052623" y="1446028"/>
                  </a:cubicBezTo>
                  <a:cubicBezTo>
                    <a:pt x="1060606" y="1456006"/>
                    <a:pt x="1064852" y="1468889"/>
                    <a:pt x="1073888" y="1477925"/>
                  </a:cubicBezTo>
                  <a:cubicBezTo>
                    <a:pt x="1089935" y="1493972"/>
                    <a:pt x="1107128" y="1509588"/>
                    <a:pt x="1127051" y="1520455"/>
                  </a:cubicBezTo>
                  <a:cubicBezTo>
                    <a:pt x="1148960" y="1532406"/>
                    <a:pt x="1205443" y="1545370"/>
                    <a:pt x="1233376" y="1552353"/>
                  </a:cubicBezTo>
                  <a:cubicBezTo>
                    <a:pt x="1244009" y="1559441"/>
                    <a:pt x="1257093" y="1563801"/>
                    <a:pt x="1265274" y="1573618"/>
                  </a:cubicBezTo>
                  <a:cubicBezTo>
                    <a:pt x="1275421" y="1585794"/>
                    <a:pt x="1277747" y="1602960"/>
                    <a:pt x="1286539" y="1616148"/>
                  </a:cubicBezTo>
                  <a:cubicBezTo>
                    <a:pt x="1292100" y="1624489"/>
                    <a:pt x="1300716" y="1630325"/>
                    <a:pt x="1307804" y="1637414"/>
                  </a:cubicBezTo>
                  <a:cubicBezTo>
                    <a:pt x="1311348" y="1648046"/>
                    <a:pt x="1311436" y="1660559"/>
                    <a:pt x="1318437" y="1669311"/>
                  </a:cubicBezTo>
                  <a:cubicBezTo>
                    <a:pt x="1326420" y="1679289"/>
                    <a:pt x="1341299" y="1681540"/>
                    <a:pt x="1350335" y="1690576"/>
                  </a:cubicBezTo>
                  <a:cubicBezTo>
                    <a:pt x="1359371" y="1699612"/>
                    <a:pt x="1364512" y="1711841"/>
                    <a:pt x="1371600" y="1722474"/>
                  </a:cubicBezTo>
                  <a:cubicBezTo>
                    <a:pt x="1375144" y="1733107"/>
                    <a:pt x="1375231" y="1745620"/>
                    <a:pt x="1382232" y="1754372"/>
                  </a:cubicBezTo>
                  <a:cubicBezTo>
                    <a:pt x="1390215" y="1764351"/>
                    <a:pt x="1403035" y="1769297"/>
                    <a:pt x="1414130" y="1775637"/>
                  </a:cubicBezTo>
                  <a:cubicBezTo>
                    <a:pt x="1484656" y="1815937"/>
                    <a:pt x="1428915" y="1781974"/>
                    <a:pt x="1488558" y="1807535"/>
                  </a:cubicBezTo>
                  <a:cubicBezTo>
                    <a:pt x="1503126" y="1813779"/>
                    <a:pt x="1516911" y="1821712"/>
                    <a:pt x="1531088" y="1828800"/>
                  </a:cubicBezTo>
                  <a:cubicBezTo>
                    <a:pt x="1538176" y="1839432"/>
                    <a:pt x="1543805" y="1851199"/>
                    <a:pt x="1552353" y="1860697"/>
                  </a:cubicBezTo>
                  <a:cubicBezTo>
                    <a:pt x="1614952" y="1930251"/>
                    <a:pt x="1605187" y="1920729"/>
                    <a:pt x="1658679" y="1956390"/>
                  </a:cubicBezTo>
                  <a:cubicBezTo>
                    <a:pt x="1738005" y="2062163"/>
                    <a:pt x="1651331" y="1930290"/>
                    <a:pt x="1701209" y="2179674"/>
                  </a:cubicBezTo>
                  <a:cubicBezTo>
                    <a:pt x="1704358" y="2195417"/>
                    <a:pt x="1752706" y="2224638"/>
                    <a:pt x="1765004" y="2232837"/>
                  </a:cubicBezTo>
                  <a:cubicBezTo>
                    <a:pt x="1768548" y="2243470"/>
                    <a:pt x="1775637" y="2253527"/>
                    <a:pt x="1775637" y="2264735"/>
                  </a:cubicBezTo>
                  <a:cubicBezTo>
                    <a:pt x="1775637" y="2310718"/>
                    <a:pt x="1765737" y="2316797"/>
                    <a:pt x="1743739" y="2349795"/>
                  </a:cubicBezTo>
                  <a:cubicBezTo>
                    <a:pt x="1724344" y="2427379"/>
                    <a:pt x="1727258" y="2396306"/>
                    <a:pt x="1743739" y="2519916"/>
                  </a:cubicBezTo>
                  <a:cubicBezTo>
                    <a:pt x="1745810" y="2535449"/>
                    <a:pt x="1762524" y="2574969"/>
                    <a:pt x="1775637" y="2583711"/>
                  </a:cubicBezTo>
                  <a:cubicBezTo>
                    <a:pt x="1787796" y="2591817"/>
                    <a:pt x="1804484" y="2589213"/>
                    <a:pt x="1818167" y="2594344"/>
                  </a:cubicBezTo>
                  <a:cubicBezTo>
                    <a:pt x="1833008" y="2599909"/>
                    <a:pt x="1846520" y="2608521"/>
                    <a:pt x="1860697" y="2615609"/>
                  </a:cubicBezTo>
                  <a:cubicBezTo>
                    <a:pt x="1886003" y="2691527"/>
                    <a:pt x="1869528" y="2660754"/>
                    <a:pt x="1903228" y="2711302"/>
                  </a:cubicBezTo>
                  <a:cubicBezTo>
                    <a:pt x="1908542" y="2743190"/>
                    <a:pt x="1916403" y="2810811"/>
                    <a:pt x="1935125" y="2838893"/>
                  </a:cubicBezTo>
                  <a:cubicBezTo>
                    <a:pt x="1942213" y="2849525"/>
                    <a:pt x="1950050" y="2859695"/>
                    <a:pt x="1956390" y="2870790"/>
                  </a:cubicBezTo>
                  <a:cubicBezTo>
                    <a:pt x="1964254" y="2884552"/>
                    <a:pt x="1968863" y="2900133"/>
                    <a:pt x="1977655" y="2913321"/>
                  </a:cubicBezTo>
                  <a:cubicBezTo>
                    <a:pt x="1983216" y="2921662"/>
                    <a:pt x="1992659" y="2926758"/>
                    <a:pt x="1998921" y="2934586"/>
                  </a:cubicBezTo>
                  <a:cubicBezTo>
                    <a:pt x="2006904" y="2944564"/>
                    <a:pt x="2013098" y="2955851"/>
                    <a:pt x="2020186" y="2966483"/>
                  </a:cubicBezTo>
                  <a:cubicBezTo>
                    <a:pt x="2016642" y="2991292"/>
                    <a:pt x="2018549" y="3017520"/>
                    <a:pt x="2009553" y="3040911"/>
                  </a:cubicBezTo>
                  <a:cubicBezTo>
                    <a:pt x="2000378" y="3064765"/>
                    <a:pt x="1967023" y="3104707"/>
                    <a:pt x="1967023" y="3104707"/>
                  </a:cubicBezTo>
                  <a:cubicBezTo>
                    <a:pt x="1970567" y="3168502"/>
                    <a:pt x="1956548" y="3235786"/>
                    <a:pt x="1977655" y="3296093"/>
                  </a:cubicBezTo>
                  <a:cubicBezTo>
                    <a:pt x="1985060" y="3317250"/>
                    <a:pt x="2041451" y="3317358"/>
                    <a:pt x="2041451" y="3317358"/>
                  </a:cubicBezTo>
                  <a:cubicBezTo>
                    <a:pt x="2052084" y="3327990"/>
                    <a:pt x="2065889" y="3336200"/>
                    <a:pt x="2073349" y="3349255"/>
                  </a:cubicBezTo>
                  <a:cubicBezTo>
                    <a:pt x="2094139" y="3385637"/>
                    <a:pt x="2085915" y="3395845"/>
                    <a:pt x="2062716" y="3423683"/>
                  </a:cubicBezTo>
                  <a:cubicBezTo>
                    <a:pt x="2053090" y="3435235"/>
                    <a:pt x="2043874" y="3448121"/>
                    <a:pt x="2030818" y="3455581"/>
                  </a:cubicBezTo>
                  <a:cubicBezTo>
                    <a:pt x="2018130" y="3462831"/>
                    <a:pt x="2002339" y="3462200"/>
                    <a:pt x="1988288" y="3466214"/>
                  </a:cubicBezTo>
                  <a:cubicBezTo>
                    <a:pt x="1977511" y="3469293"/>
                    <a:pt x="1967023" y="3473302"/>
                    <a:pt x="1956390" y="3476846"/>
                  </a:cubicBezTo>
                  <a:cubicBezTo>
                    <a:pt x="1953297" y="3486127"/>
                    <a:pt x="1932623" y="3545435"/>
                    <a:pt x="1935125" y="3551274"/>
                  </a:cubicBezTo>
                  <a:cubicBezTo>
                    <a:pt x="1942105" y="3567562"/>
                    <a:pt x="1962910" y="3573342"/>
                    <a:pt x="1977655" y="3583172"/>
                  </a:cubicBezTo>
                  <a:cubicBezTo>
                    <a:pt x="2062084" y="3639457"/>
                    <a:pt x="2002552" y="3586803"/>
                    <a:pt x="2073349" y="3657600"/>
                  </a:cubicBezTo>
                  <a:lnTo>
                    <a:pt x="2105246" y="3689497"/>
                  </a:lnTo>
                  <a:lnTo>
                    <a:pt x="2137144" y="3721395"/>
                  </a:lnTo>
                  <a:cubicBezTo>
                    <a:pt x="2140688" y="3735572"/>
                    <a:pt x="2143762" y="3749874"/>
                    <a:pt x="2147776" y="3763925"/>
                  </a:cubicBezTo>
                  <a:cubicBezTo>
                    <a:pt x="2150855" y="3774702"/>
                    <a:pt x="2155691" y="3784950"/>
                    <a:pt x="2158409" y="3795823"/>
                  </a:cubicBezTo>
                  <a:cubicBezTo>
                    <a:pt x="2166334" y="3827523"/>
                    <a:pt x="2169341" y="3860517"/>
                    <a:pt x="2179674" y="3891516"/>
                  </a:cubicBezTo>
                  <a:cubicBezTo>
                    <a:pt x="2183715" y="3903639"/>
                    <a:pt x="2191903" y="3914378"/>
                    <a:pt x="2200939" y="3923414"/>
                  </a:cubicBezTo>
                  <a:cubicBezTo>
                    <a:pt x="2209975" y="3932450"/>
                    <a:pt x="2232837" y="3944679"/>
                    <a:pt x="2232837" y="3944679"/>
                  </a:cubicBezTo>
                </a:path>
              </a:pathLst>
            </a:custGeom>
            <a:ln w="317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xmlns="" id="{3CA464CD-FEA1-1172-19C2-6EDF738B8ABE}"/>
                </a:ext>
              </a:extLst>
            </p:cNvPr>
            <p:cNvSpPr/>
            <p:nvPr/>
          </p:nvSpPr>
          <p:spPr>
            <a:xfrm>
              <a:off x="5231993" y="1147592"/>
              <a:ext cx="604008" cy="2425891"/>
            </a:xfrm>
            <a:custGeom>
              <a:avLst/>
              <a:gdLst>
                <a:gd name="connsiteX0" fmla="*/ 268448 w 604008"/>
                <a:gd name="connsiteY0" fmla="*/ 1473 h 2425891"/>
                <a:gd name="connsiteX1" fmla="*/ 117446 w 604008"/>
                <a:gd name="connsiteY1" fmla="*/ 9862 h 2425891"/>
                <a:gd name="connsiteX2" fmla="*/ 67112 w 604008"/>
                <a:gd name="connsiteY2" fmla="*/ 76974 h 2425891"/>
                <a:gd name="connsiteX3" fmla="*/ 50334 w 604008"/>
                <a:gd name="connsiteY3" fmla="*/ 102141 h 2425891"/>
                <a:gd name="connsiteX4" fmla="*/ 33556 w 604008"/>
                <a:gd name="connsiteY4" fmla="*/ 152475 h 2425891"/>
                <a:gd name="connsiteX5" fmla="*/ 16778 w 604008"/>
                <a:gd name="connsiteY5" fmla="*/ 202808 h 2425891"/>
                <a:gd name="connsiteX6" fmla="*/ 0 w 604008"/>
                <a:gd name="connsiteY6" fmla="*/ 269920 h 2425891"/>
                <a:gd name="connsiteX7" fmla="*/ 8389 w 604008"/>
                <a:gd name="connsiteY7" fmla="*/ 370588 h 2425891"/>
                <a:gd name="connsiteX8" fmla="*/ 25167 w 604008"/>
                <a:gd name="connsiteY8" fmla="*/ 404144 h 2425891"/>
                <a:gd name="connsiteX9" fmla="*/ 100668 w 604008"/>
                <a:gd name="connsiteY9" fmla="*/ 412533 h 2425891"/>
                <a:gd name="connsiteX10" fmla="*/ 117446 w 604008"/>
                <a:gd name="connsiteY10" fmla="*/ 471256 h 2425891"/>
                <a:gd name="connsiteX11" fmla="*/ 151002 w 604008"/>
                <a:gd name="connsiteY11" fmla="*/ 538368 h 2425891"/>
                <a:gd name="connsiteX12" fmla="*/ 192947 w 604008"/>
                <a:gd name="connsiteY12" fmla="*/ 546757 h 2425891"/>
                <a:gd name="connsiteX13" fmla="*/ 226503 w 604008"/>
                <a:gd name="connsiteY13" fmla="*/ 563535 h 2425891"/>
                <a:gd name="connsiteX14" fmla="*/ 234892 w 604008"/>
                <a:gd name="connsiteY14" fmla="*/ 588702 h 2425891"/>
                <a:gd name="connsiteX15" fmla="*/ 201336 w 604008"/>
                <a:gd name="connsiteY15" fmla="*/ 706148 h 2425891"/>
                <a:gd name="connsiteX16" fmla="*/ 192947 w 604008"/>
                <a:gd name="connsiteY16" fmla="*/ 739704 h 2425891"/>
                <a:gd name="connsiteX17" fmla="*/ 226503 w 604008"/>
                <a:gd name="connsiteY17" fmla="*/ 890706 h 2425891"/>
                <a:gd name="connsiteX18" fmla="*/ 251670 w 604008"/>
                <a:gd name="connsiteY18" fmla="*/ 899095 h 2425891"/>
                <a:gd name="connsiteX19" fmla="*/ 260059 w 604008"/>
                <a:gd name="connsiteY19" fmla="*/ 924262 h 2425891"/>
                <a:gd name="connsiteX20" fmla="*/ 268448 w 604008"/>
                <a:gd name="connsiteY20" fmla="*/ 957818 h 2425891"/>
                <a:gd name="connsiteX21" fmla="*/ 293615 w 604008"/>
                <a:gd name="connsiteY21" fmla="*/ 974596 h 2425891"/>
                <a:gd name="connsiteX22" fmla="*/ 310393 w 604008"/>
                <a:gd name="connsiteY22" fmla="*/ 1058486 h 2425891"/>
                <a:gd name="connsiteX23" fmla="*/ 327171 w 604008"/>
                <a:gd name="connsiteY23" fmla="*/ 1083652 h 2425891"/>
                <a:gd name="connsiteX24" fmla="*/ 352338 w 604008"/>
                <a:gd name="connsiteY24" fmla="*/ 1092041 h 2425891"/>
                <a:gd name="connsiteX25" fmla="*/ 402672 w 604008"/>
                <a:gd name="connsiteY25" fmla="*/ 1125597 h 2425891"/>
                <a:gd name="connsiteX26" fmla="*/ 427839 w 604008"/>
                <a:gd name="connsiteY26" fmla="*/ 1142375 h 2425891"/>
                <a:gd name="connsiteX27" fmla="*/ 444617 w 604008"/>
                <a:gd name="connsiteY27" fmla="*/ 1175931 h 2425891"/>
                <a:gd name="connsiteX28" fmla="*/ 486562 w 604008"/>
                <a:gd name="connsiteY28" fmla="*/ 1318544 h 2425891"/>
                <a:gd name="connsiteX29" fmla="*/ 478173 w 604008"/>
                <a:gd name="connsiteY29" fmla="*/ 1377267 h 2425891"/>
                <a:gd name="connsiteX30" fmla="*/ 461395 w 604008"/>
                <a:gd name="connsiteY30" fmla="*/ 1402434 h 2425891"/>
                <a:gd name="connsiteX31" fmla="*/ 503340 w 604008"/>
                <a:gd name="connsiteY31" fmla="*/ 1494713 h 2425891"/>
                <a:gd name="connsiteX32" fmla="*/ 520118 w 604008"/>
                <a:gd name="connsiteY32" fmla="*/ 1528269 h 2425891"/>
                <a:gd name="connsiteX33" fmla="*/ 461395 w 604008"/>
                <a:gd name="connsiteY33" fmla="*/ 1586992 h 2425891"/>
                <a:gd name="connsiteX34" fmla="*/ 436228 w 604008"/>
                <a:gd name="connsiteY34" fmla="*/ 1645715 h 2425891"/>
                <a:gd name="connsiteX35" fmla="*/ 503340 w 604008"/>
                <a:gd name="connsiteY35" fmla="*/ 1763161 h 2425891"/>
                <a:gd name="connsiteX36" fmla="*/ 528507 w 604008"/>
                <a:gd name="connsiteY36" fmla="*/ 1771550 h 2425891"/>
                <a:gd name="connsiteX37" fmla="*/ 595619 w 604008"/>
                <a:gd name="connsiteY37" fmla="*/ 1830273 h 2425891"/>
                <a:gd name="connsiteX38" fmla="*/ 604008 w 604008"/>
                <a:gd name="connsiteY38" fmla="*/ 1855440 h 2425891"/>
                <a:gd name="connsiteX39" fmla="*/ 587230 w 604008"/>
                <a:gd name="connsiteY39" fmla="*/ 1956108 h 2425891"/>
                <a:gd name="connsiteX40" fmla="*/ 578841 w 604008"/>
                <a:gd name="connsiteY40" fmla="*/ 1998052 h 2425891"/>
                <a:gd name="connsiteX41" fmla="*/ 545285 w 604008"/>
                <a:gd name="connsiteY41" fmla="*/ 2014830 h 2425891"/>
                <a:gd name="connsiteX42" fmla="*/ 528507 w 604008"/>
                <a:gd name="connsiteY42" fmla="*/ 2098720 h 2425891"/>
                <a:gd name="connsiteX43" fmla="*/ 494951 w 604008"/>
                <a:gd name="connsiteY43" fmla="*/ 2258111 h 2425891"/>
                <a:gd name="connsiteX44" fmla="*/ 478173 w 604008"/>
                <a:gd name="connsiteY44" fmla="*/ 2316834 h 2425891"/>
                <a:gd name="connsiteX45" fmla="*/ 427839 w 604008"/>
                <a:gd name="connsiteY45" fmla="*/ 2350390 h 2425891"/>
                <a:gd name="connsiteX46" fmla="*/ 402672 w 604008"/>
                <a:gd name="connsiteY46" fmla="*/ 2367168 h 2425891"/>
                <a:gd name="connsiteX47" fmla="*/ 234892 w 604008"/>
                <a:gd name="connsiteY47" fmla="*/ 2367168 h 2425891"/>
                <a:gd name="connsiteX48" fmla="*/ 167780 w 604008"/>
                <a:gd name="connsiteY48" fmla="*/ 2383946 h 2425891"/>
                <a:gd name="connsiteX49" fmla="*/ 142613 w 604008"/>
                <a:gd name="connsiteY49" fmla="*/ 2425891 h 24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04008" h="2425891">
                  <a:moveTo>
                    <a:pt x="268448" y="1473"/>
                  </a:moveTo>
                  <a:cubicBezTo>
                    <a:pt x="218114" y="4269"/>
                    <a:pt x="164648" y="-7839"/>
                    <a:pt x="117446" y="9862"/>
                  </a:cubicBezTo>
                  <a:cubicBezTo>
                    <a:pt x="91263" y="19681"/>
                    <a:pt x="82623" y="53707"/>
                    <a:pt x="67112" y="76974"/>
                  </a:cubicBezTo>
                  <a:cubicBezTo>
                    <a:pt x="61519" y="85363"/>
                    <a:pt x="54429" y="92928"/>
                    <a:pt x="50334" y="102141"/>
                  </a:cubicBezTo>
                  <a:cubicBezTo>
                    <a:pt x="43151" y="118302"/>
                    <a:pt x="39149" y="135697"/>
                    <a:pt x="33556" y="152475"/>
                  </a:cubicBezTo>
                  <a:cubicBezTo>
                    <a:pt x="33555" y="152479"/>
                    <a:pt x="16779" y="202805"/>
                    <a:pt x="16778" y="202808"/>
                  </a:cubicBezTo>
                  <a:cubicBezTo>
                    <a:pt x="6655" y="253424"/>
                    <a:pt x="12898" y="231226"/>
                    <a:pt x="0" y="269920"/>
                  </a:cubicBezTo>
                  <a:cubicBezTo>
                    <a:pt x="2796" y="303476"/>
                    <a:pt x="2184" y="337492"/>
                    <a:pt x="8389" y="370588"/>
                  </a:cubicBezTo>
                  <a:cubicBezTo>
                    <a:pt x="10694" y="382879"/>
                    <a:pt x="13782" y="398969"/>
                    <a:pt x="25167" y="404144"/>
                  </a:cubicBezTo>
                  <a:cubicBezTo>
                    <a:pt x="48219" y="414622"/>
                    <a:pt x="75501" y="409737"/>
                    <a:pt x="100668" y="412533"/>
                  </a:cubicBezTo>
                  <a:cubicBezTo>
                    <a:pt x="110010" y="440559"/>
                    <a:pt x="110424" y="439655"/>
                    <a:pt x="117446" y="471256"/>
                  </a:cubicBezTo>
                  <a:cubicBezTo>
                    <a:pt x="124206" y="501674"/>
                    <a:pt x="119044" y="522389"/>
                    <a:pt x="151002" y="538368"/>
                  </a:cubicBezTo>
                  <a:cubicBezTo>
                    <a:pt x="163755" y="544745"/>
                    <a:pt x="178965" y="543961"/>
                    <a:pt x="192947" y="546757"/>
                  </a:cubicBezTo>
                  <a:cubicBezTo>
                    <a:pt x="204132" y="552350"/>
                    <a:pt x="217660" y="554692"/>
                    <a:pt x="226503" y="563535"/>
                  </a:cubicBezTo>
                  <a:cubicBezTo>
                    <a:pt x="232756" y="569788"/>
                    <a:pt x="234892" y="579859"/>
                    <a:pt x="234892" y="588702"/>
                  </a:cubicBezTo>
                  <a:cubicBezTo>
                    <a:pt x="234892" y="673464"/>
                    <a:pt x="238499" y="656598"/>
                    <a:pt x="201336" y="706148"/>
                  </a:cubicBezTo>
                  <a:cubicBezTo>
                    <a:pt x="198540" y="717333"/>
                    <a:pt x="192947" y="728174"/>
                    <a:pt x="192947" y="739704"/>
                  </a:cubicBezTo>
                  <a:cubicBezTo>
                    <a:pt x="192947" y="806423"/>
                    <a:pt x="174201" y="855838"/>
                    <a:pt x="226503" y="890706"/>
                  </a:cubicBezTo>
                  <a:cubicBezTo>
                    <a:pt x="233861" y="895611"/>
                    <a:pt x="243281" y="896299"/>
                    <a:pt x="251670" y="899095"/>
                  </a:cubicBezTo>
                  <a:cubicBezTo>
                    <a:pt x="254466" y="907484"/>
                    <a:pt x="257630" y="915759"/>
                    <a:pt x="260059" y="924262"/>
                  </a:cubicBezTo>
                  <a:cubicBezTo>
                    <a:pt x="263226" y="935348"/>
                    <a:pt x="262053" y="948225"/>
                    <a:pt x="268448" y="957818"/>
                  </a:cubicBezTo>
                  <a:cubicBezTo>
                    <a:pt x="274041" y="966207"/>
                    <a:pt x="285226" y="969003"/>
                    <a:pt x="293615" y="974596"/>
                  </a:cubicBezTo>
                  <a:cubicBezTo>
                    <a:pt x="296706" y="996235"/>
                    <a:pt x="298680" y="1035060"/>
                    <a:pt x="310393" y="1058486"/>
                  </a:cubicBezTo>
                  <a:cubicBezTo>
                    <a:pt x="314902" y="1067504"/>
                    <a:pt x="319298" y="1077354"/>
                    <a:pt x="327171" y="1083652"/>
                  </a:cubicBezTo>
                  <a:cubicBezTo>
                    <a:pt x="334076" y="1089176"/>
                    <a:pt x="344608" y="1087747"/>
                    <a:pt x="352338" y="1092041"/>
                  </a:cubicBezTo>
                  <a:cubicBezTo>
                    <a:pt x="369965" y="1101834"/>
                    <a:pt x="385894" y="1114412"/>
                    <a:pt x="402672" y="1125597"/>
                  </a:cubicBezTo>
                  <a:lnTo>
                    <a:pt x="427839" y="1142375"/>
                  </a:lnTo>
                  <a:cubicBezTo>
                    <a:pt x="433432" y="1153560"/>
                    <a:pt x="440128" y="1164259"/>
                    <a:pt x="444617" y="1175931"/>
                  </a:cubicBezTo>
                  <a:cubicBezTo>
                    <a:pt x="467802" y="1236212"/>
                    <a:pt x="471411" y="1257941"/>
                    <a:pt x="486562" y="1318544"/>
                  </a:cubicBezTo>
                  <a:cubicBezTo>
                    <a:pt x="483766" y="1338118"/>
                    <a:pt x="483855" y="1358328"/>
                    <a:pt x="478173" y="1377267"/>
                  </a:cubicBezTo>
                  <a:cubicBezTo>
                    <a:pt x="475276" y="1386924"/>
                    <a:pt x="462646" y="1392430"/>
                    <a:pt x="461395" y="1402434"/>
                  </a:cubicBezTo>
                  <a:cubicBezTo>
                    <a:pt x="456226" y="1443787"/>
                    <a:pt x="486641" y="1461316"/>
                    <a:pt x="503340" y="1494713"/>
                  </a:cubicBezTo>
                  <a:lnTo>
                    <a:pt x="520118" y="1528269"/>
                  </a:lnTo>
                  <a:cubicBezTo>
                    <a:pt x="479890" y="1608725"/>
                    <a:pt x="535131" y="1513256"/>
                    <a:pt x="461395" y="1586992"/>
                  </a:cubicBezTo>
                  <a:cubicBezTo>
                    <a:pt x="451029" y="1597358"/>
                    <a:pt x="441242" y="1630674"/>
                    <a:pt x="436228" y="1645715"/>
                  </a:cubicBezTo>
                  <a:cubicBezTo>
                    <a:pt x="447394" y="1679214"/>
                    <a:pt x="465249" y="1750464"/>
                    <a:pt x="503340" y="1763161"/>
                  </a:cubicBezTo>
                  <a:lnTo>
                    <a:pt x="528507" y="1771550"/>
                  </a:lnTo>
                  <a:cubicBezTo>
                    <a:pt x="551088" y="1788486"/>
                    <a:pt x="578910" y="1806881"/>
                    <a:pt x="595619" y="1830273"/>
                  </a:cubicBezTo>
                  <a:cubicBezTo>
                    <a:pt x="600759" y="1837469"/>
                    <a:pt x="601212" y="1847051"/>
                    <a:pt x="604008" y="1855440"/>
                  </a:cubicBezTo>
                  <a:cubicBezTo>
                    <a:pt x="598415" y="1888996"/>
                    <a:pt x="593142" y="1922607"/>
                    <a:pt x="587230" y="1956108"/>
                  </a:cubicBezTo>
                  <a:cubicBezTo>
                    <a:pt x="584752" y="1970149"/>
                    <a:pt x="587129" y="1986450"/>
                    <a:pt x="578841" y="1998052"/>
                  </a:cubicBezTo>
                  <a:cubicBezTo>
                    <a:pt x="571572" y="2008228"/>
                    <a:pt x="556470" y="2009237"/>
                    <a:pt x="545285" y="2014830"/>
                  </a:cubicBezTo>
                  <a:cubicBezTo>
                    <a:pt x="525799" y="2092772"/>
                    <a:pt x="549076" y="1995875"/>
                    <a:pt x="528507" y="2098720"/>
                  </a:cubicBezTo>
                  <a:cubicBezTo>
                    <a:pt x="517859" y="2151961"/>
                    <a:pt x="508119" y="2205437"/>
                    <a:pt x="494951" y="2258111"/>
                  </a:cubicBezTo>
                  <a:cubicBezTo>
                    <a:pt x="493832" y="2262586"/>
                    <a:pt x="482987" y="2309613"/>
                    <a:pt x="478173" y="2316834"/>
                  </a:cubicBezTo>
                  <a:cubicBezTo>
                    <a:pt x="454319" y="2352615"/>
                    <a:pt x="458622" y="2334999"/>
                    <a:pt x="427839" y="2350390"/>
                  </a:cubicBezTo>
                  <a:cubicBezTo>
                    <a:pt x="418821" y="2354899"/>
                    <a:pt x="411061" y="2361575"/>
                    <a:pt x="402672" y="2367168"/>
                  </a:cubicBezTo>
                  <a:cubicBezTo>
                    <a:pt x="265794" y="2346110"/>
                    <a:pt x="333242" y="2340941"/>
                    <a:pt x="234892" y="2367168"/>
                  </a:cubicBezTo>
                  <a:cubicBezTo>
                    <a:pt x="212611" y="2373109"/>
                    <a:pt x="167780" y="2383946"/>
                    <a:pt x="167780" y="2383946"/>
                  </a:cubicBezTo>
                  <a:cubicBezTo>
                    <a:pt x="147534" y="2414316"/>
                    <a:pt x="155511" y="2400095"/>
                    <a:pt x="142613" y="2425891"/>
                  </a:cubicBezTo>
                </a:path>
              </a:pathLst>
            </a:custGeom>
            <a:ln w="317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DD8400-2C98-E7F6-4DB6-FDD89AA39642}"/>
              </a:ext>
            </a:extLst>
          </p:cNvPr>
          <p:cNvSpPr txBox="1"/>
          <p:nvPr/>
        </p:nvSpPr>
        <p:spPr>
          <a:xfrm>
            <a:off x="1967563" y="2563639"/>
            <a:ext cx="1042520" cy="284691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0.48 miles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BC98A8C-FA20-1A5D-20D6-893EC54F6959}"/>
              </a:ext>
            </a:extLst>
          </p:cNvPr>
          <p:cNvSpPr txBox="1"/>
          <p:nvPr/>
        </p:nvSpPr>
        <p:spPr>
          <a:xfrm>
            <a:off x="4461022" y="2641942"/>
            <a:ext cx="1042520" cy="284691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0.35 miles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78674A0-03B8-6E0B-45A0-89A1294F0EF1}"/>
              </a:ext>
            </a:extLst>
          </p:cNvPr>
          <p:cNvSpPr txBox="1"/>
          <p:nvPr/>
        </p:nvSpPr>
        <p:spPr>
          <a:xfrm>
            <a:off x="3371425" y="4397507"/>
            <a:ext cx="1042520" cy="284691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0.25 miles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FD91820-0505-0BAD-F02C-9AD57F11D70D}"/>
              </a:ext>
            </a:extLst>
          </p:cNvPr>
          <p:cNvSpPr txBox="1"/>
          <p:nvPr/>
        </p:nvSpPr>
        <p:spPr>
          <a:xfrm>
            <a:off x="6473688" y="1810436"/>
            <a:ext cx="2441712" cy="623246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~</a:t>
            </a:r>
            <a:r>
              <a:rPr lang="en-US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0.87 miles of Least &amp; Arkansas Darter Habitat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5" name="Picture 24" descr="Razorback Darter (Etheostoma sp. cf. microperca) - male - holotype (1) cop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43717" y="2951018"/>
            <a:ext cx="1864519" cy="737186"/>
          </a:xfrm>
          <a:prstGeom prst="rect">
            <a:avLst/>
          </a:prstGeom>
        </p:spPr>
      </p:pic>
      <p:pic>
        <p:nvPicPr>
          <p:cNvPr id="10242" name="Picture 2" descr="C:\Users\14052\Desktop\Arkansas Darter (Etheostoma cragini) - WSP (2) cop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9801" y="3797991"/>
            <a:ext cx="2417023" cy="1107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7147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4" grpId="0"/>
      <p:bldP spid="23" grpId="0"/>
      <p:bldP spid="2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56D86B-D71C-78DF-3C77-2A889F2503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54" t="263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652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4052\Dropbox\Dustin Lynch - ANHC Field Surveys\F21LYN\F21LYN34ARUS\PHOTOS\Fulbright Branch Spring (5).jpg"/>
          <p:cNvPicPr>
            <a:picLocks noChangeAspect="1" noChangeArrowheads="1"/>
          </p:cNvPicPr>
          <p:nvPr/>
        </p:nvPicPr>
        <p:blipFill>
          <a:blip r:embed="rId2" cstate="print"/>
          <a:srcRect l="6161" r="30134" b="8848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8945" y="6488668"/>
            <a:ext cx="199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2021 Dustin Lynch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Arkansas Natural Heritage Commission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D60E43-9E98-14AA-A045-C3C8360735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11" r="16381" b="6149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8945" y="6488668"/>
            <a:ext cx="199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2019 Dustin Lynch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Arkansas Natural Heritage Commission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169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87" y="0"/>
            <a:ext cx="8881613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System of Natural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385" y="1286541"/>
            <a:ext cx="4091315" cy="5122885"/>
          </a:xfrm>
        </p:spPr>
        <p:txBody>
          <a:bodyPr>
            <a:normAutofit/>
          </a:bodyPr>
          <a:lstStyle/>
          <a:p>
            <a:r>
              <a:rPr lang="en-US" sz="2800" dirty="0"/>
              <a:t>79 Natural Areas</a:t>
            </a:r>
          </a:p>
          <a:p>
            <a:r>
              <a:rPr lang="en-US" sz="2800" dirty="0" smtClean="0"/>
              <a:t>&gt;74,000 </a:t>
            </a:r>
            <a:r>
              <a:rPr lang="en-US" sz="2800" dirty="0"/>
              <a:t>acres</a:t>
            </a:r>
          </a:p>
          <a:p>
            <a:r>
              <a:rPr lang="en-US" sz="2800" dirty="0"/>
              <a:t>All ecoregions</a:t>
            </a:r>
          </a:p>
          <a:p>
            <a:r>
              <a:rPr lang="en-US" sz="2800" dirty="0"/>
              <a:t>Best of the last remaining vestiges of the state's natural communities </a:t>
            </a:r>
          </a:p>
          <a:p>
            <a:r>
              <a:rPr lang="en-US" sz="2800" dirty="0"/>
              <a:t>Managed to conserve rare species and to preserve and restore rare natural communities 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343400" y="5257800"/>
            <a:ext cx="41910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267200" y="4419604"/>
            <a:ext cx="4572000" cy="1858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352800" y="3352800"/>
            <a:ext cx="44958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dirty="0"/>
          </a:p>
        </p:txBody>
      </p:sp>
      <p:pic>
        <p:nvPicPr>
          <p:cNvPr id="1026" name="Picture 2" descr="C:\Users\14052\Desktop\updated_NA_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9964" y="1280160"/>
            <a:ext cx="4421404" cy="3881361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16" y="5453148"/>
            <a:ext cx="3343033" cy="10447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650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89F477-D430-3417-4475-2858B1C978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032" b="6602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8945" y="6488668"/>
            <a:ext cx="199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2019 Dustin Lynch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Arkansas Natural Heritage Commission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21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E4B80B-5E66-385D-8DEA-0BF9D98A8C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991" b="493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8945" y="6488668"/>
            <a:ext cx="199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2022 Dustin Lynch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Arkansas Natural Heritage Commission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613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24C076-E473-6A34-E6C4-FDE3E47A15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20" r="4045" b="497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8945" y="6488668"/>
            <a:ext cx="199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2022 Dustin Lynch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Arkansas Natural Heritage Commission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01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FDE7C8-3926-7216-59B7-92A67906A5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724" b="654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8945" y="6488668"/>
            <a:ext cx="199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2019 Dustin Lynch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Arkansas Natural Heritage Commission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661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C1C558-676B-8FB5-0128-A900C587B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712" y="1660129"/>
            <a:ext cx="2903939" cy="4874025"/>
          </a:xfrm>
        </p:spPr>
        <p:txBody>
          <a:bodyPr>
            <a:normAutofit/>
          </a:bodyPr>
          <a:lstStyle/>
          <a:p>
            <a:r>
              <a:rPr lang="en-US" sz="2400" dirty="0"/>
              <a:t>Prior to European settlement: mosaic of tallgrass prairie and open oak savannah</a:t>
            </a:r>
          </a:p>
          <a:p>
            <a:pPr lvl="1"/>
            <a:r>
              <a:rPr lang="en-US" sz="2400" dirty="0"/>
              <a:t>American Bison</a:t>
            </a:r>
          </a:p>
          <a:p>
            <a:r>
              <a:rPr lang="en-US" sz="2400" dirty="0"/>
              <a:t>Heavily used for livestock grazing</a:t>
            </a:r>
          </a:p>
          <a:p>
            <a:pPr lvl="1"/>
            <a:r>
              <a:rPr lang="en-US" sz="2400" dirty="0"/>
              <a:t>European Red Deer</a:t>
            </a:r>
          </a:p>
          <a:p>
            <a:pPr lvl="1"/>
            <a:r>
              <a:rPr lang="en-US" sz="2400" dirty="0"/>
              <a:t>Llamas</a:t>
            </a:r>
          </a:p>
          <a:p>
            <a:pPr lvl="1"/>
            <a:r>
              <a:rPr lang="en-US" sz="2400" dirty="0"/>
              <a:t>Cattle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25030E6A-10F7-22E5-4899-7404AFC1E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"/>
            <a:ext cx="9144000" cy="101917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Healing Springs – Land Use History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BA9E37D-9837-BA24-FA10-93AE8C5906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2859" y="1856334"/>
            <a:ext cx="2626821" cy="20070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D701B4-358F-7186-5F85-7B6224F920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4968" y="4106487"/>
            <a:ext cx="2654032" cy="20698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AE6D001-C357-FEF7-63AE-D4D223A349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1540" y="4114025"/>
            <a:ext cx="2596452" cy="20812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4B690F3-0A78-A31F-7465-DCDC97C1A3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0028" y="1870441"/>
            <a:ext cx="2685012" cy="19825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79360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F18D9B-D51B-7B7E-7993-956E0F09E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664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Healing Springs Natural Area Acquisition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56EAD6-B873-1F26-180E-5B397FD1D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760" y="1314454"/>
            <a:ext cx="6000751" cy="5543551"/>
          </a:xfrm>
        </p:spPr>
        <p:txBody>
          <a:bodyPr>
            <a:normAutofit/>
          </a:bodyPr>
          <a:lstStyle/>
          <a:p>
            <a:r>
              <a:rPr lang="en-US" sz="2400" dirty="0"/>
              <a:t>2016 - Little Osage Creek bridge replacement scheduled by Arkansas Department of Transportation (ArDOT) </a:t>
            </a:r>
          </a:p>
          <a:p>
            <a:pPr lvl="1"/>
            <a:r>
              <a:rPr lang="en-US" sz="2400" dirty="0"/>
              <a:t>Compensatory mitigation under Clean Water Act</a:t>
            </a:r>
          </a:p>
          <a:p>
            <a:pPr lvl="1"/>
            <a:r>
              <a:rPr lang="en-US" sz="2400" dirty="0"/>
              <a:t>Need mitigation credits to offset impacts</a:t>
            </a:r>
          </a:p>
          <a:p>
            <a:pPr lvl="2"/>
            <a:r>
              <a:rPr lang="en-US" sz="2400" dirty="0"/>
              <a:t>Any combination of:</a:t>
            </a:r>
          </a:p>
          <a:p>
            <a:pPr lvl="3"/>
            <a:r>
              <a:rPr lang="en-US" sz="2400" dirty="0"/>
              <a:t>Restoration</a:t>
            </a:r>
          </a:p>
          <a:p>
            <a:pPr lvl="3"/>
            <a:r>
              <a:rPr lang="en-US" sz="2400" dirty="0"/>
              <a:t>Enhancement</a:t>
            </a:r>
          </a:p>
          <a:p>
            <a:pPr lvl="3"/>
            <a:r>
              <a:rPr lang="en-US" sz="2400" dirty="0"/>
              <a:t>Preservation</a:t>
            </a:r>
          </a:p>
          <a:p>
            <a:pPr lvl="1"/>
            <a:endParaRPr lang="en-US" sz="2000" dirty="0"/>
          </a:p>
        </p:txBody>
      </p:sp>
      <p:pic>
        <p:nvPicPr>
          <p:cNvPr id="4" name="Google Shape;235;p24">
            <a:extLst>
              <a:ext uri="{FF2B5EF4-FFF2-40B4-BE49-F238E27FC236}">
                <a16:creationId xmlns:a16="http://schemas.microsoft.com/office/drawing/2014/main" xmlns="" id="{532A4A29-540A-BD0E-4F2E-10A19242C6B2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4246640" y="3923607"/>
            <a:ext cx="4693445" cy="276683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C0CBCF-2B9F-348A-FF74-498359D089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421" y="5295207"/>
            <a:ext cx="3237066" cy="1238819"/>
          </a:xfrm>
          <a:prstGeom prst="rect">
            <a:avLst/>
          </a:prstGeom>
        </p:spPr>
      </p:pic>
      <p:pic>
        <p:nvPicPr>
          <p:cNvPr id="8194" name="Picture 2" descr="C:\Users\14052\Desktop\Clean-Water-Act-Logo.jpg"/>
          <p:cNvPicPr>
            <a:picLocks noChangeAspect="1" noChangeArrowheads="1"/>
          </p:cNvPicPr>
          <p:nvPr/>
        </p:nvPicPr>
        <p:blipFill>
          <a:blip r:embed="rId4" cstate="print"/>
          <a:srcRect l="3011" t="1921" r="5439" b="3164"/>
          <a:stretch>
            <a:fillRect/>
          </a:stretch>
        </p:blipFill>
        <p:spPr bwMode="auto">
          <a:xfrm>
            <a:off x="6442364" y="1363287"/>
            <a:ext cx="2077926" cy="2163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3412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C19DF2-0E37-E046-ADA8-DBAE525D70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B07D26C0-4FFF-F29A-09F7-B7381879FA4C}"/>
              </a:ext>
            </a:extLst>
          </p:cNvPr>
          <p:cNvGrpSpPr/>
          <p:nvPr/>
        </p:nvGrpSpPr>
        <p:grpSpPr>
          <a:xfrm>
            <a:off x="914405" y="1143001"/>
            <a:ext cx="4036219" cy="4210051"/>
            <a:chOff x="1219200" y="1143000"/>
            <a:chExt cx="5381625" cy="421005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66E85D13-2DB2-6719-06FA-7F038D121A73}"/>
                </a:ext>
              </a:extLst>
            </p:cNvPr>
            <p:cNvCxnSpPr/>
            <p:nvPr/>
          </p:nvCxnSpPr>
          <p:spPr>
            <a:xfrm>
              <a:off x="4286250" y="3705225"/>
              <a:ext cx="2181225" cy="0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ACEFB462-8318-FBA2-2BBF-BCB36A70A1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67475" y="3705225"/>
              <a:ext cx="133350" cy="1066800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811A35E3-5739-A9DD-E55B-890D2CA592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9775" y="4772025"/>
              <a:ext cx="781050" cy="581025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C8FC8D88-B675-6366-82D8-62468B454FC6}"/>
                </a:ext>
              </a:extLst>
            </p:cNvPr>
            <p:cNvCxnSpPr>
              <a:cxnSpLocks/>
            </p:cNvCxnSpPr>
            <p:nvPr/>
          </p:nvCxnSpPr>
          <p:spPr>
            <a:xfrm>
              <a:off x="4105275" y="5062537"/>
              <a:ext cx="1714500" cy="290513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2B54B76E-B8CD-BD29-76F4-D2294154ED1A}"/>
                </a:ext>
              </a:extLst>
            </p:cNvPr>
            <p:cNvCxnSpPr>
              <a:cxnSpLocks/>
            </p:cNvCxnSpPr>
            <p:nvPr/>
          </p:nvCxnSpPr>
          <p:spPr>
            <a:xfrm>
              <a:off x="2390775" y="5062537"/>
              <a:ext cx="1700213" cy="1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4FA86E43-FB0C-08C0-B29B-915F19FD77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1725" y="3571875"/>
              <a:ext cx="26194" cy="1490662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499F7183-ED62-3DE1-B2C8-A7E7EBB4E06A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" y="3571875"/>
              <a:ext cx="1178719" cy="0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8E36E1BD-0D1F-755B-24F0-82FC346C7956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" y="1143000"/>
              <a:ext cx="0" cy="2428875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666A4263-4976-A060-9080-B1AB36043D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9200" y="1143000"/>
              <a:ext cx="2790825" cy="0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BF8FF288-E81D-400F-A2C2-842381DC2246}"/>
                </a:ext>
              </a:extLst>
            </p:cNvPr>
            <p:cNvCxnSpPr>
              <a:cxnSpLocks/>
            </p:cNvCxnSpPr>
            <p:nvPr/>
          </p:nvCxnSpPr>
          <p:spPr>
            <a:xfrm>
              <a:off x="3995738" y="1143000"/>
              <a:ext cx="14287" cy="809625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477B0513-6B57-115A-E4C6-65FE74EA2053}"/>
                </a:ext>
              </a:extLst>
            </p:cNvPr>
            <p:cNvCxnSpPr>
              <a:cxnSpLocks/>
            </p:cNvCxnSpPr>
            <p:nvPr/>
          </p:nvCxnSpPr>
          <p:spPr>
            <a:xfrm>
              <a:off x="4002881" y="1883568"/>
              <a:ext cx="283369" cy="983457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6D70B0AD-1863-0479-BEAA-4C082843C59C}"/>
                </a:ext>
              </a:extLst>
            </p:cNvPr>
            <p:cNvCxnSpPr>
              <a:cxnSpLocks/>
            </p:cNvCxnSpPr>
            <p:nvPr/>
          </p:nvCxnSpPr>
          <p:spPr>
            <a:xfrm>
              <a:off x="4286250" y="2867025"/>
              <a:ext cx="0" cy="838200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18" name="Straight Arrow Connector 17"/>
          <p:cNvCxnSpPr/>
          <p:nvPr/>
        </p:nvCxnSpPr>
        <p:spPr>
          <a:xfrm flipH="1" flipV="1">
            <a:off x="4345603" y="5758968"/>
            <a:ext cx="290147" cy="46599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07229" y="6207373"/>
            <a:ext cx="2061556" cy="284691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Little Osage Creek Bridge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xmlns="" id="{4156EAD6-B873-1F26-180E-5B397FD1D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908" y="432262"/>
            <a:ext cx="3117273" cy="618466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200" dirty="0"/>
              <a:t>Property adjacent to bridge (now Healing Springs NA) went up for sale</a:t>
            </a:r>
          </a:p>
          <a:p>
            <a:pPr lvl="1"/>
            <a:r>
              <a:rPr lang="en-US" sz="2200" dirty="0"/>
              <a:t>84.5 acres</a:t>
            </a:r>
          </a:p>
          <a:p>
            <a:pPr lvl="1"/>
            <a:r>
              <a:rPr lang="en-US" sz="2200" dirty="0"/>
              <a:t>Numerous aquatic Species of Greatest Conservation Need (SGCN)</a:t>
            </a:r>
          </a:p>
          <a:p>
            <a:pPr lvl="1"/>
            <a:r>
              <a:rPr lang="en-US" sz="2200" dirty="0"/>
              <a:t>Site well known to Arkansas Game and Fish Commission (AGFC), Arkansas Natural Heritage Commission (ANHC), The Nature Conservancy (TNC), etc.</a:t>
            </a:r>
          </a:p>
        </p:txBody>
      </p:sp>
    </p:spTree>
    <p:extLst>
      <p:ext uri="{BB962C8B-B14F-4D97-AF65-F5344CB8AC3E}">
        <p14:creationId xmlns:p14="http://schemas.microsoft.com/office/powerpoint/2010/main" xmlns="" val="70137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F18D9B-D51B-7B7E-7993-956E0F09E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7"/>
            <a:ext cx="9144000" cy="1067595"/>
          </a:xfrm>
        </p:spPr>
        <p:txBody>
          <a:bodyPr/>
          <a:lstStyle/>
          <a:p>
            <a:pPr algn="ctr"/>
            <a:r>
              <a:rPr lang="en-US" b="1" dirty="0"/>
              <a:t>Healing Springs Natural Area Acquisition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56EAD6-B873-1F26-180E-5B397FD1D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666" y="1343824"/>
            <a:ext cx="6299774" cy="5352257"/>
          </a:xfrm>
        </p:spPr>
        <p:txBody>
          <a:bodyPr>
            <a:normAutofit/>
          </a:bodyPr>
          <a:lstStyle/>
          <a:p>
            <a:r>
              <a:rPr lang="en-US" dirty="0"/>
              <a:t>Late 2016 – staff from AGFC and ANHC submit letter to ArDOT expressing interest in acquisition</a:t>
            </a:r>
          </a:p>
          <a:p>
            <a:r>
              <a:rPr lang="en-US" dirty="0"/>
              <a:t>Early 2018 – ArDOT closed on property</a:t>
            </a:r>
          </a:p>
          <a:p>
            <a:r>
              <a:rPr lang="en-US" dirty="0"/>
              <a:t>Summer 2018 – meetings with ArDOT, ANHC, and AGFC</a:t>
            </a:r>
          </a:p>
          <a:p>
            <a:r>
              <a:rPr lang="en-US" dirty="0"/>
              <a:t>ArDOT does not do long-term management of land or rare species</a:t>
            </a:r>
          </a:p>
          <a:p>
            <a:pPr lvl="1"/>
            <a:r>
              <a:rPr lang="en-US" sz="2100" dirty="0"/>
              <a:t>ANHC will manage as part of ANHC System of Natural Areas</a:t>
            </a:r>
          </a:p>
          <a:p>
            <a:pPr lvl="1"/>
            <a:r>
              <a:rPr lang="en-US" sz="2100" dirty="0"/>
              <a:t>AGFC will provide enforcement and technical assistance</a:t>
            </a:r>
          </a:p>
          <a:p>
            <a:r>
              <a:rPr lang="en-US" dirty="0"/>
              <a:t>Throughout 2019 – management plan developed</a:t>
            </a:r>
          </a:p>
          <a:p>
            <a:r>
              <a:rPr lang="en-US" dirty="0"/>
              <a:t>May 6</a:t>
            </a:r>
            <a:r>
              <a:rPr lang="en-US" baseline="30000" dirty="0"/>
              <a:t>th</a:t>
            </a:r>
            <a:r>
              <a:rPr lang="en-US" dirty="0"/>
              <a:t>, 2020 – Healing Springs officially becomes the 76</a:t>
            </a:r>
            <a:r>
              <a:rPr lang="en-US" baseline="30000" dirty="0"/>
              <a:t>th</a:t>
            </a:r>
            <a:r>
              <a:rPr lang="en-US" dirty="0"/>
              <a:t> Natural Area</a:t>
            </a:r>
          </a:p>
          <a:p>
            <a:endParaRPr lang="en-US" dirty="0"/>
          </a:p>
          <a:p>
            <a:pPr lvl="2"/>
            <a:endParaRPr lang="en-US" sz="2100" dirty="0"/>
          </a:p>
          <a:p>
            <a:pPr lvl="3"/>
            <a:endParaRPr lang="en-US" sz="1500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0CBCF-2B9F-348A-FF74-498359D089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7603" y="2015454"/>
            <a:ext cx="2190266" cy="8838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A77F87-4946-8ED1-2B4D-52E383F548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9401" y="3499658"/>
            <a:ext cx="2235995" cy="755027"/>
          </a:xfrm>
          <a:prstGeom prst="rect">
            <a:avLst/>
          </a:prstGeom>
        </p:spPr>
      </p:pic>
      <p:pic>
        <p:nvPicPr>
          <p:cNvPr id="8" name="Picture 2" descr="C:\Users\14052\Desktop\agfc_white_fill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9931" y="4798779"/>
            <a:ext cx="2036620" cy="1459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9026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C19DF2-0E37-E046-ADA8-DBAE525D70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787" y="1584251"/>
            <a:ext cx="5392943" cy="41684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B07D26C0-4FFF-F29A-09F7-B7381879FA4C}"/>
              </a:ext>
            </a:extLst>
          </p:cNvPr>
          <p:cNvGrpSpPr/>
          <p:nvPr/>
        </p:nvGrpSpPr>
        <p:grpSpPr>
          <a:xfrm>
            <a:off x="712655" y="2279002"/>
            <a:ext cx="2380479" cy="2558983"/>
            <a:chOff x="1219200" y="1143000"/>
            <a:chExt cx="5381625" cy="421005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66E85D13-2DB2-6719-06FA-7F038D121A73}"/>
                </a:ext>
              </a:extLst>
            </p:cNvPr>
            <p:cNvCxnSpPr/>
            <p:nvPr/>
          </p:nvCxnSpPr>
          <p:spPr>
            <a:xfrm>
              <a:off x="4286250" y="3705225"/>
              <a:ext cx="2181225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ACEFB462-8318-FBA2-2BBF-BCB36A70A1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67475" y="3705225"/>
              <a:ext cx="133350" cy="106680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811A35E3-5739-A9DD-E55B-890D2CA592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9775" y="4772025"/>
              <a:ext cx="781050" cy="58102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C8FC8D88-B675-6366-82D8-62468B454FC6}"/>
                </a:ext>
              </a:extLst>
            </p:cNvPr>
            <p:cNvCxnSpPr>
              <a:cxnSpLocks/>
            </p:cNvCxnSpPr>
            <p:nvPr/>
          </p:nvCxnSpPr>
          <p:spPr>
            <a:xfrm>
              <a:off x="4105275" y="5062537"/>
              <a:ext cx="1714500" cy="29051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2B54B76E-B8CD-BD29-76F4-D2294154ED1A}"/>
                </a:ext>
              </a:extLst>
            </p:cNvPr>
            <p:cNvCxnSpPr>
              <a:cxnSpLocks/>
            </p:cNvCxnSpPr>
            <p:nvPr/>
          </p:nvCxnSpPr>
          <p:spPr>
            <a:xfrm>
              <a:off x="2390775" y="5062537"/>
              <a:ext cx="1700213" cy="1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4FA86E43-FB0C-08C0-B29B-915F19FD77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1725" y="3571875"/>
              <a:ext cx="26194" cy="149066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499F7183-ED62-3DE1-B2C8-A7E7EBB4E06A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" y="3571875"/>
              <a:ext cx="1178719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8E36E1BD-0D1F-755B-24F0-82FC346C7956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" y="1143000"/>
              <a:ext cx="0" cy="242887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666A4263-4976-A060-9080-B1AB36043D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9200" y="1143000"/>
              <a:ext cx="2790825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BF8FF288-E81D-400F-A2C2-842381DC2246}"/>
                </a:ext>
              </a:extLst>
            </p:cNvPr>
            <p:cNvCxnSpPr>
              <a:cxnSpLocks/>
            </p:cNvCxnSpPr>
            <p:nvPr/>
          </p:nvCxnSpPr>
          <p:spPr>
            <a:xfrm>
              <a:off x="3995738" y="1143000"/>
              <a:ext cx="14287" cy="80962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477B0513-6B57-115A-E4C6-65FE74EA2053}"/>
                </a:ext>
              </a:extLst>
            </p:cNvPr>
            <p:cNvCxnSpPr>
              <a:cxnSpLocks/>
            </p:cNvCxnSpPr>
            <p:nvPr/>
          </p:nvCxnSpPr>
          <p:spPr>
            <a:xfrm>
              <a:off x="4002881" y="1883568"/>
              <a:ext cx="283369" cy="98345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6D70B0AD-1863-0479-BEAA-4C082843C59C}"/>
                </a:ext>
              </a:extLst>
            </p:cNvPr>
            <p:cNvCxnSpPr>
              <a:cxnSpLocks/>
            </p:cNvCxnSpPr>
            <p:nvPr/>
          </p:nvCxnSpPr>
          <p:spPr>
            <a:xfrm>
              <a:off x="4286250" y="2867025"/>
              <a:ext cx="0" cy="83820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A877ED42-F186-7247-D976-4E32E03A1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1645" y="1517717"/>
            <a:ext cx="3400510" cy="5138267"/>
          </a:xfrm>
        </p:spPr>
        <p:txBody>
          <a:bodyPr>
            <a:normAutofit/>
          </a:bodyPr>
          <a:lstStyle/>
          <a:p>
            <a:r>
              <a:rPr lang="en-US" sz="2300" dirty="0"/>
              <a:t>A very important and unique Natural Area</a:t>
            </a:r>
          </a:p>
          <a:p>
            <a:pPr lvl="1"/>
            <a:r>
              <a:rPr lang="en-US" sz="2100" dirty="0"/>
              <a:t>From aquatic standpoint, one of most important in the state</a:t>
            </a:r>
          </a:p>
          <a:p>
            <a:r>
              <a:rPr lang="en-US" sz="2300" dirty="0"/>
              <a:t>But an imperfect solution</a:t>
            </a:r>
          </a:p>
          <a:p>
            <a:pPr lvl="1"/>
            <a:r>
              <a:rPr lang="en-US" sz="2100" dirty="0"/>
              <a:t>Protected 0.38 miles out of 0.87 miles of darter habitat</a:t>
            </a:r>
          </a:p>
          <a:p>
            <a:pPr lvl="2"/>
            <a:r>
              <a:rPr lang="en-US" sz="2000" dirty="0"/>
              <a:t>~43% of total</a:t>
            </a:r>
          </a:p>
          <a:p>
            <a:pPr lvl="1"/>
            <a:r>
              <a:rPr lang="en-US" sz="2100" dirty="0"/>
              <a:t>Unprotected</a:t>
            </a:r>
          </a:p>
          <a:p>
            <a:pPr lvl="2"/>
            <a:r>
              <a:rPr lang="en-US" sz="2000" dirty="0"/>
              <a:t>0.49 miles of darter habitat (~57%)</a:t>
            </a:r>
          </a:p>
          <a:p>
            <a:pPr lvl="2"/>
            <a:r>
              <a:rPr lang="en-US" sz="2000" dirty="0"/>
              <a:t>Both springs</a:t>
            </a:r>
          </a:p>
          <a:p>
            <a:pPr lvl="2"/>
            <a:endParaRPr lang="en-US" sz="2200" dirty="0"/>
          </a:p>
          <a:p>
            <a:pPr lvl="1"/>
            <a:endParaRPr lang="en-US" sz="2500" dirty="0"/>
          </a:p>
          <a:p>
            <a:endParaRPr lang="en-US" sz="1500" dirty="0"/>
          </a:p>
          <a:p>
            <a:pPr lvl="1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0C4DE411-2126-69E3-437A-B86469F23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9"/>
            <a:ext cx="9144000" cy="1353343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Healing Springs Natural Area Acquisition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6455F1BA-A894-E430-BEC5-DD75444ADA7B}"/>
              </a:ext>
            </a:extLst>
          </p:cNvPr>
          <p:cNvSpPr/>
          <p:nvPr/>
        </p:nvSpPr>
        <p:spPr>
          <a:xfrm>
            <a:off x="2487232" y="2278999"/>
            <a:ext cx="295175" cy="1557388"/>
          </a:xfrm>
          <a:custGeom>
            <a:avLst/>
            <a:gdLst>
              <a:gd name="connsiteX0" fmla="*/ 268448 w 604008"/>
              <a:gd name="connsiteY0" fmla="*/ 1473 h 2425891"/>
              <a:gd name="connsiteX1" fmla="*/ 117446 w 604008"/>
              <a:gd name="connsiteY1" fmla="*/ 9862 h 2425891"/>
              <a:gd name="connsiteX2" fmla="*/ 67112 w 604008"/>
              <a:gd name="connsiteY2" fmla="*/ 76974 h 2425891"/>
              <a:gd name="connsiteX3" fmla="*/ 50334 w 604008"/>
              <a:gd name="connsiteY3" fmla="*/ 102141 h 2425891"/>
              <a:gd name="connsiteX4" fmla="*/ 33556 w 604008"/>
              <a:gd name="connsiteY4" fmla="*/ 152475 h 2425891"/>
              <a:gd name="connsiteX5" fmla="*/ 16778 w 604008"/>
              <a:gd name="connsiteY5" fmla="*/ 202808 h 2425891"/>
              <a:gd name="connsiteX6" fmla="*/ 0 w 604008"/>
              <a:gd name="connsiteY6" fmla="*/ 269920 h 2425891"/>
              <a:gd name="connsiteX7" fmla="*/ 8389 w 604008"/>
              <a:gd name="connsiteY7" fmla="*/ 370588 h 2425891"/>
              <a:gd name="connsiteX8" fmla="*/ 25167 w 604008"/>
              <a:gd name="connsiteY8" fmla="*/ 404144 h 2425891"/>
              <a:gd name="connsiteX9" fmla="*/ 100668 w 604008"/>
              <a:gd name="connsiteY9" fmla="*/ 412533 h 2425891"/>
              <a:gd name="connsiteX10" fmla="*/ 117446 w 604008"/>
              <a:gd name="connsiteY10" fmla="*/ 471256 h 2425891"/>
              <a:gd name="connsiteX11" fmla="*/ 151002 w 604008"/>
              <a:gd name="connsiteY11" fmla="*/ 538368 h 2425891"/>
              <a:gd name="connsiteX12" fmla="*/ 192947 w 604008"/>
              <a:gd name="connsiteY12" fmla="*/ 546757 h 2425891"/>
              <a:gd name="connsiteX13" fmla="*/ 226503 w 604008"/>
              <a:gd name="connsiteY13" fmla="*/ 563535 h 2425891"/>
              <a:gd name="connsiteX14" fmla="*/ 234892 w 604008"/>
              <a:gd name="connsiteY14" fmla="*/ 588702 h 2425891"/>
              <a:gd name="connsiteX15" fmla="*/ 201336 w 604008"/>
              <a:gd name="connsiteY15" fmla="*/ 706148 h 2425891"/>
              <a:gd name="connsiteX16" fmla="*/ 192947 w 604008"/>
              <a:gd name="connsiteY16" fmla="*/ 739704 h 2425891"/>
              <a:gd name="connsiteX17" fmla="*/ 226503 w 604008"/>
              <a:gd name="connsiteY17" fmla="*/ 890706 h 2425891"/>
              <a:gd name="connsiteX18" fmla="*/ 251670 w 604008"/>
              <a:gd name="connsiteY18" fmla="*/ 899095 h 2425891"/>
              <a:gd name="connsiteX19" fmla="*/ 260059 w 604008"/>
              <a:gd name="connsiteY19" fmla="*/ 924262 h 2425891"/>
              <a:gd name="connsiteX20" fmla="*/ 268448 w 604008"/>
              <a:gd name="connsiteY20" fmla="*/ 957818 h 2425891"/>
              <a:gd name="connsiteX21" fmla="*/ 293615 w 604008"/>
              <a:gd name="connsiteY21" fmla="*/ 974596 h 2425891"/>
              <a:gd name="connsiteX22" fmla="*/ 310393 w 604008"/>
              <a:gd name="connsiteY22" fmla="*/ 1058486 h 2425891"/>
              <a:gd name="connsiteX23" fmla="*/ 327171 w 604008"/>
              <a:gd name="connsiteY23" fmla="*/ 1083652 h 2425891"/>
              <a:gd name="connsiteX24" fmla="*/ 352338 w 604008"/>
              <a:gd name="connsiteY24" fmla="*/ 1092041 h 2425891"/>
              <a:gd name="connsiteX25" fmla="*/ 402672 w 604008"/>
              <a:gd name="connsiteY25" fmla="*/ 1125597 h 2425891"/>
              <a:gd name="connsiteX26" fmla="*/ 427839 w 604008"/>
              <a:gd name="connsiteY26" fmla="*/ 1142375 h 2425891"/>
              <a:gd name="connsiteX27" fmla="*/ 444617 w 604008"/>
              <a:gd name="connsiteY27" fmla="*/ 1175931 h 2425891"/>
              <a:gd name="connsiteX28" fmla="*/ 486562 w 604008"/>
              <a:gd name="connsiteY28" fmla="*/ 1318544 h 2425891"/>
              <a:gd name="connsiteX29" fmla="*/ 478173 w 604008"/>
              <a:gd name="connsiteY29" fmla="*/ 1377267 h 2425891"/>
              <a:gd name="connsiteX30" fmla="*/ 461395 w 604008"/>
              <a:gd name="connsiteY30" fmla="*/ 1402434 h 2425891"/>
              <a:gd name="connsiteX31" fmla="*/ 503340 w 604008"/>
              <a:gd name="connsiteY31" fmla="*/ 1494713 h 2425891"/>
              <a:gd name="connsiteX32" fmla="*/ 520118 w 604008"/>
              <a:gd name="connsiteY32" fmla="*/ 1528269 h 2425891"/>
              <a:gd name="connsiteX33" fmla="*/ 461395 w 604008"/>
              <a:gd name="connsiteY33" fmla="*/ 1586992 h 2425891"/>
              <a:gd name="connsiteX34" fmla="*/ 436228 w 604008"/>
              <a:gd name="connsiteY34" fmla="*/ 1645715 h 2425891"/>
              <a:gd name="connsiteX35" fmla="*/ 503340 w 604008"/>
              <a:gd name="connsiteY35" fmla="*/ 1763161 h 2425891"/>
              <a:gd name="connsiteX36" fmla="*/ 528507 w 604008"/>
              <a:gd name="connsiteY36" fmla="*/ 1771550 h 2425891"/>
              <a:gd name="connsiteX37" fmla="*/ 595619 w 604008"/>
              <a:gd name="connsiteY37" fmla="*/ 1830273 h 2425891"/>
              <a:gd name="connsiteX38" fmla="*/ 604008 w 604008"/>
              <a:gd name="connsiteY38" fmla="*/ 1855440 h 2425891"/>
              <a:gd name="connsiteX39" fmla="*/ 587230 w 604008"/>
              <a:gd name="connsiteY39" fmla="*/ 1956108 h 2425891"/>
              <a:gd name="connsiteX40" fmla="*/ 578841 w 604008"/>
              <a:gd name="connsiteY40" fmla="*/ 1998052 h 2425891"/>
              <a:gd name="connsiteX41" fmla="*/ 545285 w 604008"/>
              <a:gd name="connsiteY41" fmla="*/ 2014830 h 2425891"/>
              <a:gd name="connsiteX42" fmla="*/ 528507 w 604008"/>
              <a:gd name="connsiteY42" fmla="*/ 2098720 h 2425891"/>
              <a:gd name="connsiteX43" fmla="*/ 494951 w 604008"/>
              <a:gd name="connsiteY43" fmla="*/ 2258111 h 2425891"/>
              <a:gd name="connsiteX44" fmla="*/ 478173 w 604008"/>
              <a:gd name="connsiteY44" fmla="*/ 2316834 h 2425891"/>
              <a:gd name="connsiteX45" fmla="*/ 427839 w 604008"/>
              <a:gd name="connsiteY45" fmla="*/ 2350390 h 2425891"/>
              <a:gd name="connsiteX46" fmla="*/ 402672 w 604008"/>
              <a:gd name="connsiteY46" fmla="*/ 2367168 h 2425891"/>
              <a:gd name="connsiteX47" fmla="*/ 234892 w 604008"/>
              <a:gd name="connsiteY47" fmla="*/ 2367168 h 2425891"/>
              <a:gd name="connsiteX48" fmla="*/ 167780 w 604008"/>
              <a:gd name="connsiteY48" fmla="*/ 2383946 h 2425891"/>
              <a:gd name="connsiteX49" fmla="*/ 142613 w 604008"/>
              <a:gd name="connsiteY49" fmla="*/ 2425891 h 2425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604008" h="2425891">
                <a:moveTo>
                  <a:pt x="268448" y="1473"/>
                </a:moveTo>
                <a:cubicBezTo>
                  <a:pt x="218114" y="4269"/>
                  <a:pt x="164648" y="-7839"/>
                  <a:pt x="117446" y="9862"/>
                </a:cubicBezTo>
                <a:cubicBezTo>
                  <a:pt x="91263" y="19681"/>
                  <a:pt x="82623" y="53707"/>
                  <a:pt x="67112" y="76974"/>
                </a:cubicBezTo>
                <a:cubicBezTo>
                  <a:pt x="61519" y="85363"/>
                  <a:pt x="54429" y="92928"/>
                  <a:pt x="50334" y="102141"/>
                </a:cubicBezTo>
                <a:cubicBezTo>
                  <a:pt x="43151" y="118302"/>
                  <a:pt x="39149" y="135697"/>
                  <a:pt x="33556" y="152475"/>
                </a:cubicBezTo>
                <a:cubicBezTo>
                  <a:pt x="33555" y="152479"/>
                  <a:pt x="16779" y="202805"/>
                  <a:pt x="16778" y="202808"/>
                </a:cubicBezTo>
                <a:cubicBezTo>
                  <a:pt x="6655" y="253424"/>
                  <a:pt x="12898" y="231226"/>
                  <a:pt x="0" y="269920"/>
                </a:cubicBezTo>
                <a:cubicBezTo>
                  <a:pt x="2796" y="303476"/>
                  <a:pt x="2184" y="337492"/>
                  <a:pt x="8389" y="370588"/>
                </a:cubicBezTo>
                <a:cubicBezTo>
                  <a:pt x="10694" y="382879"/>
                  <a:pt x="13782" y="398969"/>
                  <a:pt x="25167" y="404144"/>
                </a:cubicBezTo>
                <a:cubicBezTo>
                  <a:pt x="48219" y="414622"/>
                  <a:pt x="75501" y="409737"/>
                  <a:pt x="100668" y="412533"/>
                </a:cubicBezTo>
                <a:cubicBezTo>
                  <a:pt x="110010" y="440559"/>
                  <a:pt x="110424" y="439655"/>
                  <a:pt x="117446" y="471256"/>
                </a:cubicBezTo>
                <a:cubicBezTo>
                  <a:pt x="124206" y="501674"/>
                  <a:pt x="119044" y="522389"/>
                  <a:pt x="151002" y="538368"/>
                </a:cubicBezTo>
                <a:cubicBezTo>
                  <a:pt x="163755" y="544745"/>
                  <a:pt x="178965" y="543961"/>
                  <a:pt x="192947" y="546757"/>
                </a:cubicBezTo>
                <a:cubicBezTo>
                  <a:pt x="204132" y="552350"/>
                  <a:pt x="217660" y="554692"/>
                  <a:pt x="226503" y="563535"/>
                </a:cubicBezTo>
                <a:cubicBezTo>
                  <a:pt x="232756" y="569788"/>
                  <a:pt x="234892" y="579859"/>
                  <a:pt x="234892" y="588702"/>
                </a:cubicBezTo>
                <a:cubicBezTo>
                  <a:pt x="234892" y="673464"/>
                  <a:pt x="238499" y="656598"/>
                  <a:pt x="201336" y="706148"/>
                </a:cubicBezTo>
                <a:cubicBezTo>
                  <a:pt x="198540" y="717333"/>
                  <a:pt x="192947" y="728174"/>
                  <a:pt x="192947" y="739704"/>
                </a:cubicBezTo>
                <a:cubicBezTo>
                  <a:pt x="192947" y="806423"/>
                  <a:pt x="174201" y="855838"/>
                  <a:pt x="226503" y="890706"/>
                </a:cubicBezTo>
                <a:cubicBezTo>
                  <a:pt x="233861" y="895611"/>
                  <a:pt x="243281" y="896299"/>
                  <a:pt x="251670" y="899095"/>
                </a:cubicBezTo>
                <a:cubicBezTo>
                  <a:pt x="254466" y="907484"/>
                  <a:pt x="257630" y="915759"/>
                  <a:pt x="260059" y="924262"/>
                </a:cubicBezTo>
                <a:cubicBezTo>
                  <a:pt x="263226" y="935348"/>
                  <a:pt x="262053" y="948225"/>
                  <a:pt x="268448" y="957818"/>
                </a:cubicBezTo>
                <a:cubicBezTo>
                  <a:pt x="274041" y="966207"/>
                  <a:pt x="285226" y="969003"/>
                  <a:pt x="293615" y="974596"/>
                </a:cubicBezTo>
                <a:cubicBezTo>
                  <a:pt x="296706" y="996235"/>
                  <a:pt x="298680" y="1035060"/>
                  <a:pt x="310393" y="1058486"/>
                </a:cubicBezTo>
                <a:cubicBezTo>
                  <a:pt x="314902" y="1067504"/>
                  <a:pt x="319298" y="1077354"/>
                  <a:pt x="327171" y="1083652"/>
                </a:cubicBezTo>
                <a:cubicBezTo>
                  <a:pt x="334076" y="1089176"/>
                  <a:pt x="344608" y="1087747"/>
                  <a:pt x="352338" y="1092041"/>
                </a:cubicBezTo>
                <a:cubicBezTo>
                  <a:pt x="369965" y="1101834"/>
                  <a:pt x="385894" y="1114412"/>
                  <a:pt x="402672" y="1125597"/>
                </a:cubicBezTo>
                <a:lnTo>
                  <a:pt x="427839" y="1142375"/>
                </a:lnTo>
                <a:cubicBezTo>
                  <a:pt x="433432" y="1153560"/>
                  <a:pt x="440128" y="1164259"/>
                  <a:pt x="444617" y="1175931"/>
                </a:cubicBezTo>
                <a:cubicBezTo>
                  <a:pt x="467802" y="1236212"/>
                  <a:pt x="471411" y="1257941"/>
                  <a:pt x="486562" y="1318544"/>
                </a:cubicBezTo>
                <a:cubicBezTo>
                  <a:pt x="483766" y="1338118"/>
                  <a:pt x="483855" y="1358328"/>
                  <a:pt x="478173" y="1377267"/>
                </a:cubicBezTo>
                <a:cubicBezTo>
                  <a:pt x="475276" y="1386924"/>
                  <a:pt x="462646" y="1392430"/>
                  <a:pt x="461395" y="1402434"/>
                </a:cubicBezTo>
                <a:cubicBezTo>
                  <a:pt x="456226" y="1443787"/>
                  <a:pt x="486641" y="1461316"/>
                  <a:pt x="503340" y="1494713"/>
                </a:cubicBezTo>
                <a:lnTo>
                  <a:pt x="520118" y="1528269"/>
                </a:lnTo>
                <a:cubicBezTo>
                  <a:pt x="479890" y="1608725"/>
                  <a:pt x="535131" y="1513256"/>
                  <a:pt x="461395" y="1586992"/>
                </a:cubicBezTo>
                <a:cubicBezTo>
                  <a:pt x="451029" y="1597358"/>
                  <a:pt x="441242" y="1630674"/>
                  <a:pt x="436228" y="1645715"/>
                </a:cubicBezTo>
                <a:cubicBezTo>
                  <a:pt x="447394" y="1679214"/>
                  <a:pt x="465249" y="1750464"/>
                  <a:pt x="503340" y="1763161"/>
                </a:cubicBezTo>
                <a:lnTo>
                  <a:pt x="528507" y="1771550"/>
                </a:lnTo>
                <a:cubicBezTo>
                  <a:pt x="551088" y="1788486"/>
                  <a:pt x="578910" y="1806881"/>
                  <a:pt x="595619" y="1830273"/>
                </a:cubicBezTo>
                <a:cubicBezTo>
                  <a:pt x="600759" y="1837469"/>
                  <a:pt x="601212" y="1847051"/>
                  <a:pt x="604008" y="1855440"/>
                </a:cubicBezTo>
                <a:cubicBezTo>
                  <a:pt x="598415" y="1888996"/>
                  <a:pt x="593142" y="1922607"/>
                  <a:pt x="587230" y="1956108"/>
                </a:cubicBezTo>
                <a:cubicBezTo>
                  <a:pt x="584752" y="1970149"/>
                  <a:pt x="587129" y="1986450"/>
                  <a:pt x="578841" y="1998052"/>
                </a:cubicBezTo>
                <a:cubicBezTo>
                  <a:pt x="571572" y="2008228"/>
                  <a:pt x="556470" y="2009237"/>
                  <a:pt x="545285" y="2014830"/>
                </a:cubicBezTo>
                <a:cubicBezTo>
                  <a:pt x="525799" y="2092772"/>
                  <a:pt x="549076" y="1995875"/>
                  <a:pt x="528507" y="2098720"/>
                </a:cubicBezTo>
                <a:cubicBezTo>
                  <a:pt x="517859" y="2151961"/>
                  <a:pt x="508119" y="2205437"/>
                  <a:pt x="494951" y="2258111"/>
                </a:cubicBezTo>
                <a:cubicBezTo>
                  <a:pt x="493832" y="2262586"/>
                  <a:pt x="482987" y="2309613"/>
                  <a:pt x="478173" y="2316834"/>
                </a:cubicBezTo>
                <a:cubicBezTo>
                  <a:pt x="454319" y="2352615"/>
                  <a:pt x="458622" y="2334999"/>
                  <a:pt x="427839" y="2350390"/>
                </a:cubicBezTo>
                <a:cubicBezTo>
                  <a:pt x="418821" y="2354899"/>
                  <a:pt x="411061" y="2361575"/>
                  <a:pt x="402672" y="2367168"/>
                </a:cubicBezTo>
                <a:cubicBezTo>
                  <a:pt x="265794" y="2346110"/>
                  <a:pt x="333242" y="2340941"/>
                  <a:pt x="234892" y="2367168"/>
                </a:cubicBezTo>
                <a:cubicBezTo>
                  <a:pt x="212611" y="2373109"/>
                  <a:pt x="167780" y="2383946"/>
                  <a:pt x="167780" y="2383946"/>
                </a:cubicBezTo>
                <a:cubicBezTo>
                  <a:pt x="147534" y="2414316"/>
                  <a:pt x="155511" y="2400095"/>
                  <a:pt x="142613" y="2425891"/>
                </a:cubicBezTo>
              </a:path>
            </a:pathLst>
          </a:custGeom>
          <a:ln w="31750" cap="flat" cmpd="sng" algn="ctr">
            <a:solidFill>
              <a:schemeClr val="accent2">
                <a:lumMod val="60000"/>
                <a:lumOff val="40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0A9FF2C8-043A-CB34-C031-ECB7696E73C4}"/>
              </a:ext>
            </a:extLst>
          </p:cNvPr>
          <p:cNvSpPr/>
          <p:nvPr/>
        </p:nvSpPr>
        <p:spPr>
          <a:xfrm>
            <a:off x="2090691" y="3338005"/>
            <a:ext cx="459420" cy="488291"/>
          </a:xfrm>
          <a:custGeom>
            <a:avLst/>
            <a:gdLst>
              <a:gd name="connsiteX0" fmla="*/ 0 w 612560"/>
              <a:gd name="connsiteY0" fmla="*/ 0 h 488291"/>
              <a:gd name="connsiteX1" fmla="*/ 159798 w 612560"/>
              <a:gd name="connsiteY1" fmla="*/ 17755 h 488291"/>
              <a:gd name="connsiteX2" fmla="*/ 195309 w 612560"/>
              <a:gd name="connsiteY2" fmla="*/ 26633 h 488291"/>
              <a:gd name="connsiteX3" fmla="*/ 221942 w 612560"/>
              <a:gd name="connsiteY3" fmla="*/ 44388 h 488291"/>
              <a:gd name="connsiteX4" fmla="*/ 239697 w 612560"/>
              <a:gd name="connsiteY4" fmla="*/ 88777 h 488291"/>
              <a:gd name="connsiteX5" fmla="*/ 257453 w 612560"/>
              <a:gd name="connsiteY5" fmla="*/ 115410 h 488291"/>
              <a:gd name="connsiteX6" fmla="*/ 266330 w 612560"/>
              <a:gd name="connsiteY6" fmla="*/ 142043 h 488291"/>
              <a:gd name="connsiteX7" fmla="*/ 363985 w 612560"/>
              <a:gd name="connsiteY7" fmla="*/ 186431 h 488291"/>
              <a:gd name="connsiteX8" fmla="*/ 381740 w 612560"/>
              <a:gd name="connsiteY8" fmla="*/ 213064 h 488291"/>
              <a:gd name="connsiteX9" fmla="*/ 435006 w 612560"/>
              <a:gd name="connsiteY9" fmla="*/ 230819 h 488291"/>
              <a:gd name="connsiteX10" fmla="*/ 470517 w 612560"/>
              <a:gd name="connsiteY10" fmla="*/ 337351 h 488291"/>
              <a:gd name="connsiteX11" fmla="*/ 532661 w 612560"/>
              <a:gd name="connsiteY11" fmla="*/ 363984 h 488291"/>
              <a:gd name="connsiteX12" fmla="*/ 594804 w 612560"/>
              <a:gd name="connsiteY12" fmla="*/ 426128 h 488291"/>
              <a:gd name="connsiteX13" fmla="*/ 612560 w 612560"/>
              <a:gd name="connsiteY13" fmla="*/ 488272 h 48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2560" h="488291">
                <a:moveTo>
                  <a:pt x="0" y="0"/>
                </a:moveTo>
                <a:cubicBezTo>
                  <a:pt x="53266" y="5918"/>
                  <a:pt x="106696" y="10514"/>
                  <a:pt x="159798" y="17755"/>
                </a:cubicBezTo>
                <a:cubicBezTo>
                  <a:pt x="171887" y="19404"/>
                  <a:pt x="184094" y="21827"/>
                  <a:pt x="195309" y="26633"/>
                </a:cubicBezTo>
                <a:cubicBezTo>
                  <a:pt x="205116" y="30836"/>
                  <a:pt x="213064" y="38470"/>
                  <a:pt x="221942" y="44388"/>
                </a:cubicBezTo>
                <a:cubicBezTo>
                  <a:pt x="227860" y="59184"/>
                  <a:pt x="232570" y="74523"/>
                  <a:pt x="239697" y="88777"/>
                </a:cubicBezTo>
                <a:cubicBezTo>
                  <a:pt x="244469" y="98320"/>
                  <a:pt x="252681" y="105867"/>
                  <a:pt x="257453" y="115410"/>
                </a:cubicBezTo>
                <a:cubicBezTo>
                  <a:pt x="261638" y="123780"/>
                  <a:pt x="258943" y="136298"/>
                  <a:pt x="266330" y="142043"/>
                </a:cubicBezTo>
                <a:cubicBezTo>
                  <a:pt x="296099" y="165196"/>
                  <a:pt x="329787" y="175031"/>
                  <a:pt x="363985" y="186431"/>
                </a:cubicBezTo>
                <a:cubicBezTo>
                  <a:pt x="369903" y="195309"/>
                  <a:pt x="372692" y="207409"/>
                  <a:pt x="381740" y="213064"/>
                </a:cubicBezTo>
                <a:cubicBezTo>
                  <a:pt x="397611" y="222983"/>
                  <a:pt x="435006" y="230819"/>
                  <a:pt x="435006" y="230819"/>
                </a:cubicBezTo>
                <a:cubicBezTo>
                  <a:pt x="497762" y="293575"/>
                  <a:pt x="423595" y="208317"/>
                  <a:pt x="470517" y="337351"/>
                </a:cubicBezTo>
                <a:cubicBezTo>
                  <a:pt x="476648" y="354212"/>
                  <a:pt x="521852" y="361282"/>
                  <a:pt x="532661" y="363984"/>
                </a:cubicBezTo>
                <a:cubicBezTo>
                  <a:pt x="593713" y="404686"/>
                  <a:pt x="579179" y="379251"/>
                  <a:pt x="594804" y="426128"/>
                </a:cubicBezTo>
                <a:cubicBezTo>
                  <a:pt x="604101" y="491202"/>
                  <a:pt x="582757" y="488272"/>
                  <a:pt x="612560" y="488272"/>
                </a:cubicBezTo>
              </a:path>
            </a:pathLst>
          </a:custGeom>
          <a:ln w="31750" cap="flat" cmpd="sng" algn="ctr">
            <a:solidFill>
              <a:schemeClr val="accent2">
                <a:lumMod val="60000"/>
                <a:lumOff val="40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xmlns="" id="{04725D9E-B99F-94DC-D8FA-1A07560A8062}"/>
              </a:ext>
            </a:extLst>
          </p:cNvPr>
          <p:cNvSpPr/>
          <p:nvPr/>
        </p:nvSpPr>
        <p:spPr>
          <a:xfrm>
            <a:off x="1459327" y="1786890"/>
            <a:ext cx="180943" cy="18821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xmlns="" id="{AEFCD23E-7DE9-F2B5-BE20-21C46028D0FA}"/>
              </a:ext>
            </a:extLst>
          </p:cNvPr>
          <p:cNvSpPr/>
          <p:nvPr/>
        </p:nvSpPr>
        <p:spPr>
          <a:xfrm>
            <a:off x="2537155" y="2168833"/>
            <a:ext cx="180943" cy="18821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819978" y="2619381"/>
            <a:ext cx="280286" cy="727113"/>
          </a:xfrm>
          <a:custGeom>
            <a:avLst/>
            <a:gdLst>
              <a:gd name="connsiteX0" fmla="*/ 30814 w 373714"/>
              <a:gd name="connsiteY0" fmla="*/ 0 h 727113"/>
              <a:gd name="connsiteX1" fmla="*/ 35577 w 373714"/>
              <a:gd name="connsiteY1" fmla="*/ 28575 h 727113"/>
              <a:gd name="connsiteX2" fmla="*/ 21289 w 373714"/>
              <a:gd name="connsiteY2" fmla="*/ 33338 h 727113"/>
              <a:gd name="connsiteX3" fmla="*/ 16527 w 373714"/>
              <a:gd name="connsiteY3" fmla="*/ 123825 h 727113"/>
              <a:gd name="connsiteX4" fmla="*/ 30814 w 373714"/>
              <a:gd name="connsiteY4" fmla="*/ 128588 h 727113"/>
              <a:gd name="connsiteX5" fmla="*/ 45102 w 373714"/>
              <a:gd name="connsiteY5" fmla="*/ 142875 h 727113"/>
              <a:gd name="connsiteX6" fmla="*/ 49864 w 373714"/>
              <a:gd name="connsiteY6" fmla="*/ 161925 h 727113"/>
              <a:gd name="connsiteX7" fmla="*/ 54627 w 373714"/>
              <a:gd name="connsiteY7" fmla="*/ 252413 h 727113"/>
              <a:gd name="connsiteX8" fmla="*/ 102252 w 373714"/>
              <a:gd name="connsiteY8" fmla="*/ 295275 h 727113"/>
              <a:gd name="connsiteX9" fmla="*/ 111777 w 373714"/>
              <a:gd name="connsiteY9" fmla="*/ 428625 h 727113"/>
              <a:gd name="connsiteX10" fmla="*/ 126064 w 373714"/>
              <a:gd name="connsiteY10" fmla="*/ 447675 h 727113"/>
              <a:gd name="connsiteX11" fmla="*/ 149877 w 373714"/>
              <a:gd name="connsiteY11" fmla="*/ 476250 h 727113"/>
              <a:gd name="connsiteX12" fmla="*/ 164164 w 373714"/>
              <a:gd name="connsiteY12" fmla="*/ 528638 h 727113"/>
              <a:gd name="connsiteX13" fmla="*/ 183214 w 373714"/>
              <a:gd name="connsiteY13" fmla="*/ 533400 h 727113"/>
              <a:gd name="connsiteX14" fmla="*/ 211789 w 373714"/>
              <a:gd name="connsiteY14" fmla="*/ 542925 h 727113"/>
              <a:gd name="connsiteX15" fmla="*/ 216552 w 373714"/>
              <a:gd name="connsiteY15" fmla="*/ 557213 h 727113"/>
              <a:gd name="connsiteX16" fmla="*/ 230839 w 373714"/>
              <a:gd name="connsiteY16" fmla="*/ 561975 h 727113"/>
              <a:gd name="connsiteX17" fmla="*/ 211789 w 373714"/>
              <a:gd name="connsiteY17" fmla="*/ 600075 h 727113"/>
              <a:gd name="connsiteX18" fmla="*/ 216552 w 373714"/>
              <a:gd name="connsiteY18" fmla="*/ 619125 h 727113"/>
              <a:gd name="connsiteX19" fmla="*/ 230839 w 373714"/>
              <a:gd name="connsiteY19" fmla="*/ 633413 h 727113"/>
              <a:gd name="connsiteX20" fmla="*/ 240364 w 373714"/>
              <a:gd name="connsiteY20" fmla="*/ 647700 h 727113"/>
              <a:gd name="connsiteX21" fmla="*/ 268939 w 373714"/>
              <a:gd name="connsiteY21" fmla="*/ 671513 h 727113"/>
              <a:gd name="connsiteX22" fmla="*/ 292752 w 373714"/>
              <a:gd name="connsiteY22" fmla="*/ 700088 h 727113"/>
              <a:gd name="connsiteX23" fmla="*/ 311802 w 373714"/>
              <a:gd name="connsiteY23" fmla="*/ 709613 h 727113"/>
              <a:gd name="connsiteX24" fmla="*/ 330852 w 373714"/>
              <a:gd name="connsiteY24" fmla="*/ 723900 h 727113"/>
              <a:gd name="connsiteX25" fmla="*/ 373714 w 373714"/>
              <a:gd name="connsiteY25" fmla="*/ 723900 h 72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73714" h="727113">
                <a:moveTo>
                  <a:pt x="30814" y="0"/>
                </a:moveTo>
                <a:cubicBezTo>
                  <a:pt x="37128" y="9471"/>
                  <a:pt x="47407" y="16745"/>
                  <a:pt x="35577" y="28575"/>
                </a:cubicBezTo>
                <a:cubicBezTo>
                  <a:pt x="32027" y="32125"/>
                  <a:pt x="26052" y="31750"/>
                  <a:pt x="21289" y="33338"/>
                </a:cubicBezTo>
                <a:cubicBezTo>
                  <a:pt x="0" y="65271"/>
                  <a:pt x="946" y="57604"/>
                  <a:pt x="16527" y="123825"/>
                </a:cubicBezTo>
                <a:cubicBezTo>
                  <a:pt x="17677" y="128712"/>
                  <a:pt x="26052" y="127000"/>
                  <a:pt x="30814" y="128588"/>
                </a:cubicBezTo>
                <a:cubicBezTo>
                  <a:pt x="35577" y="133350"/>
                  <a:pt x="41760" y="137027"/>
                  <a:pt x="45102" y="142875"/>
                </a:cubicBezTo>
                <a:cubicBezTo>
                  <a:pt x="48349" y="148558"/>
                  <a:pt x="49297" y="155404"/>
                  <a:pt x="49864" y="161925"/>
                </a:cubicBezTo>
                <a:cubicBezTo>
                  <a:pt x="52481" y="192016"/>
                  <a:pt x="46483" y="223327"/>
                  <a:pt x="54627" y="252413"/>
                </a:cubicBezTo>
                <a:cubicBezTo>
                  <a:pt x="57657" y="263233"/>
                  <a:pt x="90785" y="286675"/>
                  <a:pt x="102252" y="295275"/>
                </a:cubicBezTo>
                <a:cubicBezTo>
                  <a:pt x="122193" y="355106"/>
                  <a:pt x="86084" y="242349"/>
                  <a:pt x="111777" y="428625"/>
                </a:cubicBezTo>
                <a:cubicBezTo>
                  <a:pt x="112862" y="436488"/>
                  <a:pt x="121451" y="441216"/>
                  <a:pt x="126064" y="447675"/>
                </a:cubicBezTo>
                <a:cubicBezTo>
                  <a:pt x="142639" y="470881"/>
                  <a:pt x="127642" y="454016"/>
                  <a:pt x="149877" y="476250"/>
                </a:cubicBezTo>
                <a:cubicBezTo>
                  <a:pt x="151125" y="486235"/>
                  <a:pt x="149429" y="518814"/>
                  <a:pt x="164164" y="528638"/>
                </a:cubicBezTo>
                <a:cubicBezTo>
                  <a:pt x="169610" y="532269"/>
                  <a:pt x="176945" y="531519"/>
                  <a:pt x="183214" y="533400"/>
                </a:cubicBezTo>
                <a:cubicBezTo>
                  <a:pt x="192831" y="536285"/>
                  <a:pt x="211789" y="542925"/>
                  <a:pt x="211789" y="542925"/>
                </a:cubicBezTo>
                <a:cubicBezTo>
                  <a:pt x="213377" y="547688"/>
                  <a:pt x="213002" y="553663"/>
                  <a:pt x="216552" y="557213"/>
                </a:cubicBezTo>
                <a:cubicBezTo>
                  <a:pt x="220102" y="560763"/>
                  <a:pt x="229252" y="557213"/>
                  <a:pt x="230839" y="561975"/>
                </a:cubicBezTo>
                <a:cubicBezTo>
                  <a:pt x="236923" y="580227"/>
                  <a:pt x="221678" y="590187"/>
                  <a:pt x="211789" y="600075"/>
                </a:cubicBezTo>
                <a:cubicBezTo>
                  <a:pt x="213377" y="606425"/>
                  <a:pt x="213305" y="613442"/>
                  <a:pt x="216552" y="619125"/>
                </a:cubicBezTo>
                <a:cubicBezTo>
                  <a:pt x="219894" y="624973"/>
                  <a:pt x="226527" y="628239"/>
                  <a:pt x="230839" y="633413"/>
                </a:cubicBezTo>
                <a:cubicBezTo>
                  <a:pt x="234503" y="637810"/>
                  <a:pt x="236700" y="643303"/>
                  <a:pt x="240364" y="647700"/>
                </a:cubicBezTo>
                <a:cubicBezTo>
                  <a:pt x="251824" y="661451"/>
                  <a:pt x="254891" y="662147"/>
                  <a:pt x="268939" y="671513"/>
                </a:cubicBezTo>
                <a:cubicBezTo>
                  <a:pt x="276534" y="682905"/>
                  <a:pt x="281084" y="691754"/>
                  <a:pt x="292752" y="700088"/>
                </a:cubicBezTo>
                <a:cubicBezTo>
                  <a:pt x="298529" y="704215"/>
                  <a:pt x="305782" y="705850"/>
                  <a:pt x="311802" y="709613"/>
                </a:cubicBezTo>
                <a:cubicBezTo>
                  <a:pt x="318533" y="713820"/>
                  <a:pt x="323118" y="722115"/>
                  <a:pt x="330852" y="723900"/>
                </a:cubicBezTo>
                <a:cubicBezTo>
                  <a:pt x="344773" y="727113"/>
                  <a:pt x="359427" y="723900"/>
                  <a:pt x="373714" y="723900"/>
                </a:cubicBezTo>
              </a:path>
            </a:pathLst>
          </a:custGeom>
          <a:ln w="285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2557464" y="3862391"/>
            <a:ext cx="179374" cy="1014140"/>
          </a:xfrm>
          <a:custGeom>
            <a:avLst/>
            <a:gdLst>
              <a:gd name="connsiteX0" fmla="*/ 0 w 239165"/>
              <a:gd name="connsiteY0" fmla="*/ 0 h 1014140"/>
              <a:gd name="connsiteX1" fmla="*/ 14288 w 239165"/>
              <a:gd name="connsiteY1" fmla="*/ 14287 h 1014140"/>
              <a:gd name="connsiteX2" fmla="*/ 28575 w 239165"/>
              <a:gd name="connsiteY2" fmla="*/ 23812 h 1014140"/>
              <a:gd name="connsiteX3" fmla="*/ 33338 w 239165"/>
              <a:gd name="connsiteY3" fmla="*/ 38100 h 1014140"/>
              <a:gd name="connsiteX4" fmla="*/ 23813 w 239165"/>
              <a:gd name="connsiteY4" fmla="*/ 138112 h 1014140"/>
              <a:gd name="connsiteX5" fmla="*/ 14288 w 239165"/>
              <a:gd name="connsiteY5" fmla="*/ 176212 h 1014140"/>
              <a:gd name="connsiteX6" fmla="*/ 19050 w 239165"/>
              <a:gd name="connsiteY6" fmla="*/ 242887 h 1014140"/>
              <a:gd name="connsiteX7" fmla="*/ 109538 w 239165"/>
              <a:gd name="connsiteY7" fmla="*/ 261937 h 1014140"/>
              <a:gd name="connsiteX8" fmla="*/ 114300 w 239165"/>
              <a:gd name="connsiteY8" fmla="*/ 395287 h 1014140"/>
              <a:gd name="connsiteX9" fmla="*/ 138113 w 239165"/>
              <a:gd name="connsiteY9" fmla="*/ 428625 h 1014140"/>
              <a:gd name="connsiteX10" fmla="*/ 161925 w 239165"/>
              <a:gd name="connsiteY10" fmla="*/ 457200 h 1014140"/>
              <a:gd name="connsiteX11" fmla="*/ 195263 w 239165"/>
              <a:gd name="connsiteY11" fmla="*/ 490537 h 1014140"/>
              <a:gd name="connsiteX12" fmla="*/ 176213 w 239165"/>
              <a:gd name="connsiteY12" fmla="*/ 604837 h 1014140"/>
              <a:gd name="connsiteX13" fmla="*/ 161925 w 239165"/>
              <a:gd name="connsiteY13" fmla="*/ 614362 h 1014140"/>
              <a:gd name="connsiteX14" fmla="*/ 138113 w 239165"/>
              <a:gd name="connsiteY14" fmla="*/ 642937 h 1014140"/>
              <a:gd name="connsiteX15" fmla="*/ 133350 w 239165"/>
              <a:gd name="connsiteY15" fmla="*/ 657225 h 1014140"/>
              <a:gd name="connsiteX16" fmla="*/ 123825 w 239165"/>
              <a:gd name="connsiteY16" fmla="*/ 671512 h 1014140"/>
              <a:gd name="connsiteX17" fmla="*/ 128588 w 239165"/>
              <a:gd name="connsiteY17" fmla="*/ 704850 h 1014140"/>
              <a:gd name="connsiteX18" fmla="*/ 133350 w 239165"/>
              <a:gd name="connsiteY18" fmla="*/ 719137 h 1014140"/>
              <a:gd name="connsiteX19" fmla="*/ 152400 w 239165"/>
              <a:gd name="connsiteY19" fmla="*/ 728662 h 1014140"/>
              <a:gd name="connsiteX20" fmla="*/ 166688 w 239165"/>
              <a:gd name="connsiteY20" fmla="*/ 738187 h 1014140"/>
              <a:gd name="connsiteX21" fmla="*/ 228600 w 239165"/>
              <a:gd name="connsiteY21" fmla="*/ 747712 h 1014140"/>
              <a:gd name="connsiteX22" fmla="*/ 228600 w 239165"/>
              <a:gd name="connsiteY22" fmla="*/ 809625 h 1014140"/>
              <a:gd name="connsiteX23" fmla="*/ 214313 w 239165"/>
              <a:gd name="connsiteY23" fmla="*/ 819150 h 1014140"/>
              <a:gd name="connsiteX24" fmla="*/ 185738 w 239165"/>
              <a:gd name="connsiteY24" fmla="*/ 828675 h 1014140"/>
              <a:gd name="connsiteX25" fmla="*/ 157163 w 239165"/>
              <a:gd name="connsiteY25" fmla="*/ 847725 h 1014140"/>
              <a:gd name="connsiteX26" fmla="*/ 157163 w 239165"/>
              <a:gd name="connsiteY26" fmla="*/ 938212 h 1014140"/>
              <a:gd name="connsiteX27" fmla="*/ 171450 w 239165"/>
              <a:gd name="connsiteY27" fmla="*/ 947737 h 1014140"/>
              <a:gd name="connsiteX28" fmla="*/ 185738 w 239165"/>
              <a:gd name="connsiteY28" fmla="*/ 966787 h 1014140"/>
              <a:gd name="connsiteX29" fmla="*/ 214313 w 239165"/>
              <a:gd name="connsiteY29" fmla="*/ 995362 h 1014140"/>
              <a:gd name="connsiteX30" fmla="*/ 223838 w 239165"/>
              <a:gd name="connsiteY30" fmla="*/ 1009650 h 1014140"/>
              <a:gd name="connsiteX31" fmla="*/ 209550 w 239165"/>
              <a:gd name="connsiteY31" fmla="*/ 1004887 h 101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9165" h="1014140">
                <a:moveTo>
                  <a:pt x="0" y="0"/>
                </a:moveTo>
                <a:cubicBezTo>
                  <a:pt x="4763" y="4762"/>
                  <a:pt x="9114" y="9975"/>
                  <a:pt x="14288" y="14287"/>
                </a:cubicBezTo>
                <a:cubicBezTo>
                  <a:pt x="18685" y="17951"/>
                  <a:pt x="24999" y="19343"/>
                  <a:pt x="28575" y="23812"/>
                </a:cubicBezTo>
                <a:cubicBezTo>
                  <a:pt x="31711" y="27732"/>
                  <a:pt x="31750" y="33337"/>
                  <a:pt x="33338" y="38100"/>
                </a:cubicBezTo>
                <a:cubicBezTo>
                  <a:pt x="30163" y="71437"/>
                  <a:pt x="28389" y="104938"/>
                  <a:pt x="23813" y="138112"/>
                </a:cubicBezTo>
                <a:cubicBezTo>
                  <a:pt x="22024" y="151080"/>
                  <a:pt x="14288" y="176212"/>
                  <a:pt x="14288" y="176212"/>
                </a:cubicBezTo>
                <a:cubicBezTo>
                  <a:pt x="15875" y="198437"/>
                  <a:pt x="1562" y="229080"/>
                  <a:pt x="19050" y="242887"/>
                </a:cubicBezTo>
                <a:cubicBezTo>
                  <a:pt x="139919" y="338311"/>
                  <a:pt x="90438" y="204646"/>
                  <a:pt x="109538" y="261937"/>
                </a:cubicBezTo>
                <a:cubicBezTo>
                  <a:pt x="111125" y="306387"/>
                  <a:pt x="111526" y="350895"/>
                  <a:pt x="114300" y="395287"/>
                </a:cubicBezTo>
                <a:cubicBezTo>
                  <a:pt x="115830" y="419761"/>
                  <a:pt x="120083" y="413170"/>
                  <a:pt x="138113" y="428625"/>
                </a:cubicBezTo>
                <a:cubicBezTo>
                  <a:pt x="192734" y="475444"/>
                  <a:pt x="117825" y="413100"/>
                  <a:pt x="161925" y="457200"/>
                </a:cubicBezTo>
                <a:cubicBezTo>
                  <a:pt x="206380" y="501655"/>
                  <a:pt x="157157" y="439731"/>
                  <a:pt x="195263" y="490537"/>
                </a:cubicBezTo>
                <a:cubicBezTo>
                  <a:pt x="192448" y="546827"/>
                  <a:pt x="208988" y="572062"/>
                  <a:pt x="176213" y="604837"/>
                </a:cubicBezTo>
                <a:cubicBezTo>
                  <a:pt x="172166" y="608884"/>
                  <a:pt x="166688" y="611187"/>
                  <a:pt x="161925" y="614362"/>
                </a:cubicBezTo>
                <a:cubicBezTo>
                  <a:pt x="151007" y="647121"/>
                  <a:pt x="166944" y="608340"/>
                  <a:pt x="138113" y="642937"/>
                </a:cubicBezTo>
                <a:cubicBezTo>
                  <a:pt x="134899" y="646794"/>
                  <a:pt x="135595" y="652735"/>
                  <a:pt x="133350" y="657225"/>
                </a:cubicBezTo>
                <a:cubicBezTo>
                  <a:pt x="130790" y="662344"/>
                  <a:pt x="127000" y="666750"/>
                  <a:pt x="123825" y="671512"/>
                </a:cubicBezTo>
                <a:cubicBezTo>
                  <a:pt x="125413" y="682625"/>
                  <a:pt x="126386" y="693842"/>
                  <a:pt x="128588" y="704850"/>
                </a:cubicBezTo>
                <a:cubicBezTo>
                  <a:pt x="129572" y="709772"/>
                  <a:pt x="129800" y="715587"/>
                  <a:pt x="133350" y="719137"/>
                </a:cubicBezTo>
                <a:cubicBezTo>
                  <a:pt x="138370" y="724157"/>
                  <a:pt x="146236" y="725140"/>
                  <a:pt x="152400" y="728662"/>
                </a:cubicBezTo>
                <a:cubicBezTo>
                  <a:pt x="157370" y="731502"/>
                  <a:pt x="161329" y="736177"/>
                  <a:pt x="166688" y="738187"/>
                </a:cubicBezTo>
                <a:cubicBezTo>
                  <a:pt x="177601" y="742280"/>
                  <a:pt x="222707" y="746975"/>
                  <a:pt x="228600" y="747712"/>
                </a:cubicBezTo>
                <a:cubicBezTo>
                  <a:pt x="234537" y="771459"/>
                  <a:pt x="239165" y="780571"/>
                  <a:pt x="228600" y="809625"/>
                </a:cubicBezTo>
                <a:cubicBezTo>
                  <a:pt x="226644" y="815004"/>
                  <a:pt x="219543" y="816825"/>
                  <a:pt x="214313" y="819150"/>
                </a:cubicBezTo>
                <a:cubicBezTo>
                  <a:pt x="205138" y="823228"/>
                  <a:pt x="194092" y="823106"/>
                  <a:pt x="185738" y="828675"/>
                </a:cubicBezTo>
                <a:lnTo>
                  <a:pt x="157163" y="847725"/>
                </a:lnTo>
                <a:cubicBezTo>
                  <a:pt x="145886" y="881550"/>
                  <a:pt x="144304" y="880347"/>
                  <a:pt x="157163" y="938212"/>
                </a:cubicBezTo>
                <a:cubicBezTo>
                  <a:pt x="158405" y="943799"/>
                  <a:pt x="167403" y="943690"/>
                  <a:pt x="171450" y="947737"/>
                </a:cubicBezTo>
                <a:cubicBezTo>
                  <a:pt x="177063" y="953350"/>
                  <a:pt x="180125" y="961174"/>
                  <a:pt x="185738" y="966787"/>
                </a:cubicBezTo>
                <a:cubicBezTo>
                  <a:pt x="221907" y="1002956"/>
                  <a:pt x="175404" y="940889"/>
                  <a:pt x="214313" y="995362"/>
                </a:cubicBezTo>
                <a:cubicBezTo>
                  <a:pt x="217640" y="1000020"/>
                  <a:pt x="226398" y="1004530"/>
                  <a:pt x="223838" y="1009650"/>
                </a:cubicBezTo>
                <a:cubicBezTo>
                  <a:pt x="221593" y="1014140"/>
                  <a:pt x="209550" y="1004887"/>
                  <a:pt x="209550" y="1004887"/>
                </a:cubicBezTo>
              </a:path>
            </a:pathLst>
          </a:custGeom>
          <a:ln w="317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412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 animBg="1"/>
      <p:bldP spid="6" grpId="0" animBg="1"/>
      <p:bldP spid="26" grpId="0" animBg="1"/>
      <p:bldP spid="32" grpId="0" animBg="1"/>
      <p:bldP spid="3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F18D9B-D51B-7B7E-7993-956E0F09E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"/>
            <a:ext cx="9144000" cy="114299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Healing Springs Acquisition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56EAD6-B873-1F26-180E-5B397FD1D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759" y="1330037"/>
            <a:ext cx="5973602" cy="5527964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July 2020 – a developer buys adjacent 90 acres including the rest of the Healing Springs complex</a:t>
            </a:r>
          </a:p>
          <a:p>
            <a:pPr lvl="1"/>
            <a:r>
              <a:rPr lang="en-US" sz="2200" dirty="0"/>
              <a:t>Begins clearing trees off upland portions</a:t>
            </a:r>
          </a:p>
          <a:p>
            <a:pPr lvl="1"/>
            <a:r>
              <a:rPr lang="en-US" sz="2200" dirty="0"/>
              <a:t>Plans new housing edition</a:t>
            </a:r>
          </a:p>
          <a:p>
            <a:r>
              <a:rPr lang="en-US" sz="2200" dirty="0"/>
              <a:t>November 2020 – AGFC/ANHC learn about situation</a:t>
            </a:r>
          </a:p>
          <a:p>
            <a:r>
              <a:rPr lang="en-US" sz="2200" dirty="0"/>
              <a:t>2020 to </a:t>
            </a:r>
            <a:r>
              <a:rPr lang="en-US" sz="2200" dirty="0" smtClean="0"/>
              <a:t>2022– </a:t>
            </a:r>
            <a:r>
              <a:rPr lang="en-US" sz="2200" dirty="0"/>
              <a:t>meetings between developer, ArDOT, ANHC, and AGFC</a:t>
            </a:r>
          </a:p>
          <a:p>
            <a:pPr lvl="1"/>
            <a:r>
              <a:rPr lang="en-US" sz="2200" dirty="0"/>
              <a:t>Intense negotiations for either all or part of the property</a:t>
            </a:r>
          </a:p>
          <a:p>
            <a:pPr lvl="1"/>
            <a:r>
              <a:rPr lang="en-US" sz="2200" dirty="0"/>
              <a:t>Land is </a:t>
            </a:r>
            <a:r>
              <a:rPr lang="en-US" sz="2200" dirty="0" smtClean="0"/>
              <a:t>very expensive </a:t>
            </a:r>
            <a:r>
              <a:rPr lang="en-US" sz="2200" dirty="0"/>
              <a:t>in NWA</a:t>
            </a:r>
          </a:p>
          <a:p>
            <a:pPr lvl="1"/>
            <a:r>
              <a:rPr lang="en-US" sz="2200" dirty="0"/>
              <a:t>Acquiring floodplain and buffer around streams and springs more </a:t>
            </a:r>
            <a:r>
              <a:rPr lang="en-US" sz="2200" dirty="0" smtClean="0"/>
              <a:t>feasible than full tract</a:t>
            </a:r>
            <a:endParaRPr lang="en-US" sz="2200" dirty="0"/>
          </a:p>
          <a:p>
            <a:r>
              <a:rPr lang="en-US" sz="2200" dirty="0"/>
              <a:t>Summer 2022 – ArDOT and developer reach a deal</a:t>
            </a:r>
          </a:p>
          <a:p>
            <a:r>
              <a:rPr lang="en-US" sz="2200" dirty="0"/>
              <a:t>Expands Healing Springs by an additional 27 acres</a:t>
            </a:r>
          </a:p>
        </p:txBody>
      </p:sp>
      <p:pic>
        <p:nvPicPr>
          <p:cNvPr id="8" name="Picture 2" descr="C:\Users\14052\Desktop\agfc_white_fill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9931" y="4798780"/>
            <a:ext cx="2036620" cy="1459405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DC0CBCF-2B9F-348A-FF74-498359D089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7603" y="2015454"/>
            <a:ext cx="2190266" cy="8838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A77F87-4946-8ED1-2B4D-52E383F548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9401" y="3499658"/>
            <a:ext cx="2235995" cy="75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409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07CFBEA-97FF-6E4E-7AB3-6378E837C9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6" t="3054" r="2604" b="3817"/>
          <a:stretch/>
        </p:blipFill>
        <p:spPr>
          <a:xfrm>
            <a:off x="511049" y="1317637"/>
            <a:ext cx="4775845" cy="39941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5FF9ED8-9916-9FD6-92DC-ADE83D627D45}"/>
              </a:ext>
            </a:extLst>
          </p:cNvPr>
          <p:cNvSpPr txBox="1">
            <a:spLocks/>
          </p:cNvSpPr>
          <p:nvPr/>
        </p:nvSpPr>
        <p:spPr>
          <a:xfrm>
            <a:off x="5719156" y="1263535"/>
            <a:ext cx="3424844" cy="4174203"/>
          </a:xfrm>
          <a:prstGeom prst="rect">
            <a:avLst/>
          </a:prstGeom>
        </p:spPr>
        <p:txBody>
          <a:bodyPr vert="horz" lIns="68577" tIns="34289" rIns="68577" bIns="3428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84" indent="-342884" algn="l">
              <a:buFont typeface="Arial" panose="020B0604020202020204" pitchFamily="34" charset="0"/>
              <a:buChar char="•"/>
            </a:pPr>
            <a:r>
              <a:rPr lang="en-US" dirty="0"/>
              <a:t>Level III Ecoregion</a:t>
            </a:r>
          </a:p>
          <a:p>
            <a:pPr marL="685766" lvl="1" indent="-342884" algn="l">
              <a:buFont typeface="Arial" panose="020B0604020202020204" pitchFamily="34" charset="0"/>
              <a:buChar char="•"/>
            </a:pPr>
            <a:r>
              <a:rPr lang="en-US" sz="2400" dirty="0"/>
              <a:t>Eleven Level IV Ecoregions</a:t>
            </a:r>
          </a:p>
          <a:p>
            <a:pPr marL="342884" indent="-342884" algn="l">
              <a:buFont typeface="Arial" panose="020B0604020202020204" pitchFamily="34" charset="0"/>
              <a:buChar char="•"/>
            </a:pPr>
            <a:r>
              <a:rPr lang="en-US" dirty="0"/>
              <a:t>Crucial center of </a:t>
            </a:r>
            <a:r>
              <a:rPr lang="en-US" dirty="0" smtClean="0"/>
              <a:t>biodiversity and endemism, terrestrial and aquatic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962FA53-3723-16A7-595D-E2B1452853E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838200"/>
          </a:xfrm>
          <a:prstGeom prst="rect">
            <a:avLst/>
          </a:prstGeom>
        </p:spPr>
        <p:txBody>
          <a:bodyPr vert="horz" lIns="68577" tIns="34289" rIns="68577" bIns="3428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The Ozark Highlands: Biodiversity and Endemism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1457" y="4031317"/>
            <a:ext cx="558510" cy="891379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15FF9ED8-9916-9FD6-92DC-ADE83D627D45}"/>
              </a:ext>
            </a:extLst>
          </p:cNvPr>
          <p:cNvSpPr txBox="1">
            <a:spLocks/>
          </p:cNvSpPr>
          <p:nvPr/>
        </p:nvSpPr>
        <p:spPr>
          <a:xfrm>
            <a:off x="590204" y="5461462"/>
            <a:ext cx="4621875" cy="1683156"/>
          </a:xfrm>
          <a:prstGeom prst="rect">
            <a:avLst/>
          </a:prstGeom>
        </p:spPr>
        <p:txBody>
          <a:bodyPr vert="horz" lIns="68577" tIns="34289" rIns="68577" bIns="3428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84" indent="-342884" algn="l">
              <a:buFont typeface="Arial" panose="020B0604020202020204" pitchFamily="34" charset="0"/>
              <a:buChar char="•"/>
            </a:pPr>
            <a:r>
              <a:rPr lang="en-US" dirty="0" smtClean="0"/>
              <a:t>~</a:t>
            </a:r>
            <a:r>
              <a:rPr lang="en-US" dirty="0"/>
              <a:t>200 species mostly restricted to the Ozarks</a:t>
            </a:r>
          </a:p>
          <a:p>
            <a:pPr marL="342884" indent="-342884" algn="l">
              <a:buFont typeface="Arial" panose="020B0604020202020204" pitchFamily="34" charset="0"/>
              <a:buChar char="•"/>
            </a:pPr>
            <a:r>
              <a:rPr lang="en-US" dirty="0"/>
              <a:t>~160 of those true endemics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8E67050-4034-4157-9CA6-95D8A90F4F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619404" y="4031783"/>
            <a:ext cx="3270001" cy="19011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602778" y="6084916"/>
            <a:ext cx="3291839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600" b="1" dirty="0" smtClean="0"/>
              <a:t>Benton County Cave Crayfish (</a:t>
            </a:r>
            <a:r>
              <a:rPr lang="en-US" sz="1600" b="1" i="1" dirty="0" smtClean="0"/>
              <a:t>Cambarus </a:t>
            </a:r>
            <a:r>
              <a:rPr lang="en-US" sz="1600" b="1" i="1" dirty="0" err="1" smtClean="0"/>
              <a:t>aculabrum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267899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C19DF2-0E37-E046-ADA8-DBAE525D70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B07D26C0-4FFF-F29A-09F7-B7381879FA4C}"/>
              </a:ext>
            </a:extLst>
          </p:cNvPr>
          <p:cNvGrpSpPr/>
          <p:nvPr/>
        </p:nvGrpSpPr>
        <p:grpSpPr>
          <a:xfrm>
            <a:off x="914405" y="1143001"/>
            <a:ext cx="4036219" cy="4210051"/>
            <a:chOff x="1219200" y="1143000"/>
            <a:chExt cx="5381625" cy="421005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66E85D13-2DB2-6719-06FA-7F038D121A73}"/>
                </a:ext>
              </a:extLst>
            </p:cNvPr>
            <p:cNvCxnSpPr/>
            <p:nvPr/>
          </p:nvCxnSpPr>
          <p:spPr>
            <a:xfrm>
              <a:off x="4286250" y="3705225"/>
              <a:ext cx="2181225" cy="0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ACEFB462-8318-FBA2-2BBF-BCB36A70A1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67475" y="3705225"/>
              <a:ext cx="133350" cy="1066800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811A35E3-5739-A9DD-E55B-890D2CA592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9775" y="4772025"/>
              <a:ext cx="781050" cy="581025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C8FC8D88-B675-6366-82D8-62468B454FC6}"/>
                </a:ext>
              </a:extLst>
            </p:cNvPr>
            <p:cNvCxnSpPr>
              <a:cxnSpLocks/>
            </p:cNvCxnSpPr>
            <p:nvPr/>
          </p:nvCxnSpPr>
          <p:spPr>
            <a:xfrm>
              <a:off x="4105275" y="5062537"/>
              <a:ext cx="1714500" cy="290513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2B54B76E-B8CD-BD29-76F4-D2294154ED1A}"/>
                </a:ext>
              </a:extLst>
            </p:cNvPr>
            <p:cNvCxnSpPr>
              <a:cxnSpLocks/>
            </p:cNvCxnSpPr>
            <p:nvPr/>
          </p:nvCxnSpPr>
          <p:spPr>
            <a:xfrm>
              <a:off x="2390775" y="5062537"/>
              <a:ext cx="1700213" cy="1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4FA86E43-FB0C-08C0-B29B-915F19FD77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1725" y="3571875"/>
              <a:ext cx="26194" cy="1490662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499F7183-ED62-3DE1-B2C8-A7E7EBB4E06A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" y="3571875"/>
              <a:ext cx="1178719" cy="0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8E36E1BD-0D1F-755B-24F0-82FC346C7956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" y="1143000"/>
              <a:ext cx="0" cy="2428875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666A4263-4976-A060-9080-B1AB36043D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9200" y="1143000"/>
              <a:ext cx="2790825" cy="0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BF8FF288-E81D-400F-A2C2-842381DC2246}"/>
                </a:ext>
              </a:extLst>
            </p:cNvPr>
            <p:cNvCxnSpPr>
              <a:cxnSpLocks/>
            </p:cNvCxnSpPr>
            <p:nvPr/>
          </p:nvCxnSpPr>
          <p:spPr>
            <a:xfrm>
              <a:off x="3995738" y="1143000"/>
              <a:ext cx="14287" cy="809625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477B0513-6B57-115A-E4C6-65FE74EA2053}"/>
                </a:ext>
              </a:extLst>
            </p:cNvPr>
            <p:cNvCxnSpPr>
              <a:cxnSpLocks/>
            </p:cNvCxnSpPr>
            <p:nvPr/>
          </p:nvCxnSpPr>
          <p:spPr>
            <a:xfrm>
              <a:off x="4002881" y="1883568"/>
              <a:ext cx="283369" cy="983457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6D70B0AD-1863-0479-BEAA-4C082843C59C}"/>
                </a:ext>
              </a:extLst>
            </p:cNvPr>
            <p:cNvCxnSpPr>
              <a:cxnSpLocks/>
            </p:cNvCxnSpPr>
            <p:nvPr/>
          </p:nvCxnSpPr>
          <p:spPr>
            <a:xfrm>
              <a:off x="4286250" y="2867025"/>
              <a:ext cx="0" cy="838200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D51059E5-DA2F-71E6-ED1F-933566CCBF6C}"/>
              </a:ext>
            </a:extLst>
          </p:cNvPr>
          <p:cNvGrpSpPr/>
          <p:nvPr/>
        </p:nvGrpSpPr>
        <p:grpSpPr>
          <a:xfrm>
            <a:off x="3214693" y="1056085"/>
            <a:ext cx="2264569" cy="2649139"/>
            <a:chOff x="4286250" y="1056085"/>
            <a:chExt cx="3019425" cy="2649139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26DD0AEB-2239-7E68-8B1A-2E4A518AA3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7100" y="2249093"/>
              <a:ext cx="28575" cy="114296"/>
            </a:xfrm>
            <a:prstGeom prst="line">
              <a:avLst/>
            </a:prstGeom>
            <a:ln w="444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156685E6-61A3-C57E-CDD2-E38D037D8866}"/>
                </a:ext>
              </a:extLst>
            </p:cNvPr>
            <p:cNvCxnSpPr>
              <a:cxnSpLocks/>
            </p:cNvCxnSpPr>
            <p:nvPr/>
          </p:nvCxnSpPr>
          <p:spPr>
            <a:xfrm>
              <a:off x="4293393" y="2787252"/>
              <a:ext cx="669132" cy="241698"/>
            </a:xfrm>
            <a:prstGeom prst="line">
              <a:avLst/>
            </a:prstGeom>
            <a:ln w="444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185B8621-1CD6-CB10-ECD5-3887D111F5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69667" y="2395538"/>
              <a:ext cx="372070" cy="664372"/>
            </a:xfrm>
            <a:prstGeom prst="line">
              <a:avLst/>
            </a:prstGeom>
            <a:ln w="444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C214B936-9A1A-0228-12DE-2B854946FD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1737" y="2066925"/>
              <a:ext cx="35125" cy="338138"/>
            </a:xfrm>
            <a:prstGeom prst="line">
              <a:avLst/>
            </a:prstGeom>
            <a:ln w="444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2381A523-176B-93A8-CEC0-07C5AFA282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40536" y="1712715"/>
              <a:ext cx="136326" cy="354210"/>
            </a:xfrm>
            <a:prstGeom prst="line">
              <a:avLst/>
            </a:prstGeom>
            <a:ln w="444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AED1D552-294A-2923-3B36-66D5D2A56F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55702" y="1384698"/>
              <a:ext cx="84834" cy="353616"/>
            </a:xfrm>
            <a:prstGeom prst="line">
              <a:avLst/>
            </a:prstGeom>
            <a:ln w="444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6AE8C98B-F7CB-3073-0F65-249273A1F6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45877" y="1163837"/>
              <a:ext cx="9825" cy="220861"/>
            </a:xfrm>
            <a:prstGeom prst="line">
              <a:avLst/>
            </a:prstGeom>
            <a:ln w="444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30E6C3C6-0A20-7891-4A9B-14F92B78D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36357" y="1056085"/>
              <a:ext cx="502443" cy="95846"/>
            </a:xfrm>
            <a:prstGeom prst="line">
              <a:avLst/>
            </a:prstGeom>
            <a:ln w="444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9CD9A4A9-B1B8-FB23-CFFA-14B5B326EAD7}"/>
                </a:ext>
              </a:extLst>
            </p:cNvPr>
            <p:cNvCxnSpPr>
              <a:cxnSpLocks/>
            </p:cNvCxnSpPr>
            <p:nvPr/>
          </p:nvCxnSpPr>
          <p:spPr>
            <a:xfrm>
              <a:off x="5625703" y="1065016"/>
              <a:ext cx="584597" cy="319682"/>
            </a:xfrm>
            <a:prstGeom prst="line">
              <a:avLst/>
            </a:prstGeom>
            <a:ln w="444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F6F94C29-1E67-CB2B-1834-C7A5D93AF038}"/>
                </a:ext>
              </a:extLst>
            </p:cNvPr>
            <p:cNvCxnSpPr>
              <a:cxnSpLocks/>
            </p:cNvCxnSpPr>
            <p:nvPr/>
          </p:nvCxnSpPr>
          <p:spPr>
            <a:xfrm>
              <a:off x="6175623" y="1351360"/>
              <a:ext cx="291852" cy="601265"/>
            </a:xfrm>
            <a:prstGeom prst="line">
              <a:avLst/>
            </a:prstGeom>
            <a:ln w="444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5472E5E5-42E7-D431-0C96-49AF55B03414}"/>
                </a:ext>
              </a:extLst>
            </p:cNvPr>
            <p:cNvCxnSpPr>
              <a:cxnSpLocks/>
            </p:cNvCxnSpPr>
            <p:nvPr/>
          </p:nvCxnSpPr>
          <p:spPr>
            <a:xfrm>
              <a:off x="6467475" y="1933575"/>
              <a:ext cx="695325" cy="19050"/>
            </a:xfrm>
            <a:prstGeom prst="line">
              <a:avLst/>
            </a:prstGeom>
            <a:ln w="444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1FB403C0-7893-B08C-78ED-F111D6F81473}"/>
                </a:ext>
              </a:extLst>
            </p:cNvPr>
            <p:cNvCxnSpPr>
              <a:cxnSpLocks/>
            </p:cNvCxnSpPr>
            <p:nvPr/>
          </p:nvCxnSpPr>
          <p:spPr>
            <a:xfrm>
              <a:off x="7162800" y="1947864"/>
              <a:ext cx="142875" cy="299442"/>
            </a:xfrm>
            <a:prstGeom prst="line">
              <a:avLst/>
            </a:prstGeom>
            <a:ln w="444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xmlns="" id="{42A011BC-F55F-E956-B264-1068B2AD19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7973" y="2352078"/>
              <a:ext cx="569127" cy="66084"/>
            </a:xfrm>
            <a:prstGeom prst="line">
              <a:avLst/>
            </a:prstGeom>
            <a:ln w="444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F592B857-A9E8-96F7-3561-EC17547C6E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67475" y="2418162"/>
              <a:ext cx="240498" cy="734613"/>
            </a:xfrm>
            <a:prstGeom prst="line">
              <a:avLst/>
            </a:prstGeom>
            <a:ln w="444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88E89E6A-0B91-F8A1-5759-0AF12CAE1D49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00" y="3124200"/>
              <a:ext cx="0" cy="581024"/>
            </a:xfrm>
            <a:prstGeom prst="line">
              <a:avLst/>
            </a:prstGeom>
            <a:ln w="444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xmlns="" id="{31A8FD56-E765-9793-C1FC-60BA2D49BC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86250" y="3695698"/>
              <a:ext cx="2219325" cy="0"/>
            </a:xfrm>
            <a:prstGeom prst="line">
              <a:avLst/>
            </a:prstGeom>
            <a:ln w="444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xmlns="" id="{EF662DEF-94D6-4AA1-7801-31887370E6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7857" y="2962271"/>
              <a:ext cx="0" cy="733427"/>
            </a:xfrm>
            <a:prstGeom prst="line">
              <a:avLst/>
            </a:prstGeom>
            <a:ln w="444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xmlns="" id="{294805FD-9C8B-8259-244F-D6D3985CBE0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86250" y="2785468"/>
              <a:ext cx="18750" cy="238123"/>
            </a:xfrm>
            <a:prstGeom prst="line">
              <a:avLst/>
            </a:prstGeom>
            <a:ln w="444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30" name="Picture 6" descr="C:\Users\14052\Desktop\Capture cop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2" y="-504826"/>
            <a:ext cx="4414838" cy="3905251"/>
          </a:xfrm>
          <a:prstGeom prst="rect">
            <a:avLst/>
          </a:prstGeom>
          <a:noFill/>
        </p:spPr>
      </p:pic>
      <p:pic>
        <p:nvPicPr>
          <p:cNvPr id="1031" name="Picture 7" descr="C:\Users\14052\Desktop\Capture copy cop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0194" y="-119062"/>
            <a:ext cx="1714500" cy="1666876"/>
          </a:xfrm>
          <a:prstGeom prst="rect">
            <a:avLst/>
          </a:prstGeom>
          <a:noFill/>
        </p:spPr>
      </p:pic>
      <p:sp>
        <p:nvSpPr>
          <p:cNvPr id="60" name="Rectangle 59"/>
          <p:cNvSpPr/>
          <p:nvPr/>
        </p:nvSpPr>
        <p:spPr>
          <a:xfrm>
            <a:off x="5886456" y="423336"/>
            <a:ext cx="3107531" cy="64346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D2C9A183-B551-1F36-C995-87E599C1DD85}"/>
              </a:ext>
            </a:extLst>
          </p:cNvPr>
          <p:cNvSpPr txBox="1"/>
          <p:nvPr/>
        </p:nvSpPr>
        <p:spPr>
          <a:xfrm>
            <a:off x="6049993" y="581032"/>
            <a:ext cx="2886189" cy="6409445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marL="214303" indent="-214303">
              <a:buFont typeface="Arial" panose="020B0604020202020204" pitchFamily="34" charset="0"/>
              <a:buChar char="•"/>
            </a:pPr>
            <a:r>
              <a:rPr lang="en-US" sz="1650" dirty="0"/>
              <a:t>HSNA will now protect:</a:t>
            </a:r>
          </a:p>
          <a:p>
            <a:pPr marL="557185" lvl="1" indent="-214303">
              <a:buFont typeface="Arial" panose="020B0604020202020204" pitchFamily="34" charset="0"/>
              <a:buChar char="•"/>
            </a:pPr>
            <a:r>
              <a:rPr lang="en-US" sz="1650" dirty="0"/>
              <a:t>100% of Least and Arkansas Darter habitat</a:t>
            </a:r>
          </a:p>
          <a:p>
            <a:pPr marL="557185" lvl="1" indent="-214303">
              <a:buFont typeface="Arial" panose="020B0604020202020204" pitchFamily="34" charset="0"/>
              <a:buChar char="•"/>
            </a:pPr>
            <a:r>
              <a:rPr lang="en-US" sz="1650" dirty="0"/>
              <a:t>Healing Spring</a:t>
            </a:r>
          </a:p>
          <a:p>
            <a:pPr marL="557185" lvl="1" indent="-214303">
              <a:buFont typeface="Arial" panose="020B0604020202020204" pitchFamily="34" charset="0"/>
              <a:buChar char="•"/>
            </a:pPr>
            <a:r>
              <a:rPr lang="en-US" sz="1650" dirty="0"/>
              <a:t>All of Healing Spring Branch</a:t>
            </a:r>
          </a:p>
          <a:p>
            <a:pPr marL="557185" lvl="1" indent="-214303">
              <a:buFont typeface="Arial" panose="020B0604020202020204" pitchFamily="34" charset="0"/>
              <a:buChar char="•"/>
            </a:pPr>
            <a:r>
              <a:rPr lang="en-US" sz="1650" dirty="0"/>
              <a:t>Most of Fulbright Spring Branch</a:t>
            </a:r>
          </a:p>
          <a:p>
            <a:pPr marL="214303" indent="-214303">
              <a:buFont typeface="Arial" panose="020B0604020202020204" pitchFamily="34" charset="0"/>
              <a:buChar char="•"/>
            </a:pPr>
            <a:r>
              <a:rPr lang="en-US" sz="1650" dirty="0"/>
              <a:t>Housing development</a:t>
            </a:r>
          </a:p>
          <a:p>
            <a:pPr marL="557185" lvl="1" indent="-214303">
              <a:buFont typeface="Arial" panose="020B0604020202020204" pitchFamily="34" charset="0"/>
              <a:buChar char="•"/>
            </a:pPr>
            <a:r>
              <a:rPr lang="en-US" sz="1650" dirty="0"/>
              <a:t>Large lots</a:t>
            </a:r>
          </a:p>
          <a:p>
            <a:pPr marL="214303" indent="-214303">
              <a:buFont typeface="Arial" panose="020B0604020202020204" pitchFamily="34" charset="0"/>
              <a:buChar char="•"/>
            </a:pPr>
            <a:r>
              <a:rPr lang="en-US" sz="1650" dirty="0"/>
              <a:t>Area around Fulbright Spring will not be developed</a:t>
            </a:r>
          </a:p>
          <a:p>
            <a:pPr marL="557185" lvl="1" indent="-214303">
              <a:buFont typeface="Arial" panose="020B0604020202020204" pitchFamily="34" charset="0"/>
              <a:buChar char="•"/>
            </a:pPr>
            <a:r>
              <a:rPr lang="en-US" sz="1650" dirty="0"/>
              <a:t>Undeveloped green space</a:t>
            </a:r>
          </a:p>
          <a:p>
            <a:pPr marL="557185" lvl="1" indent="-214303">
              <a:buFont typeface="Arial" panose="020B0604020202020204" pitchFamily="34" charset="0"/>
              <a:buChar char="•"/>
            </a:pPr>
            <a:r>
              <a:rPr lang="en-US" sz="1650" dirty="0"/>
              <a:t>Homeowners association</a:t>
            </a:r>
          </a:p>
          <a:p>
            <a:pPr marL="557185" lvl="1" indent="-214303">
              <a:buFont typeface="Arial" panose="020B0604020202020204" pitchFamily="34" charset="0"/>
              <a:buChar char="•"/>
            </a:pPr>
            <a:r>
              <a:rPr lang="en-US" sz="1650" dirty="0"/>
              <a:t>Will work with ANHC and other partners</a:t>
            </a:r>
          </a:p>
          <a:p>
            <a:pPr marL="214303" indent="-214303">
              <a:buFont typeface="Arial" panose="020B0604020202020204" pitchFamily="34" charset="0"/>
              <a:buChar char="•"/>
            </a:pPr>
            <a:r>
              <a:rPr lang="en-US" sz="1650" dirty="0"/>
              <a:t>Future steps</a:t>
            </a:r>
          </a:p>
          <a:p>
            <a:pPr marL="557185" lvl="1" indent="-214303">
              <a:buFont typeface="Arial" panose="020B0604020202020204" pitchFamily="34" charset="0"/>
              <a:buChar char="•"/>
            </a:pPr>
            <a:r>
              <a:rPr lang="en-US" sz="1650" dirty="0"/>
              <a:t>Trails</a:t>
            </a:r>
          </a:p>
          <a:p>
            <a:pPr marL="557185" lvl="1" indent="-214303">
              <a:buFont typeface="Arial" panose="020B0604020202020204" pitchFamily="34" charset="0"/>
              <a:buChar char="•"/>
            </a:pPr>
            <a:r>
              <a:rPr lang="en-US" sz="1650" dirty="0"/>
              <a:t>Interpretive panels</a:t>
            </a:r>
          </a:p>
          <a:p>
            <a:pPr marL="557185" lvl="1" indent="-214303">
              <a:buFont typeface="Arial" panose="020B0604020202020204" pitchFamily="34" charset="0"/>
              <a:buChar char="•"/>
            </a:pPr>
            <a:r>
              <a:rPr lang="en-US" sz="1650" dirty="0"/>
              <a:t>Continued restoration</a:t>
            </a:r>
          </a:p>
          <a:p>
            <a:pPr marL="557185" lvl="1" indent="-214303">
              <a:buFont typeface="Arial" panose="020B0604020202020204" pitchFamily="34" charset="0"/>
              <a:buChar char="•"/>
            </a:pPr>
            <a:r>
              <a:rPr lang="en-US" sz="1650" dirty="0"/>
              <a:t>Regular </a:t>
            </a:r>
            <a:r>
              <a:rPr lang="en-US" sz="1650" dirty="0" smtClean="0"/>
              <a:t>monitoring</a:t>
            </a:r>
          </a:p>
          <a:p>
            <a:pPr marL="557185" lvl="1" indent="-214303">
              <a:buFont typeface="Arial" panose="020B0604020202020204" pitchFamily="34" charset="0"/>
              <a:buChar char="•"/>
            </a:pPr>
            <a:r>
              <a:rPr lang="en-US" sz="1650" dirty="0" smtClean="0"/>
              <a:t>Bank Stabilization of Little Osage Creek</a:t>
            </a:r>
            <a:endParaRPr lang="en-US" sz="1650" dirty="0"/>
          </a:p>
          <a:p>
            <a:pPr marL="214303" indent="-214303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405815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D2B64-B8B3-408F-2089-2D441DFD4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"/>
            <a:ext cx="9144000" cy="93325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Rare Fish at Healing Springs Natural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F03113-D017-29A3-A143-CE87244EC2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9632" y="980902"/>
            <a:ext cx="3237851" cy="18454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60F9FF-8DDC-079D-1D85-645B8167A1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89"/>
          <a:stretch/>
        </p:blipFill>
        <p:spPr>
          <a:xfrm>
            <a:off x="5794570" y="3765666"/>
            <a:ext cx="3191487" cy="19534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D50344-2858-8810-5B49-49B38FCBEC6F}"/>
              </a:ext>
            </a:extLst>
          </p:cNvPr>
          <p:cNvSpPr txBox="1"/>
          <p:nvPr/>
        </p:nvSpPr>
        <p:spPr>
          <a:xfrm>
            <a:off x="5815433" y="3033352"/>
            <a:ext cx="3153521" cy="623246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1800" b="1" dirty="0"/>
              <a:t>Sunburst Darter </a:t>
            </a:r>
            <a:endParaRPr lang="en-US" sz="1800" b="1" dirty="0" smtClean="0"/>
          </a:p>
          <a:p>
            <a:pPr algn="ctr"/>
            <a:r>
              <a:rPr lang="en-US" sz="1800" b="1" dirty="0" smtClean="0"/>
              <a:t>(</a:t>
            </a:r>
            <a:r>
              <a:rPr lang="en-US" sz="1800" b="1" i="1" dirty="0"/>
              <a:t>Etheostoma mihileze</a:t>
            </a:r>
            <a:r>
              <a:rPr lang="en-US" sz="18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A7B2B2A-E3B0-F3A3-2867-B42DDD1B2F89}"/>
              </a:ext>
            </a:extLst>
          </p:cNvPr>
          <p:cNvSpPr txBox="1"/>
          <p:nvPr/>
        </p:nvSpPr>
        <p:spPr>
          <a:xfrm>
            <a:off x="5878646" y="5839140"/>
            <a:ext cx="3153521" cy="623246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1800" b="1" dirty="0"/>
              <a:t>Redspot Chub </a:t>
            </a:r>
            <a:endParaRPr lang="en-US" sz="1800" b="1" dirty="0" smtClean="0"/>
          </a:p>
          <a:p>
            <a:pPr algn="ctr"/>
            <a:r>
              <a:rPr lang="en-US" sz="1800" b="1" dirty="0" smtClean="0"/>
              <a:t>(</a:t>
            </a:r>
            <a:r>
              <a:rPr lang="en-US" sz="1800" b="1" i="1" dirty="0"/>
              <a:t>Nocomis asper</a:t>
            </a:r>
            <a:r>
              <a:rPr lang="en-US" sz="1800" b="1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E05481-C1C1-3F37-6BBE-8C3D34D5CC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8490" y="1022465"/>
            <a:ext cx="3129225" cy="18196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370D61D-3A1B-DFA5-C1D5-1FB1EC8705D5}"/>
              </a:ext>
            </a:extLst>
          </p:cNvPr>
          <p:cNvSpPr txBox="1"/>
          <p:nvPr/>
        </p:nvSpPr>
        <p:spPr>
          <a:xfrm>
            <a:off x="2552478" y="3009433"/>
            <a:ext cx="3153521" cy="623246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1800" b="1" dirty="0"/>
              <a:t>Arkansas Darter </a:t>
            </a:r>
            <a:endParaRPr lang="en-US" sz="1800" b="1" dirty="0" smtClean="0"/>
          </a:p>
          <a:p>
            <a:pPr algn="ctr"/>
            <a:r>
              <a:rPr lang="en-US" sz="1800" b="1" dirty="0" smtClean="0"/>
              <a:t>(</a:t>
            </a:r>
            <a:r>
              <a:rPr lang="en-US" sz="1800" b="1" i="1" dirty="0"/>
              <a:t>Etheostoma cragini</a:t>
            </a:r>
            <a:r>
              <a:rPr lang="en-US" sz="1800" b="1" dirty="0" smtClean="0"/>
              <a:t>)</a:t>
            </a:r>
            <a:endParaRPr lang="en-US" sz="18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8A1539B-556F-E96E-E418-D2C292073C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4998" y="3798917"/>
            <a:ext cx="2981591" cy="18457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7C6EBD6-2869-4836-E1DB-6A815B5BC9E9}"/>
              </a:ext>
            </a:extLst>
          </p:cNvPr>
          <p:cNvSpPr txBox="1"/>
          <p:nvPr/>
        </p:nvSpPr>
        <p:spPr>
          <a:xfrm>
            <a:off x="2520597" y="5859588"/>
            <a:ext cx="3153521" cy="623246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1800" b="1" dirty="0"/>
              <a:t>Least Darter </a:t>
            </a:r>
            <a:endParaRPr lang="en-US" sz="1800" b="1" dirty="0" smtClean="0"/>
          </a:p>
          <a:p>
            <a:pPr algn="ctr"/>
            <a:r>
              <a:rPr lang="en-US" sz="1800" b="1" dirty="0" smtClean="0"/>
              <a:t>(</a:t>
            </a:r>
            <a:r>
              <a:rPr lang="en-US" sz="1800" b="1" i="1" dirty="0"/>
              <a:t>Etheostoma microperca</a:t>
            </a:r>
            <a:r>
              <a:rPr lang="en-US" sz="1800" b="1" dirty="0"/>
              <a:t>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C4C09C3-F7F2-F8C3-7B86-4F73344ACE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1"/>
          <a:stretch/>
        </p:blipFill>
        <p:spPr>
          <a:xfrm>
            <a:off x="166139" y="1022465"/>
            <a:ext cx="2216131" cy="45902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1DF8807-FD9F-E1F5-2262-1F72B99D2A95}"/>
              </a:ext>
            </a:extLst>
          </p:cNvPr>
          <p:cNvSpPr txBox="1"/>
          <p:nvPr/>
        </p:nvSpPr>
        <p:spPr>
          <a:xfrm>
            <a:off x="257575" y="5862536"/>
            <a:ext cx="2176389" cy="623246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1800" b="1" dirty="0"/>
              <a:t>Healing Springs</a:t>
            </a:r>
          </a:p>
          <a:p>
            <a:pPr algn="ctr"/>
            <a:r>
              <a:rPr lang="en-US" sz="1800" b="1" dirty="0"/>
              <a:t>Natural Area</a:t>
            </a:r>
          </a:p>
        </p:txBody>
      </p:sp>
    </p:spTree>
    <p:extLst>
      <p:ext uri="{BB962C8B-B14F-4D97-AF65-F5344CB8AC3E}">
        <p14:creationId xmlns:p14="http://schemas.microsoft.com/office/powerpoint/2010/main" xmlns="" val="41340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CFC82E8C-4031-0ADB-6B52-7392D9BD6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"/>
            <a:ext cx="9144000" cy="104869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Rare Crayfish at Healing Springs Natural Area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989EA68-207D-3134-0E56-7A465EA62D7B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145" y="3350029"/>
            <a:ext cx="4217539" cy="25520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C6C0415-2387-F481-5D9E-43E57B1B26EF}"/>
              </a:ext>
            </a:extLst>
          </p:cNvPr>
          <p:cNvSpPr txBox="1"/>
          <p:nvPr/>
        </p:nvSpPr>
        <p:spPr>
          <a:xfrm>
            <a:off x="5162203" y="6096723"/>
            <a:ext cx="3027511" cy="500135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b="1" dirty="0"/>
              <a:t>Meek’s Short-pointed Crayfish </a:t>
            </a:r>
            <a:r>
              <a:rPr lang="en-US" b="1" dirty="0" smtClean="0"/>
              <a:t>(</a:t>
            </a:r>
            <a:r>
              <a:rPr lang="en-US" b="1" i="1" dirty="0" smtClean="0"/>
              <a:t>Faxonius </a:t>
            </a:r>
            <a:r>
              <a:rPr lang="en-US" b="1" i="1" dirty="0"/>
              <a:t>meeki brevis</a:t>
            </a:r>
            <a:r>
              <a:rPr lang="en-US" b="1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065AA44-430C-5C1D-9302-0C06B3485EF7}"/>
              </a:ext>
            </a:extLst>
          </p:cNvPr>
          <p:cNvSpPr txBox="1"/>
          <p:nvPr/>
        </p:nvSpPr>
        <p:spPr>
          <a:xfrm>
            <a:off x="779452" y="6119861"/>
            <a:ext cx="2836069" cy="284691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b="1" dirty="0"/>
              <a:t>Midget Crayfish (</a:t>
            </a:r>
            <a:r>
              <a:rPr lang="en-US" b="1" i="1" dirty="0"/>
              <a:t>Faxonius nana</a:t>
            </a:r>
            <a:r>
              <a:rPr lang="en-US" b="1" dirty="0"/>
              <a:t>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8382FDD1-D8BB-985F-82C3-16176D865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38" y="1163782"/>
            <a:ext cx="8204661" cy="521758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Two rare stream-dwelling species</a:t>
            </a:r>
          </a:p>
          <a:p>
            <a:pPr lvl="1"/>
            <a:r>
              <a:rPr lang="en-US" sz="2200" dirty="0" smtClean="0"/>
              <a:t>Midget Crayfish (</a:t>
            </a:r>
            <a:r>
              <a:rPr lang="en-US" sz="2200" i="1" dirty="0" smtClean="0"/>
              <a:t>Faxonius nana</a:t>
            </a:r>
            <a:r>
              <a:rPr lang="en-US" sz="2200" dirty="0" smtClean="0"/>
              <a:t>)</a:t>
            </a:r>
          </a:p>
          <a:p>
            <a:pPr lvl="1"/>
            <a:r>
              <a:rPr lang="en-US" sz="2200" dirty="0" smtClean="0"/>
              <a:t>Meek’s Short-pointed Crayfish (</a:t>
            </a:r>
            <a:r>
              <a:rPr lang="en-US" sz="2200" i="1" dirty="0" smtClean="0"/>
              <a:t>Faxonius  meeki brevis</a:t>
            </a:r>
            <a:r>
              <a:rPr lang="en-US" sz="2200" dirty="0" smtClean="0"/>
              <a:t>)</a:t>
            </a:r>
            <a:endParaRPr lang="en-US" sz="2200" dirty="0"/>
          </a:p>
          <a:p>
            <a:r>
              <a:rPr lang="en-US" sz="2400" dirty="0"/>
              <a:t>Both narrow range endemics 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Found only in the Illinois </a:t>
            </a:r>
            <a:r>
              <a:rPr lang="en-US" sz="2400" dirty="0"/>
              <a:t>River watershed (NW AR and NE OK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7BFBB54-071E-4C15-3467-78CB17644C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39" y="3316777"/>
            <a:ext cx="4297679" cy="26006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49630" y="2922507"/>
            <a:ext cx="1995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2022 Dustin Lynch</a:t>
            </a:r>
          </a:p>
          <a:p>
            <a:r>
              <a:rPr lang="en-US" sz="600" dirty="0" smtClean="0">
                <a:solidFill>
                  <a:schemeClr val="bg1"/>
                </a:solidFill>
              </a:rPr>
              <a:t>Arkansas Natural Heritage Commission</a:t>
            </a:r>
            <a:endParaRPr lang="en-US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139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CFC82E8C-4031-0ADB-6B52-7392D9BD6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"/>
            <a:ext cx="9144000" cy="1048695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Rare Crayfish at Healing Springs Natural Area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FF80AE6-0528-913B-8653-F206D5E796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9731" y="1130532"/>
            <a:ext cx="2635133" cy="40924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8382FDD1-D8BB-985F-82C3-16176D865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25" y="1259945"/>
            <a:ext cx="6114730" cy="535418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One </a:t>
            </a:r>
            <a:r>
              <a:rPr lang="en-US" sz="2400" dirty="0"/>
              <a:t>primary burrowing </a:t>
            </a:r>
            <a:r>
              <a:rPr lang="en-US" sz="2400" dirty="0" smtClean="0"/>
              <a:t>species</a:t>
            </a:r>
          </a:p>
          <a:p>
            <a:pPr lvl="1"/>
            <a:r>
              <a:rPr lang="en-US" sz="2200" dirty="0" smtClean="0"/>
              <a:t>Osage Burrowing Crayfish (</a:t>
            </a:r>
            <a:r>
              <a:rPr lang="en-US" sz="2200" i="1" dirty="0" smtClean="0"/>
              <a:t>Procambarus liberorum</a:t>
            </a:r>
            <a:r>
              <a:rPr lang="en-US" sz="2200" dirty="0" smtClean="0"/>
              <a:t>)</a:t>
            </a:r>
          </a:p>
          <a:p>
            <a:r>
              <a:rPr lang="en-US" sz="2400" dirty="0" smtClean="0"/>
              <a:t>Only </a:t>
            </a:r>
            <a:r>
              <a:rPr lang="en-US" sz="2400" dirty="0"/>
              <a:t>in western AR and eastern OK</a:t>
            </a:r>
          </a:p>
          <a:p>
            <a:r>
              <a:rPr lang="en-US" sz="2400" dirty="0"/>
              <a:t>Prairie remnants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7A433BA-2CDE-6519-F380-ACE5805BFA64}"/>
              </a:ext>
            </a:extLst>
          </p:cNvPr>
          <p:cNvSpPr txBox="1"/>
          <p:nvPr/>
        </p:nvSpPr>
        <p:spPr>
          <a:xfrm>
            <a:off x="6474424" y="5392639"/>
            <a:ext cx="2273554" cy="500135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b="1" dirty="0"/>
              <a:t>Osage Burrowing Crayfish (</a:t>
            </a:r>
            <a:r>
              <a:rPr lang="en-US" b="1" i="1" dirty="0"/>
              <a:t>Procambarus liberorum</a:t>
            </a:r>
            <a:r>
              <a:rPr lang="en-US" b="1" dirty="0"/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9630" y="2922507"/>
            <a:ext cx="1995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2022 Dustin Lynch</a:t>
            </a:r>
          </a:p>
          <a:p>
            <a:r>
              <a:rPr lang="en-US" sz="600" dirty="0" smtClean="0">
                <a:solidFill>
                  <a:schemeClr val="bg1"/>
                </a:solidFill>
              </a:rPr>
              <a:t>Arkansas Natural Heritage Commission</a:t>
            </a:r>
            <a:endParaRPr lang="en-US" sz="600" dirty="0">
              <a:solidFill>
                <a:schemeClr val="bg1"/>
              </a:solidFill>
            </a:endParaRPr>
          </a:p>
        </p:txBody>
      </p:sp>
      <p:pic>
        <p:nvPicPr>
          <p:cNvPr id="17" name="Picture 2" descr="C:\Users\14052\Desktop\ANHC Outreach\Inverts\Crayfish\Osage Burrowing Crayfish\Osage Burrowing Crayfish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206" y="3441157"/>
            <a:ext cx="2103121" cy="322828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19" name="Picture 2" descr="C:\Users\14052\Desktop\ANHC Outreach\Inverts\Crayfish\Osage Burrowing Crayfish\Osage Burrowing Crayfish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837" y="3441469"/>
            <a:ext cx="1890359" cy="319208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39139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EA296FB-9EA4-B6AB-A52E-68F1AD791BE7}"/>
              </a:ext>
            </a:extLst>
          </p:cNvPr>
          <p:cNvSpPr txBox="1"/>
          <p:nvPr/>
        </p:nvSpPr>
        <p:spPr>
          <a:xfrm>
            <a:off x="171450" y="381000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Rare Crayfish at Healing Springs Natural Area</a:t>
            </a:r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0F27DD2-FE6F-272B-C015-6D9F0429A3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6" y="1177474"/>
            <a:ext cx="2569595" cy="36189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210C221-498E-684F-7DC2-0EC51E7764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500" y="1174377"/>
            <a:ext cx="2678344" cy="36470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F76CD4B-4D24-CA7D-CE3B-9C8D02A5C4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57" y="1199823"/>
            <a:ext cx="2815971" cy="36714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5A88DF6-04DE-EC2A-EC7C-EA101B788A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" y="4964297"/>
            <a:ext cx="2730732" cy="17721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53496CB-63C7-FF54-EE83-CBFE47377E65}"/>
              </a:ext>
            </a:extLst>
          </p:cNvPr>
          <p:cNvSpPr txBox="1"/>
          <p:nvPr/>
        </p:nvSpPr>
        <p:spPr>
          <a:xfrm>
            <a:off x="3130788" y="5322845"/>
            <a:ext cx="2929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373727"/>
                </a:solidFill>
              </a:rPr>
              <a:t>Excavation of an Osage Burrowing Crayfish (</a:t>
            </a:r>
            <a:r>
              <a:rPr lang="en-US" sz="1800" b="1" i="1" dirty="0">
                <a:solidFill>
                  <a:srgbClr val="373727"/>
                </a:solidFill>
              </a:rPr>
              <a:t>Procambarus liberorum</a:t>
            </a:r>
            <a:r>
              <a:rPr lang="en-US" sz="1800" b="1" dirty="0">
                <a:solidFill>
                  <a:srgbClr val="373727"/>
                </a:solidFill>
              </a:rPr>
              <a:t>) at Healing Springs Natural Area</a:t>
            </a:r>
            <a:endParaRPr lang="en-US" sz="1800" dirty="0">
              <a:solidFill>
                <a:srgbClr val="373727"/>
              </a:solidFill>
            </a:endParaRPr>
          </a:p>
        </p:txBody>
      </p:sp>
      <p:pic>
        <p:nvPicPr>
          <p:cNvPr id="15" name="Picture 8" descr="C:\Users\14052\Documents\election_faye\Photos\Faye (18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6803" y="5027864"/>
            <a:ext cx="2419997" cy="170544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50135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D2B64-B8B3-408F-2089-2D441DFD4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"/>
            <a:ext cx="9144000" cy="108584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Rare Plants at Healing Springs Natural Area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327F7D-CC17-4342-9F6B-B8A8A2068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8796" y="1571105"/>
            <a:ext cx="2691559" cy="44976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102DA8-8929-479C-ACE6-A29C87C51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293" y="1562793"/>
            <a:ext cx="2680290" cy="44845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94E40B-3677-40DF-8D7E-828EFFBD84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8299" y="1562791"/>
            <a:ext cx="2726443" cy="45381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xmlns="" id="{BACF4278-CC79-40C7-9CEA-40148A9BCE8A}"/>
              </a:ext>
            </a:extLst>
          </p:cNvPr>
          <p:cNvSpPr txBox="1">
            <a:spLocks/>
          </p:cNvSpPr>
          <p:nvPr/>
        </p:nvSpPr>
        <p:spPr>
          <a:xfrm>
            <a:off x="3203113" y="6302876"/>
            <a:ext cx="2904794" cy="555125"/>
          </a:xfrm>
          <a:prstGeom prst="rect">
            <a:avLst/>
          </a:prstGeom>
          <a:noFill/>
        </p:spPr>
        <p:txBody>
          <a:bodyPr vert="horz" lIns="68577" tIns="34289" rIns="68577" bIns="3428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66">
              <a:buNone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American Brooklime (</a:t>
            </a:r>
            <a:r>
              <a:rPr lang="en-US" sz="1600" b="1" i="1" dirty="0">
                <a:solidFill>
                  <a:prstClr val="black"/>
                </a:solidFill>
                <a:latin typeface="Calibri" panose="020F0502020204030204"/>
              </a:rPr>
              <a:t>Veronica americana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marL="171442" indent="-171442" defTabSz="685766">
              <a:buFontTx/>
              <a:buChar char="-"/>
              <a:defRPr/>
            </a:pPr>
            <a:endParaRPr lang="en-US" sz="1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xmlns="" id="{C61224F2-3F39-4E7C-AD2C-AF337263E133}"/>
              </a:ext>
            </a:extLst>
          </p:cNvPr>
          <p:cNvSpPr txBox="1">
            <a:spLocks/>
          </p:cNvSpPr>
          <p:nvPr/>
        </p:nvSpPr>
        <p:spPr>
          <a:xfrm>
            <a:off x="6423150" y="6302876"/>
            <a:ext cx="2342237" cy="402725"/>
          </a:xfrm>
          <a:prstGeom prst="rect">
            <a:avLst/>
          </a:prstGeom>
          <a:noFill/>
        </p:spPr>
        <p:txBody>
          <a:bodyPr vert="horz" lIns="68577" tIns="34289" rIns="68577" bIns="3428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66">
              <a:buNone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Mosquito Fern (</a:t>
            </a:r>
            <a:r>
              <a:rPr lang="en-US" sz="1600" b="1" i="1" dirty="0">
                <a:solidFill>
                  <a:prstClr val="black"/>
                </a:solidFill>
                <a:latin typeface="Calibri" panose="020F0502020204030204"/>
              </a:rPr>
              <a:t>Azolla </a:t>
            </a:r>
            <a:r>
              <a:rPr lang="en-US" sz="1600" b="1" i="1" dirty="0" err="1">
                <a:solidFill>
                  <a:prstClr val="black"/>
                </a:solidFill>
                <a:latin typeface="Calibri" panose="020F0502020204030204"/>
              </a:rPr>
              <a:t>mexicana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marL="171442" indent="-171442" defTabSz="685766">
              <a:buFontTx/>
              <a:buChar char="-"/>
              <a:defRPr/>
            </a:pPr>
            <a:endParaRPr lang="en-US" sz="1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xmlns="" id="{562D833D-2C2A-4427-B048-C50AAD56DD53}"/>
              </a:ext>
            </a:extLst>
          </p:cNvPr>
          <p:cNvSpPr txBox="1">
            <a:spLocks/>
          </p:cNvSpPr>
          <p:nvPr/>
        </p:nvSpPr>
        <p:spPr>
          <a:xfrm>
            <a:off x="261149" y="6302876"/>
            <a:ext cx="3007519" cy="555125"/>
          </a:xfrm>
          <a:prstGeom prst="rect">
            <a:avLst/>
          </a:prstGeom>
          <a:noFill/>
        </p:spPr>
        <p:txBody>
          <a:bodyPr vert="horz" lIns="68577" tIns="34289" rIns="68577" bIns="3428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66">
              <a:buNone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Leafy Pondweed (</a:t>
            </a:r>
            <a:r>
              <a:rPr lang="en-US" sz="1600" b="1" i="1" dirty="0" err="1">
                <a:solidFill>
                  <a:prstClr val="black"/>
                </a:solidFill>
                <a:latin typeface="Calibri" panose="020F0502020204030204"/>
              </a:rPr>
              <a:t>Potamogeton</a:t>
            </a:r>
            <a:r>
              <a:rPr lang="en-US" sz="1600" b="1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Calibri" panose="020F0502020204030204"/>
              </a:rPr>
              <a:t>foliosus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marL="171442" indent="-171442" defTabSz="685766">
              <a:buFontTx/>
              <a:buChar char="-"/>
              <a:defRPr/>
            </a:pPr>
            <a:endParaRPr lang="en-US" sz="12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570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14052\Desktop\dah-anhc-gourd-5-witse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100" y="1647045"/>
            <a:ext cx="2543174" cy="38794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126" name="Picture 6" descr="C:\Users\14052\Desktop\dah-anhc-gourd-1-witse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3913" y="1645919"/>
            <a:ext cx="2900183" cy="385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127" name="Picture 7" descr="C:\Users\14052\Desktop\dah-anhc-gourd-3-witse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0254" y="1645920"/>
            <a:ext cx="2850420" cy="38551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23D2B64-B8B3-408F-2089-2D441DFD4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6260"/>
            <a:ext cx="9144000" cy="108584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Genetic Variation of </a:t>
            </a:r>
            <a:r>
              <a:rPr lang="en-US" sz="3600" b="1" i="1" dirty="0" err="1" smtClean="0">
                <a:latin typeface="+mn-lt"/>
              </a:rPr>
              <a:t>Cucurbita</a:t>
            </a:r>
            <a:r>
              <a:rPr lang="en-US" sz="3600" b="1" i="1" dirty="0" smtClean="0">
                <a:latin typeface="+mn-lt"/>
              </a:rPr>
              <a:t> </a:t>
            </a:r>
            <a:r>
              <a:rPr lang="en-US" sz="3600" b="1" i="1" dirty="0" err="1" smtClean="0">
                <a:latin typeface="+mn-lt"/>
              </a:rPr>
              <a:t>pepo</a:t>
            </a:r>
            <a:r>
              <a:rPr lang="en-US" sz="3600" b="1" dirty="0" smtClean="0">
                <a:latin typeface="+mn-lt"/>
              </a:rPr>
              <a:t> gourds at Healing </a:t>
            </a:r>
            <a:r>
              <a:rPr lang="en-US" sz="3600" b="1" dirty="0">
                <a:latin typeface="+mn-lt"/>
              </a:rPr>
              <a:t>Springs Natural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14052\Desktop\Ozark Cavefish (Troglichthys rosae) - Logan Cave NWR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0858"/>
            <a:ext cx="9144000" cy="48463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923D2B64-B8B3-408F-2089-2D441DFD4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690"/>
            <a:ext cx="9144000" cy="1565997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+mn-lt"/>
              </a:rPr>
              <a:t>Federally Threatened Ozark Cavefish (</a:t>
            </a:r>
            <a:r>
              <a:rPr lang="en-US" sz="4000" b="1" i="1" dirty="0" err="1">
                <a:latin typeface="+mn-lt"/>
              </a:rPr>
              <a:t>Troglichthys</a:t>
            </a:r>
            <a:r>
              <a:rPr lang="en-US" sz="4000" b="1" i="1" dirty="0">
                <a:latin typeface="+mn-lt"/>
              </a:rPr>
              <a:t> </a:t>
            </a:r>
            <a:r>
              <a:rPr lang="en-US" sz="4000" b="1" i="1" dirty="0" err="1">
                <a:latin typeface="+mn-lt"/>
              </a:rPr>
              <a:t>rosae</a:t>
            </a:r>
            <a:r>
              <a:rPr lang="en-US" sz="4000" b="1" dirty="0">
                <a:latin typeface="+mn-lt"/>
              </a:rPr>
              <a:t>)</a:t>
            </a:r>
            <a:r>
              <a:rPr lang="en-US" sz="3600" b="1" dirty="0">
                <a:latin typeface="+mn-lt"/>
              </a:rPr>
              <a:t/>
            </a:r>
            <a:br>
              <a:rPr lang="en-US" sz="3600" b="1" dirty="0">
                <a:latin typeface="+mn-lt"/>
              </a:rPr>
            </a:br>
            <a:endParaRPr lang="en-US" sz="36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741C06-2235-AF68-D049-C1882163785D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39"/>
          <a:stretch/>
        </p:blipFill>
        <p:spPr>
          <a:xfrm>
            <a:off x="0" y="1651000"/>
            <a:ext cx="3124200" cy="16491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51" name="Picture 3" descr="C:\Users\14052\Desktop\Water Penny Beetle Larva (Psephenus sp (2)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1418" y="0"/>
            <a:ext cx="2992581" cy="16209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060" name="Picture 12" descr="C:\Users\14052\Dropbox\Dustin Lynch - ANHC Field Surveys\F18LYN\F18LYN42ARUS\PHOTOS\Ebony Jewelwing (Calopteryx maculata) (2)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41716"/>
            <a:ext cx="3167149" cy="17391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067" name="Picture 19" descr="C:\Users\14052\Dropbox\Dustin Lynch - ANHC Field Surveys\F18LYN\F18LYN50ARUS\PHOTOS\Midland Watersnake (Nerodia sipedon pleuralis) (11)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6955" y="3325091"/>
            <a:ext cx="3001089" cy="177690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055" name="Picture 7" descr="C:\Users\14052\Desktop\Southern Redbelly Dace copy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9016" y="3316779"/>
            <a:ext cx="2974983" cy="17761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059" name="Picture 11" descr="C:\Users\14052\Dropbox\Dustin Lynch - ANHC Field Surveys\F20LYN\F20LYN55ARUS\PHOTOS\Banded Sculpin (Uranidea carolinae) - Bethel Trail spring run (8).JPG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64956" y="1634067"/>
            <a:ext cx="2979043" cy="165317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063" name="Picture 15" descr="C:\Users\14052\Dropbox\Dustin Lynch - ANHC Field Surveys\F20LYN\F20LYN19ARUS\PHOTOS\Stonefly (Plecoptera) larva - Pfeiffer Creek (1).JPG"/>
          <p:cNvPicPr>
            <a:picLocks noChangeArrowheads="1"/>
          </p:cNvPicPr>
          <p:nvPr/>
        </p:nvPicPr>
        <p:blipFill>
          <a:blip r:embed="rId8" cstate="print"/>
          <a:srcRect t="9750"/>
          <a:stretch>
            <a:fillRect/>
          </a:stretch>
        </p:blipFill>
        <p:spPr bwMode="auto">
          <a:xfrm>
            <a:off x="-1" y="5112327"/>
            <a:ext cx="3150525" cy="17456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064" name="Picture 16" descr="C:\Users\14052\Dropbox\Dustin Lynch - ANHC Field Surveys\F22LYN\F22LYN10ARUS\PHOTOS\04 EPHEMERAL POOLS ALONG PALMETTO TRAIL\Bronze Frog (Lithobates clamitans clamitans) - ephemeral pools along palmetto trail (2).JPG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77799" y="5095703"/>
            <a:ext cx="2965305" cy="176229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065" name="Picture 17" descr="C:\Users\14052\Dropbox\Dustin Lynch - ANHC Field Surveys\F18LYN\F18LYN48ARUS\PHOTOS\Hellgrammite (Corydalus sp) - Big Fork Creek (11).JPG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59731" y="5079077"/>
            <a:ext cx="2984269" cy="17789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057" name="Picture 9" descr="C:\Users\14052\Dropbox\Dustin Lynch - ANHC Field Surveys\F20LYN\F20LYN19ARUS\PHOTOS\Plains Stoneroller (Campostoma plumbeum) in tank (1).jpg"/>
          <p:cNvPicPr>
            <a:picLocks noChangeArrowheads="1"/>
          </p:cNvPicPr>
          <p:nvPr/>
        </p:nvPicPr>
        <p:blipFill>
          <a:blip r:embed="rId11" cstate="print"/>
          <a:srcRect l="5498"/>
          <a:stretch>
            <a:fillRect/>
          </a:stretch>
        </p:blipFill>
        <p:spPr bwMode="auto">
          <a:xfrm>
            <a:off x="3145446" y="0"/>
            <a:ext cx="2989348" cy="161713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6" name="Picture 10" descr="C:\Users\14052\Dropbox\Dustin Lynch - ANHC Field Surveys\F22LYN\F22LYN20ARUS\PHOTOS\Dark-sided Salamander (Eurycea longicauda melanopleura) larva - Healing Springs (4).JPG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" y="0"/>
            <a:ext cx="3132667" cy="163406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7" name="Picture 8" descr="C:\Users\14052\Dropbox\Dustin Lynch - ANHC Field Surveys\F22LYN\F22LYN13ARUS\PHOTOS\02 MIDDLE FORK BARRENS\Banded Darter (Etheostoma zonale) - MFBNA (8).jpg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67148" y="1651000"/>
            <a:ext cx="2979651" cy="164434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xmlns="" id="{923D2B64-B8B3-408F-2089-2D441DFD4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305" y="2626821"/>
            <a:ext cx="5486400" cy="1565997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+mn-lt"/>
              </a:rPr>
              <a:t>Questions?</a:t>
            </a:r>
            <a:endParaRPr lang="en-US" sz="5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287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2F4C29-0384-FCCA-E8D7-638BD08EA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5727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Prairie Ecosystems in the Ozark Highlands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xmlns="" id="{369B7E98-4459-4214-B454-F47137A701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22" t="2434" r="41430" b="3661"/>
          <a:stretch/>
        </p:blipFill>
        <p:spPr>
          <a:xfrm>
            <a:off x="403018" y="1487979"/>
            <a:ext cx="4858937" cy="48762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3CD3B3-67ED-4E95-82E0-15DDFA7E012F}"/>
              </a:ext>
            </a:extLst>
          </p:cNvPr>
          <p:cNvSpPr txBox="1"/>
          <p:nvPr/>
        </p:nvSpPr>
        <p:spPr>
          <a:xfrm>
            <a:off x="577590" y="6119477"/>
            <a:ext cx="2343259" cy="2231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lIns="68577" tIns="34289" rIns="68577" bIns="34289" rtlCol="0">
            <a:spAutoFit/>
          </a:bodyPr>
          <a:lstStyle/>
          <a:p>
            <a:r>
              <a:rPr lang="en-US" sz="1000" dirty="0"/>
              <a:t>     Historical Prairie (GLO Plats)</a:t>
            </a:r>
          </a:p>
        </p:txBody>
      </p:sp>
      <p:sp>
        <p:nvSpPr>
          <p:cNvPr id="5" name="Freeform: Shape 15">
            <a:extLst>
              <a:ext uri="{FF2B5EF4-FFF2-40B4-BE49-F238E27FC236}">
                <a16:creationId xmlns:a16="http://schemas.microsoft.com/office/drawing/2014/main" xmlns="" id="{1541D279-8707-4181-A6C9-504D0743099C}"/>
              </a:ext>
            </a:extLst>
          </p:cNvPr>
          <p:cNvSpPr/>
          <p:nvPr/>
        </p:nvSpPr>
        <p:spPr>
          <a:xfrm>
            <a:off x="573265" y="6142112"/>
            <a:ext cx="88673" cy="103585"/>
          </a:xfrm>
          <a:custGeom>
            <a:avLst/>
            <a:gdLst>
              <a:gd name="connsiteX0" fmla="*/ 187630 w 216205"/>
              <a:gd name="connsiteY0" fmla="*/ 0 h 214313"/>
              <a:gd name="connsiteX1" fmla="*/ 187630 w 216205"/>
              <a:gd name="connsiteY1" fmla="*/ 0 h 214313"/>
              <a:gd name="connsiteX2" fmla="*/ 30467 w 216205"/>
              <a:gd name="connsiteY2" fmla="*/ 42863 h 214313"/>
              <a:gd name="connsiteX3" fmla="*/ 30467 w 216205"/>
              <a:gd name="connsiteY3" fmla="*/ 171450 h 214313"/>
              <a:gd name="connsiteX4" fmla="*/ 87617 w 216205"/>
              <a:gd name="connsiteY4" fmla="*/ 214313 h 214313"/>
              <a:gd name="connsiteX5" fmla="*/ 173342 w 216205"/>
              <a:gd name="connsiteY5" fmla="*/ 185738 h 214313"/>
              <a:gd name="connsiteX6" fmla="*/ 187630 w 216205"/>
              <a:gd name="connsiteY6" fmla="*/ 142875 h 214313"/>
              <a:gd name="connsiteX7" fmla="*/ 216205 w 216205"/>
              <a:gd name="connsiteY7" fmla="*/ 100013 h 214313"/>
              <a:gd name="connsiteX8" fmla="*/ 173342 w 216205"/>
              <a:gd name="connsiteY8" fmla="*/ 14288 h 214313"/>
              <a:gd name="connsiteX9" fmla="*/ 187630 w 216205"/>
              <a:gd name="connsiteY9" fmla="*/ 0 h 21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205" h="214313">
                <a:moveTo>
                  <a:pt x="187630" y="0"/>
                </a:moveTo>
                <a:lnTo>
                  <a:pt x="187630" y="0"/>
                </a:lnTo>
                <a:cubicBezTo>
                  <a:pt x="135242" y="14288"/>
                  <a:pt x="76713" y="14404"/>
                  <a:pt x="30467" y="42863"/>
                </a:cubicBezTo>
                <a:cubicBezTo>
                  <a:pt x="-22054" y="75184"/>
                  <a:pt x="3740" y="140268"/>
                  <a:pt x="30467" y="171450"/>
                </a:cubicBezTo>
                <a:cubicBezTo>
                  <a:pt x="45964" y="189530"/>
                  <a:pt x="68567" y="200025"/>
                  <a:pt x="87617" y="214313"/>
                </a:cubicBezTo>
                <a:cubicBezTo>
                  <a:pt x="116192" y="204788"/>
                  <a:pt x="148832" y="203245"/>
                  <a:pt x="173342" y="185738"/>
                </a:cubicBezTo>
                <a:cubicBezTo>
                  <a:pt x="185597" y="176984"/>
                  <a:pt x="180895" y="156346"/>
                  <a:pt x="187630" y="142875"/>
                </a:cubicBezTo>
                <a:cubicBezTo>
                  <a:pt x="195309" y="127517"/>
                  <a:pt x="206680" y="114300"/>
                  <a:pt x="216205" y="100013"/>
                </a:cubicBezTo>
                <a:cubicBezTo>
                  <a:pt x="192124" y="63891"/>
                  <a:pt x="181792" y="56538"/>
                  <a:pt x="173342" y="14288"/>
                </a:cubicBezTo>
                <a:cubicBezTo>
                  <a:pt x="171474" y="4948"/>
                  <a:pt x="185249" y="2381"/>
                  <a:pt x="187630" y="0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 sz="1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E1C551E2-16C5-456F-9E94-9A749F8C1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73" y="1404851"/>
            <a:ext cx="3616035" cy="5010237"/>
          </a:xfrm>
        </p:spPr>
        <p:txBody>
          <a:bodyPr>
            <a:noAutofit/>
          </a:bodyPr>
          <a:lstStyle/>
          <a:p>
            <a:r>
              <a:rPr lang="en-US" sz="2400" dirty="0"/>
              <a:t>70,000+ acres of treeless prairie mapped in the GLO Survey (early 1800s)</a:t>
            </a:r>
          </a:p>
          <a:p>
            <a:r>
              <a:rPr lang="en-US" sz="2400" dirty="0" smtClean="0"/>
              <a:t>Historically an even </a:t>
            </a:r>
            <a:r>
              <a:rPr lang="en-US" sz="2400" dirty="0"/>
              <a:t>larger area of savanna and open </a:t>
            </a:r>
            <a:r>
              <a:rPr lang="en-US" sz="2400" dirty="0" smtClean="0"/>
              <a:t>woodland</a:t>
            </a:r>
            <a:endParaRPr lang="en-US" sz="2400" dirty="0"/>
          </a:p>
          <a:p>
            <a:r>
              <a:rPr lang="en-US" sz="2400" dirty="0"/>
              <a:t>Critically imperiled today</a:t>
            </a:r>
          </a:p>
          <a:p>
            <a:r>
              <a:rPr lang="en-US" sz="2400" dirty="0"/>
              <a:t>Rich in rare biodiversity and a top conservation priority</a:t>
            </a:r>
          </a:p>
        </p:txBody>
      </p:sp>
      <p:pic>
        <p:nvPicPr>
          <p:cNvPr id="3077" name="Picture 5" descr="C:\Users\14052\Desktop\dah-anhc-searlesprairie-liatris-credit-darrell-bowman (1).jpg"/>
          <p:cNvPicPr>
            <a:picLocks noChangeAspect="1" noChangeArrowheads="1"/>
          </p:cNvPicPr>
          <p:nvPr/>
        </p:nvPicPr>
        <p:blipFill>
          <a:blip r:embed="rId3" cstate="print"/>
          <a:srcRect t="28160"/>
          <a:stretch>
            <a:fillRect/>
          </a:stretch>
        </p:blipFill>
        <p:spPr bwMode="auto">
          <a:xfrm>
            <a:off x="7132320" y="4992352"/>
            <a:ext cx="1778924" cy="173264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469776" y="6073859"/>
            <a:ext cx="159604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600" b="1" dirty="0" smtClean="0"/>
              <a:t>Searles Prairie Natural Area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013469" y="6483927"/>
            <a:ext cx="9642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Darrell Bowman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856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19501A-215A-B53D-6320-4E53A78B7CB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8803" y="2571701"/>
            <a:ext cx="5155816" cy="32182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C250F0-891B-7F41-C4B5-3110CEBED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3822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Rapid Urbanization in Northwest Arkansas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A246F0D1-6B25-619B-D30F-EDB83E02D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1276867"/>
            <a:ext cx="7213368" cy="963828"/>
          </a:xfrm>
        </p:spPr>
        <p:txBody>
          <a:bodyPr>
            <a:normAutofit/>
          </a:bodyPr>
          <a:lstStyle/>
          <a:p>
            <a:r>
              <a:rPr lang="en-US" sz="2400" dirty="0"/>
              <a:t>Fayetteville-Springdale-Rogers Metropolitan Statistical Area </a:t>
            </a:r>
            <a:r>
              <a:rPr lang="en-US" sz="2400" dirty="0" smtClean="0"/>
              <a:t>(NWA)</a:t>
            </a:r>
            <a:endParaRPr lang="en-US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A246F0D1-6B25-619B-D30F-EDB83E02DDCF}"/>
              </a:ext>
            </a:extLst>
          </p:cNvPr>
          <p:cNvSpPr txBox="1">
            <a:spLocks/>
          </p:cNvSpPr>
          <p:nvPr/>
        </p:nvSpPr>
        <p:spPr>
          <a:xfrm>
            <a:off x="0" y="2227811"/>
            <a:ext cx="3574473" cy="5388070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/>
          <a:p>
            <a:pPr marL="514325" lvl="1" indent="-171442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</a:pPr>
            <a:r>
              <a:rPr lang="en-US" sz="2400" dirty="0"/>
              <a:t>3,213 square-miles</a:t>
            </a:r>
          </a:p>
          <a:p>
            <a:pPr marL="514325" lvl="1" indent="-171442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</a:pPr>
            <a:r>
              <a:rPr lang="en-US" sz="2400" dirty="0"/>
              <a:t>Population: ~560,700</a:t>
            </a:r>
          </a:p>
          <a:p>
            <a:pPr marL="514325" lvl="1" indent="-171442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</a:pPr>
            <a:r>
              <a:rPr lang="en-US" sz="2400" dirty="0"/>
              <a:t>31</a:t>
            </a:r>
            <a:r>
              <a:rPr lang="en-US" sz="2400" baseline="30000" dirty="0"/>
              <a:t>st</a:t>
            </a:r>
            <a:r>
              <a:rPr lang="en-US" sz="2400" dirty="0"/>
              <a:t> fastest growing</a:t>
            </a:r>
          </a:p>
          <a:p>
            <a:pPr marL="514325" lvl="1" indent="-171442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</a:pPr>
            <a:r>
              <a:rPr lang="en-US" sz="2400" dirty="0"/>
              <a:t>11,100 people last year</a:t>
            </a:r>
          </a:p>
          <a:p>
            <a:pPr marL="514325" lvl="1" indent="-171442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</a:pPr>
            <a:r>
              <a:rPr lang="en-US" sz="2400" dirty="0"/>
              <a:t>Double by 2045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7FFC3CC-26BE-D758-739F-76B8272160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830" y="4463935"/>
            <a:ext cx="2974009" cy="21904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2922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>
            <a:extLst>
              <a:ext uri="{FF2B5EF4-FFF2-40B4-BE49-F238E27FC236}">
                <a16:creationId xmlns:a16="http://schemas.microsoft.com/office/drawing/2014/main" xmlns="" id="{60F715D6-5FCF-E152-F3ED-500164534B46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283011" y="1238598"/>
            <a:ext cx="3831790" cy="18926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C9012E-A2EA-9162-A5DB-B614712C3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300" y="3871113"/>
            <a:ext cx="3903064" cy="200506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34ED94EF-C9FA-9A7B-E491-8722EB35B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244" y="1163782"/>
            <a:ext cx="4555374" cy="5694218"/>
          </a:xfrm>
        </p:spPr>
        <p:txBody>
          <a:bodyPr>
            <a:noAutofit/>
          </a:bodyPr>
          <a:lstStyle/>
          <a:p>
            <a:r>
              <a:rPr lang="en-US" sz="2400" dirty="0"/>
              <a:t>Two fish species drove acquisition of the Arkansas Natural Heritage Commission’s Healing Springs Natural Area</a:t>
            </a:r>
          </a:p>
          <a:p>
            <a:pPr lvl="1"/>
            <a:r>
              <a:rPr lang="en-US" sz="2400" dirty="0"/>
              <a:t>Least Darter (</a:t>
            </a:r>
            <a:r>
              <a:rPr lang="en-US" sz="2400" i="1" dirty="0"/>
              <a:t>Etheostoma microperca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Arkansas Darter (</a:t>
            </a:r>
            <a:r>
              <a:rPr lang="en-US" sz="2400" i="1" dirty="0"/>
              <a:t>Etheostoma cragini</a:t>
            </a:r>
            <a:r>
              <a:rPr lang="en-US" sz="2400" dirty="0"/>
              <a:t>)</a:t>
            </a:r>
          </a:p>
          <a:p>
            <a:r>
              <a:rPr lang="en-US" sz="2400" dirty="0"/>
              <a:t>Two of the rarest fish species in Arkansas</a:t>
            </a:r>
          </a:p>
          <a:p>
            <a:pPr lvl="1"/>
            <a:r>
              <a:rPr lang="en-US" sz="2400" dirty="0"/>
              <a:t>All sites in or near NWA metro area</a:t>
            </a:r>
          </a:p>
          <a:p>
            <a:pPr lvl="1"/>
            <a:r>
              <a:rPr lang="en-US" sz="2400" dirty="0"/>
              <a:t>Very specific habitat requirements</a:t>
            </a:r>
          </a:p>
          <a:p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8D969C5-36A8-833C-23A9-17AB1D3C8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"/>
            <a:ext cx="9144000" cy="97155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Least Darter and Arkansas Darter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F2537C4-CDF2-B395-5B36-EBB1B837C876}"/>
              </a:ext>
            </a:extLst>
          </p:cNvPr>
          <p:cNvSpPr txBox="1"/>
          <p:nvPr/>
        </p:nvSpPr>
        <p:spPr>
          <a:xfrm>
            <a:off x="290945" y="3221089"/>
            <a:ext cx="3773979" cy="346247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1800" b="1" dirty="0"/>
              <a:t>Least Darter (</a:t>
            </a:r>
            <a:r>
              <a:rPr lang="en-US" sz="1800" b="1" i="1" dirty="0"/>
              <a:t>Etheostoma microperca</a:t>
            </a:r>
            <a:r>
              <a:rPr lang="en-US" sz="1800" b="1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973984-B5DD-8982-D4DF-55FE5823A75A}"/>
              </a:ext>
            </a:extLst>
          </p:cNvPr>
          <p:cNvSpPr txBox="1"/>
          <p:nvPr/>
        </p:nvSpPr>
        <p:spPr>
          <a:xfrm>
            <a:off x="315884" y="6038608"/>
            <a:ext cx="3890355" cy="346247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1800" b="1" dirty="0"/>
              <a:t>Arkansas Darter (</a:t>
            </a:r>
            <a:r>
              <a:rPr lang="en-US" sz="1800" b="1" i="1" dirty="0"/>
              <a:t>Etheostoma cragini</a:t>
            </a:r>
            <a:r>
              <a:rPr lang="en-US" sz="18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46772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58A04F-2591-62A4-29BC-442F12019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8585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Little Darters on the Prairie?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BFDA10B7-6D3E-82EA-DDD1-060CC6381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093" y="1447805"/>
            <a:ext cx="4082903" cy="4999417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Arkansas and Least Darters require:</a:t>
            </a:r>
          </a:p>
          <a:p>
            <a:pPr lvl="1"/>
            <a:r>
              <a:rPr lang="en-US" sz="2400" dirty="0"/>
              <a:t>Open canopy</a:t>
            </a:r>
          </a:p>
          <a:p>
            <a:pPr lvl="2"/>
            <a:r>
              <a:rPr lang="en-US" sz="2400" dirty="0"/>
              <a:t>&lt;25% wooded shoreline</a:t>
            </a:r>
          </a:p>
          <a:p>
            <a:pPr lvl="1"/>
            <a:r>
              <a:rPr lang="en-US" sz="2400" dirty="0"/>
              <a:t>Dense aquatic vegetation</a:t>
            </a:r>
          </a:p>
          <a:p>
            <a:pPr lvl="1"/>
            <a:r>
              <a:rPr lang="en-US" sz="2400" dirty="0" smtClean="0"/>
              <a:t>Fine </a:t>
            </a:r>
            <a:r>
              <a:rPr lang="en-US" sz="2400" dirty="0"/>
              <a:t>substrate</a:t>
            </a:r>
          </a:p>
          <a:p>
            <a:pPr lvl="1"/>
            <a:r>
              <a:rPr lang="en-US" sz="2400" dirty="0"/>
              <a:t>Cold, spring-influenced water</a:t>
            </a:r>
          </a:p>
          <a:p>
            <a:pPr lvl="1"/>
            <a:r>
              <a:rPr lang="en-US" sz="2400" dirty="0"/>
              <a:t>Permanent </a:t>
            </a:r>
            <a:r>
              <a:rPr lang="en-US" sz="2400" dirty="0" smtClean="0"/>
              <a:t>flow, but not </a:t>
            </a:r>
            <a:r>
              <a:rPr lang="en-US" sz="2400" dirty="0"/>
              <a:t>too fast</a:t>
            </a:r>
          </a:p>
          <a:p>
            <a:r>
              <a:rPr lang="en-US" sz="2400" dirty="0"/>
              <a:t>In AR, strictly found in Illinois River watershed on the Springfield Plateau of the Ozark Highlands</a:t>
            </a:r>
          </a:p>
          <a:p>
            <a:pPr lvl="1"/>
            <a:r>
              <a:rPr lang="en-US" sz="2400" dirty="0"/>
              <a:t>NW corner of the state</a:t>
            </a:r>
          </a:p>
          <a:p>
            <a:endParaRPr lang="en-US" dirty="0"/>
          </a:p>
        </p:txBody>
      </p:sp>
      <p:pic>
        <p:nvPicPr>
          <p:cNvPr id="4098" name="Picture 2" descr="C:\Users\14052\Dropbox\Dustin Lynch - ANHC Field Surveys\F21LYN\F21LYN05ARUS\PHOTOS\02 HEALING SPRINGS NATURAL AREA\Healing Springs Natural Area - Spring 2021 Visit (1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3155" y="1853739"/>
            <a:ext cx="4442984" cy="44425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74119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0B6AE7-DD4B-3A03-B4B8-A409CE7F6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85851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Least Darter (</a:t>
            </a:r>
            <a:r>
              <a:rPr lang="en-US" b="1" i="1" dirty="0">
                <a:latin typeface="+mn-lt"/>
              </a:rPr>
              <a:t>Etheostoma microperca</a:t>
            </a:r>
            <a:r>
              <a:rPr lang="en-US" b="1" dirty="0">
                <a:latin typeface="+mn-lt"/>
              </a:rPr>
              <a:t>)</a:t>
            </a:r>
          </a:p>
        </p:txBody>
      </p:sp>
      <p:pic>
        <p:nvPicPr>
          <p:cNvPr id="11" name="Content Placeholder 10" descr="Untitled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251" t="6273" r="13421" b="3849"/>
          <a:stretch>
            <a:fillRect/>
          </a:stretch>
        </p:blipFill>
        <p:spPr>
          <a:xfrm>
            <a:off x="5127659" y="1192212"/>
            <a:ext cx="4016341" cy="4616481"/>
          </a:xfrm>
        </p:spPr>
      </p:pic>
      <p:pic>
        <p:nvPicPr>
          <p:cNvPr id="5128" name="Picture 8" descr="C:\Users\14052\Dropbox\Dustin Lynch - ANHC Field Surveys\F22LYN\F22LYN20ARUS\PHOTOS\Razorback Darter (Etheostoma sp. cf. microperca) - male - holotype (1).jpeg"/>
          <p:cNvPicPr>
            <a:picLocks noChangeAspect="1" noChangeArrowheads="1"/>
          </p:cNvPicPr>
          <p:nvPr/>
        </p:nvPicPr>
        <p:blipFill>
          <a:blip r:embed="rId3" cstate="print"/>
          <a:srcRect t="8622"/>
          <a:stretch>
            <a:fillRect/>
          </a:stretch>
        </p:blipFill>
        <p:spPr bwMode="auto">
          <a:xfrm>
            <a:off x="569553" y="1429789"/>
            <a:ext cx="4427656" cy="24938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129" name="Picture 9" descr="C:\Users\14052\Dropbox\Dustin Lynch - ANHC Field Surveys\F22LYN\F22LYN20ARUS\PHOTOS\Razorback Darter (Etheostoma sp. cf. microperca) - female - holotype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004" y="4148051"/>
            <a:ext cx="4345694" cy="2338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065AA44-430C-5C1D-9302-0C06B3485EF7}"/>
              </a:ext>
            </a:extLst>
          </p:cNvPr>
          <p:cNvSpPr txBox="1"/>
          <p:nvPr/>
        </p:nvSpPr>
        <p:spPr>
          <a:xfrm>
            <a:off x="627876" y="1463691"/>
            <a:ext cx="664369" cy="238525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1100" b="1" dirty="0"/>
              <a:t>Male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065AA44-430C-5C1D-9302-0C06B3485EF7}"/>
              </a:ext>
            </a:extLst>
          </p:cNvPr>
          <p:cNvSpPr txBox="1"/>
          <p:nvPr/>
        </p:nvSpPr>
        <p:spPr>
          <a:xfrm>
            <a:off x="646965" y="4180566"/>
            <a:ext cx="807244" cy="238525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1100" b="1" dirty="0"/>
              <a:t>Female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97586" y="5066138"/>
            <a:ext cx="1313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Maps: Robison and Buchanan </a:t>
            </a:r>
            <a:r>
              <a:rPr lang="en-US" sz="1000" dirty="0" smtClean="0"/>
              <a:t>2020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xmlns="" val="351649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0B6AE7-DD4B-3A03-B4B8-A409CE7F6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8585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Least Darter (</a:t>
            </a:r>
            <a:r>
              <a:rPr lang="en-US" sz="3600" b="1" i="1" dirty="0">
                <a:latin typeface="+mn-lt"/>
              </a:rPr>
              <a:t>Etheostoma microperca</a:t>
            </a:r>
            <a:r>
              <a:rPr lang="en-US" sz="3600" b="1" dirty="0">
                <a:latin typeface="+mn-lt"/>
              </a:rPr>
              <a:t>)</a:t>
            </a:r>
          </a:p>
        </p:txBody>
      </p:sp>
      <p:pic>
        <p:nvPicPr>
          <p:cNvPr id="5122" name="Picture 2" descr="C:\Users\14052\Desktop\microperca_capture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8450" y="1263535"/>
            <a:ext cx="2582868" cy="4426703"/>
          </a:xfrm>
          <a:prstGeom prst="rect">
            <a:avLst/>
          </a:prstGeom>
          <a:noFill/>
        </p:spPr>
      </p:pic>
      <p:pic>
        <p:nvPicPr>
          <p:cNvPr id="5123" name="Picture 3" descr="C:\Users\14052\Desktop\microperca_capture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1032" y="1379913"/>
            <a:ext cx="2532968" cy="4370941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9613B-5509-BD7D-BE52-C7F60DA07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11" y="980902"/>
            <a:ext cx="4077134" cy="4896024"/>
          </a:xfrm>
        </p:spPr>
        <p:txBody>
          <a:bodyPr>
            <a:normAutofit/>
          </a:bodyPr>
          <a:lstStyle/>
          <a:p>
            <a:r>
              <a:rPr lang="en-US" sz="2400" dirty="0"/>
              <a:t>NWA Populations represent an undescribed species (Tony </a:t>
            </a:r>
            <a:r>
              <a:rPr lang="en-US" sz="2400" dirty="0" smtClean="0"/>
              <a:t>Echelle - OSU)</a:t>
            </a:r>
            <a:endParaRPr lang="en-US" sz="2400" dirty="0"/>
          </a:p>
          <a:p>
            <a:r>
              <a:rPr lang="en-US" sz="2400" dirty="0" smtClean="0"/>
              <a:t>Species description underway (Brook Fluker – ASU)</a:t>
            </a:r>
          </a:p>
          <a:p>
            <a:r>
              <a:rPr lang="en-US" sz="2400" dirty="0" smtClean="0"/>
              <a:t>“</a:t>
            </a:r>
            <a:r>
              <a:rPr lang="en-US" sz="2400" dirty="0"/>
              <a:t>Razorback Darter”</a:t>
            </a:r>
          </a:p>
          <a:p>
            <a:r>
              <a:rPr lang="en-US" sz="2400" dirty="0" smtClean="0"/>
              <a:t>Species thought rare in AR but globally secure is really a globally critically imperiled state endemic</a:t>
            </a:r>
            <a:endParaRPr lang="en-US" sz="2400" dirty="0"/>
          </a:p>
        </p:txBody>
      </p:sp>
      <p:pic>
        <p:nvPicPr>
          <p:cNvPr id="6" name="Picture 7" descr="C:\Users\14052\Dropbox\Dustin Lynch - ANHC Field Surveys\F18LYN\F18LYN78ARUS\PHOTOS\Least Darter (Etheostoma microperca) - Shoal Creek (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42" y="4758272"/>
            <a:ext cx="3660353" cy="18782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032567" y="5772720"/>
            <a:ext cx="1812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Fluker and Mross 2020</a:t>
            </a:r>
          </a:p>
        </p:txBody>
      </p:sp>
      <p:sp>
        <p:nvSpPr>
          <p:cNvPr id="8" name="Oval 7"/>
          <p:cNvSpPr/>
          <p:nvPr/>
        </p:nvSpPr>
        <p:spPr>
          <a:xfrm>
            <a:off x="5461461" y="1438101"/>
            <a:ext cx="864525" cy="72320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647709" y="1438102"/>
            <a:ext cx="1122217" cy="100029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649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D448380806849915725CB97AB94DB" ma:contentTypeVersion="14" ma:contentTypeDescription="Create a new document." ma:contentTypeScope="" ma:versionID="e68449d258c4aaf201d741d58031b298">
  <xsd:schema xmlns:xsd="http://www.w3.org/2001/XMLSchema" xmlns:xs="http://www.w3.org/2001/XMLSchema" xmlns:p="http://schemas.microsoft.com/office/2006/metadata/properties" xmlns:ns2="2bfabbae-75c3-4cd1-9a45-a28906e6cac7" xmlns:ns3="13109660-2640-404b-b779-306c06ffea21" targetNamespace="http://schemas.microsoft.com/office/2006/metadata/properties" ma:root="true" ma:fieldsID="447434e826140985180e1ee7c0e99687" ns2:_="" ns3:_="">
    <xsd:import namespace="2bfabbae-75c3-4cd1-9a45-a28906e6cac7"/>
    <xsd:import namespace="13109660-2640-404b-b779-306c06ffea2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abbae-75c3-4cd1-9a45-a28906e6ca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4051fb6-84f9-4913-88ff-bc909d5cdc73}" ma:internalName="TaxCatchAll" ma:showField="CatchAllData" ma:web="2bfabbae-75c3-4cd1-9a45-a28906e6ca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9660-2640-404b-b779-306c06ffe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ed1bf8-33a6-463b-9893-e93613f3d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963E6C-5B25-4E3F-865D-2863F112A8A9}"/>
</file>

<file path=customXml/itemProps2.xml><?xml version="1.0" encoding="utf-8"?>
<ds:datastoreItem xmlns:ds="http://schemas.openxmlformats.org/officeDocument/2006/customXml" ds:itemID="{1F011F5D-5A16-45F2-BA2D-898085FE1E83}"/>
</file>

<file path=docProps/app.xml><?xml version="1.0" encoding="utf-8"?>
<Properties xmlns="http://schemas.openxmlformats.org/officeDocument/2006/extended-properties" xmlns:vt="http://schemas.openxmlformats.org/officeDocument/2006/docPropsVTypes">
  <TotalTime>6052</TotalTime>
  <Words>1226</Words>
  <Application>Microsoft Office PowerPoint</Application>
  <PresentationFormat>On-screen Show (4:3)</PresentationFormat>
  <Paragraphs>219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System of Natural Areas</vt:lpstr>
      <vt:lpstr>Slide 3</vt:lpstr>
      <vt:lpstr>Prairie Ecosystems in the Ozark Highlands</vt:lpstr>
      <vt:lpstr>Rapid Urbanization in Northwest Arkansas</vt:lpstr>
      <vt:lpstr>Least Darter and Arkansas Darter</vt:lpstr>
      <vt:lpstr>Little Darters on the Prairie?</vt:lpstr>
      <vt:lpstr>Least Darter (Etheostoma microperca)</vt:lpstr>
      <vt:lpstr>Least Darter (Etheostoma microperca)</vt:lpstr>
      <vt:lpstr>Arkansas Darter (Etheostoma cragini)</vt:lpstr>
      <vt:lpstr>Arkansas Darter (Etheostoma cragini)</vt:lpstr>
      <vt:lpstr>Little Darters on the Prairie?</vt:lpstr>
      <vt:lpstr>Arkansas and Least Darter Sites</vt:lpstr>
      <vt:lpstr>Little Darters on the Prairie?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Healing Springs – Land Use History</vt:lpstr>
      <vt:lpstr>Healing Springs Natural Area Acquisition</vt:lpstr>
      <vt:lpstr>Slide 26</vt:lpstr>
      <vt:lpstr>Healing Springs Natural Area Acquisition</vt:lpstr>
      <vt:lpstr>Healing Springs Natural Area Acquisition</vt:lpstr>
      <vt:lpstr>Healing Springs Acquisition</vt:lpstr>
      <vt:lpstr>Slide 30</vt:lpstr>
      <vt:lpstr>Rare Fish at Healing Springs Natural Area</vt:lpstr>
      <vt:lpstr>Rare Crayfish at Healing Springs Natural Area</vt:lpstr>
      <vt:lpstr>Rare Crayfish at Healing Springs Natural Area</vt:lpstr>
      <vt:lpstr>Slide 34</vt:lpstr>
      <vt:lpstr>Rare Plants at Healing Springs Natural Area</vt:lpstr>
      <vt:lpstr>Genetic Variation of Cucurbita pepo gourds at Healing Springs Natural Area</vt:lpstr>
      <vt:lpstr>Federally Threatened Ozark Cavefish (Troglichthys rosae) 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Dustin Lynch</dc:creator>
  <cp:lastModifiedBy>Dustin Lynch</cp:lastModifiedBy>
  <cp:revision>103</cp:revision>
  <dcterms:created xsi:type="dcterms:W3CDTF">2022-08-31T14:43:42Z</dcterms:created>
  <dcterms:modified xsi:type="dcterms:W3CDTF">2023-05-24T23:14:18Z</dcterms:modified>
</cp:coreProperties>
</file>