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21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3"/>
  </p:notesMasterIdLst>
  <p:sldIdLst>
    <p:sldId id="851" r:id="rId2"/>
    <p:sldId id="796" r:id="rId3"/>
    <p:sldId id="998" r:id="rId4"/>
    <p:sldId id="999" r:id="rId5"/>
    <p:sldId id="662" r:id="rId6"/>
    <p:sldId id="538" r:id="rId7"/>
    <p:sldId id="497" r:id="rId8"/>
    <p:sldId id="498" r:id="rId9"/>
    <p:sldId id="967" r:id="rId10"/>
    <p:sldId id="995" r:id="rId11"/>
    <p:sldId id="990" r:id="rId12"/>
    <p:sldId id="991" r:id="rId13"/>
    <p:sldId id="992" r:id="rId14"/>
    <p:sldId id="1010" r:id="rId15"/>
    <p:sldId id="993" r:id="rId16"/>
    <p:sldId id="879" r:id="rId17"/>
    <p:sldId id="880" r:id="rId18"/>
    <p:sldId id="881" r:id="rId19"/>
    <p:sldId id="882" r:id="rId20"/>
    <p:sldId id="885" r:id="rId21"/>
    <p:sldId id="912" r:id="rId22"/>
    <p:sldId id="887" r:id="rId23"/>
    <p:sldId id="888" r:id="rId24"/>
    <p:sldId id="886" r:id="rId25"/>
    <p:sldId id="535" r:id="rId26"/>
    <p:sldId id="536" r:id="rId27"/>
    <p:sldId id="537" r:id="rId28"/>
    <p:sldId id="375" r:id="rId29"/>
    <p:sldId id="288" r:id="rId30"/>
    <p:sldId id="987" r:id="rId31"/>
    <p:sldId id="376" r:id="rId32"/>
    <p:sldId id="890" r:id="rId33"/>
    <p:sldId id="891" r:id="rId34"/>
    <p:sldId id="893" r:id="rId35"/>
    <p:sldId id="894" r:id="rId36"/>
    <p:sldId id="895" r:id="rId37"/>
    <p:sldId id="463" r:id="rId38"/>
    <p:sldId id="779" r:id="rId39"/>
    <p:sldId id="780" r:id="rId40"/>
    <p:sldId id="302" r:id="rId41"/>
    <p:sldId id="814" r:id="rId42"/>
    <p:sldId id="917" r:id="rId43"/>
    <p:sldId id="474" r:id="rId44"/>
    <p:sldId id="475" r:id="rId45"/>
    <p:sldId id="476" r:id="rId46"/>
    <p:sldId id="477" r:id="rId47"/>
    <p:sldId id="897" r:id="rId48"/>
    <p:sldId id="903" r:id="rId49"/>
    <p:sldId id="899" r:id="rId50"/>
    <p:sldId id="904" r:id="rId51"/>
    <p:sldId id="900" r:id="rId52"/>
    <p:sldId id="901" r:id="rId53"/>
    <p:sldId id="902" r:id="rId54"/>
    <p:sldId id="909" r:id="rId55"/>
    <p:sldId id="907" r:id="rId56"/>
    <p:sldId id="906" r:id="rId57"/>
    <p:sldId id="816" r:id="rId58"/>
    <p:sldId id="815" r:id="rId59"/>
    <p:sldId id="451" r:id="rId60"/>
    <p:sldId id="2632" r:id="rId61"/>
    <p:sldId id="787" r:id="rId62"/>
    <p:sldId id="788" r:id="rId63"/>
    <p:sldId id="789" r:id="rId64"/>
    <p:sldId id="790" r:id="rId65"/>
    <p:sldId id="792" r:id="rId66"/>
    <p:sldId id="2612" r:id="rId67"/>
    <p:sldId id="2613" r:id="rId68"/>
    <p:sldId id="2614" r:id="rId69"/>
    <p:sldId id="2615" r:id="rId70"/>
    <p:sldId id="2616" r:id="rId71"/>
    <p:sldId id="2617" r:id="rId72"/>
    <p:sldId id="2618" r:id="rId73"/>
    <p:sldId id="2619" r:id="rId74"/>
    <p:sldId id="2620" r:id="rId75"/>
    <p:sldId id="2621" r:id="rId76"/>
    <p:sldId id="2635" r:id="rId77"/>
    <p:sldId id="2636" r:id="rId78"/>
    <p:sldId id="2625" r:id="rId79"/>
    <p:sldId id="2626" r:id="rId80"/>
    <p:sldId id="2639" r:id="rId81"/>
    <p:sldId id="2640" r:id="rId82"/>
    <p:sldId id="2641" r:id="rId83"/>
    <p:sldId id="2627" r:id="rId84"/>
    <p:sldId id="2633" r:id="rId85"/>
    <p:sldId id="2634" r:id="rId86"/>
    <p:sldId id="2629" r:id="rId87"/>
    <p:sldId id="2637" r:id="rId88"/>
    <p:sldId id="2628" r:id="rId89"/>
    <p:sldId id="2630" r:id="rId90"/>
    <p:sldId id="2631" r:id="rId91"/>
    <p:sldId id="2611" r:id="rId92"/>
    <p:sldId id="980" r:id="rId93"/>
    <p:sldId id="986" r:id="rId94"/>
    <p:sldId id="422" r:id="rId95"/>
    <p:sldId id="423" r:id="rId96"/>
    <p:sldId id="424" r:id="rId97"/>
    <p:sldId id="425" r:id="rId98"/>
    <p:sldId id="426" r:id="rId99"/>
    <p:sldId id="427" r:id="rId100"/>
    <p:sldId id="428" r:id="rId101"/>
    <p:sldId id="429" r:id="rId102"/>
    <p:sldId id="430" r:id="rId103"/>
    <p:sldId id="431" r:id="rId104"/>
    <p:sldId id="432" r:id="rId105"/>
    <p:sldId id="433" r:id="rId106"/>
    <p:sldId id="434" r:id="rId107"/>
    <p:sldId id="436" r:id="rId108"/>
    <p:sldId id="919" r:id="rId109"/>
    <p:sldId id="1016" r:id="rId110"/>
    <p:sldId id="1015" r:id="rId111"/>
    <p:sldId id="817" r:id="rId112"/>
    <p:sldId id="908" r:id="rId113"/>
    <p:sldId id="1019" r:id="rId114"/>
    <p:sldId id="934" r:id="rId115"/>
    <p:sldId id="404" r:id="rId116"/>
    <p:sldId id="996" r:id="rId117"/>
    <p:sldId id="941" r:id="rId118"/>
    <p:sldId id="942" r:id="rId119"/>
    <p:sldId id="943" r:id="rId120"/>
    <p:sldId id="944" r:id="rId121"/>
    <p:sldId id="945" r:id="rId122"/>
    <p:sldId id="1014" r:id="rId123"/>
    <p:sldId id="549" r:id="rId124"/>
    <p:sldId id="1018" r:id="rId125"/>
    <p:sldId id="1012" r:id="rId126"/>
    <p:sldId id="629" r:id="rId127"/>
    <p:sldId id="2601" r:id="rId128"/>
    <p:sldId id="1013" r:id="rId129"/>
    <p:sldId id="865" r:id="rId130"/>
    <p:sldId id="866" r:id="rId131"/>
    <p:sldId id="867" r:id="rId132"/>
    <p:sldId id="868" r:id="rId133"/>
    <p:sldId id="869" r:id="rId134"/>
    <p:sldId id="874" r:id="rId135"/>
    <p:sldId id="898" r:id="rId136"/>
    <p:sldId id="948" r:id="rId137"/>
    <p:sldId id="949" r:id="rId138"/>
    <p:sldId id="950" r:id="rId139"/>
    <p:sldId id="951" r:id="rId140"/>
    <p:sldId id="952" r:id="rId141"/>
    <p:sldId id="953" r:id="rId142"/>
    <p:sldId id="954" r:id="rId143"/>
    <p:sldId id="955" r:id="rId144"/>
    <p:sldId id="956" r:id="rId145"/>
    <p:sldId id="957" r:id="rId146"/>
    <p:sldId id="958" r:id="rId147"/>
    <p:sldId id="959" r:id="rId148"/>
    <p:sldId id="961" r:id="rId149"/>
    <p:sldId id="976" r:id="rId150"/>
    <p:sldId id="977" r:id="rId151"/>
    <p:sldId id="978" r:id="rId1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yler ley" initials="tl" lastIdx="16" clrIdx="0">
    <p:extLst>
      <p:ext uri="{19B8F6BF-5375-455C-9EA6-DF929625EA0E}">
        <p15:presenceInfo xmlns:p15="http://schemas.microsoft.com/office/powerpoint/2012/main" userId="7b3cacfc0ec793e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6905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8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customXml" Target="../customXml/item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customXml" Target="../customXml/item2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commentAuthors" Target="commentAuthor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sti\Dropbox\Pump%20Air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4.147389850108614E-2"/>
                  <c:y val="-0.10347358611217583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Before Pumping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7010-428F-891B-828AB5EDF54F}"/>
                </c:ext>
              </c:extLst>
            </c:dLbl>
            <c:dLbl>
              <c:idx val="1"/>
              <c:layout>
                <c:manualLayout>
                  <c:x val="-2.777777777777779E-2"/>
                  <c:y val="4.929702297366962E-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010-428F-891B-828AB5EDF54F}"/>
                </c:ext>
              </c:extLst>
            </c:dLbl>
            <c:dLbl>
              <c:idx val="2"/>
              <c:layout>
                <c:manualLayout>
                  <c:x val="-2.046783625730994E-2"/>
                  <c:y val="7.7466750387195124E-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7010-428F-891B-828AB5EDF54F}"/>
                </c:ext>
              </c:extLst>
            </c:dLbl>
            <c:dLbl>
              <c:idx val="3"/>
              <c:layout>
                <c:manualLayout>
                  <c:x val="-2.6315731915089614E-2"/>
                  <c:y val="7.27717958182741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400" dirty="0"/>
                      <a:t>C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5014619883040934E-2"/>
                      <c:h val="5.4226725271036585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7010-428F-891B-828AB5EDF54F}"/>
                </c:ext>
              </c:extLst>
            </c:dLbl>
            <c:dLbl>
              <c:idx val="4"/>
              <c:layout>
                <c:manualLayout>
                  <c:x val="-1.4619883040935779E-2"/>
                  <c:y val="4.694963810957469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400" dirty="0"/>
                      <a:t>D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20906432748538E-2"/>
                      <c:h val="6.5964111693338864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4-7010-428F-891B-828AB5EDF54F}"/>
                </c:ext>
              </c:extLst>
            </c:dLbl>
            <c:dLbl>
              <c:idx val="5"/>
              <c:layout>
                <c:manualLayout>
                  <c:x val="-2.4853801169590749E-2"/>
                  <c:y val="7.981422767165558E-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E</a:t>
                    </a:r>
                  </a:p>
                  <a:p>
                    <a:endParaRPr lang="en-US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7010-428F-891B-828AB5EDF54F}"/>
                </c:ext>
              </c:extLst>
            </c:dLbl>
            <c:dLbl>
              <c:idx val="6"/>
              <c:layout>
                <c:manualLayout>
                  <c:x val="-2.6315789473684317E-2"/>
                  <c:y val="6.103440939597183E-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F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7010-428F-891B-828AB5EDF5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Disassemble!$D$4:$D$10</c:f>
              <c:numCache>
                <c:formatCode>General</c:formatCode>
                <c:ptCount val="7"/>
                <c:pt idx="0">
                  <c:v>0</c:v>
                </c:pt>
                <c:pt idx="1">
                  <c:v>3.3</c:v>
                </c:pt>
                <c:pt idx="2">
                  <c:v>6.6</c:v>
                </c:pt>
                <c:pt idx="3">
                  <c:v>19.7</c:v>
                </c:pt>
                <c:pt idx="4">
                  <c:v>25.4</c:v>
                </c:pt>
                <c:pt idx="5">
                  <c:v>34.299999999999997</c:v>
                </c:pt>
                <c:pt idx="6">
                  <c:v>44.1</c:v>
                </c:pt>
              </c:numCache>
            </c:numRef>
          </c:xVal>
          <c:yVal>
            <c:numRef>
              <c:f>Disassemble!$C$4:$C$10</c:f>
              <c:numCache>
                <c:formatCode>0.0%</c:formatCode>
                <c:ptCount val="7"/>
                <c:pt idx="0" formatCode="0.00%">
                  <c:v>0.08</c:v>
                </c:pt>
                <c:pt idx="1">
                  <c:v>5.0999999999999997E-2</c:v>
                </c:pt>
                <c:pt idx="2">
                  <c:v>4.8000000000000001E-2</c:v>
                </c:pt>
                <c:pt idx="3">
                  <c:v>4.7E-2</c:v>
                </c:pt>
                <c:pt idx="4">
                  <c:v>0.05</c:v>
                </c:pt>
                <c:pt idx="5">
                  <c:v>5.0999999999999997E-2</c:v>
                </c:pt>
                <c:pt idx="6">
                  <c:v>5.0999999999999997E-2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27F-4BCA-9683-1DC872DA373E}"/>
            </c:ext>
          </c:extLst>
        </c:ser>
        <c:ser>
          <c:idx val="1"/>
          <c:order val="1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(Disassemble!$H$4:$H$5,Disassemble!$H$7,Disassemble!$H$9:$H$10)</c:f>
              <c:numCache>
                <c:formatCode>General</c:formatCode>
                <c:ptCount val="5"/>
                <c:pt idx="0">
                  <c:v>0</c:v>
                </c:pt>
                <c:pt idx="1">
                  <c:v>3.3</c:v>
                </c:pt>
                <c:pt idx="2">
                  <c:v>19.7</c:v>
                </c:pt>
                <c:pt idx="3">
                  <c:v>34.299999999999997</c:v>
                </c:pt>
                <c:pt idx="4">
                  <c:v>44.1</c:v>
                </c:pt>
              </c:numCache>
            </c:numRef>
          </c:xVal>
          <c:yVal>
            <c:numRef>
              <c:f>(Disassemble!$G$4:$G$5,Disassemble!$G$7,Disassemble!$G$9:$G$10)</c:f>
              <c:numCache>
                <c:formatCode>0.0%</c:formatCode>
                <c:ptCount val="5"/>
                <c:pt idx="0" formatCode="0.00%">
                  <c:v>8.5999999999999993E-2</c:v>
                </c:pt>
                <c:pt idx="1">
                  <c:v>5.8999999999999997E-2</c:v>
                </c:pt>
                <c:pt idx="2">
                  <c:v>6.2E-2</c:v>
                </c:pt>
                <c:pt idx="3">
                  <c:v>6.3E-2</c:v>
                </c:pt>
                <c:pt idx="4">
                  <c:v>6.5000000000000002E-2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27F-4BCA-9683-1DC872DA37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848980448"/>
        <c:axId val="-1848991872"/>
      </c:scatterChart>
      <c:valAx>
        <c:axId val="-18489804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dirty="0"/>
                  <a:t>Feet</a:t>
                </a:r>
                <a:r>
                  <a:rPr lang="en-US" sz="2400" baseline="0" dirty="0"/>
                  <a:t> along pipeline</a:t>
                </a:r>
                <a:endParaRPr lang="en-US" sz="24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48991872"/>
        <c:crosses val="autoZero"/>
        <c:crossBetween val="midCat"/>
      </c:valAx>
      <c:valAx>
        <c:axId val="-1848991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dirty="0"/>
                  <a:t>Air</a:t>
                </a:r>
                <a:r>
                  <a:rPr lang="en-US" sz="2400" baseline="0" dirty="0"/>
                  <a:t> Content, %</a:t>
                </a:r>
                <a:endParaRPr lang="en-US" sz="24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489804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11B11-FD11-47B4-8669-A62AF210E905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656DE-C3AF-4256-800C-537567471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39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56DE-C3AF-4256-800C-5375674710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06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Acceptable</a:t>
            </a:r>
            <a:r>
              <a:rPr lang="en-US" baseline="0" dirty="0"/>
              <a:t> before pumping, Air greater than 4% and SAM less than 0.30.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57868-F4AC-4F25-A7C0-13622B752E1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24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57868-F4AC-4F25-A7C0-13622B752E1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30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56DE-C3AF-4256-800C-53756747108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00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57868-F4AC-4F25-A7C0-13622B752E1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924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57868-F4AC-4F25-A7C0-13622B752E1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425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57868-F4AC-4F25-A7C0-13622B752E1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55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57868-F4AC-4F25-A7C0-13622B752E1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080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56DE-C3AF-4256-800C-53756747108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75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57868-F4AC-4F25-A7C0-13622B752E1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187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56DE-C3AF-4256-800C-53756747108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830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56DE-C3AF-4256-800C-53756747108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036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57868-F4AC-4F25-A7C0-13622B752E1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237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57868-F4AC-4F25-A7C0-13622B752E1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545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56DE-C3AF-4256-800C-53756747108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790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Acceptable</a:t>
            </a:r>
            <a:r>
              <a:rPr lang="en-US" baseline="0" dirty="0"/>
              <a:t> before pumping, Air greater than 4% and SAM less than 0.30.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57868-F4AC-4F25-A7C0-13622B752E1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580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56DE-C3AF-4256-800C-53756747108A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931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56DE-C3AF-4256-800C-53756747108A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281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56DE-C3AF-4256-800C-53756747108A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859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56DE-C3AF-4256-800C-53756747108A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056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56DE-C3AF-4256-800C-53756747108A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387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56DE-C3AF-4256-800C-53756747108A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1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56DE-C3AF-4256-800C-53756747108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3073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56DE-C3AF-4256-800C-53756747108A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5468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57868-F4AC-4F25-A7C0-13622B752E1F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951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57868-F4AC-4F25-A7C0-13622B752E1F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452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57868-F4AC-4F25-A7C0-13622B752E1F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212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56DE-C3AF-4256-800C-53756747108A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455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56DE-C3AF-4256-800C-53756747108A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427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56DE-C3AF-4256-800C-53756747108A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668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56DE-C3AF-4256-800C-53756747108A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88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56DE-C3AF-4256-800C-53756747108A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553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656DE-C3AF-4256-800C-53756747108A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74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Acceptable</a:t>
            </a:r>
            <a:r>
              <a:rPr lang="en-US" baseline="0" dirty="0"/>
              <a:t> before pumping, Air greater than 4% and SAM less than 0.30.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57868-F4AC-4F25-A7C0-13622B752E1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73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Acceptable</a:t>
            </a:r>
            <a:r>
              <a:rPr lang="en-US" baseline="0" dirty="0"/>
              <a:t> before pumping, Air greater than 4% and SAM less than 0.30.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57868-F4AC-4F25-A7C0-13622B752E1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68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Acceptable</a:t>
            </a:r>
            <a:r>
              <a:rPr lang="en-US" baseline="0" dirty="0"/>
              <a:t> before pumping, Air greater than 4% and SAM less than 0.30.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57868-F4AC-4F25-A7C0-13622B752E1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89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Acceptable</a:t>
            </a:r>
            <a:r>
              <a:rPr lang="en-US" baseline="0" dirty="0"/>
              <a:t> before pumping, Air greater than 4% and SAM less than 0.30.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57868-F4AC-4F25-A7C0-13622B752E1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06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57868-F4AC-4F25-A7C0-13622B752E1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32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57868-F4AC-4F25-A7C0-13622B752E1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70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44438-1908-4EA3-A85B-AAB78AF322FD}" type="datetime1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06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F7220-E558-49D3-AB60-45598F1A49E2}" type="datetime1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90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C591-7EBC-4D46-8C3A-4305270730AC}" type="datetime1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19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F2D0A-760B-4B47-90BC-F1402E85B30D}" type="datetime1">
              <a:rPr lang="en-US" smtClean="0"/>
              <a:t>5/24/2023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A8A8A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2989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56753-7F3D-444F-9132-4786ACE69860}" type="datetime1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01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4F8D5-ED3A-4B5D-8A7B-6F1FA5FD16D9}" type="datetime1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98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6642F-24DB-4368-A797-4B097D780518}" type="datetime1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80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A8651-43EA-4A5F-AFAA-878F93D14927}" type="datetime1">
              <a:rPr lang="en-US" smtClean="0"/>
              <a:t>5/24/2023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28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ABC7-4AEA-4623-BB30-0A72B570BF37}" type="datetime1">
              <a:rPr lang="en-US" smtClean="0"/>
              <a:t>5/24/2023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60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BB25-9FC5-4F2E-8AFF-0368DB091ECE}" type="datetime1">
              <a:rPr lang="en-US" smtClean="0"/>
              <a:t>5/24/2023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31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FD613-49FB-4482-9604-F683CD1C897A}" type="datetime1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58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D19EF-180F-44C8-996E-7817683B8040}" type="datetime1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4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D489F-5836-4C4C-8A7F-D299423D3ECA}" type="datetime1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842E4-395D-490C-814A-7FA747622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83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Tyler.ley@okstate.edu" TargetMode="External"/><Relationship Id="rId4" Type="http://schemas.openxmlformats.org/officeDocument/2006/relationships/hyperlink" Target="http://www.tylerley.com/" TargetMode="Externa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4.png"/><Relationship Id="rId7" Type="http://schemas.openxmlformats.org/officeDocument/2006/relationships/image" Target="../media/image46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8.png"/><Relationship Id="rId5" Type="http://schemas.openxmlformats.org/officeDocument/2006/relationships/image" Target="../media/image3.jpeg"/><Relationship Id="rId10" Type="http://schemas.openxmlformats.org/officeDocument/2006/relationships/image" Target="../media/image77.png"/><Relationship Id="rId4" Type="http://schemas.openxmlformats.org/officeDocument/2006/relationships/image" Target="../media/image2.jpe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Tyler.ley@okstate.edu" TargetMode="External"/><Relationship Id="rId4" Type="http://schemas.openxmlformats.org/officeDocument/2006/relationships/hyperlink" Target="http://www.tylerley.com/" TargetMode="Externa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7938" y="1243291"/>
            <a:ext cx="10185862" cy="1772603"/>
          </a:xfrm>
        </p:spPr>
        <p:txBody>
          <a:bodyPr>
            <a:normAutofit fontScale="90000"/>
          </a:bodyPr>
          <a:lstStyle/>
          <a:p>
            <a:r>
              <a:rPr lang="en-US" dirty="0"/>
              <a:t>Why Do You Lose Air Volume When Pumping Air-Entrained Concrete??? </a:t>
            </a:r>
            <a:r>
              <a:rPr lang="en-US" b="1" i="1" dirty="0"/>
              <a:t>and Why Does the Air Come Back?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580" y="3182283"/>
            <a:ext cx="309884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06266" y="4948872"/>
            <a:ext cx="91794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Justin Becker, Nick </a:t>
            </a:r>
            <a:r>
              <a:rPr lang="en-US" sz="4000" dirty="0" err="1"/>
              <a:t>Seader</a:t>
            </a:r>
            <a:r>
              <a:rPr lang="en-US" sz="4000" dirty="0"/>
              <a:t>, Chad </a:t>
            </a:r>
            <a:r>
              <a:rPr lang="en-US" sz="4000" dirty="0" err="1"/>
              <a:t>Staffileno</a:t>
            </a:r>
            <a:endParaRPr lang="en-US" sz="4000" dirty="0"/>
          </a:p>
          <a:p>
            <a:pPr algn="ctr"/>
            <a:r>
              <a:rPr lang="en-US" sz="4000" dirty="0"/>
              <a:t>Tyler Ley PE, PhD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65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AASHTO R101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1825625"/>
            <a:ext cx="1009192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Freeze Thaw </a:t>
            </a:r>
            <a:r>
              <a:rPr lang="en-US" sz="3600" u="sng" dirty="0"/>
              <a:t>Field Acceptance</a:t>
            </a:r>
          </a:p>
          <a:p>
            <a:pPr marL="0" indent="0">
              <a:buNone/>
            </a:pPr>
            <a:r>
              <a:rPr lang="en-US" sz="3600" dirty="0"/>
              <a:t>Super Air Meter</a:t>
            </a:r>
          </a:p>
          <a:p>
            <a:pPr marL="0" indent="0">
              <a:buNone/>
            </a:pPr>
            <a:endParaRPr lang="en-US" sz="3600" u="sng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Air Volume </a:t>
            </a:r>
            <a:r>
              <a:rPr lang="en-US" sz="3600" u="sng" dirty="0"/>
              <a:t>&gt;</a:t>
            </a:r>
            <a:r>
              <a:rPr lang="en-US" sz="3600" dirty="0"/>
              <a:t> 4% </a:t>
            </a:r>
          </a:p>
          <a:p>
            <a:pPr marL="0" indent="0">
              <a:buNone/>
            </a:pPr>
            <a:r>
              <a:rPr lang="en-US" sz="3600" dirty="0"/>
              <a:t>SAM Number </a:t>
            </a:r>
            <a:r>
              <a:rPr lang="en-US" sz="3600" u="sng" dirty="0"/>
              <a:t>&lt;</a:t>
            </a:r>
            <a:r>
              <a:rPr lang="en-US" sz="3600" dirty="0"/>
              <a:t> 0.30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2" descr="Image result for super air me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105" y="1328549"/>
            <a:ext cx="4044695" cy="539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0" y="4142999"/>
            <a:ext cx="4837177" cy="212365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2"/>
                </a:solidFill>
              </a:rPr>
              <a:t>Where is this from?</a:t>
            </a:r>
          </a:p>
        </p:txBody>
      </p:sp>
      <p:sp>
        <p:nvSpPr>
          <p:cNvPr id="7" name="Oval 6"/>
          <p:cNvSpPr/>
          <p:nvPr/>
        </p:nvSpPr>
        <p:spPr>
          <a:xfrm>
            <a:off x="3636264" y="4603322"/>
            <a:ext cx="2130552" cy="10789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cxnSpLocks/>
            <a:endCxn id="6" idx="1"/>
          </p:cNvCxnSpPr>
          <p:nvPr/>
        </p:nvCxnSpPr>
        <p:spPr>
          <a:xfrm>
            <a:off x="5726176" y="5096256"/>
            <a:ext cx="369824" cy="10857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87873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2467" name="Picture 3" descr="Doc_104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9526"/>
            <a:ext cx="9144000" cy="68484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8315325" y="6248400"/>
            <a:ext cx="2362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pressure step 3 </a:t>
            </a:r>
          </a:p>
        </p:txBody>
      </p:sp>
    </p:spTree>
    <p:extLst>
      <p:ext uri="{BB962C8B-B14F-4D97-AF65-F5344CB8AC3E}">
        <p14:creationId xmlns:p14="http://schemas.microsoft.com/office/powerpoint/2010/main" val="229198350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3491" name="Picture 3" descr="Doc_104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9051"/>
            <a:ext cx="9144000" cy="68484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8315325" y="6248400"/>
            <a:ext cx="2362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pressure step 4 </a:t>
            </a:r>
          </a:p>
        </p:txBody>
      </p:sp>
    </p:spTree>
    <p:extLst>
      <p:ext uri="{BB962C8B-B14F-4D97-AF65-F5344CB8AC3E}">
        <p14:creationId xmlns:p14="http://schemas.microsoft.com/office/powerpoint/2010/main" val="199967371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4515" name="Picture 3" descr="Doc_104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9051"/>
            <a:ext cx="9144000" cy="68484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8315325" y="6248400"/>
            <a:ext cx="2362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pressure step 5 </a:t>
            </a:r>
          </a:p>
        </p:txBody>
      </p:sp>
    </p:spTree>
    <p:extLst>
      <p:ext uri="{BB962C8B-B14F-4D97-AF65-F5344CB8AC3E}">
        <p14:creationId xmlns:p14="http://schemas.microsoft.com/office/powerpoint/2010/main" val="143500346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5539" name="Picture 3" descr="Doc_105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9051"/>
            <a:ext cx="9144000" cy="68484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8305800" y="6248400"/>
            <a:ext cx="2362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pressure step 6 </a:t>
            </a:r>
          </a:p>
        </p:txBody>
      </p:sp>
    </p:spTree>
    <p:extLst>
      <p:ext uri="{BB962C8B-B14F-4D97-AF65-F5344CB8AC3E}">
        <p14:creationId xmlns:p14="http://schemas.microsoft.com/office/powerpoint/2010/main" val="15668583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6563" name="Picture 3" descr="Doc_105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9051"/>
            <a:ext cx="9144000" cy="68484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8315325" y="6248400"/>
            <a:ext cx="2362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pressure step 7 </a:t>
            </a:r>
          </a:p>
        </p:txBody>
      </p:sp>
    </p:spTree>
    <p:extLst>
      <p:ext uri="{BB962C8B-B14F-4D97-AF65-F5344CB8AC3E}">
        <p14:creationId xmlns:p14="http://schemas.microsoft.com/office/powerpoint/2010/main" val="302894986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7587" name="Picture 3" descr="Doc_105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9051"/>
            <a:ext cx="9144000" cy="68484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6400800" y="6305550"/>
            <a:ext cx="3886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Atmospheric pressure</a:t>
            </a:r>
          </a:p>
        </p:txBody>
      </p:sp>
    </p:spTree>
    <p:extLst>
      <p:ext uri="{BB962C8B-B14F-4D97-AF65-F5344CB8AC3E}">
        <p14:creationId xmlns:p14="http://schemas.microsoft.com/office/powerpoint/2010/main" val="168462819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8611" name="Picture 3" descr="Doc_104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9051"/>
            <a:ext cx="9144000" cy="68484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8077200" y="5867401"/>
            <a:ext cx="2895600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pressure step 0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atmospheric pressure</a:t>
            </a:r>
          </a:p>
        </p:txBody>
      </p:sp>
    </p:spTree>
    <p:extLst>
      <p:ext uri="{BB962C8B-B14F-4D97-AF65-F5344CB8AC3E}">
        <p14:creationId xmlns:p14="http://schemas.microsoft.com/office/powerpoint/2010/main" val="360241244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533400"/>
            <a:ext cx="93980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328928"/>
            <a:ext cx="10617200" cy="5376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3200" dirty="0">
                <a:ea typeface="ＭＳ Ｐゴシック" panose="020B0600070205080204" pitchFamily="34" charset="-128"/>
              </a:rPr>
              <a:t>1. As the pressure increases the </a:t>
            </a:r>
            <a:r>
              <a:rPr lang="en-US" altLang="en-US" sz="3200" u="sng" dirty="0">
                <a:ea typeface="ＭＳ Ｐゴシック" panose="020B0600070205080204" pitchFamily="34" charset="-128"/>
              </a:rPr>
              <a:t>small bubbles</a:t>
            </a:r>
            <a:r>
              <a:rPr lang="en-US" altLang="en-US" sz="3200" dirty="0">
                <a:ea typeface="ＭＳ Ｐゴシック" panose="020B0600070205080204" pitchFamily="34" charset="-128"/>
              </a:rPr>
              <a:t> dissolve into the surrounding solution </a:t>
            </a:r>
          </a:p>
          <a:p>
            <a:endParaRPr lang="en-US" altLang="en-US" sz="32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sz="3200" dirty="0">
                <a:ea typeface="ＭＳ Ｐゴシック" panose="020B0600070205080204" pitchFamily="34" charset="-128"/>
              </a:rPr>
              <a:t>2. These bubbles do not </a:t>
            </a:r>
            <a:r>
              <a:rPr lang="en-US" altLang="en-US" sz="3200" u="sng" dirty="0">
                <a:ea typeface="ＭＳ Ｐゴシック" panose="020B0600070205080204" pitchFamily="34" charset="-128"/>
              </a:rPr>
              <a:t>immediately</a:t>
            </a:r>
            <a:r>
              <a:rPr lang="en-US" altLang="en-US" sz="3200" dirty="0">
                <a:ea typeface="ＭＳ Ｐゴシック" panose="020B0600070205080204" pitchFamily="34" charset="-128"/>
              </a:rPr>
              <a:t> come back when you decrease the pressure.</a:t>
            </a:r>
          </a:p>
          <a:p>
            <a:endParaRPr lang="en-US" sz="3200" dirty="0">
              <a:ea typeface="ＭＳ Ｐゴシック" panose="020B0600070205080204" pitchFamily="34" charset="-128"/>
            </a:endParaRPr>
          </a:p>
          <a:p>
            <a:pPr>
              <a:lnSpc>
                <a:spcPts val="2600"/>
              </a:lnSpc>
              <a:spcBef>
                <a:spcPts val="0"/>
              </a:spcBef>
            </a:pPr>
            <a:endParaRPr lang="en-US" sz="2000" dirty="0"/>
          </a:p>
          <a:p>
            <a:pPr>
              <a:lnSpc>
                <a:spcPts val="2600"/>
              </a:lnSpc>
              <a:spcBef>
                <a:spcPts val="0"/>
              </a:spcBef>
            </a:pP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1942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235" y="329136"/>
            <a:ext cx="9484659" cy="6858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Why do the small bubbles dissolve???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108</a:t>
            </a:fld>
            <a:endParaRPr lang="en-US"/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1676400" y="1246094"/>
            <a:ext cx="8839200" cy="5186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None/>
            </a:pPr>
            <a:endParaRPr lang="en-US" sz="2800" u="sng" dirty="0"/>
          </a:p>
          <a:p>
            <a:pPr marL="274320" lvl="1" indent="0">
              <a:buNone/>
            </a:pPr>
            <a:r>
              <a:rPr lang="en-US" sz="2800" u="sng" dirty="0"/>
              <a:t>Laplace-Young Equation</a:t>
            </a:r>
          </a:p>
          <a:p>
            <a:pPr marL="274320" lvl="1" indent="0">
              <a:buNone/>
            </a:pPr>
            <a:r>
              <a:rPr lang="en-US" sz="2800" dirty="0"/>
              <a:t>P</a:t>
            </a:r>
            <a:r>
              <a:rPr lang="en-US" sz="1200" dirty="0"/>
              <a:t>1</a:t>
            </a:r>
            <a:r>
              <a:rPr lang="en-US" sz="2800" dirty="0"/>
              <a:t>=P</a:t>
            </a:r>
            <a:r>
              <a:rPr lang="en-US" sz="1200" dirty="0"/>
              <a:t>0</a:t>
            </a:r>
            <a:r>
              <a:rPr lang="en-US" sz="2800" dirty="0"/>
              <a:t>+4</a:t>
            </a:r>
            <a:r>
              <a:rPr lang="el-GR" sz="2800" dirty="0"/>
              <a:t>σ</a:t>
            </a:r>
            <a:r>
              <a:rPr lang="en-US" sz="2800" dirty="0"/>
              <a:t>/d</a:t>
            </a:r>
          </a:p>
          <a:p>
            <a:pPr marL="1051560" lvl="4" indent="0">
              <a:buNone/>
            </a:pPr>
            <a:r>
              <a:rPr lang="en-US" sz="1800" dirty="0"/>
              <a:t>P</a:t>
            </a:r>
            <a:r>
              <a:rPr lang="en-US" sz="1800" baseline="-25000" dirty="0"/>
              <a:t>1</a:t>
            </a:r>
            <a:r>
              <a:rPr lang="en-US" sz="1800" dirty="0"/>
              <a:t>=internal pressure of the air bubble</a:t>
            </a:r>
          </a:p>
          <a:p>
            <a:pPr marL="1051560" lvl="4" indent="0">
              <a:buNone/>
            </a:pPr>
            <a:r>
              <a:rPr lang="en-US" sz="1800" dirty="0"/>
              <a:t>P</a:t>
            </a:r>
            <a:r>
              <a:rPr lang="en-US" sz="1800" baseline="-25000" dirty="0"/>
              <a:t>0</a:t>
            </a:r>
            <a:r>
              <a:rPr lang="en-US" sz="1800" dirty="0"/>
              <a:t>=pressure of fluid surrounding the bubble</a:t>
            </a:r>
          </a:p>
          <a:p>
            <a:pPr marL="1051560" lvl="4" indent="0">
              <a:buNone/>
            </a:pPr>
            <a:r>
              <a:rPr lang="en-US" sz="1800" dirty="0"/>
              <a:t>σ=surface tension of the bubble film</a:t>
            </a:r>
          </a:p>
          <a:p>
            <a:pPr marL="1051560" lvl="4" indent="0">
              <a:buNone/>
            </a:pPr>
            <a:r>
              <a:rPr lang="en-US" sz="1800" dirty="0"/>
              <a:t>d=bubble radius</a:t>
            </a:r>
          </a:p>
          <a:p>
            <a:pPr marL="274320" lvl="1" indent="0">
              <a:buNone/>
            </a:pP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900" y="1784704"/>
            <a:ext cx="3381375" cy="2619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46767E-5A5E-4DE7-8C5C-0EFB2F8B1877}"/>
              </a:ext>
            </a:extLst>
          </p:cNvPr>
          <p:cNvSpPr txBox="1"/>
          <p:nvPr/>
        </p:nvSpPr>
        <p:spPr>
          <a:xfrm>
            <a:off x="1676400" y="4704080"/>
            <a:ext cx="8128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>
                <a:ea typeface="ＭＳ Ｐゴシック" pitchFamily="34" charset="-128"/>
              </a:rPr>
              <a:t>This means the small bubbles have higher pressure than the large bubbles.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25385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  <a:ea typeface="ＭＳ Ｐゴシック" panose="020B0600070205080204" pitchFamily="34" charset="-128"/>
              </a:rPr>
              <a:t>Why do the bubbles dissolve?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1447800" y="1211072"/>
            <a:ext cx="8534400" cy="4114800"/>
          </a:xfrm>
        </p:spPr>
        <p:txBody>
          <a:bodyPr/>
          <a:lstStyle/>
          <a:p>
            <a:pPr>
              <a:defRPr/>
            </a:pPr>
            <a:endParaRPr lang="en-US" altLang="en-US" dirty="0">
              <a:ea typeface="ＭＳ Ｐゴシック" pitchFamily="34" charset="-128"/>
            </a:endParaRPr>
          </a:p>
          <a:p>
            <a:pPr>
              <a:defRPr/>
            </a:pPr>
            <a:r>
              <a:rPr lang="en-US" altLang="en-US" dirty="0">
                <a:ea typeface="ＭＳ Ｐゴシック" pitchFamily="34" charset="-128"/>
              </a:rPr>
              <a:t>The small bubbles have a large curvature.  This makes it easier for the bubble walls to become damaged and the air will dissolve.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277470" y="137372"/>
            <a:ext cx="948465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Why do the small bubbles dissolve???</a:t>
            </a: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6E5307A-C1B7-4185-9C65-4083B5433892}"/>
              </a:ext>
            </a:extLst>
          </p:cNvPr>
          <p:cNvSpPr/>
          <p:nvPr/>
        </p:nvSpPr>
        <p:spPr>
          <a:xfrm>
            <a:off x="3147568" y="4500880"/>
            <a:ext cx="1576832" cy="15483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BC06932-C517-4B35-AA11-2C87AF931D09}"/>
              </a:ext>
            </a:extLst>
          </p:cNvPr>
          <p:cNvCxnSpPr>
            <a:cxnSpLocks/>
          </p:cNvCxnSpPr>
          <p:nvPr/>
        </p:nvCxnSpPr>
        <p:spPr>
          <a:xfrm>
            <a:off x="2434336" y="5248656"/>
            <a:ext cx="613156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F0F09A5-A046-4783-882E-E8D3A7B6C8B9}"/>
              </a:ext>
            </a:extLst>
          </p:cNvPr>
          <p:cNvCxnSpPr>
            <a:cxnSpLocks/>
          </p:cNvCxnSpPr>
          <p:nvPr/>
        </p:nvCxnSpPr>
        <p:spPr>
          <a:xfrm>
            <a:off x="3997089" y="3683000"/>
            <a:ext cx="0" cy="68986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C1A2867-9171-460B-BE40-B8AF136476F2}"/>
              </a:ext>
            </a:extLst>
          </p:cNvPr>
          <p:cNvCxnSpPr>
            <a:cxnSpLocks/>
          </p:cNvCxnSpPr>
          <p:nvPr/>
        </p:nvCxnSpPr>
        <p:spPr>
          <a:xfrm flipH="1">
            <a:off x="4824476" y="5289296"/>
            <a:ext cx="710692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F932075-9B21-46AC-B248-2E29625944DB}"/>
              </a:ext>
            </a:extLst>
          </p:cNvPr>
          <p:cNvCxnSpPr>
            <a:cxnSpLocks/>
          </p:cNvCxnSpPr>
          <p:nvPr/>
        </p:nvCxnSpPr>
        <p:spPr>
          <a:xfrm flipV="1">
            <a:off x="3954272" y="6165088"/>
            <a:ext cx="0" cy="48768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546A2C4-2052-46BA-92A8-40C4BA1BEDC8}"/>
              </a:ext>
            </a:extLst>
          </p:cNvPr>
          <p:cNvCxnSpPr>
            <a:cxnSpLocks/>
          </p:cNvCxnSpPr>
          <p:nvPr/>
        </p:nvCxnSpPr>
        <p:spPr>
          <a:xfrm flipH="1" flipV="1">
            <a:off x="4574032" y="5870342"/>
            <a:ext cx="500888" cy="35784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289C5C4-72FB-4E40-BF16-51D85F1CAC64}"/>
              </a:ext>
            </a:extLst>
          </p:cNvPr>
          <p:cNvCxnSpPr>
            <a:cxnSpLocks/>
          </p:cNvCxnSpPr>
          <p:nvPr/>
        </p:nvCxnSpPr>
        <p:spPr>
          <a:xfrm flipV="1">
            <a:off x="2927895" y="5880969"/>
            <a:ext cx="388039" cy="40567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11C1657-27E8-45DD-A13F-671B3505303A}"/>
              </a:ext>
            </a:extLst>
          </p:cNvPr>
          <p:cNvCxnSpPr>
            <a:cxnSpLocks/>
          </p:cNvCxnSpPr>
          <p:nvPr/>
        </p:nvCxnSpPr>
        <p:spPr>
          <a:xfrm>
            <a:off x="2761996" y="4093878"/>
            <a:ext cx="581442" cy="55797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E9567AD-9AED-4375-80C8-9A7ED8C45B2A}"/>
              </a:ext>
            </a:extLst>
          </p:cNvPr>
          <p:cNvCxnSpPr>
            <a:cxnSpLocks/>
          </p:cNvCxnSpPr>
          <p:nvPr/>
        </p:nvCxnSpPr>
        <p:spPr>
          <a:xfrm flipH="1">
            <a:off x="4544749" y="4013301"/>
            <a:ext cx="635073" cy="60969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8F9588E-61CE-4320-9B74-83364C603273}"/>
              </a:ext>
            </a:extLst>
          </p:cNvPr>
          <p:cNvCxnSpPr>
            <a:cxnSpLocks/>
          </p:cNvCxnSpPr>
          <p:nvPr/>
        </p:nvCxnSpPr>
        <p:spPr>
          <a:xfrm>
            <a:off x="6533262" y="5190195"/>
            <a:ext cx="613156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7F826D9-8A56-4F4B-8069-EA4760B101A5}"/>
              </a:ext>
            </a:extLst>
          </p:cNvPr>
          <p:cNvCxnSpPr>
            <a:cxnSpLocks/>
          </p:cNvCxnSpPr>
          <p:nvPr/>
        </p:nvCxnSpPr>
        <p:spPr>
          <a:xfrm>
            <a:off x="8096015" y="3624539"/>
            <a:ext cx="0" cy="68986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868F5CE-B978-48F8-AD06-26A7BB5E8C7A}"/>
              </a:ext>
            </a:extLst>
          </p:cNvPr>
          <p:cNvCxnSpPr>
            <a:cxnSpLocks/>
          </p:cNvCxnSpPr>
          <p:nvPr/>
        </p:nvCxnSpPr>
        <p:spPr>
          <a:xfrm flipH="1">
            <a:off x="8923402" y="5230835"/>
            <a:ext cx="710692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A54A9D2-8EA3-48E1-92F6-13E053926D7D}"/>
              </a:ext>
            </a:extLst>
          </p:cNvPr>
          <p:cNvCxnSpPr>
            <a:cxnSpLocks/>
          </p:cNvCxnSpPr>
          <p:nvPr/>
        </p:nvCxnSpPr>
        <p:spPr>
          <a:xfrm flipV="1">
            <a:off x="8053198" y="6106627"/>
            <a:ext cx="0" cy="48768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427017F-937A-4378-B115-C3EF4A034FB4}"/>
              </a:ext>
            </a:extLst>
          </p:cNvPr>
          <p:cNvCxnSpPr>
            <a:cxnSpLocks/>
          </p:cNvCxnSpPr>
          <p:nvPr/>
        </p:nvCxnSpPr>
        <p:spPr>
          <a:xfrm flipH="1" flipV="1">
            <a:off x="8672958" y="5811881"/>
            <a:ext cx="500888" cy="35784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1643414-C3DE-4650-A6B5-DE5416607CC2}"/>
              </a:ext>
            </a:extLst>
          </p:cNvPr>
          <p:cNvCxnSpPr>
            <a:cxnSpLocks/>
          </p:cNvCxnSpPr>
          <p:nvPr/>
        </p:nvCxnSpPr>
        <p:spPr>
          <a:xfrm flipV="1">
            <a:off x="7026821" y="5822508"/>
            <a:ext cx="388039" cy="40567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1E4D8F-8168-4967-B4C3-1FC4D8677B16}"/>
              </a:ext>
            </a:extLst>
          </p:cNvPr>
          <p:cNvCxnSpPr>
            <a:cxnSpLocks/>
          </p:cNvCxnSpPr>
          <p:nvPr/>
        </p:nvCxnSpPr>
        <p:spPr>
          <a:xfrm>
            <a:off x="6860922" y="4035417"/>
            <a:ext cx="581442" cy="55797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D187A63-35BA-4837-9A02-29F8682FFD23}"/>
              </a:ext>
            </a:extLst>
          </p:cNvPr>
          <p:cNvCxnSpPr>
            <a:cxnSpLocks/>
          </p:cNvCxnSpPr>
          <p:nvPr/>
        </p:nvCxnSpPr>
        <p:spPr>
          <a:xfrm flipH="1">
            <a:off x="8643675" y="3954840"/>
            <a:ext cx="635073" cy="60969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artial Circle 48">
            <a:extLst>
              <a:ext uri="{FF2B5EF4-FFF2-40B4-BE49-F238E27FC236}">
                <a16:creationId xmlns:a16="http://schemas.microsoft.com/office/drawing/2014/main" id="{F38721AC-29C6-41B7-9623-5C7D8E71202C}"/>
              </a:ext>
            </a:extLst>
          </p:cNvPr>
          <p:cNvSpPr/>
          <p:nvPr/>
        </p:nvSpPr>
        <p:spPr>
          <a:xfrm>
            <a:off x="7216268" y="4328235"/>
            <a:ext cx="1653331" cy="1734131"/>
          </a:xfrm>
          <a:prstGeom prst="pie">
            <a:avLst>
              <a:gd name="adj1" fmla="val 18630218"/>
              <a:gd name="adj2" fmla="val 16200000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4AFEECD-5032-41FD-8E9B-191E381B31AF}"/>
              </a:ext>
            </a:extLst>
          </p:cNvPr>
          <p:cNvSpPr/>
          <p:nvPr/>
        </p:nvSpPr>
        <p:spPr>
          <a:xfrm>
            <a:off x="7837915" y="4388729"/>
            <a:ext cx="736534" cy="98816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24B7776E-5EF9-401A-BF04-4E6C70F38566}"/>
              </a:ext>
            </a:extLst>
          </p:cNvPr>
          <p:cNvSpPr/>
          <p:nvPr/>
        </p:nvSpPr>
        <p:spPr>
          <a:xfrm>
            <a:off x="8025809" y="4350942"/>
            <a:ext cx="548640" cy="215392"/>
          </a:xfrm>
          <a:custGeom>
            <a:avLst/>
            <a:gdLst>
              <a:gd name="connsiteX0" fmla="*/ 0 w 548640"/>
              <a:gd name="connsiteY0" fmla="*/ 0 h 215392"/>
              <a:gd name="connsiteX1" fmla="*/ 231648 w 548640"/>
              <a:gd name="connsiteY1" fmla="*/ 170688 h 215392"/>
              <a:gd name="connsiteX2" fmla="*/ 548640 w 548640"/>
              <a:gd name="connsiteY2" fmla="*/ 215392 h 21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8640" h="215392">
                <a:moveTo>
                  <a:pt x="0" y="0"/>
                </a:moveTo>
                <a:cubicBezTo>
                  <a:pt x="70104" y="67394"/>
                  <a:pt x="140208" y="134789"/>
                  <a:pt x="231648" y="170688"/>
                </a:cubicBezTo>
                <a:cubicBezTo>
                  <a:pt x="323088" y="206587"/>
                  <a:pt x="473456" y="182880"/>
                  <a:pt x="548640" y="215392"/>
                </a:cubicBezTo>
              </a:path>
            </a:pathLst>
          </a:cu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53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38775"/>
            <a:ext cx="9144000" cy="498045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What air content do you use?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721" y="1950372"/>
            <a:ext cx="189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3.5 Months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08801" y="5816179"/>
            <a:ext cx="189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mins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239861" y="2319704"/>
            <a:ext cx="5838737" cy="6276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194677" y="1902204"/>
            <a:ext cx="0" cy="482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194677" y="2384804"/>
            <a:ext cx="0" cy="508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09824" y="1950372"/>
            <a:ext cx="1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Recommended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09824" y="2638089"/>
            <a:ext cx="1866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</a:t>
            </a:r>
          </a:p>
          <a:p>
            <a:r>
              <a:rPr lang="en-US" dirty="0"/>
              <a:t>Recommended</a:t>
            </a:r>
          </a:p>
        </p:txBody>
      </p:sp>
    </p:spTree>
    <p:extLst>
      <p:ext uri="{BB962C8B-B14F-4D97-AF65-F5344CB8AC3E}">
        <p14:creationId xmlns:p14="http://schemas.microsoft.com/office/powerpoint/2010/main" val="23042837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0748B-8F0E-4F68-A6C6-040E5E603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71CC8-E159-42A8-8158-E019F4273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1C900-5E2A-4DF9-98E6-F9807436D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110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7DE736-0CCB-46F6-BDEB-5C5E2D35FE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97" t="32474" r="30198" b="41748"/>
          <a:stretch/>
        </p:blipFill>
        <p:spPr>
          <a:xfrm>
            <a:off x="362634" y="763675"/>
            <a:ext cx="11411184" cy="423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0890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533400"/>
            <a:ext cx="93980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does this mean?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328928"/>
            <a:ext cx="10617200" cy="5376672"/>
          </a:xfrm>
        </p:spPr>
        <p:txBody>
          <a:bodyPr>
            <a:normAutofit/>
          </a:bodyPr>
          <a:lstStyle/>
          <a:p>
            <a:endParaRPr lang="en-US" sz="3200" dirty="0">
              <a:ea typeface="ＭＳ Ｐゴシック" panose="020B0600070205080204" pitchFamily="34" charset="-128"/>
            </a:endParaRPr>
          </a:p>
          <a:p>
            <a:r>
              <a:rPr lang="en-US" sz="3200" dirty="0">
                <a:ea typeface="ＭＳ Ｐゴシック" panose="020B0600070205080204" pitchFamily="34" charset="-128"/>
              </a:rPr>
              <a:t>The pressures during pumping causes the small bubbles to dissolve and so they are not present in the fresh concrete when it discharges from the pump. </a:t>
            </a:r>
          </a:p>
          <a:p>
            <a:endParaRPr lang="en-US" sz="3200" dirty="0">
              <a:ea typeface="ＭＳ Ｐゴシック" panose="020B0600070205080204" pitchFamily="34" charset="-128"/>
            </a:endParaRPr>
          </a:p>
          <a:p>
            <a:r>
              <a:rPr lang="en-US" sz="3200" dirty="0">
                <a:ea typeface="ＭＳ Ｐゴシック" panose="020B0600070205080204" pitchFamily="34" charset="-128"/>
              </a:rPr>
              <a:t>This is why the air volume decreases and the SAM Number increases.  </a:t>
            </a:r>
            <a:endParaRPr lang="en-US" sz="2400" dirty="0"/>
          </a:p>
          <a:p>
            <a:pPr>
              <a:lnSpc>
                <a:spcPts val="2600"/>
              </a:lnSpc>
              <a:spcBef>
                <a:spcPts val="0"/>
              </a:spcBef>
            </a:pPr>
            <a:endParaRPr lang="en-US" sz="2000" dirty="0"/>
          </a:p>
          <a:p>
            <a:pPr>
              <a:lnSpc>
                <a:spcPts val="2600"/>
              </a:lnSpc>
              <a:spcBef>
                <a:spcPts val="0"/>
              </a:spcBef>
            </a:pP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8410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112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612" y="29979"/>
            <a:ext cx="8641976" cy="6566446"/>
          </a:xfrm>
          <a:prstGeom prst="rect">
            <a:avLst/>
          </a:prstGeom>
        </p:spPr>
      </p:pic>
      <p:pic>
        <p:nvPicPr>
          <p:cNvPr id="6" name="Picture 5" descr="Image result for pistol pete he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040" y="83567"/>
            <a:ext cx="1421112" cy="166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461953" y="637589"/>
            <a:ext cx="4073318" cy="1325563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Remember!!!!</a:t>
            </a:r>
          </a:p>
        </p:txBody>
      </p:sp>
    </p:spTree>
    <p:extLst>
      <p:ext uri="{BB962C8B-B14F-4D97-AF65-F5344CB8AC3E}">
        <p14:creationId xmlns:p14="http://schemas.microsoft.com/office/powerpoint/2010/main" val="25058160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113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612" y="29979"/>
            <a:ext cx="8641976" cy="6566446"/>
          </a:xfrm>
          <a:prstGeom prst="rect">
            <a:avLst/>
          </a:prstGeom>
        </p:spPr>
      </p:pic>
      <p:pic>
        <p:nvPicPr>
          <p:cNvPr id="6" name="Picture 5" descr="Image result for pistol pete he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040" y="83567"/>
            <a:ext cx="1421112" cy="166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461953" y="637589"/>
            <a:ext cx="4073318" cy="1325563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Remember!!!!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FE3C1D-69B1-B5EE-0E8F-76D7788875D4}"/>
              </a:ext>
            </a:extLst>
          </p:cNvPr>
          <p:cNvSpPr txBox="1">
            <a:spLocks/>
          </p:cNvSpPr>
          <p:nvPr/>
        </p:nvSpPr>
        <p:spPr>
          <a:xfrm>
            <a:off x="2022682" y="2826053"/>
            <a:ext cx="8750982" cy="2489659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</a:rPr>
              <a:t>This means the air comes back with about the same spacing</a:t>
            </a:r>
          </a:p>
        </p:txBody>
      </p:sp>
    </p:spTree>
    <p:extLst>
      <p:ext uri="{BB962C8B-B14F-4D97-AF65-F5344CB8AC3E}">
        <p14:creationId xmlns:p14="http://schemas.microsoft.com/office/powerpoint/2010/main" val="17259250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mean?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Air Content and SAM testing </a:t>
            </a:r>
            <a:r>
              <a:rPr lang="en-US" b="1" u="sng" dirty="0"/>
              <a:t>after pumping</a:t>
            </a:r>
            <a:r>
              <a:rPr lang="en-US" b="1" dirty="0"/>
              <a:t> are not representative of the hardened concrete.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If this is true then concrete should not be rejected for low air or high SAM Number after pumping.</a:t>
            </a:r>
          </a:p>
          <a:p>
            <a:endParaRPr lang="en-US" dirty="0"/>
          </a:p>
          <a:p>
            <a:r>
              <a:rPr lang="en-US" dirty="0"/>
              <a:t>It appears that sampling the concrete prior to pumping is a good indicator to the air void system in the hardened concrete.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7645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</a:t>
            </a:r>
            <a:r>
              <a:rPr lang="en-US" u="sng" dirty="0"/>
              <a:t>I think</a:t>
            </a:r>
            <a:r>
              <a:rPr lang="en-US" dirty="0"/>
              <a:t> needs to happen?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Testing air at the point of discharge from a pump is dangerous and it is not representative of the properties of the hardened concrete.</a:t>
            </a:r>
          </a:p>
          <a:p>
            <a:endParaRPr lang="en-US" sz="3200" dirty="0"/>
          </a:p>
          <a:p>
            <a:r>
              <a:rPr lang="en-US" sz="3200" dirty="0"/>
              <a:t>We need to test concrete before pumping and not require testing at the point of placement.  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063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</a:t>
            </a:r>
            <a:r>
              <a:rPr lang="en-US" u="sng" dirty="0"/>
              <a:t>I think</a:t>
            </a:r>
            <a:r>
              <a:rPr lang="en-US" dirty="0"/>
              <a:t> needs to happen?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sz="3200" dirty="0"/>
              <a:t>I think our air testing needs to be done with the SAM because it better correlates with freeze thaw performance. </a:t>
            </a:r>
          </a:p>
          <a:p>
            <a:endParaRPr lang="en-US" sz="3200" dirty="0"/>
          </a:p>
          <a:p>
            <a:r>
              <a:rPr lang="en-US" sz="3200" dirty="0"/>
              <a:t>We need to have local discussions about how we need to change specifications and construction practices.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8311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117</a:t>
            </a:fld>
            <a:endParaRPr lang="en-US"/>
          </a:p>
        </p:txBody>
      </p:sp>
      <p:pic>
        <p:nvPicPr>
          <p:cNvPr id="5" name="Picture 2" descr="Image result for testing concrete at the end of the pump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00" y="292194"/>
            <a:ext cx="9444175" cy="606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021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118</a:t>
            </a:fld>
            <a:endParaRPr lang="en-US"/>
          </a:p>
        </p:txBody>
      </p:sp>
      <p:pic>
        <p:nvPicPr>
          <p:cNvPr id="5" name="Picture 2" descr="Image result for testing concrete at the end of the pump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00" y="292194"/>
            <a:ext cx="9444175" cy="606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8068236" y="3148614"/>
            <a:ext cx="304799" cy="9930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287871" y="1763619"/>
            <a:ext cx="1922929" cy="138499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Concrete is delivered here</a:t>
            </a:r>
          </a:p>
        </p:txBody>
      </p:sp>
    </p:spTree>
    <p:extLst>
      <p:ext uri="{BB962C8B-B14F-4D97-AF65-F5344CB8AC3E}">
        <p14:creationId xmlns:p14="http://schemas.microsoft.com/office/powerpoint/2010/main" val="84812763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119</a:t>
            </a:fld>
            <a:endParaRPr lang="en-US"/>
          </a:p>
        </p:txBody>
      </p:sp>
      <p:pic>
        <p:nvPicPr>
          <p:cNvPr id="5" name="Picture 2" descr="Image result for testing concrete at the end of the pump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00" y="292194"/>
            <a:ext cx="9444175" cy="606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87871" y="1763619"/>
            <a:ext cx="1922929" cy="138499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Concrete is delivered here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8068236" y="3148614"/>
            <a:ext cx="304799" cy="9930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32187" y="1560912"/>
            <a:ext cx="1930613" cy="138499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Concrete is sampled here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926516" y="2883201"/>
            <a:ext cx="641200" cy="13856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955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38775"/>
            <a:ext cx="9144000" cy="498045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What air content do you use?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743200" y="1600200"/>
            <a:ext cx="1371600" cy="3429000"/>
          </a:xfrm>
          <a:prstGeom prst="line">
            <a:avLst/>
          </a:prstGeom>
          <a:ln w="3810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257800" y="1618753"/>
            <a:ext cx="1371600" cy="342900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362200" y="2686922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Small bubbles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72200" y="3086315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 bubbles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721" y="1950372"/>
            <a:ext cx="189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3.5 Months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08801" y="5816179"/>
            <a:ext cx="189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mins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239861" y="2319704"/>
            <a:ext cx="5838737" cy="6276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194677" y="1902204"/>
            <a:ext cx="0" cy="482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194677" y="2384804"/>
            <a:ext cx="0" cy="508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09824" y="1950372"/>
            <a:ext cx="1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Recommended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09824" y="2638089"/>
            <a:ext cx="1866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</a:t>
            </a:r>
          </a:p>
          <a:p>
            <a:r>
              <a:rPr lang="en-US" dirty="0"/>
              <a:t>Recommended</a:t>
            </a:r>
          </a:p>
        </p:txBody>
      </p:sp>
    </p:spTree>
    <p:extLst>
      <p:ext uri="{BB962C8B-B14F-4D97-AF65-F5344CB8AC3E}">
        <p14:creationId xmlns:p14="http://schemas.microsoft.com/office/powerpoint/2010/main" val="78244174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120</a:t>
            </a:fld>
            <a:endParaRPr lang="en-US"/>
          </a:p>
        </p:txBody>
      </p:sp>
      <p:pic>
        <p:nvPicPr>
          <p:cNvPr id="6146" name="Picture 2" descr="Free Cartoons Arguing, Download Free Clip Art, Free Clip Art o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235" y="173597"/>
            <a:ext cx="7970342" cy="635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Turquoise Hard Hat Clip Art at Clker.com - vector clip art online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132" y="356160"/>
            <a:ext cx="2279620" cy="175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Turquoise Hard Hat Clip Art at Clker.com - vector clip art onlin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808" y="577057"/>
            <a:ext cx="2279620" cy="1755308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8541" y="576681"/>
            <a:ext cx="2366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Ready Mix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63913" y="478069"/>
            <a:ext cx="2708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General Contractor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6177" y="1801508"/>
            <a:ext cx="21963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 brought you concrete with the right air!</a:t>
            </a:r>
          </a:p>
        </p:txBody>
      </p:sp>
      <p:sp>
        <p:nvSpPr>
          <p:cNvPr id="9" name="Oval 8"/>
          <p:cNvSpPr/>
          <p:nvPr/>
        </p:nvSpPr>
        <p:spPr>
          <a:xfrm>
            <a:off x="72319" y="1528322"/>
            <a:ext cx="2804070" cy="187362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2841812" y="2689412"/>
            <a:ext cx="226206" cy="49151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570962" y="3045680"/>
            <a:ext cx="497056" cy="13524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00615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121</a:t>
            </a:fld>
            <a:endParaRPr lang="en-US"/>
          </a:p>
        </p:txBody>
      </p:sp>
      <p:pic>
        <p:nvPicPr>
          <p:cNvPr id="6146" name="Picture 2" descr="Free Cartoons Arguing, Download Free Clip Art, Free Clip Art o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235" y="173597"/>
            <a:ext cx="7970342" cy="635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Turquoise Hard Hat Clip Art at Clker.com - vector clip art online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132" y="356160"/>
            <a:ext cx="2279620" cy="175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Turquoise Hard Hat Clip Art at Clker.com - vector clip art onlin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808" y="577057"/>
            <a:ext cx="2279620" cy="1755308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8541" y="576681"/>
            <a:ext cx="2366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Ready Mix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63913" y="478069"/>
            <a:ext cx="2708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General Contractor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6177" y="1801508"/>
            <a:ext cx="21963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 brought you concrete with the right air!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54533" y="2864833"/>
            <a:ext cx="21963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YAY!!!</a:t>
            </a:r>
          </a:p>
          <a:p>
            <a:pPr algn="ctr"/>
            <a:r>
              <a:rPr lang="en-US" sz="2800" dirty="0"/>
              <a:t>I love you.</a:t>
            </a:r>
          </a:p>
        </p:txBody>
      </p:sp>
      <p:sp>
        <p:nvSpPr>
          <p:cNvPr id="2" name="Oval 1"/>
          <p:cNvSpPr/>
          <p:nvPr/>
        </p:nvSpPr>
        <p:spPr>
          <a:xfrm>
            <a:off x="72319" y="1528322"/>
            <a:ext cx="2804070" cy="187362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841812" y="2689412"/>
            <a:ext cx="226206" cy="49151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70962" y="3045680"/>
            <a:ext cx="497056" cy="13524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9250674" y="2436263"/>
            <a:ext cx="2804070" cy="187362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8873752" y="3180929"/>
            <a:ext cx="37692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8873753" y="3180931"/>
            <a:ext cx="376921" cy="389583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12790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122</a:t>
            </a:fld>
            <a:endParaRPr lang="en-US"/>
          </a:p>
        </p:txBody>
      </p:sp>
      <p:pic>
        <p:nvPicPr>
          <p:cNvPr id="5" name="Picture 2" descr="Star Wars Episode VI: Return of the Jedi | Lucasfilm Wiki | Fando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15"/>
          <a:stretch/>
        </p:blipFill>
        <p:spPr bwMode="auto">
          <a:xfrm>
            <a:off x="7246870" y="89187"/>
            <a:ext cx="4945130" cy="626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 concrete pump is a machine used for transferring liquid concrete by pumping. There are two types of concrete pumps. The first type of concrete pump is attached to a truck. It is known as a trailer-mounted boom concrete pump because it uses a remote-controlled articulating robotic arm (called a boom) to place concrete accurately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"/>
          <a:stretch/>
        </p:blipFill>
        <p:spPr bwMode="auto">
          <a:xfrm>
            <a:off x="0" y="444103"/>
            <a:ext cx="4295245" cy="555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56259" b="7965"/>
          <a:stretch/>
        </p:blipFill>
        <p:spPr>
          <a:xfrm>
            <a:off x="4889315" y="365125"/>
            <a:ext cx="1763485" cy="6163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87000" y="5681881"/>
            <a:ext cx="21336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BUBBLES</a:t>
            </a:r>
          </a:p>
        </p:txBody>
      </p:sp>
      <p:pic>
        <p:nvPicPr>
          <p:cNvPr id="9" name="Picture 2" descr="Clipart Panda - Free Clipart Imag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230" y="1291252"/>
            <a:ext cx="1603247" cy="160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9"/>
          <p:cNvSpPr/>
          <p:nvPr/>
        </p:nvSpPr>
        <p:spPr>
          <a:xfrm>
            <a:off x="9406137" y="4836405"/>
            <a:ext cx="785228" cy="763290"/>
          </a:xfrm>
          <a:custGeom>
            <a:avLst/>
            <a:gdLst>
              <a:gd name="connsiteX0" fmla="*/ 538716 w 1226610"/>
              <a:gd name="connsiteY0" fmla="*/ 758 h 1184516"/>
              <a:gd name="connsiteX1" fmla="*/ 559982 w 1226610"/>
              <a:gd name="connsiteY1" fmla="*/ 43288 h 1184516"/>
              <a:gd name="connsiteX2" fmla="*/ 567070 w 1226610"/>
              <a:gd name="connsiteY2" fmla="*/ 64553 h 1184516"/>
              <a:gd name="connsiteX3" fmla="*/ 595423 w 1226610"/>
              <a:gd name="connsiteY3" fmla="*/ 107083 h 1184516"/>
              <a:gd name="connsiteX4" fmla="*/ 602512 w 1226610"/>
              <a:gd name="connsiteY4" fmla="*/ 128348 h 1184516"/>
              <a:gd name="connsiteX5" fmla="*/ 645042 w 1226610"/>
              <a:gd name="connsiteY5" fmla="*/ 142525 h 1184516"/>
              <a:gd name="connsiteX6" fmla="*/ 765544 w 1226610"/>
              <a:gd name="connsiteY6" fmla="*/ 135437 h 1184516"/>
              <a:gd name="connsiteX7" fmla="*/ 829340 w 1226610"/>
              <a:gd name="connsiteY7" fmla="*/ 114172 h 1184516"/>
              <a:gd name="connsiteX8" fmla="*/ 900223 w 1226610"/>
              <a:gd name="connsiteY8" fmla="*/ 92907 h 1184516"/>
              <a:gd name="connsiteX9" fmla="*/ 949842 w 1226610"/>
              <a:gd name="connsiteY9" fmla="*/ 85818 h 1184516"/>
              <a:gd name="connsiteX10" fmla="*/ 971107 w 1226610"/>
              <a:gd name="connsiteY10" fmla="*/ 78730 h 1184516"/>
              <a:gd name="connsiteX11" fmla="*/ 999461 w 1226610"/>
              <a:gd name="connsiteY11" fmla="*/ 71641 h 1184516"/>
              <a:gd name="connsiteX12" fmla="*/ 1020726 w 1226610"/>
              <a:gd name="connsiteY12" fmla="*/ 57465 h 1184516"/>
              <a:gd name="connsiteX13" fmla="*/ 1041991 w 1226610"/>
              <a:gd name="connsiteY13" fmla="*/ 50376 h 1184516"/>
              <a:gd name="connsiteX14" fmla="*/ 1141228 w 1226610"/>
              <a:gd name="connsiteY14" fmla="*/ 57465 h 1184516"/>
              <a:gd name="connsiteX15" fmla="*/ 1190847 w 1226610"/>
              <a:gd name="connsiteY15" fmla="*/ 71641 h 1184516"/>
              <a:gd name="connsiteX16" fmla="*/ 1219200 w 1226610"/>
              <a:gd name="connsiteY16" fmla="*/ 78730 h 1184516"/>
              <a:gd name="connsiteX17" fmla="*/ 1226289 w 1226610"/>
              <a:gd name="connsiteY17" fmla="*/ 107083 h 1184516"/>
              <a:gd name="connsiteX18" fmla="*/ 1205023 w 1226610"/>
              <a:gd name="connsiteY18" fmla="*/ 163790 h 1184516"/>
              <a:gd name="connsiteX19" fmla="*/ 1197935 w 1226610"/>
              <a:gd name="connsiteY19" fmla="*/ 220497 h 1184516"/>
              <a:gd name="connsiteX20" fmla="*/ 1219200 w 1226610"/>
              <a:gd name="connsiteY20" fmla="*/ 546562 h 1184516"/>
              <a:gd name="connsiteX21" fmla="*/ 1219200 w 1226610"/>
              <a:gd name="connsiteY21" fmla="*/ 723772 h 1184516"/>
              <a:gd name="connsiteX22" fmla="*/ 1205023 w 1226610"/>
              <a:gd name="connsiteY22" fmla="*/ 752125 h 1184516"/>
              <a:gd name="connsiteX23" fmla="*/ 1197935 w 1226610"/>
              <a:gd name="connsiteY23" fmla="*/ 780479 h 1184516"/>
              <a:gd name="connsiteX24" fmla="*/ 1183758 w 1226610"/>
              <a:gd name="connsiteY24" fmla="*/ 823009 h 1184516"/>
              <a:gd name="connsiteX25" fmla="*/ 1176670 w 1226610"/>
              <a:gd name="connsiteY25" fmla="*/ 844274 h 1184516"/>
              <a:gd name="connsiteX26" fmla="*/ 1169582 w 1226610"/>
              <a:gd name="connsiteY26" fmla="*/ 865539 h 1184516"/>
              <a:gd name="connsiteX27" fmla="*/ 1162493 w 1226610"/>
              <a:gd name="connsiteY27" fmla="*/ 893893 h 1184516"/>
              <a:gd name="connsiteX28" fmla="*/ 1148316 w 1226610"/>
              <a:gd name="connsiteY28" fmla="*/ 915158 h 1184516"/>
              <a:gd name="connsiteX29" fmla="*/ 1119963 w 1226610"/>
              <a:gd name="connsiteY29" fmla="*/ 1000218 h 1184516"/>
              <a:gd name="connsiteX30" fmla="*/ 1105786 w 1226610"/>
              <a:gd name="connsiteY30" fmla="*/ 1042748 h 1184516"/>
              <a:gd name="connsiteX31" fmla="*/ 1091609 w 1226610"/>
              <a:gd name="connsiteY31" fmla="*/ 1064014 h 1184516"/>
              <a:gd name="connsiteX32" fmla="*/ 1070344 w 1226610"/>
              <a:gd name="connsiteY32" fmla="*/ 1106544 h 1184516"/>
              <a:gd name="connsiteX33" fmla="*/ 1056168 w 1226610"/>
              <a:gd name="connsiteY33" fmla="*/ 1149074 h 1184516"/>
              <a:gd name="connsiteX34" fmla="*/ 1049079 w 1226610"/>
              <a:gd name="connsiteY34" fmla="*/ 1170339 h 1184516"/>
              <a:gd name="connsiteX35" fmla="*/ 1027814 w 1226610"/>
              <a:gd name="connsiteY35" fmla="*/ 1184516 h 1184516"/>
              <a:gd name="connsiteX36" fmla="*/ 985284 w 1226610"/>
              <a:gd name="connsiteY36" fmla="*/ 1177427 h 1184516"/>
              <a:gd name="connsiteX37" fmla="*/ 956930 w 1226610"/>
              <a:gd name="connsiteY37" fmla="*/ 1170339 h 1184516"/>
              <a:gd name="connsiteX38" fmla="*/ 786809 w 1226610"/>
              <a:gd name="connsiteY38" fmla="*/ 1156162 h 1184516"/>
              <a:gd name="connsiteX39" fmla="*/ 694661 w 1226610"/>
              <a:gd name="connsiteY39" fmla="*/ 1149074 h 1184516"/>
              <a:gd name="connsiteX40" fmla="*/ 602512 w 1226610"/>
              <a:gd name="connsiteY40" fmla="*/ 1141986 h 1184516"/>
              <a:gd name="connsiteX41" fmla="*/ 517451 w 1226610"/>
              <a:gd name="connsiteY41" fmla="*/ 1127809 h 1184516"/>
              <a:gd name="connsiteX42" fmla="*/ 446568 w 1226610"/>
              <a:gd name="connsiteY42" fmla="*/ 1106544 h 1184516"/>
              <a:gd name="connsiteX43" fmla="*/ 354419 w 1226610"/>
              <a:gd name="connsiteY43" fmla="*/ 1099455 h 1184516"/>
              <a:gd name="connsiteX44" fmla="*/ 276447 w 1226610"/>
              <a:gd name="connsiteY44" fmla="*/ 1092367 h 1184516"/>
              <a:gd name="connsiteX45" fmla="*/ 233916 w 1226610"/>
              <a:gd name="connsiteY45" fmla="*/ 1078190 h 1184516"/>
              <a:gd name="connsiteX46" fmla="*/ 212651 w 1226610"/>
              <a:gd name="connsiteY46" fmla="*/ 1071102 h 1184516"/>
              <a:gd name="connsiteX47" fmla="*/ 219740 w 1226610"/>
              <a:gd name="connsiteY47" fmla="*/ 1014395 h 1184516"/>
              <a:gd name="connsiteX48" fmla="*/ 198475 w 1226610"/>
              <a:gd name="connsiteY48" fmla="*/ 943511 h 1184516"/>
              <a:gd name="connsiteX49" fmla="*/ 155944 w 1226610"/>
              <a:gd name="connsiteY49" fmla="*/ 929334 h 1184516"/>
              <a:gd name="connsiteX50" fmla="*/ 106326 w 1226610"/>
              <a:gd name="connsiteY50" fmla="*/ 908069 h 1184516"/>
              <a:gd name="connsiteX51" fmla="*/ 77972 w 1226610"/>
              <a:gd name="connsiteY51" fmla="*/ 872627 h 1184516"/>
              <a:gd name="connsiteX52" fmla="*/ 42530 w 1226610"/>
              <a:gd name="connsiteY52" fmla="*/ 837186 h 1184516"/>
              <a:gd name="connsiteX53" fmla="*/ 14177 w 1226610"/>
              <a:gd name="connsiteY53" fmla="*/ 794655 h 1184516"/>
              <a:gd name="connsiteX54" fmla="*/ 0 w 1226610"/>
              <a:gd name="connsiteY54" fmla="*/ 752125 h 1184516"/>
              <a:gd name="connsiteX55" fmla="*/ 14177 w 1226610"/>
              <a:gd name="connsiteY55" fmla="*/ 667065 h 1184516"/>
              <a:gd name="connsiteX56" fmla="*/ 21265 w 1226610"/>
              <a:gd name="connsiteY56" fmla="*/ 645800 h 1184516"/>
              <a:gd name="connsiteX57" fmla="*/ 35442 w 1226610"/>
              <a:gd name="connsiteY57" fmla="*/ 624534 h 1184516"/>
              <a:gd name="connsiteX58" fmla="*/ 56707 w 1226610"/>
              <a:gd name="connsiteY58" fmla="*/ 582004 h 1184516"/>
              <a:gd name="connsiteX59" fmla="*/ 63796 w 1226610"/>
              <a:gd name="connsiteY59" fmla="*/ 560739 h 1184516"/>
              <a:gd name="connsiteX60" fmla="*/ 113414 w 1226610"/>
              <a:gd name="connsiteY60" fmla="*/ 504032 h 1184516"/>
              <a:gd name="connsiteX61" fmla="*/ 141768 w 1226610"/>
              <a:gd name="connsiteY61" fmla="*/ 461502 h 1184516"/>
              <a:gd name="connsiteX62" fmla="*/ 148856 w 1226610"/>
              <a:gd name="connsiteY62" fmla="*/ 440237 h 1184516"/>
              <a:gd name="connsiteX63" fmla="*/ 170121 w 1226610"/>
              <a:gd name="connsiteY63" fmla="*/ 426060 h 1184516"/>
              <a:gd name="connsiteX64" fmla="*/ 177209 w 1226610"/>
              <a:gd name="connsiteY64" fmla="*/ 404795 h 1184516"/>
              <a:gd name="connsiteX65" fmla="*/ 191386 w 1226610"/>
              <a:gd name="connsiteY65" fmla="*/ 383530 h 1184516"/>
              <a:gd name="connsiteX66" fmla="*/ 198475 w 1226610"/>
              <a:gd name="connsiteY66" fmla="*/ 348088 h 1184516"/>
              <a:gd name="connsiteX67" fmla="*/ 205563 w 1226610"/>
              <a:gd name="connsiteY67" fmla="*/ 326823 h 1184516"/>
              <a:gd name="connsiteX68" fmla="*/ 212651 w 1226610"/>
              <a:gd name="connsiteY68" fmla="*/ 298469 h 1184516"/>
              <a:gd name="connsiteX69" fmla="*/ 233916 w 1226610"/>
              <a:gd name="connsiteY69" fmla="*/ 284293 h 1184516"/>
              <a:gd name="connsiteX70" fmla="*/ 248093 w 1226610"/>
              <a:gd name="connsiteY70" fmla="*/ 220497 h 1184516"/>
              <a:gd name="connsiteX71" fmla="*/ 269358 w 1226610"/>
              <a:gd name="connsiteY71" fmla="*/ 156702 h 1184516"/>
              <a:gd name="connsiteX72" fmla="*/ 276447 w 1226610"/>
              <a:gd name="connsiteY72" fmla="*/ 135437 h 1184516"/>
              <a:gd name="connsiteX73" fmla="*/ 290623 w 1226610"/>
              <a:gd name="connsiteY73" fmla="*/ 50376 h 1184516"/>
              <a:gd name="connsiteX74" fmla="*/ 311889 w 1226610"/>
              <a:gd name="connsiteY74" fmla="*/ 57465 h 1184516"/>
              <a:gd name="connsiteX75" fmla="*/ 389861 w 1226610"/>
              <a:gd name="connsiteY75" fmla="*/ 50376 h 1184516"/>
              <a:gd name="connsiteX76" fmla="*/ 411126 w 1226610"/>
              <a:gd name="connsiteY76" fmla="*/ 43288 h 1184516"/>
              <a:gd name="connsiteX77" fmla="*/ 439479 w 1226610"/>
              <a:gd name="connsiteY77" fmla="*/ 36200 h 1184516"/>
              <a:gd name="connsiteX78" fmla="*/ 482009 w 1226610"/>
              <a:gd name="connsiteY78" fmla="*/ 14934 h 1184516"/>
              <a:gd name="connsiteX79" fmla="*/ 538716 w 1226610"/>
              <a:gd name="connsiteY79" fmla="*/ 758 h 118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26610" h="1184516">
                <a:moveTo>
                  <a:pt x="538716" y="758"/>
                </a:moveTo>
                <a:cubicBezTo>
                  <a:pt x="551711" y="5484"/>
                  <a:pt x="553545" y="28804"/>
                  <a:pt x="559982" y="43288"/>
                </a:cubicBezTo>
                <a:cubicBezTo>
                  <a:pt x="563017" y="50116"/>
                  <a:pt x="563441" y="58022"/>
                  <a:pt x="567070" y="64553"/>
                </a:cubicBezTo>
                <a:cubicBezTo>
                  <a:pt x="575344" y="79447"/>
                  <a:pt x="590035" y="90919"/>
                  <a:pt x="595423" y="107083"/>
                </a:cubicBezTo>
                <a:cubicBezTo>
                  <a:pt x="597786" y="114171"/>
                  <a:pt x="596432" y="124005"/>
                  <a:pt x="602512" y="128348"/>
                </a:cubicBezTo>
                <a:cubicBezTo>
                  <a:pt x="614672" y="137034"/>
                  <a:pt x="645042" y="142525"/>
                  <a:pt x="645042" y="142525"/>
                </a:cubicBezTo>
                <a:cubicBezTo>
                  <a:pt x="685209" y="140162"/>
                  <a:pt x="725488" y="139252"/>
                  <a:pt x="765544" y="135437"/>
                </a:cubicBezTo>
                <a:cubicBezTo>
                  <a:pt x="787385" y="133357"/>
                  <a:pt x="809481" y="121393"/>
                  <a:pt x="829340" y="114172"/>
                </a:cubicBezTo>
                <a:cubicBezTo>
                  <a:pt x="847841" y="107444"/>
                  <a:pt x="879062" y="96754"/>
                  <a:pt x="900223" y="92907"/>
                </a:cubicBezTo>
                <a:cubicBezTo>
                  <a:pt x="916661" y="89918"/>
                  <a:pt x="933302" y="88181"/>
                  <a:pt x="949842" y="85818"/>
                </a:cubicBezTo>
                <a:cubicBezTo>
                  <a:pt x="956930" y="83455"/>
                  <a:pt x="963923" y="80783"/>
                  <a:pt x="971107" y="78730"/>
                </a:cubicBezTo>
                <a:cubicBezTo>
                  <a:pt x="980474" y="76054"/>
                  <a:pt x="990506" y="75479"/>
                  <a:pt x="999461" y="71641"/>
                </a:cubicBezTo>
                <a:cubicBezTo>
                  <a:pt x="1007291" y="68285"/>
                  <a:pt x="1013106" y="61275"/>
                  <a:pt x="1020726" y="57465"/>
                </a:cubicBezTo>
                <a:cubicBezTo>
                  <a:pt x="1027409" y="54123"/>
                  <a:pt x="1034903" y="52739"/>
                  <a:pt x="1041991" y="50376"/>
                </a:cubicBezTo>
                <a:cubicBezTo>
                  <a:pt x="1075070" y="52739"/>
                  <a:pt x="1108268" y="53803"/>
                  <a:pt x="1141228" y="57465"/>
                </a:cubicBezTo>
                <a:cubicBezTo>
                  <a:pt x="1159358" y="59479"/>
                  <a:pt x="1173740" y="66753"/>
                  <a:pt x="1190847" y="71641"/>
                </a:cubicBezTo>
                <a:cubicBezTo>
                  <a:pt x="1200214" y="74317"/>
                  <a:pt x="1209749" y="76367"/>
                  <a:pt x="1219200" y="78730"/>
                </a:cubicBezTo>
                <a:cubicBezTo>
                  <a:pt x="1221563" y="88181"/>
                  <a:pt x="1226289" y="97341"/>
                  <a:pt x="1226289" y="107083"/>
                </a:cubicBezTo>
                <a:cubicBezTo>
                  <a:pt x="1226289" y="126385"/>
                  <a:pt x="1213088" y="147660"/>
                  <a:pt x="1205023" y="163790"/>
                </a:cubicBezTo>
                <a:cubicBezTo>
                  <a:pt x="1202660" y="182692"/>
                  <a:pt x="1197546" y="201452"/>
                  <a:pt x="1197935" y="220497"/>
                </a:cubicBezTo>
                <a:cubicBezTo>
                  <a:pt x="1203136" y="475337"/>
                  <a:pt x="1194280" y="421953"/>
                  <a:pt x="1219200" y="546562"/>
                </a:cubicBezTo>
                <a:cubicBezTo>
                  <a:pt x="1222073" y="598264"/>
                  <a:pt x="1234331" y="668295"/>
                  <a:pt x="1219200" y="723772"/>
                </a:cubicBezTo>
                <a:cubicBezTo>
                  <a:pt x="1216420" y="733966"/>
                  <a:pt x="1209749" y="742674"/>
                  <a:pt x="1205023" y="752125"/>
                </a:cubicBezTo>
                <a:cubicBezTo>
                  <a:pt x="1202660" y="761576"/>
                  <a:pt x="1200734" y="771148"/>
                  <a:pt x="1197935" y="780479"/>
                </a:cubicBezTo>
                <a:cubicBezTo>
                  <a:pt x="1193641" y="794792"/>
                  <a:pt x="1188484" y="808832"/>
                  <a:pt x="1183758" y="823009"/>
                </a:cubicBezTo>
                <a:lnTo>
                  <a:pt x="1176670" y="844274"/>
                </a:lnTo>
                <a:cubicBezTo>
                  <a:pt x="1174307" y="851362"/>
                  <a:pt x="1171394" y="858290"/>
                  <a:pt x="1169582" y="865539"/>
                </a:cubicBezTo>
                <a:cubicBezTo>
                  <a:pt x="1167219" y="874990"/>
                  <a:pt x="1166331" y="884939"/>
                  <a:pt x="1162493" y="893893"/>
                </a:cubicBezTo>
                <a:cubicBezTo>
                  <a:pt x="1159137" y="901723"/>
                  <a:pt x="1153042" y="908070"/>
                  <a:pt x="1148316" y="915158"/>
                </a:cubicBezTo>
                <a:lnTo>
                  <a:pt x="1119963" y="1000218"/>
                </a:lnTo>
                <a:cubicBezTo>
                  <a:pt x="1119961" y="1000223"/>
                  <a:pt x="1105789" y="1042744"/>
                  <a:pt x="1105786" y="1042748"/>
                </a:cubicBezTo>
                <a:lnTo>
                  <a:pt x="1091609" y="1064014"/>
                </a:lnTo>
                <a:cubicBezTo>
                  <a:pt x="1065759" y="1141567"/>
                  <a:pt x="1106986" y="1024099"/>
                  <a:pt x="1070344" y="1106544"/>
                </a:cubicBezTo>
                <a:cubicBezTo>
                  <a:pt x="1064275" y="1120200"/>
                  <a:pt x="1060894" y="1134897"/>
                  <a:pt x="1056168" y="1149074"/>
                </a:cubicBezTo>
                <a:cubicBezTo>
                  <a:pt x="1053805" y="1156162"/>
                  <a:pt x="1055296" y="1166194"/>
                  <a:pt x="1049079" y="1170339"/>
                </a:cubicBezTo>
                <a:lnTo>
                  <a:pt x="1027814" y="1184516"/>
                </a:lnTo>
                <a:cubicBezTo>
                  <a:pt x="1013637" y="1182153"/>
                  <a:pt x="999377" y="1180246"/>
                  <a:pt x="985284" y="1177427"/>
                </a:cubicBezTo>
                <a:cubicBezTo>
                  <a:pt x="975731" y="1175516"/>
                  <a:pt x="966617" y="1171377"/>
                  <a:pt x="956930" y="1170339"/>
                </a:cubicBezTo>
                <a:cubicBezTo>
                  <a:pt x="900350" y="1164277"/>
                  <a:pt x="843526" y="1160761"/>
                  <a:pt x="786809" y="1156162"/>
                </a:cubicBezTo>
                <a:lnTo>
                  <a:pt x="694661" y="1149074"/>
                </a:lnTo>
                <a:lnTo>
                  <a:pt x="602512" y="1141986"/>
                </a:lnTo>
                <a:cubicBezTo>
                  <a:pt x="574158" y="1137260"/>
                  <a:pt x="544140" y="1138485"/>
                  <a:pt x="517451" y="1127809"/>
                </a:cubicBezTo>
                <a:cubicBezTo>
                  <a:pt x="486393" y="1115386"/>
                  <a:pt x="479744" y="1110230"/>
                  <a:pt x="446568" y="1106544"/>
                </a:cubicBezTo>
                <a:cubicBezTo>
                  <a:pt x="415949" y="1103142"/>
                  <a:pt x="385120" y="1102013"/>
                  <a:pt x="354419" y="1099455"/>
                </a:cubicBezTo>
                <a:lnTo>
                  <a:pt x="276447" y="1092367"/>
                </a:lnTo>
                <a:lnTo>
                  <a:pt x="233916" y="1078190"/>
                </a:lnTo>
                <a:lnTo>
                  <a:pt x="212651" y="1071102"/>
                </a:lnTo>
                <a:cubicBezTo>
                  <a:pt x="215014" y="1052200"/>
                  <a:pt x="219740" y="1033444"/>
                  <a:pt x="219740" y="1014395"/>
                </a:cubicBezTo>
                <a:cubicBezTo>
                  <a:pt x="219740" y="1001760"/>
                  <a:pt x="217689" y="955520"/>
                  <a:pt x="198475" y="943511"/>
                </a:cubicBezTo>
                <a:cubicBezTo>
                  <a:pt x="185803" y="935591"/>
                  <a:pt x="170121" y="934060"/>
                  <a:pt x="155944" y="929334"/>
                </a:cubicBezTo>
                <a:cubicBezTo>
                  <a:pt x="124653" y="918904"/>
                  <a:pt x="141365" y="925589"/>
                  <a:pt x="106326" y="908069"/>
                </a:cubicBezTo>
                <a:cubicBezTo>
                  <a:pt x="92525" y="866669"/>
                  <a:pt x="110035" y="904691"/>
                  <a:pt x="77972" y="872627"/>
                </a:cubicBezTo>
                <a:cubicBezTo>
                  <a:pt x="30724" y="825377"/>
                  <a:pt x="99232" y="874984"/>
                  <a:pt x="42530" y="837186"/>
                </a:cubicBezTo>
                <a:cubicBezTo>
                  <a:pt x="33079" y="823009"/>
                  <a:pt x="19565" y="810819"/>
                  <a:pt x="14177" y="794655"/>
                </a:cubicBezTo>
                <a:lnTo>
                  <a:pt x="0" y="752125"/>
                </a:lnTo>
                <a:cubicBezTo>
                  <a:pt x="5753" y="706104"/>
                  <a:pt x="3770" y="703491"/>
                  <a:pt x="14177" y="667065"/>
                </a:cubicBezTo>
                <a:cubicBezTo>
                  <a:pt x="16230" y="659881"/>
                  <a:pt x="17924" y="652483"/>
                  <a:pt x="21265" y="645800"/>
                </a:cubicBezTo>
                <a:cubicBezTo>
                  <a:pt x="25075" y="638180"/>
                  <a:pt x="30716" y="631623"/>
                  <a:pt x="35442" y="624534"/>
                </a:cubicBezTo>
                <a:cubicBezTo>
                  <a:pt x="53256" y="571091"/>
                  <a:pt x="29228" y="636960"/>
                  <a:pt x="56707" y="582004"/>
                </a:cubicBezTo>
                <a:cubicBezTo>
                  <a:pt x="60049" y="575321"/>
                  <a:pt x="60167" y="567271"/>
                  <a:pt x="63796" y="560739"/>
                </a:cubicBezTo>
                <a:cubicBezTo>
                  <a:pt x="88119" y="516958"/>
                  <a:pt x="82350" y="524742"/>
                  <a:pt x="113414" y="504032"/>
                </a:cubicBezTo>
                <a:cubicBezTo>
                  <a:pt x="122865" y="489855"/>
                  <a:pt x="136380" y="477666"/>
                  <a:pt x="141768" y="461502"/>
                </a:cubicBezTo>
                <a:cubicBezTo>
                  <a:pt x="144131" y="454414"/>
                  <a:pt x="144189" y="446071"/>
                  <a:pt x="148856" y="440237"/>
                </a:cubicBezTo>
                <a:cubicBezTo>
                  <a:pt x="154178" y="433585"/>
                  <a:pt x="163033" y="430786"/>
                  <a:pt x="170121" y="426060"/>
                </a:cubicBezTo>
                <a:cubicBezTo>
                  <a:pt x="172484" y="418972"/>
                  <a:pt x="173868" y="411478"/>
                  <a:pt x="177209" y="404795"/>
                </a:cubicBezTo>
                <a:cubicBezTo>
                  <a:pt x="181019" y="397175"/>
                  <a:pt x="188395" y="391507"/>
                  <a:pt x="191386" y="383530"/>
                </a:cubicBezTo>
                <a:cubicBezTo>
                  <a:pt x="195616" y="372249"/>
                  <a:pt x="195553" y="359776"/>
                  <a:pt x="198475" y="348088"/>
                </a:cubicBezTo>
                <a:cubicBezTo>
                  <a:pt x="200287" y="340839"/>
                  <a:pt x="203510" y="334007"/>
                  <a:pt x="205563" y="326823"/>
                </a:cubicBezTo>
                <a:cubicBezTo>
                  <a:pt x="208239" y="317456"/>
                  <a:pt x="207247" y="306575"/>
                  <a:pt x="212651" y="298469"/>
                </a:cubicBezTo>
                <a:cubicBezTo>
                  <a:pt x="217376" y="291381"/>
                  <a:pt x="226828" y="289018"/>
                  <a:pt x="233916" y="284293"/>
                </a:cubicBezTo>
                <a:cubicBezTo>
                  <a:pt x="237961" y="264070"/>
                  <a:pt x="242090" y="240508"/>
                  <a:pt x="248093" y="220497"/>
                </a:cubicBezTo>
                <a:cubicBezTo>
                  <a:pt x="254534" y="199027"/>
                  <a:pt x="262270" y="177967"/>
                  <a:pt x="269358" y="156702"/>
                </a:cubicBezTo>
                <a:cubicBezTo>
                  <a:pt x="271721" y="149614"/>
                  <a:pt x="274982" y="142764"/>
                  <a:pt x="276447" y="135437"/>
                </a:cubicBezTo>
                <a:cubicBezTo>
                  <a:pt x="286811" y="83612"/>
                  <a:pt x="281831" y="111922"/>
                  <a:pt x="290623" y="50376"/>
                </a:cubicBezTo>
                <a:cubicBezTo>
                  <a:pt x="297712" y="52739"/>
                  <a:pt x="304417" y="57465"/>
                  <a:pt x="311889" y="57465"/>
                </a:cubicBezTo>
                <a:cubicBezTo>
                  <a:pt x="337987" y="57465"/>
                  <a:pt x="364025" y="54067"/>
                  <a:pt x="389861" y="50376"/>
                </a:cubicBezTo>
                <a:cubicBezTo>
                  <a:pt x="397258" y="49319"/>
                  <a:pt x="403942" y="45341"/>
                  <a:pt x="411126" y="43288"/>
                </a:cubicBezTo>
                <a:cubicBezTo>
                  <a:pt x="420493" y="40612"/>
                  <a:pt x="430028" y="38563"/>
                  <a:pt x="439479" y="36200"/>
                </a:cubicBezTo>
                <a:cubicBezTo>
                  <a:pt x="450229" y="29033"/>
                  <a:pt x="467337" y="14934"/>
                  <a:pt x="482009" y="14934"/>
                </a:cubicBezTo>
                <a:cubicBezTo>
                  <a:pt x="491751" y="14934"/>
                  <a:pt x="525721" y="-3968"/>
                  <a:pt x="538716" y="758"/>
                </a:cubicBezTo>
                <a:close/>
              </a:path>
            </a:pathLst>
          </a:custGeom>
          <a:solidFill>
            <a:srgbClr val="7DD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7144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Pumping was observed to modify the air content and SAM Number in both the lab and the field testing.</a:t>
            </a:r>
          </a:p>
          <a:p>
            <a:endParaRPr lang="en-US" dirty="0"/>
          </a:p>
          <a:p>
            <a:r>
              <a:rPr lang="en-US" dirty="0"/>
              <a:t>Based on the hardened air void analysis, freeze thaw testing, and changing SAM Number over time, the small bubbles seem to return to the concrete with a similar air void distribution and freeze thaw performance as was in the concrete before pumping.</a:t>
            </a:r>
          </a:p>
          <a:p>
            <a:endParaRPr lang="en-US" dirty="0"/>
          </a:p>
          <a:p>
            <a:r>
              <a:rPr lang="en-US" dirty="0"/>
              <a:t>The SAM was an invaluable tool to give insights into the performance of air before and after a concrete pump.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9511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1710C-37C4-B547-F74A-E102459A5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update on spec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FFB07-D709-04E0-A38D-D2B5EEC6E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Alaska, New York, Oklahoma, Utah and Oregon do not test after the pump in most conditions.  </a:t>
            </a:r>
          </a:p>
          <a:p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Minnesota, Wisconsin, Kansas, and Arkansas are doing their own testing to change their specs.</a:t>
            </a:r>
          </a:p>
          <a:p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FHWA is sponsoring more research with me right now to produce more data.  The testing is done and there are not changes in my conclusions. 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58AF8-13FF-93E9-1950-9B9A6CB14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2325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94049" y="-77114"/>
            <a:ext cx="753726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dirty="0"/>
              <a:t>www.youtube.com/tylerley</a:t>
            </a:r>
          </a:p>
          <a:p>
            <a:pPr algn="ctr"/>
            <a:endParaRPr lang="en-US" sz="405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59" y="665630"/>
            <a:ext cx="11008659" cy="619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5569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4" b="26467"/>
          <a:stretch/>
        </p:blipFill>
        <p:spPr>
          <a:xfrm rot="5400000">
            <a:off x="32200" y="1099001"/>
            <a:ext cx="6883972" cy="4634023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 t="32410" r="35502" b="1252"/>
          <a:stretch/>
        </p:blipFill>
        <p:spPr>
          <a:xfrm rot="5400000">
            <a:off x="5282960" y="482361"/>
            <a:ext cx="6883878" cy="58674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96C38-ACD3-4F80-83F8-534D0740CA1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t>126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6837B6-67F0-44B3-ABD0-04D2F416A2F4}"/>
              </a:ext>
            </a:extLst>
          </p:cNvPr>
          <p:cNvSpPr txBox="1"/>
          <p:nvPr/>
        </p:nvSpPr>
        <p:spPr>
          <a:xfrm>
            <a:off x="3393440" y="289559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1D8036-26DC-44CC-9584-933AA81B6936}"/>
              </a:ext>
            </a:extLst>
          </p:cNvPr>
          <p:cNvSpPr txBox="1"/>
          <p:nvPr/>
        </p:nvSpPr>
        <p:spPr>
          <a:xfrm>
            <a:off x="3634208" y="4892437"/>
            <a:ext cx="53187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www.tylerley.com</a:t>
            </a:r>
            <a:endParaRPr lang="en-US" sz="4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Tyler.ley@okstate.edu</a:t>
            </a:r>
            <a:endParaRPr lang="en-US" sz="40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69423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1502E-96D8-5FF4-5430-356DA8AA7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7510E-5071-090F-3283-6A97A6CC58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D2E69D-7493-F521-90BE-926956BEB915}"/>
              </a:ext>
            </a:extLst>
          </p:cNvPr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E8ACA-2E7B-FE9D-2472-8E26AD02BC2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t>127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00103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1" r="5653"/>
          <a:stretch/>
        </p:blipFill>
        <p:spPr>
          <a:xfrm>
            <a:off x="512411" y="-192505"/>
            <a:ext cx="11679589" cy="7050505"/>
          </a:xfrm>
          <a:prstGeom prst="rect">
            <a:avLst/>
          </a:prstGeom>
        </p:spPr>
      </p:pic>
      <p:pic>
        <p:nvPicPr>
          <p:cNvPr id="5" name="Picture 2" descr="Star Wars Episode VI: Return of the Jedi | Lucasfilm Wiki | Fando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" t="24437" r="5661" b="16515"/>
          <a:stretch/>
        </p:blipFill>
        <p:spPr bwMode="auto">
          <a:xfrm>
            <a:off x="12516" y="0"/>
            <a:ext cx="6689558" cy="666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 concrete pump is a machine used for transferring liquid concrete by pumping. There are two types of concrete pumps. The first type of concrete pump is attached to a truck. It is known as a trailer-mounted boom concrete pump because it uses a remote-controlled articulating robotic arm (called a boom) to place concrete accurately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"/>
          <a:stretch/>
        </p:blipFill>
        <p:spPr bwMode="auto">
          <a:xfrm>
            <a:off x="0" y="2332010"/>
            <a:ext cx="2190202" cy="283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r="56259" b="7965"/>
          <a:stretch/>
        </p:blipFill>
        <p:spPr>
          <a:xfrm>
            <a:off x="5556382" y="800059"/>
            <a:ext cx="986821" cy="34491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9031" y="5630873"/>
            <a:ext cx="308681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BUBBLES</a:t>
            </a:r>
          </a:p>
        </p:txBody>
      </p:sp>
      <p:pic>
        <p:nvPicPr>
          <p:cNvPr id="9" name="Picture 2" descr="Clipart Panda - Free Clipart Imag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2810">
            <a:off x="2605574" y="-22034"/>
            <a:ext cx="1603247" cy="162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4289031" y="5655590"/>
            <a:ext cx="3086810" cy="0"/>
          </a:xfrm>
          <a:prstGeom prst="line">
            <a:avLst/>
          </a:prstGeom>
          <a:ln w="50800">
            <a:solidFill>
              <a:srgbClr val="BFBF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289031" y="6397583"/>
            <a:ext cx="3086810" cy="3217"/>
          </a:xfrm>
          <a:prstGeom prst="line">
            <a:avLst/>
          </a:prstGeom>
          <a:ln w="50800">
            <a:solidFill>
              <a:srgbClr val="BFBF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lipart Panda - Free Clipart Image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7940">
            <a:off x="6845339" y="2860763"/>
            <a:ext cx="939456" cy="93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lipart Panda - Free Clipart Imag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7868">
            <a:off x="10568509" y="470227"/>
            <a:ext cx="1177536" cy="117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lipart Panda - Free Clipart Image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9675">
            <a:off x="9240253" y="4946466"/>
            <a:ext cx="574972" cy="57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lipart Panda - Free Clipart Image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5209">
            <a:off x="1202619" y="3330491"/>
            <a:ext cx="711346" cy="71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lipart Panda - Free Clipart Image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4819">
            <a:off x="369146" y="5733218"/>
            <a:ext cx="711346" cy="71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lipart Panda - Free Clipart Image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2855">
            <a:off x="4728381" y="4967559"/>
            <a:ext cx="595084" cy="59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lipart Panda - Free Clipart Image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3585">
            <a:off x="616634" y="1432242"/>
            <a:ext cx="445885" cy="44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lipart Panda - Free Clipart Image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702" y="2860763"/>
            <a:ext cx="339556" cy="33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lipart Panda - Free Clipart Image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223" y="630281"/>
            <a:ext cx="339556" cy="33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lipart Panda - Free Clipart Image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023" y="2966791"/>
            <a:ext cx="339556" cy="33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12"/>
          <p:cNvSpPr/>
          <p:nvPr/>
        </p:nvSpPr>
        <p:spPr>
          <a:xfrm>
            <a:off x="2899144" y="4394033"/>
            <a:ext cx="1226610" cy="1184516"/>
          </a:xfrm>
          <a:custGeom>
            <a:avLst/>
            <a:gdLst>
              <a:gd name="connsiteX0" fmla="*/ 538716 w 1226610"/>
              <a:gd name="connsiteY0" fmla="*/ 758 h 1184516"/>
              <a:gd name="connsiteX1" fmla="*/ 559982 w 1226610"/>
              <a:gd name="connsiteY1" fmla="*/ 43288 h 1184516"/>
              <a:gd name="connsiteX2" fmla="*/ 567070 w 1226610"/>
              <a:gd name="connsiteY2" fmla="*/ 64553 h 1184516"/>
              <a:gd name="connsiteX3" fmla="*/ 595423 w 1226610"/>
              <a:gd name="connsiteY3" fmla="*/ 107083 h 1184516"/>
              <a:gd name="connsiteX4" fmla="*/ 602512 w 1226610"/>
              <a:gd name="connsiteY4" fmla="*/ 128348 h 1184516"/>
              <a:gd name="connsiteX5" fmla="*/ 645042 w 1226610"/>
              <a:gd name="connsiteY5" fmla="*/ 142525 h 1184516"/>
              <a:gd name="connsiteX6" fmla="*/ 765544 w 1226610"/>
              <a:gd name="connsiteY6" fmla="*/ 135437 h 1184516"/>
              <a:gd name="connsiteX7" fmla="*/ 829340 w 1226610"/>
              <a:gd name="connsiteY7" fmla="*/ 114172 h 1184516"/>
              <a:gd name="connsiteX8" fmla="*/ 900223 w 1226610"/>
              <a:gd name="connsiteY8" fmla="*/ 92907 h 1184516"/>
              <a:gd name="connsiteX9" fmla="*/ 949842 w 1226610"/>
              <a:gd name="connsiteY9" fmla="*/ 85818 h 1184516"/>
              <a:gd name="connsiteX10" fmla="*/ 971107 w 1226610"/>
              <a:gd name="connsiteY10" fmla="*/ 78730 h 1184516"/>
              <a:gd name="connsiteX11" fmla="*/ 999461 w 1226610"/>
              <a:gd name="connsiteY11" fmla="*/ 71641 h 1184516"/>
              <a:gd name="connsiteX12" fmla="*/ 1020726 w 1226610"/>
              <a:gd name="connsiteY12" fmla="*/ 57465 h 1184516"/>
              <a:gd name="connsiteX13" fmla="*/ 1041991 w 1226610"/>
              <a:gd name="connsiteY13" fmla="*/ 50376 h 1184516"/>
              <a:gd name="connsiteX14" fmla="*/ 1141228 w 1226610"/>
              <a:gd name="connsiteY14" fmla="*/ 57465 h 1184516"/>
              <a:gd name="connsiteX15" fmla="*/ 1190847 w 1226610"/>
              <a:gd name="connsiteY15" fmla="*/ 71641 h 1184516"/>
              <a:gd name="connsiteX16" fmla="*/ 1219200 w 1226610"/>
              <a:gd name="connsiteY16" fmla="*/ 78730 h 1184516"/>
              <a:gd name="connsiteX17" fmla="*/ 1226289 w 1226610"/>
              <a:gd name="connsiteY17" fmla="*/ 107083 h 1184516"/>
              <a:gd name="connsiteX18" fmla="*/ 1205023 w 1226610"/>
              <a:gd name="connsiteY18" fmla="*/ 163790 h 1184516"/>
              <a:gd name="connsiteX19" fmla="*/ 1197935 w 1226610"/>
              <a:gd name="connsiteY19" fmla="*/ 220497 h 1184516"/>
              <a:gd name="connsiteX20" fmla="*/ 1219200 w 1226610"/>
              <a:gd name="connsiteY20" fmla="*/ 546562 h 1184516"/>
              <a:gd name="connsiteX21" fmla="*/ 1219200 w 1226610"/>
              <a:gd name="connsiteY21" fmla="*/ 723772 h 1184516"/>
              <a:gd name="connsiteX22" fmla="*/ 1205023 w 1226610"/>
              <a:gd name="connsiteY22" fmla="*/ 752125 h 1184516"/>
              <a:gd name="connsiteX23" fmla="*/ 1197935 w 1226610"/>
              <a:gd name="connsiteY23" fmla="*/ 780479 h 1184516"/>
              <a:gd name="connsiteX24" fmla="*/ 1183758 w 1226610"/>
              <a:gd name="connsiteY24" fmla="*/ 823009 h 1184516"/>
              <a:gd name="connsiteX25" fmla="*/ 1176670 w 1226610"/>
              <a:gd name="connsiteY25" fmla="*/ 844274 h 1184516"/>
              <a:gd name="connsiteX26" fmla="*/ 1169582 w 1226610"/>
              <a:gd name="connsiteY26" fmla="*/ 865539 h 1184516"/>
              <a:gd name="connsiteX27" fmla="*/ 1162493 w 1226610"/>
              <a:gd name="connsiteY27" fmla="*/ 893893 h 1184516"/>
              <a:gd name="connsiteX28" fmla="*/ 1148316 w 1226610"/>
              <a:gd name="connsiteY28" fmla="*/ 915158 h 1184516"/>
              <a:gd name="connsiteX29" fmla="*/ 1119963 w 1226610"/>
              <a:gd name="connsiteY29" fmla="*/ 1000218 h 1184516"/>
              <a:gd name="connsiteX30" fmla="*/ 1105786 w 1226610"/>
              <a:gd name="connsiteY30" fmla="*/ 1042748 h 1184516"/>
              <a:gd name="connsiteX31" fmla="*/ 1091609 w 1226610"/>
              <a:gd name="connsiteY31" fmla="*/ 1064014 h 1184516"/>
              <a:gd name="connsiteX32" fmla="*/ 1070344 w 1226610"/>
              <a:gd name="connsiteY32" fmla="*/ 1106544 h 1184516"/>
              <a:gd name="connsiteX33" fmla="*/ 1056168 w 1226610"/>
              <a:gd name="connsiteY33" fmla="*/ 1149074 h 1184516"/>
              <a:gd name="connsiteX34" fmla="*/ 1049079 w 1226610"/>
              <a:gd name="connsiteY34" fmla="*/ 1170339 h 1184516"/>
              <a:gd name="connsiteX35" fmla="*/ 1027814 w 1226610"/>
              <a:gd name="connsiteY35" fmla="*/ 1184516 h 1184516"/>
              <a:gd name="connsiteX36" fmla="*/ 985284 w 1226610"/>
              <a:gd name="connsiteY36" fmla="*/ 1177427 h 1184516"/>
              <a:gd name="connsiteX37" fmla="*/ 956930 w 1226610"/>
              <a:gd name="connsiteY37" fmla="*/ 1170339 h 1184516"/>
              <a:gd name="connsiteX38" fmla="*/ 786809 w 1226610"/>
              <a:gd name="connsiteY38" fmla="*/ 1156162 h 1184516"/>
              <a:gd name="connsiteX39" fmla="*/ 694661 w 1226610"/>
              <a:gd name="connsiteY39" fmla="*/ 1149074 h 1184516"/>
              <a:gd name="connsiteX40" fmla="*/ 602512 w 1226610"/>
              <a:gd name="connsiteY40" fmla="*/ 1141986 h 1184516"/>
              <a:gd name="connsiteX41" fmla="*/ 517451 w 1226610"/>
              <a:gd name="connsiteY41" fmla="*/ 1127809 h 1184516"/>
              <a:gd name="connsiteX42" fmla="*/ 446568 w 1226610"/>
              <a:gd name="connsiteY42" fmla="*/ 1106544 h 1184516"/>
              <a:gd name="connsiteX43" fmla="*/ 354419 w 1226610"/>
              <a:gd name="connsiteY43" fmla="*/ 1099455 h 1184516"/>
              <a:gd name="connsiteX44" fmla="*/ 276447 w 1226610"/>
              <a:gd name="connsiteY44" fmla="*/ 1092367 h 1184516"/>
              <a:gd name="connsiteX45" fmla="*/ 233916 w 1226610"/>
              <a:gd name="connsiteY45" fmla="*/ 1078190 h 1184516"/>
              <a:gd name="connsiteX46" fmla="*/ 212651 w 1226610"/>
              <a:gd name="connsiteY46" fmla="*/ 1071102 h 1184516"/>
              <a:gd name="connsiteX47" fmla="*/ 219740 w 1226610"/>
              <a:gd name="connsiteY47" fmla="*/ 1014395 h 1184516"/>
              <a:gd name="connsiteX48" fmla="*/ 198475 w 1226610"/>
              <a:gd name="connsiteY48" fmla="*/ 943511 h 1184516"/>
              <a:gd name="connsiteX49" fmla="*/ 155944 w 1226610"/>
              <a:gd name="connsiteY49" fmla="*/ 929334 h 1184516"/>
              <a:gd name="connsiteX50" fmla="*/ 106326 w 1226610"/>
              <a:gd name="connsiteY50" fmla="*/ 908069 h 1184516"/>
              <a:gd name="connsiteX51" fmla="*/ 77972 w 1226610"/>
              <a:gd name="connsiteY51" fmla="*/ 872627 h 1184516"/>
              <a:gd name="connsiteX52" fmla="*/ 42530 w 1226610"/>
              <a:gd name="connsiteY52" fmla="*/ 837186 h 1184516"/>
              <a:gd name="connsiteX53" fmla="*/ 14177 w 1226610"/>
              <a:gd name="connsiteY53" fmla="*/ 794655 h 1184516"/>
              <a:gd name="connsiteX54" fmla="*/ 0 w 1226610"/>
              <a:gd name="connsiteY54" fmla="*/ 752125 h 1184516"/>
              <a:gd name="connsiteX55" fmla="*/ 14177 w 1226610"/>
              <a:gd name="connsiteY55" fmla="*/ 667065 h 1184516"/>
              <a:gd name="connsiteX56" fmla="*/ 21265 w 1226610"/>
              <a:gd name="connsiteY56" fmla="*/ 645800 h 1184516"/>
              <a:gd name="connsiteX57" fmla="*/ 35442 w 1226610"/>
              <a:gd name="connsiteY57" fmla="*/ 624534 h 1184516"/>
              <a:gd name="connsiteX58" fmla="*/ 56707 w 1226610"/>
              <a:gd name="connsiteY58" fmla="*/ 582004 h 1184516"/>
              <a:gd name="connsiteX59" fmla="*/ 63796 w 1226610"/>
              <a:gd name="connsiteY59" fmla="*/ 560739 h 1184516"/>
              <a:gd name="connsiteX60" fmla="*/ 113414 w 1226610"/>
              <a:gd name="connsiteY60" fmla="*/ 504032 h 1184516"/>
              <a:gd name="connsiteX61" fmla="*/ 141768 w 1226610"/>
              <a:gd name="connsiteY61" fmla="*/ 461502 h 1184516"/>
              <a:gd name="connsiteX62" fmla="*/ 148856 w 1226610"/>
              <a:gd name="connsiteY62" fmla="*/ 440237 h 1184516"/>
              <a:gd name="connsiteX63" fmla="*/ 170121 w 1226610"/>
              <a:gd name="connsiteY63" fmla="*/ 426060 h 1184516"/>
              <a:gd name="connsiteX64" fmla="*/ 177209 w 1226610"/>
              <a:gd name="connsiteY64" fmla="*/ 404795 h 1184516"/>
              <a:gd name="connsiteX65" fmla="*/ 191386 w 1226610"/>
              <a:gd name="connsiteY65" fmla="*/ 383530 h 1184516"/>
              <a:gd name="connsiteX66" fmla="*/ 198475 w 1226610"/>
              <a:gd name="connsiteY66" fmla="*/ 348088 h 1184516"/>
              <a:gd name="connsiteX67" fmla="*/ 205563 w 1226610"/>
              <a:gd name="connsiteY67" fmla="*/ 326823 h 1184516"/>
              <a:gd name="connsiteX68" fmla="*/ 212651 w 1226610"/>
              <a:gd name="connsiteY68" fmla="*/ 298469 h 1184516"/>
              <a:gd name="connsiteX69" fmla="*/ 233916 w 1226610"/>
              <a:gd name="connsiteY69" fmla="*/ 284293 h 1184516"/>
              <a:gd name="connsiteX70" fmla="*/ 248093 w 1226610"/>
              <a:gd name="connsiteY70" fmla="*/ 220497 h 1184516"/>
              <a:gd name="connsiteX71" fmla="*/ 269358 w 1226610"/>
              <a:gd name="connsiteY71" fmla="*/ 156702 h 1184516"/>
              <a:gd name="connsiteX72" fmla="*/ 276447 w 1226610"/>
              <a:gd name="connsiteY72" fmla="*/ 135437 h 1184516"/>
              <a:gd name="connsiteX73" fmla="*/ 290623 w 1226610"/>
              <a:gd name="connsiteY73" fmla="*/ 50376 h 1184516"/>
              <a:gd name="connsiteX74" fmla="*/ 311889 w 1226610"/>
              <a:gd name="connsiteY74" fmla="*/ 57465 h 1184516"/>
              <a:gd name="connsiteX75" fmla="*/ 389861 w 1226610"/>
              <a:gd name="connsiteY75" fmla="*/ 50376 h 1184516"/>
              <a:gd name="connsiteX76" fmla="*/ 411126 w 1226610"/>
              <a:gd name="connsiteY76" fmla="*/ 43288 h 1184516"/>
              <a:gd name="connsiteX77" fmla="*/ 439479 w 1226610"/>
              <a:gd name="connsiteY77" fmla="*/ 36200 h 1184516"/>
              <a:gd name="connsiteX78" fmla="*/ 482009 w 1226610"/>
              <a:gd name="connsiteY78" fmla="*/ 14934 h 1184516"/>
              <a:gd name="connsiteX79" fmla="*/ 538716 w 1226610"/>
              <a:gd name="connsiteY79" fmla="*/ 758 h 118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26610" h="1184516">
                <a:moveTo>
                  <a:pt x="538716" y="758"/>
                </a:moveTo>
                <a:cubicBezTo>
                  <a:pt x="551711" y="5484"/>
                  <a:pt x="553545" y="28804"/>
                  <a:pt x="559982" y="43288"/>
                </a:cubicBezTo>
                <a:cubicBezTo>
                  <a:pt x="563017" y="50116"/>
                  <a:pt x="563441" y="58022"/>
                  <a:pt x="567070" y="64553"/>
                </a:cubicBezTo>
                <a:cubicBezTo>
                  <a:pt x="575344" y="79447"/>
                  <a:pt x="590035" y="90919"/>
                  <a:pt x="595423" y="107083"/>
                </a:cubicBezTo>
                <a:cubicBezTo>
                  <a:pt x="597786" y="114171"/>
                  <a:pt x="596432" y="124005"/>
                  <a:pt x="602512" y="128348"/>
                </a:cubicBezTo>
                <a:cubicBezTo>
                  <a:pt x="614672" y="137034"/>
                  <a:pt x="645042" y="142525"/>
                  <a:pt x="645042" y="142525"/>
                </a:cubicBezTo>
                <a:cubicBezTo>
                  <a:pt x="685209" y="140162"/>
                  <a:pt x="725488" y="139252"/>
                  <a:pt x="765544" y="135437"/>
                </a:cubicBezTo>
                <a:cubicBezTo>
                  <a:pt x="787385" y="133357"/>
                  <a:pt x="809481" y="121393"/>
                  <a:pt x="829340" y="114172"/>
                </a:cubicBezTo>
                <a:cubicBezTo>
                  <a:pt x="847841" y="107444"/>
                  <a:pt x="879062" y="96754"/>
                  <a:pt x="900223" y="92907"/>
                </a:cubicBezTo>
                <a:cubicBezTo>
                  <a:pt x="916661" y="89918"/>
                  <a:pt x="933302" y="88181"/>
                  <a:pt x="949842" y="85818"/>
                </a:cubicBezTo>
                <a:cubicBezTo>
                  <a:pt x="956930" y="83455"/>
                  <a:pt x="963923" y="80783"/>
                  <a:pt x="971107" y="78730"/>
                </a:cubicBezTo>
                <a:cubicBezTo>
                  <a:pt x="980474" y="76054"/>
                  <a:pt x="990506" y="75479"/>
                  <a:pt x="999461" y="71641"/>
                </a:cubicBezTo>
                <a:cubicBezTo>
                  <a:pt x="1007291" y="68285"/>
                  <a:pt x="1013106" y="61275"/>
                  <a:pt x="1020726" y="57465"/>
                </a:cubicBezTo>
                <a:cubicBezTo>
                  <a:pt x="1027409" y="54123"/>
                  <a:pt x="1034903" y="52739"/>
                  <a:pt x="1041991" y="50376"/>
                </a:cubicBezTo>
                <a:cubicBezTo>
                  <a:pt x="1075070" y="52739"/>
                  <a:pt x="1108268" y="53803"/>
                  <a:pt x="1141228" y="57465"/>
                </a:cubicBezTo>
                <a:cubicBezTo>
                  <a:pt x="1159358" y="59479"/>
                  <a:pt x="1173740" y="66753"/>
                  <a:pt x="1190847" y="71641"/>
                </a:cubicBezTo>
                <a:cubicBezTo>
                  <a:pt x="1200214" y="74317"/>
                  <a:pt x="1209749" y="76367"/>
                  <a:pt x="1219200" y="78730"/>
                </a:cubicBezTo>
                <a:cubicBezTo>
                  <a:pt x="1221563" y="88181"/>
                  <a:pt x="1226289" y="97341"/>
                  <a:pt x="1226289" y="107083"/>
                </a:cubicBezTo>
                <a:cubicBezTo>
                  <a:pt x="1226289" y="126385"/>
                  <a:pt x="1213088" y="147660"/>
                  <a:pt x="1205023" y="163790"/>
                </a:cubicBezTo>
                <a:cubicBezTo>
                  <a:pt x="1202660" y="182692"/>
                  <a:pt x="1197546" y="201452"/>
                  <a:pt x="1197935" y="220497"/>
                </a:cubicBezTo>
                <a:cubicBezTo>
                  <a:pt x="1203136" y="475337"/>
                  <a:pt x="1194280" y="421953"/>
                  <a:pt x="1219200" y="546562"/>
                </a:cubicBezTo>
                <a:cubicBezTo>
                  <a:pt x="1222073" y="598264"/>
                  <a:pt x="1234331" y="668295"/>
                  <a:pt x="1219200" y="723772"/>
                </a:cubicBezTo>
                <a:cubicBezTo>
                  <a:pt x="1216420" y="733966"/>
                  <a:pt x="1209749" y="742674"/>
                  <a:pt x="1205023" y="752125"/>
                </a:cubicBezTo>
                <a:cubicBezTo>
                  <a:pt x="1202660" y="761576"/>
                  <a:pt x="1200734" y="771148"/>
                  <a:pt x="1197935" y="780479"/>
                </a:cubicBezTo>
                <a:cubicBezTo>
                  <a:pt x="1193641" y="794792"/>
                  <a:pt x="1188484" y="808832"/>
                  <a:pt x="1183758" y="823009"/>
                </a:cubicBezTo>
                <a:lnTo>
                  <a:pt x="1176670" y="844274"/>
                </a:lnTo>
                <a:cubicBezTo>
                  <a:pt x="1174307" y="851362"/>
                  <a:pt x="1171394" y="858290"/>
                  <a:pt x="1169582" y="865539"/>
                </a:cubicBezTo>
                <a:cubicBezTo>
                  <a:pt x="1167219" y="874990"/>
                  <a:pt x="1166331" y="884939"/>
                  <a:pt x="1162493" y="893893"/>
                </a:cubicBezTo>
                <a:cubicBezTo>
                  <a:pt x="1159137" y="901723"/>
                  <a:pt x="1153042" y="908070"/>
                  <a:pt x="1148316" y="915158"/>
                </a:cubicBezTo>
                <a:lnTo>
                  <a:pt x="1119963" y="1000218"/>
                </a:lnTo>
                <a:cubicBezTo>
                  <a:pt x="1119961" y="1000223"/>
                  <a:pt x="1105789" y="1042744"/>
                  <a:pt x="1105786" y="1042748"/>
                </a:cubicBezTo>
                <a:lnTo>
                  <a:pt x="1091609" y="1064014"/>
                </a:lnTo>
                <a:cubicBezTo>
                  <a:pt x="1065759" y="1141567"/>
                  <a:pt x="1106986" y="1024099"/>
                  <a:pt x="1070344" y="1106544"/>
                </a:cubicBezTo>
                <a:cubicBezTo>
                  <a:pt x="1064275" y="1120200"/>
                  <a:pt x="1060894" y="1134897"/>
                  <a:pt x="1056168" y="1149074"/>
                </a:cubicBezTo>
                <a:cubicBezTo>
                  <a:pt x="1053805" y="1156162"/>
                  <a:pt x="1055296" y="1166194"/>
                  <a:pt x="1049079" y="1170339"/>
                </a:cubicBezTo>
                <a:lnTo>
                  <a:pt x="1027814" y="1184516"/>
                </a:lnTo>
                <a:cubicBezTo>
                  <a:pt x="1013637" y="1182153"/>
                  <a:pt x="999377" y="1180246"/>
                  <a:pt x="985284" y="1177427"/>
                </a:cubicBezTo>
                <a:cubicBezTo>
                  <a:pt x="975731" y="1175516"/>
                  <a:pt x="966617" y="1171377"/>
                  <a:pt x="956930" y="1170339"/>
                </a:cubicBezTo>
                <a:cubicBezTo>
                  <a:pt x="900350" y="1164277"/>
                  <a:pt x="843526" y="1160761"/>
                  <a:pt x="786809" y="1156162"/>
                </a:cubicBezTo>
                <a:lnTo>
                  <a:pt x="694661" y="1149074"/>
                </a:lnTo>
                <a:lnTo>
                  <a:pt x="602512" y="1141986"/>
                </a:lnTo>
                <a:cubicBezTo>
                  <a:pt x="574158" y="1137260"/>
                  <a:pt x="544140" y="1138485"/>
                  <a:pt x="517451" y="1127809"/>
                </a:cubicBezTo>
                <a:cubicBezTo>
                  <a:pt x="486393" y="1115386"/>
                  <a:pt x="479744" y="1110230"/>
                  <a:pt x="446568" y="1106544"/>
                </a:cubicBezTo>
                <a:cubicBezTo>
                  <a:pt x="415949" y="1103142"/>
                  <a:pt x="385120" y="1102013"/>
                  <a:pt x="354419" y="1099455"/>
                </a:cubicBezTo>
                <a:lnTo>
                  <a:pt x="276447" y="1092367"/>
                </a:lnTo>
                <a:lnTo>
                  <a:pt x="233916" y="1078190"/>
                </a:lnTo>
                <a:lnTo>
                  <a:pt x="212651" y="1071102"/>
                </a:lnTo>
                <a:cubicBezTo>
                  <a:pt x="215014" y="1052200"/>
                  <a:pt x="219740" y="1033444"/>
                  <a:pt x="219740" y="1014395"/>
                </a:cubicBezTo>
                <a:cubicBezTo>
                  <a:pt x="219740" y="1001760"/>
                  <a:pt x="217689" y="955520"/>
                  <a:pt x="198475" y="943511"/>
                </a:cubicBezTo>
                <a:cubicBezTo>
                  <a:pt x="185803" y="935591"/>
                  <a:pt x="170121" y="934060"/>
                  <a:pt x="155944" y="929334"/>
                </a:cubicBezTo>
                <a:cubicBezTo>
                  <a:pt x="124653" y="918904"/>
                  <a:pt x="141365" y="925589"/>
                  <a:pt x="106326" y="908069"/>
                </a:cubicBezTo>
                <a:cubicBezTo>
                  <a:pt x="92525" y="866669"/>
                  <a:pt x="110035" y="904691"/>
                  <a:pt x="77972" y="872627"/>
                </a:cubicBezTo>
                <a:cubicBezTo>
                  <a:pt x="30724" y="825377"/>
                  <a:pt x="99232" y="874984"/>
                  <a:pt x="42530" y="837186"/>
                </a:cubicBezTo>
                <a:cubicBezTo>
                  <a:pt x="33079" y="823009"/>
                  <a:pt x="19565" y="810819"/>
                  <a:pt x="14177" y="794655"/>
                </a:cubicBezTo>
                <a:lnTo>
                  <a:pt x="0" y="752125"/>
                </a:lnTo>
                <a:cubicBezTo>
                  <a:pt x="5753" y="706104"/>
                  <a:pt x="3770" y="703491"/>
                  <a:pt x="14177" y="667065"/>
                </a:cubicBezTo>
                <a:cubicBezTo>
                  <a:pt x="16230" y="659881"/>
                  <a:pt x="17924" y="652483"/>
                  <a:pt x="21265" y="645800"/>
                </a:cubicBezTo>
                <a:cubicBezTo>
                  <a:pt x="25075" y="638180"/>
                  <a:pt x="30716" y="631623"/>
                  <a:pt x="35442" y="624534"/>
                </a:cubicBezTo>
                <a:cubicBezTo>
                  <a:pt x="53256" y="571091"/>
                  <a:pt x="29228" y="636960"/>
                  <a:pt x="56707" y="582004"/>
                </a:cubicBezTo>
                <a:cubicBezTo>
                  <a:pt x="60049" y="575321"/>
                  <a:pt x="60167" y="567271"/>
                  <a:pt x="63796" y="560739"/>
                </a:cubicBezTo>
                <a:cubicBezTo>
                  <a:pt x="88119" y="516958"/>
                  <a:pt x="82350" y="524742"/>
                  <a:pt x="113414" y="504032"/>
                </a:cubicBezTo>
                <a:cubicBezTo>
                  <a:pt x="122865" y="489855"/>
                  <a:pt x="136380" y="477666"/>
                  <a:pt x="141768" y="461502"/>
                </a:cubicBezTo>
                <a:cubicBezTo>
                  <a:pt x="144131" y="454414"/>
                  <a:pt x="144189" y="446071"/>
                  <a:pt x="148856" y="440237"/>
                </a:cubicBezTo>
                <a:cubicBezTo>
                  <a:pt x="154178" y="433585"/>
                  <a:pt x="163033" y="430786"/>
                  <a:pt x="170121" y="426060"/>
                </a:cubicBezTo>
                <a:cubicBezTo>
                  <a:pt x="172484" y="418972"/>
                  <a:pt x="173868" y="411478"/>
                  <a:pt x="177209" y="404795"/>
                </a:cubicBezTo>
                <a:cubicBezTo>
                  <a:pt x="181019" y="397175"/>
                  <a:pt x="188395" y="391507"/>
                  <a:pt x="191386" y="383530"/>
                </a:cubicBezTo>
                <a:cubicBezTo>
                  <a:pt x="195616" y="372249"/>
                  <a:pt x="195553" y="359776"/>
                  <a:pt x="198475" y="348088"/>
                </a:cubicBezTo>
                <a:cubicBezTo>
                  <a:pt x="200287" y="340839"/>
                  <a:pt x="203510" y="334007"/>
                  <a:pt x="205563" y="326823"/>
                </a:cubicBezTo>
                <a:cubicBezTo>
                  <a:pt x="208239" y="317456"/>
                  <a:pt x="207247" y="306575"/>
                  <a:pt x="212651" y="298469"/>
                </a:cubicBezTo>
                <a:cubicBezTo>
                  <a:pt x="217376" y="291381"/>
                  <a:pt x="226828" y="289018"/>
                  <a:pt x="233916" y="284293"/>
                </a:cubicBezTo>
                <a:cubicBezTo>
                  <a:pt x="237961" y="264070"/>
                  <a:pt x="242090" y="240508"/>
                  <a:pt x="248093" y="220497"/>
                </a:cubicBezTo>
                <a:cubicBezTo>
                  <a:pt x="254534" y="199027"/>
                  <a:pt x="262270" y="177967"/>
                  <a:pt x="269358" y="156702"/>
                </a:cubicBezTo>
                <a:cubicBezTo>
                  <a:pt x="271721" y="149614"/>
                  <a:pt x="274982" y="142764"/>
                  <a:pt x="276447" y="135437"/>
                </a:cubicBezTo>
                <a:cubicBezTo>
                  <a:pt x="286811" y="83612"/>
                  <a:pt x="281831" y="111922"/>
                  <a:pt x="290623" y="50376"/>
                </a:cubicBezTo>
                <a:cubicBezTo>
                  <a:pt x="297712" y="52739"/>
                  <a:pt x="304417" y="57465"/>
                  <a:pt x="311889" y="57465"/>
                </a:cubicBezTo>
                <a:cubicBezTo>
                  <a:pt x="337987" y="57465"/>
                  <a:pt x="364025" y="54067"/>
                  <a:pt x="389861" y="50376"/>
                </a:cubicBezTo>
                <a:cubicBezTo>
                  <a:pt x="397258" y="49319"/>
                  <a:pt x="403942" y="45341"/>
                  <a:pt x="411126" y="43288"/>
                </a:cubicBezTo>
                <a:cubicBezTo>
                  <a:pt x="420493" y="40612"/>
                  <a:pt x="430028" y="38563"/>
                  <a:pt x="439479" y="36200"/>
                </a:cubicBezTo>
                <a:cubicBezTo>
                  <a:pt x="450229" y="29033"/>
                  <a:pt x="467337" y="14934"/>
                  <a:pt x="482009" y="14934"/>
                </a:cubicBezTo>
                <a:cubicBezTo>
                  <a:pt x="491751" y="14934"/>
                  <a:pt x="525721" y="-3968"/>
                  <a:pt x="538716" y="758"/>
                </a:cubicBezTo>
                <a:close/>
              </a:path>
            </a:pathLst>
          </a:custGeom>
          <a:solidFill>
            <a:srgbClr val="7DD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2"/>
          <p:cNvSpPr/>
          <p:nvPr/>
        </p:nvSpPr>
        <p:spPr>
          <a:xfrm rot="1769353">
            <a:off x="3581651" y="5145790"/>
            <a:ext cx="462516" cy="260497"/>
          </a:xfrm>
          <a:prstGeom prst="triangle">
            <a:avLst/>
          </a:prstGeom>
          <a:solidFill>
            <a:srgbClr val="7D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/>
          <p:cNvSpPr/>
          <p:nvPr/>
        </p:nvSpPr>
        <p:spPr>
          <a:xfrm rot="4539758">
            <a:off x="3170705" y="5124650"/>
            <a:ext cx="405216" cy="317846"/>
          </a:xfrm>
          <a:prstGeom prst="triangle">
            <a:avLst/>
          </a:prstGeom>
          <a:solidFill>
            <a:srgbClr val="7D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/>
          <p:cNvSpPr/>
          <p:nvPr/>
        </p:nvSpPr>
        <p:spPr>
          <a:xfrm rot="1459413">
            <a:off x="3581958" y="4475976"/>
            <a:ext cx="462516" cy="260497"/>
          </a:xfrm>
          <a:prstGeom prst="triangle">
            <a:avLst/>
          </a:prstGeom>
          <a:solidFill>
            <a:srgbClr val="7D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 rot="20505218">
            <a:off x="3085790" y="4457276"/>
            <a:ext cx="462516" cy="260497"/>
          </a:xfrm>
          <a:prstGeom prst="triangle">
            <a:avLst/>
          </a:prstGeom>
          <a:solidFill>
            <a:srgbClr val="7D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2628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7251" y="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Sam Field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73" y="1443039"/>
            <a:ext cx="10103427" cy="4829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21 State DOTs + 1 Canadian Province helped analyze </a:t>
            </a:r>
            <a:r>
              <a:rPr lang="en-US" b="1" u="sng" dirty="0"/>
              <a:t>231 concrete mixtures from 110 different projects</a:t>
            </a:r>
          </a:p>
          <a:p>
            <a:pPr marL="0" indent="0">
              <a:buNone/>
            </a:pPr>
            <a:r>
              <a:rPr lang="en-US" dirty="0"/>
              <a:t>More than: 15 different SAMs and operators, 62 different aggregates, 19 cement sources, 20 different fly ashes , 39 different admixtures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marL="0" indent="0">
              <a:buNone/>
            </a:pPr>
            <a:r>
              <a:rPr lang="en-US" dirty="0"/>
              <a:t>60% pavements, 20% bridge decks, and 20% other </a:t>
            </a:r>
          </a:p>
          <a:p>
            <a:pPr marL="0" indent="0">
              <a:buNone/>
            </a:pPr>
            <a:r>
              <a:rPr lang="en-US" dirty="0"/>
              <a:t>self-consolidating, precast, ready mix, and central mix concrete</a:t>
            </a:r>
          </a:p>
          <a:p>
            <a:pPr marL="0" indent="0">
              <a:buNone/>
            </a:pPr>
            <a:r>
              <a:rPr lang="en-US" dirty="0"/>
              <a:t>Thank you to all that helped!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692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46297"/>
            <a:ext cx="9144000" cy="496540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218267" y="2396068"/>
            <a:ext cx="6578600" cy="16933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156201" y="1066800"/>
            <a:ext cx="8467" cy="431800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22883" y="3419102"/>
            <a:ext cx="115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Cliff of Doom</a:t>
            </a:r>
          </a:p>
        </p:txBody>
      </p:sp>
      <p:cxnSp>
        <p:nvCxnSpPr>
          <p:cNvPr id="12" name="Straight Connector 11"/>
          <p:cNvCxnSpPr>
            <a:endCxn id="11" idx="1"/>
          </p:cNvCxnSpPr>
          <p:nvPr/>
        </p:nvCxnSpPr>
        <p:spPr>
          <a:xfrm>
            <a:off x="5211403" y="3329947"/>
            <a:ext cx="411480" cy="412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81334" y="1301851"/>
            <a:ext cx="189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98 mixtures</a:t>
            </a:r>
          </a:p>
          <a:p>
            <a:r>
              <a:rPr lang="en-US" dirty="0"/>
              <a:t>91% agreement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438400" y="1930400"/>
            <a:ext cx="0" cy="482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438400" y="2413000"/>
            <a:ext cx="0" cy="508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53547" y="1978568"/>
            <a:ext cx="1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Recommended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53547" y="2666285"/>
            <a:ext cx="1866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</a:t>
            </a:r>
          </a:p>
          <a:p>
            <a:r>
              <a:rPr lang="en-US" dirty="0"/>
              <a:t>Recommended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6721" y="1950372"/>
            <a:ext cx="189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3.5 Months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08801" y="5816179"/>
            <a:ext cx="189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mins</a:t>
            </a:r>
          </a:p>
        </p:txBody>
      </p:sp>
    </p:spTree>
    <p:extLst>
      <p:ext uri="{BB962C8B-B14F-4D97-AF65-F5344CB8AC3E}">
        <p14:creationId xmlns:p14="http://schemas.microsoft.com/office/powerpoint/2010/main" val="234161744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334" y="448734"/>
            <a:ext cx="8195733" cy="623146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20049" y="3467954"/>
            <a:ext cx="1188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0.008” </a:t>
            </a:r>
          </a:p>
          <a:p>
            <a:pPr algn="ctr"/>
            <a:r>
              <a:rPr lang="en-US" dirty="0"/>
              <a:t>spacing factor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428067" y="4391284"/>
            <a:ext cx="8466" cy="132371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963218" y="4391284"/>
            <a:ext cx="8466" cy="132371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436534" y="5579533"/>
            <a:ext cx="253515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53676" y="5256367"/>
            <a:ext cx="2700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Air content between 3.75% and 7.75% for 0.008” spacing factor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81800" y="152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231 field mixes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81199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What air content do you specify?</a:t>
            </a:r>
          </a:p>
        </p:txBody>
      </p:sp>
    </p:spTree>
    <p:extLst>
      <p:ext uri="{BB962C8B-B14F-4D97-AF65-F5344CB8AC3E}">
        <p14:creationId xmlns:p14="http://schemas.microsoft.com/office/powerpoint/2010/main" val="34694808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334" y="448734"/>
            <a:ext cx="8195733" cy="623146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20049" y="3467954"/>
            <a:ext cx="1188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0.008” </a:t>
            </a:r>
          </a:p>
          <a:p>
            <a:pPr algn="ctr"/>
            <a:r>
              <a:rPr lang="en-US" dirty="0"/>
              <a:t>spacing factor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428067" y="4391284"/>
            <a:ext cx="8466" cy="132371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963218" y="4391284"/>
            <a:ext cx="8466" cy="132371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436534" y="5579533"/>
            <a:ext cx="253515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53676" y="5256367"/>
            <a:ext cx="2700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Air content between 3.75% and 7.75% for 0.008” spacing factor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81800" y="152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231 field mixes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34577" y="1160951"/>
            <a:ext cx="4439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These mixtures have good air contents and spacing factors that are not recommended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09921" y="2522863"/>
            <a:ext cx="2353297" cy="1864400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955212" y="2585000"/>
            <a:ext cx="2128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Wide Latin" panose="020A0A07050505020404" pitchFamily="18" charset="0"/>
              </a:rPr>
              <a:t>BAD BOX!</a:t>
            </a:r>
          </a:p>
        </p:txBody>
      </p:sp>
    </p:spTree>
    <p:extLst>
      <p:ext uri="{BB962C8B-B14F-4D97-AF65-F5344CB8AC3E}">
        <p14:creationId xmlns:p14="http://schemas.microsoft.com/office/powerpoint/2010/main" val="165087393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334" y="448734"/>
            <a:ext cx="8195733" cy="623146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20049" y="3467954"/>
            <a:ext cx="1188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0.008” </a:t>
            </a:r>
          </a:p>
          <a:p>
            <a:pPr algn="ctr"/>
            <a:r>
              <a:rPr lang="en-US" dirty="0"/>
              <a:t>spacing factor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428067" y="4391284"/>
            <a:ext cx="8466" cy="132371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963218" y="4391284"/>
            <a:ext cx="8466" cy="132371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436534" y="5579533"/>
            <a:ext cx="253515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53676" y="5256367"/>
            <a:ext cx="2700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Air content between 3.75% and 7.75% for 0.008” spacing factor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81800" y="152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231 field mixes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34577" y="1160951"/>
            <a:ext cx="4439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These mixtures have good air contents and spacing factors that are not recommended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09921" y="2522863"/>
            <a:ext cx="2353297" cy="1864400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955212" y="2585000"/>
            <a:ext cx="2128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Wide Latin" panose="020A0A07050505020404" pitchFamily="18" charset="0"/>
              </a:rPr>
              <a:t>BAD BOX!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2940" y="1761115"/>
            <a:ext cx="3779751" cy="120032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1/4 have a spacing factor &gt; 0.008”</a:t>
            </a:r>
          </a:p>
        </p:txBody>
      </p:sp>
    </p:spTree>
    <p:extLst>
      <p:ext uri="{BB962C8B-B14F-4D97-AF65-F5344CB8AC3E}">
        <p14:creationId xmlns:p14="http://schemas.microsoft.com/office/powerpoint/2010/main" val="200894753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9906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itchFamily="34" charset="-128"/>
              </a:rPr>
              <a:t>Summary</a:t>
            </a:r>
          </a:p>
        </p:txBody>
      </p:sp>
      <p:sp>
        <p:nvSpPr>
          <p:cNvPr id="39939" name="Content Placeholder 3"/>
          <p:cNvSpPr>
            <a:spLocks noGrp="1"/>
          </p:cNvSpPr>
          <p:nvPr>
            <p:ph idx="1"/>
          </p:nvPr>
        </p:nvSpPr>
        <p:spPr>
          <a:xfrm>
            <a:off x="528811" y="1371600"/>
            <a:ext cx="9986790" cy="4876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dirty="0">
                <a:ea typeface="ＭＳ Ｐゴシック" pitchFamily="34" charset="-128"/>
              </a:rPr>
              <a:t>We need to know the size of bubbles within the concrete</a:t>
            </a:r>
          </a:p>
          <a:p>
            <a:pPr eaLnBrk="1" hangingPunct="1"/>
            <a:endParaRPr lang="en-US" altLang="en-US" sz="3200" i="1" u="sng" dirty="0">
              <a:ea typeface="ＭＳ Ｐゴシック" pitchFamily="34" charset="-128"/>
            </a:endParaRPr>
          </a:p>
          <a:p>
            <a:pPr eaLnBrk="1" hangingPunct="1"/>
            <a:r>
              <a:rPr lang="en-US" altLang="en-US" sz="3200" i="1" dirty="0">
                <a:ea typeface="ＭＳ Ｐゴシック" pitchFamily="34" charset="-128"/>
              </a:rPr>
              <a:t>The volume of air does not tell you about bubble size</a:t>
            </a:r>
          </a:p>
          <a:p>
            <a:pPr eaLnBrk="1" hangingPunct="1"/>
            <a:endParaRPr lang="en-US" altLang="en-US" sz="3200" i="1" dirty="0">
              <a:ea typeface="ＭＳ Ｐゴシック" pitchFamily="34" charset="-128"/>
            </a:endParaRPr>
          </a:p>
          <a:p>
            <a:pPr eaLnBrk="1" hangingPunct="1"/>
            <a:r>
              <a:rPr lang="en-US" altLang="en-US" sz="3200" i="1" dirty="0">
                <a:ea typeface="ＭＳ Ｐゴシック" pitchFamily="34" charset="-128"/>
              </a:rPr>
              <a:t>25% of the time we are accepting concrete that does not meet the recommended air void quality</a:t>
            </a:r>
          </a:p>
          <a:p>
            <a:pPr eaLnBrk="1" hangingPunct="1"/>
            <a:endParaRPr lang="en-US" altLang="en-US" sz="3200" dirty="0">
              <a:ea typeface="ＭＳ Ｐゴシック" pitchFamily="34" charset="-128"/>
            </a:endParaRPr>
          </a:p>
          <a:p>
            <a:pPr eaLnBrk="1" hangingPunct="1"/>
            <a:r>
              <a:rPr lang="en-US" altLang="en-US" sz="3200" u="sng" dirty="0">
                <a:ea typeface="ＭＳ Ｐゴシック" pitchFamily="34" charset="-128"/>
              </a:rPr>
              <a:t>What if we could measure this in the fresh concrete???</a:t>
            </a:r>
          </a:p>
        </p:txBody>
      </p:sp>
    </p:spTree>
    <p:extLst>
      <p:ext uri="{BB962C8B-B14F-4D97-AF65-F5344CB8AC3E}">
        <p14:creationId xmlns:p14="http://schemas.microsoft.com/office/powerpoint/2010/main" val="361979947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studies with similar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Iowa DOT</a:t>
            </a:r>
          </a:p>
          <a:p>
            <a:r>
              <a:rPr lang="en-US" dirty="0"/>
              <a:t>Pennsylvania DOT</a:t>
            </a:r>
          </a:p>
          <a:p>
            <a:r>
              <a:rPr lang="en-US" dirty="0"/>
              <a:t>Vermont DOT</a:t>
            </a:r>
          </a:p>
          <a:p>
            <a:r>
              <a:rPr lang="en-US" dirty="0"/>
              <a:t>NCHRP Project lead by Peter Taylor </a:t>
            </a:r>
          </a:p>
          <a:p>
            <a:r>
              <a:rPr lang="en-US" dirty="0"/>
              <a:t>Lafarge Holcim</a:t>
            </a:r>
          </a:p>
          <a:p>
            <a:r>
              <a:rPr lang="en-US" dirty="0"/>
              <a:t>UNC Charlotte</a:t>
            </a:r>
          </a:p>
          <a:p>
            <a:r>
              <a:rPr lang="en-US" dirty="0"/>
              <a:t>Polish Researchers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0890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Limits to signify a significant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order to determine if the air volume and spacing factor significantly changed the following standard deviations and coefficient of variations were used.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535902" y="3235831"/>
          <a:ext cx="5165916" cy="2259713"/>
        </p:xfrm>
        <a:graphic>
          <a:graphicData uri="http://schemas.openxmlformats.org/drawingml/2006/table">
            <a:tbl>
              <a:tblPr firstRow="1" firstCol="1" bandRow="1"/>
              <a:tblGrid>
                <a:gridCol w="2077556">
                  <a:extLst>
                    <a:ext uri="{9D8B030D-6E8A-4147-A177-3AD203B41FA5}">
                      <a16:colId xmlns:a16="http://schemas.microsoft.com/office/drawing/2014/main" val="615564263"/>
                    </a:ext>
                  </a:extLst>
                </a:gridCol>
                <a:gridCol w="1544180">
                  <a:extLst>
                    <a:ext uri="{9D8B030D-6E8A-4147-A177-3AD203B41FA5}">
                      <a16:colId xmlns:a16="http://schemas.microsoft.com/office/drawing/2014/main" val="2927440149"/>
                    </a:ext>
                  </a:extLst>
                </a:gridCol>
                <a:gridCol w="1544180">
                  <a:extLst>
                    <a:ext uri="{9D8B030D-6E8A-4147-A177-3AD203B41FA5}">
                      <a16:colId xmlns:a16="http://schemas.microsoft.com/office/drawing/2014/main" val="1624093195"/>
                    </a:ext>
                  </a:extLst>
                </a:gridCol>
              </a:tblGrid>
              <a:tr h="6261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Concrete Parameter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95% Confidence Boundary (2SD’s)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Referenced Standard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518440"/>
                  </a:ext>
                </a:extLst>
              </a:tr>
              <a:tr h="4083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Fresh Air Content (%)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ASTM C231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9341081"/>
                  </a:ext>
                </a:extLst>
              </a:tr>
              <a:tr h="4083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 Number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0.098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AASHTO TP 118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6775409"/>
                  </a:ext>
                </a:extLst>
              </a:tr>
              <a:tr h="4083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Hardened Air Content (%)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ASTM C457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504218"/>
                  </a:ext>
                </a:extLst>
              </a:tr>
              <a:tr h="4083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Spacing Factor (%)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40.2</a:t>
                      </a:r>
                      <a:r>
                        <a:rPr lang="en-US" sz="12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ASTM C457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7128140"/>
                  </a:ext>
                </a:extLst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Civil Engineering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27D8F-9665-4E2C-AFD3-E7FC556F9D09}" type="slidenum">
              <a:rPr lang="en-US" smtClean="0"/>
              <a:t>135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88F2-64ED-4ED7-8CD5-8C3E98D5B0A4}" type="datetime1">
              <a:rPr lang="en-US" smtClean="0"/>
              <a:t>5/24/2023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3834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cmag air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3"/>
          <a:stretch>
            <a:fillRect/>
          </a:stretch>
        </p:blipFill>
        <p:spPr bwMode="auto">
          <a:xfrm>
            <a:off x="2743200" y="1400176"/>
            <a:ext cx="708660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1"/>
          <p:cNvSpPr txBox="1">
            <a:spLocks noChangeArrowheads="1"/>
          </p:cNvSpPr>
          <p:nvPr/>
        </p:nvSpPr>
        <p:spPr bwMode="auto">
          <a:xfrm>
            <a:off x="2743200" y="152401"/>
            <a:ext cx="8229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dirty="0">
                <a:cs typeface="Arial" panose="020B0604020202020204" pitchFamily="34" charset="0"/>
              </a:rPr>
              <a:t>Hardened Air Void Analysis</a:t>
            </a:r>
          </a:p>
        </p:txBody>
      </p:sp>
      <p:sp>
        <p:nvSpPr>
          <p:cNvPr id="10244" name="TextBox 1"/>
          <p:cNvSpPr txBox="1">
            <a:spLocks noChangeArrowheads="1"/>
          </p:cNvSpPr>
          <p:nvPr/>
        </p:nvSpPr>
        <p:spPr bwMode="auto">
          <a:xfrm>
            <a:off x="7620000" y="6324601"/>
            <a:ext cx="259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From Hover</a:t>
            </a:r>
          </a:p>
        </p:txBody>
      </p:sp>
    </p:spTree>
    <p:extLst>
      <p:ext uri="{BB962C8B-B14F-4D97-AF65-F5344CB8AC3E}">
        <p14:creationId xmlns:p14="http://schemas.microsoft.com/office/powerpoint/2010/main" val="320527947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cmag air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3"/>
          <a:stretch>
            <a:fillRect/>
          </a:stretch>
        </p:blipFill>
        <p:spPr bwMode="auto">
          <a:xfrm>
            <a:off x="2743200" y="1400176"/>
            <a:ext cx="708660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267" name="Straight Connector 2"/>
          <p:cNvCxnSpPr>
            <a:cxnSpLocks noChangeShapeType="1"/>
          </p:cNvCxnSpPr>
          <p:nvPr/>
        </p:nvCxnSpPr>
        <p:spPr bwMode="auto">
          <a:xfrm>
            <a:off x="2895600" y="2362200"/>
            <a:ext cx="4800600" cy="0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68" name="Straight Connector 5"/>
          <p:cNvCxnSpPr>
            <a:cxnSpLocks noChangeShapeType="1"/>
          </p:cNvCxnSpPr>
          <p:nvPr/>
        </p:nvCxnSpPr>
        <p:spPr bwMode="auto">
          <a:xfrm>
            <a:off x="2971800" y="3124200"/>
            <a:ext cx="4800600" cy="0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69" name="Straight Connector 6"/>
          <p:cNvCxnSpPr>
            <a:cxnSpLocks noChangeShapeType="1"/>
          </p:cNvCxnSpPr>
          <p:nvPr/>
        </p:nvCxnSpPr>
        <p:spPr bwMode="auto">
          <a:xfrm>
            <a:off x="3048000" y="3962400"/>
            <a:ext cx="4800600" cy="0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0" name="Straight Connector 7"/>
          <p:cNvCxnSpPr>
            <a:cxnSpLocks noChangeShapeType="1"/>
          </p:cNvCxnSpPr>
          <p:nvPr/>
        </p:nvCxnSpPr>
        <p:spPr bwMode="auto">
          <a:xfrm>
            <a:off x="3048000" y="4876800"/>
            <a:ext cx="4800600" cy="0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1" name="Straight Connector 8"/>
          <p:cNvCxnSpPr>
            <a:cxnSpLocks noChangeShapeType="1"/>
          </p:cNvCxnSpPr>
          <p:nvPr/>
        </p:nvCxnSpPr>
        <p:spPr bwMode="auto">
          <a:xfrm>
            <a:off x="3048000" y="5791200"/>
            <a:ext cx="4800600" cy="0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72" name="TextBox 1"/>
          <p:cNvSpPr txBox="1">
            <a:spLocks noChangeArrowheads="1"/>
          </p:cNvSpPr>
          <p:nvPr/>
        </p:nvSpPr>
        <p:spPr bwMode="auto">
          <a:xfrm>
            <a:off x="2743200" y="152401"/>
            <a:ext cx="8229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dirty="0">
                <a:cs typeface="Arial" panose="020B0604020202020204" pitchFamily="34" charset="0"/>
              </a:rPr>
              <a:t>Hardened Air Void Analysis</a:t>
            </a:r>
          </a:p>
        </p:txBody>
      </p:sp>
      <p:sp>
        <p:nvSpPr>
          <p:cNvPr id="11273" name="TextBox 8"/>
          <p:cNvSpPr txBox="1">
            <a:spLocks noChangeArrowheads="1"/>
          </p:cNvSpPr>
          <p:nvPr/>
        </p:nvSpPr>
        <p:spPr bwMode="auto">
          <a:xfrm>
            <a:off x="7620000" y="6324601"/>
            <a:ext cx="259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From Hover</a:t>
            </a:r>
          </a:p>
        </p:txBody>
      </p:sp>
    </p:spTree>
    <p:extLst>
      <p:ext uri="{BB962C8B-B14F-4D97-AF65-F5344CB8AC3E}">
        <p14:creationId xmlns:p14="http://schemas.microsoft.com/office/powerpoint/2010/main" val="342004315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2765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itchFamily="34" charset="-128"/>
            </a:endParaRPr>
          </a:p>
        </p:txBody>
      </p:sp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381000"/>
            <a:ext cx="9132888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4" name="TextBox 4"/>
          <p:cNvSpPr txBox="1">
            <a:spLocks noChangeArrowheads="1"/>
          </p:cNvSpPr>
          <p:nvPr/>
        </p:nvSpPr>
        <p:spPr bwMode="auto">
          <a:xfrm>
            <a:off x="7086600" y="6400801"/>
            <a:ext cx="320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Freeman et al., 2012</a:t>
            </a:r>
          </a:p>
        </p:txBody>
      </p:sp>
      <p:sp>
        <p:nvSpPr>
          <p:cNvPr id="27655" name="TextBox 4"/>
          <p:cNvSpPr txBox="1">
            <a:spLocks noChangeArrowheads="1"/>
          </p:cNvSpPr>
          <p:nvPr/>
        </p:nvSpPr>
        <p:spPr bwMode="auto">
          <a:xfrm>
            <a:off x="2057400" y="5862638"/>
            <a:ext cx="3200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small voids</a:t>
            </a:r>
          </a:p>
        </p:txBody>
      </p:sp>
      <p:sp>
        <p:nvSpPr>
          <p:cNvPr id="27656" name="TextBox 4"/>
          <p:cNvSpPr txBox="1">
            <a:spLocks noChangeArrowheads="1"/>
          </p:cNvSpPr>
          <p:nvPr/>
        </p:nvSpPr>
        <p:spPr bwMode="auto">
          <a:xfrm>
            <a:off x="8610600" y="5943601"/>
            <a:ext cx="320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large voids</a:t>
            </a:r>
          </a:p>
        </p:txBody>
      </p:sp>
      <p:sp>
        <p:nvSpPr>
          <p:cNvPr id="27657" name="Rectangle 2"/>
          <p:cNvSpPr>
            <a:spLocks noChangeArrowheads="1"/>
          </p:cNvSpPr>
          <p:nvPr/>
        </p:nvSpPr>
        <p:spPr bwMode="auto">
          <a:xfrm>
            <a:off x="1676400" y="1219200"/>
            <a:ext cx="3048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762000" y="1519535"/>
            <a:ext cx="5029200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rial" charset="0"/>
                <a:ea typeface="MS PGothic" pitchFamily="34" charset="-128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290134992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2867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itchFamily="34" charset="-128"/>
            </a:endParaRPr>
          </a:p>
        </p:txBody>
      </p:sp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381000"/>
            <a:ext cx="9132888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8" name="TextBox 4"/>
          <p:cNvSpPr txBox="1">
            <a:spLocks noChangeArrowheads="1"/>
          </p:cNvSpPr>
          <p:nvPr/>
        </p:nvSpPr>
        <p:spPr bwMode="auto">
          <a:xfrm>
            <a:off x="7086600" y="6400801"/>
            <a:ext cx="320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Freeman et al., 2012</a:t>
            </a:r>
          </a:p>
        </p:txBody>
      </p:sp>
      <p:sp>
        <p:nvSpPr>
          <p:cNvPr id="28679" name="TextBox 4"/>
          <p:cNvSpPr txBox="1">
            <a:spLocks noChangeArrowheads="1"/>
          </p:cNvSpPr>
          <p:nvPr/>
        </p:nvSpPr>
        <p:spPr bwMode="auto">
          <a:xfrm>
            <a:off x="2057400" y="5862638"/>
            <a:ext cx="3200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small voids</a:t>
            </a:r>
          </a:p>
        </p:txBody>
      </p:sp>
      <p:sp>
        <p:nvSpPr>
          <p:cNvPr id="28680" name="TextBox 4"/>
          <p:cNvSpPr txBox="1">
            <a:spLocks noChangeArrowheads="1"/>
          </p:cNvSpPr>
          <p:nvPr/>
        </p:nvSpPr>
        <p:spPr bwMode="auto">
          <a:xfrm>
            <a:off x="8610600" y="5943601"/>
            <a:ext cx="320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large voids</a:t>
            </a:r>
          </a:p>
        </p:txBody>
      </p:sp>
      <p:sp>
        <p:nvSpPr>
          <p:cNvPr id="28681" name="Rectangle 2"/>
          <p:cNvSpPr>
            <a:spLocks noChangeArrowheads="1"/>
          </p:cNvSpPr>
          <p:nvPr/>
        </p:nvSpPr>
        <p:spPr bwMode="auto">
          <a:xfrm>
            <a:off x="1676400" y="1219200"/>
            <a:ext cx="3048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762000" y="1519535"/>
            <a:ext cx="5029200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rial" charset="0"/>
                <a:ea typeface="MS PGothic" pitchFamily="34" charset="-128"/>
              </a:rPr>
              <a:t>frequency</a:t>
            </a:r>
          </a:p>
        </p:txBody>
      </p:sp>
      <p:sp>
        <p:nvSpPr>
          <p:cNvPr id="28683" name="TextBox 1"/>
          <p:cNvSpPr txBox="1">
            <a:spLocks noChangeArrowheads="1"/>
          </p:cNvSpPr>
          <p:nvPr/>
        </p:nvSpPr>
        <p:spPr bwMode="auto">
          <a:xfrm>
            <a:off x="4038600" y="2209800"/>
            <a:ext cx="2590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cs typeface="Arial" panose="020B0604020202020204" pitchFamily="34" charset="0"/>
              </a:rPr>
              <a:t>Small bubbles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429000" y="2687638"/>
            <a:ext cx="533400" cy="6159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5" name="TextBox 7"/>
          <p:cNvSpPr txBox="1">
            <a:spLocks noChangeArrowheads="1"/>
          </p:cNvSpPr>
          <p:nvPr/>
        </p:nvSpPr>
        <p:spPr bwMode="auto">
          <a:xfrm>
            <a:off x="6743700" y="2164418"/>
            <a:ext cx="2895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cs typeface="Arial" panose="020B0604020202020204" pitchFamily="34" charset="0"/>
              </a:rPr>
              <a:t>Large bubbles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8991600" y="2590800"/>
            <a:ext cx="685800" cy="1066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706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 Charlotte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023" t="27974" r="18645" b="8497"/>
          <a:stretch/>
        </p:blipFill>
        <p:spPr>
          <a:xfrm>
            <a:off x="1748117" y="1279598"/>
            <a:ext cx="9139518" cy="544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5559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886200"/>
            <a:ext cx="8080375" cy="3100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" name="Content Placeholder 3"/>
          <p:cNvSpPr txBox="1">
            <a:spLocks/>
          </p:cNvSpPr>
          <p:nvPr/>
        </p:nvSpPr>
        <p:spPr>
          <a:xfrm>
            <a:off x="2514600" y="1219200"/>
            <a:ext cx="7467600" cy="4876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en-US" kern="0" dirty="0"/>
              <a:t>Spacing Factor – ½ of the average distance of an average sized void uniformly distributed in the paste</a:t>
            </a:r>
          </a:p>
          <a:p>
            <a:pPr eaLnBrk="1" hangingPunct="1">
              <a:defRPr/>
            </a:pPr>
            <a:r>
              <a:rPr lang="en-US" b="1" u="sng" kern="0" dirty="0"/>
              <a:t>Desired Value &lt; 0.008 in (ACI 201)</a:t>
            </a:r>
            <a:endParaRPr lang="en-US" b="1" u="sng" kern="0" baseline="30000" dirty="0"/>
          </a:p>
          <a:p>
            <a:pPr eaLnBrk="1" hangingPunct="1">
              <a:defRPr/>
            </a:pPr>
            <a:endParaRPr lang="en-US" kern="0" baseline="30000" dirty="0"/>
          </a:p>
          <a:p>
            <a:pPr eaLnBrk="1" hangingPunct="1">
              <a:defRPr/>
            </a:pPr>
            <a:endParaRPr lang="en-US" kern="0" dirty="0"/>
          </a:p>
          <a:p>
            <a:pPr eaLnBrk="1" hangingPunct="1">
              <a:defRPr/>
            </a:pPr>
            <a:endParaRPr lang="en-US" kern="0" dirty="0"/>
          </a:p>
          <a:p>
            <a:pPr marL="0" indent="0" eaLnBrk="1" hangingPunct="1">
              <a:buNone/>
              <a:defRPr/>
            </a:pPr>
            <a:endParaRPr lang="en-US" kern="0" dirty="0"/>
          </a:p>
        </p:txBody>
      </p:sp>
      <p:sp>
        <p:nvSpPr>
          <p:cNvPr id="12292" name="TextBox 150"/>
          <p:cNvSpPr txBox="1">
            <a:spLocks noChangeArrowheads="1"/>
          </p:cNvSpPr>
          <p:nvPr/>
        </p:nvSpPr>
        <p:spPr bwMode="auto">
          <a:xfrm>
            <a:off x="2514600" y="3352801"/>
            <a:ext cx="2286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real concrete</a:t>
            </a:r>
          </a:p>
        </p:txBody>
      </p:sp>
      <p:sp>
        <p:nvSpPr>
          <p:cNvPr id="12293" name="TextBox 153"/>
          <p:cNvSpPr txBox="1">
            <a:spLocks noChangeArrowheads="1"/>
          </p:cNvSpPr>
          <p:nvPr/>
        </p:nvSpPr>
        <p:spPr bwMode="auto">
          <a:xfrm>
            <a:off x="6096000" y="3429001"/>
            <a:ext cx="281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idealized concrete</a:t>
            </a:r>
          </a:p>
        </p:txBody>
      </p:sp>
      <p:sp>
        <p:nvSpPr>
          <p:cNvPr id="12294" name="TextBox 154"/>
          <p:cNvSpPr txBox="1">
            <a:spLocks noChangeArrowheads="1"/>
          </p:cNvSpPr>
          <p:nvPr/>
        </p:nvSpPr>
        <p:spPr bwMode="auto">
          <a:xfrm>
            <a:off x="8001000" y="6248401"/>
            <a:ext cx="281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Spacing factor</a:t>
            </a:r>
          </a:p>
        </p:txBody>
      </p:sp>
      <p:cxnSp>
        <p:nvCxnSpPr>
          <p:cNvPr id="12295" name="Straight Arrow Connector 155"/>
          <p:cNvCxnSpPr>
            <a:cxnSpLocks noChangeShapeType="1"/>
          </p:cNvCxnSpPr>
          <p:nvPr/>
        </p:nvCxnSpPr>
        <p:spPr bwMode="auto">
          <a:xfrm flipV="1">
            <a:off x="8458200" y="5562600"/>
            <a:ext cx="228600" cy="6858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6" name="TextBox 157"/>
          <p:cNvSpPr txBox="1">
            <a:spLocks noChangeArrowheads="1"/>
          </p:cNvSpPr>
          <p:nvPr/>
        </p:nvSpPr>
        <p:spPr bwMode="auto">
          <a:xfrm>
            <a:off x="4648200" y="6472238"/>
            <a:ext cx="228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from Hover</a:t>
            </a:r>
          </a:p>
        </p:txBody>
      </p:sp>
    </p:spTree>
    <p:extLst>
      <p:ext uri="{BB962C8B-B14F-4D97-AF65-F5344CB8AC3E}">
        <p14:creationId xmlns:p14="http://schemas.microsoft.com/office/powerpoint/2010/main" val="58934148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2867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itchFamily="34" charset="-128"/>
            </a:endParaRPr>
          </a:p>
        </p:txBody>
      </p:sp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381000"/>
            <a:ext cx="9132888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8" name="TextBox 4"/>
          <p:cNvSpPr txBox="1">
            <a:spLocks noChangeArrowheads="1"/>
          </p:cNvSpPr>
          <p:nvPr/>
        </p:nvSpPr>
        <p:spPr bwMode="auto">
          <a:xfrm>
            <a:off x="7086600" y="6400801"/>
            <a:ext cx="320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Freeman et al., 2012</a:t>
            </a:r>
          </a:p>
        </p:txBody>
      </p:sp>
      <p:sp>
        <p:nvSpPr>
          <p:cNvPr id="28679" name="TextBox 4"/>
          <p:cNvSpPr txBox="1">
            <a:spLocks noChangeArrowheads="1"/>
          </p:cNvSpPr>
          <p:nvPr/>
        </p:nvSpPr>
        <p:spPr bwMode="auto">
          <a:xfrm>
            <a:off x="2057400" y="5862638"/>
            <a:ext cx="3200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small voids</a:t>
            </a:r>
          </a:p>
        </p:txBody>
      </p:sp>
      <p:sp>
        <p:nvSpPr>
          <p:cNvPr id="28680" name="TextBox 4"/>
          <p:cNvSpPr txBox="1">
            <a:spLocks noChangeArrowheads="1"/>
          </p:cNvSpPr>
          <p:nvPr/>
        </p:nvSpPr>
        <p:spPr bwMode="auto">
          <a:xfrm>
            <a:off x="8610600" y="5943601"/>
            <a:ext cx="320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large voids</a:t>
            </a:r>
          </a:p>
        </p:txBody>
      </p:sp>
      <p:sp>
        <p:nvSpPr>
          <p:cNvPr id="28681" name="Rectangle 2"/>
          <p:cNvSpPr>
            <a:spLocks noChangeArrowheads="1"/>
          </p:cNvSpPr>
          <p:nvPr/>
        </p:nvSpPr>
        <p:spPr bwMode="auto">
          <a:xfrm>
            <a:off x="1676400" y="1219200"/>
            <a:ext cx="3048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762000" y="1519535"/>
            <a:ext cx="5029200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rial" charset="0"/>
                <a:ea typeface="MS PGothic" pitchFamily="34" charset="-128"/>
              </a:rPr>
              <a:t>frequency</a:t>
            </a:r>
          </a:p>
        </p:txBody>
      </p:sp>
      <p:sp>
        <p:nvSpPr>
          <p:cNvPr id="28683" name="TextBox 1"/>
          <p:cNvSpPr txBox="1">
            <a:spLocks noChangeArrowheads="1"/>
          </p:cNvSpPr>
          <p:nvPr/>
        </p:nvSpPr>
        <p:spPr bwMode="auto">
          <a:xfrm>
            <a:off x="4038600" y="2209801"/>
            <a:ext cx="2590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cs typeface="Arial" panose="020B0604020202020204" pitchFamily="34" charset="0"/>
              </a:rPr>
              <a:t>Low spacing factor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429000" y="2687638"/>
            <a:ext cx="533400" cy="6159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5" name="TextBox 7"/>
          <p:cNvSpPr txBox="1">
            <a:spLocks noChangeArrowheads="1"/>
          </p:cNvSpPr>
          <p:nvPr/>
        </p:nvSpPr>
        <p:spPr bwMode="auto">
          <a:xfrm>
            <a:off x="6629400" y="1752601"/>
            <a:ext cx="2895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cs typeface="Arial" panose="020B0604020202020204" pitchFamily="34" charset="0"/>
              </a:rPr>
              <a:t>High spacing factor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8839200" y="2286000"/>
            <a:ext cx="838200" cy="1371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62371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86" y="407322"/>
            <a:ext cx="10794483" cy="57440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29105" y="6068291"/>
            <a:ext cx="2812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Ley et al., 2017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31475" y="407321"/>
            <a:ext cx="2638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Small Bubbles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97240" y="699709"/>
            <a:ext cx="2638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Large Bubbles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322441" y="992098"/>
            <a:ext cx="314138" cy="721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989379" y="1205497"/>
            <a:ext cx="207861" cy="581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004603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9906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itchFamily="34" charset="-128"/>
              </a:rPr>
              <a:t>Summary</a:t>
            </a:r>
          </a:p>
        </p:txBody>
      </p:sp>
      <p:sp>
        <p:nvSpPr>
          <p:cNvPr id="39939" name="Content Placeholder 3"/>
          <p:cNvSpPr>
            <a:spLocks noGrp="1"/>
          </p:cNvSpPr>
          <p:nvPr>
            <p:ph idx="1"/>
          </p:nvPr>
        </p:nvSpPr>
        <p:spPr>
          <a:xfrm>
            <a:off x="1502979" y="1371600"/>
            <a:ext cx="9012621" cy="4876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itchFamily="34" charset="-128"/>
              </a:rPr>
              <a:t>We need to know the size of bubbles within the concrete</a:t>
            </a:r>
          </a:p>
          <a:p>
            <a:pPr eaLnBrk="1" hangingPunct="1"/>
            <a:endParaRPr lang="en-US" altLang="en-US" i="1" u="sng" dirty="0">
              <a:ea typeface="ＭＳ Ｐゴシック" pitchFamily="34" charset="-128"/>
            </a:endParaRPr>
          </a:p>
          <a:p>
            <a:pPr eaLnBrk="1" hangingPunct="1"/>
            <a:r>
              <a:rPr lang="en-US" altLang="en-US" i="1" dirty="0">
                <a:ea typeface="ＭＳ Ｐゴシック" pitchFamily="34" charset="-128"/>
              </a:rPr>
              <a:t>The volume of air does not tell you about bubble size</a:t>
            </a:r>
          </a:p>
          <a:p>
            <a:pPr eaLnBrk="1" hangingPunct="1"/>
            <a:endParaRPr lang="en-US" altLang="en-US" dirty="0">
              <a:ea typeface="ＭＳ Ｐゴシック" pitchFamily="34" charset="-128"/>
            </a:endParaRPr>
          </a:p>
          <a:p>
            <a:pPr eaLnBrk="1" hangingPunct="1"/>
            <a:r>
              <a:rPr lang="en-US" altLang="en-US" u="sng" dirty="0">
                <a:ea typeface="ＭＳ Ｐゴシック" pitchFamily="34" charset="-128"/>
              </a:rPr>
              <a:t>What if we could measure this in the fresh concrete???</a:t>
            </a:r>
          </a:p>
        </p:txBody>
      </p:sp>
    </p:spTree>
    <p:extLst>
      <p:ext uri="{BB962C8B-B14F-4D97-AF65-F5344CB8AC3E}">
        <p14:creationId xmlns:p14="http://schemas.microsoft.com/office/powerpoint/2010/main" val="84845737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3962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3"/>
          <p:cNvSpPr txBox="1">
            <a:spLocks noChangeArrowheads="1"/>
          </p:cNvSpPr>
          <p:nvPr/>
        </p:nvSpPr>
        <p:spPr bwMode="auto">
          <a:xfrm>
            <a:off x="4267200" y="152401"/>
            <a:ext cx="137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digital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gauge</a:t>
            </a:r>
          </a:p>
        </p:txBody>
      </p:sp>
      <p:cxnSp>
        <p:nvCxnSpPr>
          <p:cNvPr id="13319" name="Straight Connector 5"/>
          <p:cNvCxnSpPr>
            <a:cxnSpLocks noChangeShapeType="1"/>
          </p:cNvCxnSpPr>
          <p:nvPr/>
        </p:nvCxnSpPr>
        <p:spPr bwMode="auto">
          <a:xfrm flipH="1" flipV="1">
            <a:off x="5257800" y="449263"/>
            <a:ext cx="304800" cy="3048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20" name="TextBox 3"/>
          <p:cNvSpPr txBox="1">
            <a:spLocks noChangeArrowheads="1"/>
          </p:cNvSpPr>
          <p:nvPr/>
        </p:nvSpPr>
        <p:spPr bwMode="auto">
          <a:xfrm>
            <a:off x="7848600" y="5029201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six clamps!</a:t>
            </a:r>
          </a:p>
        </p:txBody>
      </p:sp>
      <p:cxnSp>
        <p:nvCxnSpPr>
          <p:cNvPr id="13321" name="Straight Connector 11"/>
          <p:cNvCxnSpPr>
            <a:cxnSpLocks noChangeShapeType="1"/>
          </p:cNvCxnSpPr>
          <p:nvPr/>
        </p:nvCxnSpPr>
        <p:spPr bwMode="auto">
          <a:xfrm>
            <a:off x="8001001" y="4495800"/>
            <a:ext cx="157163" cy="533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-382385" y="177642"/>
            <a:ext cx="5335385" cy="1647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ea typeface="ＭＳ Ｐゴシック" pitchFamily="34" charset="-128"/>
              </a:rPr>
              <a:t>Super Air Meter </a:t>
            </a:r>
          </a:p>
          <a:p>
            <a:pPr algn="ctr"/>
            <a:r>
              <a:rPr lang="en-US" altLang="en-US" b="1" dirty="0">
                <a:ea typeface="ＭＳ Ｐゴシック" pitchFamily="34" charset="-128"/>
              </a:rPr>
              <a:t>(SAM)</a:t>
            </a:r>
          </a:p>
        </p:txBody>
      </p:sp>
    </p:spTree>
    <p:extLst>
      <p:ext uri="{BB962C8B-B14F-4D97-AF65-F5344CB8AC3E}">
        <p14:creationId xmlns:p14="http://schemas.microsoft.com/office/powerpoint/2010/main" val="113241635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86" y="407322"/>
            <a:ext cx="10794483" cy="57440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29105" y="6068291"/>
            <a:ext cx="2812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Ley et al., 2017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31475" y="407321"/>
            <a:ext cx="2638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Small Bubbles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97240" y="699709"/>
            <a:ext cx="2638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Large Bubbles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322441" y="992098"/>
            <a:ext cx="314138" cy="721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989379" y="1205497"/>
            <a:ext cx="207861" cy="581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24687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429105" y="6068291"/>
            <a:ext cx="2812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Ley et al., 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97" y="247200"/>
            <a:ext cx="10179551" cy="58294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1475" y="407321"/>
            <a:ext cx="26380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Small Bubbles</a:t>
            </a:r>
          </a:p>
          <a:p>
            <a:r>
              <a:rPr lang="en-US" sz="3200" dirty="0"/>
              <a:t>Large Bubbles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6006841" y="945930"/>
            <a:ext cx="860124" cy="9994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57225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" y="365125"/>
            <a:ext cx="10744200" cy="52536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6343" y="1711384"/>
            <a:ext cx="1009997" cy="413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01982" y="5798145"/>
            <a:ext cx="445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 227 lab mixtures from two different research groups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147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36534" y="6287639"/>
            <a:ext cx="21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Ley et al., 2017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66258" y="2808721"/>
            <a:ext cx="1188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0.008” </a:t>
            </a:r>
          </a:p>
          <a:p>
            <a:pPr algn="ctr"/>
            <a:r>
              <a:rPr lang="en-US" dirty="0"/>
              <a:t>spacing factor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77074" y="5489430"/>
            <a:ext cx="4401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mins in fresh concrete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645427" y="5573406"/>
            <a:ext cx="331647" cy="119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-80060" y="1539757"/>
            <a:ext cx="1326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 days</a:t>
            </a:r>
          </a:p>
        </p:txBody>
      </p:sp>
      <p:cxnSp>
        <p:nvCxnSpPr>
          <p:cNvPr id="14" name="Straight Connector 13"/>
          <p:cNvCxnSpPr>
            <a:stCxn id="13" idx="2"/>
          </p:cNvCxnSpPr>
          <p:nvPr/>
        </p:nvCxnSpPr>
        <p:spPr>
          <a:xfrm>
            <a:off x="583328" y="1909089"/>
            <a:ext cx="205740" cy="513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771530" y="5489430"/>
            <a:ext cx="202602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88% agreement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95471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1"/>
          <p:cNvSpPr txBox="1">
            <a:spLocks noChangeArrowheads="1"/>
          </p:cNvSpPr>
          <p:nvPr/>
        </p:nvSpPr>
        <p:spPr bwMode="auto">
          <a:xfrm>
            <a:off x="2312894" y="113921"/>
            <a:ext cx="822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dirty="0">
                <a:cs typeface="Arial" panose="020B0604020202020204" pitchFamily="34" charset="0"/>
              </a:rPr>
              <a:t>What about freeze thaw?</a:t>
            </a:r>
          </a:p>
        </p:txBody>
      </p:sp>
      <p:pic>
        <p:nvPicPr>
          <p:cNvPr id="3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825" y="1331502"/>
            <a:ext cx="5670680" cy="485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80722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149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35" y="525517"/>
            <a:ext cx="10880765" cy="56335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53423" y="6061858"/>
            <a:ext cx="3281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Lab data</a:t>
            </a:r>
          </a:p>
        </p:txBody>
      </p:sp>
    </p:spTree>
    <p:extLst>
      <p:ext uri="{BB962C8B-B14F-4D97-AF65-F5344CB8AC3E}">
        <p14:creationId xmlns:p14="http://schemas.microsoft.com/office/powerpoint/2010/main" val="1700028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9906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itchFamily="34" charset="-128"/>
              </a:rPr>
              <a:t>Discussion</a:t>
            </a:r>
          </a:p>
        </p:txBody>
      </p:sp>
      <p:sp>
        <p:nvSpPr>
          <p:cNvPr id="29699" name="Content Placeholder 3"/>
          <p:cNvSpPr>
            <a:spLocks noGrp="1"/>
          </p:cNvSpPr>
          <p:nvPr>
            <p:ph idx="1"/>
          </p:nvPr>
        </p:nvSpPr>
        <p:spPr>
          <a:xfrm>
            <a:off x="1639613" y="1295400"/>
            <a:ext cx="9122979" cy="48768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altLang="en-US" dirty="0">
                <a:ea typeface="ＭＳ Ｐゴシック" pitchFamily="34" charset="-128"/>
              </a:rPr>
              <a:t>The SAM Number can better predict freeze thaw performance than the air volume.</a:t>
            </a:r>
          </a:p>
          <a:p>
            <a:pPr marL="0" indent="0" eaLnBrk="1" hangingPunct="1">
              <a:buNone/>
            </a:pPr>
            <a:endParaRPr lang="en-US" altLang="en-US" dirty="0">
              <a:ea typeface="ＭＳ Ｐゴシック" pitchFamily="34" charset="-128"/>
            </a:endParaRPr>
          </a:p>
          <a:p>
            <a:pPr marL="0" indent="0" eaLnBrk="1" hangingPunct="1">
              <a:buNone/>
            </a:pPr>
            <a:r>
              <a:rPr lang="en-US" altLang="en-US" dirty="0">
                <a:ea typeface="ＭＳ Ｐゴシック" pitchFamily="34" charset="-128"/>
              </a:rPr>
              <a:t>The SAM Number can be determined in fresh concrete in about 10 mins.  </a:t>
            </a:r>
          </a:p>
        </p:txBody>
      </p:sp>
    </p:spTree>
    <p:extLst>
      <p:ext uri="{BB962C8B-B14F-4D97-AF65-F5344CB8AC3E}">
        <p14:creationId xmlns:p14="http://schemas.microsoft.com/office/powerpoint/2010/main" val="202660601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150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35" y="525517"/>
            <a:ext cx="10880765" cy="56335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53423" y="6061858"/>
            <a:ext cx="3281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Lab data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93621" y="110018"/>
            <a:ext cx="1475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Pumped concrete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0193621" y="806591"/>
            <a:ext cx="501273" cy="4032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9879106" y="806591"/>
            <a:ext cx="314515" cy="4032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160905" y="3788058"/>
            <a:ext cx="2044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Non-pumped concrete</a:t>
            </a:r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 flipV="1">
            <a:off x="7978588" y="3879148"/>
            <a:ext cx="1182317" cy="3244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8104094" y="4203557"/>
            <a:ext cx="1056811" cy="4154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72951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02"/>
          <a:stretch/>
        </p:blipFill>
        <p:spPr>
          <a:xfrm>
            <a:off x="5862903" y="592124"/>
            <a:ext cx="4285891" cy="419100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9"/>
          <a:stretch/>
        </p:blipFill>
        <p:spPr>
          <a:xfrm rot="5400000">
            <a:off x="1772267" y="849480"/>
            <a:ext cx="4191001" cy="36762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29525" y="5087926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Small Bubbles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29466" y="5041888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Large Bubbles</a:t>
            </a:r>
          </a:p>
        </p:txBody>
      </p:sp>
    </p:spTree>
    <p:extLst>
      <p:ext uri="{BB962C8B-B14F-4D97-AF65-F5344CB8AC3E}">
        <p14:creationId xmlns:p14="http://schemas.microsoft.com/office/powerpoint/2010/main" val="3517539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we doing this?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Concrete pumps are essential tools in the industry but it is hard to predict how pumping will impact the air void system in concrete.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9CA79-1977-4B22-9857-6A1501D44DF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18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2" descr="Image result for testing concrete at the end of the pump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00" y="292194"/>
            <a:ext cx="9444175" cy="606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792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2" descr="Image result for testing concrete at the end of the pump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00" y="292194"/>
            <a:ext cx="9444175" cy="606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8068236" y="3148614"/>
            <a:ext cx="304799" cy="9930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287871" y="1763619"/>
            <a:ext cx="1869141" cy="138499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Concrete is delivered here</a:t>
            </a:r>
          </a:p>
        </p:txBody>
      </p:sp>
    </p:spTree>
    <p:extLst>
      <p:ext uri="{BB962C8B-B14F-4D97-AF65-F5344CB8AC3E}">
        <p14:creationId xmlns:p14="http://schemas.microsoft.com/office/powerpoint/2010/main" val="3014516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2" descr="Image result for testing concrete at the end of the pump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00" y="292194"/>
            <a:ext cx="9444175" cy="606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87871" y="1763619"/>
            <a:ext cx="1869141" cy="138499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Concrete is delivered here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8068236" y="3148614"/>
            <a:ext cx="304799" cy="9930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13766" y="2412559"/>
            <a:ext cx="1852492" cy="138499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Concrete is  sampled here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166257" y="3734848"/>
            <a:ext cx="641200" cy="13856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35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Acknowledgements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09800" y="1406237"/>
            <a:ext cx="3581400" cy="506628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/>
              <a:t>Oklahoma DOT</a:t>
            </a:r>
          </a:p>
          <a:p>
            <a:pPr>
              <a:defRPr/>
            </a:pPr>
            <a:r>
              <a:rPr lang="en-US" sz="3200" dirty="0"/>
              <a:t>FHWA</a:t>
            </a:r>
          </a:p>
          <a:p>
            <a:pPr>
              <a:defRPr/>
            </a:pPr>
            <a:r>
              <a:rPr lang="en-US" sz="3200" dirty="0"/>
              <a:t>Colorado DOT</a:t>
            </a:r>
          </a:p>
          <a:p>
            <a:pPr>
              <a:defRPr/>
            </a:pPr>
            <a:r>
              <a:rPr lang="en-US" sz="3200" dirty="0"/>
              <a:t>Kansas DOT</a:t>
            </a:r>
          </a:p>
          <a:p>
            <a:pPr>
              <a:defRPr/>
            </a:pPr>
            <a:r>
              <a:rPr lang="en-US" sz="3200" dirty="0"/>
              <a:t>Nebraska DOT</a:t>
            </a:r>
          </a:p>
          <a:p>
            <a:pPr>
              <a:defRPr/>
            </a:pPr>
            <a:r>
              <a:rPr lang="en-US" sz="3200" dirty="0"/>
              <a:t>Iowa DOT</a:t>
            </a:r>
          </a:p>
          <a:p>
            <a:pPr>
              <a:defRPr/>
            </a:pPr>
            <a:r>
              <a:rPr lang="en-US" sz="3200" dirty="0"/>
              <a:t>Minnesota DOT</a:t>
            </a:r>
          </a:p>
          <a:p>
            <a:pPr>
              <a:defRPr/>
            </a:pPr>
            <a:r>
              <a:rPr lang="en-US" sz="3200" dirty="0"/>
              <a:t>Idaho DOT</a:t>
            </a:r>
          </a:p>
          <a:p>
            <a:pPr>
              <a:defRPr/>
            </a:pPr>
            <a:r>
              <a:rPr lang="en-US" sz="3200" dirty="0"/>
              <a:t>North Dakota DOT</a:t>
            </a:r>
          </a:p>
          <a:p>
            <a:pPr>
              <a:defRPr/>
            </a:pPr>
            <a:endParaRPr lang="en-US" sz="3200" dirty="0"/>
          </a:p>
        </p:txBody>
      </p:sp>
      <p:sp>
        <p:nvSpPr>
          <p:cNvPr id="4100" name="Content Placeholder 2"/>
          <p:cNvSpPr txBox="1">
            <a:spLocks/>
          </p:cNvSpPr>
          <p:nvPr/>
        </p:nvSpPr>
        <p:spPr bwMode="auto">
          <a:xfrm>
            <a:off x="6209607" y="1295400"/>
            <a:ext cx="429768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000" dirty="0">
                <a:cs typeface="Arial" panose="020B0604020202020204" pitchFamily="34" charset="0"/>
              </a:rPr>
              <a:t>Pennsylvania DOT</a:t>
            </a:r>
          </a:p>
          <a:p>
            <a:pPr eaLnBrk="1" hangingPunct="1"/>
            <a:r>
              <a:rPr lang="en-US" altLang="en-US" sz="3000" dirty="0">
                <a:cs typeface="Arial" panose="020B0604020202020204" pitchFamily="34" charset="0"/>
              </a:rPr>
              <a:t>Connecticut DOT</a:t>
            </a:r>
          </a:p>
          <a:p>
            <a:pPr eaLnBrk="1" hangingPunct="1"/>
            <a:r>
              <a:rPr lang="en-US" altLang="en-US" sz="3000" dirty="0">
                <a:cs typeface="Arial" panose="020B0604020202020204" pitchFamily="34" charset="0"/>
              </a:rPr>
              <a:t>Illinois DOT</a:t>
            </a:r>
          </a:p>
          <a:p>
            <a:pPr eaLnBrk="1" hangingPunct="1"/>
            <a:r>
              <a:rPr lang="en-US" altLang="en-US" sz="3000" dirty="0">
                <a:cs typeface="Arial" panose="020B0604020202020204" pitchFamily="34" charset="0"/>
              </a:rPr>
              <a:t>Indiana DOT</a:t>
            </a:r>
          </a:p>
          <a:p>
            <a:pPr eaLnBrk="1" hangingPunct="1"/>
            <a:r>
              <a:rPr lang="en-US" altLang="en-US" sz="3000" dirty="0">
                <a:cs typeface="Arial" panose="020B0604020202020204" pitchFamily="34" charset="0"/>
              </a:rPr>
              <a:t>Michigan DOT</a:t>
            </a:r>
          </a:p>
          <a:p>
            <a:pPr eaLnBrk="1" hangingPunct="1"/>
            <a:r>
              <a:rPr lang="en-US" altLang="en-US" sz="3000" dirty="0">
                <a:cs typeface="Arial" panose="020B0604020202020204" pitchFamily="34" charset="0"/>
              </a:rPr>
              <a:t>Wisconsin DOT</a:t>
            </a:r>
          </a:p>
          <a:p>
            <a:pPr eaLnBrk="1" hangingPunct="1"/>
            <a:r>
              <a:rPr lang="en-US" altLang="en-US" sz="3000" dirty="0">
                <a:cs typeface="Arial" panose="020B0604020202020204" pitchFamily="34" charset="0"/>
              </a:rPr>
              <a:t>New Jersey DOT</a:t>
            </a:r>
          </a:p>
          <a:p>
            <a:pPr eaLnBrk="1" hangingPunct="1"/>
            <a:r>
              <a:rPr lang="en-US" altLang="en-US" sz="3000" dirty="0">
                <a:cs typeface="Arial" panose="020B0604020202020204" pitchFamily="34" charset="0"/>
              </a:rPr>
              <a:t>RMC Foundation</a:t>
            </a:r>
          </a:p>
          <a:p>
            <a:pPr eaLnBrk="1" hangingPunct="1"/>
            <a:r>
              <a:rPr lang="en-US" altLang="en-US" sz="3000" dirty="0">
                <a:cs typeface="Arial" panose="020B0604020202020204" pitchFamily="34" charset="0"/>
              </a:rPr>
              <a:t>American Concrete Pumping Association</a:t>
            </a:r>
          </a:p>
          <a:p>
            <a:pPr eaLnBrk="1" hangingPunct="1"/>
            <a:endParaRPr lang="en-US" altLang="en-US" sz="3000" dirty="0">
              <a:cs typeface="Arial" panose="020B0604020202020204" pitchFamily="34" charset="0"/>
            </a:endParaRPr>
          </a:p>
          <a:p>
            <a:pPr eaLnBrk="1" hangingPunct="1"/>
            <a:endParaRPr lang="en-US" altLang="en-US" sz="3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499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20</a:t>
            </a:fld>
            <a:endParaRPr lang="en-US"/>
          </a:p>
        </p:txBody>
      </p:sp>
      <p:pic>
        <p:nvPicPr>
          <p:cNvPr id="6146" name="Picture 2" descr="Free Cartoons Arguing, Download Free Clip Art, Free Clip Art o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235" y="173597"/>
            <a:ext cx="7970342" cy="635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881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21</a:t>
            </a:fld>
            <a:endParaRPr lang="en-US"/>
          </a:p>
        </p:txBody>
      </p:sp>
      <p:pic>
        <p:nvPicPr>
          <p:cNvPr id="6146" name="Picture 2" descr="Free Cartoons Arguing, Download Free Clip Art, Free Clip Art o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235" y="173597"/>
            <a:ext cx="7970342" cy="635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Turquoise Hard Hat Clip Art at Clker.com - vector clip art online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132" y="356160"/>
            <a:ext cx="2279620" cy="175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Turquoise Hard Hat Clip Art at Clker.com - vector clip art onlin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808" y="577057"/>
            <a:ext cx="2279620" cy="1755308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8541" y="576681"/>
            <a:ext cx="2366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Ready Mix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63913" y="478069"/>
            <a:ext cx="2708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General Contractor</a:t>
            </a:r>
          </a:p>
        </p:txBody>
      </p:sp>
    </p:spTree>
    <p:extLst>
      <p:ext uri="{BB962C8B-B14F-4D97-AF65-F5344CB8AC3E}">
        <p14:creationId xmlns:p14="http://schemas.microsoft.com/office/powerpoint/2010/main" val="1806233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22</a:t>
            </a:fld>
            <a:endParaRPr lang="en-US"/>
          </a:p>
        </p:txBody>
      </p:sp>
      <p:pic>
        <p:nvPicPr>
          <p:cNvPr id="6146" name="Picture 2" descr="Free Cartoons Arguing, Download Free Clip Art, Free Clip Art o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235" y="173597"/>
            <a:ext cx="7970342" cy="635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Turquoise Hard Hat Clip Art at Clker.com - vector clip art online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132" y="356160"/>
            <a:ext cx="2279620" cy="175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Turquoise Hard Hat Clip Art at Clker.com - vector clip art onlin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808" y="577057"/>
            <a:ext cx="2279620" cy="1755308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8541" y="576681"/>
            <a:ext cx="2366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Ready Mix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63913" y="478069"/>
            <a:ext cx="2708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General Contractor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6177" y="1801508"/>
            <a:ext cx="21963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 brought you concrete with the right air!</a:t>
            </a:r>
          </a:p>
        </p:txBody>
      </p:sp>
      <p:sp>
        <p:nvSpPr>
          <p:cNvPr id="9" name="Oval 8"/>
          <p:cNvSpPr/>
          <p:nvPr/>
        </p:nvSpPr>
        <p:spPr>
          <a:xfrm>
            <a:off x="72319" y="1528322"/>
            <a:ext cx="2804070" cy="187362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2841812" y="2689412"/>
            <a:ext cx="226206" cy="49151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570962" y="3045680"/>
            <a:ext cx="497056" cy="13524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996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23</a:t>
            </a:fld>
            <a:endParaRPr lang="en-US"/>
          </a:p>
        </p:txBody>
      </p:sp>
      <p:pic>
        <p:nvPicPr>
          <p:cNvPr id="6146" name="Picture 2" descr="Free Cartoons Arguing, Download Free Clip Art, Free Clip Art o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235" y="173597"/>
            <a:ext cx="7970342" cy="635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Turquoise Hard Hat Clip Art at Clker.com - vector clip art online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132" y="356160"/>
            <a:ext cx="2279620" cy="175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Turquoise Hard Hat Clip Art at Clker.com - vector clip art onlin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808" y="577057"/>
            <a:ext cx="2279620" cy="1755308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8541" y="576681"/>
            <a:ext cx="2366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Ready Mix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63913" y="478069"/>
            <a:ext cx="2708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General Contractor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6177" y="1801508"/>
            <a:ext cx="21963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 brought you concrete with the right air!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54533" y="2494005"/>
            <a:ext cx="21963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It doesn’t have the right air any more!!!</a:t>
            </a:r>
          </a:p>
        </p:txBody>
      </p:sp>
      <p:sp>
        <p:nvSpPr>
          <p:cNvPr id="2" name="Oval 1"/>
          <p:cNvSpPr/>
          <p:nvPr/>
        </p:nvSpPr>
        <p:spPr>
          <a:xfrm>
            <a:off x="72319" y="1528322"/>
            <a:ext cx="2804070" cy="187362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841812" y="2689412"/>
            <a:ext cx="226206" cy="49151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70962" y="3045680"/>
            <a:ext cx="497056" cy="13524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9250674" y="2436263"/>
            <a:ext cx="2804070" cy="187362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8873752" y="3180929"/>
            <a:ext cx="37692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8873753" y="3180931"/>
            <a:ext cx="376921" cy="389583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8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people deal with this?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Increase the air volume before it goes into the pump so that it still has enough air when it comes out.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One time this worked….</a:t>
            </a: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9CA79-1977-4B22-9857-6A1501D44DF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95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25</a:t>
            </a:fld>
            <a:endParaRPr lang="en-US"/>
          </a:p>
        </p:txBody>
      </p:sp>
      <p:pic>
        <p:nvPicPr>
          <p:cNvPr id="4098" name="Picture 2" descr="A concrete pump is a machine used for transferring liquid concrete by pumping. There are two types of concrete pumps. The first type of concrete pump is attached to a truck. It is known as a trailer-mounted boom concrete pump because it uses a remote-controlled articulating robotic arm (called a boom) to place concrete accurately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042" y="1026304"/>
            <a:ext cx="4701645" cy="555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essure Gauge, 0-600 PSI, Panel Mount, W/ Brack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595" y="1470636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cuinsight.com/wp-content/uploads/2015/07/43995-452b991f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0000"/>
          <a:stretch/>
        </p:blipFill>
        <p:spPr bwMode="auto">
          <a:xfrm>
            <a:off x="2333972" y="540408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3632" y="2338929"/>
            <a:ext cx="1003000" cy="1003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96581" y="114604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Pressure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96581" y="2972597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Vacuum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34162" y="4940331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Impact</a:t>
            </a:r>
          </a:p>
        </p:txBody>
      </p:sp>
      <p:pic>
        <p:nvPicPr>
          <p:cNvPr id="19" name="Picture 4" descr="https://www.cuinsight.com/wp-content/uploads/2015/07/43995-452b991f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0000"/>
          <a:stretch/>
        </p:blipFill>
        <p:spPr bwMode="auto">
          <a:xfrm>
            <a:off x="8193232" y="5343191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Pressure Gauge, 0-600 PSI, Panel Mount, W/ Bracke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68" y="3985451"/>
            <a:ext cx="1230747" cy="123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0169" y="3533817"/>
            <a:ext cx="910606" cy="91060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8763000" y="4600825"/>
            <a:ext cx="0" cy="601265"/>
          </a:xfrm>
          <a:prstGeom prst="straightConnector1">
            <a:avLst/>
          </a:prstGeom>
          <a:ln w="444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1981200" y="88392"/>
            <a:ext cx="8229600" cy="810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How does pumping change air?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437228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sz="3600" u="sng" dirty="0"/>
              <a:t>Mechanisms</a:t>
            </a:r>
            <a:r>
              <a:rPr lang="en-US" u="sng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9710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26</a:t>
            </a:fld>
            <a:endParaRPr lang="en-US"/>
          </a:p>
        </p:txBody>
      </p:sp>
      <p:pic>
        <p:nvPicPr>
          <p:cNvPr id="4098" name="Picture 2" descr="A concrete pump is a machine used for transferring liquid concrete by pumping. There are two types of concrete pumps. The first type of concrete pump is attached to a truck. It is known as a trailer-mounted boom concrete pump because it uses a remote-controlled articulating robotic arm (called a boom) to place concrete accurately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042" y="1026304"/>
            <a:ext cx="4701645" cy="555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essure Gauge, 0-600 PSI, Panel Mount, W/ Brack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595" y="1470636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cuinsight.com/wp-content/uploads/2015/07/43995-452b991f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0000"/>
          <a:stretch/>
        </p:blipFill>
        <p:spPr bwMode="auto">
          <a:xfrm>
            <a:off x="2333972" y="540408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3632" y="2338929"/>
            <a:ext cx="1003000" cy="1003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96581" y="114604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Pressure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96581" y="2972597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Vacuum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34162" y="4940331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Impact</a:t>
            </a:r>
          </a:p>
        </p:txBody>
      </p:sp>
      <p:pic>
        <p:nvPicPr>
          <p:cNvPr id="19" name="Picture 4" descr="https://www.cuinsight.com/wp-content/uploads/2015/07/43995-452b991f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0000"/>
          <a:stretch/>
        </p:blipFill>
        <p:spPr bwMode="auto">
          <a:xfrm>
            <a:off x="8193232" y="5343191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Pressure Gauge, 0-600 PSI, Panel Mount, W/ Bracke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68" y="3985451"/>
            <a:ext cx="1230747" cy="123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0169" y="3533817"/>
            <a:ext cx="910606" cy="91060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8763000" y="4600825"/>
            <a:ext cx="0" cy="601265"/>
          </a:xfrm>
          <a:prstGeom prst="straightConnector1">
            <a:avLst/>
          </a:prstGeom>
          <a:ln w="444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133600" y="1073231"/>
            <a:ext cx="1752600" cy="1707479"/>
          </a:xfrm>
          <a:prstGeom prst="rect">
            <a:avLst/>
          </a:prstGeom>
          <a:noFill/>
          <a:ln w="34925"/>
          <a:effectLst>
            <a:glow rad="63500">
              <a:schemeClr val="tx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388527" y="4088225"/>
            <a:ext cx="1045826" cy="1025197"/>
          </a:xfrm>
          <a:prstGeom prst="rect">
            <a:avLst/>
          </a:prstGeom>
          <a:noFill/>
          <a:ln w="34925"/>
          <a:effectLst>
            <a:glow rad="63500">
              <a:schemeClr val="tx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0" y="437228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sz="3600" u="sng" dirty="0"/>
              <a:t>Mechanisms</a:t>
            </a:r>
            <a:r>
              <a:rPr lang="en-US" u="sng" dirty="0"/>
              <a:t> 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981200" y="88392"/>
            <a:ext cx="8229600" cy="810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How does pumping change air?</a:t>
            </a:r>
          </a:p>
        </p:txBody>
      </p:sp>
    </p:spTree>
    <p:extLst>
      <p:ext uri="{BB962C8B-B14F-4D97-AF65-F5344CB8AC3E}">
        <p14:creationId xmlns:p14="http://schemas.microsoft.com/office/powerpoint/2010/main" val="4026280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Investigate the following before and after pumping: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3200" dirty="0"/>
              <a:t>Air volume</a:t>
            </a:r>
          </a:p>
          <a:p>
            <a:r>
              <a:rPr lang="en-US" sz="3200" dirty="0"/>
              <a:t>SAM Number (air void spacing) AASHTO T 395</a:t>
            </a:r>
          </a:p>
          <a:p>
            <a:r>
              <a:rPr lang="en-US" sz="3200" dirty="0"/>
              <a:t>Spacing factor (air void spacing) ASTM C 457</a:t>
            </a:r>
          </a:p>
          <a:p>
            <a:r>
              <a:rPr lang="en-US" sz="3200" dirty="0"/>
              <a:t>Freeze-thaw performance ASTM C 666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2" descr="Image result for super air me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880" y="3192087"/>
            <a:ext cx="2510119" cy="334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046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Mixture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05655"/>
          </a:xfrm>
        </p:spPr>
        <p:txBody>
          <a:bodyPr>
            <a:normAutofit/>
          </a:bodyPr>
          <a:lstStyle/>
          <a:p>
            <a:r>
              <a:rPr lang="en-US" sz="2400" dirty="0"/>
              <a:t>0.45 w/cm</a:t>
            </a:r>
          </a:p>
          <a:p>
            <a:r>
              <a:rPr lang="en-US" sz="2400" dirty="0"/>
              <a:t>20% Class C ash</a:t>
            </a:r>
          </a:p>
          <a:p>
            <a:r>
              <a:rPr lang="en-US" sz="2400" dirty="0"/>
              <a:t>6.5 sacks (611 </a:t>
            </a:r>
            <a:r>
              <a:rPr lang="en-US" sz="2400" dirty="0" err="1"/>
              <a:t>lbs</a:t>
            </a:r>
            <a:r>
              <a:rPr lang="en-US" sz="2400" dirty="0"/>
              <a:t>)</a:t>
            </a:r>
          </a:p>
          <a:p>
            <a:r>
              <a:rPr lang="en-US" sz="2400" dirty="0"/>
              <a:t>Limestone and natural sand</a:t>
            </a:r>
          </a:p>
          <a:p>
            <a:r>
              <a:rPr lang="en-US" sz="2400" dirty="0"/>
              <a:t>5” to 8” slump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Air contents from 4% to 8%</a:t>
            </a:r>
          </a:p>
          <a:p>
            <a:pPr marL="0" indent="0">
              <a:buNone/>
            </a:pPr>
            <a:r>
              <a:rPr lang="en-US" sz="2400" dirty="0"/>
              <a:t>With and without water reducer/retarder </a:t>
            </a:r>
          </a:p>
          <a:p>
            <a:pPr marL="0" indent="0">
              <a:buNone/>
            </a:pPr>
            <a:r>
              <a:rPr lang="en-US" sz="2400" dirty="0"/>
              <a:t>33 lab mixtures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385763" indent="-385763">
              <a:buAutoNum type="arabicPeriod"/>
            </a:pPr>
            <a:endParaRPr lang="en-US" sz="2400" dirty="0"/>
          </a:p>
          <a:p>
            <a:pPr marL="385763" indent="-385763">
              <a:buAutoNum type="arabicPeriod"/>
            </a:pPr>
            <a:endParaRPr lang="en-US" sz="2400" dirty="0"/>
          </a:p>
          <a:p>
            <a:pPr marL="385763" indent="-385763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150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29</a:t>
            </a:fld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3359" y="0"/>
            <a:ext cx="9327947" cy="6866974"/>
          </a:xfrm>
        </p:spPr>
      </p:pic>
    </p:spTree>
    <p:extLst>
      <p:ext uri="{BB962C8B-B14F-4D97-AF65-F5344CB8AC3E}">
        <p14:creationId xmlns:p14="http://schemas.microsoft.com/office/powerpoint/2010/main" val="1843505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Acknowledgements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09800" y="1406237"/>
            <a:ext cx="3581400" cy="506628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/>
              <a:t>Vermont DOT</a:t>
            </a:r>
          </a:p>
          <a:p>
            <a:pPr>
              <a:defRPr/>
            </a:pPr>
            <a:r>
              <a:rPr lang="en-US" sz="3200" dirty="0"/>
              <a:t>Jim Wild</a:t>
            </a:r>
          </a:p>
          <a:p>
            <a:pPr>
              <a:defRPr/>
            </a:pPr>
            <a:r>
              <a:rPr lang="en-US" sz="3200" dirty="0"/>
              <a:t>Justin </a:t>
            </a:r>
            <a:r>
              <a:rPr lang="en-US" sz="3200" dirty="0" err="1"/>
              <a:t>LaRoche</a:t>
            </a:r>
            <a:endParaRPr lang="en-US" sz="3200" dirty="0"/>
          </a:p>
          <a:p>
            <a:pPr>
              <a:defRPr/>
            </a:pPr>
            <a:endParaRPr lang="en-US" sz="3200" dirty="0"/>
          </a:p>
          <a:p>
            <a:pPr>
              <a:defRPr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57647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30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524" y="1191280"/>
            <a:ext cx="5605272" cy="560527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6852920" y="2850390"/>
            <a:ext cx="1681734" cy="1349724"/>
          </a:xfrm>
          <a:prstGeom prst="straightConnector1">
            <a:avLst/>
          </a:prstGeom>
          <a:noFill/>
          <a:ln w="34925" cap="flat" cmpd="sng" algn="ctr">
            <a:solidFill>
              <a:sysClr val="window" lastClr="FFFFFF"/>
            </a:solidFill>
            <a:prstDash val="solid"/>
            <a:miter lim="800000"/>
            <a:tailEnd type="triangle" w="lg" len="lg"/>
          </a:ln>
          <a:effectLst>
            <a:glow rad="63500">
              <a:schemeClr val="tx1"/>
            </a:glow>
          </a:effectLst>
        </p:spPr>
      </p:cxnSp>
      <p:cxnSp>
        <p:nvCxnSpPr>
          <p:cNvPr id="11" name="Straight Arrow Connector 10"/>
          <p:cNvCxnSpPr/>
          <p:nvPr/>
        </p:nvCxnSpPr>
        <p:spPr>
          <a:xfrm flipH="1" flipV="1">
            <a:off x="4010660" y="2863382"/>
            <a:ext cx="1213104" cy="2135094"/>
          </a:xfrm>
          <a:prstGeom prst="straightConnector1">
            <a:avLst/>
          </a:prstGeom>
          <a:noFill/>
          <a:ln w="34925" cap="flat" cmpd="sng" algn="ctr">
            <a:solidFill>
              <a:sysClr val="window" lastClr="FFFFFF"/>
            </a:solidFill>
            <a:prstDash val="solid"/>
            <a:miter lim="800000"/>
            <a:tailEnd type="triangle" w="lg" len="lg"/>
          </a:ln>
          <a:effectLst>
            <a:glow rad="63500">
              <a:schemeClr val="tx1"/>
            </a:glow>
          </a:effectLst>
        </p:spPr>
      </p:cxnSp>
      <p:cxnSp>
        <p:nvCxnSpPr>
          <p:cNvPr id="12" name="Straight Arrow Connector 11"/>
          <p:cNvCxnSpPr/>
          <p:nvPr/>
        </p:nvCxnSpPr>
        <p:spPr>
          <a:xfrm flipH="1">
            <a:off x="6312662" y="5056876"/>
            <a:ext cx="2144268" cy="395752"/>
          </a:xfrm>
          <a:prstGeom prst="straightConnector1">
            <a:avLst/>
          </a:prstGeom>
          <a:noFill/>
          <a:ln w="34925" cap="flat" cmpd="sng" algn="ctr">
            <a:solidFill>
              <a:sysClr val="window" lastClr="FFFFFF"/>
            </a:solidFill>
            <a:prstDash val="solid"/>
            <a:miter lim="800000"/>
            <a:tailEnd type="triangle" w="lg" len="lg"/>
          </a:ln>
          <a:effectLst>
            <a:glow rad="63500">
              <a:schemeClr val="tx1"/>
            </a:glow>
          </a:effectLst>
        </p:spPr>
      </p:cxnSp>
      <p:cxnSp>
        <p:nvCxnSpPr>
          <p:cNvPr id="13" name="Straight Arrow Connector 12"/>
          <p:cNvCxnSpPr/>
          <p:nvPr/>
        </p:nvCxnSpPr>
        <p:spPr>
          <a:xfrm flipV="1">
            <a:off x="4010660" y="1529882"/>
            <a:ext cx="862584" cy="980938"/>
          </a:xfrm>
          <a:prstGeom prst="straightConnector1">
            <a:avLst/>
          </a:prstGeom>
          <a:noFill/>
          <a:ln w="34925" cap="flat" cmpd="sng" algn="ctr">
            <a:solidFill>
              <a:sysClr val="window" lastClr="FFFFFF"/>
            </a:solidFill>
            <a:prstDash val="solid"/>
            <a:miter lim="800000"/>
            <a:tailEnd type="triangle" w="lg" len="lg"/>
          </a:ln>
          <a:effectLst>
            <a:glow rad="63500">
              <a:schemeClr val="tx1"/>
            </a:glow>
          </a:effectLst>
        </p:spPr>
      </p:cxn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1524000" y="476768"/>
            <a:ext cx="91440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/>
              <a:t>Pipe Network</a:t>
            </a:r>
          </a:p>
        </p:txBody>
      </p:sp>
    </p:spTree>
    <p:extLst>
      <p:ext uri="{BB962C8B-B14F-4D97-AF65-F5344CB8AC3E}">
        <p14:creationId xmlns:p14="http://schemas.microsoft.com/office/powerpoint/2010/main" val="42818554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Pumping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05655"/>
          </a:xfrm>
        </p:spPr>
        <p:txBody>
          <a:bodyPr>
            <a:normAutofit/>
          </a:bodyPr>
          <a:lstStyle/>
          <a:p>
            <a:r>
              <a:rPr lang="en-US" sz="2400" dirty="0"/>
              <a:t>4” diameter pipe</a:t>
            </a:r>
          </a:p>
          <a:p>
            <a:r>
              <a:rPr lang="en-US" sz="2400" dirty="0"/>
              <a:t>60’ of steel pipe</a:t>
            </a:r>
          </a:p>
          <a:p>
            <a:r>
              <a:rPr lang="en-US" sz="2400" dirty="0"/>
              <a:t>10’ Rubber hose</a:t>
            </a:r>
          </a:p>
          <a:p>
            <a:r>
              <a:rPr lang="en-US" sz="2400" dirty="0"/>
              <a:t>pumping pressures from 55 to 110 psi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385763" indent="-385763">
              <a:buAutoNum type="arabicPeriod"/>
            </a:pPr>
            <a:endParaRPr lang="en-US" sz="2400" dirty="0"/>
          </a:p>
          <a:p>
            <a:pPr marL="385763" indent="-385763">
              <a:buAutoNum type="arabicPeriod"/>
            </a:pPr>
            <a:endParaRPr lang="en-US" sz="2400" dirty="0"/>
          </a:p>
          <a:p>
            <a:pPr marL="385763" indent="-385763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3995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32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22" y="462456"/>
            <a:ext cx="11773459" cy="58938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53423" y="6061858"/>
            <a:ext cx="3281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Lab data</a:t>
            </a:r>
          </a:p>
        </p:txBody>
      </p:sp>
      <p:pic>
        <p:nvPicPr>
          <p:cNvPr id="3" name="Picture 2" descr="Image result for pistol pete head">
            <a:extLst>
              <a:ext uri="{FF2B5EF4-FFF2-40B4-BE49-F238E27FC236}">
                <a16:creationId xmlns:a16="http://schemas.microsoft.com/office/drawing/2014/main" id="{81224617-2652-9961-7D2C-4C4100B6F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611" y="387551"/>
            <a:ext cx="1421112" cy="166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161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33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22" y="462456"/>
            <a:ext cx="11773459" cy="58938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53423" y="6061858"/>
            <a:ext cx="3281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Lab data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87592" y="1561381"/>
            <a:ext cx="1475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Pumped concrete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355675" y="1561382"/>
            <a:ext cx="819510" cy="1984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355675" y="1759789"/>
            <a:ext cx="336431" cy="948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458529" y="3491303"/>
            <a:ext cx="2044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Non-pumped concrete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939396" y="4008409"/>
            <a:ext cx="649857" cy="805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939396" y="4008408"/>
            <a:ext cx="373812" cy="42339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Image result for pistol pete head">
            <a:extLst>
              <a:ext uri="{FF2B5EF4-FFF2-40B4-BE49-F238E27FC236}">
                <a16:creationId xmlns:a16="http://schemas.microsoft.com/office/drawing/2014/main" id="{2CE66166-AE16-4473-9593-AEFB9C78F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611" y="387551"/>
            <a:ext cx="1421112" cy="166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761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34</a:t>
            </a:fld>
            <a:endParaRPr lang="en-US"/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1676400" y="1174679"/>
            <a:ext cx="8991600" cy="5574878"/>
          </a:xfrm>
        </p:spPr>
        <p:txBody>
          <a:bodyPr>
            <a:normAutofit/>
          </a:bodyPr>
          <a:lstStyle/>
          <a:p>
            <a:pPr marL="274320" lvl="1" indent="0">
              <a:buNone/>
            </a:pPr>
            <a:endParaRPr lang="en-US" sz="2800" dirty="0"/>
          </a:p>
          <a:p>
            <a:pPr marL="274320" lvl="1" indent="0">
              <a:buNone/>
            </a:pPr>
            <a:endParaRPr lang="en-US" sz="2800" dirty="0"/>
          </a:p>
          <a:p>
            <a:pPr marL="274320" lvl="1" indent="0">
              <a:buNone/>
            </a:pPr>
            <a:endParaRPr lang="en-US" sz="2800" dirty="0"/>
          </a:p>
          <a:p>
            <a:pPr marL="274320" lvl="1" indent="0">
              <a:buNone/>
            </a:pPr>
            <a:endParaRPr lang="en-US" sz="2800" dirty="0"/>
          </a:p>
          <a:p>
            <a:pPr marL="274320" lvl="1" indent="0">
              <a:buNone/>
            </a:pPr>
            <a:endParaRPr lang="en-US" sz="2800" dirty="0"/>
          </a:p>
          <a:p>
            <a:pPr marL="274320" lvl="1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650" y="2057399"/>
            <a:ext cx="2209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33</a:t>
            </a:r>
          </a:p>
          <a:p>
            <a:pPr algn="ctr"/>
            <a:r>
              <a:rPr lang="en-US" sz="1600" dirty="0"/>
              <a:t>Fresh Air &gt; 4.0%</a:t>
            </a:r>
          </a:p>
          <a:p>
            <a:pPr algn="ctr"/>
            <a:r>
              <a:rPr lang="en-US" sz="1600" dirty="0"/>
              <a:t>SAM # &lt; 0.32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67814" y="1480767"/>
            <a:ext cx="218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Pumping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49352" y="1489807"/>
            <a:ext cx="218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Pumping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85504" y="1480767"/>
            <a:ext cx="218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Hardened Concrete</a:t>
            </a:r>
          </a:p>
        </p:txBody>
      </p:sp>
      <p:pic>
        <p:nvPicPr>
          <p:cNvPr id="2050" name="Picture 2" descr="Image result for check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048" y="4495801"/>
            <a:ext cx="1690878" cy="166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/>
        </p:nvCxnSpPr>
        <p:spPr>
          <a:xfrm>
            <a:off x="4655820" y="1935621"/>
            <a:ext cx="0" cy="205711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010400" y="1935621"/>
            <a:ext cx="0" cy="205711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76400" y="179294"/>
            <a:ext cx="8534400" cy="1039906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Summary</a:t>
            </a:r>
          </a:p>
        </p:txBody>
      </p:sp>
      <p:pic>
        <p:nvPicPr>
          <p:cNvPr id="12" name="Picture 11" descr="Image result for pistol pete he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611" y="387551"/>
            <a:ext cx="1421112" cy="166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366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79294"/>
            <a:ext cx="8534400" cy="1039906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Summary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35</a:t>
            </a:fld>
            <a:endParaRPr lang="en-US"/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1676400" y="1174679"/>
            <a:ext cx="8991600" cy="5574878"/>
          </a:xfrm>
        </p:spPr>
        <p:txBody>
          <a:bodyPr>
            <a:normAutofit/>
          </a:bodyPr>
          <a:lstStyle/>
          <a:p>
            <a:pPr marL="274320" lvl="1" indent="0">
              <a:buNone/>
            </a:pPr>
            <a:endParaRPr lang="en-US" sz="2800" dirty="0"/>
          </a:p>
          <a:p>
            <a:pPr marL="274320" lvl="1" indent="0">
              <a:buNone/>
            </a:pPr>
            <a:endParaRPr lang="en-US" sz="2800" dirty="0"/>
          </a:p>
          <a:p>
            <a:pPr marL="274320" lvl="1" indent="0">
              <a:buNone/>
            </a:pPr>
            <a:endParaRPr lang="en-US" sz="2800" dirty="0"/>
          </a:p>
          <a:p>
            <a:pPr marL="274320" lvl="1" indent="0">
              <a:buNone/>
            </a:pPr>
            <a:endParaRPr lang="en-US" sz="2800" dirty="0"/>
          </a:p>
          <a:p>
            <a:pPr marL="274320" lvl="1" indent="0">
              <a:buNone/>
            </a:pPr>
            <a:endParaRPr lang="en-US" sz="2800" dirty="0"/>
          </a:p>
          <a:p>
            <a:pPr marL="274320" lvl="1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650" y="2057399"/>
            <a:ext cx="2209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33</a:t>
            </a:r>
          </a:p>
          <a:p>
            <a:pPr algn="ctr"/>
            <a:r>
              <a:rPr lang="en-US" sz="1600" dirty="0"/>
              <a:t>Fresh Air &gt; 4.0%</a:t>
            </a:r>
          </a:p>
          <a:p>
            <a:pPr algn="ctr"/>
            <a:r>
              <a:rPr lang="en-US" sz="1600" dirty="0"/>
              <a:t>SAM # &lt; 0.32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38700" y="2057400"/>
            <a:ext cx="2209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11</a:t>
            </a:r>
          </a:p>
          <a:p>
            <a:pPr algn="ctr"/>
            <a:r>
              <a:rPr lang="en-US" sz="1600" dirty="0"/>
              <a:t>Fresh Air &gt; 4.0%</a:t>
            </a:r>
          </a:p>
          <a:p>
            <a:pPr algn="ctr"/>
            <a:r>
              <a:rPr lang="en-US" sz="1600" dirty="0"/>
              <a:t>SAM # &lt; 0.32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113276" y="2895600"/>
            <a:ext cx="1066800" cy="0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655820" y="1935621"/>
            <a:ext cx="0" cy="205711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010400" y="1935621"/>
            <a:ext cx="0" cy="205711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367814" y="1480767"/>
            <a:ext cx="218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Pumping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49352" y="1489807"/>
            <a:ext cx="218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Pumping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85504" y="1480767"/>
            <a:ext cx="218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Hardened Concrete</a:t>
            </a:r>
          </a:p>
        </p:txBody>
      </p:sp>
      <p:pic>
        <p:nvPicPr>
          <p:cNvPr id="2050" name="Picture 2" descr="Image result for check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048" y="4495801"/>
            <a:ext cx="1690878" cy="166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6000"/>
                    </a14:imgEffect>
                    <a14:imgEffect>
                      <a14:saturation sat="150000"/>
                    </a14:imgEffect>
                    <a14:imgEffect>
                      <a14:brightnessContrast bright="-9000"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9973" y="4665447"/>
            <a:ext cx="1627255" cy="162725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34000" y="4884962"/>
            <a:ext cx="121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22</a:t>
            </a:r>
            <a:endParaRPr lang="en-US" sz="8000" dirty="0">
              <a:ln w="19050">
                <a:solidFill>
                  <a:schemeClr val="tx1"/>
                </a:solidFill>
                <a:prstDash val="solid"/>
              </a:ln>
              <a:latin typeface="Comic Sans MS" panose="030F0702030302020204" pitchFamily="66" charset="0"/>
            </a:endParaRPr>
          </a:p>
        </p:txBody>
      </p:sp>
      <p:pic>
        <p:nvPicPr>
          <p:cNvPr id="18" name="Picture 17" descr="Image result for pistol pete hea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611" y="387551"/>
            <a:ext cx="1421112" cy="166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60576" y="6259810"/>
            <a:ext cx="1766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Fresh Air &lt; 4.0%</a:t>
            </a:r>
          </a:p>
          <a:p>
            <a:pPr algn="ctr"/>
            <a:r>
              <a:rPr lang="en-US" dirty="0"/>
              <a:t>SAM # &gt; 0.32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2477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36</a:t>
            </a:fld>
            <a:endParaRPr lang="en-US"/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1676400" y="1174679"/>
            <a:ext cx="8991600" cy="5574878"/>
          </a:xfrm>
        </p:spPr>
        <p:txBody>
          <a:bodyPr>
            <a:normAutofit/>
          </a:bodyPr>
          <a:lstStyle/>
          <a:p>
            <a:pPr marL="274320" lvl="1" indent="0">
              <a:buNone/>
            </a:pPr>
            <a:endParaRPr lang="en-US" sz="2800" dirty="0"/>
          </a:p>
          <a:p>
            <a:pPr marL="274320" lvl="1" indent="0">
              <a:buNone/>
            </a:pPr>
            <a:endParaRPr lang="en-US" sz="2800" dirty="0"/>
          </a:p>
          <a:p>
            <a:pPr marL="274320" lvl="1" indent="0">
              <a:buNone/>
            </a:pPr>
            <a:endParaRPr lang="en-US" sz="2800" dirty="0"/>
          </a:p>
          <a:p>
            <a:pPr marL="274320" lvl="1" indent="0">
              <a:buNone/>
            </a:pPr>
            <a:endParaRPr lang="en-US" sz="2800" dirty="0"/>
          </a:p>
          <a:p>
            <a:pPr marL="274320" lvl="1" indent="0">
              <a:buNone/>
            </a:pPr>
            <a:endParaRPr lang="en-US" sz="2800" dirty="0"/>
          </a:p>
          <a:p>
            <a:pPr marL="274320" lvl="1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650" y="2057399"/>
            <a:ext cx="2209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33</a:t>
            </a:r>
          </a:p>
          <a:p>
            <a:pPr algn="ctr"/>
            <a:r>
              <a:rPr lang="en-US" sz="1600" dirty="0"/>
              <a:t>Fresh Air &gt; 4.0%</a:t>
            </a:r>
          </a:p>
          <a:p>
            <a:pPr algn="ctr"/>
            <a:r>
              <a:rPr lang="en-US" sz="1600" dirty="0"/>
              <a:t>SAM # &lt; 0.32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38700" y="2057400"/>
            <a:ext cx="2209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11</a:t>
            </a:r>
          </a:p>
          <a:p>
            <a:pPr algn="ctr"/>
            <a:r>
              <a:rPr lang="en-US" sz="1600" dirty="0"/>
              <a:t>Fresh Air &gt; 4.0%</a:t>
            </a:r>
          </a:p>
          <a:p>
            <a:pPr algn="ctr"/>
            <a:r>
              <a:rPr lang="en-US" sz="1600" dirty="0"/>
              <a:t>SAM # &lt; 0.32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46620" y="2056240"/>
            <a:ext cx="23545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33</a:t>
            </a:r>
          </a:p>
          <a:p>
            <a:pPr algn="ctr"/>
            <a:r>
              <a:rPr lang="en-US" sz="1600" dirty="0"/>
              <a:t>ASTM C666</a:t>
            </a:r>
          </a:p>
          <a:p>
            <a:pPr algn="ctr"/>
            <a:r>
              <a:rPr lang="en-US" sz="1600" dirty="0"/>
              <a:t>Durability Factor &gt; 70%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113276" y="2895600"/>
            <a:ext cx="1066800" cy="0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655820" y="1935621"/>
            <a:ext cx="0" cy="205711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010400" y="1935621"/>
            <a:ext cx="0" cy="205711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590560" y="2895600"/>
            <a:ext cx="1066800" cy="0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367814" y="1480767"/>
            <a:ext cx="218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Pumping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49352" y="1489807"/>
            <a:ext cx="218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Pumping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85504" y="1480767"/>
            <a:ext cx="218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Hardened Concrete</a:t>
            </a:r>
          </a:p>
        </p:txBody>
      </p:sp>
      <p:pic>
        <p:nvPicPr>
          <p:cNvPr id="2050" name="Picture 2" descr="Image result for check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048" y="4495801"/>
            <a:ext cx="1690878" cy="166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check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889" y="4495801"/>
            <a:ext cx="1690878" cy="166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6000"/>
                    </a14:imgEffect>
                    <a14:imgEffect>
                      <a14:saturation sat="150000"/>
                    </a14:imgEffect>
                    <a14:imgEffect>
                      <a14:brightnessContrast bright="-9000"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9973" y="4665447"/>
            <a:ext cx="1627255" cy="1627255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676400" y="179294"/>
            <a:ext cx="8534400" cy="1039906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Summary</a:t>
            </a:r>
          </a:p>
        </p:txBody>
      </p:sp>
      <p:pic>
        <p:nvPicPr>
          <p:cNvPr id="19" name="Picture 18" descr="Image result for pistol pete hea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611" y="387551"/>
            <a:ext cx="1421112" cy="166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334000" y="4884962"/>
            <a:ext cx="121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22</a:t>
            </a:r>
            <a:endParaRPr lang="en-US" sz="8000" dirty="0">
              <a:ln w="19050">
                <a:solidFill>
                  <a:schemeClr val="tx1"/>
                </a:solidFill>
                <a:prstDash val="solid"/>
              </a:ln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60576" y="6259810"/>
            <a:ext cx="1766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Fresh Air &lt; 4.0%</a:t>
            </a:r>
          </a:p>
          <a:p>
            <a:pPr algn="ctr"/>
            <a:r>
              <a:rPr lang="en-US" dirty="0"/>
              <a:t>SAM # &gt; 0.32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330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37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87" y="0"/>
            <a:ext cx="10826602" cy="65074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98800" y="132080"/>
            <a:ext cx="572008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A Clue!!!</a:t>
            </a:r>
          </a:p>
        </p:txBody>
      </p:sp>
      <p:pic>
        <p:nvPicPr>
          <p:cNvPr id="7" name="Picture 6" descr="Image result for pistol pete he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611" y="387551"/>
            <a:ext cx="1421112" cy="166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51760" y="5885411"/>
            <a:ext cx="246056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Fresh air content after pumping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48946" y="5906592"/>
            <a:ext cx="269193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Hardened air content after pumping</a:t>
            </a:r>
          </a:p>
        </p:txBody>
      </p:sp>
    </p:spTree>
    <p:extLst>
      <p:ext uri="{BB962C8B-B14F-4D97-AF65-F5344CB8AC3E}">
        <p14:creationId xmlns:p14="http://schemas.microsoft.com/office/powerpoint/2010/main" val="4293514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64" y="232756"/>
            <a:ext cx="9227127" cy="6234546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V="1">
            <a:off x="9086813" y="2582044"/>
            <a:ext cx="0" cy="561861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9084977" y="3143148"/>
            <a:ext cx="1836" cy="508611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9526385" y="232756"/>
            <a:ext cx="723208" cy="5453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960115" y="1867029"/>
            <a:ext cx="2393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Hardened air higher than fresh air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60115" y="3755098"/>
            <a:ext cx="2393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Hardened air lower </a:t>
            </a:r>
          </a:p>
          <a:p>
            <a:r>
              <a:rPr lang="en-US" sz="2000" dirty="0"/>
              <a:t>than fresh air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18262" y="385157"/>
            <a:ext cx="7683731" cy="296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219797" y="4683746"/>
            <a:ext cx="2491047" cy="73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Image result for pistol pete he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040" y="83567"/>
            <a:ext cx="1421112" cy="166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704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75" y="196301"/>
            <a:ext cx="7996843" cy="634261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764087" y="3050771"/>
            <a:ext cx="1961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Variation of test method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13716" y="1300371"/>
            <a:ext cx="1961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Line of agreement</a:t>
            </a:r>
          </a:p>
        </p:txBody>
      </p:sp>
      <p:pic>
        <p:nvPicPr>
          <p:cNvPr id="8" name="Picture 7" descr="Image result for pistol pete he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040" y="83567"/>
            <a:ext cx="1421112" cy="166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247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2" descr="Star Wars Episode VI: Return of the Jedi | Lucasfilm Wiki | Fando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15"/>
          <a:stretch/>
        </p:blipFill>
        <p:spPr bwMode="auto">
          <a:xfrm>
            <a:off x="7246870" y="89187"/>
            <a:ext cx="4945130" cy="626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 concrete pump is a machine used for transferring liquid concrete by pumping. There are two types of concrete pumps. The first type of concrete pump is attached to a truck. It is known as a trailer-mounted boom concrete pump because it uses a remote-controlled articulating robotic arm (called a boom) to place concrete accurately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"/>
          <a:stretch/>
        </p:blipFill>
        <p:spPr bwMode="auto">
          <a:xfrm>
            <a:off x="0" y="444103"/>
            <a:ext cx="4295245" cy="555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56259" b="7965"/>
          <a:stretch/>
        </p:blipFill>
        <p:spPr>
          <a:xfrm>
            <a:off x="4889315" y="365125"/>
            <a:ext cx="1763485" cy="616375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9324373" y="4817288"/>
            <a:ext cx="886427" cy="812547"/>
          </a:xfrm>
          <a:custGeom>
            <a:avLst/>
            <a:gdLst>
              <a:gd name="connsiteX0" fmla="*/ 538716 w 1226610"/>
              <a:gd name="connsiteY0" fmla="*/ 758 h 1184516"/>
              <a:gd name="connsiteX1" fmla="*/ 559982 w 1226610"/>
              <a:gd name="connsiteY1" fmla="*/ 43288 h 1184516"/>
              <a:gd name="connsiteX2" fmla="*/ 567070 w 1226610"/>
              <a:gd name="connsiteY2" fmla="*/ 64553 h 1184516"/>
              <a:gd name="connsiteX3" fmla="*/ 595423 w 1226610"/>
              <a:gd name="connsiteY3" fmla="*/ 107083 h 1184516"/>
              <a:gd name="connsiteX4" fmla="*/ 602512 w 1226610"/>
              <a:gd name="connsiteY4" fmla="*/ 128348 h 1184516"/>
              <a:gd name="connsiteX5" fmla="*/ 645042 w 1226610"/>
              <a:gd name="connsiteY5" fmla="*/ 142525 h 1184516"/>
              <a:gd name="connsiteX6" fmla="*/ 765544 w 1226610"/>
              <a:gd name="connsiteY6" fmla="*/ 135437 h 1184516"/>
              <a:gd name="connsiteX7" fmla="*/ 829340 w 1226610"/>
              <a:gd name="connsiteY7" fmla="*/ 114172 h 1184516"/>
              <a:gd name="connsiteX8" fmla="*/ 900223 w 1226610"/>
              <a:gd name="connsiteY8" fmla="*/ 92907 h 1184516"/>
              <a:gd name="connsiteX9" fmla="*/ 949842 w 1226610"/>
              <a:gd name="connsiteY9" fmla="*/ 85818 h 1184516"/>
              <a:gd name="connsiteX10" fmla="*/ 971107 w 1226610"/>
              <a:gd name="connsiteY10" fmla="*/ 78730 h 1184516"/>
              <a:gd name="connsiteX11" fmla="*/ 999461 w 1226610"/>
              <a:gd name="connsiteY11" fmla="*/ 71641 h 1184516"/>
              <a:gd name="connsiteX12" fmla="*/ 1020726 w 1226610"/>
              <a:gd name="connsiteY12" fmla="*/ 57465 h 1184516"/>
              <a:gd name="connsiteX13" fmla="*/ 1041991 w 1226610"/>
              <a:gd name="connsiteY13" fmla="*/ 50376 h 1184516"/>
              <a:gd name="connsiteX14" fmla="*/ 1141228 w 1226610"/>
              <a:gd name="connsiteY14" fmla="*/ 57465 h 1184516"/>
              <a:gd name="connsiteX15" fmla="*/ 1190847 w 1226610"/>
              <a:gd name="connsiteY15" fmla="*/ 71641 h 1184516"/>
              <a:gd name="connsiteX16" fmla="*/ 1219200 w 1226610"/>
              <a:gd name="connsiteY16" fmla="*/ 78730 h 1184516"/>
              <a:gd name="connsiteX17" fmla="*/ 1226289 w 1226610"/>
              <a:gd name="connsiteY17" fmla="*/ 107083 h 1184516"/>
              <a:gd name="connsiteX18" fmla="*/ 1205023 w 1226610"/>
              <a:gd name="connsiteY18" fmla="*/ 163790 h 1184516"/>
              <a:gd name="connsiteX19" fmla="*/ 1197935 w 1226610"/>
              <a:gd name="connsiteY19" fmla="*/ 220497 h 1184516"/>
              <a:gd name="connsiteX20" fmla="*/ 1219200 w 1226610"/>
              <a:gd name="connsiteY20" fmla="*/ 546562 h 1184516"/>
              <a:gd name="connsiteX21" fmla="*/ 1219200 w 1226610"/>
              <a:gd name="connsiteY21" fmla="*/ 723772 h 1184516"/>
              <a:gd name="connsiteX22" fmla="*/ 1205023 w 1226610"/>
              <a:gd name="connsiteY22" fmla="*/ 752125 h 1184516"/>
              <a:gd name="connsiteX23" fmla="*/ 1197935 w 1226610"/>
              <a:gd name="connsiteY23" fmla="*/ 780479 h 1184516"/>
              <a:gd name="connsiteX24" fmla="*/ 1183758 w 1226610"/>
              <a:gd name="connsiteY24" fmla="*/ 823009 h 1184516"/>
              <a:gd name="connsiteX25" fmla="*/ 1176670 w 1226610"/>
              <a:gd name="connsiteY25" fmla="*/ 844274 h 1184516"/>
              <a:gd name="connsiteX26" fmla="*/ 1169582 w 1226610"/>
              <a:gd name="connsiteY26" fmla="*/ 865539 h 1184516"/>
              <a:gd name="connsiteX27" fmla="*/ 1162493 w 1226610"/>
              <a:gd name="connsiteY27" fmla="*/ 893893 h 1184516"/>
              <a:gd name="connsiteX28" fmla="*/ 1148316 w 1226610"/>
              <a:gd name="connsiteY28" fmla="*/ 915158 h 1184516"/>
              <a:gd name="connsiteX29" fmla="*/ 1119963 w 1226610"/>
              <a:gd name="connsiteY29" fmla="*/ 1000218 h 1184516"/>
              <a:gd name="connsiteX30" fmla="*/ 1105786 w 1226610"/>
              <a:gd name="connsiteY30" fmla="*/ 1042748 h 1184516"/>
              <a:gd name="connsiteX31" fmla="*/ 1091609 w 1226610"/>
              <a:gd name="connsiteY31" fmla="*/ 1064014 h 1184516"/>
              <a:gd name="connsiteX32" fmla="*/ 1070344 w 1226610"/>
              <a:gd name="connsiteY32" fmla="*/ 1106544 h 1184516"/>
              <a:gd name="connsiteX33" fmla="*/ 1056168 w 1226610"/>
              <a:gd name="connsiteY33" fmla="*/ 1149074 h 1184516"/>
              <a:gd name="connsiteX34" fmla="*/ 1049079 w 1226610"/>
              <a:gd name="connsiteY34" fmla="*/ 1170339 h 1184516"/>
              <a:gd name="connsiteX35" fmla="*/ 1027814 w 1226610"/>
              <a:gd name="connsiteY35" fmla="*/ 1184516 h 1184516"/>
              <a:gd name="connsiteX36" fmla="*/ 985284 w 1226610"/>
              <a:gd name="connsiteY36" fmla="*/ 1177427 h 1184516"/>
              <a:gd name="connsiteX37" fmla="*/ 956930 w 1226610"/>
              <a:gd name="connsiteY37" fmla="*/ 1170339 h 1184516"/>
              <a:gd name="connsiteX38" fmla="*/ 786809 w 1226610"/>
              <a:gd name="connsiteY38" fmla="*/ 1156162 h 1184516"/>
              <a:gd name="connsiteX39" fmla="*/ 694661 w 1226610"/>
              <a:gd name="connsiteY39" fmla="*/ 1149074 h 1184516"/>
              <a:gd name="connsiteX40" fmla="*/ 602512 w 1226610"/>
              <a:gd name="connsiteY40" fmla="*/ 1141986 h 1184516"/>
              <a:gd name="connsiteX41" fmla="*/ 517451 w 1226610"/>
              <a:gd name="connsiteY41" fmla="*/ 1127809 h 1184516"/>
              <a:gd name="connsiteX42" fmla="*/ 446568 w 1226610"/>
              <a:gd name="connsiteY42" fmla="*/ 1106544 h 1184516"/>
              <a:gd name="connsiteX43" fmla="*/ 354419 w 1226610"/>
              <a:gd name="connsiteY43" fmla="*/ 1099455 h 1184516"/>
              <a:gd name="connsiteX44" fmla="*/ 276447 w 1226610"/>
              <a:gd name="connsiteY44" fmla="*/ 1092367 h 1184516"/>
              <a:gd name="connsiteX45" fmla="*/ 233916 w 1226610"/>
              <a:gd name="connsiteY45" fmla="*/ 1078190 h 1184516"/>
              <a:gd name="connsiteX46" fmla="*/ 212651 w 1226610"/>
              <a:gd name="connsiteY46" fmla="*/ 1071102 h 1184516"/>
              <a:gd name="connsiteX47" fmla="*/ 219740 w 1226610"/>
              <a:gd name="connsiteY47" fmla="*/ 1014395 h 1184516"/>
              <a:gd name="connsiteX48" fmla="*/ 198475 w 1226610"/>
              <a:gd name="connsiteY48" fmla="*/ 943511 h 1184516"/>
              <a:gd name="connsiteX49" fmla="*/ 155944 w 1226610"/>
              <a:gd name="connsiteY49" fmla="*/ 929334 h 1184516"/>
              <a:gd name="connsiteX50" fmla="*/ 106326 w 1226610"/>
              <a:gd name="connsiteY50" fmla="*/ 908069 h 1184516"/>
              <a:gd name="connsiteX51" fmla="*/ 77972 w 1226610"/>
              <a:gd name="connsiteY51" fmla="*/ 872627 h 1184516"/>
              <a:gd name="connsiteX52" fmla="*/ 42530 w 1226610"/>
              <a:gd name="connsiteY52" fmla="*/ 837186 h 1184516"/>
              <a:gd name="connsiteX53" fmla="*/ 14177 w 1226610"/>
              <a:gd name="connsiteY53" fmla="*/ 794655 h 1184516"/>
              <a:gd name="connsiteX54" fmla="*/ 0 w 1226610"/>
              <a:gd name="connsiteY54" fmla="*/ 752125 h 1184516"/>
              <a:gd name="connsiteX55" fmla="*/ 14177 w 1226610"/>
              <a:gd name="connsiteY55" fmla="*/ 667065 h 1184516"/>
              <a:gd name="connsiteX56" fmla="*/ 21265 w 1226610"/>
              <a:gd name="connsiteY56" fmla="*/ 645800 h 1184516"/>
              <a:gd name="connsiteX57" fmla="*/ 35442 w 1226610"/>
              <a:gd name="connsiteY57" fmla="*/ 624534 h 1184516"/>
              <a:gd name="connsiteX58" fmla="*/ 56707 w 1226610"/>
              <a:gd name="connsiteY58" fmla="*/ 582004 h 1184516"/>
              <a:gd name="connsiteX59" fmla="*/ 63796 w 1226610"/>
              <a:gd name="connsiteY59" fmla="*/ 560739 h 1184516"/>
              <a:gd name="connsiteX60" fmla="*/ 113414 w 1226610"/>
              <a:gd name="connsiteY60" fmla="*/ 504032 h 1184516"/>
              <a:gd name="connsiteX61" fmla="*/ 141768 w 1226610"/>
              <a:gd name="connsiteY61" fmla="*/ 461502 h 1184516"/>
              <a:gd name="connsiteX62" fmla="*/ 148856 w 1226610"/>
              <a:gd name="connsiteY62" fmla="*/ 440237 h 1184516"/>
              <a:gd name="connsiteX63" fmla="*/ 170121 w 1226610"/>
              <a:gd name="connsiteY63" fmla="*/ 426060 h 1184516"/>
              <a:gd name="connsiteX64" fmla="*/ 177209 w 1226610"/>
              <a:gd name="connsiteY64" fmla="*/ 404795 h 1184516"/>
              <a:gd name="connsiteX65" fmla="*/ 191386 w 1226610"/>
              <a:gd name="connsiteY65" fmla="*/ 383530 h 1184516"/>
              <a:gd name="connsiteX66" fmla="*/ 198475 w 1226610"/>
              <a:gd name="connsiteY66" fmla="*/ 348088 h 1184516"/>
              <a:gd name="connsiteX67" fmla="*/ 205563 w 1226610"/>
              <a:gd name="connsiteY67" fmla="*/ 326823 h 1184516"/>
              <a:gd name="connsiteX68" fmla="*/ 212651 w 1226610"/>
              <a:gd name="connsiteY68" fmla="*/ 298469 h 1184516"/>
              <a:gd name="connsiteX69" fmla="*/ 233916 w 1226610"/>
              <a:gd name="connsiteY69" fmla="*/ 284293 h 1184516"/>
              <a:gd name="connsiteX70" fmla="*/ 248093 w 1226610"/>
              <a:gd name="connsiteY70" fmla="*/ 220497 h 1184516"/>
              <a:gd name="connsiteX71" fmla="*/ 269358 w 1226610"/>
              <a:gd name="connsiteY71" fmla="*/ 156702 h 1184516"/>
              <a:gd name="connsiteX72" fmla="*/ 276447 w 1226610"/>
              <a:gd name="connsiteY72" fmla="*/ 135437 h 1184516"/>
              <a:gd name="connsiteX73" fmla="*/ 290623 w 1226610"/>
              <a:gd name="connsiteY73" fmla="*/ 50376 h 1184516"/>
              <a:gd name="connsiteX74" fmla="*/ 311889 w 1226610"/>
              <a:gd name="connsiteY74" fmla="*/ 57465 h 1184516"/>
              <a:gd name="connsiteX75" fmla="*/ 389861 w 1226610"/>
              <a:gd name="connsiteY75" fmla="*/ 50376 h 1184516"/>
              <a:gd name="connsiteX76" fmla="*/ 411126 w 1226610"/>
              <a:gd name="connsiteY76" fmla="*/ 43288 h 1184516"/>
              <a:gd name="connsiteX77" fmla="*/ 439479 w 1226610"/>
              <a:gd name="connsiteY77" fmla="*/ 36200 h 1184516"/>
              <a:gd name="connsiteX78" fmla="*/ 482009 w 1226610"/>
              <a:gd name="connsiteY78" fmla="*/ 14934 h 1184516"/>
              <a:gd name="connsiteX79" fmla="*/ 538716 w 1226610"/>
              <a:gd name="connsiteY79" fmla="*/ 758 h 118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26610" h="1184516">
                <a:moveTo>
                  <a:pt x="538716" y="758"/>
                </a:moveTo>
                <a:cubicBezTo>
                  <a:pt x="551711" y="5484"/>
                  <a:pt x="553545" y="28804"/>
                  <a:pt x="559982" y="43288"/>
                </a:cubicBezTo>
                <a:cubicBezTo>
                  <a:pt x="563017" y="50116"/>
                  <a:pt x="563441" y="58022"/>
                  <a:pt x="567070" y="64553"/>
                </a:cubicBezTo>
                <a:cubicBezTo>
                  <a:pt x="575344" y="79447"/>
                  <a:pt x="590035" y="90919"/>
                  <a:pt x="595423" y="107083"/>
                </a:cubicBezTo>
                <a:cubicBezTo>
                  <a:pt x="597786" y="114171"/>
                  <a:pt x="596432" y="124005"/>
                  <a:pt x="602512" y="128348"/>
                </a:cubicBezTo>
                <a:cubicBezTo>
                  <a:pt x="614672" y="137034"/>
                  <a:pt x="645042" y="142525"/>
                  <a:pt x="645042" y="142525"/>
                </a:cubicBezTo>
                <a:cubicBezTo>
                  <a:pt x="685209" y="140162"/>
                  <a:pt x="725488" y="139252"/>
                  <a:pt x="765544" y="135437"/>
                </a:cubicBezTo>
                <a:cubicBezTo>
                  <a:pt x="787385" y="133357"/>
                  <a:pt x="809481" y="121393"/>
                  <a:pt x="829340" y="114172"/>
                </a:cubicBezTo>
                <a:cubicBezTo>
                  <a:pt x="847841" y="107444"/>
                  <a:pt x="879062" y="96754"/>
                  <a:pt x="900223" y="92907"/>
                </a:cubicBezTo>
                <a:cubicBezTo>
                  <a:pt x="916661" y="89918"/>
                  <a:pt x="933302" y="88181"/>
                  <a:pt x="949842" y="85818"/>
                </a:cubicBezTo>
                <a:cubicBezTo>
                  <a:pt x="956930" y="83455"/>
                  <a:pt x="963923" y="80783"/>
                  <a:pt x="971107" y="78730"/>
                </a:cubicBezTo>
                <a:cubicBezTo>
                  <a:pt x="980474" y="76054"/>
                  <a:pt x="990506" y="75479"/>
                  <a:pt x="999461" y="71641"/>
                </a:cubicBezTo>
                <a:cubicBezTo>
                  <a:pt x="1007291" y="68285"/>
                  <a:pt x="1013106" y="61275"/>
                  <a:pt x="1020726" y="57465"/>
                </a:cubicBezTo>
                <a:cubicBezTo>
                  <a:pt x="1027409" y="54123"/>
                  <a:pt x="1034903" y="52739"/>
                  <a:pt x="1041991" y="50376"/>
                </a:cubicBezTo>
                <a:cubicBezTo>
                  <a:pt x="1075070" y="52739"/>
                  <a:pt x="1108268" y="53803"/>
                  <a:pt x="1141228" y="57465"/>
                </a:cubicBezTo>
                <a:cubicBezTo>
                  <a:pt x="1159358" y="59479"/>
                  <a:pt x="1173740" y="66753"/>
                  <a:pt x="1190847" y="71641"/>
                </a:cubicBezTo>
                <a:cubicBezTo>
                  <a:pt x="1200214" y="74317"/>
                  <a:pt x="1209749" y="76367"/>
                  <a:pt x="1219200" y="78730"/>
                </a:cubicBezTo>
                <a:cubicBezTo>
                  <a:pt x="1221563" y="88181"/>
                  <a:pt x="1226289" y="97341"/>
                  <a:pt x="1226289" y="107083"/>
                </a:cubicBezTo>
                <a:cubicBezTo>
                  <a:pt x="1226289" y="126385"/>
                  <a:pt x="1213088" y="147660"/>
                  <a:pt x="1205023" y="163790"/>
                </a:cubicBezTo>
                <a:cubicBezTo>
                  <a:pt x="1202660" y="182692"/>
                  <a:pt x="1197546" y="201452"/>
                  <a:pt x="1197935" y="220497"/>
                </a:cubicBezTo>
                <a:cubicBezTo>
                  <a:pt x="1203136" y="475337"/>
                  <a:pt x="1194280" y="421953"/>
                  <a:pt x="1219200" y="546562"/>
                </a:cubicBezTo>
                <a:cubicBezTo>
                  <a:pt x="1222073" y="598264"/>
                  <a:pt x="1234331" y="668295"/>
                  <a:pt x="1219200" y="723772"/>
                </a:cubicBezTo>
                <a:cubicBezTo>
                  <a:pt x="1216420" y="733966"/>
                  <a:pt x="1209749" y="742674"/>
                  <a:pt x="1205023" y="752125"/>
                </a:cubicBezTo>
                <a:cubicBezTo>
                  <a:pt x="1202660" y="761576"/>
                  <a:pt x="1200734" y="771148"/>
                  <a:pt x="1197935" y="780479"/>
                </a:cubicBezTo>
                <a:cubicBezTo>
                  <a:pt x="1193641" y="794792"/>
                  <a:pt x="1188484" y="808832"/>
                  <a:pt x="1183758" y="823009"/>
                </a:cubicBezTo>
                <a:lnTo>
                  <a:pt x="1176670" y="844274"/>
                </a:lnTo>
                <a:cubicBezTo>
                  <a:pt x="1174307" y="851362"/>
                  <a:pt x="1171394" y="858290"/>
                  <a:pt x="1169582" y="865539"/>
                </a:cubicBezTo>
                <a:cubicBezTo>
                  <a:pt x="1167219" y="874990"/>
                  <a:pt x="1166331" y="884939"/>
                  <a:pt x="1162493" y="893893"/>
                </a:cubicBezTo>
                <a:cubicBezTo>
                  <a:pt x="1159137" y="901723"/>
                  <a:pt x="1153042" y="908070"/>
                  <a:pt x="1148316" y="915158"/>
                </a:cubicBezTo>
                <a:lnTo>
                  <a:pt x="1119963" y="1000218"/>
                </a:lnTo>
                <a:cubicBezTo>
                  <a:pt x="1119961" y="1000223"/>
                  <a:pt x="1105789" y="1042744"/>
                  <a:pt x="1105786" y="1042748"/>
                </a:cubicBezTo>
                <a:lnTo>
                  <a:pt x="1091609" y="1064014"/>
                </a:lnTo>
                <a:cubicBezTo>
                  <a:pt x="1065759" y="1141567"/>
                  <a:pt x="1106986" y="1024099"/>
                  <a:pt x="1070344" y="1106544"/>
                </a:cubicBezTo>
                <a:cubicBezTo>
                  <a:pt x="1064275" y="1120200"/>
                  <a:pt x="1060894" y="1134897"/>
                  <a:pt x="1056168" y="1149074"/>
                </a:cubicBezTo>
                <a:cubicBezTo>
                  <a:pt x="1053805" y="1156162"/>
                  <a:pt x="1055296" y="1166194"/>
                  <a:pt x="1049079" y="1170339"/>
                </a:cubicBezTo>
                <a:lnTo>
                  <a:pt x="1027814" y="1184516"/>
                </a:lnTo>
                <a:cubicBezTo>
                  <a:pt x="1013637" y="1182153"/>
                  <a:pt x="999377" y="1180246"/>
                  <a:pt x="985284" y="1177427"/>
                </a:cubicBezTo>
                <a:cubicBezTo>
                  <a:pt x="975731" y="1175516"/>
                  <a:pt x="966617" y="1171377"/>
                  <a:pt x="956930" y="1170339"/>
                </a:cubicBezTo>
                <a:cubicBezTo>
                  <a:pt x="900350" y="1164277"/>
                  <a:pt x="843526" y="1160761"/>
                  <a:pt x="786809" y="1156162"/>
                </a:cubicBezTo>
                <a:lnTo>
                  <a:pt x="694661" y="1149074"/>
                </a:lnTo>
                <a:lnTo>
                  <a:pt x="602512" y="1141986"/>
                </a:lnTo>
                <a:cubicBezTo>
                  <a:pt x="574158" y="1137260"/>
                  <a:pt x="544140" y="1138485"/>
                  <a:pt x="517451" y="1127809"/>
                </a:cubicBezTo>
                <a:cubicBezTo>
                  <a:pt x="486393" y="1115386"/>
                  <a:pt x="479744" y="1110230"/>
                  <a:pt x="446568" y="1106544"/>
                </a:cubicBezTo>
                <a:cubicBezTo>
                  <a:pt x="415949" y="1103142"/>
                  <a:pt x="385120" y="1102013"/>
                  <a:pt x="354419" y="1099455"/>
                </a:cubicBezTo>
                <a:lnTo>
                  <a:pt x="276447" y="1092367"/>
                </a:lnTo>
                <a:lnTo>
                  <a:pt x="233916" y="1078190"/>
                </a:lnTo>
                <a:lnTo>
                  <a:pt x="212651" y="1071102"/>
                </a:lnTo>
                <a:cubicBezTo>
                  <a:pt x="215014" y="1052200"/>
                  <a:pt x="219740" y="1033444"/>
                  <a:pt x="219740" y="1014395"/>
                </a:cubicBezTo>
                <a:cubicBezTo>
                  <a:pt x="219740" y="1001760"/>
                  <a:pt x="217689" y="955520"/>
                  <a:pt x="198475" y="943511"/>
                </a:cubicBezTo>
                <a:cubicBezTo>
                  <a:pt x="185803" y="935591"/>
                  <a:pt x="170121" y="934060"/>
                  <a:pt x="155944" y="929334"/>
                </a:cubicBezTo>
                <a:cubicBezTo>
                  <a:pt x="124653" y="918904"/>
                  <a:pt x="141365" y="925589"/>
                  <a:pt x="106326" y="908069"/>
                </a:cubicBezTo>
                <a:cubicBezTo>
                  <a:pt x="92525" y="866669"/>
                  <a:pt x="110035" y="904691"/>
                  <a:pt x="77972" y="872627"/>
                </a:cubicBezTo>
                <a:cubicBezTo>
                  <a:pt x="30724" y="825377"/>
                  <a:pt x="99232" y="874984"/>
                  <a:pt x="42530" y="837186"/>
                </a:cubicBezTo>
                <a:cubicBezTo>
                  <a:pt x="33079" y="823009"/>
                  <a:pt x="19565" y="810819"/>
                  <a:pt x="14177" y="794655"/>
                </a:cubicBezTo>
                <a:lnTo>
                  <a:pt x="0" y="752125"/>
                </a:lnTo>
                <a:cubicBezTo>
                  <a:pt x="5753" y="706104"/>
                  <a:pt x="3770" y="703491"/>
                  <a:pt x="14177" y="667065"/>
                </a:cubicBezTo>
                <a:cubicBezTo>
                  <a:pt x="16230" y="659881"/>
                  <a:pt x="17924" y="652483"/>
                  <a:pt x="21265" y="645800"/>
                </a:cubicBezTo>
                <a:cubicBezTo>
                  <a:pt x="25075" y="638180"/>
                  <a:pt x="30716" y="631623"/>
                  <a:pt x="35442" y="624534"/>
                </a:cubicBezTo>
                <a:cubicBezTo>
                  <a:pt x="53256" y="571091"/>
                  <a:pt x="29228" y="636960"/>
                  <a:pt x="56707" y="582004"/>
                </a:cubicBezTo>
                <a:cubicBezTo>
                  <a:pt x="60049" y="575321"/>
                  <a:pt x="60167" y="567271"/>
                  <a:pt x="63796" y="560739"/>
                </a:cubicBezTo>
                <a:cubicBezTo>
                  <a:pt x="88119" y="516958"/>
                  <a:pt x="82350" y="524742"/>
                  <a:pt x="113414" y="504032"/>
                </a:cubicBezTo>
                <a:cubicBezTo>
                  <a:pt x="122865" y="489855"/>
                  <a:pt x="136380" y="477666"/>
                  <a:pt x="141768" y="461502"/>
                </a:cubicBezTo>
                <a:cubicBezTo>
                  <a:pt x="144131" y="454414"/>
                  <a:pt x="144189" y="446071"/>
                  <a:pt x="148856" y="440237"/>
                </a:cubicBezTo>
                <a:cubicBezTo>
                  <a:pt x="154178" y="433585"/>
                  <a:pt x="163033" y="430786"/>
                  <a:pt x="170121" y="426060"/>
                </a:cubicBezTo>
                <a:cubicBezTo>
                  <a:pt x="172484" y="418972"/>
                  <a:pt x="173868" y="411478"/>
                  <a:pt x="177209" y="404795"/>
                </a:cubicBezTo>
                <a:cubicBezTo>
                  <a:pt x="181019" y="397175"/>
                  <a:pt x="188395" y="391507"/>
                  <a:pt x="191386" y="383530"/>
                </a:cubicBezTo>
                <a:cubicBezTo>
                  <a:pt x="195616" y="372249"/>
                  <a:pt x="195553" y="359776"/>
                  <a:pt x="198475" y="348088"/>
                </a:cubicBezTo>
                <a:cubicBezTo>
                  <a:pt x="200287" y="340839"/>
                  <a:pt x="203510" y="334007"/>
                  <a:pt x="205563" y="326823"/>
                </a:cubicBezTo>
                <a:cubicBezTo>
                  <a:pt x="208239" y="317456"/>
                  <a:pt x="207247" y="306575"/>
                  <a:pt x="212651" y="298469"/>
                </a:cubicBezTo>
                <a:cubicBezTo>
                  <a:pt x="217376" y="291381"/>
                  <a:pt x="226828" y="289018"/>
                  <a:pt x="233916" y="284293"/>
                </a:cubicBezTo>
                <a:cubicBezTo>
                  <a:pt x="237961" y="264070"/>
                  <a:pt x="242090" y="240508"/>
                  <a:pt x="248093" y="220497"/>
                </a:cubicBezTo>
                <a:cubicBezTo>
                  <a:pt x="254534" y="199027"/>
                  <a:pt x="262270" y="177967"/>
                  <a:pt x="269358" y="156702"/>
                </a:cubicBezTo>
                <a:cubicBezTo>
                  <a:pt x="271721" y="149614"/>
                  <a:pt x="274982" y="142764"/>
                  <a:pt x="276447" y="135437"/>
                </a:cubicBezTo>
                <a:cubicBezTo>
                  <a:pt x="286811" y="83612"/>
                  <a:pt x="281831" y="111922"/>
                  <a:pt x="290623" y="50376"/>
                </a:cubicBezTo>
                <a:cubicBezTo>
                  <a:pt x="297712" y="52739"/>
                  <a:pt x="304417" y="57465"/>
                  <a:pt x="311889" y="57465"/>
                </a:cubicBezTo>
                <a:cubicBezTo>
                  <a:pt x="337987" y="57465"/>
                  <a:pt x="364025" y="54067"/>
                  <a:pt x="389861" y="50376"/>
                </a:cubicBezTo>
                <a:cubicBezTo>
                  <a:pt x="397258" y="49319"/>
                  <a:pt x="403942" y="45341"/>
                  <a:pt x="411126" y="43288"/>
                </a:cubicBezTo>
                <a:cubicBezTo>
                  <a:pt x="420493" y="40612"/>
                  <a:pt x="430028" y="38563"/>
                  <a:pt x="439479" y="36200"/>
                </a:cubicBezTo>
                <a:cubicBezTo>
                  <a:pt x="450229" y="29033"/>
                  <a:pt x="467337" y="14934"/>
                  <a:pt x="482009" y="14934"/>
                </a:cubicBezTo>
                <a:cubicBezTo>
                  <a:pt x="491751" y="14934"/>
                  <a:pt x="525721" y="-3968"/>
                  <a:pt x="538716" y="758"/>
                </a:cubicBezTo>
                <a:close/>
              </a:path>
            </a:pathLst>
          </a:custGeom>
          <a:solidFill>
            <a:srgbClr val="7DD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203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533400"/>
            <a:ext cx="93980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328928"/>
            <a:ext cx="10617200" cy="5376672"/>
          </a:xfrm>
        </p:spPr>
        <p:txBody>
          <a:bodyPr>
            <a:normAutofit/>
          </a:bodyPr>
          <a:lstStyle/>
          <a:p>
            <a:pPr>
              <a:lnSpc>
                <a:spcPts val="2600"/>
              </a:lnSpc>
              <a:spcBef>
                <a:spcPts val="0"/>
              </a:spcBef>
            </a:pPr>
            <a:endParaRPr lang="en-US" sz="2400" dirty="0"/>
          </a:p>
          <a:p>
            <a:pPr>
              <a:lnSpc>
                <a:spcPts val="2600"/>
              </a:lnSpc>
              <a:spcBef>
                <a:spcPts val="0"/>
              </a:spcBef>
            </a:pPr>
            <a:r>
              <a:rPr lang="en-US" sz="2400" dirty="0"/>
              <a:t>Satisfactory freeze thaw performance of pumped concrete was observed even though there were low air contents and high SAM Numbers after pumping.  </a:t>
            </a:r>
          </a:p>
          <a:p>
            <a:pPr>
              <a:lnSpc>
                <a:spcPts val="2600"/>
              </a:lnSpc>
              <a:spcBef>
                <a:spcPts val="0"/>
              </a:spcBef>
            </a:pPr>
            <a:endParaRPr lang="en-US" sz="2400" dirty="0"/>
          </a:p>
          <a:p>
            <a:pPr>
              <a:lnSpc>
                <a:spcPts val="2600"/>
              </a:lnSpc>
              <a:spcBef>
                <a:spcPts val="0"/>
              </a:spcBef>
            </a:pPr>
            <a:r>
              <a:rPr lang="en-US" sz="2400" dirty="0"/>
              <a:t>BUT! There is minimal change in the spacing factor measured </a:t>
            </a:r>
            <a:r>
              <a:rPr lang="en-US" sz="2400" u="sng" dirty="0"/>
              <a:t>on the hardened concrete</a:t>
            </a:r>
            <a:r>
              <a:rPr lang="en-US" sz="2400" dirty="0"/>
              <a:t> taken before and after pumping.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069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533400"/>
            <a:ext cx="93980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328928"/>
            <a:ext cx="10617200" cy="5376672"/>
          </a:xfrm>
        </p:spPr>
        <p:txBody>
          <a:bodyPr>
            <a:normAutofit/>
          </a:bodyPr>
          <a:lstStyle/>
          <a:p>
            <a:pPr>
              <a:lnSpc>
                <a:spcPts val="2600"/>
              </a:lnSpc>
              <a:spcBef>
                <a:spcPts val="0"/>
              </a:spcBef>
            </a:pPr>
            <a:endParaRPr lang="en-US" sz="2400" dirty="0"/>
          </a:p>
          <a:p>
            <a:pPr>
              <a:lnSpc>
                <a:spcPts val="2600"/>
              </a:lnSpc>
              <a:spcBef>
                <a:spcPts val="0"/>
              </a:spcBef>
            </a:pPr>
            <a:r>
              <a:rPr lang="en-US" sz="2400" dirty="0"/>
              <a:t>The hardened and fresh measurements closely matched prior to pumping.</a:t>
            </a:r>
          </a:p>
          <a:p>
            <a:pPr>
              <a:lnSpc>
                <a:spcPts val="2600"/>
              </a:lnSpc>
              <a:spcBef>
                <a:spcPts val="0"/>
              </a:spcBef>
            </a:pPr>
            <a:endParaRPr lang="en-US" sz="2400" dirty="0"/>
          </a:p>
          <a:p>
            <a:pPr>
              <a:lnSpc>
                <a:spcPts val="2600"/>
              </a:lnSpc>
              <a:spcBef>
                <a:spcPts val="0"/>
              </a:spcBef>
            </a:pPr>
            <a:r>
              <a:rPr lang="en-US" sz="2400" dirty="0"/>
              <a:t>After pumping the hardened air content was on </a:t>
            </a:r>
            <a:r>
              <a:rPr lang="en-US" sz="2400" u="sng" dirty="0"/>
              <a:t>average</a:t>
            </a:r>
            <a:r>
              <a:rPr lang="en-US" sz="2400" dirty="0"/>
              <a:t> 1.15x higher in the fresh air content. </a:t>
            </a:r>
          </a:p>
          <a:p>
            <a:pPr>
              <a:lnSpc>
                <a:spcPts val="2600"/>
              </a:lnSpc>
              <a:spcBef>
                <a:spcPts val="0"/>
              </a:spcBef>
            </a:pPr>
            <a:endParaRPr lang="en-US" sz="2400" dirty="0"/>
          </a:p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r>
              <a:rPr lang="en-US" sz="2400" dirty="0"/>
              <a:t>For example – After pumping 6% fresh and about 7% in hardened concrete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r>
              <a:rPr lang="en-US" sz="2400" b="1" dirty="0"/>
              <a:t>The fresh measurements after pumping do not represent the performance or properties of the hardened concrete.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248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42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52650" y="2057399"/>
            <a:ext cx="2209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33</a:t>
            </a:r>
          </a:p>
          <a:p>
            <a:pPr algn="ctr"/>
            <a:r>
              <a:rPr lang="en-US" sz="1600" dirty="0"/>
              <a:t>Fresh Air &gt; 4.0%</a:t>
            </a:r>
          </a:p>
          <a:p>
            <a:pPr algn="ctr"/>
            <a:r>
              <a:rPr lang="en-US" sz="1600" dirty="0"/>
              <a:t>SAM # &lt; 0.32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38700" y="2057400"/>
            <a:ext cx="2209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11</a:t>
            </a:r>
          </a:p>
          <a:p>
            <a:pPr algn="ctr"/>
            <a:r>
              <a:rPr lang="en-US" sz="1600" dirty="0"/>
              <a:t>Fresh Air &gt; 4.0%</a:t>
            </a:r>
          </a:p>
          <a:p>
            <a:pPr algn="ctr"/>
            <a:r>
              <a:rPr lang="en-US" sz="1600" dirty="0"/>
              <a:t>SAM # &lt; 0.32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46620" y="2056240"/>
            <a:ext cx="23545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33</a:t>
            </a:r>
          </a:p>
          <a:p>
            <a:pPr algn="ctr"/>
            <a:r>
              <a:rPr lang="en-US" sz="1600" dirty="0"/>
              <a:t>ASTM C666</a:t>
            </a:r>
          </a:p>
          <a:p>
            <a:pPr algn="ctr"/>
            <a:r>
              <a:rPr lang="en-US" sz="1600" dirty="0"/>
              <a:t>Durability Factor &gt; 70%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113276" y="2895600"/>
            <a:ext cx="1066800" cy="0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655820" y="1935621"/>
            <a:ext cx="0" cy="205711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010400" y="1935621"/>
            <a:ext cx="0" cy="205711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590560" y="2895600"/>
            <a:ext cx="1066800" cy="0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367814" y="1480767"/>
            <a:ext cx="218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Pumping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49352" y="1489807"/>
            <a:ext cx="218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Pumping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85504" y="1480767"/>
            <a:ext cx="218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Hardened Concrete</a:t>
            </a:r>
          </a:p>
        </p:txBody>
      </p:sp>
      <p:pic>
        <p:nvPicPr>
          <p:cNvPr id="2050" name="Picture 2" descr="Image result for check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048" y="4495801"/>
            <a:ext cx="1690878" cy="166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check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889" y="4495801"/>
            <a:ext cx="1690878" cy="166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6000"/>
                    </a14:imgEffect>
                    <a14:imgEffect>
                      <a14:saturation sat="150000"/>
                    </a14:imgEffect>
                    <a14:imgEffect>
                      <a14:brightnessContrast bright="-9000"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9973" y="4665447"/>
            <a:ext cx="1627255" cy="1627255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7450761" y="334383"/>
            <a:ext cx="2531439" cy="1039906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accent6"/>
                </a:solidFill>
              </a:rPr>
              <a:t>Reliable</a:t>
            </a:r>
          </a:p>
        </p:txBody>
      </p:sp>
      <p:pic>
        <p:nvPicPr>
          <p:cNvPr id="19" name="Picture 18" descr="Image result for pistol pete hea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611" y="387551"/>
            <a:ext cx="1421112" cy="166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334000" y="4884962"/>
            <a:ext cx="121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22</a:t>
            </a:r>
            <a:endParaRPr lang="en-US" sz="8000" dirty="0">
              <a:ln w="19050">
                <a:solidFill>
                  <a:schemeClr val="tx1"/>
                </a:solidFill>
                <a:prstDash val="solid"/>
              </a:ln>
              <a:latin typeface="Comic Sans MS" panose="030F0702030302020204" pitchFamily="66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798544" y="316342"/>
            <a:ext cx="2531439" cy="1039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>
                <a:solidFill>
                  <a:schemeClr val="accent6"/>
                </a:solidFill>
              </a:rPr>
              <a:t>Reliable</a:t>
            </a:r>
            <a:endParaRPr lang="en-US" sz="5400" dirty="0">
              <a:solidFill>
                <a:schemeClr val="accent6"/>
              </a:solidFill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4329983" y="334383"/>
            <a:ext cx="3086470" cy="1039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FF0000"/>
                </a:solidFill>
              </a:rPr>
              <a:t>Unreliable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060576" y="6259810"/>
            <a:ext cx="1766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Fresh Air &lt; 4.0%</a:t>
            </a:r>
          </a:p>
          <a:p>
            <a:pPr algn="ctr"/>
            <a:r>
              <a:rPr lang="en-US" dirty="0"/>
              <a:t>SAM # &gt; 0.32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6677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" y="549656"/>
            <a:ext cx="11432032" cy="193344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Does this hold for other equipment and mixtures?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What is going on in the field?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880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Pumping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05655"/>
          </a:xfrm>
        </p:spPr>
        <p:txBody>
          <a:bodyPr>
            <a:normAutofit/>
          </a:bodyPr>
          <a:lstStyle/>
          <a:p>
            <a:r>
              <a:rPr lang="en-US" sz="2400" dirty="0"/>
              <a:t>30 different projects</a:t>
            </a:r>
          </a:p>
          <a:p>
            <a:r>
              <a:rPr lang="en-US" sz="2400" dirty="0"/>
              <a:t>62 different mixtures tested</a:t>
            </a:r>
          </a:p>
          <a:p>
            <a:r>
              <a:rPr lang="en-US" sz="2400" dirty="0"/>
              <a:t>Bridge decks, walls, sidewalk, parking lot, drilled shaft</a:t>
            </a:r>
          </a:p>
          <a:p>
            <a:r>
              <a:rPr lang="en-US" sz="2400" dirty="0"/>
              <a:t>18 Different Types of Pumps </a:t>
            </a:r>
          </a:p>
          <a:p>
            <a:r>
              <a:rPr lang="en-US" sz="2400" dirty="0"/>
              <a:t>Boom lengths ranged from 100’ to 180’</a:t>
            </a:r>
          </a:p>
          <a:p>
            <a:r>
              <a:rPr lang="en-US" sz="2400" dirty="0"/>
              <a:t>Pipes from 4” to 6” in diameter</a:t>
            </a:r>
          </a:p>
          <a:p>
            <a:r>
              <a:rPr lang="en-US" sz="2400" dirty="0"/>
              <a:t>Used three different boom configurations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385763" indent="-385763">
              <a:buAutoNum type="arabicPeriod"/>
            </a:pPr>
            <a:endParaRPr lang="en-US" sz="2400" dirty="0"/>
          </a:p>
          <a:p>
            <a:pPr marL="385763" indent="-385763">
              <a:buAutoNum type="arabicPeriod"/>
            </a:pPr>
            <a:endParaRPr lang="en-US" sz="2400" dirty="0"/>
          </a:p>
          <a:p>
            <a:pPr marL="385763" indent="-385763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8275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45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23186" y="1533894"/>
            <a:ext cx="5511378" cy="41335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9077" y="1534049"/>
            <a:ext cx="5512607" cy="41344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5532" y="1533894"/>
            <a:ext cx="5511378" cy="413353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692880" y="193620"/>
            <a:ext cx="1476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Flat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82121" y="19362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Arch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829800" y="193621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A-Frame</a:t>
            </a:r>
          </a:p>
        </p:txBody>
      </p:sp>
    </p:spTree>
    <p:extLst>
      <p:ext uri="{BB962C8B-B14F-4D97-AF65-F5344CB8AC3E}">
        <p14:creationId xmlns:p14="http://schemas.microsoft.com/office/powerpoint/2010/main" val="11375337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 configurations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46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2284549" y="2294708"/>
            <a:ext cx="473456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2284549" y="2738905"/>
            <a:ext cx="3556000" cy="856409"/>
          </a:xfrm>
          <a:custGeom>
            <a:avLst/>
            <a:gdLst>
              <a:gd name="connsiteX0" fmla="*/ 0 w 3556000"/>
              <a:gd name="connsiteY0" fmla="*/ 856409 h 856409"/>
              <a:gd name="connsiteX1" fmla="*/ 1770743 w 3556000"/>
              <a:gd name="connsiteY1" fmla="*/ 66 h 856409"/>
              <a:gd name="connsiteX2" fmla="*/ 3556000 w 3556000"/>
              <a:gd name="connsiteY2" fmla="*/ 812866 h 856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6000" h="856409">
                <a:moveTo>
                  <a:pt x="0" y="856409"/>
                </a:moveTo>
                <a:cubicBezTo>
                  <a:pt x="589038" y="431866"/>
                  <a:pt x="1178076" y="7323"/>
                  <a:pt x="1770743" y="66"/>
                </a:cubicBezTo>
                <a:cubicBezTo>
                  <a:pt x="2363410" y="-7191"/>
                  <a:pt x="3289905" y="578218"/>
                  <a:pt x="3556000" y="812866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525488" y="3875314"/>
            <a:ext cx="914400" cy="174171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3439888" y="3875314"/>
            <a:ext cx="1074058" cy="174171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66743" y="1930400"/>
            <a:ext cx="3062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Flat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66743" y="3105873"/>
            <a:ext cx="3062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Arch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66743" y="4758914"/>
            <a:ext cx="3062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A-frame</a:t>
            </a:r>
          </a:p>
        </p:txBody>
      </p:sp>
    </p:spTree>
    <p:extLst>
      <p:ext uri="{BB962C8B-B14F-4D97-AF65-F5344CB8AC3E}">
        <p14:creationId xmlns:p14="http://schemas.microsoft.com/office/powerpoint/2010/main" val="25922233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086" y="0"/>
            <a:ext cx="9833726" cy="667795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27D8F-9665-4E2C-AFD3-E7FC556F9D0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373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086" y="0"/>
            <a:ext cx="9833726" cy="667795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9" name="Right Triangle 8"/>
          <p:cNvSpPr/>
          <p:nvPr/>
        </p:nvSpPr>
        <p:spPr>
          <a:xfrm rot="10800000" flipV="1">
            <a:off x="3155576" y="1891553"/>
            <a:ext cx="5609516" cy="3361765"/>
          </a:xfrm>
          <a:prstGeom prst="rtTriangle">
            <a:avLst/>
          </a:prstGeom>
          <a:solidFill>
            <a:schemeClr val="accent2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8608659" y="3191443"/>
            <a:ext cx="2884093" cy="1538883"/>
            <a:chOff x="7040880" y="3830320"/>
            <a:chExt cx="2103120" cy="1076036"/>
          </a:xfrm>
        </p:grpSpPr>
        <p:cxnSp>
          <p:nvCxnSpPr>
            <p:cNvPr id="25" name="Straight Arrow Connector 24"/>
            <p:cNvCxnSpPr/>
            <p:nvPr/>
          </p:nvCxnSpPr>
          <p:spPr>
            <a:xfrm flipH="1">
              <a:off x="7040880" y="4226560"/>
              <a:ext cx="447040" cy="1625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7447280" y="3830320"/>
              <a:ext cx="1696720" cy="1076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u="sng" dirty="0"/>
                <a:t>24% Decrease</a:t>
              </a:r>
            </a:p>
            <a:p>
              <a:r>
                <a:rPr lang="en-US" sz="2400" dirty="0"/>
                <a:t>- 35% A-Frame</a:t>
              </a:r>
            </a:p>
            <a:p>
              <a:r>
                <a:rPr lang="en-US" sz="2400" dirty="0"/>
                <a:t>- 21% Arch</a:t>
              </a:r>
            </a:p>
            <a:p>
              <a:r>
                <a:rPr lang="en-US" dirty="0"/>
                <a:t> 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27D8F-9665-4E2C-AFD3-E7FC556F9D0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131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49</a:t>
            </a:fld>
            <a:endParaRPr lang="en-US"/>
          </a:p>
        </p:txBody>
      </p:sp>
      <p:pic>
        <p:nvPicPr>
          <p:cNvPr id="5" name="Content Placeholder 16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916" y="713918"/>
            <a:ext cx="8768295" cy="5940493"/>
          </a:xfrm>
          <a:prstGeom prst="rect">
            <a:avLst/>
          </a:prstGeom>
        </p:spPr>
      </p:pic>
      <p:sp>
        <p:nvSpPr>
          <p:cNvPr id="8" name="TextBox 22"/>
          <p:cNvSpPr txBox="1"/>
          <p:nvPr/>
        </p:nvSpPr>
        <p:spPr>
          <a:xfrm>
            <a:off x="6627212" y="2098913"/>
            <a:ext cx="1417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0.098 offset</a:t>
            </a:r>
          </a:p>
        </p:txBody>
      </p:sp>
    </p:spTree>
    <p:extLst>
      <p:ext uri="{BB962C8B-B14F-4D97-AF65-F5344CB8AC3E}">
        <p14:creationId xmlns:p14="http://schemas.microsoft.com/office/powerpoint/2010/main" val="2135371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800" dirty="0"/>
              <a:t>Why do we add air to concrete?</a:t>
            </a:r>
          </a:p>
          <a:p>
            <a:pPr marL="0" indent="0">
              <a:buNone/>
            </a:pPr>
            <a:r>
              <a:rPr lang="en-US" sz="3800" dirty="0"/>
              <a:t>Why do pumps change the air content of concrete?</a:t>
            </a:r>
          </a:p>
          <a:p>
            <a:pPr marL="0" indent="0">
              <a:buNone/>
            </a:pPr>
            <a:r>
              <a:rPr lang="en-US" sz="3800" dirty="0"/>
              <a:t>Why does the air come back?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Image result for pistol pete h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587" y="4465284"/>
            <a:ext cx="1804036" cy="211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0118" y="3912167"/>
            <a:ext cx="25997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you see Pistol Pete then that means that something is very important!!!!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811917" y="4625788"/>
            <a:ext cx="591670" cy="47513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5012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50</a:t>
            </a:fld>
            <a:endParaRPr lang="en-US"/>
          </a:p>
        </p:txBody>
      </p:sp>
      <p:pic>
        <p:nvPicPr>
          <p:cNvPr id="5" name="Content Placeholder 16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916" y="713918"/>
            <a:ext cx="8768295" cy="5940493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 rot="10800000">
            <a:off x="3101787" y="1376634"/>
            <a:ext cx="6078070" cy="3544989"/>
          </a:xfrm>
          <a:custGeom>
            <a:avLst/>
            <a:gdLst>
              <a:gd name="connsiteX0" fmla="*/ 0 w 4246880"/>
              <a:gd name="connsiteY0" fmla="*/ 2407920 h 2407920"/>
              <a:gd name="connsiteX1" fmla="*/ 4246880 w 4246880"/>
              <a:gd name="connsiteY1" fmla="*/ 2397760 h 2407920"/>
              <a:gd name="connsiteX2" fmla="*/ 4236720 w 4246880"/>
              <a:gd name="connsiteY2" fmla="*/ 0 h 2407920"/>
              <a:gd name="connsiteX3" fmla="*/ 0 w 4246880"/>
              <a:gd name="connsiteY3" fmla="*/ 2407920 h 240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6880" h="2407920">
                <a:moveTo>
                  <a:pt x="0" y="2407920"/>
                </a:moveTo>
                <a:lnTo>
                  <a:pt x="4246880" y="2397760"/>
                </a:lnTo>
                <a:cubicBezTo>
                  <a:pt x="4243493" y="1598507"/>
                  <a:pt x="4240107" y="799253"/>
                  <a:pt x="4236720" y="0"/>
                </a:cubicBezTo>
                <a:lnTo>
                  <a:pt x="0" y="2407920"/>
                </a:lnTo>
                <a:close/>
              </a:path>
            </a:pathLst>
          </a:custGeom>
          <a:solidFill>
            <a:schemeClr val="accent2">
              <a:alpha val="14000"/>
            </a:schemeClr>
          </a:solidFill>
          <a:ln w="222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33082" y="713918"/>
            <a:ext cx="2759869" cy="1908215"/>
            <a:chOff x="6973411" y="3830320"/>
            <a:chExt cx="2759869" cy="1908215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8850254" y="4359066"/>
              <a:ext cx="883026" cy="1339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21"/>
            <p:cNvSpPr txBox="1"/>
            <p:nvPr/>
          </p:nvSpPr>
          <p:spPr>
            <a:xfrm>
              <a:off x="6973411" y="3830320"/>
              <a:ext cx="2170589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u="sng" dirty="0"/>
                <a:t>29% Increase</a:t>
              </a:r>
            </a:p>
            <a:p>
              <a:r>
                <a:rPr lang="en-US" sz="2400" dirty="0"/>
                <a:t>- 32% A-Frame</a:t>
              </a:r>
            </a:p>
            <a:p>
              <a:r>
                <a:rPr lang="en-US" sz="2400" dirty="0"/>
                <a:t>- 44% Arch</a:t>
              </a:r>
            </a:p>
            <a:p>
              <a:r>
                <a:rPr lang="en-US" sz="2400" dirty="0"/>
                <a:t>- 40% Flat</a:t>
              </a:r>
            </a:p>
            <a:p>
              <a:r>
                <a:rPr lang="en-US" dirty="0"/>
                <a:t> </a:t>
              </a:r>
            </a:p>
          </p:txBody>
        </p:sp>
      </p:grpSp>
      <p:sp>
        <p:nvSpPr>
          <p:cNvPr id="8" name="TextBox 22"/>
          <p:cNvSpPr txBox="1"/>
          <p:nvPr/>
        </p:nvSpPr>
        <p:spPr>
          <a:xfrm>
            <a:off x="6627212" y="2098913"/>
            <a:ext cx="1417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0.098 offset</a:t>
            </a:r>
          </a:p>
        </p:txBody>
      </p:sp>
    </p:spTree>
    <p:extLst>
      <p:ext uri="{BB962C8B-B14F-4D97-AF65-F5344CB8AC3E}">
        <p14:creationId xmlns:p14="http://schemas.microsoft.com/office/powerpoint/2010/main" val="37925921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585758"/>
            <a:ext cx="10582836" cy="4417906"/>
          </a:xfrm>
        </p:spPr>
        <p:txBody>
          <a:bodyPr>
            <a:normAutofit/>
          </a:bodyPr>
          <a:lstStyle/>
          <a:p>
            <a:r>
              <a:rPr lang="en-US" dirty="0"/>
              <a:t>Air Content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24% of samples show a significant decrease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A-frame caused the most impact on the air volume after pumping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SAM Number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29% of samples increased significantly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Arch configuration caused the most impact on void spacing after pumping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201168" lvl="1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27D8F-9665-4E2C-AFD3-E7FC556F9D0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712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the hardened concrete?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1592" y="2037839"/>
            <a:ext cx="3163824" cy="42127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46" y="2041115"/>
            <a:ext cx="2188093" cy="210311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27D8F-9665-4E2C-AFD3-E7FC556F9D0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287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53</a:t>
            </a:fld>
            <a:endParaRPr lang="en-US"/>
          </a:p>
        </p:txBody>
      </p:sp>
      <p:pic>
        <p:nvPicPr>
          <p:cNvPr id="5" name="Content Placeholder 8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90" y="233083"/>
            <a:ext cx="9399581" cy="590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07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54</a:t>
            </a:fld>
            <a:endParaRPr lang="en-US"/>
          </a:p>
        </p:txBody>
      </p:sp>
      <p:pic>
        <p:nvPicPr>
          <p:cNvPr id="5" name="Content Placeholder 8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90" y="233083"/>
            <a:ext cx="9399581" cy="5903596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 rot="10800000">
            <a:off x="2357717" y="1192306"/>
            <a:ext cx="5916705" cy="3227294"/>
          </a:xfrm>
          <a:custGeom>
            <a:avLst/>
            <a:gdLst>
              <a:gd name="connsiteX0" fmla="*/ 0 w 4246880"/>
              <a:gd name="connsiteY0" fmla="*/ 2407920 h 2407920"/>
              <a:gd name="connsiteX1" fmla="*/ 4246880 w 4246880"/>
              <a:gd name="connsiteY1" fmla="*/ 2397760 h 2407920"/>
              <a:gd name="connsiteX2" fmla="*/ 4236720 w 4246880"/>
              <a:gd name="connsiteY2" fmla="*/ 0 h 2407920"/>
              <a:gd name="connsiteX3" fmla="*/ 0 w 4246880"/>
              <a:gd name="connsiteY3" fmla="*/ 2407920 h 240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6880" h="2407920">
                <a:moveTo>
                  <a:pt x="0" y="2407920"/>
                </a:moveTo>
                <a:lnTo>
                  <a:pt x="4246880" y="2397760"/>
                </a:lnTo>
                <a:cubicBezTo>
                  <a:pt x="4243493" y="1598507"/>
                  <a:pt x="4240107" y="799253"/>
                  <a:pt x="4236720" y="0"/>
                </a:cubicBezTo>
                <a:lnTo>
                  <a:pt x="0" y="2407920"/>
                </a:lnTo>
                <a:close/>
              </a:path>
            </a:pathLst>
          </a:custGeom>
          <a:solidFill>
            <a:schemeClr val="accent2">
              <a:alpha val="14000"/>
            </a:schemeClr>
          </a:solidFill>
          <a:ln w="222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354435" y="1192305"/>
            <a:ext cx="2320571" cy="1237129"/>
            <a:chOff x="7497307" y="3738453"/>
            <a:chExt cx="1696720" cy="1317814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8659887" y="4295797"/>
              <a:ext cx="367061" cy="7604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12"/>
            <p:cNvSpPr txBox="1"/>
            <p:nvPr/>
          </p:nvSpPr>
          <p:spPr>
            <a:xfrm>
              <a:off x="7497307" y="3738453"/>
              <a:ext cx="1696720" cy="1114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 u="sng" dirty="0"/>
                <a:t>23% Increase!</a:t>
              </a:r>
              <a:endParaRPr lang="en-US" sz="2400" b="1" dirty="0"/>
            </a:p>
            <a:p>
              <a:endParaRPr lang="en-US" sz="1600" dirty="0"/>
            </a:p>
            <a:p>
              <a:r>
                <a:rPr lang="en-US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65372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55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95718" y="6087035"/>
            <a:ext cx="8265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Arch results are similar.  Flat shows little loss in air.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18" y="365125"/>
            <a:ext cx="9886946" cy="5811838"/>
          </a:xfrm>
          <a:prstGeom prst="rect">
            <a:avLst/>
          </a:prstGeom>
        </p:spPr>
      </p:pic>
      <p:sp>
        <p:nvSpPr>
          <p:cNvPr id="9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48842E4-395D-490C-814A-7FA7476224F3}" type="slidenum">
              <a:rPr lang="en-US" smtClean="0"/>
              <a:pPr/>
              <a:t>55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563906" y="3612776"/>
            <a:ext cx="7853082" cy="268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139807" y="3051672"/>
            <a:ext cx="0" cy="561861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137971" y="3612776"/>
            <a:ext cx="1836" cy="508611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11365" y="2194537"/>
            <a:ext cx="2393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Hardened air higher than fresh air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08681" y="4328548"/>
            <a:ext cx="2393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Hardened air lower </a:t>
            </a:r>
          </a:p>
          <a:p>
            <a:r>
              <a:rPr lang="en-US" sz="2000" dirty="0"/>
              <a:t>than fresh air</a:t>
            </a:r>
          </a:p>
        </p:txBody>
      </p:sp>
      <p:pic>
        <p:nvPicPr>
          <p:cNvPr id="16" name="Picture 15" descr="Image result for pistol pete he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611" y="387551"/>
            <a:ext cx="1421112" cy="166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541801" y="5563815"/>
            <a:ext cx="331862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After Pumping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06159" y="5563815"/>
            <a:ext cx="32816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Before Pumping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55623" y="5568534"/>
            <a:ext cx="1834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Field data</a:t>
            </a:r>
          </a:p>
        </p:txBody>
      </p:sp>
    </p:spTree>
    <p:extLst>
      <p:ext uri="{BB962C8B-B14F-4D97-AF65-F5344CB8AC3E}">
        <p14:creationId xmlns:p14="http://schemas.microsoft.com/office/powerpoint/2010/main" val="22132659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56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612" y="29979"/>
            <a:ext cx="8641976" cy="6566446"/>
          </a:xfrm>
          <a:prstGeom prst="rect">
            <a:avLst/>
          </a:prstGeom>
        </p:spPr>
      </p:pic>
      <p:pic>
        <p:nvPicPr>
          <p:cNvPr id="6" name="Picture 5" descr="Image result for pistol pete he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040" y="83567"/>
            <a:ext cx="1421112" cy="166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507506" y="3792071"/>
            <a:ext cx="1246094" cy="582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41694" y="726143"/>
            <a:ext cx="1891553" cy="519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821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533400"/>
            <a:ext cx="93980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328928"/>
            <a:ext cx="10617200" cy="5376672"/>
          </a:xfrm>
        </p:spPr>
        <p:txBody>
          <a:bodyPr>
            <a:normAutofit/>
          </a:bodyPr>
          <a:lstStyle/>
          <a:p>
            <a:pPr>
              <a:lnSpc>
                <a:spcPts val="2600"/>
              </a:lnSpc>
              <a:spcBef>
                <a:spcPts val="0"/>
              </a:spcBef>
            </a:pPr>
            <a:endParaRPr lang="en-US" sz="2400" dirty="0"/>
          </a:p>
          <a:p>
            <a:pPr>
              <a:lnSpc>
                <a:spcPts val="2600"/>
              </a:lnSpc>
              <a:spcBef>
                <a:spcPts val="0"/>
              </a:spcBef>
            </a:pPr>
            <a:r>
              <a:rPr lang="en-US" sz="2400" dirty="0"/>
              <a:t>The hardened and fresh measurements closely matched prior to pumping.</a:t>
            </a:r>
          </a:p>
          <a:p>
            <a:pPr>
              <a:lnSpc>
                <a:spcPts val="2600"/>
              </a:lnSpc>
              <a:spcBef>
                <a:spcPts val="0"/>
              </a:spcBef>
            </a:pPr>
            <a:endParaRPr lang="en-US" sz="2400" dirty="0"/>
          </a:p>
          <a:p>
            <a:pPr>
              <a:lnSpc>
                <a:spcPts val="2600"/>
              </a:lnSpc>
              <a:spcBef>
                <a:spcPts val="0"/>
              </a:spcBef>
            </a:pPr>
            <a:r>
              <a:rPr lang="en-US" sz="2400" dirty="0"/>
              <a:t>After pumping the hardened air content was on </a:t>
            </a:r>
            <a:r>
              <a:rPr lang="en-US" sz="2400" u="sng" dirty="0"/>
              <a:t>average</a:t>
            </a:r>
            <a:r>
              <a:rPr lang="en-US" sz="2400" dirty="0"/>
              <a:t> 1.15x higher than the fresh air content. </a:t>
            </a:r>
          </a:p>
          <a:p>
            <a:pPr>
              <a:lnSpc>
                <a:spcPts val="2600"/>
              </a:lnSpc>
              <a:spcBef>
                <a:spcPts val="0"/>
              </a:spcBef>
            </a:pPr>
            <a:endParaRPr lang="en-US" sz="2400" dirty="0"/>
          </a:p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r>
              <a:rPr lang="en-US" sz="2400" dirty="0"/>
              <a:t>For example – After pumping 6% fresh and about 7% in hardened concrete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endParaRPr lang="en-US" sz="2400" dirty="0"/>
          </a:p>
          <a:p>
            <a:pPr>
              <a:lnSpc>
                <a:spcPts val="2600"/>
              </a:lnSpc>
              <a:spcBef>
                <a:spcPts val="0"/>
              </a:spcBef>
            </a:pPr>
            <a:r>
              <a:rPr lang="en-US" sz="2400" dirty="0"/>
              <a:t>There is no significant change in the spacing factor when comparing data before and after pumping.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957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533400"/>
            <a:ext cx="93980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328928"/>
            <a:ext cx="10617200" cy="53766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These are the same findings from the lab but with different pump configurations, equipment, and materials!!!!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r>
              <a:rPr lang="en-US" sz="2400" b="1" dirty="0"/>
              <a:t>The fresh measurements after pumping do not seem to represent the performance or properties of the hardened concrete.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buNone/>
            </a:pPr>
            <a:endParaRPr lang="en-US" sz="2400" dirty="0"/>
          </a:p>
          <a:p>
            <a:pPr>
              <a:lnSpc>
                <a:spcPts val="2600"/>
              </a:lnSpc>
              <a:spcBef>
                <a:spcPts val="0"/>
              </a:spcBef>
            </a:pPr>
            <a:endParaRPr lang="en-US" sz="2000" dirty="0"/>
          </a:p>
          <a:p>
            <a:pPr>
              <a:lnSpc>
                <a:spcPts val="2600"/>
              </a:lnSpc>
              <a:spcBef>
                <a:spcPts val="0"/>
              </a:spcBef>
            </a:pP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704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533400"/>
            <a:ext cx="93980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happening?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328928"/>
            <a:ext cx="10617200" cy="5376672"/>
          </a:xfrm>
        </p:spPr>
        <p:txBody>
          <a:bodyPr>
            <a:normAutofit/>
          </a:bodyPr>
          <a:lstStyle/>
          <a:p>
            <a:pPr>
              <a:lnSpc>
                <a:spcPts val="2600"/>
              </a:lnSpc>
              <a:spcBef>
                <a:spcPts val="0"/>
              </a:spcBef>
            </a:pPr>
            <a:endParaRPr lang="en-US" sz="2400" dirty="0"/>
          </a:p>
          <a:p>
            <a:pPr>
              <a:lnSpc>
                <a:spcPts val="2600"/>
              </a:lnSpc>
              <a:spcBef>
                <a:spcPts val="0"/>
              </a:spcBef>
            </a:pPr>
            <a:endParaRPr lang="en-US" sz="2000" dirty="0"/>
          </a:p>
          <a:p>
            <a:pPr>
              <a:lnSpc>
                <a:spcPts val="2600"/>
              </a:lnSpc>
              <a:spcBef>
                <a:spcPts val="0"/>
              </a:spcBef>
            </a:pP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753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7423" y="-6275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pitchFamily="34" charset="-128"/>
              </a:rPr>
              <a:t>Why Do We Add Air to Concrete?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60634" y="1676400"/>
            <a:ext cx="8778766" cy="4724400"/>
          </a:xfrm>
        </p:spPr>
        <p:txBody>
          <a:bodyPr/>
          <a:lstStyle/>
          <a:p>
            <a:pPr algn="l"/>
            <a:r>
              <a:rPr lang="en-US" altLang="en-US" sz="3200" dirty="0">
                <a:solidFill>
                  <a:schemeClr val="tx1"/>
                </a:solidFill>
                <a:ea typeface="ＭＳ Ｐゴシック" pitchFamily="34" charset="-128"/>
              </a:rPr>
              <a:t>Air-entrained bubbles are a key to the freeze-thaw resistance of concrete</a:t>
            </a:r>
          </a:p>
          <a:p>
            <a:pPr algn="l"/>
            <a:endParaRPr lang="en-US" alt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algn="l"/>
            <a:r>
              <a:rPr lang="en-US" altLang="en-US" sz="3200" dirty="0">
                <a:solidFill>
                  <a:schemeClr val="tx1"/>
                </a:solidFill>
                <a:ea typeface="ＭＳ Ｐゴシック" pitchFamily="34" charset="-128"/>
              </a:rPr>
              <a:t>Air volume = freeze-thaw performance</a:t>
            </a:r>
          </a:p>
          <a:p>
            <a:pPr algn="l">
              <a:buFontTx/>
              <a:buChar char="•"/>
            </a:pPr>
            <a:endParaRPr lang="en-US" alt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algn="l"/>
            <a:r>
              <a:rPr lang="en-US" altLang="en-US" sz="3200" dirty="0">
                <a:solidFill>
                  <a:schemeClr val="tx1"/>
                </a:solidFill>
                <a:ea typeface="ＭＳ Ｐゴシック" pitchFamily="34" charset="-128"/>
              </a:rPr>
              <a:t>Smaller bubbles are more effective in providing freeze-thaw resistance and have less of an impact on our concrete than larger bubbles</a:t>
            </a:r>
          </a:p>
          <a:p>
            <a:pPr algn="l">
              <a:buFontTx/>
              <a:buChar char="•"/>
            </a:pPr>
            <a:endParaRPr lang="en-US" altLang="en-US" dirty="0">
              <a:ea typeface="ＭＳ Ｐゴシック" pitchFamily="34" charset="-128"/>
            </a:endParaRPr>
          </a:p>
        </p:txBody>
      </p:sp>
      <p:cxnSp>
        <p:nvCxnSpPr>
          <p:cNvPr id="7172" name="Straight Connector 2"/>
          <p:cNvCxnSpPr>
            <a:cxnSpLocks noChangeShapeType="1"/>
          </p:cNvCxnSpPr>
          <p:nvPr/>
        </p:nvCxnSpPr>
        <p:spPr bwMode="auto">
          <a:xfrm flipV="1">
            <a:off x="3599793" y="3379077"/>
            <a:ext cx="228600" cy="30480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446961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533400"/>
            <a:ext cx="93980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happening?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328928"/>
            <a:ext cx="10617200" cy="5376672"/>
          </a:xfrm>
        </p:spPr>
        <p:txBody>
          <a:bodyPr>
            <a:normAutofit/>
          </a:bodyPr>
          <a:lstStyle/>
          <a:p>
            <a:pPr>
              <a:lnSpc>
                <a:spcPts val="2600"/>
              </a:lnSpc>
              <a:spcBef>
                <a:spcPts val="0"/>
              </a:spcBef>
            </a:pPr>
            <a:endParaRPr lang="en-US" sz="2400" dirty="0"/>
          </a:p>
          <a:p>
            <a:pPr>
              <a:lnSpc>
                <a:spcPts val="2600"/>
              </a:lnSpc>
              <a:spcBef>
                <a:spcPts val="0"/>
              </a:spcBef>
            </a:pPr>
            <a:endParaRPr lang="en-US" sz="2000" dirty="0"/>
          </a:p>
          <a:p>
            <a:pPr>
              <a:lnSpc>
                <a:spcPts val="2600"/>
              </a:lnSpc>
              <a:spcBef>
                <a:spcPts val="0"/>
              </a:spcBef>
            </a:pP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60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B03A8F-D700-D632-3C53-169BB5DDCEAD}"/>
              </a:ext>
            </a:extLst>
          </p:cNvPr>
          <p:cNvSpPr txBox="1"/>
          <p:nvPr/>
        </p:nvSpPr>
        <p:spPr>
          <a:xfrm>
            <a:off x="374352" y="2626599"/>
            <a:ext cx="10678228" cy="110799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Back to the lab!!!!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4475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the air change within the pump network?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122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62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40" y="0"/>
            <a:ext cx="6815328" cy="68153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08624" y="2113808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a</a:t>
            </a:r>
            <a:endParaRPr lang="en-US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36740" y="2225304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b</a:t>
            </a:r>
            <a:endParaRPr lang="en-US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73440" y="3493058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c</a:t>
            </a:r>
            <a:endParaRPr lang="en-US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54240" y="4811268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d</a:t>
            </a:r>
            <a:endParaRPr lang="en-US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14240" y="4570506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e</a:t>
            </a:r>
            <a:endParaRPr lang="en-US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18992" y="2839257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f</a:t>
            </a:r>
            <a:endParaRPr lang="en-US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94204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63</a:t>
            </a:fld>
            <a:endParaRPr lang="en-US"/>
          </a:p>
        </p:txBody>
      </p:sp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957580" y="280034"/>
          <a:ext cx="9961880" cy="6441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520804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air is lost right after the pump and stays almost constant throughout the pipe network.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Additional piston strokes (pressure cycles) did not cause additional air to be lost.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air loss coincides with point of highest pressure.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448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533399"/>
            <a:ext cx="9398000" cy="121227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Why does this happen?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328928"/>
            <a:ext cx="10617200" cy="5376672"/>
          </a:xfrm>
        </p:spPr>
        <p:txBody>
          <a:bodyPr>
            <a:normAutofit/>
          </a:bodyPr>
          <a:lstStyle/>
          <a:p>
            <a:pPr>
              <a:lnSpc>
                <a:spcPts val="2600"/>
              </a:lnSpc>
              <a:spcBef>
                <a:spcPts val="0"/>
              </a:spcBef>
            </a:pPr>
            <a:endParaRPr lang="en-US" sz="2400" dirty="0"/>
          </a:p>
          <a:p>
            <a:pPr>
              <a:lnSpc>
                <a:spcPts val="2600"/>
              </a:lnSpc>
              <a:spcBef>
                <a:spcPts val="0"/>
              </a:spcBef>
            </a:pPr>
            <a:endParaRPr lang="en-US" sz="2000" dirty="0"/>
          </a:p>
          <a:p>
            <a:pPr>
              <a:lnSpc>
                <a:spcPts val="2600"/>
              </a:lnSpc>
              <a:spcBef>
                <a:spcPts val="0"/>
              </a:spcBef>
            </a:pP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65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99881" y="1884891"/>
            <a:ext cx="9457765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0">
              <a:buNone/>
            </a:pPr>
            <a:r>
              <a:rPr lang="en-US" sz="3600" dirty="0"/>
              <a:t>Henry’s Law – p=kc</a:t>
            </a:r>
          </a:p>
          <a:p>
            <a:pPr lvl="3"/>
            <a:r>
              <a:rPr lang="en-US" sz="3200" dirty="0"/>
              <a:t>p=partial pressure of the gas</a:t>
            </a:r>
          </a:p>
          <a:p>
            <a:pPr lvl="3"/>
            <a:r>
              <a:rPr lang="en-US" sz="3200" dirty="0"/>
              <a:t>c=concentration of the dissolved gas in solution</a:t>
            </a:r>
          </a:p>
          <a:p>
            <a:pPr lvl="3"/>
            <a:r>
              <a:rPr lang="en-US" sz="3200" dirty="0"/>
              <a:t>k=constant</a:t>
            </a:r>
          </a:p>
          <a:p>
            <a:pPr marL="822960" lvl="3" indent="0">
              <a:buNone/>
            </a:pPr>
            <a:endParaRPr lang="en-US" sz="3200" dirty="0"/>
          </a:p>
          <a:p>
            <a:pPr lvl="1"/>
            <a:r>
              <a:rPr lang="en-US" sz="3600" dirty="0"/>
              <a:t>Pressure</a:t>
            </a:r>
          </a:p>
          <a:p>
            <a:pPr lvl="1"/>
            <a:r>
              <a:rPr lang="en-US" sz="3600" dirty="0"/>
              <a:t>Dissolved gas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577788" y="4491318"/>
            <a:ext cx="0" cy="430306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577788" y="5011271"/>
            <a:ext cx="0" cy="430306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4635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533400"/>
            <a:ext cx="93980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Air and SAM over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328928"/>
            <a:ext cx="10617200" cy="5376672"/>
          </a:xfrm>
        </p:spPr>
        <p:txBody>
          <a:bodyPr>
            <a:normAutofit/>
          </a:bodyPr>
          <a:lstStyle/>
          <a:p>
            <a:pPr>
              <a:lnSpc>
                <a:spcPts val="2600"/>
              </a:lnSpc>
              <a:spcBef>
                <a:spcPts val="0"/>
              </a:spcBef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We pumped concrete and measured how the air volume and SAM Number change over time.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66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95111" y="3369850"/>
            <a:ext cx="3511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15 min</a:t>
            </a:r>
          </a:p>
        </p:txBody>
      </p:sp>
      <p:pic>
        <p:nvPicPr>
          <p:cNvPr id="12" name="Picture 2" descr="A concrete pump is a machine used for transferring liquid concrete by pumping. There are two types of concrete pumps. The first type of concrete pump is attached to a truck. It is known as a trailer-mounted boom concrete pump because it uses a remote-controlled articulating robotic arm (called a boom) to place concrete accurately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"/>
          <a:stretch/>
        </p:blipFill>
        <p:spPr bwMode="auto">
          <a:xfrm>
            <a:off x="2006994" y="2758596"/>
            <a:ext cx="3013906" cy="38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oncrete Mixing Tub 10 Gallons Medium Cement Mortar Grout Mix Tray Pan PVC  Black for sale online | eBa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5" b="28905"/>
          <a:stretch/>
        </p:blipFill>
        <p:spPr bwMode="auto">
          <a:xfrm>
            <a:off x="5549454" y="3072688"/>
            <a:ext cx="2369250" cy="105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oncrete Mixing Tub 10 Gallons Medium Cement Mortar Grout Mix Tray Pan PVC  Black for sale online | eBa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5" b="28905"/>
          <a:stretch/>
        </p:blipFill>
        <p:spPr bwMode="auto">
          <a:xfrm>
            <a:off x="5549454" y="4226327"/>
            <a:ext cx="2369250" cy="105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oncrete Mixing Tub 10 Gallons Medium Cement Mortar Grout Mix Tray Pan PVC  Black for sale online | eBa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5" b="28905"/>
          <a:stretch/>
        </p:blipFill>
        <p:spPr bwMode="auto">
          <a:xfrm>
            <a:off x="5549454" y="5379966"/>
            <a:ext cx="2369250" cy="105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408827" y="4293616"/>
            <a:ext cx="3511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30 min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47258" y="5432584"/>
            <a:ext cx="3511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45 min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91272" y="2289639"/>
            <a:ext cx="5239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Sampling time </a:t>
            </a:r>
          </a:p>
          <a:p>
            <a:r>
              <a:rPr lang="en-US" sz="2800" u="sng" dirty="0"/>
              <a:t>after pumping</a:t>
            </a:r>
          </a:p>
        </p:txBody>
      </p:sp>
    </p:spTree>
    <p:extLst>
      <p:ext uri="{BB962C8B-B14F-4D97-AF65-F5344CB8AC3E}">
        <p14:creationId xmlns:p14="http://schemas.microsoft.com/office/powerpoint/2010/main" val="20093359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67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49" y="216131"/>
            <a:ext cx="10284617" cy="58067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73636" y="1205345"/>
            <a:ext cx="1679171" cy="565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24350" y="216131"/>
            <a:ext cx="4292138" cy="565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91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68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49" y="206987"/>
            <a:ext cx="10284617" cy="58067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73636" y="1205345"/>
            <a:ext cx="1679171" cy="565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24350" y="216131"/>
            <a:ext cx="4292138" cy="565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430342" y="994083"/>
            <a:ext cx="44823" cy="3762068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28169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69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49" y="206987"/>
            <a:ext cx="10284617" cy="58067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73636" y="1205345"/>
            <a:ext cx="1679171" cy="565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24350" y="216131"/>
            <a:ext cx="4292138" cy="565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430342" y="994083"/>
            <a:ext cx="44823" cy="3762068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887" y="0"/>
            <a:ext cx="1894802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Bubbles go away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00641" y="0"/>
            <a:ext cx="2388016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Bubbles come back?</a:t>
            </a:r>
          </a:p>
        </p:txBody>
      </p:sp>
    </p:spTree>
    <p:extLst>
      <p:ext uri="{BB962C8B-B14F-4D97-AF65-F5344CB8AC3E}">
        <p14:creationId xmlns:p14="http://schemas.microsoft.com/office/powerpoint/2010/main" val="1957150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2667000" y="5486400"/>
            <a:ext cx="69342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cs typeface="Arial" panose="020B0604020202020204" pitchFamily="34" charset="0"/>
              </a:rPr>
              <a:t>   </a:t>
            </a:r>
            <a:r>
              <a:rPr lang="en-US" altLang="en-US" sz="2000" dirty="0">
                <a:cs typeface="Arial" panose="020B0604020202020204" pitchFamily="34" charset="0"/>
              </a:rPr>
              <a:t>Volume of air provided is the same for both.</a:t>
            </a:r>
          </a:p>
          <a:p>
            <a:pPr>
              <a:spcBef>
                <a:spcPct val="50000"/>
              </a:spcBef>
            </a:pPr>
            <a:r>
              <a:rPr lang="en-US" altLang="en-US" sz="2000" dirty="0">
                <a:cs typeface="Arial" panose="020B0604020202020204" pitchFamily="34" charset="0"/>
              </a:rPr>
              <a:t>    Case B has a better air void distribution. </a:t>
            </a:r>
          </a:p>
        </p:txBody>
      </p:sp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2743200" y="1249364"/>
            <a:ext cx="685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>
                <a:cs typeface="Arial" panose="020B0604020202020204" pitchFamily="34" charset="0"/>
              </a:rPr>
              <a:t>A</a:t>
            </a: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9677400" y="1219200"/>
            <a:ext cx="685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>
                <a:cs typeface="Arial" panose="020B0604020202020204" pitchFamily="34" charset="0"/>
              </a:rPr>
              <a:t>B</a:t>
            </a:r>
          </a:p>
        </p:txBody>
      </p:sp>
      <p:pic>
        <p:nvPicPr>
          <p:cNvPr id="717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782764"/>
            <a:ext cx="7391400" cy="35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2098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kern="0" dirty="0">
                <a:latin typeface="+mj-lt"/>
                <a:ea typeface="+mj-ea"/>
                <a:cs typeface="+mj-cs"/>
              </a:rPr>
              <a:t>What Do You Want in an Air-Void System?</a:t>
            </a:r>
          </a:p>
        </p:txBody>
      </p:sp>
    </p:spTree>
    <p:extLst>
      <p:ext uri="{BB962C8B-B14F-4D97-AF65-F5344CB8AC3E}">
        <p14:creationId xmlns:p14="http://schemas.microsoft.com/office/powerpoint/2010/main" val="2057526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70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61" y="282633"/>
            <a:ext cx="10494577" cy="58521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60568" y="556953"/>
            <a:ext cx="6932814" cy="565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35834" y="3926378"/>
            <a:ext cx="1774766" cy="565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mage result for pistol pete he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611" y="387551"/>
            <a:ext cx="1421112" cy="166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5269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71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61" y="282633"/>
            <a:ext cx="10494577" cy="58521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60568" y="556953"/>
            <a:ext cx="6932814" cy="565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35834" y="3926378"/>
            <a:ext cx="1774766" cy="565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mage result for pistol pete he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611" y="387551"/>
            <a:ext cx="1421112" cy="166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2776087" y="387551"/>
            <a:ext cx="44823" cy="4558308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9729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72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61" y="282633"/>
            <a:ext cx="10494577" cy="58521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60568" y="556953"/>
            <a:ext cx="6932814" cy="565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35834" y="3926378"/>
            <a:ext cx="1774766" cy="565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mage result for pistol pete he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611" y="387551"/>
            <a:ext cx="1421112" cy="166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2776087" y="387551"/>
            <a:ext cx="44823" cy="4558308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7818" y="5016"/>
            <a:ext cx="2171918" cy="175432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Bubble spacing increases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87153" y="5016"/>
            <a:ext cx="2587751" cy="175432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Bubble spacing decreases?</a:t>
            </a:r>
          </a:p>
        </p:txBody>
      </p:sp>
    </p:spTree>
    <p:extLst>
      <p:ext uri="{BB962C8B-B14F-4D97-AF65-F5344CB8AC3E}">
        <p14:creationId xmlns:p14="http://schemas.microsoft.com/office/powerpoint/2010/main" val="27905960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happening???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pressures from pumping causes the small bubbles to </a:t>
            </a:r>
            <a:r>
              <a:rPr lang="en-US" b="1" u="sng" dirty="0"/>
              <a:t>temporarily</a:t>
            </a:r>
            <a:r>
              <a:rPr lang="en-US" b="1" dirty="0"/>
              <a:t> </a:t>
            </a:r>
            <a:r>
              <a:rPr lang="en-US" dirty="0"/>
              <a:t>dissolve</a:t>
            </a:r>
          </a:p>
          <a:p>
            <a:endParaRPr lang="en-US" dirty="0"/>
          </a:p>
          <a:p>
            <a:r>
              <a:rPr lang="en-US" dirty="0"/>
              <a:t>But good performance in the petrographic analysis, freeze-thaw testing, and reducing SAM Number over time suggests that the </a:t>
            </a:r>
            <a:r>
              <a:rPr lang="en-US" b="1" dirty="0"/>
              <a:t>dissolved air comes back before the concrete hardens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When the air comes back it seems to be well dispersed and provides a similar spacing factor to what went into the pump.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7599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74</a:t>
            </a:fld>
            <a:endParaRPr lang="en-US"/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1676400" y="1251161"/>
            <a:ext cx="8839200" cy="5181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274320" lvl="1" indent="0">
              <a:buNone/>
            </a:pP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584373" y="3026228"/>
            <a:ext cx="135931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114" y="581625"/>
            <a:ext cx="3402486" cy="50842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56259" b="7965"/>
          <a:stretch/>
        </p:blipFill>
        <p:spPr>
          <a:xfrm>
            <a:off x="3287487" y="192600"/>
            <a:ext cx="1763485" cy="616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007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75</a:t>
            </a:fld>
            <a:endParaRPr lang="en-US"/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86" y="625474"/>
            <a:ext cx="6096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sprite bubbles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74" y="1185731"/>
            <a:ext cx="3838509" cy="497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4800602" y="3646714"/>
            <a:ext cx="135931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4398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76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Star Wars Episode VI: Return of the Jedi | Lucasfilm Wiki | Fando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15"/>
          <a:stretch/>
        </p:blipFill>
        <p:spPr bwMode="auto">
          <a:xfrm>
            <a:off x="3343386" y="-118996"/>
            <a:ext cx="5505227" cy="697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5753905" y="5157948"/>
            <a:ext cx="886427" cy="812547"/>
          </a:xfrm>
          <a:custGeom>
            <a:avLst/>
            <a:gdLst>
              <a:gd name="connsiteX0" fmla="*/ 538716 w 1226610"/>
              <a:gd name="connsiteY0" fmla="*/ 758 h 1184516"/>
              <a:gd name="connsiteX1" fmla="*/ 559982 w 1226610"/>
              <a:gd name="connsiteY1" fmla="*/ 43288 h 1184516"/>
              <a:gd name="connsiteX2" fmla="*/ 567070 w 1226610"/>
              <a:gd name="connsiteY2" fmla="*/ 64553 h 1184516"/>
              <a:gd name="connsiteX3" fmla="*/ 595423 w 1226610"/>
              <a:gd name="connsiteY3" fmla="*/ 107083 h 1184516"/>
              <a:gd name="connsiteX4" fmla="*/ 602512 w 1226610"/>
              <a:gd name="connsiteY4" fmla="*/ 128348 h 1184516"/>
              <a:gd name="connsiteX5" fmla="*/ 645042 w 1226610"/>
              <a:gd name="connsiteY5" fmla="*/ 142525 h 1184516"/>
              <a:gd name="connsiteX6" fmla="*/ 765544 w 1226610"/>
              <a:gd name="connsiteY6" fmla="*/ 135437 h 1184516"/>
              <a:gd name="connsiteX7" fmla="*/ 829340 w 1226610"/>
              <a:gd name="connsiteY7" fmla="*/ 114172 h 1184516"/>
              <a:gd name="connsiteX8" fmla="*/ 900223 w 1226610"/>
              <a:gd name="connsiteY8" fmla="*/ 92907 h 1184516"/>
              <a:gd name="connsiteX9" fmla="*/ 949842 w 1226610"/>
              <a:gd name="connsiteY9" fmla="*/ 85818 h 1184516"/>
              <a:gd name="connsiteX10" fmla="*/ 971107 w 1226610"/>
              <a:gd name="connsiteY10" fmla="*/ 78730 h 1184516"/>
              <a:gd name="connsiteX11" fmla="*/ 999461 w 1226610"/>
              <a:gd name="connsiteY11" fmla="*/ 71641 h 1184516"/>
              <a:gd name="connsiteX12" fmla="*/ 1020726 w 1226610"/>
              <a:gd name="connsiteY12" fmla="*/ 57465 h 1184516"/>
              <a:gd name="connsiteX13" fmla="*/ 1041991 w 1226610"/>
              <a:gd name="connsiteY13" fmla="*/ 50376 h 1184516"/>
              <a:gd name="connsiteX14" fmla="*/ 1141228 w 1226610"/>
              <a:gd name="connsiteY14" fmla="*/ 57465 h 1184516"/>
              <a:gd name="connsiteX15" fmla="*/ 1190847 w 1226610"/>
              <a:gd name="connsiteY15" fmla="*/ 71641 h 1184516"/>
              <a:gd name="connsiteX16" fmla="*/ 1219200 w 1226610"/>
              <a:gd name="connsiteY16" fmla="*/ 78730 h 1184516"/>
              <a:gd name="connsiteX17" fmla="*/ 1226289 w 1226610"/>
              <a:gd name="connsiteY17" fmla="*/ 107083 h 1184516"/>
              <a:gd name="connsiteX18" fmla="*/ 1205023 w 1226610"/>
              <a:gd name="connsiteY18" fmla="*/ 163790 h 1184516"/>
              <a:gd name="connsiteX19" fmla="*/ 1197935 w 1226610"/>
              <a:gd name="connsiteY19" fmla="*/ 220497 h 1184516"/>
              <a:gd name="connsiteX20" fmla="*/ 1219200 w 1226610"/>
              <a:gd name="connsiteY20" fmla="*/ 546562 h 1184516"/>
              <a:gd name="connsiteX21" fmla="*/ 1219200 w 1226610"/>
              <a:gd name="connsiteY21" fmla="*/ 723772 h 1184516"/>
              <a:gd name="connsiteX22" fmla="*/ 1205023 w 1226610"/>
              <a:gd name="connsiteY22" fmla="*/ 752125 h 1184516"/>
              <a:gd name="connsiteX23" fmla="*/ 1197935 w 1226610"/>
              <a:gd name="connsiteY23" fmla="*/ 780479 h 1184516"/>
              <a:gd name="connsiteX24" fmla="*/ 1183758 w 1226610"/>
              <a:gd name="connsiteY24" fmla="*/ 823009 h 1184516"/>
              <a:gd name="connsiteX25" fmla="*/ 1176670 w 1226610"/>
              <a:gd name="connsiteY25" fmla="*/ 844274 h 1184516"/>
              <a:gd name="connsiteX26" fmla="*/ 1169582 w 1226610"/>
              <a:gd name="connsiteY26" fmla="*/ 865539 h 1184516"/>
              <a:gd name="connsiteX27" fmla="*/ 1162493 w 1226610"/>
              <a:gd name="connsiteY27" fmla="*/ 893893 h 1184516"/>
              <a:gd name="connsiteX28" fmla="*/ 1148316 w 1226610"/>
              <a:gd name="connsiteY28" fmla="*/ 915158 h 1184516"/>
              <a:gd name="connsiteX29" fmla="*/ 1119963 w 1226610"/>
              <a:gd name="connsiteY29" fmla="*/ 1000218 h 1184516"/>
              <a:gd name="connsiteX30" fmla="*/ 1105786 w 1226610"/>
              <a:gd name="connsiteY30" fmla="*/ 1042748 h 1184516"/>
              <a:gd name="connsiteX31" fmla="*/ 1091609 w 1226610"/>
              <a:gd name="connsiteY31" fmla="*/ 1064014 h 1184516"/>
              <a:gd name="connsiteX32" fmla="*/ 1070344 w 1226610"/>
              <a:gd name="connsiteY32" fmla="*/ 1106544 h 1184516"/>
              <a:gd name="connsiteX33" fmla="*/ 1056168 w 1226610"/>
              <a:gd name="connsiteY33" fmla="*/ 1149074 h 1184516"/>
              <a:gd name="connsiteX34" fmla="*/ 1049079 w 1226610"/>
              <a:gd name="connsiteY34" fmla="*/ 1170339 h 1184516"/>
              <a:gd name="connsiteX35" fmla="*/ 1027814 w 1226610"/>
              <a:gd name="connsiteY35" fmla="*/ 1184516 h 1184516"/>
              <a:gd name="connsiteX36" fmla="*/ 985284 w 1226610"/>
              <a:gd name="connsiteY36" fmla="*/ 1177427 h 1184516"/>
              <a:gd name="connsiteX37" fmla="*/ 956930 w 1226610"/>
              <a:gd name="connsiteY37" fmla="*/ 1170339 h 1184516"/>
              <a:gd name="connsiteX38" fmla="*/ 786809 w 1226610"/>
              <a:gd name="connsiteY38" fmla="*/ 1156162 h 1184516"/>
              <a:gd name="connsiteX39" fmla="*/ 694661 w 1226610"/>
              <a:gd name="connsiteY39" fmla="*/ 1149074 h 1184516"/>
              <a:gd name="connsiteX40" fmla="*/ 602512 w 1226610"/>
              <a:gd name="connsiteY40" fmla="*/ 1141986 h 1184516"/>
              <a:gd name="connsiteX41" fmla="*/ 517451 w 1226610"/>
              <a:gd name="connsiteY41" fmla="*/ 1127809 h 1184516"/>
              <a:gd name="connsiteX42" fmla="*/ 446568 w 1226610"/>
              <a:gd name="connsiteY42" fmla="*/ 1106544 h 1184516"/>
              <a:gd name="connsiteX43" fmla="*/ 354419 w 1226610"/>
              <a:gd name="connsiteY43" fmla="*/ 1099455 h 1184516"/>
              <a:gd name="connsiteX44" fmla="*/ 276447 w 1226610"/>
              <a:gd name="connsiteY44" fmla="*/ 1092367 h 1184516"/>
              <a:gd name="connsiteX45" fmla="*/ 233916 w 1226610"/>
              <a:gd name="connsiteY45" fmla="*/ 1078190 h 1184516"/>
              <a:gd name="connsiteX46" fmla="*/ 212651 w 1226610"/>
              <a:gd name="connsiteY46" fmla="*/ 1071102 h 1184516"/>
              <a:gd name="connsiteX47" fmla="*/ 219740 w 1226610"/>
              <a:gd name="connsiteY47" fmla="*/ 1014395 h 1184516"/>
              <a:gd name="connsiteX48" fmla="*/ 198475 w 1226610"/>
              <a:gd name="connsiteY48" fmla="*/ 943511 h 1184516"/>
              <a:gd name="connsiteX49" fmla="*/ 155944 w 1226610"/>
              <a:gd name="connsiteY49" fmla="*/ 929334 h 1184516"/>
              <a:gd name="connsiteX50" fmla="*/ 106326 w 1226610"/>
              <a:gd name="connsiteY50" fmla="*/ 908069 h 1184516"/>
              <a:gd name="connsiteX51" fmla="*/ 77972 w 1226610"/>
              <a:gd name="connsiteY51" fmla="*/ 872627 h 1184516"/>
              <a:gd name="connsiteX52" fmla="*/ 42530 w 1226610"/>
              <a:gd name="connsiteY52" fmla="*/ 837186 h 1184516"/>
              <a:gd name="connsiteX53" fmla="*/ 14177 w 1226610"/>
              <a:gd name="connsiteY53" fmla="*/ 794655 h 1184516"/>
              <a:gd name="connsiteX54" fmla="*/ 0 w 1226610"/>
              <a:gd name="connsiteY54" fmla="*/ 752125 h 1184516"/>
              <a:gd name="connsiteX55" fmla="*/ 14177 w 1226610"/>
              <a:gd name="connsiteY55" fmla="*/ 667065 h 1184516"/>
              <a:gd name="connsiteX56" fmla="*/ 21265 w 1226610"/>
              <a:gd name="connsiteY56" fmla="*/ 645800 h 1184516"/>
              <a:gd name="connsiteX57" fmla="*/ 35442 w 1226610"/>
              <a:gd name="connsiteY57" fmla="*/ 624534 h 1184516"/>
              <a:gd name="connsiteX58" fmla="*/ 56707 w 1226610"/>
              <a:gd name="connsiteY58" fmla="*/ 582004 h 1184516"/>
              <a:gd name="connsiteX59" fmla="*/ 63796 w 1226610"/>
              <a:gd name="connsiteY59" fmla="*/ 560739 h 1184516"/>
              <a:gd name="connsiteX60" fmla="*/ 113414 w 1226610"/>
              <a:gd name="connsiteY60" fmla="*/ 504032 h 1184516"/>
              <a:gd name="connsiteX61" fmla="*/ 141768 w 1226610"/>
              <a:gd name="connsiteY61" fmla="*/ 461502 h 1184516"/>
              <a:gd name="connsiteX62" fmla="*/ 148856 w 1226610"/>
              <a:gd name="connsiteY62" fmla="*/ 440237 h 1184516"/>
              <a:gd name="connsiteX63" fmla="*/ 170121 w 1226610"/>
              <a:gd name="connsiteY63" fmla="*/ 426060 h 1184516"/>
              <a:gd name="connsiteX64" fmla="*/ 177209 w 1226610"/>
              <a:gd name="connsiteY64" fmla="*/ 404795 h 1184516"/>
              <a:gd name="connsiteX65" fmla="*/ 191386 w 1226610"/>
              <a:gd name="connsiteY65" fmla="*/ 383530 h 1184516"/>
              <a:gd name="connsiteX66" fmla="*/ 198475 w 1226610"/>
              <a:gd name="connsiteY66" fmla="*/ 348088 h 1184516"/>
              <a:gd name="connsiteX67" fmla="*/ 205563 w 1226610"/>
              <a:gd name="connsiteY67" fmla="*/ 326823 h 1184516"/>
              <a:gd name="connsiteX68" fmla="*/ 212651 w 1226610"/>
              <a:gd name="connsiteY68" fmla="*/ 298469 h 1184516"/>
              <a:gd name="connsiteX69" fmla="*/ 233916 w 1226610"/>
              <a:gd name="connsiteY69" fmla="*/ 284293 h 1184516"/>
              <a:gd name="connsiteX70" fmla="*/ 248093 w 1226610"/>
              <a:gd name="connsiteY70" fmla="*/ 220497 h 1184516"/>
              <a:gd name="connsiteX71" fmla="*/ 269358 w 1226610"/>
              <a:gd name="connsiteY71" fmla="*/ 156702 h 1184516"/>
              <a:gd name="connsiteX72" fmla="*/ 276447 w 1226610"/>
              <a:gd name="connsiteY72" fmla="*/ 135437 h 1184516"/>
              <a:gd name="connsiteX73" fmla="*/ 290623 w 1226610"/>
              <a:gd name="connsiteY73" fmla="*/ 50376 h 1184516"/>
              <a:gd name="connsiteX74" fmla="*/ 311889 w 1226610"/>
              <a:gd name="connsiteY74" fmla="*/ 57465 h 1184516"/>
              <a:gd name="connsiteX75" fmla="*/ 389861 w 1226610"/>
              <a:gd name="connsiteY75" fmla="*/ 50376 h 1184516"/>
              <a:gd name="connsiteX76" fmla="*/ 411126 w 1226610"/>
              <a:gd name="connsiteY76" fmla="*/ 43288 h 1184516"/>
              <a:gd name="connsiteX77" fmla="*/ 439479 w 1226610"/>
              <a:gd name="connsiteY77" fmla="*/ 36200 h 1184516"/>
              <a:gd name="connsiteX78" fmla="*/ 482009 w 1226610"/>
              <a:gd name="connsiteY78" fmla="*/ 14934 h 1184516"/>
              <a:gd name="connsiteX79" fmla="*/ 538716 w 1226610"/>
              <a:gd name="connsiteY79" fmla="*/ 758 h 118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26610" h="1184516">
                <a:moveTo>
                  <a:pt x="538716" y="758"/>
                </a:moveTo>
                <a:cubicBezTo>
                  <a:pt x="551711" y="5484"/>
                  <a:pt x="553545" y="28804"/>
                  <a:pt x="559982" y="43288"/>
                </a:cubicBezTo>
                <a:cubicBezTo>
                  <a:pt x="563017" y="50116"/>
                  <a:pt x="563441" y="58022"/>
                  <a:pt x="567070" y="64553"/>
                </a:cubicBezTo>
                <a:cubicBezTo>
                  <a:pt x="575344" y="79447"/>
                  <a:pt x="590035" y="90919"/>
                  <a:pt x="595423" y="107083"/>
                </a:cubicBezTo>
                <a:cubicBezTo>
                  <a:pt x="597786" y="114171"/>
                  <a:pt x="596432" y="124005"/>
                  <a:pt x="602512" y="128348"/>
                </a:cubicBezTo>
                <a:cubicBezTo>
                  <a:pt x="614672" y="137034"/>
                  <a:pt x="645042" y="142525"/>
                  <a:pt x="645042" y="142525"/>
                </a:cubicBezTo>
                <a:cubicBezTo>
                  <a:pt x="685209" y="140162"/>
                  <a:pt x="725488" y="139252"/>
                  <a:pt x="765544" y="135437"/>
                </a:cubicBezTo>
                <a:cubicBezTo>
                  <a:pt x="787385" y="133357"/>
                  <a:pt x="809481" y="121393"/>
                  <a:pt x="829340" y="114172"/>
                </a:cubicBezTo>
                <a:cubicBezTo>
                  <a:pt x="847841" y="107444"/>
                  <a:pt x="879062" y="96754"/>
                  <a:pt x="900223" y="92907"/>
                </a:cubicBezTo>
                <a:cubicBezTo>
                  <a:pt x="916661" y="89918"/>
                  <a:pt x="933302" y="88181"/>
                  <a:pt x="949842" y="85818"/>
                </a:cubicBezTo>
                <a:cubicBezTo>
                  <a:pt x="956930" y="83455"/>
                  <a:pt x="963923" y="80783"/>
                  <a:pt x="971107" y="78730"/>
                </a:cubicBezTo>
                <a:cubicBezTo>
                  <a:pt x="980474" y="76054"/>
                  <a:pt x="990506" y="75479"/>
                  <a:pt x="999461" y="71641"/>
                </a:cubicBezTo>
                <a:cubicBezTo>
                  <a:pt x="1007291" y="68285"/>
                  <a:pt x="1013106" y="61275"/>
                  <a:pt x="1020726" y="57465"/>
                </a:cubicBezTo>
                <a:cubicBezTo>
                  <a:pt x="1027409" y="54123"/>
                  <a:pt x="1034903" y="52739"/>
                  <a:pt x="1041991" y="50376"/>
                </a:cubicBezTo>
                <a:cubicBezTo>
                  <a:pt x="1075070" y="52739"/>
                  <a:pt x="1108268" y="53803"/>
                  <a:pt x="1141228" y="57465"/>
                </a:cubicBezTo>
                <a:cubicBezTo>
                  <a:pt x="1159358" y="59479"/>
                  <a:pt x="1173740" y="66753"/>
                  <a:pt x="1190847" y="71641"/>
                </a:cubicBezTo>
                <a:cubicBezTo>
                  <a:pt x="1200214" y="74317"/>
                  <a:pt x="1209749" y="76367"/>
                  <a:pt x="1219200" y="78730"/>
                </a:cubicBezTo>
                <a:cubicBezTo>
                  <a:pt x="1221563" y="88181"/>
                  <a:pt x="1226289" y="97341"/>
                  <a:pt x="1226289" y="107083"/>
                </a:cubicBezTo>
                <a:cubicBezTo>
                  <a:pt x="1226289" y="126385"/>
                  <a:pt x="1213088" y="147660"/>
                  <a:pt x="1205023" y="163790"/>
                </a:cubicBezTo>
                <a:cubicBezTo>
                  <a:pt x="1202660" y="182692"/>
                  <a:pt x="1197546" y="201452"/>
                  <a:pt x="1197935" y="220497"/>
                </a:cubicBezTo>
                <a:cubicBezTo>
                  <a:pt x="1203136" y="475337"/>
                  <a:pt x="1194280" y="421953"/>
                  <a:pt x="1219200" y="546562"/>
                </a:cubicBezTo>
                <a:cubicBezTo>
                  <a:pt x="1222073" y="598264"/>
                  <a:pt x="1234331" y="668295"/>
                  <a:pt x="1219200" y="723772"/>
                </a:cubicBezTo>
                <a:cubicBezTo>
                  <a:pt x="1216420" y="733966"/>
                  <a:pt x="1209749" y="742674"/>
                  <a:pt x="1205023" y="752125"/>
                </a:cubicBezTo>
                <a:cubicBezTo>
                  <a:pt x="1202660" y="761576"/>
                  <a:pt x="1200734" y="771148"/>
                  <a:pt x="1197935" y="780479"/>
                </a:cubicBezTo>
                <a:cubicBezTo>
                  <a:pt x="1193641" y="794792"/>
                  <a:pt x="1188484" y="808832"/>
                  <a:pt x="1183758" y="823009"/>
                </a:cubicBezTo>
                <a:lnTo>
                  <a:pt x="1176670" y="844274"/>
                </a:lnTo>
                <a:cubicBezTo>
                  <a:pt x="1174307" y="851362"/>
                  <a:pt x="1171394" y="858290"/>
                  <a:pt x="1169582" y="865539"/>
                </a:cubicBezTo>
                <a:cubicBezTo>
                  <a:pt x="1167219" y="874990"/>
                  <a:pt x="1166331" y="884939"/>
                  <a:pt x="1162493" y="893893"/>
                </a:cubicBezTo>
                <a:cubicBezTo>
                  <a:pt x="1159137" y="901723"/>
                  <a:pt x="1153042" y="908070"/>
                  <a:pt x="1148316" y="915158"/>
                </a:cubicBezTo>
                <a:lnTo>
                  <a:pt x="1119963" y="1000218"/>
                </a:lnTo>
                <a:cubicBezTo>
                  <a:pt x="1119961" y="1000223"/>
                  <a:pt x="1105789" y="1042744"/>
                  <a:pt x="1105786" y="1042748"/>
                </a:cubicBezTo>
                <a:lnTo>
                  <a:pt x="1091609" y="1064014"/>
                </a:lnTo>
                <a:cubicBezTo>
                  <a:pt x="1065759" y="1141567"/>
                  <a:pt x="1106986" y="1024099"/>
                  <a:pt x="1070344" y="1106544"/>
                </a:cubicBezTo>
                <a:cubicBezTo>
                  <a:pt x="1064275" y="1120200"/>
                  <a:pt x="1060894" y="1134897"/>
                  <a:pt x="1056168" y="1149074"/>
                </a:cubicBezTo>
                <a:cubicBezTo>
                  <a:pt x="1053805" y="1156162"/>
                  <a:pt x="1055296" y="1166194"/>
                  <a:pt x="1049079" y="1170339"/>
                </a:cubicBezTo>
                <a:lnTo>
                  <a:pt x="1027814" y="1184516"/>
                </a:lnTo>
                <a:cubicBezTo>
                  <a:pt x="1013637" y="1182153"/>
                  <a:pt x="999377" y="1180246"/>
                  <a:pt x="985284" y="1177427"/>
                </a:cubicBezTo>
                <a:cubicBezTo>
                  <a:pt x="975731" y="1175516"/>
                  <a:pt x="966617" y="1171377"/>
                  <a:pt x="956930" y="1170339"/>
                </a:cubicBezTo>
                <a:cubicBezTo>
                  <a:pt x="900350" y="1164277"/>
                  <a:pt x="843526" y="1160761"/>
                  <a:pt x="786809" y="1156162"/>
                </a:cubicBezTo>
                <a:lnTo>
                  <a:pt x="694661" y="1149074"/>
                </a:lnTo>
                <a:lnTo>
                  <a:pt x="602512" y="1141986"/>
                </a:lnTo>
                <a:cubicBezTo>
                  <a:pt x="574158" y="1137260"/>
                  <a:pt x="544140" y="1138485"/>
                  <a:pt x="517451" y="1127809"/>
                </a:cubicBezTo>
                <a:cubicBezTo>
                  <a:pt x="486393" y="1115386"/>
                  <a:pt x="479744" y="1110230"/>
                  <a:pt x="446568" y="1106544"/>
                </a:cubicBezTo>
                <a:cubicBezTo>
                  <a:pt x="415949" y="1103142"/>
                  <a:pt x="385120" y="1102013"/>
                  <a:pt x="354419" y="1099455"/>
                </a:cubicBezTo>
                <a:lnTo>
                  <a:pt x="276447" y="1092367"/>
                </a:lnTo>
                <a:lnTo>
                  <a:pt x="233916" y="1078190"/>
                </a:lnTo>
                <a:lnTo>
                  <a:pt x="212651" y="1071102"/>
                </a:lnTo>
                <a:cubicBezTo>
                  <a:pt x="215014" y="1052200"/>
                  <a:pt x="219740" y="1033444"/>
                  <a:pt x="219740" y="1014395"/>
                </a:cubicBezTo>
                <a:cubicBezTo>
                  <a:pt x="219740" y="1001760"/>
                  <a:pt x="217689" y="955520"/>
                  <a:pt x="198475" y="943511"/>
                </a:cubicBezTo>
                <a:cubicBezTo>
                  <a:pt x="185803" y="935591"/>
                  <a:pt x="170121" y="934060"/>
                  <a:pt x="155944" y="929334"/>
                </a:cubicBezTo>
                <a:cubicBezTo>
                  <a:pt x="124653" y="918904"/>
                  <a:pt x="141365" y="925589"/>
                  <a:pt x="106326" y="908069"/>
                </a:cubicBezTo>
                <a:cubicBezTo>
                  <a:pt x="92525" y="866669"/>
                  <a:pt x="110035" y="904691"/>
                  <a:pt x="77972" y="872627"/>
                </a:cubicBezTo>
                <a:cubicBezTo>
                  <a:pt x="30724" y="825377"/>
                  <a:pt x="99232" y="874984"/>
                  <a:pt x="42530" y="837186"/>
                </a:cubicBezTo>
                <a:cubicBezTo>
                  <a:pt x="33079" y="823009"/>
                  <a:pt x="19565" y="810819"/>
                  <a:pt x="14177" y="794655"/>
                </a:cubicBezTo>
                <a:lnTo>
                  <a:pt x="0" y="752125"/>
                </a:lnTo>
                <a:cubicBezTo>
                  <a:pt x="5753" y="706104"/>
                  <a:pt x="3770" y="703491"/>
                  <a:pt x="14177" y="667065"/>
                </a:cubicBezTo>
                <a:cubicBezTo>
                  <a:pt x="16230" y="659881"/>
                  <a:pt x="17924" y="652483"/>
                  <a:pt x="21265" y="645800"/>
                </a:cubicBezTo>
                <a:cubicBezTo>
                  <a:pt x="25075" y="638180"/>
                  <a:pt x="30716" y="631623"/>
                  <a:pt x="35442" y="624534"/>
                </a:cubicBezTo>
                <a:cubicBezTo>
                  <a:pt x="53256" y="571091"/>
                  <a:pt x="29228" y="636960"/>
                  <a:pt x="56707" y="582004"/>
                </a:cubicBezTo>
                <a:cubicBezTo>
                  <a:pt x="60049" y="575321"/>
                  <a:pt x="60167" y="567271"/>
                  <a:pt x="63796" y="560739"/>
                </a:cubicBezTo>
                <a:cubicBezTo>
                  <a:pt x="88119" y="516958"/>
                  <a:pt x="82350" y="524742"/>
                  <a:pt x="113414" y="504032"/>
                </a:cubicBezTo>
                <a:cubicBezTo>
                  <a:pt x="122865" y="489855"/>
                  <a:pt x="136380" y="477666"/>
                  <a:pt x="141768" y="461502"/>
                </a:cubicBezTo>
                <a:cubicBezTo>
                  <a:pt x="144131" y="454414"/>
                  <a:pt x="144189" y="446071"/>
                  <a:pt x="148856" y="440237"/>
                </a:cubicBezTo>
                <a:cubicBezTo>
                  <a:pt x="154178" y="433585"/>
                  <a:pt x="163033" y="430786"/>
                  <a:pt x="170121" y="426060"/>
                </a:cubicBezTo>
                <a:cubicBezTo>
                  <a:pt x="172484" y="418972"/>
                  <a:pt x="173868" y="411478"/>
                  <a:pt x="177209" y="404795"/>
                </a:cubicBezTo>
                <a:cubicBezTo>
                  <a:pt x="181019" y="397175"/>
                  <a:pt x="188395" y="391507"/>
                  <a:pt x="191386" y="383530"/>
                </a:cubicBezTo>
                <a:cubicBezTo>
                  <a:pt x="195616" y="372249"/>
                  <a:pt x="195553" y="359776"/>
                  <a:pt x="198475" y="348088"/>
                </a:cubicBezTo>
                <a:cubicBezTo>
                  <a:pt x="200287" y="340839"/>
                  <a:pt x="203510" y="334007"/>
                  <a:pt x="205563" y="326823"/>
                </a:cubicBezTo>
                <a:cubicBezTo>
                  <a:pt x="208239" y="317456"/>
                  <a:pt x="207247" y="306575"/>
                  <a:pt x="212651" y="298469"/>
                </a:cubicBezTo>
                <a:cubicBezTo>
                  <a:pt x="217376" y="291381"/>
                  <a:pt x="226828" y="289018"/>
                  <a:pt x="233916" y="284293"/>
                </a:cubicBezTo>
                <a:cubicBezTo>
                  <a:pt x="237961" y="264070"/>
                  <a:pt x="242090" y="240508"/>
                  <a:pt x="248093" y="220497"/>
                </a:cubicBezTo>
                <a:cubicBezTo>
                  <a:pt x="254534" y="199027"/>
                  <a:pt x="262270" y="177967"/>
                  <a:pt x="269358" y="156702"/>
                </a:cubicBezTo>
                <a:cubicBezTo>
                  <a:pt x="271721" y="149614"/>
                  <a:pt x="274982" y="142764"/>
                  <a:pt x="276447" y="135437"/>
                </a:cubicBezTo>
                <a:cubicBezTo>
                  <a:pt x="286811" y="83612"/>
                  <a:pt x="281831" y="111922"/>
                  <a:pt x="290623" y="50376"/>
                </a:cubicBezTo>
                <a:cubicBezTo>
                  <a:pt x="297712" y="52739"/>
                  <a:pt x="304417" y="57465"/>
                  <a:pt x="311889" y="57465"/>
                </a:cubicBezTo>
                <a:cubicBezTo>
                  <a:pt x="337987" y="57465"/>
                  <a:pt x="364025" y="54067"/>
                  <a:pt x="389861" y="50376"/>
                </a:cubicBezTo>
                <a:cubicBezTo>
                  <a:pt x="397258" y="49319"/>
                  <a:pt x="403942" y="45341"/>
                  <a:pt x="411126" y="43288"/>
                </a:cubicBezTo>
                <a:cubicBezTo>
                  <a:pt x="420493" y="40612"/>
                  <a:pt x="430028" y="38563"/>
                  <a:pt x="439479" y="36200"/>
                </a:cubicBezTo>
                <a:cubicBezTo>
                  <a:pt x="450229" y="29033"/>
                  <a:pt x="467337" y="14934"/>
                  <a:pt x="482009" y="14934"/>
                </a:cubicBezTo>
                <a:cubicBezTo>
                  <a:pt x="491751" y="14934"/>
                  <a:pt x="525721" y="-3968"/>
                  <a:pt x="538716" y="758"/>
                </a:cubicBezTo>
                <a:close/>
              </a:path>
            </a:pathLst>
          </a:custGeom>
          <a:solidFill>
            <a:srgbClr val="7DD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299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77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Star Wars Episode VI: Return of the Jedi | Lucasfilm Wiki | Fando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15"/>
          <a:stretch/>
        </p:blipFill>
        <p:spPr bwMode="auto">
          <a:xfrm>
            <a:off x="3343386" y="-118996"/>
            <a:ext cx="5505227" cy="697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65813" y="6098600"/>
            <a:ext cx="21336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BUBBLES</a:t>
            </a:r>
          </a:p>
        </p:txBody>
      </p:sp>
      <p:pic>
        <p:nvPicPr>
          <p:cNvPr id="6146" name="Picture 2" descr="Clipart Panda - Free Clipart Imag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391" y="1373185"/>
            <a:ext cx="1603247" cy="160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7"/>
          <p:cNvSpPr/>
          <p:nvPr/>
        </p:nvSpPr>
        <p:spPr>
          <a:xfrm>
            <a:off x="5753905" y="5157948"/>
            <a:ext cx="886427" cy="812547"/>
          </a:xfrm>
          <a:custGeom>
            <a:avLst/>
            <a:gdLst>
              <a:gd name="connsiteX0" fmla="*/ 538716 w 1226610"/>
              <a:gd name="connsiteY0" fmla="*/ 758 h 1184516"/>
              <a:gd name="connsiteX1" fmla="*/ 559982 w 1226610"/>
              <a:gd name="connsiteY1" fmla="*/ 43288 h 1184516"/>
              <a:gd name="connsiteX2" fmla="*/ 567070 w 1226610"/>
              <a:gd name="connsiteY2" fmla="*/ 64553 h 1184516"/>
              <a:gd name="connsiteX3" fmla="*/ 595423 w 1226610"/>
              <a:gd name="connsiteY3" fmla="*/ 107083 h 1184516"/>
              <a:gd name="connsiteX4" fmla="*/ 602512 w 1226610"/>
              <a:gd name="connsiteY4" fmla="*/ 128348 h 1184516"/>
              <a:gd name="connsiteX5" fmla="*/ 645042 w 1226610"/>
              <a:gd name="connsiteY5" fmla="*/ 142525 h 1184516"/>
              <a:gd name="connsiteX6" fmla="*/ 765544 w 1226610"/>
              <a:gd name="connsiteY6" fmla="*/ 135437 h 1184516"/>
              <a:gd name="connsiteX7" fmla="*/ 829340 w 1226610"/>
              <a:gd name="connsiteY7" fmla="*/ 114172 h 1184516"/>
              <a:gd name="connsiteX8" fmla="*/ 900223 w 1226610"/>
              <a:gd name="connsiteY8" fmla="*/ 92907 h 1184516"/>
              <a:gd name="connsiteX9" fmla="*/ 949842 w 1226610"/>
              <a:gd name="connsiteY9" fmla="*/ 85818 h 1184516"/>
              <a:gd name="connsiteX10" fmla="*/ 971107 w 1226610"/>
              <a:gd name="connsiteY10" fmla="*/ 78730 h 1184516"/>
              <a:gd name="connsiteX11" fmla="*/ 999461 w 1226610"/>
              <a:gd name="connsiteY11" fmla="*/ 71641 h 1184516"/>
              <a:gd name="connsiteX12" fmla="*/ 1020726 w 1226610"/>
              <a:gd name="connsiteY12" fmla="*/ 57465 h 1184516"/>
              <a:gd name="connsiteX13" fmla="*/ 1041991 w 1226610"/>
              <a:gd name="connsiteY13" fmla="*/ 50376 h 1184516"/>
              <a:gd name="connsiteX14" fmla="*/ 1141228 w 1226610"/>
              <a:gd name="connsiteY14" fmla="*/ 57465 h 1184516"/>
              <a:gd name="connsiteX15" fmla="*/ 1190847 w 1226610"/>
              <a:gd name="connsiteY15" fmla="*/ 71641 h 1184516"/>
              <a:gd name="connsiteX16" fmla="*/ 1219200 w 1226610"/>
              <a:gd name="connsiteY16" fmla="*/ 78730 h 1184516"/>
              <a:gd name="connsiteX17" fmla="*/ 1226289 w 1226610"/>
              <a:gd name="connsiteY17" fmla="*/ 107083 h 1184516"/>
              <a:gd name="connsiteX18" fmla="*/ 1205023 w 1226610"/>
              <a:gd name="connsiteY18" fmla="*/ 163790 h 1184516"/>
              <a:gd name="connsiteX19" fmla="*/ 1197935 w 1226610"/>
              <a:gd name="connsiteY19" fmla="*/ 220497 h 1184516"/>
              <a:gd name="connsiteX20" fmla="*/ 1219200 w 1226610"/>
              <a:gd name="connsiteY20" fmla="*/ 546562 h 1184516"/>
              <a:gd name="connsiteX21" fmla="*/ 1219200 w 1226610"/>
              <a:gd name="connsiteY21" fmla="*/ 723772 h 1184516"/>
              <a:gd name="connsiteX22" fmla="*/ 1205023 w 1226610"/>
              <a:gd name="connsiteY22" fmla="*/ 752125 h 1184516"/>
              <a:gd name="connsiteX23" fmla="*/ 1197935 w 1226610"/>
              <a:gd name="connsiteY23" fmla="*/ 780479 h 1184516"/>
              <a:gd name="connsiteX24" fmla="*/ 1183758 w 1226610"/>
              <a:gd name="connsiteY24" fmla="*/ 823009 h 1184516"/>
              <a:gd name="connsiteX25" fmla="*/ 1176670 w 1226610"/>
              <a:gd name="connsiteY25" fmla="*/ 844274 h 1184516"/>
              <a:gd name="connsiteX26" fmla="*/ 1169582 w 1226610"/>
              <a:gd name="connsiteY26" fmla="*/ 865539 h 1184516"/>
              <a:gd name="connsiteX27" fmla="*/ 1162493 w 1226610"/>
              <a:gd name="connsiteY27" fmla="*/ 893893 h 1184516"/>
              <a:gd name="connsiteX28" fmla="*/ 1148316 w 1226610"/>
              <a:gd name="connsiteY28" fmla="*/ 915158 h 1184516"/>
              <a:gd name="connsiteX29" fmla="*/ 1119963 w 1226610"/>
              <a:gd name="connsiteY29" fmla="*/ 1000218 h 1184516"/>
              <a:gd name="connsiteX30" fmla="*/ 1105786 w 1226610"/>
              <a:gd name="connsiteY30" fmla="*/ 1042748 h 1184516"/>
              <a:gd name="connsiteX31" fmla="*/ 1091609 w 1226610"/>
              <a:gd name="connsiteY31" fmla="*/ 1064014 h 1184516"/>
              <a:gd name="connsiteX32" fmla="*/ 1070344 w 1226610"/>
              <a:gd name="connsiteY32" fmla="*/ 1106544 h 1184516"/>
              <a:gd name="connsiteX33" fmla="*/ 1056168 w 1226610"/>
              <a:gd name="connsiteY33" fmla="*/ 1149074 h 1184516"/>
              <a:gd name="connsiteX34" fmla="*/ 1049079 w 1226610"/>
              <a:gd name="connsiteY34" fmla="*/ 1170339 h 1184516"/>
              <a:gd name="connsiteX35" fmla="*/ 1027814 w 1226610"/>
              <a:gd name="connsiteY35" fmla="*/ 1184516 h 1184516"/>
              <a:gd name="connsiteX36" fmla="*/ 985284 w 1226610"/>
              <a:gd name="connsiteY36" fmla="*/ 1177427 h 1184516"/>
              <a:gd name="connsiteX37" fmla="*/ 956930 w 1226610"/>
              <a:gd name="connsiteY37" fmla="*/ 1170339 h 1184516"/>
              <a:gd name="connsiteX38" fmla="*/ 786809 w 1226610"/>
              <a:gd name="connsiteY38" fmla="*/ 1156162 h 1184516"/>
              <a:gd name="connsiteX39" fmla="*/ 694661 w 1226610"/>
              <a:gd name="connsiteY39" fmla="*/ 1149074 h 1184516"/>
              <a:gd name="connsiteX40" fmla="*/ 602512 w 1226610"/>
              <a:gd name="connsiteY40" fmla="*/ 1141986 h 1184516"/>
              <a:gd name="connsiteX41" fmla="*/ 517451 w 1226610"/>
              <a:gd name="connsiteY41" fmla="*/ 1127809 h 1184516"/>
              <a:gd name="connsiteX42" fmla="*/ 446568 w 1226610"/>
              <a:gd name="connsiteY42" fmla="*/ 1106544 h 1184516"/>
              <a:gd name="connsiteX43" fmla="*/ 354419 w 1226610"/>
              <a:gd name="connsiteY43" fmla="*/ 1099455 h 1184516"/>
              <a:gd name="connsiteX44" fmla="*/ 276447 w 1226610"/>
              <a:gd name="connsiteY44" fmla="*/ 1092367 h 1184516"/>
              <a:gd name="connsiteX45" fmla="*/ 233916 w 1226610"/>
              <a:gd name="connsiteY45" fmla="*/ 1078190 h 1184516"/>
              <a:gd name="connsiteX46" fmla="*/ 212651 w 1226610"/>
              <a:gd name="connsiteY46" fmla="*/ 1071102 h 1184516"/>
              <a:gd name="connsiteX47" fmla="*/ 219740 w 1226610"/>
              <a:gd name="connsiteY47" fmla="*/ 1014395 h 1184516"/>
              <a:gd name="connsiteX48" fmla="*/ 198475 w 1226610"/>
              <a:gd name="connsiteY48" fmla="*/ 943511 h 1184516"/>
              <a:gd name="connsiteX49" fmla="*/ 155944 w 1226610"/>
              <a:gd name="connsiteY49" fmla="*/ 929334 h 1184516"/>
              <a:gd name="connsiteX50" fmla="*/ 106326 w 1226610"/>
              <a:gd name="connsiteY50" fmla="*/ 908069 h 1184516"/>
              <a:gd name="connsiteX51" fmla="*/ 77972 w 1226610"/>
              <a:gd name="connsiteY51" fmla="*/ 872627 h 1184516"/>
              <a:gd name="connsiteX52" fmla="*/ 42530 w 1226610"/>
              <a:gd name="connsiteY52" fmla="*/ 837186 h 1184516"/>
              <a:gd name="connsiteX53" fmla="*/ 14177 w 1226610"/>
              <a:gd name="connsiteY53" fmla="*/ 794655 h 1184516"/>
              <a:gd name="connsiteX54" fmla="*/ 0 w 1226610"/>
              <a:gd name="connsiteY54" fmla="*/ 752125 h 1184516"/>
              <a:gd name="connsiteX55" fmla="*/ 14177 w 1226610"/>
              <a:gd name="connsiteY55" fmla="*/ 667065 h 1184516"/>
              <a:gd name="connsiteX56" fmla="*/ 21265 w 1226610"/>
              <a:gd name="connsiteY56" fmla="*/ 645800 h 1184516"/>
              <a:gd name="connsiteX57" fmla="*/ 35442 w 1226610"/>
              <a:gd name="connsiteY57" fmla="*/ 624534 h 1184516"/>
              <a:gd name="connsiteX58" fmla="*/ 56707 w 1226610"/>
              <a:gd name="connsiteY58" fmla="*/ 582004 h 1184516"/>
              <a:gd name="connsiteX59" fmla="*/ 63796 w 1226610"/>
              <a:gd name="connsiteY59" fmla="*/ 560739 h 1184516"/>
              <a:gd name="connsiteX60" fmla="*/ 113414 w 1226610"/>
              <a:gd name="connsiteY60" fmla="*/ 504032 h 1184516"/>
              <a:gd name="connsiteX61" fmla="*/ 141768 w 1226610"/>
              <a:gd name="connsiteY61" fmla="*/ 461502 h 1184516"/>
              <a:gd name="connsiteX62" fmla="*/ 148856 w 1226610"/>
              <a:gd name="connsiteY62" fmla="*/ 440237 h 1184516"/>
              <a:gd name="connsiteX63" fmla="*/ 170121 w 1226610"/>
              <a:gd name="connsiteY63" fmla="*/ 426060 h 1184516"/>
              <a:gd name="connsiteX64" fmla="*/ 177209 w 1226610"/>
              <a:gd name="connsiteY64" fmla="*/ 404795 h 1184516"/>
              <a:gd name="connsiteX65" fmla="*/ 191386 w 1226610"/>
              <a:gd name="connsiteY65" fmla="*/ 383530 h 1184516"/>
              <a:gd name="connsiteX66" fmla="*/ 198475 w 1226610"/>
              <a:gd name="connsiteY66" fmla="*/ 348088 h 1184516"/>
              <a:gd name="connsiteX67" fmla="*/ 205563 w 1226610"/>
              <a:gd name="connsiteY67" fmla="*/ 326823 h 1184516"/>
              <a:gd name="connsiteX68" fmla="*/ 212651 w 1226610"/>
              <a:gd name="connsiteY68" fmla="*/ 298469 h 1184516"/>
              <a:gd name="connsiteX69" fmla="*/ 233916 w 1226610"/>
              <a:gd name="connsiteY69" fmla="*/ 284293 h 1184516"/>
              <a:gd name="connsiteX70" fmla="*/ 248093 w 1226610"/>
              <a:gd name="connsiteY70" fmla="*/ 220497 h 1184516"/>
              <a:gd name="connsiteX71" fmla="*/ 269358 w 1226610"/>
              <a:gd name="connsiteY71" fmla="*/ 156702 h 1184516"/>
              <a:gd name="connsiteX72" fmla="*/ 276447 w 1226610"/>
              <a:gd name="connsiteY72" fmla="*/ 135437 h 1184516"/>
              <a:gd name="connsiteX73" fmla="*/ 290623 w 1226610"/>
              <a:gd name="connsiteY73" fmla="*/ 50376 h 1184516"/>
              <a:gd name="connsiteX74" fmla="*/ 311889 w 1226610"/>
              <a:gd name="connsiteY74" fmla="*/ 57465 h 1184516"/>
              <a:gd name="connsiteX75" fmla="*/ 389861 w 1226610"/>
              <a:gd name="connsiteY75" fmla="*/ 50376 h 1184516"/>
              <a:gd name="connsiteX76" fmla="*/ 411126 w 1226610"/>
              <a:gd name="connsiteY76" fmla="*/ 43288 h 1184516"/>
              <a:gd name="connsiteX77" fmla="*/ 439479 w 1226610"/>
              <a:gd name="connsiteY77" fmla="*/ 36200 h 1184516"/>
              <a:gd name="connsiteX78" fmla="*/ 482009 w 1226610"/>
              <a:gd name="connsiteY78" fmla="*/ 14934 h 1184516"/>
              <a:gd name="connsiteX79" fmla="*/ 538716 w 1226610"/>
              <a:gd name="connsiteY79" fmla="*/ 758 h 118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26610" h="1184516">
                <a:moveTo>
                  <a:pt x="538716" y="758"/>
                </a:moveTo>
                <a:cubicBezTo>
                  <a:pt x="551711" y="5484"/>
                  <a:pt x="553545" y="28804"/>
                  <a:pt x="559982" y="43288"/>
                </a:cubicBezTo>
                <a:cubicBezTo>
                  <a:pt x="563017" y="50116"/>
                  <a:pt x="563441" y="58022"/>
                  <a:pt x="567070" y="64553"/>
                </a:cubicBezTo>
                <a:cubicBezTo>
                  <a:pt x="575344" y="79447"/>
                  <a:pt x="590035" y="90919"/>
                  <a:pt x="595423" y="107083"/>
                </a:cubicBezTo>
                <a:cubicBezTo>
                  <a:pt x="597786" y="114171"/>
                  <a:pt x="596432" y="124005"/>
                  <a:pt x="602512" y="128348"/>
                </a:cubicBezTo>
                <a:cubicBezTo>
                  <a:pt x="614672" y="137034"/>
                  <a:pt x="645042" y="142525"/>
                  <a:pt x="645042" y="142525"/>
                </a:cubicBezTo>
                <a:cubicBezTo>
                  <a:pt x="685209" y="140162"/>
                  <a:pt x="725488" y="139252"/>
                  <a:pt x="765544" y="135437"/>
                </a:cubicBezTo>
                <a:cubicBezTo>
                  <a:pt x="787385" y="133357"/>
                  <a:pt x="809481" y="121393"/>
                  <a:pt x="829340" y="114172"/>
                </a:cubicBezTo>
                <a:cubicBezTo>
                  <a:pt x="847841" y="107444"/>
                  <a:pt x="879062" y="96754"/>
                  <a:pt x="900223" y="92907"/>
                </a:cubicBezTo>
                <a:cubicBezTo>
                  <a:pt x="916661" y="89918"/>
                  <a:pt x="933302" y="88181"/>
                  <a:pt x="949842" y="85818"/>
                </a:cubicBezTo>
                <a:cubicBezTo>
                  <a:pt x="956930" y="83455"/>
                  <a:pt x="963923" y="80783"/>
                  <a:pt x="971107" y="78730"/>
                </a:cubicBezTo>
                <a:cubicBezTo>
                  <a:pt x="980474" y="76054"/>
                  <a:pt x="990506" y="75479"/>
                  <a:pt x="999461" y="71641"/>
                </a:cubicBezTo>
                <a:cubicBezTo>
                  <a:pt x="1007291" y="68285"/>
                  <a:pt x="1013106" y="61275"/>
                  <a:pt x="1020726" y="57465"/>
                </a:cubicBezTo>
                <a:cubicBezTo>
                  <a:pt x="1027409" y="54123"/>
                  <a:pt x="1034903" y="52739"/>
                  <a:pt x="1041991" y="50376"/>
                </a:cubicBezTo>
                <a:cubicBezTo>
                  <a:pt x="1075070" y="52739"/>
                  <a:pt x="1108268" y="53803"/>
                  <a:pt x="1141228" y="57465"/>
                </a:cubicBezTo>
                <a:cubicBezTo>
                  <a:pt x="1159358" y="59479"/>
                  <a:pt x="1173740" y="66753"/>
                  <a:pt x="1190847" y="71641"/>
                </a:cubicBezTo>
                <a:cubicBezTo>
                  <a:pt x="1200214" y="74317"/>
                  <a:pt x="1209749" y="76367"/>
                  <a:pt x="1219200" y="78730"/>
                </a:cubicBezTo>
                <a:cubicBezTo>
                  <a:pt x="1221563" y="88181"/>
                  <a:pt x="1226289" y="97341"/>
                  <a:pt x="1226289" y="107083"/>
                </a:cubicBezTo>
                <a:cubicBezTo>
                  <a:pt x="1226289" y="126385"/>
                  <a:pt x="1213088" y="147660"/>
                  <a:pt x="1205023" y="163790"/>
                </a:cubicBezTo>
                <a:cubicBezTo>
                  <a:pt x="1202660" y="182692"/>
                  <a:pt x="1197546" y="201452"/>
                  <a:pt x="1197935" y="220497"/>
                </a:cubicBezTo>
                <a:cubicBezTo>
                  <a:pt x="1203136" y="475337"/>
                  <a:pt x="1194280" y="421953"/>
                  <a:pt x="1219200" y="546562"/>
                </a:cubicBezTo>
                <a:cubicBezTo>
                  <a:pt x="1222073" y="598264"/>
                  <a:pt x="1234331" y="668295"/>
                  <a:pt x="1219200" y="723772"/>
                </a:cubicBezTo>
                <a:cubicBezTo>
                  <a:pt x="1216420" y="733966"/>
                  <a:pt x="1209749" y="742674"/>
                  <a:pt x="1205023" y="752125"/>
                </a:cubicBezTo>
                <a:cubicBezTo>
                  <a:pt x="1202660" y="761576"/>
                  <a:pt x="1200734" y="771148"/>
                  <a:pt x="1197935" y="780479"/>
                </a:cubicBezTo>
                <a:cubicBezTo>
                  <a:pt x="1193641" y="794792"/>
                  <a:pt x="1188484" y="808832"/>
                  <a:pt x="1183758" y="823009"/>
                </a:cubicBezTo>
                <a:lnTo>
                  <a:pt x="1176670" y="844274"/>
                </a:lnTo>
                <a:cubicBezTo>
                  <a:pt x="1174307" y="851362"/>
                  <a:pt x="1171394" y="858290"/>
                  <a:pt x="1169582" y="865539"/>
                </a:cubicBezTo>
                <a:cubicBezTo>
                  <a:pt x="1167219" y="874990"/>
                  <a:pt x="1166331" y="884939"/>
                  <a:pt x="1162493" y="893893"/>
                </a:cubicBezTo>
                <a:cubicBezTo>
                  <a:pt x="1159137" y="901723"/>
                  <a:pt x="1153042" y="908070"/>
                  <a:pt x="1148316" y="915158"/>
                </a:cubicBezTo>
                <a:lnTo>
                  <a:pt x="1119963" y="1000218"/>
                </a:lnTo>
                <a:cubicBezTo>
                  <a:pt x="1119961" y="1000223"/>
                  <a:pt x="1105789" y="1042744"/>
                  <a:pt x="1105786" y="1042748"/>
                </a:cubicBezTo>
                <a:lnTo>
                  <a:pt x="1091609" y="1064014"/>
                </a:lnTo>
                <a:cubicBezTo>
                  <a:pt x="1065759" y="1141567"/>
                  <a:pt x="1106986" y="1024099"/>
                  <a:pt x="1070344" y="1106544"/>
                </a:cubicBezTo>
                <a:cubicBezTo>
                  <a:pt x="1064275" y="1120200"/>
                  <a:pt x="1060894" y="1134897"/>
                  <a:pt x="1056168" y="1149074"/>
                </a:cubicBezTo>
                <a:cubicBezTo>
                  <a:pt x="1053805" y="1156162"/>
                  <a:pt x="1055296" y="1166194"/>
                  <a:pt x="1049079" y="1170339"/>
                </a:cubicBezTo>
                <a:lnTo>
                  <a:pt x="1027814" y="1184516"/>
                </a:lnTo>
                <a:cubicBezTo>
                  <a:pt x="1013637" y="1182153"/>
                  <a:pt x="999377" y="1180246"/>
                  <a:pt x="985284" y="1177427"/>
                </a:cubicBezTo>
                <a:cubicBezTo>
                  <a:pt x="975731" y="1175516"/>
                  <a:pt x="966617" y="1171377"/>
                  <a:pt x="956930" y="1170339"/>
                </a:cubicBezTo>
                <a:cubicBezTo>
                  <a:pt x="900350" y="1164277"/>
                  <a:pt x="843526" y="1160761"/>
                  <a:pt x="786809" y="1156162"/>
                </a:cubicBezTo>
                <a:lnTo>
                  <a:pt x="694661" y="1149074"/>
                </a:lnTo>
                <a:lnTo>
                  <a:pt x="602512" y="1141986"/>
                </a:lnTo>
                <a:cubicBezTo>
                  <a:pt x="574158" y="1137260"/>
                  <a:pt x="544140" y="1138485"/>
                  <a:pt x="517451" y="1127809"/>
                </a:cubicBezTo>
                <a:cubicBezTo>
                  <a:pt x="486393" y="1115386"/>
                  <a:pt x="479744" y="1110230"/>
                  <a:pt x="446568" y="1106544"/>
                </a:cubicBezTo>
                <a:cubicBezTo>
                  <a:pt x="415949" y="1103142"/>
                  <a:pt x="385120" y="1102013"/>
                  <a:pt x="354419" y="1099455"/>
                </a:cubicBezTo>
                <a:lnTo>
                  <a:pt x="276447" y="1092367"/>
                </a:lnTo>
                <a:lnTo>
                  <a:pt x="233916" y="1078190"/>
                </a:lnTo>
                <a:lnTo>
                  <a:pt x="212651" y="1071102"/>
                </a:lnTo>
                <a:cubicBezTo>
                  <a:pt x="215014" y="1052200"/>
                  <a:pt x="219740" y="1033444"/>
                  <a:pt x="219740" y="1014395"/>
                </a:cubicBezTo>
                <a:cubicBezTo>
                  <a:pt x="219740" y="1001760"/>
                  <a:pt x="217689" y="955520"/>
                  <a:pt x="198475" y="943511"/>
                </a:cubicBezTo>
                <a:cubicBezTo>
                  <a:pt x="185803" y="935591"/>
                  <a:pt x="170121" y="934060"/>
                  <a:pt x="155944" y="929334"/>
                </a:cubicBezTo>
                <a:cubicBezTo>
                  <a:pt x="124653" y="918904"/>
                  <a:pt x="141365" y="925589"/>
                  <a:pt x="106326" y="908069"/>
                </a:cubicBezTo>
                <a:cubicBezTo>
                  <a:pt x="92525" y="866669"/>
                  <a:pt x="110035" y="904691"/>
                  <a:pt x="77972" y="872627"/>
                </a:cubicBezTo>
                <a:cubicBezTo>
                  <a:pt x="30724" y="825377"/>
                  <a:pt x="99232" y="874984"/>
                  <a:pt x="42530" y="837186"/>
                </a:cubicBezTo>
                <a:cubicBezTo>
                  <a:pt x="33079" y="823009"/>
                  <a:pt x="19565" y="810819"/>
                  <a:pt x="14177" y="794655"/>
                </a:cubicBezTo>
                <a:lnTo>
                  <a:pt x="0" y="752125"/>
                </a:lnTo>
                <a:cubicBezTo>
                  <a:pt x="5753" y="706104"/>
                  <a:pt x="3770" y="703491"/>
                  <a:pt x="14177" y="667065"/>
                </a:cubicBezTo>
                <a:cubicBezTo>
                  <a:pt x="16230" y="659881"/>
                  <a:pt x="17924" y="652483"/>
                  <a:pt x="21265" y="645800"/>
                </a:cubicBezTo>
                <a:cubicBezTo>
                  <a:pt x="25075" y="638180"/>
                  <a:pt x="30716" y="631623"/>
                  <a:pt x="35442" y="624534"/>
                </a:cubicBezTo>
                <a:cubicBezTo>
                  <a:pt x="53256" y="571091"/>
                  <a:pt x="29228" y="636960"/>
                  <a:pt x="56707" y="582004"/>
                </a:cubicBezTo>
                <a:cubicBezTo>
                  <a:pt x="60049" y="575321"/>
                  <a:pt x="60167" y="567271"/>
                  <a:pt x="63796" y="560739"/>
                </a:cubicBezTo>
                <a:cubicBezTo>
                  <a:pt x="88119" y="516958"/>
                  <a:pt x="82350" y="524742"/>
                  <a:pt x="113414" y="504032"/>
                </a:cubicBezTo>
                <a:cubicBezTo>
                  <a:pt x="122865" y="489855"/>
                  <a:pt x="136380" y="477666"/>
                  <a:pt x="141768" y="461502"/>
                </a:cubicBezTo>
                <a:cubicBezTo>
                  <a:pt x="144131" y="454414"/>
                  <a:pt x="144189" y="446071"/>
                  <a:pt x="148856" y="440237"/>
                </a:cubicBezTo>
                <a:cubicBezTo>
                  <a:pt x="154178" y="433585"/>
                  <a:pt x="163033" y="430786"/>
                  <a:pt x="170121" y="426060"/>
                </a:cubicBezTo>
                <a:cubicBezTo>
                  <a:pt x="172484" y="418972"/>
                  <a:pt x="173868" y="411478"/>
                  <a:pt x="177209" y="404795"/>
                </a:cubicBezTo>
                <a:cubicBezTo>
                  <a:pt x="181019" y="397175"/>
                  <a:pt x="188395" y="391507"/>
                  <a:pt x="191386" y="383530"/>
                </a:cubicBezTo>
                <a:cubicBezTo>
                  <a:pt x="195616" y="372249"/>
                  <a:pt x="195553" y="359776"/>
                  <a:pt x="198475" y="348088"/>
                </a:cubicBezTo>
                <a:cubicBezTo>
                  <a:pt x="200287" y="340839"/>
                  <a:pt x="203510" y="334007"/>
                  <a:pt x="205563" y="326823"/>
                </a:cubicBezTo>
                <a:cubicBezTo>
                  <a:pt x="208239" y="317456"/>
                  <a:pt x="207247" y="306575"/>
                  <a:pt x="212651" y="298469"/>
                </a:cubicBezTo>
                <a:cubicBezTo>
                  <a:pt x="217376" y="291381"/>
                  <a:pt x="226828" y="289018"/>
                  <a:pt x="233916" y="284293"/>
                </a:cubicBezTo>
                <a:cubicBezTo>
                  <a:pt x="237961" y="264070"/>
                  <a:pt x="242090" y="240508"/>
                  <a:pt x="248093" y="220497"/>
                </a:cubicBezTo>
                <a:cubicBezTo>
                  <a:pt x="254534" y="199027"/>
                  <a:pt x="262270" y="177967"/>
                  <a:pt x="269358" y="156702"/>
                </a:cubicBezTo>
                <a:cubicBezTo>
                  <a:pt x="271721" y="149614"/>
                  <a:pt x="274982" y="142764"/>
                  <a:pt x="276447" y="135437"/>
                </a:cubicBezTo>
                <a:cubicBezTo>
                  <a:pt x="286811" y="83612"/>
                  <a:pt x="281831" y="111922"/>
                  <a:pt x="290623" y="50376"/>
                </a:cubicBezTo>
                <a:cubicBezTo>
                  <a:pt x="297712" y="52739"/>
                  <a:pt x="304417" y="57465"/>
                  <a:pt x="311889" y="57465"/>
                </a:cubicBezTo>
                <a:cubicBezTo>
                  <a:pt x="337987" y="57465"/>
                  <a:pt x="364025" y="54067"/>
                  <a:pt x="389861" y="50376"/>
                </a:cubicBezTo>
                <a:cubicBezTo>
                  <a:pt x="397258" y="49319"/>
                  <a:pt x="403942" y="45341"/>
                  <a:pt x="411126" y="43288"/>
                </a:cubicBezTo>
                <a:cubicBezTo>
                  <a:pt x="420493" y="40612"/>
                  <a:pt x="430028" y="38563"/>
                  <a:pt x="439479" y="36200"/>
                </a:cubicBezTo>
                <a:cubicBezTo>
                  <a:pt x="450229" y="29033"/>
                  <a:pt x="467337" y="14934"/>
                  <a:pt x="482009" y="14934"/>
                </a:cubicBezTo>
                <a:cubicBezTo>
                  <a:pt x="491751" y="14934"/>
                  <a:pt x="525721" y="-3968"/>
                  <a:pt x="538716" y="758"/>
                </a:cubicBezTo>
                <a:close/>
              </a:path>
            </a:pathLst>
          </a:custGeom>
          <a:solidFill>
            <a:srgbClr val="7DD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Clipart Panda - Free Clipart Imag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541" y="3251616"/>
            <a:ext cx="477668" cy="47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lipart Panda - Free Clipart Imag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074" y="1319213"/>
            <a:ext cx="292806" cy="29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lipart Panda - Free Clipart Imag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807" y="998185"/>
            <a:ext cx="463062" cy="46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lipart Panda - Free Clipart Imag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869" y="2805256"/>
            <a:ext cx="463062" cy="46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lipart Panda - Free Clipart Image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327" y="4386754"/>
            <a:ext cx="771194" cy="77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lipart Panda - Free Clipart Imag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80" y="4516799"/>
            <a:ext cx="385597" cy="38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lipart Panda - Free Clipart Image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49" y="5322509"/>
            <a:ext cx="208954" cy="20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lipart Panda - Free Clipart Image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195" y="803937"/>
            <a:ext cx="208954" cy="20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lipart Panda - Free Clipart Image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026" y="594982"/>
            <a:ext cx="549605" cy="5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lipart Panda - Free Clipart Image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814" y="2274314"/>
            <a:ext cx="357026" cy="35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lipart Panda - Free Clipart Image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73" y="6482592"/>
            <a:ext cx="208954" cy="20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6257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mean?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Air Content and SAM testing </a:t>
            </a:r>
            <a:r>
              <a:rPr lang="en-US" b="1" u="sng" dirty="0"/>
              <a:t>after pumping</a:t>
            </a:r>
            <a:r>
              <a:rPr lang="en-US" b="1" dirty="0"/>
              <a:t> are not representative of the hardened concrete.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If this is true then concrete should not be rejected for low air or high SAM Number after pumping.</a:t>
            </a:r>
          </a:p>
          <a:p>
            <a:endParaRPr lang="en-US" dirty="0"/>
          </a:p>
          <a:p>
            <a:r>
              <a:rPr lang="en-US" dirty="0"/>
              <a:t>It appears that sampling the concrete prior to pumping is a good indicator to the air void system in the hardened concrete.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306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</a:t>
            </a:r>
            <a:r>
              <a:rPr lang="en-US" u="sng" dirty="0"/>
              <a:t>I think</a:t>
            </a:r>
            <a:r>
              <a:rPr lang="en-US" dirty="0"/>
              <a:t> needs to happen?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Testing air at the point of discharge from a pump is dangerous and it is not representative of the properties of the hardened concrete.</a:t>
            </a:r>
          </a:p>
          <a:p>
            <a:endParaRPr lang="en-US" sz="3200" dirty="0"/>
          </a:p>
          <a:p>
            <a:r>
              <a:rPr lang="en-US" sz="3200" dirty="0"/>
              <a:t>We need to test concrete before pumping and not require testing at the point of placement.  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803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2743200" y="1249364"/>
            <a:ext cx="685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>
                <a:cs typeface="Arial" panose="020B0604020202020204" pitchFamily="34" charset="0"/>
              </a:rPr>
              <a:t>A</a:t>
            </a:r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9677400" y="1219200"/>
            <a:ext cx="685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>
                <a:cs typeface="Arial" panose="020B0604020202020204" pitchFamily="34" charset="0"/>
              </a:rPr>
              <a:t>B</a:t>
            </a:r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782764"/>
            <a:ext cx="7391400" cy="35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Oval 7"/>
          <p:cNvSpPr>
            <a:spLocks noChangeArrowheads="1"/>
          </p:cNvSpPr>
          <p:nvPr/>
        </p:nvSpPr>
        <p:spPr bwMode="auto">
          <a:xfrm>
            <a:off x="3733800" y="2620963"/>
            <a:ext cx="1752600" cy="1828800"/>
          </a:xfrm>
          <a:prstGeom prst="ellipse">
            <a:avLst/>
          </a:prstGeom>
          <a:noFill/>
          <a:ln w="101600" algn="ctr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0486" name="Oval 8"/>
          <p:cNvSpPr>
            <a:spLocks noChangeArrowheads="1"/>
          </p:cNvSpPr>
          <p:nvPr/>
        </p:nvSpPr>
        <p:spPr bwMode="auto">
          <a:xfrm>
            <a:off x="7696200" y="4449763"/>
            <a:ext cx="381000" cy="381000"/>
          </a:xfrm>
          <a:prstGeom prst="ellipse">
            <a:avLst/>
          </a:prstGeom>
          <a:noFill/>
          <a:ln w="101600" algn="ctr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0487" name="Oval 9"/>
          <p:cNvSpPr>
            <a:spLocks noChangeArrowheads="1"/>
          </p:cNvSpPr>
          <p:nvPr/>
        </p:nvSpPr>
        <p:spPr bwMode="auto">
          <a:xfrm>
            <a:off x="7086600" y="4449763"/>
            <a:ext cx="381000" cy="381000"/>
          </a:xfrm>
          <a:prstGeom prst="ellipse">
            <a:avLst/>
          </a:prstGeom>
          <a:noFill/>
          <a:ln w="101600" algn="ctr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0488" name="Oval 10"/>
          <p:cNvSpPr>
            <a:spLocks noChangeArrowheads="1"/>
          </p:cNvSpPr>
          <p:nvPr/>
        </p:nvSpPr>
        <p:spPr bwMode="auto">
          <a:xfrm>
            <a:off x="8229600" y="4449763"/>
            <a:ext cx="381000" cy="381000"/>
          </a:xfrm>
          <a:prstGeom prst="ellipse">
            <a:avLst/>
          </a:prstGeom>
          <a:noFill/>
          <a:ln w="101600" algn="ctr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0489" name="Oval 11"/>
          <p:cNvSpPr>
            <a:spLocks noChangeArrowheads="1"/>
          </p:cNvSpPr>
          <p:nvPr/>
        </p:nvSpPr>
        <p:spPr bwMode="auto">
          <a:xfrm>
            <a:off x="8839200" y="4449763"/>
            <a:ext cx="381000" cy="381000"/>
          </a:xfrm>
          <a:prstGeom prst="ellipse">
            <a:avLst/>
          </a:prstGeom>
          <a:noFill/>
          <a:ln w="101600" algn="ctr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0490" name="Oval 12"/>
          <p:cNvSpPr>
            <a:spLocks noChangeArrowheads="1"/>
          </p:cNvSpPr>
          <p:nvPr/>
        </p:nvSpPr>
        <p:spPr bwMode="auto">
          <a:xfrm>
            <a:off x="9448800" y="4449763"/>
            <a:ext cx="381000" cy="381000"/>
          </a:xfrm>
          <a:prstGeom prst="ellipse">
            <a:avLst/>
          </a:prstGeom>
          <a:noFill/>
          <a:ln w="101600" algn="ctr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0491" name="Oval 13"/>
          <p:cNvSpPr>
            <a:spLocks noChangeArrowheads="1"/>
          </p:cNvSpPr>
          <p:nvPr/>
        </p:nvSpPr>
        <p:spPr bwMode="auto">
          <a:xfrm>
            <a:off x="7086600" y="3840163"/>
            <a:ext cx="381000" cy="381000"/>
          </a:xfrm>
          <a:prstGeom prst="ellipse">
            <a:avLst/>
          </a:prstGeom>
          <a:noFill/>
          <a:ln w="101600" algn="ctr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0492" name="Oval 14"/>
          <p:cNvSpPr>
            <a:spLocks noChangeArrowheads="1"/>
          </p:cNvSpPr>
          <p:nvPr/>
        </p:nvSpPr>
        <p:spPr bwMode="auto">
          <a:xfrm>
            <a:off x="7696200" y="3840163"/>
            <a:ext cx="381000" cy="381000"/>
          </a:xfrm>
          <a:prstGeom prst="ellipse">
            <a:avLst/>
          </a:prstGeom>
          <a:noFill/>
          <a:ln w="101600" algn="ctr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0493" name="Oval 15"/>
          <p:cNvSpPr>
            <a:spLocks noChangeArrowheads="1"/>
          </p:cNvSpPr>
          <p:nvPr/>
        </p:nvSpPr>
        <p:spPr bwMode="auto">
          <a:xfrm>
            <a:off x="8229600" y="3840163"/>
            <a:ext cx="381000" cy="381000"/>
          </a:xfrm>
          <a:prstGeom prst="ellipse">
            <a:avLst/>
          </a:prstGeom>
          <a:noFill/>
          <a:ln w="101600" algn="ctr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0494" name="Oval 16"/>
          <p:cNvSpPr>
            <a:spLocks noChangeArrowheads="1"/>
          </p:cNvSpPr>
          <p:nvPr/>
        </p:nvSpPr>
        <p:spPr bwMode="auto">
          <a:xfrm>
            <a:off x="8839200" y="3840163"/>
            <a:ext cx="381000" cy="381000"/>
          </a:xfrm>
          <a:prstGeom prst="ellipse">
            <a:avLst/>
          </a:prstGeom>
          <a:noFill/>
          <a:ln w="101600" algn="ctr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0495" name="Oval 17"/>
          <p:cNvSpPr>
            <a:spLocks noChangeArrowheads="1"/>
          </p:cNvSpPr>
          <p:nvPr/>
        </p:nvSpPr>
        <p:spPr bwMode="auto">
          <a:xfrm>
            <a:off x="9448800" y="3840163"/>
            <a:ext cx="381000" cy="381000"/>
          </a:xfrm>
          <a:prstGeom prst="ellipse">
            <a:avLst/>
          </a:prstGeom>
          <a:noFill/>
          <a:ln w="101600" algn="ctr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0496" name="Oval 18"/>
          <p:cNvSpPr>
            <a:spLocks noChangeArrowheads="1"/>
          </p:cNvSpPr>
          <p:nvPr/>
        </p:nvSpPr>
        <p:spPr bwMode="auto">
          <a:xfrm>
            <a:off x="7696200" y="3230563"/>
            <a:ext cx="381000" cy="381000"/>
          </a:xfrm>
          <a:prstGeom prst="ellipse">
            <a:avLst/>
          </a:prstGeom>
          <a:noFill/>
          <a:ln w="101600" algn="ctr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0497" name="Oval 19"/>
          <p:cNvSpPr>
            <a:spLocks noChangeArrowheads="1"/>
          </p:cNvSpPr>
          <p:nvPr/>
        </p:nvSpPr>
        <p:spPr bwMode="auto">
          <a:xfrm>
            <a:off x="7086600" y="3230563"/>
            <a:ext cx="381000" cy="381000"/>
          </a:xfrm>
          <a:prstGeom prst="ellipse">
            <a:avLst/>
          </a:prstGeom>
          <a:noFill/>
          <a:ln w="101600" algn="ctr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0498" name="Oval 20"/>
          <p:cNvSpPr>
            <a:spLocks noChangeArrowheads="1"/>
          </p:cNvSpPr>
          <p:nvPr/>
        </p:nvSpPr>
        <p:spPr bwMode="auto">
          <a:xfrm>
            <a:off x="8229600" y="3230563"/>
            <a:ext cx="381000" cy="381000"/>
          </a:xfrm>
          <a:prstGeom prst="ellipse">
            <a:avLst/>
          </a:prstGeom>
          <a:noFill/>
          <a:ln w="101600" algn="ctr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0499" name="Oval 21"/>
          <p:cNvSpPr>
            <a:spLocks noChangeArrowheads="1"/>
          </p:cNvSpPr>
          <p:nvPr/>
        </p:nvSpPr>
        <p:spPr bwMode="auto">
          <a:xfrm>
            <a:off x="8839200" y="3230563"/>
            <a:ext cx="381000" cy="381000"/>
          </a:xfrm>
          <a:prstGeom prst="ellipse">
            <a:avLst/>
          </a:prstGeom>
          <a:noFill/>
          <a:ln w="101600" algn="ctr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0500" name="Oval 22"/>
          <p:cNvSpPr>
            <a:spLocks noChangeArrowheads="1"/>
          </p:cNvSpPr>
          <p:nvPr/>
        </p:nvSpPr>
        <p:spPr bwMode="auto">
          <a:xfrm>
            <a:off x="9448800" y="3230563"/>
            <a:ext cx="381000" cy="381000"/>
          </a:xfrm>
          <a:prstGeom prst="ellipse">
            <a:avLst/>
          </a:prstGeom>
          <a:noFill/>
          <a:ln w="101600" algn="ctr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0501" name="Oval 23"/>
          <p:cNvSpPr>
            <a:spLocks noChangeArrowheads="1"/>
          </p:cNvSpPr>
          <p:nvPr/>
        </p:nvSpPr>
        <p:spPr bwMode="auto">
          <a:xfrm>
            <a:off x="7086600" y="2697163"/>
            <a:ext cx="381000" cy="381000"/>
          </a:xfrm>
          <a:prstGeom prst="ellipse">
            <a:avLst/>
          </a:prstGeom>
          <a:noFill/>
          <a:ln w="101600" algn="ctr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0502" name="Oval 24"/>
          <p:cNvSpPr>
            <a:spLocks noChangeArrowheads="1"/>
          </p:cNvSpPr>
          <p:nvPr/>
        </p:nvSpPr>
        <p:spPr bwMode="auto">
          <a:xfrm>
            <a:off x="7696200" y="2697163"/>
            <a:ext cx="381000" cy="381000"/>
          </a:xfrm>
          <a:prstGeom prst="ellipse">
            <a:avLst/>
          </a:prstGeom>
          <a:noFill/>
          <a:ln w="101600" algn="ctr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0503" name="Oval 25"/>
          <p:cNvSpPr>
            <a:spLocks noChangeArrowheads="1"/>
          </p:cNvSpPr>
          <p:nvPr/>
        </p:nvSpPr>
        <p:spPr bwMode="auto">
          <a:xfrm>
            <a:off x="8229600" y="2697163"/>
            <a:ext cx="381000" cy="381000"/>
          </a:xfrm>
          <a:prstGeom prst="ellipse">
            <a:avLst/>
          </a:prstGeom>
          <a:noFill/>
          <a:ln w="101600" algn="ctr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0504" name="Oval 26"/>
          <p:cNvSpPr>
            <a:spLocks noChangeArrowheads="1"/>
          </p:cNvSpPr>
          <p:nvPr/>
        </p:nvSpPr>
        <p:spPr bwMode="auto">
          <a:xfrm>
            <a:off x="8839200" y="2697163"/>
            <a:ext cx="381000" cy="381000"/>
          </a:xfrm>
          <a:prstGeom prst="ellipse">
            <a:avLst/>
          </a:prstGeom>
          <a:noFill/>
          <a:ln w="101600" algn="ctr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0505" name="Oval 27"/>
          <p:cNvSpPr>
            <a:spLocks noChangeArrowheads="1"/>
          </p:cNvSpPr>
          <p:nvPr/>
        </p:nvSpPr>
        <p:spPr bwMode="auto">
          <a:xfrm>
            <a:off x="9448800" y="2697163"/>
            <a:ext cx="381000" cy="381000"/>
          </a:xfrm>
          <a:prstGeom prst="ellipse">
            <a:avLst/>
          </a:prstGeom>
          <a:noFill/>
          <a:ln w="101600" algn="ctr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0506" name="Oval 28"/>
          <p:cNvSpPr>
            <a:spLocks noChangeArrowheads="1"/>
          </p:cNvSpPr>
          <p:nvPr/>
        </p:nvSpPr>
        <p:spPr bwMode="auto">
          <a:xfrm>
            <a:off x="7696200" y="2087563"/>
            <a:ext cx="381000" cy="381000"/>
          </a:xfrm>
          <a:prstGeom prst="ellipse">
            <a:avLst/>
          </a:prstGeom>
          <a:noFill/>
          <a:ln w="101600" algn="ctr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0507" name="Oval 29"/>
          <p:cNvSpPr>
            <a:spLocks noChangeArrowheads="1"/>
          </p:cNvSpPr>
          <p:nvPr/>
        </p:nvSpPr>
        <p:spPr bwMode="auto">
          <a:xfrm>
            <a:off x="7086600" y="2087563"/>
            <a:ext cx="381000" cy="381000"/>
          </a:xfrm>
          <a:prstGeom prst="ellipse">
            <a:avLst/>
          </a:prstGeom>
          <a:noFill/>
          <a:ln w="101600" algn="ctr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0508" name="Oval 30"/>
          <p:cNvSpPr>
            <a:spLocks noChangeArrowheads="1"/>
          </p:cNvSpPr>
          <p:nvPr/>
        </p:nvSpPr>
        <p:spPr bwMode="auto">
          <a:xfrm>
            <a:off x="8229600" y="2087563"/>
            <a:ext cx="381000" cy="381000"/>
          </a:xfrm>
          <a:prstGeom prst="ellipse">
            <a:avLst/>
          </a:prstGeom>
          <a:noFill/>
          <a:ln w="101600" algn="ctr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0509" name="Oval 31"/>
          <p:cNvSpPr>
            <a:spLocks noChangeArrowheads="1"/>
          </p:cNvSpPr>
          <p:nvPr/>
        </p:nvSpPr>
        <p:spPr bwMode="auto">
          <a:xfrm>
            <a:off x="8839200" y="2087563"/>
            <a:ext cx="381000" cy="381000"/>
          </a:xfrm>
          <a:prstGeom prst="ellipse">
            <a:avLst/>
          </a:prstGeom>
          <a:noFill/>
          <a:ln w="101600" algn="ctr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0510" name="Oval 32"/>
          <p:cNvSpPr>
            <a:spLocks noChangeArrowheads="1"/>
          </p:cNvSpPr>
          <p:nvPr/>
        </p:nvSpPr>
        <p:spPr bwMode="auto">
          <a:xfrm>
            <a:off x="9448800" y="2087563"/>
            <a:ext cx="381000" cy="381000"/>
          </a:xfrm>
          <a:prstGeom prst="ellipse">
            <a:avLst/>
          </a:prstGeom>
          <a:noFill/>
          <a:ln w="101600" algn="ctr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0511" name="Text Box 3"/>
          <p:cNvSpPr txBox="1">
            <a:spLocks noChangeArrowheads="1"/>
          </p:cNvSpPr>
          <p:nvPr/>
        </p:nvSpPr>
        <p:spPr bwMode="auto">
          <a:xfrm>
            <a:off x="2743200" y="5486400"/>
            <a:ext cx="86106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000" dirty="0">
                <a:cs typeface="Arial" panose="020B0604020202020204" pitchFamily="34" charset="0"/>
              </a:rPr>
              <a:t>Volume of air provided is the same for both.</a:t>
            </a:r>
          </a:p>
          <a:p>
            <a:pPr>
              <a:spcBef>
                <a:spcPct val="50000"/>
              </a:spcBef>
            </a:pPr>
            <a:r>
              <a:rPr lang="en-US" altLang="en-US" sz="2000" dirty="0">
                <a:cs typeface="Arial" panose="020B0604020202020204" pitchFamily="34" charset="0"/>
              </a:rPr>
              <a:t>    Case B has a better air void distribution. </a:t>
            </a: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 bwMode="auto">
          <a:xfrm>
            <a:off x="22098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kern="0" dirty="0">
                <a:latin typeface="+mj-lt"/>
                <a:ea typeface="+mj-ea"/>
                <a:cs typeface="+mj-cs"/>
              </a:rPr>
              <a:t>What Do You Want in an Air-Void System?</a:t>
            </a:r>
          </a:p>
        </p:txBody>
      </p:sp>
    </p:spTree>
    <p:extLst>
      <p:ext uri="{BB962C8B-B14F-4D97-AF65-F5344CB8AC3E}">
        <p14:creationId xmlns:p14="http://schemas.microsoft.com/office/powerpoint/2010/main" val="319181365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80</a:t>
            </a:fld>
            <a:endParaRPr lang="en-US"/>
          </a:p>
        </p:txBody>
      </p:sp>
      <p:pic>
        <p:nvPicPr>
          <p:cNvPr id="5" name="Picture 2" descr="Image result for testing concrete at the end of the pump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00" y="292194"/>
            <a:ext cx="9444175" cy="606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653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81</a:t>
            </a:fld>
            <a:endParaRPr lang="en-US"/>
          </a:p>
        </p:txBody>
      </p:sp>
      <p:pic>
        <p:nvPicPr>
          <p:cNvPr id="5" name="Picture 2" descr="Image result for testing concrete at the end of the pump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00" y="292194"/>
            <a:ext cx="9444175" cy="606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8068236" y="3148614"/>
            <a:ext cx="304799" cy="9930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287871" y="1763619"/>
            <a:ext cx="1922929" cy="138499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Concrete is delivered here</a:t>
            </a:r>
          </a:p>
        </p:txBody>
      </p:sp>
    </p:spTree>
    <p:extLst>
      <p:ext uri="{BB962C8B-B14F-4D97-AF65-F5344CB8AC3E}">
        <p14:creationId xmlns:p14="http://schemas.microsoft.com/office/powerpoint/2010/main" val="41137460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82</a:t>
            </a:fld>
            <a:endParaRPr lang="en-US"/>
          </a:p>
        </p:txBody>
      </p:sp>
      <p:pic>
        <p:nvPicPr>
          <p:cNvPr id="5" name="Picture 2" descr="Image result for testing concrete at the end of the pump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00" y="292194"/>
            <a:ext cx="9444175" cy="606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87871" y="1763619"/>
            <a:ext cx="1922929" cy="138499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Concrete is delivered here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8068236" y="3148614"/>
            <a:ext cx="304799" cy="9930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32187" y="1560912"/>
            <a:ext cx="1930613" cy="138499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Concrete is sampled here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926516" y="2883201"/>
            <a:ext cx="641200" cy="13856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580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</a:t>
            </a:r>
            <a:r>
              <a:rPr lang="en-US" u="sng" dirty="0"/>
              <a:t>I think</a:t>
            </a:r>
            <a:r>
              <a:rPr lang="en-US" dirty="0"/>
              <a:t> needs to happen?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sz="3200" dirty="0"/>
              <a:t>I think our air testing needs to be done with the SAM because it better correlates with freeze thaw performance. </a:t>
            </a:r>
          </a:p>
          <a:p>
            <a:endParaRPr lang="en-US" sz="3200" dirty="0"/>
          </a:p>
          <a:p>
            <a:r>
              <a:rPr lang="en-US" sz="3200" dirty="0"/>
              <a:t>We need to have local discussions about how we need to change specifications and construction practices.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0997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D7B934-8BA8-8D21-4D2F-7B7CB631A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34" y="136525"/>
            <a:ext cx="11655732" cy="693315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98506-5EDA-806F-94C1-53C099303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84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74A1C4F-3CDC-C8D4-B0F0-08E4C1D4C610}"/>
              </a:ext>
            </a:extLst>
          </p:cNvPr>
          <p:cNvSpPr/>
          <p:nvPr/>
        </p:nvSpPr>
        <p:spPr>
          <a:xfrm>
            <a:off x="4289702" y="3516451"/>
            <a:ext cx="1196698" cy="576870"/>
          </a:xfrm>
          <a:custGeom>
            <a:avLst/>
            <a:gdLst>
              <a:gd name="connsiteX0" fmla="*/ 0 w 1149756"/>
              <a:gd name="connsiteY0" fmla="*/ 0 h 607554"/>
              <a:gd name="connsiteX1" fmla="*/ 36821 w 1149756"/>
              <a:gd name="connsiteY1" fmla="*/ 12274 h 607554"/>
              <a:gd name="connsiteX2" fmla="*/ 184107 w 1149756"/>
              <a:gd name="connsiteY2" fmla="*/ 24548 h 607554"/>
              <a:gd name="connsiteX3" fmla="*/ 368215 w 1149756"/>
              <a:gd name="connsiteY3" fmla="*/ 18411 h 607554"/>
              <a:gd name="connsiteX4" fmla="*/ 490953 w 1149756"/>
              <a:gd name="connsiteY4" fmla="*/ 30685 h 607554"/>
              <a:gd name="connsiteX5" fmla="*/ 503227 w 1149756"/>
              <a:gd name="connsiteY5" fmla="*/ 49095 h 607554"/>
              <a:gd name="connsiteX6" fmla="*/ 521638 w 1149756"/>
              <a:gd name="connsiteY6" fmla="*/ 55232 h 607554"/>
              <a:gd name="connsiteX7" fmla="*/ 613691 w 1149756"/>
              <a:gd name="connsiteY7" fmla="*/ 36821 h 607554"/>
              <a:gd name="connsiteX8" fmla="*/ 791662 w 1149756"/>
              <a:gd name="connsiteY8" fmla="*/ 42958 h 607554"/>
              <a:gd name="connsiteX9" fmla="*/ 846894 w 1149756"/>
              <a:gd name="connsiteY9" fmla="*/ 61369 h 607554"/>
              <a:gd name="connsiteX10" fmla="*/ 1012591 w 1149756"/>
              <a:gd name="connsiteY10" fmla="*/ 55232 h 607554"/>
              <a:gd name="connsiteX11" fmla="*/ 1031001 w 1149756"/>
              <a:gd name="connsiteY11" fmla="*/ 42958 h 607554"/>
              <a:gd name="connsiteX12" fmla="*/ 1080097 w 1149756"/>
              <a:gd name="connsiteY12" fmla="*/ 30685 h 607554"/>
              <a:gd name="connsiteX13" fmla="*/ 1104644 w 1149756"/>
              <a:gd name="connsiteY13" fmla="*/ 24548 h 607554"/>
              <a:gd name="connsiteX14" fmla="*/ 1123055 w 1149756"/>
              <a:gd name="connsiteY14" fmla="*/ 220929 h 607554"/>
              <a:gd name="connsiteX15" fmla="*/ 1116918 w 1149756"/>
              <a:gd name="connsiteY15" fmla="*/ 558459 h 607554"/>
              <a:gd name="connsiteX16" fmla="*/ 1110781 w 1149756"/>
              <a:gd name="connsiteY16" fmla="*/ 607554 h 607554"/>
              <a:gd name="connsiteX17" fmla="*/ 1006454 w 1149756"/>
              <a:gd name="connsiteY17" fmla="*/ 595281 h 607554"/>
              <a:gd name="connsiteX18" fmla="*/ 988043 w 1149756"/>
              <a:gd name="connsiteY18" fmla="*/ 589144 h 607554"/>
              <a:gd name="connsiteX19" fmla="*/ 595281 w 1149756"/>
              <a:gd name="connsiteY19" fmla="*/ 576870 h 607554"/>
              <a:gd name="connsiteX20" fmla="*/ 576870 w 1149756"/>
              <a:gd name="connsiteY20" fmla="*/ 558459 h 607554"/>
              <a:gd name="connsiteX21" fmla="*/ 546185 w 1149756"/>
              <a:gd name="connsiteY21" fmla="*/ 540048 h 607554"/>
              <a:gd name="connsiteX22" fmla="*/ 540048 w 1149756"/>
              <a:gd name="connsiteY22" fmla="*/ 521638 h 607554"/>
              <a:gd name="connsiteX23" fmla="*/ 497090 w 1149756"/>
              <a:gd name="connsiteY23" fmla="*/ 509364 h 607554"/>
              <a:gd name="connsiteX24" fmla="*/ 466405 w 1149756"/>
              <a:gd name="connsiteY24" fmla="*/ 497090 h 607554"/>
              <a:gd name="connsiteX25" fmla="*/ 405036 w 1149756"/>
              <a:gd name="connsiteY25" fmla="*/ 447995 h 607554"/>
              <a:gd name="connsiteX26" fmla="*/ 392762 w 1149756"/>
              <a:gd name="connsiteY26" fmla="*/ 429584 h 607554"/>
              <a:gd name="connsiteX27" fmla="*/ 386626 w 1149756"/>
              <a:gd name="connsiteY27" fmla="*/ 331393 h 607554"/>
              <a:gd name="connsiteX28" fmla="*/ 380489 w 1149756"/>
              <a:gd name="connsiteY28" fmla="*/ 312983 h 607554"/>
              <a:gd name="connsiteX29" fmla="*/ 374352 w 1149756"/>
              <a:gd name="connsiteY29" fmla="*/ 263887 h 607554"/>
              <a:gd name="connsiteX30" fmla="*/ 368215 w 1149756"/>
              <a:gd name="connsiteY30" fmla="*/ 135012 h 607554"/>
              <a:gd name="connsiteX31" fmla="*/ 325256 w 1149756"/>
              <a:gd name="connsiteY31" fmla="*/ 128875 h 607554"/>
              <a:gd name="connsiteX32" fmla="*/ 288435 w 1149756"/>
              <a:gd name="connsiteY32" fmla="*/ 122738 h 607554"/>
              <a:gd name="connsiteX33" fmla="*/ 270024 w 1149756"/>
              <a:gd name="connsiteY33" fmla="*/ 116601 h 607554"/>
              <a:gd name="connsiteX34" fmla="*/ 0 w 1149756"/>
              <a:gd name="connsiteY34" fmla="*/ 104328 h 607554"/>
              <a:gd name="connsiteX35" fmla="*/ 0 w 1149756"/>
              <a:gd name="connsiteY35" fmla="*/ 0 h 60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49756" h="607554">
                <a:moveTo>
                  <a:pt x="0" y="0"/>
                </a:moveTo>
                <a:cubicBezTo>
                  <a:pt x="12274" y="4091"/>
                  <a:pt x="24105" y="9890"/>
                  <a:pt x="36821" y="12274"/>
                </a:cubicBezTo>
                <a:cubicBezTo>
                  <a:pt x="58959" y="16425"/>
                  <a:pt x="172374" y="23710"/>
                  <a:pt x="184107" y="24548"/>
                </a:cubicBezTo>
                <a:cubicBezTo>
                  <a:pt x="245476" y="22502"/>
                  <a:pt x="306812" y="18411"/>
                  <a:pt x="368215" y="18411"/>
                </a:cubicBezTo>
                <a:cubicBezTo>
                  <a:pt x="448171" y="18411"/>
                  <a:pt x="441445" y="18308"/>
                  <a:pt x="490953" y="30685"/>
                </a:cubicBezTo>
                <a:cubicBezTo>
                  <a:pt x="495044" y="36822"/>
                  <a:pt x="497468" y="44488"/>
                  <a:pt x="503227" y="49095"/>
                </a:cubicBezTo>
                <a:cubicBezTo>
                  <a:pt x="508278" y="53136"/>
                  <a:pt x="515169" y="55232"/>
                  <a:pt x="521638" y="55232"/>
                </a:cubicBezTo>
                <a:cubicBezTo>
                  <a:pt x="547205" y="55232"/>
                  <a:pt x="590319" y="42664"/>
                  <a:pt x="613691" y="36821"/>
                </a:cubicBezTo>
                <a:cubicBezTo>
                  <a:pt x="673015" y="38867"/>
                  <a:pt x="732629" y="36744"/>
                  <a:pt x="791662" y="42958"/>
                </a:cubicBezTo>
                <a:cubicBezTo>
                  <a:pt x="810962" y="44990"/>
                  <a:pt x="846894" y="61369"/>
                  <a:pt x="846894" y="61369"/>
                </a:cubicBezTo>
                <a:cubicBezTo>
                  <a:pt x="902126" y="59323"/>
                  <a:pt x="957595" y="60732"/>
                  <a:pt x="1012591" y="55232"/>
                </a:cubicBezTo>
                <a:cubicBezTo>
                  <a:pt x="1019930" y="54498"/>
                  <a:pt x="1024070" y="45478"/>
                  <a:pt x="1031001" y="42958"/>
                </a:cubicBezTo>
                <a:cubicBezTo>
                  <a:pt x="1046854" y="37193"/>
                  <a:pt x="1063732" y="34776"/>
                  <a:pt x="1080097" y="30685"/>
                </a:cubicBezTo>
                <a:lnTo>
                  <a:pt x="1104644" y="24548"/>
                </a:lnTo>
                <a:cubicBezTo>
                  <a:pt x="1190982" y="46132"/>
                  <a:pt x="1127686" y="21810"/>
                  <a:pt x="1123055" y="220929"/>
                </a:cubicBezTo>
                <a:cubicBezTo>
                  <a:pt x="1120439" y="333427"/>
                  <a:pt x="1120489" y="445987"/>
                  <a:pt x="1116918" y="558459"/>
                </a:cubicBezTo>
                <a:cubicBezTo>
                  <a:pt x="1116395" y="574943"/>
                  <a:pt x="1112827" y="591189"/>
                  <a:pt x="1110781" y="607554"/>
                </a:cubicBezTo>
                <a:cubicBezTo>
                  <a:pt x="1076005" y="603463"/>
                  <a:pt x="1041082" y="600475"/>
                  <a:pt x="1006454" y="595281"/>
                </a:cubicBezTo>
                <a:cubicBezTo>
                  <a:pt x="1000057" y="594321"/>
                  <a:pt x="994505" y="589433"/>
                  <a:pt x="988043" y="589144"/>
                </a:cubicBezTo>
                <a:cubicBezTo>
                  <a:pt x="857190" y="583285"/>
                  <a:pt x="726202" y="580961"/>
                  <a:pt x="595281" y="576870"/>
                </a:cubicBezTo>
                <a:cubicBezTo>
                  <a:pt x="589144" y="570733"/>
                  <a:pt x="583813" y="563666"/>
                  <a:pt x="576870" y="558459"/>
                </a:cubicBezTo>
                <a:cubicBezTo>
                  <a:pt x="567327" y="551302"/>
                  <a:pt x="554620" y="548482"/>
                  <a:pt x="546185" y="540048"/>
                </a:cubicBezTo>
                <a:cubicBezTo>
                  <a:pt x="541611" y="535474"/>
                  <a:pt x="545533" y="525066"/>
                  <a:pt x="540048" y="521638"/>
                </a:cubicBezTo>
                <a:cubicBezTo>
                  <a:pt x="527419" y="513745"/>
                  <a:pt x="511218" y="514073"/>
                  <a:pt x="497090" y="509364"/>
                </a:cubicBezTo>
                <a:cubicBezTo>
                  <a:pt x="486639" y="505880"/>
                  <a:pt x="476076" y="502365"/>
                  <a:pt x="466405" y="497090"/>
                </a:cubicBezTo>
                <a:cubicBezTo>
                  <a:pt x="440985" y="483224"/>
                  <a:pt x="423518" y="469557"/>
                  <a:pt x="405036" y="447995"/>
                </a:cubicBezTo>
                <a:cubicBezTo>
                  <a:pt x="400236" y="442395"/>
                  <a:pt x="396853" y="435721"/>
                  <a:pt x="392762" y="429584"/>
                </a:cubicBezTo>
                <a:cubicBezTo>
                  <a:pt x="390717" y="396854"/>
                  <a:pt x="390059" y="364007"/>
                  <a:pt x="386626" y="331393"/>
                </a:cubicBezTo>
                <a:cubicBezTo>
                  <a:pt x="385949" y="324960"/>
                  <a:pt x="381646" y="319347"/>
                  <a:pt x="380489" y="312983"/>
                </a:cubicBezTo>
                <a:cubicBezTo>
                  <a:pt x="377539" y="296756"/>
                  <a:pt x="376398" y="280252"/>
                  <a:pt x="374352" y="263887"/>
                </a:cubicBezTo>
                <a:cubicBezTo>
                  <a:pt x="372306" y="220929"/>
                  <a:pt x="382913" y="175430"/>
                  <a:pt x="368215" y="135012"/>
                </a:cubicBezTo>
                <a:cubicBezTo>
                  <a:pt x="363272" y="121418"/>
                  <a:pt x="339553" y="131075"/>
                  <a:pt x="325256" y="128875"/>
                </a:cubicBezTo>
                <a:cubicBezTo>
                  <a:pt x="312958" y="126983"/>
                  <a:pt x="300582" y="125437"/>
                  <a:pt x="288435" y="122738"/>
                </a:cubicBezTo>
                <a:cubicBezTo>
                  <a:pt x="282120" y="121335"/>
                  <a:pt x="276418" y="117585"/>
                  <a:pt x="270024" y="116601"/>
                </a:cubicBezTo>
                <a:cubicBezTo>
                  <a:pt x="195933" y="105202"/>
                  <a:pt x="37928" y="105443"/>
                  <a:pt x="0" y="104328"/>
                </a:cubicBezTo>
                <a:lnTo>
                  <a:pt x="0" y="0"/>
                </a:lnTo>
                <a:close/>
              </a:path>
            </a:pathLst>
          </a:custGeom>
          <a:solidFill>
            <a:srgbClr val="2690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F8FF790-0A86-7BBB-D124-2AABC3083526}"/>
              </a:ext>
            </a:extLst>
          </p:cNvPr>
          <p:cNvSpPr/>
          <p:nvPr/>
        </p:nvSpPr>
        <p:spPr>
          <a:xfrm>
            <a:off x="2865938" y="2473842"/>
            <a:ext cx="756220" cy="990142"/>
          </a:xfrm>
          <a:custGeom>
            <a:avLst/>
            <a:gdLst>
              <a:gd name="connsiteX0" fmla="*/ 147286 w 713117"/>
              <a:gd name="connsiteY0" fmla="*/ 1972 h 955958"/>
              <a:gd name="connsiteX1" fmla="*/ 177971 w 713117"/>
              <a:gd name="connsiteY1" fmla="*/ 8109 h 955958"/>
              <a:gd name="connsiteX2" fmla="*/ 227066 w 713117"/>
              <a:gd name="connsiteY2" fmla="*/ 20383 h 955958"/>
              <a:gd name="connsiteX3" fmla="*/ 263888 w 713117"/>
              <a:gd name="connsiteY3" fmla="*/ 26520 h 955958"/>
              <a:gd name="connsiteX4" fmla="*/ 306846 w 713117"/>
              <a:gd name="connsiteY4" fmla="*/ 44931 h 955958"/>
              <a:gd name="connsiteX5" fmla="*/ 368215 w 713117"/>
              <a:gd name="connsiteY5" fmla="*/ 63341 h 955958"/>
              <a:gd name="connsiteX6" fmla="*/ 417310 w 713117"/>
              <a:gd name="connsiteY6" fmla="*/ 57205 h 955958"/>
              <a:gd name="connsiteX7" fmla="*/ 454132 w 713117"/>
              <a:gd name="connsiteY7" fmla="*/ 44931 h 955958"/>
              <a:gd name="connsiteX8" fmla="*/ 497090 w 713117"/>
              <a:gd name="connsiteY8" fmla="*/ 51068 h 955958"/>
              <a:gd name="connsiteX9" fmla="*/ 478679 w 713117"/>
              <a:gd name="connsiteY9" fmla="*/ 149258 h 955958"/>
              <a:gd name="connsiteX10" fmla="*/ 454132 w 713117"/>
              <a:gd name="connsiteY10" fmla="*/ 216764 h 955958"/>
              <a:gd name="connsiteX11" fmla="*/ 447995 w 713117"/>
              <a:gd name="connsiteY11" fmla="*/ 241312 h 955958"/>
              <a:gd name="connsiteX12" fmla="*/ 478679 w 713117"/>
              <a:gd name="connsiteY12" fmla="*/ 265860 h 955958"/>
              <a:gd name="connsiteX13" fmla="*/ 497090 w 713117"/>
              <a:gd name="connsiteY13" fmla="*/ 271996 h 955958"/>
              <a:gd name="connsiteX14" fmla="*/ 601418 w 713117"/>
              <a:gd name="connsiteY14" fmla="*/ 284270 h 955958"/>
              <a:gd name="connsiteX15" fmla="*/ 705745 w 713117"/>
              <a:gd name="connsiteY15" fmla="*/ 302681 h 955958"/>
              <a:gd name="connsiteX16" fmla="*/ 693471 w 713117"/>
              <a:gd name="connsiteY16" fmla="*/ 400872 h 955958"/>
              <a:gd name="connsiteX17" fmla="*/ 687334 w 713117"/>
              <a:gd name="connsiteY17" fmla="*/ 431556 h 955958"/>
              <a:gd name="connsiteX18" fmla="*/ 675061 w 713117"/>
              <a:gd name="connsiteY18" fmla="*/ 517473 h 955958"/>
              <a:gd name="connsiteX19" fmla="*/ 662787 w 713117"/>
              <a:gd name="connsiteY19" fmla="*/ 535884 h 955958"/>
              <a:gd name="connsiteX20" fmla="*/ 650513 w 713117"/>
              <a:gd name="connsiteY20" fmla="*/ 572705 h 955958"/>
              <a:gd name="connsiteX21" fmla="*/ 644376 w 713117"/>
              <a:gd name="connsiteY21" fmla="*/ 609527 h 955958"/>
              <a:gd name="connsiteX22" fmla="*/ 638239 w 713117"/>
              <a:gd name="connsiteY22" fmla="*/ 947057 h 955958"/>
              <a:gd name="connsiteX23" fmla="*/ 570733 w 713117"/>
              <a:gd name="connsiteY23" fmla="*/ 940920 h 955958"/>
              <a:gd name="connsiteX24" fmla="*/ 509364 w 713117"/>
              <a:gd name="connsiteY24" fmla="*/ 928646 h 955958"/>
              <a:gd name="connsiteX25" fmla="*/ 429584 w 713117"/>
              <a:gd name="connsiteY25" fmla="*/ 916372 h 955958"/>
              <a:gd name="connsiteX26" fmla="*/ 398900 w 713117"/>
              <a:gd name="connsiteY26" fmla="*/ 904098 h 955958"/>
              <a:gd name="connsiteX27" fmla="*/ 282298 w 713117"/>
              <a:gd name="connsiteY27" fmla="*/ 891825 h 955958"/>
              <a:gd name="connsiteX28" fmla="*/ 239340 w 713117"/>
              <a:gd name="connsiteY28" fmla="*/ 885688 h 955958"/>
              <a:gd name="connsiteX29" fmla="*/ 196381 w 713117"/>
              <a:gd name="connsiteY29" fmla="*/ 867277 h 955958"/>
              <a:gd name="connsiteX30" fmla="*/ 141149 w 713117"/>
              <a:gd name="connsiteY30" fmla="*/ 848866 h 955958"/>
              <a:gd name="connsiteX31" fmla="*/ 122739 w 713117"/>
              <a:gd name="connsiteY31" fmla="*/ 842729 h 955958"/>
              <a:gd name="connsiteX32" fmla="*/ 67506 w 713117"/>
              <a:gd name="connsiteY32" fmla="*/ 836592 h 955958"/>
              <a:gd name="connsiteX33" fmla="*/ 49096 w 713117"/>
              <a:gd name="connsiteY33" fmla="*/ 830456 h 955958"/>
              <a:gd name="connsiteX34" fmla="*/ 0 w 713117"/>
              <a:gd name="connsiteY34" fmla="*/ 812045 h 955958"/>
              <a:gd name="connsiteX35" fmla="*/ 6137 w 713117"/>
              <a:gd name="connsiteY35" fmla="*/ 744539 h 955958"/>
              <a:gd name="connsiteX36" fmla="*/ 12274 w 713117"/>
              <a:gd name="connsiteY36" fmla="*/ 719991 h 955958"/>
              <a:gd name="connsiteX37" fmla="*/ 18411 w 713117"/>
              <a:gd name="connsiteY37" fmla="*/ 689307 h 955958"/>
              <a:gd name="connsiteX38" fmla="*/ 24548 w 713117"/>
              <a:gd name="connsiteY38" fmla="*/ 652485 h 955958"/>
              <a:gd name="connsiteX39" fmla="*/ 36822 w 713117"/>
              <a:gd name="connsiteY39" fmla="*/ 615664 h 955958"/>
              <a:gd name="connsiteX40" fmla="*/ 42959 w 713117"/>
              <a:gd name="connsiteY40" fmla="*/ 560431 h 955958"/>
              <a:gd name="connsiteX41" fmla="*/ 49096 w 713117"/>
              <a:gd name="connsiteY41" fmla="*/ 535884 h 955958"/>
              <a:gd name="connsiteX42" fmla="*/ 55232 w 713117"/>
              <a:gd name="connsiteY42" fmla="*/ 449967 h 955958"/>
              <a:gd name="connsiteX43" fmla="*/ 67506 w 713117"/>
              <a:gd name="connsiteY43" fmla="*/ 407009 h 955958"/>
              <a:gd name="connsiteX44" fmla="*/ 85917 w 713117"/>
              <a:gd name="connsiteY44" fmla="*/ 321092 h 955958"/>
              <a:gd name="connsiteX45" fmla="*/ 92054 w 713117"/>
              <a:gd name="connsiteY45" fmla="*/ 265860 h 955958"/>
              <a:gd name="connsiteX46" fmla="*/ 98191 w 713117"/>
              <a:gd name="connsiteY46" fmla="*/ 222901 h 955958"/>
              <a:gd name="connsiteX47" fmla="*/ 104328 w 713117"/>
              <a:gd name="connsiteY47" fmla="*/ 173806 h 955958"/>
              <a:gd name="connsiteX48" fmla="*/ 110465 w 713117"/>
              <a:gd name="connsiteY48" fmla="*/ 149258 h 955958"/>
              <a:gd name="connsiteX49" fmla="*/ 122739 w 713117"/>
              <a:gd name="connsiteY49" fmla="*/ 81752 h 955958"/>
              <a:gd name="connsiteX50" fmla="*/ 135012 w 713117"/>
              <a:gd name="connsiteY50" fmla="*/ 44931 h 955958"/>
              <a:gd name="connsiteX51" fmla="*/ 147286 w 713117"/>
              <a:gd name="connsiteY51" fmla="*/ 1972 h 955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13117" h="955958">
                <a:moveTo>
                  <a:pt x="147286" y="1972"/>
                </a:moveTo>
                <a:cubicBezTo>
                  <a:pt x="154446" y="-4165"/>
                  <a:pt x="167807" y="5763"/>
                  <a:pt x="177971" y="8109"/>
                </a:cubicBezTo>
                <a:cubicBezTo>
                  <a:pt x="194408" y="11902"/>
                  <a:pt x="210427" y="17610"/>
                  <a:pt x="227066" y="20383"/>
                </a:cubicBezTo>
                <a:lnTo>
                  <a:pt x="263888" y="26520"/>
                </a:lnTo>
                <a:cubicBezTo>
                  <a:pt x="301195" y="51393"/>
                  <a:pt x="261557" y="27948"/>
                  <a:pt x="306846" y="44931"/>
                </a:cubicBezTo>
                <a:cubicBezTo>
                  <a:pt x="363927" y="66337"/>
                  <a:pt x="293258" y="50850"/>
                  <a:pt x="368215" y="63341"/>
                </a:cubicBezTo>
                <a:cubicBezTo>
                  <a:pt x="384580" y="61296"/>
                  <a:pt x="401184" y="60660"/>
                  <a:pt x="417310" y="57205"/>
                </a:cubicBezTo>
                <a:cubicBezTo>
                  <a:pt x="429961" y="54494"/>
                  <a:pt x="441232" y="45923"/>
                  <a:pt x="454132" y="44931"/>
                </a:cubicBezTo>
                <a:cubicBezTo>
                  <a:pt x="468554" y="43822"/>
                  <a:pt x="482771" y="49022"/>
                  <a:pt x="497090" y="51068"/>
                </a:cubicBezTo>
                <a:cubicBezTo>
                  <a:pt x="490628" y="102763"/>
                  <a:pt x="493145" y="98624"/>
                  <a:pt x="478679" y="149258"/>
                </a:cubicBezTo>
                <a:cubicBezTo>
                  <a:pt x="458616" y="219481"/>
                  <a:pt x="474878" y="154527"/>
                  <a:pt x="454132" y="216764"/>
                </a:cubicBezTo>
                <a:cubicBezTo>
                  <a:pt x="451465" y="224766"/>
                  <a:pt x="450041" y="233129"/>
                  <a:pt x="447995" y="241312"/>
                </a:cubicBezTo>
                <a:cubicBezTo>
                  <a:pt x="458223" y="249495"/>
                  <a:pt x="467572" y="258918"/>
                  <a:pt x="478679" y="265860"/>
                </a:cubicBezTo>
                <a:cubicBezTo>
                  <a:pt x="484165" y="269288"/>
                  <a:pt x="490814" y="270427"/>
                  <a:pt x="497090" y="271996"/>
                </a:cubicBezTo>
                <a:cubicBezTo>
                  <a:pt x="535482" y="281593"/>
                  <a:pt x="556221" y="280503"/>
                  <a:pt x="601418" y="284270"/>
                </a:cubicBezTo>
                <a:cubicBezTo>
                  <a:pt x="636194" y="290407"/>
                  <a:pt x="683864" y="274964"/>
                  <a:pt x="705745" y="302681"/>
                </a:cubicBezTo>
                <a:cubicBezTo>
                  <a:pt x="726184" y="328571"/>
                  <a:pt x="698136" y="368218"/>
                  <a:pt x="693471" y="400872"/>
                </a:cubicBezTo>
                <a:cubicBezTo>
                  <a:pt x="691996" y="411198"/>
                  <a:pt x="688809" y="421230"/>
                  <a:pt x="687334" y="431556"/>
                </a:cubicBezTo>
                <a:cubicBezTo>
                  <a:pt x="686023" y="440734"/>
                  <a:pt x="681465" y="500395"/>
                  <a:pt x="675061" y="517473"/>
                </a:cubicBezTo>
                <a:cubicBezTo>
                  <a:pt x="672471" y="524379"/>
                  <a:pt x="665783" y="529144"/>
                  <a:pt x="662787" y="535884"/>
                </a:cubicBezTo>
                <a:cubicBezTo>
                  <a:pt x="657532" y="547707"/>
                  <a:pt x="654604" y="560431"/>
                  <a:pt x="650513" y="572705"/>
                </a:cubicBezTo>
                <a:cubicBezTo>
                  <a:pt x="648467" y="584979"/>
                  <a:pt x="644784" y="597090"/>
                  <a:pt x="644376" y="609527"/>
                </a:cubicBezTo>
                <a:cubicBezTo>
                  <a:pt x="640688" y="721995"/>
                  <a:pt x="662650" y="837208"/>
                  <a:pt x="638239" y="947057"/>
                </a:cubicBezTo>
                <a:cubicBezTo>
                  <a:pt x="633337" y="969114"/>
                  <a:pt x="593173" y="943560"/>
                  <a:pt x="570733" y="940920"/>
                </a:cubicBezTo>
                <a:cubicBezTo>
                  <a:pt x="478899" y="930116"/>
                  <a:pt x="577635" y="940025"/>
                  <a:pt x="509364" y="928646"/>
                </a:cubicBezTo>
                <a:cubicBezTo>
                  <a:pt x="375607" y="906353"/>
                  <a:pt x="523441" y="935143"/>
                  <a:pt x="429584" y="916372"/>
                </a:cubicBezTo>
                <a:cubicBezTo>
                  <a:pt x="419356" y="912281"/>
                  <a:pt x="409766" y="905909"/>
                  <a:pt x="398900" y="904098"/>
                </a:cubicBezTo>
                <a:cubicBezTo>
                  <a:pt x="360350" y="897673"/>
                  <a:pt x="320987" y="897352"/>
                  <a:pt x="282298" y="891825"/>
                </a:cubicBezTo>
                <a:lnTo>
                  <a:pt x="239340" y="885688"/>
                </a:lnTo>
                <a:cubicBezTo>
                  <a:pt x="209455" y="865765"/>
                  <a:pt x="233180" y="878600"/>
                  <a:pt x="196381" y="867277"/>
                </a:cubicBezTo>
                <a:cubicBezTo>
                  <a:pt x="177833" y="861570"/>
                  <a:pt x="159560" y="855003"/>
                  <a:pt x="141149" y="848866"/>
                </a:cubicBezTo>
                <a:cubicBezTo>
                  <a:pt x="135012" y="846820"/>
                  <a:pt x="129168" y="843443"/>
                  <a:pt x="122739" y="842729"/>
                </a:cubicBezTo>
                <a:lnTo>
                  <a:pt x="67506" y="836592"/>
                </a:lnTo>
                <a:cubicBezTo>
                  <a:pt x="61369" y="834547"/>
                  <a:pt x="55153" y="832727"/>
                  <a:pt x="49096" y="830456"/>
                </a:cubicBezTo>
                <a:cubicBezTo>
                  <a:pt x="-9628" y="808435"/>
                  <a:pt x="41800" y="825978"/>
                  <a:pt x="0" y="812045"/>
                </a:cubicBezTo>
                <a:cubicBezTo>
                  <a:pt x="2046" y="789543"/>
                  <a:pt x="3151" y="766936"/>
                  <a:pt x="6137" y="744539"/>
                </a:cubicBezTo>
                <a:cubicBezTo>
                  <a:pt x="7252" y="736178"/>
                  <a:pt x="10444" y="728225"/>
                  <a:pt x="12274" y="719991"/>
                </a:cubicBezTo>
                <a:cubicBezTo>
                  <a:pt x="14537" y="709809"/>
                  <a:pt x="16545" y="699569"/>
                  <a:pt x="18411" y="689307"/>
                </a:cubicBezTo>
                <a:cubicBezTo>
                  <a:pt x="20637" y="677064"/>
                  <a:pt x="21530" y="664557"/>
                  <a:pt x="24548" y="652485"/>
                </a:cubicBezTo>
                <a:cubicBezTo>
                  <a:pt x="27686" y="639934"/>
                  <a:pt x="32731" y="627938"/>
                  <a:pt x="36822" y="615664"/>
                </a:cubicBezTo>
                <a:cubicBezTo>
                  <a:pt x="38868" y="597253"/>
                  <a:pt x="40142" y="578740"/>
                  <a:pt x="42959" y="560431"/>
                </a:cubicBezTo>
                <a:cubicBezTo>
                  <a:pt x="44241" y="552095"/>
                  <a:pt x="48165" y="544267"/>
                  <a:pt x="49096" y="535884"/>
                </a:cubicBezTo>
                <a:cubicBezTo>
                  <a:pt x="52267" y="507348"/>
                  <a:pt x="52062" y="478503"/>
                  <a:pt x="55232" y="449967"/>
                </a:cubicBezTo>
                <a:cubicBezTo>
                  <a:pt x="57528" y="429301"/>
                  <a:pt x="62851" y="425630"/>
                  <a:pt x="67506" y="407009"/>
                </a:cubicBezTo>
                <a:cubicBezTo>
                  <a:pt x="67763" y="405983"/>
                  <a:pt x="83979" y="334660"/>
                  <a:pt x="85917" y="321092"/>
                </a:cubicBezTo>
                <a:cubicBezTo>
                  <a:pt x="88537" y="302754"/>
                  <a:pt x="89756" y="284241"/>
                  <a:pt x="92054" y="265860"/>
                </a:cubicBezTo>
                <a:cubicBezTo>
                  <a:pt x="93848" y="251507"/>
                  <a:pt x="96279" y="237239"/>
                  <a:pt x="98191" y="222901"/>
                </a:cubicBezTo>
                <a:cubicBezTo>
                  <a:pt x="100371" y="206553"/>
                  <a:pt x="101617" y="190074"/>
                  <a:pt x="104328" y="173806"/>
                </a:cubicBezTo>
                <a:cubicBezTo>
                  <a:pt x="105715" y="165486"/>
                  <a:pt x="108811" y="157529"/>
                  <a:pt x="110465" y="149258"/>
                </a:cubicBezTo>
                <a:cubicBezTo>
                  <a:pt x="113974" y="131714"/>
                  <a:pt x="117802" y="99853"/>
                  <a:pt x="122739" y="81752"/>
                </a:cubicBezTo>
                <a:cubicBezTo>
                  <a:pt x="126143" y="69270"/>
                  <a:pt x="125864" y="54079"/>
                  <a:pt x="135012" y="44931"/>
                </a:cubicBezTo>
                <a:cubicBezTo>
                  <a:pt x="156657" y="23286"/>
                  <a:pt x="140126" y="8109"/>
                  <a:pt x="147286" y="1972"/>
                </a:cubicBezTo>
                <a:close/>
              </a:path>
            </a:pathLst>
          </a:custGeom>
          <a:solidFill>
            <a:srgbClr val="2690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16AD9D-F8B8-6CA9-F5EF-67F99F19461B}"/>
              </a:ext>
            </a:extLst>
          </p:cNvPr>
          <p:cNvSpPr txBox="1"/>
          <p:nvPr/>
        </p:nvSpPr>
        <p:spPr>
          <a:xfrm>
            <a:off x="9560442" y="2325128"/>
            <a:ext cx="843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FBC637-91FD-D6C9-BD8D-2D89D45BB904}"/>
              </a:ext>
            </a:extLst>
          </p:cNvPr>
          <p:cNvSpPr txBox="1"/>
          <p:nvPr/>
        </p:nvSpPr>
        <p:spPr>
          <a:xfrm>
            <a:off x="9014637" y="3603101"/>
            <a:ext cx="193512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Doing research</a:t>
            </a:r>
          </a:p>
          <a:p>
            <a:r>
              <a:rPr lang="en-US" dirty="0"/>
              <a:t>MN, IA, WI, KS, </a:t>
            </a:r>
            <a:r>
              <a:rPr lang="en-US" b="1" dirty="0"/>
              <a:t>AR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3C45CC1-36FF-6C7B-9D03-E5EBC81A30D8}"/>
              </a:ext>
            </a:extLst>
          </p:cNvPr>
          <p:cNvSpPr/>
          <p:nvPr/>
        </p:nvSpPr>
        <p:spPr>
          <a:xfrm>
            <a:off x="7215963" y="1899684"/>
            <a:ext cx="808415" cy="737190"/>
          </a:xfrm>
          <a:custGeom>
            <a:avLst/>
            <a:gdLst>
              <a:gd name="connsiteX0" fmla="*/ 28353 w 808415"/>
              <a:gd name="connsiteY0" fmla="*/ 595423 h 737190"/>
              <a:gd name="connsiteX1" fmla="*/ 99237 w 808415"/>
              <a:gd name="connsiteY1" fmla="*/ 595423 h 737190"/>
              <a:gd name="connsiteX2" fmla="*/ 70884 w 808415"/>
              <a:gd name="connsiteY2" fmla="*/ 425302 h 737190"/>
              <a:gd name="connsiteX3" fmla="*/ 212651 w 808415"/>
              <a:gd name="connsiteY3" fmla="*/ 396949 h 737190"/>
              <a:gd name="connsiteX4" fmla="*/ 269358 w 808415"/>
              <a:gd name="connsiteY4" fmla="*/ 382772 h 737190"/>
              <a:gd name="connsiteX5" fmla="*/ 311888 w 808415"/>
              <a:gd name="connsiteY5" fmla="*/ 375683 h 737190"/>
              <a:gd name="connsiteX6" fmla="*/ 368595 w 808415"/>
              <a:gd name="connsiteY6" fmla="*/ 347330 h 737190"/>
              <a:gd name="connsiteX7" fmla="*/ 389860 w 808415"/>
              <a:gd name="connsiteY7" fmla="*/ 333153 h 737190"/>
              <a:gd name="connsiteX8" fmla="*/ 425302 w 808415"/>
              <a:gd name="connsiteY8" fmla="*/ 318976 h 737190"/>
              <a:gd name="connsiteX9" fmla="*/ 446567 w 808415"/>
              <a:gd name="connsiteY9" fmla="*/ 297711 h 737190"/>
              <a:gd name="connsiteX10" fmla="*/ 411125 w 808415"/>
              <a:gd name="connsiteY10" fmla="*/ 241004 h 737190"/>
              <a:gd name="connsiteX11" fmla="*/ 396949 w 808415"/>
              <a:gd name="connsiteY11" fmla="*/ 219739 h 737190"/>
              <a:gd name="connsiteX12" fmla="*/ 446567 w 808415"/>
              <a:gd name="connsiteY12" fmla="*/ 92149 h 737190"/>
              <a:gd name="connsiteX13" fmla="*/ 474921 w 808415"/>
              <a:gd name="connsiteY13" fmla="*/ 70883 h 737190"/>
              <a:gd name="connsiteX14" fmla="*/ 538716 w 808415"/>
              <a:gd name="connsiteY14" fmla="*/ 42530 h 737190"/>
              <a:gd name="connsiteX15" fmla="*/ 559981 w 808415"/>
              <a:gd name="connsiteY15" fmla="*/ 35442 h 737190"/>
              <a:gd name="connsiteX16" fmla="*/ 602511 w 808415"/>
              <a:gd name="connsiteY16" fmla="*/ 14176 h 737190"/>
              <a:gd name="connsiteX17" fmla="*/ 630865 w 808415"/>
              <a:gd name="connsiteY17" fmla="*/ 7088 h 737190"/>
              <a:gd name="connsiteX18" fmla="*/ 652130 w 808415"/>
              <a:gd name="connsiteY18" fmla="*/ 0 h 737190"/>
              <a:gd name="connsiteX19" fmla="*/ 694660 w 808415"/>
              <a:gd name="connsiteY19" fmla="*/ 7088 h 737190"/>
              <a:gd name="connsiteX20" fmla="*/ 701749 w 808415"/>
              <a:gd name="connsiteY20" fmla="*/ 42530 h 737190"/>
              <a:gd name="connsiteX21" fmla="*/ 723014 w 808415"/>
              <a:gd name="connsiteY21" fmla="*/ 70883 h 737190"/>
              <a:gd name="connsiteX22" fmla="*/ 730102 w 808415"/>
              <a:gd name="connsiteY22" fmla="*/ 120502 h 737190"/>
              <a:gd name="connsiteX23" fmla="*/ 737190 w 808415"/>
              <a:gd name="connsiteY23" fmla="*/ 148856 h 737190"/>
              <a:gd name="connsiteX24" fmla="*/ 751367 w 808415"/>
              <a:gd name="connsiteY24" fmla="*/ 269358 h 737190"/>
              <a:gd name="connsiteX25" fmla="*/ 772632 w 808415"/>
              <a:gd name="connsiteY25" fmla="*/ 333153 h 737190"/>
              <a:gd name="connsiteX26" fmla="*/ 779721 w 808415"/>
              <a:gd name="connsiteY26" fmla="*/ 418214 h 737190"/>
              <a:gd name="connsiteX27" fmla="*/ 786809 w 808415"/>
              <a:gd name="connsiteY27" fmla="*/ 439479 h 737190"/>
              <a:gd name="connsiteX28" fmla="*/ 793897 w 808415"/>
              <a:gd name="connsiteY28" fmla="*/ 474921 h 737190"/>
              <a:gd name="connsiteX29" fmla="*/ 808074 w 808415"/>
              <a:gd name="connsiteY29" fmla="*/ 545804 h 737190"/>
              <a:gd name="connsiteX30" fmla="*/ 800986 w 808415"/>
              <a:gd name="connsiteY30" fmla="*/ 673395 h 737190"/>
              <a:gd name="connsiteX31" fmla="*/ 772632 w 808415"/>
              <a:gd name="connsiteY31" fmla="*/ 659218 h 737190"/>
              <a:gd name="connsiteX32" fmla="*/ 694660 w 808415"/>
              <a:gd name="connsiteY32" fmla="*/ 637953 h 737190"/>
              <a:gd name="connsiteX33" fmla="*/ 645042 w 808415"/>
              <a:gd name="connsiteY33" fmla="*/ 602511 h 737190"/>
              <a:gd name="connsiteX34" fmla="*/ 609600 w 808415"/>
              <a:gd name="connsiteY34" fmla="*/ 559981 h 737190"/>
              <a:gd name="connsiteX35" fmla="*/ 588335 w 808415"/>
              <a:gd name="connsiteY35" fmla="*/ 545804 h 737190"/>
              <a:gd name="connsiteX36" fmla="*/ 361507 w 808415"/>
              <a:gd name="connsiteY36" fmla="*/ 552893 h 737190"/>
              <a:gd name="connsiteX37" fmla="*/ 262270 w 808415"/>
              <a:gd name="connsiteY37" fmla="*/ 574158 h 737190"/>
              <a:gd name="connsiteX38" fmla="*/ 219739 w 808415"/>
              <a:gd name="connsiteY38" fmla="*/ 581246 h 737190"/>
              <a:gd name="connsiteX39" fmla="*/ 170121 w 808415"/>
              <a:gd name="connsiteY39" fmla="*/ 602511 h 737190"/>
              <a:gd name="connsiteX40" fmla="*/ 127590 w 808415"/>
              <a:gd name="connsiteY40" fmla="*/ 652130 h 737190"/>
              <a:gd name="connsiteX41" fmla="*/ 70884 w 808415"/>
              <a:gd name="connsiteY41" fmla="*/ 701749 h 737190"/>
              <a:gd name="connsiteX42" fmla="*/ 28353 w 808415"/>
              <a:gd name="connsiteY42" fmla="*/ 737190 h 737190"/>
              <a:gd name="connsiteX43" fmla="*/ 21265 w 808415"/>
              <a:gd name="connsiteY43" fmla="*/ 708837 h 737190"/>
              <a:gd name="connsiteX44" fmla="*/ 14177 w 808415"/>
              <a:gd name="connsiteY44" fmla="*/ 666307 h 737190"/>
              <a:gd name="connsiteX45" fmla="*/ 0 w 808415"/>
              <a:gd name="connsiteY45" fmla="*/ 630865 h 737190"/>
              <a:gd name="connsiteX46" fmla="*/ 7088 w 808415"/>
              <a:gd name="connsiteY46" fmla="*/ 588335 h 737190"/>
              <a:gd name="connsiteX47" fmla="*/ 28353 w 808415"/>
              <a:gd name="connsiteY47" fmla="*/ 574158 h 737190"/>
              <a:gd name="connsiteX48" fmla="*/ 63795 w 808415"/>
              <a:gd name="connsiteY48" fmla="*/ 552893 h 737190"/>
              <a:gd name="connsiteX49" fmla="*/ 99237 w 808415"/>
              <a:gd name="connsiteY49" fmla="*/ 538716 h 737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08415" h="737190">
                <a:moveTo>
                  <a:pt x="28353" y="595423"/>
                </a:moveTo>
                <a:cubicBezTo>
                  <a:pt x="30978" y="595948"/>
                  <a:pt x="96612" y="613799"/>
                  <a:pt x="99237" y="595423"/>
                </a:cubicBezTo>
                <a:cubicBezTo>
                  <a:pt x="112773" y="500674"/>
                  <a:pt x="99898" y="483333"/>
                  <a:pt x="70884" y="425302"/>
                </a:cubicBezTo>
                <a:cubicBezTo>
                  <a:pt x="92666" y="359954"/>
                  <a:pt x="67633" y="413062"/>
                  <a:pt x="212651" y="396949"/>
                </a:cubicBezTo>
                <a:cubicBezTo>
                  <a:pt x="232016" y="394797"/>
                  <a:pt x="250139" y="385975"/>
                  <a:pt x="269358" y="382772"/>
                </a:cubicBezTo>
                <a:lnTo>
                  <a:pt x="311888" y="375683"/>
                </a:lnTo>
                <a:cubicBezTo>
                  <a:pt x="361160" y="342837"/>
                  <a:pt x="299225" y="382015"/>
                  <a:pt x="368595" y="347330"/>
                </a:cubicBezTo>
                <a:cubicBezTo>
                  <a:pt x="376215" y="343520"/>
                  <a:pt x="382240" y="336963"/>
                  <a:pt x="389860" y="333153"/>
                </a:cubicBezTo>
                <a:cubicBezTo>
                  <a:pt x="401241" y="327463"/>
                  <a:pt x="413488" y="323702"/>
                  <a:pt x="425302" y="318976"/>
                </a:cubicBezTo>
                <a:cubicBezTo>
                  <a:pt x="432390" y="311888"/>
                  <a:pt x="444136" y="307436"/>
                  <a:pt x="446567" y="297711"/>
                </a:cubicBezTo>
                <a:cubicBezTo>
                  <a:pt x="454983" y="264049"/>
                  <a:pt x="431643" y="256392"/>
                  <a:pt x="411125" y="241004"/>
                </a:cubicBezTo>
                <a:cubicBezTo>
                  <a:pt x="406400" y="233916"/>
                  <a:pt x="396449" y="228243"/>
                  <a:pt x="396949" y="219739"/>
                </a:cubicBezTo>
                <a:cubicBezTo>
                  <a:pt x="401583" y="140974"/>
                  <a:pt x="401970" y="131172"/>
                  <a:pt x="446567" y="92149"/>
                </a:cubicBezTo>
                <a:cubicBezTo>
                  <a:pt x="455458" y="84369"/>
                  <a:pt x="464903" y="77145"/>
                  <a:pt x="474921" y="70883"/>
                </a:cubicBezTo>
                <a:cubicBezTo>
                  <a:pt x="491026" y="60817"/>
                  <a:pt x="521917" y="48830"/>
                  <a:pt x="538716" y="42530"/>
                </a:cubicBezTo>
                <a:cubicBezTo>
                  <a:pt x="545712" y="39907"/>
                  <a:pt x="553153" y="38477"/>
                  <a:pt x="559981" y="35442"/>
                </a:cubicBezTo>
                <a:cubicBezTo>
                  <a:pt x="574465" y="29005"/>
                  <a:pt x="587795" y="20063"/>
                  <a:pt x="602511" y="14176"/>
                </a:cubicBezTo>
                <a:cubicBezTo>
                  <a:pt x="611556" y="10558"/>
                  <a:pt x="621498" y="9764"/>
                  <a:pt x="630865" y="7088"/>
                </a:cubicBezTo>
                <a:cubicBezTo>
                  <a:pt x="638049" y="5035"/>
                  <a:pt x="645042" y="2363"/>
                  <a:pt x="652130" y="0"/>
                </a:cubicBezTo>
                <a:cubicBezTo>
                  <a:pt x="666307" y="2363"/>
                  <a:pt x="683748" y="-2265"/>
                  <a:pt x="694660" y="7088"/>
                </a:cubicBezTo>
                <a:cubicBezTo>
                  <a:pt x="703808" y="14929"/>
                  <a:pt x="696856" y="31520"/>
                  <a:pt x="701749" y="42530"/>
                </a:cubicBezTo>
                <a:cubicBezTo>
                  <a:pt x="706547" y="53326"/>
                  <a:pt x="715926" y="61432"/>
                  <a:pt x="723014" y="70883"/>
                </a:cubicBezTo>
                <a:cubicBezTo>
                  <a:pt x="725377" y="87423"/>
                  <a:pt x="727113" y="104064"/>
                  <a:pt x="730102" y="120502"/>
                </a:cubicBezTo>
                <a:cubicBezTo>
                  <a:pt x="731845" y="130087"/>
                  <a:pt x="735588" y="139246"/>
                  <a:pt x="737190" y="148856"/>
                </a:cubicBezTo>
                <a:cubicBezTo>
                  <a:pt x="748901" y="219123"/>
                  <a:pt x="739965" y="195246"/>
                  <a:pt x="751367" y="269358"/>
                </a:cubicBezTo>
                <a:cubicBezTo>
                  <a:pt x="755182" y="294152"/>
                  <a:pt x="763146" y="309436"/>
                  <a:pt x="772632" y="333153"/>
                </a:cubicBezTo>
                <a:cubicBezTo>
                  <a:pt x="774995" y="361507"/>
                  <a:pt x="775961" y="390012"/>
                  <a:pt x="779721" y="418214"/>
                </a:cubicBezTo>
                <a:cubicBezTo>
                  <a:pt x="780709" y="425620"/>
                  <a:pt x="784997" y="432230"/>
                  <a:pt x="786809" y="439479"/>
                </a:cubicBezTo>
                <a:cubicBezTo>
                  <a:pt x="789731" y="451167"/>
                  <a:pt x="791283" y="463160"/>
                  <a:pt x="793897" y="474921"/>
                </a:cubicBezTo>
                <a:cubicBezTo>
                  <a:pt x="807998" y="538376"/>
                  <a:pt x="794182" y="462449"/>
                  <a:pt x="808074" y="545804"/>
                </a:cubicBezTo>
                <a:cubicBezTo>
                  <a:pt x="805711" y="588334"/>
                  <a:pt x="813691" y="632738"/>
                  <a:pt x="800986" y="673395"/>
                </a:cubicBezTo>
                <a:cubicBezTo>
                  <a:pt x="797834" y="683481"/>
                  <a:pt x="782288" y="663510"/>
                  <a:pt x="772632" y="659218"/>
                </a:cubicBezTo>
                <a:cubicBezTo>
                  <a:pt x="731654" y="641006"/>
                  <a:pt x="740921" y="645664"/>
                  <a:pt x="694660" y="637953"/>
                </a:cubicBezTo>
                <a:cubicBezTo>
                  <a:pt x="677831" y="626733"/>
                  <a:pt x="660428" y="615699"/>
                  <a:pt x="645042" y="602511"/>
                </a:cubicBezTo>
                <a:cubicBezTo>
                  <a:pt x="563757" y="532837"/>
                  <a:pt x="675226" y="625607"/>
                  <a:pt x="609600" y="559981"/>
                </a:cubicBezTo>
                <a:cubicBezTo>
                  <a:pt x="603576" y="553957"/>
                  <a:pt x="595423" y="550530"/>
                  <a:pt x="588335" y="545804"/>
                </a:cubicBezTo>
                <a:cubicBezTo>
                  <a:pt x="512726" y="548167"/>
                  <a:pt x="436961" y="547503"/>
                  <a:pt x="361507" y="552893"/>
                </a:cubicBezTo>
                <a:cubicBezTo>
                  <a:pt x="311718" y="556449"/>
                  <a:pt x="301608" y="566290"/>
                  <a:pt x="262270" y="574158"/>
                </a:cubicBezTo>
                <a:cubicBezTo>
                  <a:pt x="248177" y="576977"/>
                  <a:pt x="233916" y="578883"/>
                  <a:pt x="219739" y="581246"/>
                </a:cubicBezTo>
                <a:cubicBezTo>
                  <a:pt x="205940" y="585846"/>
                  <a:pt x="180423" y="593239"/>
                  <a:pt x="170121" y="602511"/>
                </a:cubicBezTo>
                <a:cubicBezTo>
                  <a:pt x="153929" y="617084"/>
                  <a:pt x="142994" y="636726"/>
                  <a:pt x="127590" y="652130"/>
                </a:cubicBezTo>
                <a:cubicBezTo>
                  <a:pt x="109830" y="669890"/>
                  <a:pt x="88644" y="683989"/>
                  <a:pt x="70884" y="701749"/>
                </a:cubicBezTo>
                <a:cubicBezTo>
                  <a:pt x="30811" y="741823"/>
                  <a:pt x="89177" y="706780"/>
                  <a:pt x="28353" y="737190"/>
                </a:cubicBezTo>
                <a:cubicBezTo>
                  <a:pt x="25990" y="727739"/>
                  <a:pt x="23175" y="718390"/>
                  <a:pt x="21265" y="708837"/>
                </a:cubicBezTo>
                <a:cubicBezTo>
                  <a:pt x="18446" y="694744"/>
                  <a:pt x="17959" y="680173"/>
                  <a:pt x="14177" y="666307"/>
                </a:cubicBezTo>
                <a:cubicBezTo>
                  <a:pt x="10829" y="654031"/>
                  <a:pt x="4726" y="642679"/>
                  <a:pt x="0" y="630865"/>
                </a:cubicBezTo>
                <a:cubicBezTo>
                  <a:pt x="2363" y="616688"/>
                  <a:pt x="661" y="601190"/>
                  <a:pt x="7088" y="588335"/>
                </a:cubicBezTo>
                <a:cubicBezTo>
                  <a:pt x="10898" y="580715"/>
                  <a:pt x="21129" y="578673"/>
                  <a:pt x="28353" y="574158"/>
                </a:cubicBezTo>
                <a:cubicBezTo>
                  <a:pt x="40036" y="566856"/>
                  <a:pt x="51472" y="559054"/>
                  <a:pt x="63795" y="552893"/>
                </a:cubicBezTo>
                <a:cubicBezTo>
                  <a:pt x="75176" y="547203"/>
                  <a:pt x="99237" y="538716"/>
                  <a:pt x="99237" y="538716"/>
                </a:cubicBezTo>
              </a:path>
            </a:pathLst>
          </a:custGeom>
          <a:solidFill>
            <a:srgbClr val="2690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3333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D7B934-8BA8-8D21-4D2F-7B7CB631A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34" y="136525"/>
            <a:ext cx="11655732" cy="693315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98506-5EDA-806F-94C1-53C099303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85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74A1C4F-3CDC-C8D4-B0F0-08E4C1D4C610}"/>
              </a:ext>
            </a:extLst>
          </p:cNvPr>
          <p:cNvSpPr/>
          <p:nvPr/>
        </p:nvSpPr>
        <p:spPr>
          <a:xfrm>
            <a:off x="4289702" y="3516451"/>
            <a:ext cx="1196698" cy="576870"/>
          </a:xfrm>
          <a:custGeom>
            <a:avLst/>
            <a:gdLst>
              <a:gd name="connsiteX0" fmla="*/ 0 w 1149756"/>
              <a:gd name="connsiteY0" fmla="*/ 0 h 607554"/>
              <a:gd name="connsiteX1" fmla="*/ 36821 w 1149756"/>
              <a:gd name="connsiteY1" fmla="*/ 12274 h 607554"/>
              <a:gd name="connsiteX2" fmla="*/ 184107 w 1149756"/>
              <a:gd name="connsiteY2" fmla="*/ 24548 h 607554"/>
              <a:gd name="connsiteX3" fmla="*/ 368215 w 1149756"/>
              <a:gd name="connsiteY3" fmla="*/ 18411 h 607554"/>
              <a:gd name="connsiteX4" fmla="*/ 490953 w 1149756"/>
              <a:gd name="connsiteY4" fmla="*/ 30685 h 607554"/>
              <a:gd name="connsiteX5" fmla="*/ 503227 w 1149756"/>
              <a:gd name="connsiteY5" fmla="*/ 49095 h 607554"/>
              <a:gd name="connsiteX6" fmla="*/ 521638 w 1149756"/>
              <a:gd name="connsiteY6" fmla="*/ 55232 h 607554"/>
              <a:gd name="connsiteX7" fmla="*/ 613691 w 1149756"/>
              <a:gd name="connsiteY7" fmla="*/ 36821 h 607554"/>
              <a:gd name="connsiteX8" fmla="*/ 791662 w 1149756"/>
              <a:gd name="connsiteY8" fmla="*/ 42958 h 607554"/>
              <a:gd name="connsiteX9" fmla="*/ 846894 w 1149756"/>
              <a:gd name="connsiteY9" fmla="*/ 61369 h 607554"/>
              <a:gd name="connsiteX10" fmla="*/ 1012591 w 1149756"/>
              <a:gd name="connsiteY10" fmla="*/ 55232 h 607554"/>
              <a:gd name="connsiteX11" fmla="*/ 1031001 w 1149756"/>
              <a:gd name="connsiteY11" fmla="*/ 42958 h 607554"/>
              <a:gd name="connsiteX12" fmla="*/ 1080097 w 1149756"/>
              <a:gd name="connsiteY12" fmla="*/ 30685 h 607554"/>
              <a:gd name="connsiteX13" fmla="*/ 1104644 w 1149756"/>
              <a:gd name="connsiteY13" fmla="*/ 24548 h 607554"/>
              <a:gd name="connsiteX14" fmla="*/ 1123055 w 1149756"/>
              <a:gd name="connsiteY14" fmla="*/ 220929 h 607554"/>
              <a:gd name="connsiteX15" fmla="*/ 1116918 w 1149756"/>
              <a:gd name="connsiteY15" fmla="*/ 558459 h 607554"/>
              <a:gd name="connsiteX16" fmla="*/ 1110781 w 1149756"/>
              <a:gd name="connsiteY16" fmla="*/ 607554 h 607554"/>
              <a:gd name="connsiteX17" fmla="*/ 1006454 w 1149756"/>
              <a:gd name="connsiteY17" fmla="*/ 595281 h 607554"/>
              <a:gd name="connsiteX18" fmla="*/ 988043 w 1149756"/>
              <a:gd name="connsiteY18" fmla="*/ 589144 h 607554"/>
              <a:gd name="connsiteX19" fmla="*/ 595281 w 1149756"/>
              <a:gd name="connsiteY19" fmla="*/ 576870 h 607554"/>
              <a:gd name="connsiteX20" fmla="*/ 576870 w 1149756"/>
              <a:gd name="connsiteY20" fmla="*/ 558459 h 607554"/>
              <a:gd name="connsiteX21" fmla="*/ 546185 w 1149756"/>
              <a:gd name="connsiteY21" fmla="*/ 540048 h 607554"/>
              <a:gd name="connsiteX22" fmla="*/ 540048 w 1149756"/>
              <a:gd name="connsiteY22" fmla="*/ 521638 h 607554"/>
              <a:gd name="connsiteX23" fmla="*/ 497090 w 1149756"/>
              <a:gd name="connsiteY23" fmla="*/ 509364 h 607554"/>
              <a:gd name="connsiteX24" fmla="*/ 466405 w 1149756"/>
              <a:gd name="connsiteY24" fmla="*/ 497090 h 607554"/>
              <a:gd name="connsiteX25" fmla="*/ 405036 w 1149756"/>
              <a:gd name="connsiteY25" fmla="*/ 447995 h 607554"/>
              <a:gd name="connsiteX26" fmla="*/ 392762 w 1149756"/>
              <a:gd name="connsiteY26" fmla="*/ 429584 h 607554"/>
              <a:gd name="connsiteX27" fmla="*/ 386626 w 1149756"/>
              <a:gd name="connsiteY27" fmla="*/ 331393 h 607554"/>
              <a:gd name="connsiteX28" fmla="*/ 380489 w 1149756"/>
              <a:gd name="connsiteY28" fmla="*/ 312983 h 607554"/>
              <a:gd name="connsiteX29" fmla="*/ 374352 w 1149756"/>
              <a:gd name="connsiteY29" fmla="*/ 263887 h 607554"/>
              <a:gd name="connsiteX30" fmla="*/ 368215 w 1149756"/>
              <a:gd name="connsiteY30" fmla="*/ 135012 h 607554"/>
              <a:gd name="connsiteX31" fmla="*/ 325256 w 1149756"/>
              <a:gd name="connsiteY31" fmla="*/ 128875 h 607554"/>
              <a:gd name="connsiteX32" fmla="*/ 288435 w 1149756"/>
              <a:gd name="connsiteY32" fmla="*/ 122738 h 607554"/>
              <a:gd name="connsiteX33" fmla="*/ 270024 w 1149756"/>
              <a:gd name="connsiteY33" fmla="*/ 116601 h 607554"/>
              <a:gd name="connsiteX34" fmla="*/ 0 w 1149756"/>
              <a:gd name="connsiteY34" fmla="*/ 104328 h 607554"/>
              <a:gd name="connsiteX35" fmla="*/ 0 w 1149756"/>
              <a:gd name="connsiteY35" fmla="*/ 0 h 60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49756" h="607554">
                <a:moveTo>
                  <a:pt x="0" y="0"/>
                </a:moveTo>
                <a:cubicBezTo>
                  <a:pt x="12274" y="4091"/>
                  <a:pt x="24105" y="9890"/>
                  <a:pt x="36821" y="12274"/>
                </a:cubicBezTo>
                <a:cubicBezTo>
                  <a:pt x="58959" y="16425"/>
                  <a:pt x="172374" y="23710"/>
                  <a:pt x="184107" y="24548"/>
                </a:cubicBezTo>
                <a:cubicBezTo>
                  <a:pt x="245476" y="22502"/>
                  <a:pt x="306812" y="18411"/>
                  <a:pt x="368215" y="18411"/>
                </a:cubicBezTo>
                <a:cubicBezTo>
                  <a:pt x="448171" y="18411"/>
                  <a:pt x="441445" y="18308"/>
                  <a:pt x="490953" y="30685"/>
                </a:cubicBezTo>
                <a:cubicBezTo>
                  <a:pt x="495044" y="36822"/>
                  <a:pt x="497468" y="44488"/>
                  <a:pt x="503227" y="49095"/>
                </a:cubicBezTo>
                <a:cubicBezTo>
                  <a:pt x="508278" y="53136"/>
                  <a:pt x="515169" y="55232"/>
                  <a:pt x="521638" y="55232"/>
                </a:cubicBezTo>
                <a:cubicBezTo>
                  <a:pt x="547205" y="55232"/>
                  <a:pt x="590319" y="42664"/>
                  <a:pt x="613691" y="36821"/>
                </a:cubicBezTo>
                <a:cubicBezTo>
                  <a:pt x="673015" y="38867"/>
                  <a:pt x="732629" y="36744"/>
                  <a:pt x="791662" y="42958"/>
                </a:cubicBezTo>
                <a:cubicBezTo>
                  <a:pt x="810962" y="44990"/>
                  <a:pt x="846894" y="61369"/>
                  <a:pt x="846894" y="61369"/>
                </a:cubicBezTo>
                <a:cubicBezTo>
                  <a:pt x="902126" y="59323"/>
                  <a:pt x="957595" y="60732"/>
                  <a:pt x="1012591" y="55232"/>
                </a:cubicBezTo>
                <a:cubicBezTo>
                  <a:pt x="1019930" y="54498"/>
                  <a:pt x="1024070" y="45478"/>
                  <a:pt x="1031001" y="42958"/>
                </a:cubicBezTo>
                <a:cubicBezTo>
                  <a:pt x="1046854" y="37193"/>
                  <a:pt x="1063732" y="34776"/>
                  <a:pt x="1080097" y="30685"/>
                </a:cubicBezTo>
                <a:lnTo>
                  <a:pt x="1104644" y="24548"/>
                </a:lnTo>
                <a:cubicBezTo>
                  <a:pt x="1190982" y="46132"/>
                  <a:pt x="1127686" y="21810"/>
                  <a:pt x="1123055" y="220929"/>
                </a:cubicBezTo>
                <a:cubicBezTo>
                  <a:pt x="1120439" y="333427"/>
                  <a:pt x="1120489" y="445987"/>
                  <a:pt x="1116918" y="558459"/>
                </a:cubicBezTo>
                <a:cubicBezTo>
                  <a:pt x="1116395" y="574943"/>
                  <a:pt x="1112827" y="591189"/>
                  <a:pt x="1110781" y="607554"/>
                </a:cubicBezTo>
                <a:cubicBezTo>
                  <a:pt x="1076005" y="603463"/>
                  <a:pt x="1041082" y="600475"/>
                  <a:pt x="1006454" y="595281"/>
                </a:cubicBezTo>
                <a:cubicBezTo>
                  <a:pt x="1000057" y="594321"/>
                  <a:pt x="994505" y="589433"/>
                  <a:pt x="988043" y="589144"/>
                </a:cubicBezTo>
                <a:cubicBezTo>
                  <a:pt x="857190" y="583285"/>
                  <a:pt x="726202" y="580961"/>
                  <a:pt x="595281" y="576870"/>
                </a:cubicBezTo>
                <a:cubicBezTo>
                  <a:pt x="589144" y="570733"/>
                  <a:pt x="583813" y="563666"/>
                  <a:pt x="576870" y="558459"/>
                </a:cubicBezTo>
                <a:cubicBezTo>
                  <a:pt x="567327" y="551302"/>
                  <a:pt x="554620" y="548482"/>
                  <a:pt x="546185" y="540048"/>
                </a:cubicBezTo>
                <a:cubicBezTo>
                  <a:pt x="541611" y="535474"/>
                  <a:pt x="545533" y="525066"/>
                  <a:pt x="540048" y="521638"/>
                </a:cubicBezTo>
                <a:cubicBezTo>
                  <a:pt x="527419" y="513745"/>
                  <a:pt x="511218" y="514073"/>
                  <a:pt x="497090" y="509364"/>
                </a:cubicBezTo>
                <a:cubicBezTo>
                  <a:pt x="486639" y="505880"/>
                  <a:pt x="476076" y="502365"/>
                  <a:pt x="466405" y="497090"/>
                </a:cubicBezTo>
                <a:cubicBezTo>
                  <a:pt x="440985" y="483224"/>
                  <a:pt x="423518" y="469557"/>
                  <a:pt x="405036" y="447995"/>
                </a:cubicBezTo>
                <a:cubicBezTo>
                  <a:pt x="400236" y="442395"/>
                  <a:pt x="396853" y="435721"/>
                  <a:pt x="392762" y="429584"/>
                </a:cubicBezTo>
                <a:cubicBezTo>
                  <a:pt x="390717" y="396854"/>
                  <a:pt x="390059" y="364007"/>
                  <a:pt x="386626" y="331393"/>
                </a:cubicBezTo>
                <a:cubicBezTo>
                  <a:pt x="385949" y="324960"/>
                  <a:pt x="381646" y="319347"/>
                  <a:pt x="380489" y="312983"/>
                </a:cubicBezTo>
                <a:cubicBezTo>
                  <a:pt x="377539" y="296756"/>
                  <a:pt x="376398" y="280252"/>
                  <a:pt x="374352" y="263887"/>
                </a:cubicBezTo>
                <a:cubicBezTo>
                  <a:pt x="372306" y="220929"/>
                  <a:pt x="382913" y="175430"/>
                  <a:pt x="368215" y="135012"/>
                </a:cubicBezTo>
                <a:cubicBezTo>
                  <a:pt x="363272" y="121418"/>
                  <a:pt x="339553" y="131075"/>
                  <a:pt x="325256" y="128875"/>
                </a:cubicBezTo>
                <a:cubicBezTo>
                  <a:pt x="312958" y="126983"/>
                  <a:pt x="300582" y="125437"/>
                  <a:pt x="288435" y="122738"/>
                </a:cubicBezTo>
                <a:cubicBezTo>
                  <a:pt x="282120" y="121335"/>
                  <a:pt x="276418" y="117585"/>
                  <a:pt x="270024" y="116601"/>
                </a:cubicBezTo>
                <a:cubicBezTo>
                  <a:pt x="195933" y="105202"/>
                  <a:pt x="37928" y="105443"/>
                  <a:pt x="0" y="104328"/>
                </a:cubicBezTo>
                <a:lnTo>
                  <a:pt x="0" y="0"/>
                </a:lnTo>
                <a:close/>
              </a:path>
            </a:pathLst>
          </a:custGeom>
          <a:solidFill>
            <a:srgbClr val="2690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F8FF790-0A86-7BBB-D124-2AABC3083526}"/>
              </a:ext>
            </a:extLst>
          </p:cNvPr>
          <p:cNvSpPr/>
          <p:nvPr/>
        </p:nvSpPr>
        <p:spPr>
          <a:xfrm>
            <a:off x="2865938" y="2473842"/>
            <a:ext cx="756220" cy="990142"/>
          </a:xfrm>
          <a:custGeom>
            <a:avLst/>
            <a:gdLst>
              <a:gd name="connsiteX0" fmla="*/ 147286 w 713117"/>
              <a:gd name="connsiteY0" fmla="*/ 1972 h 955958"/>
              <a:gd name="connsiteX1" fmla="*/ 177971 w 713117"/>
              <a:gd name="connsiteY1" fmla="*/ 8109 h 955958"/>
              <a:gd name="connsiteX2" fmla="*/ 227066 w 713117"/>
              <a:gd name="connsiteY2" fmla="*/ 20383 h 955958"/>
              <a:gd name="connsiteX3" fmla="*/ 263888 w 713117"/>
              <a:gd name="connsiteY3" fmla="*/ 26520 h 955958"/>
              <a:gd name="connsiteX4" fmla="*/ 306846 w 713117"/>
              <a:gd name="connsiteY4" fmla="*/ 44931 h 955958"/>
              <a:gd name="connsiteX5" fmla="*/ 368215 w 713117"/>
              <a:gd name="connsiteY5" fmla="*/ 63341 h 955958"/>
              <a:gd name="connsiteX6" fmla="*/ 417310 w 713117"/>
              <a:gd name="connsiteY6" fmla="*/ 57205 h 955958"/>
              <a:gd name="connsiteX7" fmla="*/ 454132 w 713117"/>
              <a:gd name="connsiteY7" fmla="*/ 44931 h 955958"/>
              <a:gd name="connsiteX8" fmla="*/ 497090 w 713117"/>
              <a:gd name="connsiteY8" fmla="*/ 51068 h 955958"/>
              <a:gd name="connsiteX9" fmla="*/ 478679 w 713117"/>
              <a:gd name="connsiteY9" fmla="*/ 149258 h 955958"/>
              <a:gd name="connsiteX10" fmla="*/ 454132 w 713117"/>
              <a:gd name="connsiteY10" fmla="*/ 216764 h 955958"/>
              <a:gd name="connsiteX11" fmla="*/ 447995 w 713117"/>
              <a:gd name="connsiteY11" fmla="*/ 241312 h 955958"/>
              <a:gd name="connsiteX12" fmla="*/ 478679 w 713117"/>
              <a:gd name="connsiteY12" fmla="*/ 265860 h 955958"/>
              <a:gd name="connsiteX13" fmla="*/ 497090 w 713117"/>
              <a:gd name="connsiteY13" fmla="*/ 271996 h 955958"/>
              <a:gd name="connsiteX14" fmla="*/ 601418 w 713117"/>
              <a:gd name="connsiteY14" fmla="*/ 284270 h 955958"/>
              <a:gd name="connsiteX15" fmla="*/ 705745 w 713117"/>
              <a:gd name="connsiteY15" fmla="*/ 302681 h 955958"/>
              <a:gd name="connsiteX16" fmla="*/ 693471 w 713117"/>
              <a:gd name="connsiteY16" fmla="*/ 400872 h 955958"/>
              <a:gd name="connsiteX17" fmla="*/ 687334 w 713117"/>
              <a:gd name="connsiteY17" fmla="*/ 431556 h 955958"/>
              <a:gd name="connsiteX18" fmla="*/ 675061 w 713117"/>
              <a:gd name="connsiteY18" fmla="*/ 517473 h 955958"/>
              <a:gd name="connsiteX19" fmla="*/ 662787 w 713117"/>
              <a:gd name="connsiteY19" fmla="*/ 535884 h 955958"/>
              <a:gd name="connsiteX20" fmla="*/ 650513 w 713117"/>
              <a:gd name="connsiteY20" fmla="*/ 572705 h 955958"/>
              <a:gd name="connsiteX21" fmla="*/ 644376 w 713117"/>
              <a:gd name="connsiteY21" fmla="*/ 609527 h 955958"/>
              <a:gd name="connsiteX22" fmla="*/ 638239 w 713117"/>
              <a:gd name="connsiteY22" fmla="*/ 947057 h 955958"/>
              <a:gd name="connsiteX23" fmla="*/ 570733 w 713117"/>
              <a:gd name="connsiteY23" fmla="*/ 940920 h 955958"/>
              <a:gd name="connsiteX24" fmla="*/ 509364 w 713117"/>
              <a:gd name="connsiteY24" fmla="*/ 928646 h 955958"/>
              <a:gd name="connsiteX25" fmla="*/ 429584 w 713117"/>
              <a:gd name="connsiteY25" fmla="*/ 916372 h 955958"/>
              <a:gd name="connsiteX26" fmla="*/ 398900 w 713117"/>
              <a:gd name="connsiteY26" fmla="*/ 904098 h 955958"/>
              <a:gd name="connsiteX27" fmla="*/ 282298 w 713117"/>
              <a:gd name="connsiteY27" fmla="*/ 891825 h 955958"/>
              <a:gd name="connsiteX28" fmla="*/ 239340 w 713117"/>
              <a:gd name="connsiteY28" fmla="*/ 885688 h 955958"/>
              <a:gd name="connsiteX29" fmla="*/ 196381 w 713117"/>
              <a:gd name="connsiteY29" fmla="*/ 867277 h 955958"/>
              <a:gd name="connsiteX30" fmla="*/ 141149 w 713117"/>
              <a:gd name="connsiteY30" fmla="*/ 848866 h 955958"/>
              <a:gd name="connsiteX31" fmla="*/ 122739 w 713117"/>
              <a:gd name="connsiteY31" fmla="*/ 842729 h 955958"/>
              <a:gd name="connsiteX32" fmla="*/ 67506 w 713117"/>
              <a:gd name="connsiteY32" fmla="*/ 836592 h 955958"/>
              <a:gd name="connsiteX33" fmla="*/ 49096 w 713117"/>
              <a:gd name="connsiteY33" fmla="*/ 830456 h 955958"/>
              <a:gd name="connsiteX34" fmla="*/ 0 w 713117"/>
              <a:gd name="connsiteY34" fmla="*/ 812045 h 955958"/>
              <a:gd name="connsiteX35" fmla="*/ 6137 w 713117"/>
              <a:gd name="connsiteY35" fmla="*/ 744539 h 955958"/>
              <a:gd name="connsiteX36" fmla="*/ 12274 w 713117"/>
              <a:gd name="connsiteY36" fmla="*/ 719991 h 955958"/>
              <a:gd name="connsiteX37" fmla="*/ 18411 w 713117"/>
              <a:gd name="connsiteY37" fmla="*/ 689307 h 955958"/>
              <a:gd name="connsiteX38" fmla="*/ 24548 w 713117"/>
              <a:gd name="connsiteY38" fmla="*/ 652485 h 955958"/>
              <a:gd name="connsiteX39" fmla="*/ 36822 w 713117"/>
              <a:gd name="connsiteY39" fmla="*/ 615664 h 955958"/>
              <a:gd name="connsiteX40" fmla="*/ 42959 w 713117"/>
              <a:gd name="connsiteY40" fmla="*/ 560431 h 955958"/>
              <a:gd name="connsiteX41" fmla="*/ 49096 w 713117"/>
              <a:gd name="connsiteY41" fmla="*/ 535884 h 955958"/>
              <a:gd name="connsiteX42" fmla="*/ 55232 w 713117"/>
              <a:gd name="connsiteY42" fmla="*/ 449967 h 955958"/>
              <a:gd name="connsiteX43" fmla="*/ 67506 w 713117"/>
              <a:gd name="connsiteY43" fmla="*/ 407009 h 955958"/>
              <a:gd name="connsiteX44" fmla="*/ 85917 w 713117"/>
              <a:gd name="connsiteY44" fmla="*/ 321092 h 955958"/>
              <a:gd name="connsiteX45" fmla="*/ 92054 w 713117"/>
              <a:gd name="connsiteY45" fmla="*/ 265860 h 955958"/>
              <a:gd name="connsiteX46" fmla="*/ 98191 w 713117"/>
              <a:gd name="connsiteY46" fmla="*/ 222901 h 955958"/>
              <a:gd name="connsiteX47" fmla="*/ 104328 w 713117"/>
              <a:gd name="connsiteY47" fmla="*/ 173806 h 955958"/>
              <a:gd name="connsiteX48" fmla="*/ 110465 w 713117"/>
              <a:gd name="connsiteY48" fmla="*/ 149258 h 955958"/>
              <a:gd name="connsiteX49" fmla="*/ 122739 w 713117"/>
              <a:gd name="connsiteY49" fmla="*/ 81752 h 955958"/>
              <a:gd name="connsiteX50" fmla="*/ 135012 w 713117"/>
              <a:gd name="connsiteY50" fmla="*/ 44931 h 955958"/>
              <a:gd name="connsiteX51" fmla="*/ 147286 w 713117"/>
              <a:gd name="connsiteY51" fmla="*/ 1972 h 955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13117" h="955958">
                <a:moveTo>
                  <a:pt x="147286" y="1972"/>
                </a:moveTo>
                <a:cubicBezTo>
                  <a:pt x="154446" y="-4165"/>
                  <a:pt x="167807" y="5763"/>
                  <a:pt x="177971" y="8109"/>
                </a:cubicBezTo>
                <a:cubicBezTo>
                  <a:pt x="194408" y="11902"/>
                  <a:pt x="210427" y="17610"/>
                  <a:pt x="227066" y="20383"/>
                </a:cubicBezTo>
                <a:lnTo>
                  <a:pt x="263888" y="26520"/>
                </a:lnTo>
                <a:cubicBezTo>
                  <a:pt x="301195" y="51393"/>
                  <a:pt x="261557" y="27948"/>
                  <a:pt x="306846" y="44931"/>
                </a:cubicBezTo>
                <a:cubicBezTo>
                  <a:pt x="363927" y="66337"/>
                  <a:pt x="293258" y="50850"/>
                  <a:pt x="368215" y="63341"/>
                </a:cubicBezTo>
                <a:cubicBezTo>
                  <a:pt x="384580" y="61296"/>
                  <a:pt x="401184" y="60660"/>
                  <a:pt x="417310" y="57205"/>
                </a:cubicBezTo>
                <a:cubicBezTo>
                  <a:pt x="429961" y="54494"/>
                  <a:pt x="441232" y="45923"/>
                  <a:pt x="454132" y="44931"/>
                </a:cubicBezTo>
                <a:cubicBezTo>
                  <a:pt x="468554" y="43822"/>
                  <a:pt x="482771" y="49022"/>
                  <a:pt x="497090" y="51068"/>
                </a:cubicBezTo>
                <a:cubicBezTo>
                  <a:pt x="490628" y="102763"/>
                  <a:pt x="493145" y="98624"/>
                  <a:pt x="478679" y="149258"/>
                </a:cubicBezTo>
                <a:cubicBezTo>
                  <a:pt x="458616" y="219481"/>
                  <a:pt x="474878" y="154527"/>
                  <a:pt x="454132" y="216764"/>
                </a:cubicBezTo>
                <a:cubicBezTo>
                  <a:pt x="451465" y="224766"/>
                  <a:pt x="450041" y="233129"/>
                  <a:pt x="447995" y="241312"/>
                </a:cubicBezTo>
                <a:cubicBezTo>
                  <a:pt x="458223" y="249495"/>
                  <a:pt x="467572" y="258918"/>
                  <a:pt x="478679" y="265860"/>
                </a:cubicBezTo>
                <a:cubicBezTo>
                  <a:pt x="484165" y="269288"/>
                  <a:pt x="490814" y="270427"/>
                  <a:pt x="497090" y="271996"/>
                </a:cubicBezTo>
                <a:cubicBezTo>
                  <a:pt x="535482" y="281593"/>
                  <a:pt x="556221" y="280503"/>
                  <a:pt x="601418" y="284270"/>
                </a:cubicBezTo>
                <a:cubicBezTo>
                  <a:pt x="636194" y="290407"/>
                  <a:pt x="683864" y="274964"/>
                  <a:pt x="705745" y="302681"/>
                </a:cubicBezTo>
                <a:cubicBezTo>
                  <a:pt x="726184" y="328571"/>
                  <a:pt x="698136" y="368218"/>
                  <a:pt x="693471" y="400872"/>
                </a:cubicBezTo>
                <a:cubicBezTo>
                  <a:pt x="691996" y="411198"/>
                  <a:pt x="688809" y="421230"/>
                  <a:pt x="687334" y="431556"/>
                </a:cubicBezTo>
                <a:cubicBezTo>
                  <a:pt x="686023" y="440734"/>
                  <a:pt x="681465" y="500395"/>
                  <a:pt x="675061" y="517473"/>
                </a:cubicBezTo>
                <a:cubicBezTo>
                  <a:pt x="672471" y="524379"/>
                  <a:pt x="665783" y="529144"/>
                  <a:pt x="662787" y="535884"/>
                </a:cubicBezTo>
                <a:cubicBezTo>
                  <a:pt x="657532" y="547707"/>
                  <a:pt x="654604" y="560431"/>
                  <a:pt x="650513" y="572705"/>
                </a:cubicBezTo>
                <a:cubicBezTo>
                  <a:pt x="648467" y="584979"/>
                  <a:pt x="644784" y="597090"/>
                  <a:pt x="644376" y="609527"/>
                </a:cubicBezTo>
                <a:cubicBezTo>
                  <a:pt x="640688" y="721995"/>
                  <a:pt x="662650" y="837208"/>
                  <a:pt x="638239" y="947057"/>
                </a:cubicBezTo>
                <a:cubicBezTo>
                  <a:pt x="633337" y="969114"/>
                  <a:pt x="593173" y="943560"/>
                  <a:pt x="570733" y="940920"/>
                </a:cubicBezTo>
                <a:cubicBezTo>
                  <a:pt x="478899" y="930116"/>
                  <a:pt x="577635" y="940025"/>
                  <a:pt x="509364" y="928646"/>
                </a:cubicBezTo>
                <a:cubicBezTo>
                  <a:pt x="375607" y="906353"/>
                  <a:pt x="523441" y="935143"/>
                  <a:pt x="429584" y="916372"/>
                </a:cubicBezTo>
                <a:cubicBezTo>
                  <a:pt x="419356" y="912281"/>
                  <a:pt x="409766" y="905909"/>
                  <a:pt x="398900" y="904098"/>
                </a:cubicBezTo>
                <a:cubicBezTo>
                  <a:pt x="360350" y="897673"/>
                  <a:pt x="320987" y="897352"/>
                  <a:pt x="282298" y="891825"/>
                </a:cubicBezTo>
                <a:lnTo>
                  <a:pt x="239340" y="885688"/>
                </a:lnTo>
                <a:cubicBezTo>
                  <a:pt x="209455" y="865765"/>
                  <a:pt x="233180" y="878600"/>
                  <a:pt x="196381" y="867277"/>
                </a:cubicBezTo>
                <a:cubicBezTo>
                  <a:pt x="177833" y="861570"/>
                  <a:pt x="159560" y="855003"/>
                  <a:pt x="141149" y="848866"/>
                </a:cubicBezTo>
                <a:cubicBezTo>
                  <a:pt x="135012" y="846820"/>
                  <a:pt x="129168" y="843443"/>
                  <a:pt x="122739" y="842729"/>
                </a:cubicBezTo>
                <a:lnTo>
                  <a:pt x="67506" y="836592"/>
                </a:lnTo>
                <a:cubicBezTo>
                  <a:pt x="61369" y="834547"/>
                  <a:pt x="55153" y="832727"/>
                  <a:pt x="49096" y="830456"/>
                </a:cubicBezTo>
                <a:cubicBezTo>
                  <a:pt x="-9628" y="808435"/>
                  <a:pt x="41800" y="825978"/>
                  <a:pt x="0" y="812045"/>
                </a:cubicBezTo>
                <a:cubicBezTo>
                  <a:pt x="2046" y="789543"/>
                  <a:pt x="3151" y="766936"/>
                  <a:pt x="6137" y="744539"/>
                </a:cubicBezTo>
                <a:cubicBezTo>
                  <a:pt x="7252" y="736178"/>
                  <a:pt x="10444" y="728225"/>
                  <a:pt x="12274" y="719991"/>
                </a:cubicBezTo>
                <a:cubicBezTo>
                  <a:pt x="14537" y="709809"/>
                  <a:pt x="16545" y="699569"/>
                  <a:pt x="18411" y="689307"/>
                </a:cubicBezTo>
                <a:cubicBezTo>
                  <a:pt x="20637" y="677064"/>
                  <a:pt x="21530" y="664557"/>
                  <a:pt x="24548" y="652485"/>
                </a:cubicBezTo>
                <a:cubicBezTo>
                  <a:pt x="27686" y="639934"/>
                  <a:pt x="32731" y="627938"/>
                  <a:pt x="36822" y="615664"/>
                </a:cubicBezTo>
                <a:cubicBezTo>
                  <a:pt x="38868" y="597253"/>
                  <a:pt x="40142" y="578740"/>
                  <a:pt x="42959" y="560431"/>
                </a:cubicBezTo>
                <a:cubicBezTo>
                  <a:pt x="44241" y="552095"/>
                  <a:pt x="48165" y="544267"/>
                  <a:pt x="49096" y="535884"/>
                </a:cubicBezTo>
                <a:cubicBezTo>
                  <a:pt x="52267" y="507348"/>
                  <a:pt x="52062" y="478503"/>
                  <a:pt x="55232" y="449967"/>
                </a:cubicBezTo>
                <a:cubicBezTo>
                  <a:pt x="57528" y="429301"/>
                  <a:pt x="62851" y="425630"/>
                  <a:pt x="67506" y="407009"/>
                </a:cubicBezTo>
                <a:cubicBezTo>
                  <a:pt x="67763" y="405983"/>
                  <a:pt x="83979" y="334660"/>
                  <a:pt x="85917" y="321092"/>
                </a:cubicBezTo>
                <a:cubicBezTo>
                  <a:pt x="88537" y="302754"/>
                  <a:pt x="89756" y="284241"/>
                  <a:pt x="92054" y="265860"/>
                </a:cubicBezTo>
                <a:cubicBezTo>
                  <a:pt x="93848" y="251507"/>
                  <a:pt x="96279" y="237239"/>
                  <a:pt x="98191" y="222901"/>
                </a:cubicBezTo>
                <a:cubicBezTo>
                  <a:pt x="100371" y="206553"/>
                  <a:pt x="101617" y="190074"/>
                  <a:pt x="104328" y="173806"/>
                </a:cubicBezTo>
                <a:cubicBezTo>
                  <a:pt x="105715" y="165486"/>
                  <a:pt x="108811" y="157529"/>
                  <a:pt x="110465" y="149258"/>
                </a:cubicBezTo>
                <a:cubicBezTo>
                  <a:pt x="113974" y="131714"/>
                  <a:pt x="117802" y="99853"/>
                  <a:pt x="122739" y="81752"/>
                </a:cubicBezTo>
                <a:cubicBezTo>
                  <a:pt x="126143" y="69270"/>
                  <a:pt x="125864" y="54079"/>
                  <a:pt x="135012" y="44931"/>
                </a:cubicBezTo>
                <a:cubicBezTo>
                  <a:pt x="156657" y="23286"/>
                  <a:pt x="140126" y="8109"/>
                  <a:pt x="147286" y="1972"/>
                </a:cubicBezTo>
                <a:close/>
              </a:path>
            </a:pathLst>
          </a:custGeom>
          <a:solidFill>
            <a:srgbClr val="2690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16AD9D-F8B8-6CA9-F5EF-67F99F19461B}"/>
              </a:ext>
            </a:extLst>
          </p:cNvPr>
          <p:cNvSpPr txBox="1"/>
          <p:nvPr/>
        </p:nvSpPr>
        <p:spPr>
          <a:xfrm>
            <a:off x="9560442" y="2325128"/>
            <a:ext cx="843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FBC637-91FD-D6C9-BD8D-2D89D45BB904}"/>
              </a:ext>
            </a:extLst>
          </p:cNvPr>
          <p:cNvSpPr txBox="1"/>
          <p:nvPr/>
        </p:nvSpPr>
        <p:spPr>
          <a:xfrm>
            <a:off x="9014637" y="3603101"/>
            <a:ext cx="193512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Doing research</a:t>
            </a:r>
          </a:p>
          <a:p>
            <a:r>
              <a:rPr lang="en-US" dirty="0"/>
              <a:t>MN, IA, WI, KS, </a:t>
            </a:r>
            <a:r>
              <a:rPr lang="en-US" b="1" dirty="0"/>
              <a:t>AR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3C45CC1-36FF-6C7B-9D03-E5EBC81A30D8}"/>
              </a:ext>
            </a:extLst>
          </p:cNvPr>
          <p:cNvSpPr/>
          <p:nvPr/>
        </p:nvSpPr>
        <p:spPr>
          <a:xfrm>
            <a:off x="7215963" y="1899684"/>
            <a:ext cx="808415" cy="737190"/>
          </a:xfrm>
          <a:custGeom>
            <a:avLst/>
            <a:gdLst>
              <a:gd name="connsiteX0" fmla="*/ 28353 w 808415"/>
              <a:gd name="connsiteY0" fmla="*/ 595423 h 737190"/>
              <a:gd name="connsiteX1" fmla="*/ 99237 w 808415"/>
              <a:gd name="connsiteY1" fmla="*/ 595423 h 737190"/>
              <a:gd name="connsiteX2" fmla="*/ 70884 w 808415"/>
              <a:gd name="connsiteY2" fmla="*/ 425302 h 737190"/>
              <a:gd name="connsiteX3" fmla="*/ 212651 w 808415"/>
              <a:gd name="connsiteY3" fmla="*/ 396949 h 737190"/>
              <a:gd name="connsiteX4" fmla="*/ 269358 w 808415"/>
              <a:gd name="connsiteY4" fmla="*/ 382772 h 737190"/>
              <a:gd name="connsiteX5" fmla="*/ 311888 w 808415"/>
              <a:gd name="connsiteY5" fmla="*/ 375683 h 737190"/>
              <a:gd name="connsiteX6" fmla="*/ 368595 w 808415"/>
              <a:gd name="connsiteY6" fmla="*/ 347330 h 737190"/>
              <a:gd name="connsiteX7" fmla="*/ 389860 w 808415"/>
              <a:gd name="connsiteY7" fmla="*/ 333153 h 737190"/>
              <a:gd name="connsiteX8" fmla="*/ 425302 w 808415"/>
              <a:gd name="connsiteY8" fmla="*/ 318976 h 737190"/>
              <a:gd name="connsiteX9" fmla="*/ 446567 w 808415"/>
              <a:gd name="connsiteY9" fmla="*/ 297711 h 737190"/>
              <a:gd name="connsiteX10" fmla="*/ 411125 w 808415"/>
              <a:gd name="connsiteY10" fmla="*/ 241004 h 737190"/>
              <a:gd name="connsiteX11" fmla="*/ 396949 w 808415"/>
              <a:gd name="connsiteY11" fmla="*/ 219739 h 737190"/>
              <a:gd name="connsiteX12" fmla="*/ 446567 w 808415"/>
              <a:gd name="connsiteY12" fmla="*/ 92149 h 737190"/>
              <a:gd name="connsiteX13" fmla="*/ 474921 w 808415"/>
              <a:gd name="connsiteY13" fmla="*/ 70883 h 737190"/>
              <a:gd name="connsiteX14" fmla="*/ 538716 w 808415"/>
              <a:gd name="connsiteY14" fmla="*/ 42530 h 737190"/>
              <a:gd name="connsiteX15" fmla="*/ 559981 w 808415"/>
              <a:gd name="connsiteY15" fmla="*/ 35442 h 737190"/>
              <a:gd name="connsiteX16" fmla="*/ 602511 w 808415"/>
              <a:gd name="connsiteY16" fmla="*/ 14176 h 737190"/>
              <a:gd name="connsiteX17" fmla="*/ 630865 w 808415"/>
              <a:gd name="connsiteY17" fmla="*/ 7088 h 737190"/>
              <a:gd name="connsiteX18" fmla="*/ 652130 w 808415"/>
              <a:gd name="connsiteY18" fmla="*/ 0 h 737190"/>
              <a:gd name="connsiteX19" fmla="*/ 694660 w 808415"/>
              <a:gd name="connsiteY19" fmla="*/ 7088 h 737190"/>
              <a:gd name="connsiteX20" fmla="*/ 701749 w 808415"/>
              <a:gd name="connsiteY20" fmla="*/ 42530 h 737190"/>
              <a:gd name="connsiteX21" fmla="*/ 723014 w 808415"/>
              <a:gd name="connsiteY21" fmla="*/ 70883 h 737190"/>
              <a:gd name="connsiteX22" fmla="*/ 730102 w 808415"/>
              <a:gd name="connsiteY22" fmla="*/ 120502 h 737190"/>
              <a:gd name="connsiteX23" fmla="*/ 737190 w 808415"/>
              <a:gd name="connsiteY23" fmla="*/ 148856 h 737190"/>
              <a:gd name="connsiteX24" fmla="*/ 751367 w 808415"/>
              <a:gd name="connsiteY24" fmla="*/ 269358 h 737190"/>
              <a:gd name="connsiteX25" fmla="*/ 772632 w 808415"/>
              <a:gd name="connsiteY25" fmla="*/ 333153 h 737190"/>
              <a:gd name="connsiteX26" fmla="*/ 779721 w 808415"/>
              <a:gd name="connsiteY26" fmla="*/ 418214 h 737190"/>
              <a:gd name="connsiteX27" fmla="*/ 786809 w 808415"/>
              <a:gd name="connsiteY27" fmla="*/ 439479 h 737190"/>
              <a:gd name="connsiteX28" fmla="*/ 793897 w 808415"/>
              <a:gd name="connsiteY28" fmla="*/ 474921 h 737190"/>
              <a:gd name="connsiteX29" fmla="*/ 808074 w 808415"/>
              <a:gd name="connsiteY29" fmla="*/ 545804 h 737190"/>
              <a:gd name="connsiteX30" fmla="*/ 800986 w 808415"/>
              <a:gd name="connsiteY30" fmla="*/ 673395 h 737190"/>
              <a:gd name="connsiteX31" fmla="*/ 772632 w 808415"/>
              <a:gd name="connsiteY31" fmla="*/ 659218 h 737190"/>
              <a:gd name="connsiteX32" fmla="*/ 694660 w 808415"/>
              <a:gd name="connsiteY32" fmla="*/ 637953 h 737190"/>
              <a:gd name="connsiteX33" fmla="*/ 645042 w 808415"/>
              <a:gd name="connsiteY33" fmla="*/ 602511 h 737190"/>
              <a:gd name="connsiteX34" fmla="*/ 609600 w 808415"/>
              <a:gd name="connsiteY34" fmla="*/ 559981 h 737190"/>
              <a:gd name="connsiteX35" fmla="*/ 588335 w 808415"/>
              <a:gd name="connsiteY35" fmla="*/ 545804 h 737190"/>
              <a:gd name="connsiteX36" fmla="*/ 361507 w 808415"/>
              <a:gd name="connsiteY36" fmla="*/ 552893 h 737190"/>
              <a:gd name="connsiteX37" fmla="*/ 262270 w 808415"/>
              <a:gd name="connsiteY37" fmla="*/ 574158 h 737190"/>
              <a:gd name="connsiteX38" fmla="*/ 219739 w 808415"/>
              <a:gd name="connsiteY38" fmla="*/ 581246 h 737190"/>
              <a:gd name="connsiteX39" fmla="*/ 170121 w 808415"/>
              <a:gd name="connsiteY39" fmla="*/ 602511 h 737190"/>
              <a:gd name="connsiteX40" fmla="*/ 127590 w 808415"/>
              <a:gd name="connsiteY40" fmla="*/ 652130 h 737190"/>
              <a:gd name="connsiteX41" fmla="*/ 70884 w 808415"/>
              <a:gd name="connsiteY41" fmla="*/ 701749 h 737190"/>
              <a:gd name="connsiteX42" fmla="*/ 28353 w 808415"/>
              <a:gd name="connsiteY42" fmla="*/ 737190 h 737190"/>
              <a:gd name="connsiteX43" fmla="*/ 21265 w 808415"/>
              <a:gd name="connsiteY43" fmla="*/ 708837 h 737190"/>
              <a:gd name="connsiteX44" fmla="*/ 14177 w 808415"/>
              <a:gd name="connsiteY44" fmla="*/ 666307 h 737190"/>
              <a:gd name="connsiteX45" fmla="*/ 0 w 808415"/>
              <a:gd name="connsiteY45" fmla="*/ 630865 h 737190"/>
              <a:gd name="connsiteX46" fmla="*/ 7088 w 808415"/>
              <a:gd name="connsiteY46" fmla="*/ 588335 h 737190"/>
              <a:gd name="connsiteX47" fmla="*/ 28353 w 808415"/>
              <a:gd name="connsiteY47" fmla="*/ 574158 h 737190"/>
              <a:gd name="connsiteX48" fmla="*/ 63795 w 808415"/>
              <a:gd name="connsiteY48" fmla="*/ 552893 h 737190"/>
              <a:gd name="connsiteX49" fmla="*/ 99237 w 808415"/>
              <a:gd name="connsiteY49" fmla="*/ 538716 h 737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08415" h="737190">
                <a:moveTo>
                  <a:pt x="28353" y="595423"/>
                </a:moveTo>
                <a:cubicBezTo>
                  <a:pt x="30978" y="595948"/>
                  <a:pt x="96612" y="613799"/>
                  <a:pt x="99237" y="595423"/>
                </a:cubicBezTo>
                <a:cubicBezTo>
                  <a:pt x="112773" y="500674"/>
                  <a:pt x="99898" y="483333"/>
                  <a:pt x="70884" y="425302"/>
                </a:cubicBezTo>
                <a:cubicBezTo>
                  <a:pt x="92666" y="359954"/>
                  <a:pt x="67633" y="413062"/>
                  <a:pt x="212651" y="396949"/>
                </a:cubicBezTo>
                <a:cubicBezTo>
                  <a:pt x="232016" y="394797"/>
                  <a:pt x="250139" y="385975"/>
                  <a:pt x="269358" y="382772"/>
                </a:cubicBezTo>
                <a:lnTo>
                  <a:pt x="311888" y="375683"/>
                </a:lnTo>
                <a:cubicBezTo>
                  <a:pt x="361160" y="342837"/>
                  <a:pt x="299225" y="382015"/>
                  <a:pt x="368595" y="347330"/>
                </a:cubicBezTo>
                <a:cubicBezTo>
                  <a:pt x="376215" y="343520"/>
                  <a:pt x="382240" y="336963"/>
                  <a:pt x="389860" y="333153"/>
                </a:cubicBezTo>
                <a:cubicBezTo>
                  <a:pt x="401241" y="327463"/>
                  <a:pt x="413488" y="323702"/>
                  <a:pt x="425302" y="318976"/>
                </a:cubicBezTo>
                <a:cubicBezTo>
                  <a:pt x="432390" y="311888"/>
                  <a:pt x="444136" y="307436"/>
                  <a:pt x="446567" y="297711"/>
                </a:cubicBezTo>
                <a:cubicBezTo>
                  <a:pt x="454983" y="264049"/>
                  <a:pt x="431643" y="256392"/>
                  <a:pt x="411125" y="241004"/>
                </a:cubicBezTo>
                <a:cubicBezTo>
                  <a:pt x="406400" y="233916"/>
                  <a:pt x="396449" y="228243"/>
                  <a:pt x="396949" y="219739"/>
                </a:cubicBezTo>
                <a:cubicBezTo>
                  <a:pt x="401583" y="140974"/>
                  <a:pt x="401970" y="131172"/>
                  <a:pt x="446567" y="92149"/>
                </a:cubicBezTo>
                <a:cubicBezTo>
                  <a:pt x="455458" y="84369"/>
                  <a:pt x="464903" y="77145"/>
                  <a:pt x="474921" y="70883"/>
                </a:cubicBezTo>
                <a:cubicBezTo>
                  <a:pt x="491026" y="60817"/>
                  <a:pt x="521917" y="48830"/>
                  <a:pt x="538716" y="42530"/>
                </a:cubicBezTo>
                <a:cubicBezTo>
                  <a:pt x="545712" y="39907"/>
                  <a:pt x="553153" y="38477"/>
                  <a:pt x="559981" y="35442"/>
                </a:cubicBezTo>
                <a:cubicBezTo>
                  <a:pt x="574465" y="29005"/>
                  <a:pt x="587795" y="20063"/>
                  <a:pt x="602511" y="14176"/>
                </a:cubicBezTo>
                <a:cubicBezTo>
                  <a:pt x="611556" y="10558"/>
                  <a:pt x="621498" y="9764"/>
                  <a:pt x="630865" y="7088"/>
                </a:cubicBezTo>
                <a:cubicBezTo>
                  <a:pt x="638049" y="5035"/>
                  <a:pt x="645042" y="2363"/>
                  <a:pt x="652130" y="0"/>
                </a:cubicBezTo>
                <a:cubicBezTo>
                  <a:pt x="666307" y="2363"/>
                  <a:pt x="683748" y="-2265"/>
                  <a:pt x="694660" y="7088"/>
                </a:cubicBezTo>
                <a:cubicBezTo>
                  <a:pt x="703808" y="14929"/>
                  <a:pt x="696856" y="31520"/>
                  <a:pt x="701749" y="42530"/>
                </a:cubicBezTo>
                <a:cubicBezTo>
                  <a:pt x="706547" y="53326"/>
                  <a:pt x="715926" y="61432"/>
                  <a:pt x="723014" y="70883"/>
                </a:cubicBezTo>
                <a:cubicBezTo>
                  <a:pt x="725377" y="87423"/>
                  <a:pt x="727113" y="104064"/>
                  <a:pt x="730102" y="120502"/>
                </a:cubicBezTo>
                <a:cubicBezTo>
                  <a:pt x="731845" y="130087"/>
                  <a:pt x="735588" y="139246"/>
                  <a:pt x="737190" y="148856"/>
                </a:cubicBezTo>
                <a:cubicBezTo>
                  <a:pt x="748901" y="219123"/>
                  <a:pt x="739965" y="195246"/>
                  <a:pt x="751367" y="269358"/>
                </a:cubicBezTo>
                <a:cubicBezTo>
                  <a:pt x="755182" y="294152"/>
                  <a:pt x="763146" y="309436"/>
                  <a:pt x="772632" y="333153"/>
                </a:cubicBezTo>
                <a:cubicBezTo>
                  <a:pt x="774995" y="361507"/>
                  <a:pt x="775961" y="390012"/>
                  <a:pt x="779721" y="418214"/>
                </a:cubicBezTo>
                <a:cubicBezTo>
                  <a:pt x="780709" y="425620"/>
                  <a:pt x="784997" y="432230"/>
                  <a:pt x="786809" y="439479"/>
                </a:cubicBezTo>
                <a:cubicBezTo>
                  <a:pt x="789731" y="451167"/>
                  <a:pt x="791283" y="463160"/>
                  <a:pt x="793897" y="474921"/>
                </a:cubicBezTo>
                <a:cubicBezTo>
                  <a:pt x="807998" y="538376"/>
                  <a:pt x="794182" y="462449"/>
                  <a:pt x="808074" y="545804"/>
                </a:cubicBezTo>
                <a:cubicBezTo>
                  <a:pt x="805711" y="588334"/>
                  <a:pt x="813691" y="632738"/>
                  <a:pt x="800986" y="673395"/>
                </a:cubicBezTo>
                <a:cubicBezTo>
                  <a:pt x="797834" y="683481"/>
                  <a:pt x="782288" y="663510"/>
                  <a:pt x="772632" y="659218"/>
                </a:cubicBezTo>
                <a:cubicBezTo>
                  <a:pt x="731654" y="641006"/>
                  <a:pt x="740921" y="645664"/>
                  <a:pt x="694660" y="637953"/>
                </a:cubicBezTo>
                <a:cubicBezTo>
                  <a:pt x="677831" y="626733"/>
                  <a:pt x="660428" y="615699"/>
                  <a:pt x="645042" y="602511"/>
                </a:cubicBezTo>
                <a:cubicBezTo>
                  <a:pt x="563757" y="532837"/>
                  <a:pt x="675226" y="625607"/>
                  <a:pt x="609600" y="559981"/>
                </a:cubicBezTo>
                <a:cubicBezTo>
                  <a:pt x="603576" y="553957"/>
                  <a:pt x="595423" y="550530"/>
                  <a:pt x="588335" y="545804"/>
                </a:cubicBezTo>
                <a:cubicBezTo>
                  <a:pt x="512726" y="548167"/>
                  <a:pt x="436961" y="547503"/>
                  <a:pt x="361507" y="552893"/>
                </a:cubicBezTo>
                <a:cubicBezTo>
                  <a:pt x="311718" y="556449"/>
                  <a:pt x="301608" y="566290"/>
                  <a:pt x="262270" y="574158"/>
                </a:cubicBezTo>
                <a:cubicBezTo>
                  <a:pt x="248177" y="576977"/>
                  <a:pt x="233916" y="578883"/>
                  <a:pt x="219739" y="581246"/>
                </a:cubicBezTo>
                <a:cubicBezTo>
                  <a:pt x="205940" y="585846"/>
                  <a:pt x="180423" y="593239"/>
                  <a:pt x="170121" y="602511"/>
                </a:cubicBezTo>
                <a:cubicBezTo>
                  <a:pt x="153929" y="617084"/>
                  <a:pt x="142994" y="636726"/>
                  <a:pt x="127590" y="652130"/>
                </a:cubicBezTo>
                <a:cubicBezTo>
                  <a:pt x="109830" y="669890"/>
                  <a:pt x="88644" y="683989"/>
                  <a:pt x="70884" y="701749"/>
                </a:cubicBezTo>
                <a:cubicBezTo>
                  <a:pt x="30811" y="741823"/>
                  <a:pt x="89177" y="706780"/>
                  <a:pt x="28353" y="737190"/>
                </a:cubicBezTo>
                <a:cubicBezTo>
                  <a:pt x="25990" y="727739"/>
                  <a:pt x="23175" y="718390"/>
                  <a:pt x="21265" y="708837"/>
                </a:cubicBezTo>
                <a:cubicBezTo>
                  <a:pt x="18446" y="694744"/>
                  <a:pt x="17959" y="680173"/>
                  <a:pt x="14177" y="666307"/>
                </a:cubicBezTo>
                <a:cubicBezTo>
                  <a:pt x="10829" y="654031"/>
                  <a:pt x="4726" y="642679"/>
                  <a:pt x="0" y="630865"/>
                </a:cubicBezTo>
                <a:cubicBezTo>
                  <a:pt x="2363" y="616688"/>
                  <a:pt x="661" y="601190"/>
                  <a:pt x="7088" y="588335"/>
                </a:cubicBezTo>
                <a:cubicBezTo>
                  <a:pt x="10898" y="580715"/>
                  <a:pt x="21129" y="578673"/>
                  <a:pt x="28353" y="574158"/>
                </a:cubicBezTo>
                <a:cubicBezTo>
                  <a:pt x="40036" y="566856"/>
                  <a:pt x="51472" y="559054"/>
                  <a:pt x="63795" y="552893"/>
                </a:cubicBezTo>
                <a:cubicBezTo>
                  <a:pt x="75176" y="547203"/>
                  <a:pt x="99237" y="538716"/>
                  <a:pt x="99237" y="538716"/>
                </a:cubicBezTo>
              </a:path>
            </a:pathLst>
          </a:custGeom>
          <a:solidFill>
            <a:srgbClr val="2690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FE2157-8819-4B3A-A646-8235C9B61B4B}"/>
              </a:ext>
            </a:extLst>
          </p:cNvPr>
          <p:cNvSpPr txBox="1"/>
          <p:nvPr/>
        </p:nvSpPr>
        <p:spPr>
          <a:xfrm>
            <a:off x="297712" y="2636874"/>
            <a:ext cx="11435754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12 States no longer test before the pump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34571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1710C-37C4-B547-F74A-E102459A5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Specification changes are being discussed in the following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FFB07-D709-04E0-A38D-D2B5EEC6E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Minnesota</a:t>
            </a:r>
          </a:p>
          <a:p>
            <a:r>
              <a:rPr lang="en-US" sz="3200" dirty="0"/>
              <a:t>Iowa</a:t>
            </a:r>
          </a:p>
          <a:p>
            <a:r>
              <a:rPr lang="en-US" sz="3200" dirty="0"/>
              <a:t>Wisconsin</a:t>
            </a:r>
          </a:p>
          <a:p>
            <a:r>
              <a:rPr lang="en-US" sz="3200" dirty="0"/>
              <a:t>Kansas </a:t>
            </a:r>
          </a:p>
          <a:p>
            <a:r>
              <a:rPr lang="en-US" sz="3200" b="1" dirty="0"/>
              <a:t>Arkansas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58AF8-13FF-93E9-1950-9B9A6CB14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7072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1710C-37C4-B547-F74A-E102459A5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Specification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FFB07-D709-04E0-A38D-D2B5EEC6E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FHWA is sponsoring more research with me right now to produce more data.  </a:t>
            </a:r>
          </a:p>
          <a:p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 testing is done and we are preparing the reports.</a:t>
            </a:r>
          </a:p>
          <a:p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There are no changes to my conclusions or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recommendations. 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58AF8-13FF-93E9-1950-9B9A6CB14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78155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Pumping was observed to modify the air content and SAM Number in both the lab and the field testing.</a:t>
            </a:r>
          </a:p>
          <a:p>
            <a:endParaRPr lang="en-US" dirty="0"/>
          </a:p>
          <a:p>
            <a:r>
              <a:rPr lang="en-US" dirty="0"/>
              <a:t>Based on the hardened air void analysis, freeze thaw testing, and changing SAM Number over time, the small bubbles seem to return to the concrete with a similar air void distribution and freeze thaw performance as was in the concrete before pumping.</a:t>
            </a:r>
          </a:p>
          <a:p>
            <a:endParaRPr lang="en-US" dirty="0"/>
          </a:p>
          <a:p>
            <a:r>
              <a:rPr lang="en-US" dirty="0"/>
              <a:t>The SAM was an invaluable tool to give insights into the performance of air before and after a concrete pump.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3208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94049" y="-77114"/>
            <a:ext cx="753726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dirty="0"/>
              <a:t>www.youtube.com/tylerley</a:t>
            </a:r>
          </a:p>
          <a:p>
            <a:pPr algn="ctr"/>
            <a:endParaRPr lang="en-US" sz="405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59" y="665630"/>
            <a:ext cx="11008659" cy="619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60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AASHTO R101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1825625"/>
            <a:ext cx="1009192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Freeze Thaw </a:t>
            </a:r>
            <a:r>
              <a:rPr lang="en-US" sz="3600" u="sng" dirty="0"/>
              <a:t>Field Acceptance</a:t>
            </a:r>
          </a:p>
          <a:p>
            <a:pPr marL="0" indent="0">
              <a:buNone/>
            </a:pPr>
            <a:r>
              <a:rPr lang="en-US" sz="3600" dirty="0"/>
              <a:t>Super Air Meter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Air Volume </a:t>
            </a:r>
            <a:r>
              <a:rPr lang="en-US" sz="3600" u="sng" dirty="0"/>
              <a:t>&gt;</a:t>
            </a:r>
            <a:r>
              <a:rPr lang="en-US" sz="3600" dirty="0"/>
              <a:t> 4% </a:t>
            </a:r>
          </a:p>
          <a:p>
            <a:pPr marL="0" indent="0">
              <a:buNone/>
            </a:pPr>
            <a:r>
              <a:rPr lang="en-US" sz="3600" dirty="0"/>
              <a:t>SAM Number </a:t>
            </a:r>
            <a:r>
              <a:rPr lang="en-US" sz="3600" u="sng" dirty="0"/>
              <a:t>&lt;</a:t>
            </a:r>
            <a:r>
              <a:rPr lang="en-US" sz="3600" dirty="0"/>
              <a:t> 0.30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2" descr="Image result for super air me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105" y="1328549"/>
            <a:ext cx="4044695" cy="539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0258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4" b="26467"/>
          <a:stretch/>
        </p:blipFill>
        <p:spPr>
          <a:xfrm rot="5400000">
            <a:off x="32200" y="1099001"/>
            <a:ext cx="6883972" cy="4634023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 t="32410" r="35502" b="1252"/>
          <a:stretch/>
        </p:blipFill>
        <p:spPr>
          <a:xfrm rot="5400000">
            <a:off x="5282960" y="482361"/>
            <a:ext cx="6883878" cy="58674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96C38-ACD3-4F80-83F8-534D0740CA1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t>90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6837B6-67F0-44B3-ABD0-04D2F416A2F4}"/>
              </a:ext>
            </a:extLst>
          </p:cNvPr>
          <p:cNvSpPr txBox="1"/>
          <p:nvPr/>
        </p:nvSpPr>
        <p:spPr>
          <a:xfrm>
            <a:off x="3393440" y="289559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1D8036-26DC-44CC-9584-933AA81B6936}"/>
              </a:ext>
            </a:extLst>
          </p:cNvPr>
          <p:cNvSpPr txBox="1"/>
          <p:nvPr/>
        </p:nvSpPr>
        <p:spPr>
          <a:xfrm>
            <a:off x="3634208" y="4892437"/>
            <a:ext cx="53187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www.tylerley.com</a:t>
            </a:r>
            <a:endParaRPr lang="en-US" sz="4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Tyler.ley@okstate.edu</a:t>
            </a:r>
            <a:endParaRPr lang="en-US" sz="40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39541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87ECA-9A90-2F10-AE2C-A1EDC575F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3DB8D-3797-036A-6DE4-4275B369C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D907C-E98A-5C17-D9E8-34A979086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5046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I do to avoid air loss?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Air loss seems to happen more in the following situations:</a:t>
            </a:r>
          </a:p>
          <a:p>
            <a:pPr marL="457200" lvl="1" indent="0">
              <a:buNone/>
            </a:pPr>
            <a:endParaRPr lang="en-US" sz="2800" dirty="0"/>
          </a:p>
          <a:p>
            <a:pPr marL="457200" lvl="1" indent="0">
              <a:buNone/>
            </a:pPr>
            <a:r>
              <a:rPr lang="en-US" sz="2800" dirty="0"/>
              <a:t>Higher pumping pressures</a:t>
            </a:r>
          </a:p>
          <a:p>
            <a:pPr marL="457200" lvl="1" indent="0">
              <a:buNone/>
            </a:pPr>
            <a:r>
              <a:rPr lang="en-US" sz="2800" dirty="0"/>
              <a:t>Smaller diameter lines</a:t>
            </a:r>
          </a:p>
          <a:p>
            <a:pPr marL="457200" lvl="1" indent="0">
              <a:buNone/>
            </a:pPr>
            <a:r>
              <a:rPr lang="en-US" sz="2800" dirty="0"/>
              <a:t>Mixtures with poor aggregate gradations</a:t>
            </a:r>
          </a:p>
          <a:p>
            <a:pPr marL="457200" lvl="1" indent="0">
              <a:buNone/>
            </a:pPr>
            <a:r>
              <a:rPr lang="en-US" sz="2800" dirty="0"/>
              <a:t>Lower slump mixtures</a:t>
            </a:r>
          </a:p>
          <a:p>
            <a:pPr marL="457200" lvl="1" indent="0">
              <a:buNone/>
            </a:pPr>
            <a:r>
              <a:rPr lang="en-US" sz="2800" dirty="0"/>
              <a:t>A-frame and arch configurations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EAEC1-1E6C-4434-8AE8-7DEF2E3FB59E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3717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this change the bubble size distribution?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842E4-395D-490C-814A-7FA7476224F3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9913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63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-150813"/>
            <a:ext cx="9144000" cy="7008813"/>
          </a:xfrm>
        </p:spPr>
      </p:pic>
      <p:sp>
        <p:nvSpPr>
          <p:cNvPr id="56324" name="Line 4"/>
          <p:cNvSpPr>
            <a:spLocks noChangeShapeType="1"/>
          </p:cNvSpPr>
          <p:nvPr/>
        </p:nvSpPr>
        <p:spPr bwMode="auto">
          <a:xfrm>
            <a:off x="4953000" y="4572000"/>
            <a:ext cx="1524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5" name="Line 5"/>
          <p:cNvSpPr>
            <a:spLocks noChangeShapeType="1"/>
          </p:cNvSpPr>
          <p:nvPr/>
        </p:nvSpPr>
        <p:spPr bwMode="auto">
          <a:xfrm flipV="1">
            <a:off x="2819400" y="4648200"/>
            <a:ext cx="22098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6" name="Line 6"/>
          <p:cNvSpPr>
            <a:spLocks noChangeShapeType="1"/>
          </p:cNvSpPr>
          <p:nvPr/>
        </p:nvSpPr>
        <p:spPr bwMode="auto">
          <a:xfrm flipV="1">
            <a:off x="1905000" y="4267200"/>
            <a:ext cx="3810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7" name="Line 7"/>
          <p:cNvSpPr>
            <a:spLocks noChangeShapeType="1"/>
          </p:cNvSpPr>
          <p:nvPr/>
        </p:nvSpPr>
        <p:spPr bwMode="auto">
          <a:xfrm flipV="1">
            <a:off x="2209800" y="4876800"/>
            <a:ext cx="3810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8" name="Line 8"/>
          <p:cNvSpPr>
            <a:spLocks noChangeShapeType="1"/>
          </p:cNvSpPr>
          <p:nvPr/>
        </p:nvSpPr>
        <p:spPr bwMode="auto">
          <a:xfrm>
            <a:off x="2133600" y="4267200"/>
            <a:ext cx="30480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9" name="Line 9"/>
          <p:cNvSpPr>
            <a:spLocks noChangeShapeType="1"/>
          </p:cNvSpPr>
          <p:nvPr/>
        </p:nvSpPr>
        <p:spPr bwMode="auto">
          <a:xfrm flipV="1">
            <a:off x="5105400" y="4114800"/>
            <a:ext cx="3810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0" name="Line 10"/>
          <p:cNvSpPr>
            <a:spLocks noChangeShapeType="1"/>
          </p:cNvSpPr>
          <p:nvPr/>
        </p:nvSpPr>
        <p:spPr bwMode="auto">
          <a:xfrm flipV="1">
            <a:off x="4800600" y="1143000"/>
            <a:ext cx="3810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1" name="Line 11"/>
          <p:cNvSpPr>
            <a:spLocks noChangeShapeType="1"/>
          </p:cNvSpPr>
          <p:nvPr/>
        </p:nvSpPr>
        <p:spPr bwMode="auto">
          <a:xfrm flipV="1">
            <a:off x="4876800" y="1905000"/>
            <a:ext cx="3810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2" name="Line 12"/>
          <p:cNvSpPr>
            <a:spLocks noChangeShapeType="1"/>
          </p:cNvSpPr>
          <p:nvPr/>
        </p:nvSpPr>
        <p:spPr bwMode="auto">
          <a:xfrm flipH="1" flipV="1">
            <a:off x="5029200" y="1143000"/>
            <a:ext cx="228600" cy="2971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3" name="Line 13"/>
          <p:cNvSpPr>
            <a:spLocks noChangeShapeType="1"/>
          </p:cNvSpPr>
          <p:nvPr/>
        </p:nvSpPr>
        <p:spPr bwMode="auto">
          <a:xfrm>
            <a:off x="2743200" y="5029200"/>
            <a:ext cx="1524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4" name="Text Box 14"/>
          <p:cNvSpPr txBox="1">
            <a:spLocks noChangeArrowheads="1"/>
          </p:cNvSpPr>
          <p:nvPr/>
        </p:nvSpPr>
        <p:spPr bwMode="auto">
          <a:xfrm>
            <a:off x="5334000" y="25146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2”</a:t>
            </a:r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3810000" y="48768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2”</a:t>
            </a:r>
          </a:p>
        </p:txBody>
      </p:sp>
      <p:sp>
        <p:nvSpPr>
          <p:cNvPr id="56336" name="Text Box 16"/>
          <p:cNvSpPr txBox="1">
            <a:spLocks noChangeArrowheads="1"/>
          </p:cNvSpPr>
          <p:nvPr/>
        </p:nvSpPr>
        <p:spPr bwMode="auto">
          <a:xfrm>
            <a:off x="1524000" y="44958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0.75”</a:t>
            </a:r>
          </a:p>
        </p:txBody>
      </p:sp>
      <p:sp>
        <p:nvSpPr>
          <p:cNvPr id="56337" name="Text Box 17"/>
          <p:cNvSpPr txBox="1">
            <a:spLocks noChangeArrowheads="1"/>
          </p:cNvSpPr>
          <p:nvPr/>
        </p:nvSpPr>
        <p:spPr bwMode="auto">
          <a:xfrm>
            <a:off x="5105400" y="12954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0.75”</a:t>
            </a:r>
          </a:p>
        </p:txBody>
      </p:sp>
    </p:spTree>
    <p:extLst>
      <p:ext uri="{BB962C8B-B14F-4D97-AF65-F5344CB8AC3E}">
        <p14:creationId xmlns:p14="http://schemas.microsoft.com/office/powerpoint/2010/main" val="7131589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7348" name="Picture 3" descr="000_022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3300" y="0"/>
            <a:ext cx="5143500" cy="6858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859206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8372" name="Picture 4" descr="bottle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2133600"/>
            <a:ext cx="6934200" cy="2813050"/>
          </a:xfrm>
        </p:spPr>
      </p:pic>
      <p:sp>
        <p:nvSpPr>
          <p:cNvPr id="58373" name="Rectangle 1"/>
          <p:cNvSpPr>
            <a:spLocks noChangeArrowheads="1"/>
          </p:cNvSpPr>
          <p:nvPr/>
        </p:nvSpPr>
        <p:spPr bwMode="auto">
          <a:xfrm>
            <a:off x="3124200" y="3124200"/>
            <a:ext cx="18288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pic>
        <p:nvPicPr>
          <p:cNvPr id="58374" name="Picture 2" descr="https://encrypted-tbn1.gstatic.com/images?q=tbn:ANd9GcR7nPl5FE70gAhjPeAWggWRVsaNW3HG0SnKNsO4M1M-12S9SSf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01" b="10945"/>
          <a:stretch>
            <a:fillRect/>
          </a:stretch>
        </p:blipFill>
        <p:spPr bwMode="auto">
          <a:xfrm>
            <a:off x="3886201" y="1905001"/>
            <a:ext cx="180022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TextBox 2"/>
          <p:cNvSpPr txBox="1">
            <a:spLocks noChangeArrowheads="1"/>
          </p:cNvSpPr>
          <p:nvPr/>
        </p:nvSpPr>
        <p:spPr bwMode="auto">
          <a:xfrm>
            <a:off x="1828800" y="2527301"/>
            <a:ext cx="1676400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Air pump</a:t>
            </a:r>
          </a:p>
        </p:txBody>
      </p:sp>
      <p:sp>
        <p:nvSpPr>
          <p:cNvPr id="58376" name="Rectangle 5"/>
          <p:cNvSpPr>
            <a:spLocks noChangeArrowheads="1"/>
          </p:cNvSpPr>
          <p:nvPr/>
        </p:nvSpPr>
        <p:spPr bwMode="auto">
          <a:xfrm>
            <a:off x="3276600" y="1828800"/>
            <a:ext cx="6858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cxnSp>
        <p:nvCxnSpPr>
          <p:cNvPr id="58377" name="Straight Connector 4"/>
          <p:cNvCxnSpPr>
            <a:cxnSpLocks noChangeShapeType="1"/>
          </p:cNvCxnSpPr>
          <p:nvPr/>
        </p:nvCxnSpPr>
        <p:spPr bwMode="auto">
          <a:xfrm flipH="1">
            <a:off x="3276601" y="2384425"/>
            <a:ext cx="638175" cy="382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378" name="Straight Connector 8"/>
          <p:cNvCxnSpPr>
            <a:cxnSpLocks noChangeShapeType="1"/>
          </p:cNvCxnSpPr>
          <p:nvPr/>
        </p:nvCxnSpPr>
        <p:spPr bwMode="auto">
          <a:xfrm flipH="1" flipV="1">
            <a:off x="4648200" y="3609976"/>
            <a:ext cx="304800" cy="12382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379" name="Straight Connector 13"/>
          <p:cNvCxnSpPr>
            <a:cxnSpLocks noChangeShapeType="1"/>
          </p:cNvCxnSpPr>
          <p:nvPr/>
        </p:nvCxnSpPr>
        <p:spPr bwMode="auto">
          <a:xfrm flipV="1">
            <a:off x="4419600" y="3609976"/>
            <a:ext cx="76200" cy="12382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380" name="Rectangle 1"/>
          <p:cNvSpPr>
            <a:spLocks noChangeArrowheads="1"/>
          </p:cNvSpPr>
          <p:nvPr/>
        </p:nvSpPr>
        <p:spPr bwMode="auto">
          <a:xfrm>
            <a:off x="5105400" y="3505200"/>
            <a:ext cx="685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58381" name="Rectangle 11"/>
          <p:cNvSpPr>
            <a:spLocks noChangeArrowheads="1"/>
          </p:cNvSpPr>
          <p:nvPr/>
        </p:nvSpPr>
        <p:spPr bwMode="auto">
          <a:xfrm>
            <a:off x="5334000" y="3276601"/>
            <a:ext cx="609600" cy="333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cxnSp>
        <p:nvCxnSpPr>
          <p:cNvPr id="58382" name="Straight Connector 2"/>
          <p:cNvCxnSpPr>
            <a:cxnSpLocks noChangeShapeType="1"/>
          </p:cNvCxnSpPr>
          <p:nvPr/>
        </p:nvCxnSpPr>
        <p:spPr bwMode="auto">
          <a:xfrm>
            <a:off x="4648200" y="3962400"/>
            <a:ext cx="685800" cy="0"/>
          </a:xfrm>
          <a:prstGeom prst="line">
            <a:avLst/>
          </a:prstGeom>
          <a:noFill/>
          <a:ln w="254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383" name="Straight Connector 4"/>
          <p:cNvCxnSpPr>
            <a:cxnSpLocks noChangeShapeType="1"/>
          </p:cNvCxnSpPr>
          <p:nvPr/>
        </p:nvCxnSpPr>
        <p:spPr bwMode="auto">
          <a:xfrm flipH="1" flipV="1">
            <a:off x="4786314" y="3810000"/>
            <a:ext cx="90487" cy="152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384" name="Straight Connector 17"/>
          <p:cNvCxnSpPr>
            <a:cxnSpLocks noChangeShapeType="1"/>
          </p:cNvCxnSpPr>
          <p:nvPr/>
        </p:nvCxnSpPr>
        <p:spPr bwMode="auto">
          <a:xfrm flipV="1">
            <a:off x="4876800" y="3810000"/>
            <a:ext cx="76200" cy="152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385" name="Straight Connector 19"/>
          <p:cNvCxnSpPr>
            <a:cxnSpLocks noChangeShapeType="1"/>
          </p:cNvCxnSpPr>
          <p:nvPr/>
        </p:nvCxnSpPr>
        <p:spPr bwMode="auto">
          <a:xfrm>
            <a:off x="4800600" y="3810000"/>
            <a:ext cx="1524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59449095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9395" name="Picture 3" descr="Doc_104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9526"/>
            <a:ext cx="9144000" cy="68484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8077200" y="5867401"/>
            <a:ext cx="2895600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pressure step 0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atmospheric pressure</a:t>
            </a: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1752600" y="6248400"/>
            <a:ext cx="6553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synthetic AEA</a:t>
            </a:r>
          </a:p>
        </p:txBody>
      </p:sp>
    </p:spTree>
    <p:extLst>
      <p:ext uri="{BB962C8B-B14F-4D97-AF65-F5344CB8AC3E}">
        <p14:creationId xmlns:p14="http://schemas.microsoft.com/office/powerpoint/2010/main" val="89959457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0419" name="Picture 3" descr="Doc_104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9051"/>
            <a:ext cx="9144000" cy="68484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8315325" y="6248400"/>
            <a:ext cx="2362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pressure step 1 </a:t>
            </a:r>
          </a:p>
        </p:txBody>
      </p:sp>
    </p:spTree>
    <p:extLst>
      <p:ext uri="{BB962C8B-B14F-4D97-AF65-F5344CB8AC3E}">
        <p14:creationId xmlns:p14="http://schemas.microsoft.com/office/powerpoint/2010/main" val="416748917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1443" name="Picture 3" descr="Doc_104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9051"/>
            <a:ext cx="9144000" cy="68484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8315325" y="6248400"/>
            <a:ext cx="2362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pressure step 2 </a:t>
            </a:r>
          </a:p>
        </p:txBody>
      </p:sp>
    </p:spTree>
    <p:extLst>
      <p:ext uri="{BB962C8B-B14F-4D97-AF65-F5344CB8AC3E}">
        <p14:creationId xmlns:p14="http://schemas.microsoft.com/office/powerpoint/2010/main" val="3038163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4D448380806849915725CB97AB94DB" ma:contentTypeVersion="14" ma:contentTypeDescription="Create a new document." ma:contentTypeScope="" ma:versionID="e68449d258c4aaf201d741d58031b298">
  <xsd:schema xmlns:xsd="http://www.w3.org/2001/XMLSchema" xmlns:xs="http://www.w3.org/2001/XMLSchema" xmlns:p="http://schemas.microsoft.com/office/2006/metadata/properties" xmlns:ns2="2bfabbae-75c3-4cd1-9a45-a28906e6cac7" xmlns:ns3="13109660-2640-404b-b779-306c06ffea21" targetNamespace="http://schemas.microsoft.com/office/2006/metadata/properties" ma:root="true" ma:fieldsID="447434e826140985180e1ee7c0e99687" ns2:_="" ns3:_="">
    <xsd:import namespace="2bfabbae-75c3-4cd1-9a45-a28906e6cac7"/>
    <xsd:import namespace="13109660-2640-404b-b779-306c06ffea2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abbae-75c3-4cd1-9a45-a28906e6ca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4051fb6-84f9-4913-88ff-bc909d5cdc73}" ma:internalName="TaxCatchAll" ma:showField="CatchAllData" ma:web="2bfabbae-75c3-4cd1-9a45-a28906e6ca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09660-2640-404b-b779-306c06ffea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2ed1bf8-33a6-463b-9893-e93613f3d2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3109660-2640-404b-b779-306c06ffea21">
      <Terms xmlns="http://schemas.microsoft.com/office/infopath/2007/PartnerControls"/>
    </lcf76f155ced4ddcb4097134ff3c332f>
    <TaxCatchAll xmlns="2bfabbae-75c3-4cd1-9a45-a28906e6cac7" xsi:nil="true"/>
  </documentManagement>
</p:properties>
</file>

<file path=customXml/itemProps1.xml><?xml version="1.0" encoding="utf-8"?>
<ds:datastoreItem xmlns:ds="http://schemas.openxmlformats.org/officeDocument/2006/customXml" ds:itemID="{4BAA6CD1-505C-4662-B279-2BABF770264F}"/>
</file>

<file path=customXml/itemProps2.xml><?xml version="1.0" encoding="utf-8"?>
<ds:datastoreItem xmlns:ds="http://schemas.openxmlformats.org/officeDocument/2006/customXml" ds:itemID="{D352D815-5DF6-461B-A3F6-93333FF9BD37}"/>
</file>

<file path=customXml/itemProps3.xml><?xml version="1.0" encoding="utf-8"?>
<ds:datastoreItem xmlns:ds="http://schemas.openxmlformats.org/officeDocument/2006/customXml" ds:itemID="{25E6E593-4222-4CC2-A52A-5C93DD981734}"/>
</file>

<file path=docProps/app.xml><?xml version="1.0" encoding="utf-8"?>
<Properties xmlns="http://schemas.openxmlformats.org/officeDocument/2006/extended-properties" xmlns:vt="http://schemas.openxmlformats.org/officeDocument/2006/docPropsVTypes">
  <TotalTime>20193</TotalTime>
  <Words>3209</Words>
  <Application>Microsoft Office PowerPoint</Application>
  <PresentationFormat>Widescreen</PresentationFormat>
  <Paragraphs>794</Paragraphs>
  <Slides>151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151</vt:i4>
      </vt:variant>
    </vt:vector>
  </HeadingPairs>
  <TitlesOfParts>
    <vt:vector size="159" baseType="lpstr">
      <vt:lpstr>Arial</vt:lpstr>
      <vt:lpstr>Calibri</vt:lpstr>
      <vt:lpstr>Calibri Light</vt:lpstr>
      <vt:lpstr>Comic Sans MS</vt:lpstr>
      <vt:lpstr>Times New Roman</vt:lpstr>
      <vt:lpstr>Wide Latin</vt:lpstr>
      <vt:lpstr>Wingdings</vt:lpstr>
      <vt:lpstr>Office Theme</vt:lpstr>
      <vt:lpstr>Why Do You Lose Air Volume When Pumping Air-Entrained Concrete??? and Why Does the Air Come Back?</vt:lpstr>
      <vt:lpstr>Acknowledgements</vt:lpstr>
      <vt:lpstr>Acknowledgements</vt:lpstr>
      <vt:lpstr>PowerPoint Presentation</vt:lpstr>
      <vt:lpstr>Overview</vt:lpstr>
      <vt:lpstr>Why Do We Add Air to Concrete?</vt:lpstr>
      <vt:lpstr>PowerPoint Presentation</vt:lpstr>
      <vt:lpstr>PowerPoint Presentation</vt:lpstr>
      <vt:lpstr>AASHTO R101</vt:lpstr>
      <vt:lpstr>AASHTO R101</vt:lpstr>
      <vt:lpstr>PowerPoint Presentation</vt:lpstr>
      <vt:lpstr>PowerPoint Presentation</vt:lpstr>
      <vt:lpstr>PowerPoint Presentation</vt:lpstr>
      <vt:lpstr>UNC Charlotte</vt:lpstr>
      <vt:lpstr>Discussion</vt:lpstr>
      <vt:lpstr>Why are we doing this?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people deal with this?</vt:lpstr>
      <vt:lpstr>Mechanisms </vt:lpstr>
      <vt:lpstr>Mechanisms </vt:lpstr>
      <vt:lpstr>Methods</vt:lpstr>
      <vt:lpstr>Mixture Design</vt:lpstr>
      <vt:lpstr>PowerPoint Presentation</vt:lpstr>
      <vt:lpstr>Pipe Network</vt:lpstr>
      <vt:lpstr>Lab Pumping Information</vt:lpstr>
      <vt:lpstr>PowerPoint Presentation</vt:lpstr>
      <vt:lpstr>PowerPoint Presentation</vt:lpstr>
      <vt:lpstr>Summary</vt:lpstr>
      <vt:lpstr>Summary</vt:lpstr>
      <vt:lpstr>Summary</vt:lpstr>
      <vt:lpstr>PowerPoint Presentation</vt:lpstr>
      <vt:lpstr>PowerPoint Presentation</vt:lpstr>
      <vt:lpstr>PowerPoint Presentation</vt:lpstr>
      <vt:lpstr>Discussion</vt:lpstr>
      <vt:lpstr>Discussion</vt:lpstr>
      <vt:lpstr>Reliable</vt:lpstr>
      <vt:lpstr>Does this hold for other equipment and mixtures?   What is going on in the field?</vt:lpstr>
      <vt:lpstr>Field Pumping Information</vt:lpstr>
      <vt:lpstr>PowerPoint Presentation</vt:lpstr>
      <vt:lpstr>Pump configurations</vt:lpstr>
      <vt:lpstr>PowerPoint Presentation</vt:lpstr>
      <vt:lpstr>PowerPoint Presentation</vt:lpstr>
      <vt:lpstr>PowerPoint Presentation</vt:lpstr>
      <vt:lpstr>PowerPoint Presentation</vt:lpstr>
      <vt:lpstr>Discussion</vt:lpstr>
      <vt:lpstr>How about the hardened concrete? </vt:lpstr>
      <vt:lpstr>PowerPoint Presentation</vt:lpstr>
      <vt:lpstr>PowerPoint Presentation</vt:lpstr>
      <vt:lpstr>PowerPoint Presentation</vt:lpstr>
      <vt:lpstr>PowerPoint Presentation</vt:lpstr>
      <vt:lpstr>Discussion</vt:lpstr>
      <vt:lpstr>Discussion</vt:lpstr>
      <vt:lpstr>What is happening?  </vt:lpstr>
      <vt:lpstr>What is happening?  </vt:lpstr>
      <vt:lpstr>Where does the air change within the pump network? </vt:lpstr>
      <vt:lpstr>PowerPoint Presentation</vt:lpstr>
      <vt:lpstr>PowerPoint Presentation</vt:lpstr>
      <vt:lpstr>Discussion</vt:lpstr>
      <vt:lpstr>Why does this happen?  </vt:lpstr>
      <vt:lpstr>Air and SAM over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happening???</vt:lpstr>
      <vt:lpstr>PowerPoint Presentation</vt:lpstr>
      <vt:lpstr>PowerPoint Presentation</vt:lpstr>
      <vt:lpstr>PowerPoint Presentation</vt:lpstr>
      <vt:lpstr>PowerPoint Presentation</vt:lpstr>
      <vt:lpstr>What does this mean?</vt:lpstr>
      <vt:lpstr>What do I think needs to happen?</vt:lpstr>
      <vt:lpstr>PowerPoint Presentation</vt:lpstr>
      <vt:lpstr>PowerPoint Presentation</vt:lpstr>
      <vt:lpstr>PowerPoint Presentation</vt:lpstr>
      <vt:lpstr>What do I think needs to happen?</vt:lpstr>
      <vt:lpstr>PowerPoint Presentation</vt:lpstr>
      <vt:lpstr>PowerPoint Presentation</vt:lpstr>
      <vt:lpstr>Specification changes are being discussed in the following states</vt:lpstr>
      <vt:lpstr>Specification changes</vt:lpstr>
      <vt:lpstr>Conclusion</vt:lpstr>
      <vt:lpstr>PowerPoint Presentation</vt:lpstr>
      <vt:lpstr>PowerPoint Presentation</vt:lpstr>
      <vt:lpstr>PowerPoint Presentation</vt:lpstr>
      <vt:lpstr>What can I do to avoid air loss? </vt:lpstr>
      <vt:lpstr>How does this change the bubble size distribution?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</vt:lpstr>
      <vt:lpstr>Why do the small bubbles dissolve???</vt:lpstr>
      <vt:lpstr>Why do the bubbles dissolve?</vt:lpstr>
      <vt:lpstr>PowerPoint Presentation</vt:lpstr>
      <vt:lpstr>What does this mean?</vt:lpstr>
      <vt:lpstr>Remember!!!!</vt:lpstr>
      <vt:lpstr>Remember!!!!</vt:lpstr>
      <vt:lpstr>What does this mean?</vt:lpstr>
      <vt:lpstr>What do I think needs to happen?</vt:lpstr>
      <vt:lpstr>What do I think needs to happen?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Quick update on spec changes</vt:lpstr>
      <vt:lpstr>PowerPoint Presentation</vt:lpstr>
      <vt:lpstr>PowerPoint Presentation</vt:lpstr>
      <vt:lpstr>PowerPoint Presentation</vt:lpstr>
      <vt:lpstr>PowerPoint Presentation</vt:lpstr>
      <vt:lpstr>Sam Field Study</vt:lpstr>
      <vt:lpstr>What air content do you specify?</vt:lpstr>
      <vt:lpstr>PowerPoint Presentation</vt:lpstr>
      <vt:lpstr>PowerPoint Presentation</vt:lpstr>
      <vt:lpstr>Summary</vt:lpstr>
      <vt:lpstr>Other studies with similar findings</vt:lpstr>
      <vt:lpstr>Limits to signify a significant change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tyler ley</dc:creator>
  <cp:lastModifiedBy>tyler ley</cp:lastModifiedBy>
  <cp:revision>242</cp:revision>
  <dcterms:created xsi:type="dcterms:W3CDTF">2017-08-26T18:39:58Z</dcterms:created>
  <dcterms:modified xsi:type="dcterms:W3CDTF">2023-05-24T12:39:12Z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0x010100604D448380806849915725CB97AB94DB</vt:lpwstr>
  </property>
</Properties>
</file>