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4"/>
  </p:sldMasterIdLst>
  <p:notesMasterIdLst>
    <p:notesMasterId r:id="rId24"/>
  </p:notesMasterIdLst>
  <p:sldIdLst>
    <p:sldId id="258" r:id="rId5"/>
    <p:sldId id="263" r:id="rId6"/>
    <p:sldId id="279" r:id="rId7"/>
    <p:sldId id="261" r:id="rId8"/>
    <p:sldId id="277" r:id="rId9"/>
    <p:sldId id="264" r:id="rId10"/>
    <p:sldId id="268" r:id="rId11"/>
    <p:sldId id="269" r:id="rId12"/>
    <p:sldId id="270" r:id="rId13"/>
    <p:sldId id="283" r:id="rId14"/>
    <p:sldId id="284" r:id="rId15"/>
    <p:sldId id="285" r:id="rId16"/>
    <p:sldId id="286" r:id="rId17"/>
    <p:sldId id="287" r:id="rId18"/>
    <p:sldId id="280" r:id="rId19"/>
    <p:sldId id="281" r:id="rId20"/>
    <p:sldId id="282" r:id="rId21"/>
    <p:sldId id="288" r:id="rId22"/>
    <p:sldId id="276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00"/>
    <a:srgbClr val="717475"/>
    <a:srgbClr val="004686"/>
    <a:srgbClr val="00539B"/>
    <a:srgbClr val="2E407F"/>
    <a:srgbClr val="004710"/>
    <a:srgbClr val="981B1E"/>
    <a:srgbClr val="1EB0EA"/>
    <a:srgbClr val="A8E0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EC1046-7769-4F19-B1D1-B60999A8B960}" v="1" dt="2023-05-04T15:34:43.5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2403" autoAdjust="0"/>
  </p:normalViewPr>
  <p:slideViewPr>
    <p:cSldViewPr snapToGrid="0">
      <p:cViewPr varScale="1">
        <p:scale>
          <a:sx n="150" d="100"/>
          <a:sy n="150" d="100"/>
        </p:scale>
        <p:origin x="2070" y="12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5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C36EBD-77BA-45D9-9ACB-2C99FB598AC8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4D43BA-F3D4-49AE-9222-38CE42EB1A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75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6FDA95-CC5C-4808-B355-A19DB85550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724F307-03D0-41B4-A6E5-2C69939E8E58}"/>
              </a:ext>
            </a:extLst>
          </p:cNvPr>
          <p:cNvSpPr/>
          <p:nvPr/>
        </p:nvSpPr>
        <p:spPr>
          <a:xfrm>
            <a:off x="0" y="3564314"/>
            <a:ext cx="9144000" cy="1693486"/>
          </a:xfrm>
          <a:prstGeom prst="rect">
            <a:avLst/>
          </a:prstGeom>
          <a:solidFill>
            <a:srgbClr val="9D2235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 baseline="0"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7EB2-396A-4E73-B23B-39008D7F93F5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84781-36AC-4137-B5C9-A3E617140A8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E531AD-4837-4D1B-A2B2-3260D2DF871D}"/>
              </a:ext>
            </a:extLst>
          </p:cNvPr>
          <p:cNvSpPr/>
          <p:nvPr/>
        </p:nvSpPr>
        <p:spPr>
          <a:xfrm>
            <a:off x="0" y="1122364"/>
            <a:ext cx="9144000" cy="2441951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490721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7EB2-396A-4E73-B23B-39008D7F93F5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84781-36AC-4137-B5C9-A3E617140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517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7EB2-396A-4E73-B23B-39008D7F93F5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84781-36AC-4137-B5C9-A3E617140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685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656271"/>
            <a:ext cx="6400800" cy="14280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Helvetica" pitchFamily="34" charset="0"/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989B789-482C-46DA-B9BB-7ADE1B01C9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5602" y="609601"/>
            <a:ext cx="6573329" cy="1029419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539B"/>
                </a:solidFill>
                <a:latin typeface="Helvetica" pitchFamily="34" charset="0"/>
              </a:defRPr>
            </a:lvl1pPr>
          </a:lstStyle>
          <a:p>
            <a:r>
              <a:rPr lang="en-US" dirty="0"/>
              <a:t>Click to edit Master title style 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3690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9570"/>
            <a:ext cx="8451731" cy="429883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1pPr>
            <a:lvl2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2pPr>
            <a:lvl3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3pPr>
            <a:lvl4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4pPr>
            <a:lvl5pPr>
              <a:defRPr>
                <a:latin typeface="Helvetica" panose="020B0604020202020204" pitchFamily="34" charset="0"/>
                <a:cs typeface="Helvetica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77C47D7-5C97-452C-B51E-DD9A026317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5602" y="609601"/>
            <a:ext cx="6573329" cy="1029419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solidFill>
                  <a:srgbClr val="00539B"/>
                </a:solidFill>
                <a:latin typeface="Helvetica" pitchFamily="34" charset="0"/>
              </a:defRPr>
            </a:lvl1pPr>
          </a:lstStyle>
          <a:p>
            <a:r>
              <a:rPr lang="en-US" dirty="0"/>
              <a:t>Click to edit Master title style 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7177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7EB2-396A-4E73-B23B-39008D7F93F5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84781-36AC-4137-B5C9-A3E617140A8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5359C1A-C282-453F-96F2-B0677ACC3862}"/>
              </a:ext>
            </a:extLst>
          </p:cNvPr>
          <p:cNvSpPr/>
          <p:nvPr/>
        </p:nvSpPr>
        <p:spPr>
          <a:xfrm>
            <a:off x="0" y="3564314"/>
            <a:ext cx="628650" cy="2612649"/>
          </a:xfrm>
          <a:prstGeom prst="rect">
            <a:avLst/>
          </a:prstGeom>
          <a:solidFill>
            <a:srgbClr val="9D2235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2B5E7E-202E-4A77-B272-23484704CF9A}"/>
              </a:ext>
            </a:extLst>
          </p:cNvPr>
          <p:cNvSpPr/>
          <p:nvPr/>
        </p:nvSpPr>
        <p:spPr>
          <a:xfrm>
            <a:off x="0" y="1690688"/>
            <a:ext cx="628650" cy="1873626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637F60-6FD6-490E-B599-1F3D14D0B15F}"/>
              </a:ext>
            </a:extLst>
          </p:cNvPr>
          <p:cNvSpPr/>
          <p:nvPr/>
        </p:nvSpPr>
        <p:spPr>
          <a:xfrm>
            <a:off x="0" y="6176963"/>
            <a:ext cx="628650" cy="683377"/>
          </a:xfrm>
          <a:prstGeom prst="rect">
            <a:avLst/>
          </a:prstGeom>
          <a:solidFill>
            <a:srgbClr val="F2F2F2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25DEBE-9F5B-4F31-9FC0-284CFFA6BEC6}"/>
              </a:ext>
            </a:extLst>
          </p:cNvPr>
          <p:cNvSpPr/>
          <p:nvPr/>
        </p:nvSpPr>
        <p:spPr>
          <a:xfrm>
            <a:off x="0" y="1"/>
            <a:ext cx="628650" cy="1690688"/>
          </a:xfrm>
          <a:prstGeom prst="rect">
            <a:avLst/>
          </a:prstGeom>
          <a:solidFill>
            <a:srgbClr val="F2F2F2">
              <a:alpha val="6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591391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7EB2-396A-4E73-B23B-39008D7F93F5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84781-36AC-4137-B5C9-A3E617140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809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7EB2-396A-4E73-B23B-39008D7F93F5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84781-36AC-4137-B5C9-A3E617140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27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7EB2-396A-4E73-B23B-39008D7F93F5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84781-36AC-4137-B5C9-A3E617140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158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7EB2-396A-4E73-B23B-39008D7F93F5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84781-36AC-4137-B5C9-A3E617140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112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7EB2-396A-4E73-B23B-39008D7F93F5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84781-36AC-4137-B5C9-A3E617140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584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7EB2-396A-4E73-B23B-39008D7F93F5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84781-36AC-4137-B5C9-A3E617140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44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57EB2-396A-4E73-B23B-39008D7F93F5}" type="datetimeFigureOut">
              <a:rPr lang="en-US" smtClean="0"/>
              <a:t>5/5/2023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484781-36AC-4137-B5C9-A3E617140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55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754E847-F297-4867-A6DF-1871CD688B15}"/>
              </a:ext>
            </a:extLst>
          </p:cNvPr>
          <p:cNvSpPr/>
          <p:nvPr/>
        </p:nvSpPr>
        <p:spPr>
          <a:xfrm>
            <a:off x="628650" y="6176963"/>
            <a:ext cx="8515350" cy="68103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CFE1DAC-04A7-4304-89E7-D1E65A7377D6}"/>
              </a:ext>
            </a:extLst>
          </p:cNvPr>
          <p:cNvSpPr/>
          <p:nvPr/>
        </p:nvSpPr>
        <p:spPr>
          <a:xfrm>
            <a:off x="628650" y="0"/>
            <a:ext cx="8515350" cy="169068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424242"/>
                </a:solidFill>
              </a:defRPr>
            </a:lvl1pPr>
          </a:lstStyle>
          <a:p>
            <a:r>
              <a:rPr lang="en-US"/>
              <a:t>8/25/2021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42424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424242"/>
                </a:solidFill>
              </a:defRPr>
            </a:lvl1pPr>
          </a:lstStyle>
          <a:p>
            <a:fld id="{19889D74-4371-48C4-9D5C-77B5D2E8D7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7C4E135-5288-4F1F-9191-CC9D3835199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25" t="11866" r="50000" b="3728"/>
          <a:stretch/>
        </p:blipFill>
        <p:spPr>
          <a:xfrm>
            <a:off x="0" y="0"/>
            <a:ext cx="62865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C2301E7-A807-48C7-84E7-BFF49FD268CE}"/>
              </a:ext>
            </a:extLst>
          </p:cNvPr>
          <p:cNvSpPr/>
          <p:nvPr/>
        </p:nvSpPr>
        <p:spPr>
          <a:xfrm>
            <a:off x="0" y="3564314"/>
            <a:ext cx="628650" cy="2612649"/>
          </a:xfrm>
          <a:prstGeom prst="rect">
            <a:avLst/>
          </a:prstGeom>
          <a:solidFill>
            <a:srgbClr val="9D2235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8C6ECD-DEE8-4C69-B012-24EE736436BD}"/>
              </a:ext>
            </a:extLst>
          </p:cNvPr>
          <p:cNvSpPr/>
          <p:nvPr/>
        </p:nvSpPr>
        <p:spPr>
          <a:xfrm>
            <a:off x="0" y="1690688"/>
            <a:ext cx="628650" cy="1873626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78797B-D05A-4DD6-964A-CFF87238FC61}"/>
              </a:ext>
            </a:extLst>
          </p:cNvPr>
          <p:cNvSpPr/>
          <p:nvPr/>
        </p:nvSpPr>
        <p:spPr>
          <a:xfrm>
            <a:off x="0" y="6176963"/>
            <a:ext cx="628650" cy="683377"/>
          </a:xfrm>
          <a:prstGeom prst="rect">
            <a:avLst/>
          </a:prstGeom>
          <a:solidFill>
            <a:srgbClr val="F2F2F2">
              <a:alpha val="6745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F647CCA-F78A-4B94-B55B-0163F65DE340}"/>
              </a:ext>
            </a:extLst>
          </p:cNvPr>
          <p:cNvSpPr/>
          <p:nvPr/>
        </p:nvSpPr>
        <p:spPr>
          <a:xfrm>
            <a:off x="0" y="1"/>
            <a:ext cx="628650" cy="1690688"/>
          </a:xfrm>
          <a:prstGeom prst="rect">
            <a:avLst/>
          </a:prstGeom>
          <a:solidFill>
            <a:srgbClr val="F2F2F2">
              <a:alpha val="6745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74563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49" r:id="rId12"/>
    <p:sldLayoutId id="2147483650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9D2235"/>
          </a:solidFill>
          <a:latin typeface="Arial Narrow" panose="020B060602020203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4242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rgbClr val="4242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4242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rgbClr val="42424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DF7DC3-1F1F-4150-936F-8AB36E114E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691" y="1911572"/>
            <a:ext cx="7818617" cy="490277"/>
          </a:xfrm>
        </p:spPr>
        <p:txBody>
          <a:bodyPr/>
          <a:lstStyle/>
          <a:p>
            <a:pPr algn="ctr"/>
            <a:r>
              <a:rPr lang="en-US" sz="2700" dirty="0"/>
              <a:t>Using BCSA Cement for Structural Concrete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CAEBE835-78C3-4C2D-8A9C-D99906CBA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1194" y="2788795"/>
            <a:ext cx="7770114" cy="233334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Cameron Murray, Ph.D., P.E., Assistant Professor, University of Arkansas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E2999A-E4D4-4922-BAFB-75E15863E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095" y="263560"/>
            <a:ext cx="4278312" cy="7858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E8B29D-7324-664F-AFAC-40290945BA97}"/>
              </a:ext>
            </a:extLst>
          </p:cNvPr>
          <p:cNvSpPr txBox="1"/>
          <p:nvPr/>
        </p:nvSpPr>
        <p:spPr>
          <a:xfrm>
            <a:off x="1743275" y="3650994"/>
            <a:ext cx="5657447" cy="14196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725" dirty="0"/>
              <a:t>Gabe Johnson, Elizabeth Poblete, Behzad Farivar, GRA, U of A</a:t>
            </a:r>
          </a:p>
          <a:p>
            <a:pPr algn="ctr"/>
            <a:r>
              <a:rPr lang="en-US" sz="1725" dirty="0"/>
              <a:t>Gabe Cook, Oncor Electric Delivery, Ft. Worth, TX</a:t>
            </a:r>
          </a:p>
          <a:p>
            <a:pPr algn="ctr"/>
            <a:r>
              <a:rPr lang="en-US" sz="1725" dirty="0"/>
              <a:t>Edgar Soriano, WSP, Indianapolis, IN</a:t>
            </a:r>
          </a:p>
          <a:p>
            <a:pPr algn="ctr"/>
            <a:r>
              <a:rPr lang="en-US" sz="1725" dirty="0"/>
              <a:t>Gerardo Aguilar, </a:t>
            </a:r>
            <a:r>
              <a:rPr lang="en-US" sz="1725" dirty="0" err="1"/>
              <a:t>Construir</a:t>
            </a:r>
            <a:r>
              <a:rPr lang="en-US" sz="1725" dirty="0"/>
              <a:t> </a:t>
            </a:r>
            <a:r>
              <a:rPr lang="en-US" sz="1725" dirty="0" err="1"/>
              <a:t>Futuro</a:t>
            </a:r>
            <a:r>
              <a:rPr lang="en-US" sz="1725" dirty="0"/>
              <a:t>, Quito, Ecuador </a:t>
            </a:r>
          </a:p>
          <a:p>
            <a:pPr algn="ctr"/>
            <a:r>
              <a:rPr lang="en-US" sz="1725" dirty="0"/>
              <a:t>Caleb Chesnut, Martin/Martin, Bentonville, AR</a:t>
            </a:r>
          </a:p>
        </p:txBody>
      </p:sp>
    </p:spTree>
    <p:extLst>
      <p:ext uri="{BB962C8B-B14F-4D97-AF65-F5344CB8AC3E}">
        <p14:creationId xmlns:p14="http://schemas.microsoft.com/office/powerpoint/2010/main" val="176736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8D2B477-B868-8153-C6B9-0D1983957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Flexural Strengths of BCSA Cement Concrete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82103D-5F88-2BCF-C644-53FAB06C5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49" y="2299020"/>
            <a:ext cx="4348259" cy="3154859"/>
          </a:xfrm>
          <a:prstGeom prst="rect">
            <a:avLst/>
          </a:prstGeom>
          <a:ln>
            <a:solidFill>
              <a:srgbClr val="000000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67811C-B288-7818-BA65-B8E63726F983}"/>
                  </a:ext>
                </a:extLst>
              </p:cNvPr>
              <p:cNvSpPr txBox="1"/>
              <p:nvPr/>
            </p:nvSpPr>
            <p:spPr>
              <a:xfrm>
                <a:off x="4537214" y="3563179"/>
                <a:ext cx="4457700" cy="9221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100" dirty="0">
                    <a:solidFill>
                      <a:schemeClr val="accent3">
                        <a:lumMod val="50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10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Ductility</m:t>
                    </m:r>
                    <m:r>
                      <a:rPr lang="en-US" sz="210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10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Index</m:t>
                    </m:r>
                    <m:r>
                      <a:rPr lang="en-US" sz="2100">
                        <a:solidFill>
                          <a:schemeClr val="accent3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1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𝐷𝑒𝑓𝑙𝑒𝑐𝑡𝑖𝑜𝑛</m:t>
                        </m:r>
                        <m:r>
                          <a:rPr lang="en-US" sz="21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1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𝑎𝑡</m:t>
                        </m:r>
                        <m:r>
                          <a:rPr lang="en-US" sz="21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1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𝑈𝑙𝑡𝑖𝑚𝑎𝑡𝑒</m:t>
                        </m:r>
                      </m:num>
                      <m:den>
                        <m:r>
                          <a:rPr lang="en-US" sz="21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𝐷𝑒𝑓𝑙𝑒𝑐𝑡𝑖𝑜𝑛</m:t>
                        </m:r>
                        <m:r>
                          <a:rPr lang="en-US" sz="21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1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𝑎𝑡</m:t>
                        </m:r>
                        <m:r>
                          <a:rPr lang="en-US" sz="21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100" i="1">
                            <a:solidFill>
                              <a:schemeClr val="accent3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𝑌𝑖𝑒𝑙𝑑</m:t>
                        </m:r>
                      </m:den>
                    </m:f>
                  </m:oMath>
                </a14:m>
                <a:endParaRPr lang="en-US" sz="2100" dirty="0">
                  <a:solidFill>
                    <a:schemeClr val="accent3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F67811C-B288-7818-BA65-B8E63726F9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7214" y="3563179"/>
                <a:ext cx="4457700" cy="9221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5E65F8BE-03F8-1311-8DB1-4A9E3F311194}"/>
              </a:ext>
            </a:extLst>
          </p:cNvPr>
          <p:cNvGrpSpPr/>
          <p:nvPr/>
        </p:nvGrpSpPr>
        <p:grpSpPr>
          <a:xfrm>
            <a:off x="4646655" y="2299020"/>
            <a:ext cx="4348259" cy="3177943"/>
            <a:chOff x="6195540" y="1922359"/>
            <a:chExt cx="5797678" cy="423725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522998-3ADA-C66C-CD32-8A27553CAD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95540" y="1922359"/>
              <a:ext cx="5797678" cy="4206479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2942A3-A138-F98B-D1D5-449F4772B5C3}"/>
                </a:ext>
              </a:extLst>
            </p:cNvPr>
            <p:cNvSpPr txBox="1"/>
            <p:nvPr/>
          </p:nvSpPr>
          <p:spPr>
            <a:xfrm>
              <a:off x="8703862" y="5867229"/>
              <a:ext cx="1199473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25" dirty="0">
                  <a:solidFill>
                    <a:srgbClr val="000000"/>
                  </a:solidFill>
                </a:rPr>
                <a:t>BCSA Multi Hour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DA9B50-1F04-6ECA-C514-3A46C7CA47CB}"/>
                </a:ext>
              </a:extLst>
            </p:cNvPr>
            <p:cNvSpPr txBox="1"/>
            <p:nvPr/>
          </p:nvSpPr>
          <p:spPr>
            <a:xfrm>
              <a:off x="10589631" y="5836449"/>
              <a:ext cx="898109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825" dirty="0">
                  <a:solidFill>
                    <a:srgbClr val="000000"/>
                  </a:solidFill>
                </a:rPr>
                <a:t>BCSA 1 Day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B1B4DBB1-A5CF-4645-F988-EA798239A61A}"/>
              </a:ext>
            </a:extLst>
          </p:cNvPr>
          <p:cNvSpPr/>
          <p:nvPr/>
        </p:nvSpPr>
        <p:spPr>
          <a:xfrm>
            <a:off x="6581045" y="2994506"/>
            <a:ext cx="832907" cy="2459372"/>
          </a:xfrm>
          <a:prstGeom prst="rect">
            <a:avLst/>
          </a:prstGeom>
          <a:noFill/>
          <a:ln w="2857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AAC029-4993-C85E-20F6-DC25B9BE10EA}"/>
              </a:ext>
            </a:extLst>
          </p:cNvPr>
          <p:cNvSpPr txBox="1"/>
          <p:nvPr/>
        </p:nvSpPr>
        <p:spPr>
          <a:xfrm>
            <a:off x="6167311" y="2717507"/>
            <a:ext cx="166037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chemeClr val="accent3">
                    <a:lumMod val="50000"/>
                  </a:schemeClr>
                </a:solidFill>
              </a:rPr>
              <a:t>Weaker Concrete</a:t>
            </a:r>
          </a:p>
        </p:txBody>
      </p:sp>
    </p:spTree>
    <p:extLst>
      <p:ext uri="{BB962C8B-B14F-4D97-AF65-F5344CB8AC3E}">
        <p14:creationId xmlns:p14="http://schemas.microsoft.com/office/powerpoint/2010/main" val="164099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07F951-7BA5-49A2-8462-B96AB4ED7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ACI CRC Study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210BB4-2F39-47C6-8445-8488B889A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018" y="2247613"/>
            <a:ext cx="6179345" cy="39241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Flexural stress-strain of BCSA cement concrete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D7525E-F450-41DB-B13C-2011F1CF240C}"/>
              </a:ext>
            </a:extLst>
          </p:cNvPr>
          <p:cNvGrpSpPr/>
          <p:nvPr/>
        </p:nvGrpSpPr>
        <p:grpSpPr>
          <a:xfrm>
            <a:off x="4729879" y="1834086"/>
            <a:ext cx="4505548" cy="3567697"/>
            <a:chOff x="6306505" y="1302447"/>
            <a:chExt cx="6007397" cy="475693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A3CE647-B40D-42D8-AFFD-89386F0335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165" r="22083"/>
            <a:stretch/>
          </p:blipFill>
          <p:spPr>
            <a:xfrm>
              <a:off x="7575081" y="1302447"/>
              <a:ext cx="3166713" cy="421797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F65ADB-ED0F-4DF7-8023-19B6FB3E45A0}"/>
                </a:ext>
              </a:extLst>
            </p:cNvPr>
            <p:cNvSpPr txBox="1"/>
            <p:nvPr/>
          </p:nvSpPr>
          <p:spPr>
            <a:xfrm>
              <a:off x="6306505" y="5566934"/>
              <a:ext cx="600739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err="1">
                  <a:solidFill>
                    <a:srgbClr val="000000"/>
                  </a:solidFill>
                </a:rPr>
                <a:t>Mertol</a:t>
              </a:r>
              <a:r>
                <a:rPr lang="en-US" sz="900" dirty="0">
                  <a:solidFill>
                    <a:srgbClr val="000000"/>
                  </a:solidFill>
                </a:rPr>
                <a:t>, H. C., </a:t>
              </a:r>
              <a:r>
                <a:rPr lang="en-US" sz="900" dirty="0" err="1">
                  <a:solidFill>
                    <a:srgbClr val="000000"/>
                  </a:solidFill>
                </a:rPr>
                <a:t>Rizkalla</a:t>
              </a:r>
              <a:r>
                <a:rPr lang="en-US" sz="900" dirty="0">
                  <a:solidFill>
                    <a:srgbClr val="000000"/>
                  </a:solidFill>
                </a:rPr>
                <a:t>, S., Zia, P., and </a:t>
              </a:r>
              <a:r>
                <a:rPr lang="en-US" sz="900" dirty="0" err="1">
                  <a:solidFill>
                    <a:srgbClr val="000000"/>
                  </a:solidFill>
                </a:rPr>
                <a:t>Mirmiran</a:t>
              </a:r>
              <a:r>
                <a:rPr lang="en-US" sz="900" dirty="0">
                  <a:solidFill>
                    <a:srgbClr val="000000"/>
                  </a:solidFill>
                </a:rPr>
                <a:t>, A.” Characteristics of compressive stress distribution in high-strength concrete.” </a:t>
              </a:r>
              <a:r>
                <a:rPr lang="en-US" sz="900" i="1" dirty="0">
                  <a:solidFill>
                    <a:srgbClr val="000000"/>
                  </a:solidFill>
                </a:rPr>
                <a:t>ACI Structural Journal</a:t>
              </a:r>
              <a:r>
                <a:rPr lang="en-US" sz="900" dirty="0">
                  <a:solidFill>
                    <a:srgbClr val="000000"/>
                  </a:solidFill>
                </a:rPr>
                <a:t>, Vol. 105, No. 5. 2008.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D6DE488-2471-3258-2476-E510B01EF182}"/>
              </a:ext>
            </a:extLst>
          </p:cNvPr>
          <p:cNvGrpSpPr/>
          <p:nvPr/>
        </p:nvGrpSpPr>
        <p:grpSpPr>
          <a:xfrm>
            <a:off x="759279" y="3105695"/>
            <a:ext cx="6103621" cy="1923491"/>
            <a:chOff x="1012371" y="2997926"/>
            <a:chExt cx="8138161" cy="256465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B85F4C3-971D-EAD1-53A9-5973854393AE}"/>
                </a:ext>
              </a:extLst>
            </p:cNvPr>
            <p:cNvGrpSpPr/>
            <p:nvPr/>
          </p:nvGrpSpPr>
          <p:grpSpPr>
            <a:xfrm>
              <a:off x="5207725" y="2997926"/>
              <a:ext cx="3942807" cy="2560319"/>
              <a:chOff x="5207725" y="2997926"/>
              <a:chExt cx="3942807" cy="2560319"/>
            </a:xfrm>
          </p:grpSpPr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DA7F4B3F-BA57-F136-C3DD-AC2E6FAFA791}"/>
                  </a:ext>
                </a:extLst>
              </p:cNvPr>
              <p:cNvCxnSpPr/>
              <p:nvPr/>
            </p:nvCxnSpPr>
            <p:spPr>
              <a:xfrm>
                <a:off x="5207725" y="5558245"/>
                <a:ext cx="574766" cy="0"/>
              </a:xfrm>
              <a:prstGeom prst="line">
                <a:avLst/>
              </a:prstGeom>
              <a:ln w="76200">
                <a:solidFill>
                  <a:srgbClr val="00000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C1E81EDF-62ED-5303-9E82-166596933D62}"/>
                  </a:ext>
                </a:extLst>
              </p:cNvPr>
              <p:cNvGrpSpPr/>
              <p:nvPr/>
            </p:nvGrpSpPr>
            <p:grpSpPr>
              <a:xfrm>
                <a:off x="5207725" y="2997926"/>
                <a:ext cx="3942807" cy="1319350"/>
                <a:chOff x="5207725" y="2997926"/>
                <a:chExt cx="3942807" cy="1319350"/>
              </a:xfrm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268F91CA-8E3B-4C61-8237-0596AAAD1FB5}"/>
                    </a:ext>
                  </a:extLst>
                </p:cNvPr>
                <p:cNvSpPr/>
                <p:nvPr/>
              </p:nvSpPr>
              <p:spPr>
                <a:xfrm>
                  <a:off x="8098972" y="2997926"/>
                  <a:ext cx="1051560" cy="1051366"/>
                </a:xfrm>
                <a:prstGeom prst="ellipse">
                  <a:avLst/>
                </a:prstGeom>
                <a:noFill/>
                <a:ln w="7620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8C970832-7C61-0E2E-9DC4-784C7FC0EBA1}"/>
                    </a:ext>
                  </a:extLst>
                </p:cNvPr>
                <p:cNvSpPr/>
                <p:nvPr/>
              </p:nvSpPr>
              <p:spPr>
                <a:xfrm>
                  <a:off x="5207725" y="3585756"/>
                  <a:ext cx="633549" cy="73152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A553C7C2-E62F-4597-FB73-7DDF5C03F668}"/>
                    </a:ext>
                  </a:extLst>
                </p:cNvPr>
                <p:cNvCxnSpPr>
                  <a:cxnSpLocks/>
                  <a:stCxn id="9" idx="0"/>
                </p:cNvCxnSpPr>
                <p:nvPr/>
              </p:nvCxnSpPr>
              <p:spPr>
                <a:xfrm flipH="1">
                  <a:off x="5795557" y="2997926"/>
                  <a:ext cx="2829195" cy="587830"/>
                </a:xfrm>
                <a:prstGeom prst="line">
                  <a:avLst/>
                </a:prstGeom>
                <a:ln w="2857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844C714C-6E6F-0270-7325-5639D7ABD784}"/>
                    </a:ext>
                  </a:extLst>
                </p:cNvPr>
                <p:cNvCxnSpPr>
                  <a:cxnSpLocks/>
                  <a:stCxn id="9" idx="4"/>
                </p:cNvCxnSpPr>
                <p:nvPr/>
              </p:nvCxnSpPr>
              <p:spPr>
                <a:xfrm flipH="1">
                  <a:off x="5795557" y="4049292"/>
                  <a:ext cx="2829195" cy="267984"/>
                </a:xfrm>
                <a:prstGeom prst="line">
                  <a:avLst/>
                </a:prstGeom>
                <a:ln w="28575">
                  <a:solidFill>
                    <a:schemeClr val="tx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7AFEE39-1493-713E-64E7-9F0F2FF484B7}"/>
                </a:ext>
              </a:extLst>
            </p:cNvPr>
            <p:cNvCxnSpPr/>
            <p:nvPr/>
          </p:nvCxnSpPr>
          <p:spPr>
            <a:xfrm flipH="1">
              <a:off x="1012371" y="4317276"/>
              <a:ext cx="4195354" cy="0"/>
            </a:xfrm>
            <a:prstGeom prst="line">
              <a:avLst/>
            </a:prstGeom>
            <a:ln w="28575"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4F57C2D-04B4-4597-E43A-FDB984A75B60}"/>
                </a:ext>
              </a:extLst>
            </p:cNvPr>
            <p:cNvCxnSpPr/>
            <p:nvPr/>
          </p:nvCxnSpPr>
          <p:spPr>
            <a:xfrm flipH="1">
              <a:off x="1012371" y="5562581"/>
              <a:ext cx="4195354" cy="0"/>
            </a:xfrm>
            <a:prstGeom prst="line">
              <a:avLst/>
            </a:prstGeom>
            <a:ln w="28575">
              <a:solidFill>
                <a:srgbClr val="000000"/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90B1BED-077E-7529-3735-7A0BEAE30C06}"/>
              </a:ext>
            </a:extLst>
          </p:cNvPr>
          <p:cNvGrpSpPr/>
          <p:nvPr/>
        </p:nvGrpSpPr>
        <p:grpSpPr>
          <a:xfrm>
            <a:off x="2445787" y="2864656"/>
            <a:ext cx="1296620" cy="2410169"/>
            <a:chOff x="3261048" y="2676541"/>
            <a:chExt cx="1728827" cy="321355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3689415-4564-5637-0863-CC5C5F339584}"/>
                </a:ext>
              </a:extLst>
            </p:cNvPr>
            <p:cNvCxnSpPr>
              <a:cxnSpLocks/>
            </p:cNvCxnSpPr>
            <p:nvPr/>
          </p:nvCxnSpPr>
          <p:spPr>
            <a:xfrm>
              <a:off x="3926220" y="3593085"/>
              <a:ext cx="0" cy="2297014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BF3F0E3-A12F-5242-BFD8-2DDC4E44B27A}"/>
                </a:ext>
              </a:extLst>
            </p:cNvPr>
            <p:cNvCxnSpPr>
              <a:cxnSpLocks/>
            </p:cNvCxnSpPr>
            <p:nvPr/>
          </p:nvCxnSpPr>
          <p:spPr>
            <a:xfrm>
              <a:off x="3552825" y="3593085"/>
              <a:ext cx="1254306" cy="2297014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3849D936-8038-02F3-3847-C3AAB307DE07}"/>
                </a:ext>
              </a:extLst>
            </p:cNvPr>
            <p:cNvCxnSpPr>
              <a:cxnSpLocks/>
            </p:cNvCxnSpPr>
            <p:nvPr/>
          </p:nvCxnSpPr>
          <p:spPr>
            <a:xfrm>
              <a:off x="3552825" y="3593085"/>
              <a:ext cx="373395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0203988-F2C4-E6D8-6A50-07907154ADF8}"/>
                </a:ext>
              </a:extLst>
            </p:cNvPr>
            <p:cNvCxnSpPr>
              <a:cxnSpLocks/>
            </p:cNvCxnSpPr>
            <p:nvPr/>
          </p:nvCxnSpPr>
          <p:spPr>
            <a:xfrm>
              <a:off x="3926220" y="5890099"/>
              <a:ext cx="880911" cy="0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45880EF-6618-0502-B038-8F34EA99A48C}"/>
                </a:ext>
              </a:extLst>
            </p:cNvPr>
            <p:cNvSpPr txBox="1"/>
            <p:nvPr/>
          </p:nvSpPr>
          <p:spPr>
            <a:xfrm>
              <a:off x="3261048" y="3079756"/>
              <a:ext cx="1619794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100" dirty="0">
                  <a:solidFill>
                    <a:srgbClr val="000000"/>
                  </a:solidFill>
                </a:rPr>
                <a:t>ε</a:t>
              </a:r>
              <a:r>
                <a:rPr lang="en-US" sz="1350" baseline="-25000" dirty="0">
                  <a:solidFill>
                    <a:srgbClr val="000000"/>
                  </a:solidFill>
                </a:rPr>
                <a:t>cu</a:t>
              </a:r>
              <a:r>
                <a:rPr lang="en-US" sz="1350" dirty="0">
                  <a:solidFill>
                    <a:srgbClr val="000000"/>
                  </a:solidFill>
                </a:rPr>
                <a:t> = 0.003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9198D4F-B3E7-F4F2-0DC8-99E336CAAE70}"/>
                </a:ext>
              </a:extLst>
            </p:cNvPr>
            <p:cNvSpPr txBox="1"/>
            <p:nvPr/>
          </p:nvSpPr>
          <p:spPr>
            <a:xfrm>
              <a:off x="3370081" y="2676541"/>
              <a:ext cx="1619794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solidFill>
                    <a:srgbClr val="000000"/>
                  </a:solidFill>
                </a:rPr>
                <a:t>Strain</a:t>
              </a:r>
              <a:endParaRPr lang="en-US" sz="1350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89B5C97-FD60-B4FE-489C-BEA5C2A93F1C}"/>
              </a:ext>
            </a:extLst>
          </p:cNvPr>
          <p:cNvGrpSpPr/>
          <p:nvPr/>
        </p:nvGrpSpPr>
        <p:grpSpPr>
          <a:xfrm>
            <a:off x="480232" y="2877381"/>
            <a:ext cx="1965554" cy="2404862"/>
            <a:chOff x="640309" y="2693507"/>
            <a:chExt cx="2620739" cy="3206483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99CB061-805E-E2DC-CE42-E8470688E63E}"/>
                </a:ext>
              </a:extLst>
            </p:cNvPr>
            <p:cNvCxnSpPr>
              <a:cxnSpLocks/>
            </p:cNvCxnSpPr>
            <p:nvPr/>
          </p:nvCxnSpPr>
          <p:spPr>
            <a:xfrm>
              <a:off x="2569860" y="3602976"/>
              <a:ext cx="0" cy="2297014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6C0CAEC-A69C-A22D-0241-DCB203E0DA88}"/>
                </a:ext>
              </a:extLst>
            </p:cNvPr>
            <p:cNvCxnSpPr/>
            <p:nvPr/>
          </p:nvCxnSpPr>
          <p:spPr>
            <a:xfrm flipH="1">
              <a:off x="2595114" y="5566934"/>
              <a:ext cx="665934" cy="0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FA96987-909F-F8AF-1F69-58F0D4DA2DC5}"/>
                </a:ext>
              </a:extLst>
            </p:cNvPr>
            <p:cNvSpPr txBox="1"/>
            <p:nvPr/>
          </p:nvSpPr>
          <p:spPr>
            <a:xfrm>
              <a:off x="640309" y="2693507"/>
              <a:ext cx="1619794" cy="553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100" dirty="0">
                  <a:solidFill>
                    <a:srgbClr val="000000"/>
                  </a:solidFill>
                </a:rPr>
                <a:t>Stress</a:t>
              </a:r>
              <a:endParaRPr lang="en-US" sz="1350" dirty="0">
                <a:solidFill>
                  <a:srgbClr val="000000"/>
                </a:solidFill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731096FA-7CF8-839D-351B-D51B3F1509D8}"/>
                </a:ext>
              </a:extLst>
            </p:cNvPr>
            <p:cNvSpPr/>
            <p:nvPr/>
          </p:nvSpPr>
          <p:spPr>
            <a:xfrm>
              <a:off x="2083390" y="3605349"/>
              <a:ext cx="483461" cy="711925"/>
            </a:xfrm>
            <a:custGeom>
              <a:avLst/>
              <a:gdLst>
                <a:gd name="connsiteX0" fmla="*/ 248330 w 483461"/>
                <a:gd name="connsiteY0" fmla="*/ 0 h 711925"/>
                <a:gd name="connsiteX1" fmla="*/ 6667 w 483461"/>
                <a:gd name="connsiteY1" fmla="*/ 287382 h 711925"/>
                <a:gd name="connsiteX2" fmla="*/ 483461 w 483461"/>
                <a:gd name="connsiteY2" fmla="*/ 711925 h 71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3461" h="711925">
                  <a:moveTo>
                    <a:pt x="248330" y="0"/>
                  </a:moveTo>
                  <a:cubicBezTo>
                    <a:pt x="107904" y="84364"/>
                    <a:pt x="-32521" y="168728"/>
                    <a:pt x="6667" y="287382"/>
                  </a:cubicBezTo>
                  <a:cubicBezTo>
                    <a:pt x="45855" y="406036"/>
                    <a:pt x="264658" y="558980"/>
                    <a:pt x="483461" y="71192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000000"/>
                </a:solidFill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A998E2C-2111-5D06-D30E-FF007F80EC94}"/>
                </a:ext>
              </a:extLst>
            </p:cNvPr>
            <p:cNvCxnSpPr>
              <a:cxnSpLocks/>
            </p:cNvCxnSpPr>
            <p:nvPr/>
          </p:nvCxnSpPr>
          <p:spPr>
            <a:xfrm>
              <a:off x="2325120" y="3602976"/>
              <a:ext cx="241731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F40653F0-2FCB-43AA-9903-E2C96B3C5EAC}"/>
                </a:ext>
              </a:extLst>
            </p:cNvPr>
            <p:cNvCxnSpPr>
              <a:cxnSpLocks/>
            </p:cNvCxnSpPr>
            <p:nvPr/>
          </p:nvCxnSpPr>
          <p:spPr>
            <a:xfrm>
              <a:off x="2083390" y="3798548"/>
              <a:ext cx="483461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DDDEB23C-9A07-5D71-4BD1-782E19A1CCD4}"/>
                </a:ext>
              </a:extLst>
            </p:cNvPr>
            <p:cNvCxnSpPr>
              <a:cxnSpLocks/>
            </p:cNvCxnSpPr>
            <p:nvPr/>
          </p:nvCxnSpPr>
          <p:spPr>
            <a:xfrm>
              <a:off x="2157548" y="3980904"/>
              <a:ext cx="409303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686B7F9-888A-5BA4-02A7-E11EB800AB41}"/>
                </a:ext>
              </a:extLst>
            </p:cNvPr>
            <p:cNvCxnSpPr>
              <a:cxnSpLocks/>
            </p:cNvCxnSpPr>
            <p:nvPr/>
          </p:nvCxnSpPr>
          <p:spPr>
            <a:xfrm>
              <a:off x="2362199" y="4158738"/>
              <a:ext cx="204651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A7BA3C5-3086-EA49-8AE9-FC98D98A08D8}"/>
              </a:ext>
            </a:extLst>
          </p:cNvPr>
          <p:cNvGrpSpPr/>
          <p:nvPr/>
        </p:nvGrpSpPr>
        <p:grpSpPr>
          <a:xfrm>
            <a:off x="658393" y="3559482"/>
            <a:ext cx="701543" cy="1722761"/>
            <a:chOff x="877858" y="3602976"/>
            <a:chExt cx="935390" cy="2297014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7510389-46D2-02DD-B688-E24C6EC8A757}"/>
                </a:ext>
              </a:extLst>
            </p:cNvPr>
            <p:cNvCxnSpPr>
              <a:cxnSpLocks/>
            </p:cNvCxnSpPr>
            <p:nvPr/>
          </p:nvCxnSpPr>
          <p:spPr>
            <a:xfrm>
              <a:off x="1122060" y="3602976"/>
              <a:ext cx="0" cy="2297014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EF80B7D8-2396-6DEB-46C3-B742D8153527}"/>
                </a:ext>
              </a:extLst>
            </p:cNvPr>
            <p:cNvCxnSpPr/>
            <p:nvPr/>
          </p:nvCxnSpPr>
          <p:spPr>
            <a:xfrm flipH="1">
              <a:off x="1147314" y="5566934"/>
              <a:ext cx="665934" cy="0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4B8C5072-AEAA-604D-8601-2AF463195052}"/>
                </a:ext>
              </a:extLst>
            </p:cNvPr>
            <p:cNvCxnSpPr>
              <a:cxnSpLocks/>
            </p:cNvCxnSpPr>
            <p:nvPr/>
          </p:nvCxnSpPr>
          <p:spPr>
            <a:xfrm>
              <a:off x="880329" y="3602976"/>
              <a:ext cx="241731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A5E2673C-70EC-5CB8-21B1-C4BB65B332EC}"/>
                </a:ext>
              </a:extLst>
            </p:cNvPr>
            <p:cNvCxnSpPr>
              <a:cxnSpLocks/>
            </p:cNvCxnSpPr>
            <p:nvPr/>
          </p:nvCxnSpPr>
          <p:spPr>
            <a:xfrm>
              <a:off x="880328" y="3748845"/>
              <a:ext cx="241731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8E1B60EC-C02A-0071-C1FF-D12413076179}"/>
                </a:ext>
              </a:extLst>
            </p:cNvPr>
            <p:cNvCxnSpPr>
              <a:cxnSpLocks/>
            </p:cNvCxnSpPr>
            <p:nvPr/>
          </p:nvCxnSpPr>
          <p:spPr>
            <a:xfrm>
              <a:off x="877859" y="3892536"/>
              <a:ext cx="241731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3CA1389B-DB11-E48E-AF5F-DE77050382AD}"/>
                </a:ext>
              </a:extLst>
            </p:cNvPr>
            <p:cNvCxnSpPr>
              <a:cxnSpLocks/>
            </p:cNvCxnSpPr>
            <p:nvPr/>
          </p:nvCxnSpPr>
          <p:spPr>
            <a:xfrm>
              <a:off x="877858" y="4049291"/>
              <a:ext cx="241731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1004CE5D-D266-7D70-3040-C2FDFE2A1E9B}"/>
                </a:ext>
              </a:extLst>
            </p:cNvPr>
            <p:cNvCxnSpPr>
              <a:cxnSpLocks/>
            </p:cNvCxnSpPr>
            <p:nvPr/>
          </p:nvCxnSpPr>
          <p:spPr>
            <a:xfrm>
              <a:off x="877858" y="3602976"/>
              <a:ext cx="0" cy="446315"/>
            </a:xfrm>
            <a:prstGeom prst="line">
              <a:avLst/>
            </a:prstGeom>
            <a:ln w="285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8353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07F951-7BA5-49A2-8462-B96AB4ED7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ACI CRC Study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D7525E-F450-41DB-B13C-2011F1CF240C}"/>
              </a:ext>
            </a:extLst>
          </p:cNvPr>
          <p:cNvGrpSpPr/>
          <p:nvPr/>
        </p:nvGrpSpPr>
        <p:grpSpPr>
          <a:xfrm>
            <a:off x="4729879" y="1834086"/>
            <a:ext cx="4505548" cy="3567697"/>
            <a:chOff x="6306505" y="1302447"/>
            <a:chExt cx="6007397" cy="475693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A3CE647-B40D-42D8-AFFD-89386F0335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165" r="22083"/>
            <a:stretch/>
          </p:blipFill>
          <p:spPr>
            <a:xfrm>
              <a:off x="7575081" y="1302447"/>
              <a:ext cx="3166713" cy="421797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6F65ADB-ED0F-4DF7-8023-19B6FB3E45A0}"/>
                </a:ext>
              </a:extLst>
            </p:cNvPr>
            <p:cNvSpPr txBox="1"/>
            <p:nvPr/>
          </p:nvSpPr>
          <p:spPr>
            <a:xfrm>
              <a:off x="6306505" y="5566934"/>
              <a:ext cx="600739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err="1">
                  <a:solidFill>
                    <a:srgbClr val="000000"/>
                  </a:solidFill>
                </a:rPr>
                <a:t>Mertol</a:t>
              </a:r>
              <a:r>
                <a:rPr lang="en-US" sz="900" dirty="0">
                  <a:solidFill>
                    <a:srgbClr val="000000"/>
                  </a:solidFill>
                </a:rPr>
                <a:t>, H. C., </a:t>
              </a:r>
              <a:r>
                <a:rPr lang="en-US" sz="900" dirty="0" err="1">
                  <a:solidFill>
                    <a:srgbClr val="000000"/>
                  </a:solidFill>
                </a:rPr>
                <a:t>Rizkalla</a:t>
              </a:r>
              <a:r>
                <a:rPr lang="en-US" sz="900" dirty="0">
                  <a:solidFill>
                    <a:srgbClr val="000000"/>
                  </a:solidFill>
                </a:rPr>
                <a:t>, S., Zia, P., and </a:t>
              </a:r>
              <a:r>
                <a:rPr lang="en-US" sz="900" dirty="0" err="1">
                  <a:solidFill>
                    <a:srgbClr val="000000"/>
                  </a:solidFill>
                </a:rPr>
                <a:t>Mirmiran</a:t>
              </a:r>
              <a:r>
                <a:rPr lang="en-US" sz="900" dirty="0">
                  <a:solidFill>
                    <a:srgbClr val="000000"/>
                  </a:solidFill>
                </a:rPr>
                <a:t>, A.” Characteristics of compressive stress distribution in high-strength concrete.” </a:t>
              </a:r>
              <a:r>
                <a:rPr lang="en-US" sz="900" i="1" dirty="0">
                  <a:solidFill>
                    <a:srgbClr val="000000"/>
                  </a:solidFill>
                </a:rPr>
                <a:t>ACI Structural Journal</a:t>
              </a:r>
              <a:r>
                <a:rPr lang="en-US" sz="900" dirty="0">
                  <a:solidFill>
                    <a:srgbClr val="000000"/>
                  </a:solidFill>
                </a:rPr>
                <a:t>, Vol. 105, No. 5. 2008.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1AF3DCC-B210-1A72-DBB8-82C75ADD51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7" t="21808" r="8092" b="24001"/>
          <a:stretch/>
        </p:blipFill>
        <p:spPr>
          <a:xfrm rot="10800000">
            <a:off x="773975" y="2086514"/>
            <a:ext cx="3286441" cy="379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0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07F951-7BA5-49A2-8462-B96AB4ED7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ACI CRC Study</a:t>
            </a:r>
          </a:p>
        </p:txBody>
      </p:sp>
      <p:pic>
        <p:nvPicPr>
          <p:cNvPr id="2" name="Fast Video">
            <a:hlinkClick r:id="" action="ppaction://media"/>
            <a:extLst>
              <a:ext uri="{FF2B5EF4-FFF2-40B4-BE49-F238E27FC236}">
                <a16:creationId xmlns:a16="http://schemas.microsoft.com/office/drawing/2014/main" id="{3C5422A8-F474-7B48-B520-DF77BC12DF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6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E07F951-7BA5-49A2-8462-B96AB4ED7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ACI CRC Study</a:t>
            </a:r>
          </a:p>
        </p:txBody>
      </p:sp>
      <p:pic>
        <p:nvPicPr>
          <p:cNvPr id="4" name="Slow video - 1680408331985">
            <a:hlinkClick r:id="" action="ppaction://media"/>
            <a:extLst>
              <a:ext uri="{FF2B5EF4-FFF2-40B4-BE49-F238E27FC236}">
                <a16:creationId xmlns:a16="http://schemas.microsoft.com/office/drawing/2014/main" id="{DA1D0044-D524-B06D-ABF9-CEBEE0B79A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61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92938-815A-ACF4-3F9C-B32476408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Shear Strength of BCSA Cement Concrete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5588A35C-D450-C788-31BA-AACA79AE63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694" y="2086515"/>
            <a:ext cx="6300613" cy="312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54F1EE-6C83-E3BB-74F8-F2E745FD891C}"/>
              </a:ext>
            </a:extLst>
          </p:cNvPr>
          <p:cNvSpPr txBox="1"/>
          <p:nvPr/>
        </p:nvSpPr>
        <p:spPr>
          <a:xfrm>
            <a:off x="1257300" y="5211602"/>
            <a:ext cx="7322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Chesnut, C.W. and Murray, C.D. “Shear Capacity of Reinforced Concrete made with BCSA Cement.” </a:t>
            </a:r>
            <a:r>
              <a:rPr lang="en-US" sz="1200" i="1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 Structural Journal</a:t>
            </a:r>
            <a:r>
              <a:rPr lang="en-US" sz="1200" dirty="0">
                <a:solidFill>
                  <a:srgbClr val="4242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120, no. 1 (2023).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367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92938-815A-ACF4-3F9C-B32476408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Shear Strength of BCSA Cement Concrete</a:t>
            </a:r>
          </a:p>
        </p:txBody>
      </p:sp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E1C07298-534D-36DE-63A2-B829071DBF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57" y="3723773"/>
            <a:ext cx="6326242" cy="1686728"/>
          </a:xfrm>
          <a:prstGeom prst="rect">
            <a:avLst/>
          </a:prstGeom>
        </p:spPr>
      </p:pic>
      <p:pic>
        <p:nvPicPr>
          <p:cNvPr id="12" name="Picture 11" descr="Chart&#10;&#10;Description automatically generated with low confidence">
            <a:extLst>
              <a:ext uri="{FF2B5EF4-FFF2-40B4-BE49-F238E27FC236}">
                <a16:creationId xmlns:a16="http://schemas.microsoft.com/office/drawing/2014/main" id="{203283C3-0919-BD14-FDD3-1FCF21AED5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57" y="2317227"/>
            <a:ext cx="6328938" cy="16867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23D20F-659D-E891-698D-123B889A1E85}"/>
              </a:ext>
            </a:extLst>
          </p:cNvPr>
          <p:cNvSpPr txBox="1"/>
          <p:nvPr/>
        </p:nvSpPr>
        <p:spPr>
          <a:xfrm>
            <a:off x="1594994" y="4430228"/>
            <a:ext cx="12796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</a:rPr>
              <a:t>BCSA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564ADA-23AD-676E-29D7-C813DB72BD7F}"/>
              </a:ext>
            </a:extLst>
          </p:cNvPr>
          <p:cNvSpPr txBox="1"/>
          <p:nvPr/>
        </p:nvSpPr>
        <p:spPr>
          <a:xfrm>
            <a:off x="1594994" y="2995728"/>
            <a:ext cx="12796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00000"/>
                </a:solidFill>
              </a:rPr>
              <a:t>PC</a:t>
            </a:r>
          </a:p>
        </p:txBody>
      </p:sp>
    </p:spTree>
    <p:extLst>
      <p:ext uri="{BB962C8B-B14F-4D97-AF65-F5344CB8AC3E}">
        <p14:creationId xmlns:p14="http://schemas.microsoft.com/office/powerpoint/2010/main" val="156965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A92938-815A-ACF4-3F9C-B32476408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Shear Strength of BCSA Cement Concrete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9ECD7D-1F82-EA86-F938-8E406CB0E9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32" b="5230"/>
          <a:stretch/>
        </p:blipFill>
        <p:spPr>
          <a:xfrm>
            <a:off x="1699705" y="1897939"/>
            <a:ext cx="5744590" cy="371674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D4DB150-4044-58B2-2E95-F1ECE3AB4E4C}"/>
              </a:ext>
            </a:extLst>
          </p:cNvPr>
          <p:cNvGrpSpPr/>
          <p:nvPr/>
        </p:nvGrpSpPr>
        <p:grpSpPr>
          <a:xfrm>
            <a:off x="2254202" y="3753739"/>
            <a:ext cx="4077219" cy="1553841"/>
            <a:chOff x="2998976" y="3868612"/>
            <a:chExt cx="5436292" cy="207178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3038454-7088-F752-1BB0-F0D958D714AB}"/>
                </a:ext>
              </a:extLst>
            </p:cNvPr>
            <p:cNvSpPr/>
            <p:nvPr/>
          </p:nvSpPr>
          <p:spPr>
            <a:xfrm>
              <a:off x="2998976" y="3868615"/>
              <a:ext cx="115160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DEF58AA-0493-447A-EF14-420786C56CAA}"/>
                </a:ext>
              </a:extLst>
            </p:cNvPr>
            <p:cNvSpPr/>
            <p:nvPr/>
          </p:nvSpPr>
          <p:spPr>
            <a:xfrm>
              <a:off x="4062565" y="3868615"/>
              <a:ext cx="124767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2DBC967-C886-F744-4466-9F409952755D}"/>
                </a:ext>
              </a:extLst>
            </p:cNvPr>
            <p:cNvSpPr/>
            <p:nvPr/>
          </p:nvSpPr>
          <p:spPr>
            <a:xfrm>
              <a:off x="5130153" y="3868614"/>
              <a:ext cx="117587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792FB63-1ADC-84DC-6FFD-9857F4EE501C}"/>
                </a:ext>
              </a:extLst>
            </p:cNvPr>
            <p:cNvSpPr/>
            <p:nvPr/>
          </p:nvSpPr>
          <p:spPr>
            <a:xfrm>
              <a:off x="6186594" y="3875007"/>
              <a:ext cx="115160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669EF3E-BD33-1C2C-104B-5E37B4CBEA80}"/>
                </a:ext>
              </a:extLst>
            </p:cNvPr>
            <p:cNvSpPr/>
            <p:nvPr/>
          </p:nvSpPr>
          <p:spPr>
            <a:xfrm>
              <a:off x="7246912" y="3868613"/>
              <a:ext cx="128038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EAE2121-93D8-2582-ADE3-487AD1A4FF63}"/>
                </a:ext>
              </a:extLst>
            </p:cNvPr>
            <p:cNvSpPr/>
            <p:nvPr/>
          </p:nvSpPr>
          <p:spPr>
            <a:xfrm>
              <a:off x="8313482" y="3868612"/>
              <a:ext cx="121786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659C71F-4265-0350-67E1-8677D51AA8BE}"/>
              </a:ext>
            </a:extLst>
          </p:cNvPr>
          <p:cNvGrpSpPr/>
          <p:nvPr/>
        </p:nvGrpSpPr>
        <p:grpSpPr>
          <a:xfrm>
            <a:off x="2350162" y="3434814"/>
            <a:ext cx="4077287" cy="1877738"/>
            <a:chOff x="2998976" y="3868612"/>
            <a:chExt cx="5436382" cy="2071788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8C12A7C-C8B0-8903-F970-59159CCDF2C6}"/>
                </a:ext>
              </a:extLst>
            </p:cNvPr>
            <p:cNvSpPr/>
            <p:nvPr/>
          </p:nvSpPr>
          <p:spPr>
            <a:xfrm>
              <a:off x="2998976" y="3868615"/>
              <a:ext cx="115160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AF850CC-9026-541A-22DD-4CA882C2DD14}"/>
                </a:ext>
              </a:extLst>
            </p:cNvPr>
            <p:cNvSpPr/>
            <p:nvPr/>
          </p:nvSpPr>
          <p:spPr>
            <a:xfrm>
              <a:off x="4072172" y="3868615"/>
              <a:ext cx="115160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BA495DC-4F54-0521-BA90-9E9CA5F9FCCE}"/>
                </a:ext>
              </a:extLst>
            </p:cNvPr>
            <p:cNvSpPr/>
            <p:nvPr/>
          </p:nvSpPr>
          <p:spPr>
            <a:xfrm>
              <a:off x="5132580" y="3868614"/>
              <a:ext cx="115160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CA4FC0D-3112-1125-950E-EC4ED9E58F9D}"/>
                </a:ext>
              </a:extLst>
            </p:cNvPr>
            <p:cNvSpPr/>
            <p:nvPr/>
          </p:nvSpPr>
          <p:spPr>
            <a:xfrm>
              <a:off x="6186594" y="3875007"/>
              <a:ext cx="115160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556A7C0D-8C45-F082-4666-6CFD6C599727}"/>
                </a:ext>
              </a:extLst>
            </p:cNvPr>
            <p:cNvSpPr/>
            <p:nvPr/>
          </p:nvSpPr>
          <p:spPr>
            <a:xfrm>
              <a:off x="7259790" y="3868613"/>
              <a:ext cx="115160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5ACE1CF-2CE5-74A5-ADAF-024023E383AF}"/>
                </a:ext>
              </a:extLst>
            </p:cNvPr>
            <p:cNvSpPr/>
            <p:nvPr/>
          </p:nvSpPr>
          <p:spPr>
            <a:xfrm>
              <a:off x="8320198" y="3868612"/>
              <a:ext cx="115160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E2006E-C015-A14C-A310-BD7EF7832854}"/>
              </a:ext>
            </a:extLst>
          </p:cNvPr>
          <p:cNvGrpSpPr/>
          <p:nvPr/>
        </p:nvGrpSpPr>
        <p:grpSpPr>
          <a:xfrm>
            <a:off x="2445534" y="3423188"/>
            <a:ext cx="4077287" cy="1889004"/>
            <a:chOff x="2998976" y="3868612"/>
            <a:chExt cx="5436382" cy="2071788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97888ED-59A7-DF2C-6C22-999334AAA2A3}"/>
                </a:ext>
              </a:extLst>
            </p:cNvPr>
            <p:cNvSpPr/>
            <p:nvPr/>
          </p:nvSpPr>
          <p:spPr>
            <a:xfrm>
              <a:off x="2998976" y="3868615"/>
              <a:ext cx="115160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0317753-D794-6034-F7E0-7AEB01A8D4A7}"/>
                </a:ext>
              </a:extLst>
            </p:cNvPr>
            <p:cNvSpPr/>
            <p:nvPr/>
          </p:nvSpPr>
          <p:spPr>
            <a:xfrm>
              <a:off x="4072172" y="3868615"/>
              <a:ext cx="115160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D2B7BE2-0F50-9D47-EA1D-E267842E85B7}"/>
                </a:ext>
              </a:extLst>
            </p:cNvPr>
            <p:cNvSpPr/>
            <p:nvPr/>
          </p:nvSpPr>
          <p:spPr>
            <a:xfrm>
              <a:off x="5132580" y="3868614"/>
              <a:ext cx="115160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E04C55F0-21C6-7F5A-9544-E683A98218C6}"/>
                </a:ext>
              </a:extLst>
            </p:cNvPr>
            <p:cNvSpPr/>
            <p:nvPr/>
          </p:nvSpPr>
          <p:spPr>
            <a:xfrm>
              <a:off x="6186594" y="3875007"/>
              <a:ext cx="115160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130FABD1-44C4-B705-DF90-5FB166D47114}"/>
                </a:ext>
              </a:extLst>
            </p:cNvPr>
            <p:cNvSpPr/>
            <p:nvPr/>
          </p:nvSpPr>
          <p:spPr>
            <a:xfrm>
              <a:off x="7246538" y="3868613"/>
              <a:ext cx="115160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5C27B6A0-47A5-8D6A-802A-17653AD81DE6}"/>
                </a:ext>
              </a:extLst>
            </p:cNvPr>
            <p:cNvSpPr/>
            <p:nvPr/>
          </p:nvSpPr>
          <p:spPr>
            <a:xfrm>
              <a:off x="8320198" y="3868612"/>
              <a:ext cx="115160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CCCC649-5581-BAEE-88BA-CACA0C3107A1}"/>
              </a:ext>
            </a:extLst>
          </p:cNvPr>
          <p:cNvGrpSpPr/>
          <p:nvPr/>
        </p:nvGrpSpPr>
        <p:grpSpPr>
          <a:xfrm>
            <a:off x="2541562" y="3429000"/>
            <a:ext cx="4077287" cy="1883284"/>
            <a:chOff x="2998976" y="3868612"/>
            <a:chExt cx="5436382" cy="207178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FC226BC-C1BB-DFF3-E1E6-DF4790CA52F9}"/>
                </a:ext>
              </a:extLst>
            </p:cNvPr>
            <p:cNvSpPr/>
            <p:nvPr/>
          </p:nvSpPr>
          <p:spPr>
            <a:xfrm>
              <a:off x="2998976" y="3868615"/>
              <a:ext cx="115160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EEE3797-99B0-D7EA-0DF2-673479D3AD71}"/>
                </a:ext>
              </a:extLst>
            </p:cNvPr>
            <p:cNvSpPr/>
            <p:nvPr/>
          </p:nvSpPr>
          <p:spPr>
            <a:xfrm>
              <a:off x="4072172" y="3868615"/>
              <a:ext cx="115160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547390B-0A4E-6215-FBA7-589F114C743C}"/>
                </a:ext>
              </a:extLst>
            </p:cNvPr>
            <p:cNvSpPr/>
            <p:nvPr/>
          </p:nvSpPr>
          <p:spPr>
            <a:xfrm>
              <a:off x="5132580" y="3868614"/>
              <a:ext cx="115160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1ABAC06-7689-617A-19E4-7D2DA29E098D}"/>
                </a:ext>
              </a:extLst>
            </p:cNvPr>
            <p:cNvSpPr/>
            <p:nvPr/>
          </p:nvSpPr>
          <p:spPr>
            <a:xfrm>
              <a:off x="6186594" y="3875007"/>
              <a:ext cx="115160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6327F59-A4B4-41D7-2DDD-774F4DF125EF}"/>
                </a:ext>
              </a:extLst>
            </p:cNvPr>
            <p:cNvSpPr/>
            <p:nvPr/>
          </p:nvSpPr>
          <p:spPr>
            <a:xfrm>
              <a:off x="7246537" y="3868613"/>
              <a:ext cx="151271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14219C7-62CC-8CFA-1DDD-AC39A9D25E58}"/>
                </a:ext>
              </a:extLst>
            </p:cNvPr>
            <p:cNvSpPr/>
            <p:nvPr/>
          </p:nvSpPr>
          <p:spPr>
            <a:xfrm>
              <a:off x="8320198" y="3868612"/>
              <a:ext cx="115160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BFF43F08-84F4-4236-8D25-C13CB9524985}"/>
              </a:ext>
            </a:extLst>
          </p:cNvPr>
          <p:cNvGrpSpPr/>
          <p:nvPr/>
        </p:nvGrpSpPr>
        <p:grpSpPr>
          <a:xfrm>
            <a:off x="2634548" y="3434814"/>
            <a:ext cx="4077287" cy="1877738"/>
            <a:chOff x="2998976" y="3868612"/>
            <a:chExt cx="5436382" cy="2071788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170991EA-C439-FC3D-8AE5-91978256B40E}"/>
                </a:ext>
              </a:extLst>
            </p:cNvPr>
            <p:cNvSpPr/>
            <p:nvPr/>
          </p:nvSpPr>
          <p:spPr>
            <a:xfrm>
              <a:off x="2998976" y="3868615"/>
              <a:ext cx="115160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B92C94A-041A-92E2-A467-56E9F979CF2B}"/>
                </a:ext>
              </a:extLst>
            </p:cNvPr>
            <p:cNvSpPr/>
            <p:nvPr/>
          </p:nvSpPr>
          <p:spPr>
            <a:xfrm>
              <a:off x="4072172" y="3868615"/>
              <a:ext cx="115160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A4799996-B21B-083C-A40F-B59F29461772}"/>
                </a:ext>
              </a:extLst>
            </p:cNvPr>
            <p:cNvSpPr/>
            <p:nvPr/>
          </p:nvSpPr>
          <p:spPr>
            <a:xfrm>
              <a:off x="5132580" y="3868614"/>
              <a:ext cx="115160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003A233-DB46-AEC6-38B6-E41168839083}"/>
                </a:ext>
              </a:extLst>
            </p:cNvPr>
            <p:cNvSpPr/>
            <p:nvPr/>
          </p:nvSpPr>
          <p:spPr>
            <a:xfrm>
              <a:off x="6186594" y="3875007"/>
              <a:ext cx="115160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7A3D372-A5EB-713D-C8DB-57A501A0F886}"/>
                </a:ext>
              </a:extLst>
            </p:cNvPr>
            <p:cNvSpPr/>
            <p:nvPr/>
          </p:nvSpPr>
          <p:spPr>
            <a:xfrm>
              <a:off x="7273828" y="3868613"/>
              <a:ext cx="101122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D90F9E5-04BB-D20A-D0DF-0A35DBF6EB91}"/>
                </a:ext>
              </a:extLst>
            </p:cNvPr>
            <p:cNvSpPr/>
            <p:nvPr/>
          </p:nvSpPr>
          <p:spPr>
            <a:xfrm>
              <a:off x="8320198" y="3868612"/>
              <a:ext cx="115160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F62952F-5943-AFD7-665D-B0BAC42C6737}"/>
              </a:ext>
            </a:extLst>
          </p:cNvPr>
          <p:cNvGrpSpPr/>
          <p:nvPr/>
        </p:nvGrpSpPr>
        <p:grpSpPr>
          <a:xfrm>
            <a:off x="2735479" y="2904711"/>
            <a:ext cx="4072317" cy="2402869"/>
            <a:chOff x="3005602" y="3868612"/>
            <a:chExt cx="5429756" cy="2071788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D8D964A-1373-EF6F-1502-28FE1271D818}"/>
                </a:ext>
              </a:extLst>
            </p:cNvPr>
            <p:cNvSpPr/>
            <p:nvPr/>
          </p:nvSpPr>
          <p:spPr>
            <a:xfrm>
              <a:off x="3005602" y="3868615"/>
              <a:ext cx="115160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E87343FD-60B8-B7CC-6AF1-A20E23C2D275}"/>
                </a:ext>
              </a:extLst>
            </p:cNvPr>
            <p:cNvSpPr/>
            <p:nvPr/>
          </p:nvSpPr>
          <p:spPr>
            <a:xfrm>
              <a:off x="4072172" y="3868615"/>
              <a:ext cx="115160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1C881D1-7588-4956-F4D6-BDD00B354D77}"/>
                </a:ext>
              </a:extLst>
            </p:cNvPr>
            <p:cNvSpPr/>
            <p:nvPr/>
          </p:nvSpPr>
          <p:spPr>
            <a:xfrm>
              <a:off x="5132580" y="3868614"/>
              <a:ext cx="115160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AE250646-ADB2-4663-6EDE-03E492ED9E53}"/>
                </a:ext>
              </a:extLst>
            </p:cNvPr>
            <p:cNvSpPr/>
            <p:nvPr/>
          </p:nvSpPr>
          <p:spPr>
            <a:xfrm>
              <a:off x="6186594" y="3875007"/>
              <a:ext cx="115160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18DFF2BF-3E15-2D35-A1B1-AD57449D8FFD}"/>
                </a:ext>
              </a:extLst>
            </p:cNvPr>
            <p:cNvSpPr/>
            <p:nvPr/>
          </p:nvSpPr>
          <p:spPr>
            <a:xfrm>
              <a:off x="7259790" y="3868613"/>
              <a:ext cx="115160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1FCEE6D-83BE-00A4-95EC-E75EB9C0BB64}"/>
                </a:ext>
              </a:extLst>
            </p:cNvPr>
            <p:cNvSpPr/>
            <p:nvPr/>
          </p:nvSpPr>
          <p:spPr>
            <a:xfrm>
              <a:off x="8320198" y="3868612"/>
              <a:ext cx="115160" cy="20653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</p:spTree>
    <p:extLst>
      <p:ext uri="{BB962C8B-B14F-4D97-AF65-F5344CB8AC3E}">
        <p14:creationId xmlns:p14="http://schemas.microsoft.com/office/powerpoint/2010/main" val="2734626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2F19E3-9618-CC21-10DC-A7DBBC4FC0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518B8F-9506-9B8C-A454-39EE195BA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Code procedures appear to be adequate for predicting BCSA concrete structural strengths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True for flexural and shear strengths</a:t>
            </a:r>
          </a:p>
          <a:p>
            <a:r>
              <a:rPr lang="en-US" dirty="0">
                <a:solidFill>
                  <a:srgbClr val="000000"/>
                </a:solidFill>
              </a:rPr>
              <a:t>Ongoing work investigating stress-strain relationships</a:t>
            </a:r>
          </a:p>
          <a:p>
            <a:r>
              <a:rPr lang="en-US" dirty="0">
                <a:solidFill>
                  <a:srgbClr val="000000"/>
                </a:solidFill>
              </a:rPr>
              <a:t>Unique mixture design considerations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But major benefit is similarities to PC</a:t>
            </a:r>
          </a:p>
        </p:txBody>
      </p:sp>
    </p:spTree>
    <p:extLst>
      <p:ext uri="{BB962C8B-B14F-4D97-AF65-F5344CB8AC3E}">
        <p14:creationId xmlns:p14="http://schemas.microsoft.com/office/powerpoint/2010/main" val="4061235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D8F93C9-CE8A-4791-E2CA-591871B9D9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049" y="2933847"/>
            <a:ext cx="1607344" cy="160734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6E814BC-F265-E249-C90D-86105D77CF78}"/>
              </a:ext>
            </a:extLst>
          </p:cNvPr>
          <p:cNvGrpSpPr/>
          <p:nvPr/>
        </p:nvGrpSpPr>
        <p:grpSpPr>
          <a:xfrm>
            <a:off x="5578731" y="3858221"/>
            <a:ext cx="3378992" cy="1895051"/>
            <a:chOff x="1275150" y="4756132"/>
            <a:chExt cx="4505322" cy="252673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5F6E078-516C-758E-3CE7-2FEF49BF1F0B}"/>
                </a:ext>
              </a:extLst>
            </p:cNvPr>
            <p:cNvSpPr/>
            <p:nvPr/>
          </p:nvSpPr>
          <p:spPr>
            <a:xfrm>
              <a:off x="1292087" y="5102087"/>
              <a:ext cx="4479235" cy="175591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A429A1B-9EE8-0046-ED01-D9C079EE9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75150" y="4756132"/>
              <a:ext cx="4505322" cy="2526735"/>
            </a:xfrm>
            <a:prstGeom prst="rect">
              <a:avLst/>
            </a:prstGeom>
          </p:spPr>
        </p:pic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2F53307E-D94F-4FE9-9258-6C0783C4C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50" dirty="0"/>
              <a:t>Questions?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A07C738-8612-45AE-85A2-B4172C02FC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0000"/>
                </a:solidFill>
              </a:rPr>
              <a:t>cdmurray@uark.edu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1B47C7-EA51-D3F6-AFDC-FE9EAD04A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88" y="4650670"/>
            <a:ext cx="4278312" cy="785813"/>
          </a:xfrm>
          <a:prstGeom prst="rect">
            <a:avLst/>
          </a:prstGeom>
        </p:spPr>
      </p:pic>
      <p:pic>
        <p:nvPicPr>
          <p:cNvPr id="7" name="Picture 6" descr="Text&#10;&#10;Description automatically generated with medium confidence">
            <a:extLst>
              <a:ext uri="{FF2B5EF4-FFF2-40B4-BE49-F238E27FC236}">
                <a16:creationId xmlns:a16="http://schemas.microsoft.com/office/drawing/2014/main" id="{F98F12C0-9390-511E-290E-0A1F4E207F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493" y="2053015"/>
            <a:ext cx="3721931" cy="10379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CB0E2D-368E-F93A-BAF1-477D29348B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77" y="3047188"/>
            <a:ext cx="4777676" cy="11615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AA12FE9-701D-FF02-DFCB-1A9F8DCD4B35}"/>
              </a:ext>
            </a:extLst>
          </p:cNvPr>
          <p:cNvSpPr txBox="1"/>
          <p:nvPr/>
        </p:nvSpPr>
        <p:spPr>
          <a:xfrm>
            <a:off x="650713" y="3978695"/>
            <a:ext cx="4747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</a:rPr>
              <a:t>This material is based upon work supported by the Engineering Research and Development Center Geotechnical and Structures Laboratory (ERDC-GSL) under Contract No. W912HZ21C0037.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964479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EBEDCD-4039-40F8-B896-9D93E0F23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BCSA Cement in Structural Concrete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6147BD-96A0-4EC2-93EC-EF09D7AC7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169F49-50A8-4C1D-9594-D93A7B886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50" y="3972238"/>
            <a:ext cx="3706154" cy="11617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1007E7-A6B8-F6DC-B65E-CAFD3373D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50" y="2205532"/>
            <a:ext cx="3583305" cy="13597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C6980A-04AF-2F88-D7ED-139858A894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58"/>
          <a:stretch/>
        </p:blipFill>
        <p:spPr>
          <a:xfrm>
            <a:off x="4336853" y="3926205"/>
            <a:ext cx="3660365" cy="1393238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C9DCD370-5719-FA53-5E1A-854839CFF30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28209" y="4011305"/>
            <a:ext cx="174425" cy="174425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1B64C3AF-CA68-F952-FD9C-9DDCC2065B7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09037" y="4000942"/>
            <a:ext cx="174425" cy="174425"/>
          </a:xfrm>
          <a:prstGeom prst="rect">
            <a:avLst/>
          </a:prstGeom>
        </p:spPr>
      </p:pic>
      <p:pic>
        <p:nvPicPr>
          <p:cNvPr id="15" name="Graphic 14" descr="Checkmark with solid fill">
            <a:extLst>
              <a:ext uri="{FF2B5EF4-FFF2-40B4-BE49-F238E27FC236}">
                <a16:creationId xmlns:a16="http://schemas.microsoft.com/office/drawing/2014/main" id="{8F4FC1D9-45E0-B98D-4B5A-A76BF5DFB1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54139" y="4218395"/>
            <a:ext cx="174425" cy="174425"/>
          </a:xfrm>
          <a:prstGeom prst="rect">
            <a:avLst/>
          </a:prstGeom>
        </p:spPr>
      </p:pic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075B6EF4-E4FF-9E79-D87E-FF7145E15D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6834" y="4778465"/>
            <a:ext cx="174425" cy="174425"/>
          </a:xfrm>
          <a:prstGeom prst="rect">
            <a:avLst/>
          </a:prstGeom>
        </p:spPr>
      </p:pic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5CC40F96-18A0-D352-3251-748FF20E90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87138" y="4887315"/>
            <a:ext cx="174425" cy="174425"/>
          </a:xfrm>
          <a:prstGeom prst="rect">
            <a:avLst/>
          </a:prstGeom>
        </p:spPr>
      </p:pic>
      <p:pic>
        <p:nvPicPr>
          <p:cNvPr id="18" name="Graphic 17" descr="Checkmark with solid fill">
            <a:extLst>
              <a:ext uri="{FF2B5EF4-FFF2-40B4-BE49-F238E27FC236}">
                <a16:creationId xmlns:a16="http://schemas.microsoft.com/office/drawing/2014/main" id="{33C7F5F9-655F-0E9C-D616-A9624F72B5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5878" y="5082752"/>
            <a:ext cx="174425" cy="17442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1315551-6644-7587-4D92-C130BBC89586}"/>
              </a:ext>
            </a:extLst>
          </p:cNvPr>
          <p:cNvGrpSpPr/>
          <p:nvPr/>
        </p:nvGrpSpPr>
        <p:grpSpPr>
          <a:xfrm>
            <a:off x="4423375" y="1801976"/>
            <a:ext cx="3681158" cy="1996780"/>
            <a:chOff x="5897833" y="1259634"/>
            <a:chExt cx="4908211" cy="266237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3AF67D8-98C3-4773-8249-97BFC99BF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25558" y="2472407"/>
              <a:ext cx="4880486" cy="14496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0A51C30-672F-B54C-C2BF-B61E91C1DA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51948"/>
            <a:stretch/>
          </p:blipFill>
          <p:spPr>
            <a:xfrm>
              <a:off x="5897833" y="1259634"/>
              <a:ext cx="4596348" cy="1231499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A6614DB-147A-8ECB-BDA0-211E37B02FE8}"/>
              </a:ext>
            </a:extLst>
          </p:cNvPr>
          <p:cNvSpPr/>
          <p:nvPr/>
        </p:nvSpPr>
        <p:spPr>
          <a:xfrm>
            <a:off x="4637454" y="2711555"/>
            <a:ext cx="3263265" cy="178515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3D06B8-3273-942C-D14B-D84684BBAD73}"/>
              </a:ext>
            </a:extLst>
          </p:cNvPr>
          <p:cNvSpPr/>
          <p:nvPr/>
        </p:nvSpPr>
        <p:spPr>
          <a:xfrm>
            <a:off x="4423375" y="2890070"/>
            <a:ext cx="3477344" cy="178515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055611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5EBEDCD-4039-40F8-B896-9D93E0F23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BCSA Cement in Structural Concrete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C6147BD-96A0-4EC2-93EC-EF09D7AC7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BCSA cement’s properties are useful for precast/prestressed and structural repair</a:t>
            </a:r>
          </a:p>
          <a:p>
            <a:pPr lvl="1"/>
            <a:r>
              <a:rPr lang="en-US" dirty="0"/>
              <a:t>Low shrinkage</a:t>
            </a:r>
          </a:p>
          <a:p>
            <a:pPr lvl="1"/>
            <a:r>
              <a:rPr lang="en-US" dirty="0"/>
              <a:t>Fast setting/fast strength gain</a:t>
            </a:r>
          </a:p>
          <a:p>
            <a:pPr lvl="1"/>
            <a:r>
              <a:rPr lang="en-US" dirty="0"/>
              <a:t>Many practical questions remain</a:t>
            </a:r>
          </a:p>
          <a:p>
            <a:r>
              <a:rPr lang="en-US" dirty="0"/>
              <a:t>Past work at University of Oklahoma on prestressed concrete</a:t>
            </a:r>
          </a:p>
          <a:p>
            <a:pPr lvl="1"/>
            <a:r>
              <a:rPr lang="en-US" dirty="0"/>
              <a:t>Improved prestress losses</a:t>
            </a:r>
          </a:p>
          <a:p>
            <a:pPr lvl="1"/>
            <a:r>
              <a:rPr lang="en-US" dirty="0"/>
              <a:t>Good flexural strengths</a:t>
            </a:r>
          </a:p>
          <a:p>
            <a:pPr lvl="1"/>
            <a:r>
              <a:rPr lang="en-US" dirty="0"/>
              <a:t>Good bond to prestressing strands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B79A19E5-DFA2-91C9-A8B8-7AC723A1D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946" y="2170987"/>
            <a:ext cx="4481744" cy="33224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1F5112-4A0B-C48C-A5AC-12053088F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925" y="1767485"/>
            <a:ext cx="4106171" cy="2021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1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D35997C-45DA-4C7B-8214-BEA87673247F}"/>
              </a:ext>
            </a:extLst>
          </p:cNvPr>
          <p:cNvGrpSpPr/>
          <p:nvPr/>
        </p:nvGrpSpPr>
        <p:grpSpPr>
          <a:xfrm>
            <a:off x="107548" y="2180838"/>
            <a:ext cx="1291402" cy="2057511"/>
            <a:chOff x="5499510" y="2644298"/>
            <a:chExt cx="1721869" cy="274334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B5AAE00-3E76-47C1-803A-3E3FE0F24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99510" y="2644298"/>
              <a:ext cx="1721869" cy="257407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915417F-EDFE-4475-BB88-FAA7F3100FEC}"/>
                </a:ext>
              </a:extLst>
            </p:cNvPr>
            <p:cNvSpPr txBox="1"/>
            <p:nvPr/>
          </p:nvSpPr>
          <p:spPr>
            <a:xfrm>
              <a:off x="5680610" y="5079870"/>
              <a:ext cx="1308478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i="1" dirty="0"/>
                <a:t>globalgilson.com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CA27D03-4ABC-47BB-8AB7-3027A577B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Practical Concerns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4D3A9A0C-6218-439E-A088-38D33C66D3F8}"/>
              </a:ext>
            </a:extLst>
          </p:cNvPr>
          <p:cNvSpPr txBox="1">
            <a:spLocks/>
          </p:cNvSpPr>
          <p:nvPr/>
        </p:nvSpPr>
        <p:spPr>
          <a:xfrm>
            <a:off x="457200" y="2319427"/>
            <a:ext cx="8451731" cy="3224123"/>
          </a:xfrm>
          <a:prstGeom prst="rect">
            <a:avLst/>
          </a:prstGeom>
        </p:spPr>
        <p:txBody>
          <a:bodyPr/>
          <a:lstStyle>
            <a:lvl1pPr marL="257175" indent="-257175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  <a:lvl2pPr marL="557213" indent="-214313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1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2pPr>
            <a:lvl3pPr marL="8572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3pPr>
            <a:lvl4pPr marL="12001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4pPr>
            <a:lvl5pPr marL="15430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chemeClr val="tx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70E8F8-2951-87BF-B567-B173C6D67739}"/>
              </a:ext>
            </a:extLst>
          </p:cNvPr>
          <p:cNvSpPr txBox="1"/>
          <p:nvPr/>
        </p:nvSpPr>
        <p:spPr>
          <a:xfrm>
            <a:off x="5905901" y="2180838"/>
            <a:ext cx="200394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Slump and Water Content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38D3761-31AE-DD54-9E46-9B9633999E79}"/>
              </a:ext>
            </a:extLst>
          </p:cNvPr>
          <p:cNvGrpSpPr/>
          <p:nvPr/>
        </p:nvGrpSpPr>
        <p:grpSpPr>
          <a:xfrm>
            <a:off x="4970161" y="2423974"/>
            <a:ext cx="4152597" cy="3015029"/>
            <a:chOff x="6626881" y="2088965"/>
            <a:chExt cx="5536796" cy="40200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69C3704-6DB1-8F37-AA4B-8D63C37B3B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8810"/>
            <a:stretch/>
          </p:blipFill>
          <p:spPr>
            <a:xfrm>
              <a:off x="6626881" y="2088965"/>
              <a:ext cx="4495287" cy="402003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88A5E43-7D29-0CCC-2ED8-DDF1BAEEDF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81272"/>
            <a:stretch/>
          </p:blipFill>
          <p:spPr>
            <a:xfrm>
              <a:off x="11122168" y="2088965"/>
              <a:ext cx="1041509" cy="4020039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7705D928-EA18-E509-85E3-7D310C893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0161" y="2423761"/>
            <a:ext cx="4152596" cy="301502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F983128-866D-6DD1-81C0-0BEC1A95C6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0161" y="2418271"/>
            <a:ext cx="4152596" cy="30150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F748E12-E967-7CE1-D05E-B7564AE746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7742" y="2457837"/>
            <a:ext cx="3430143" cy="27443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E8488B-40C2-44C9-AD90-62A68C599345}"/>
              </a:ext>
            </a:extLst>
          </p:cNvPr>
          <p:cNvSpPr txBox="1"/>
          <p:nvPr/>
        </p:nvSpPr>
        <p:spPr>
          <a:xfrm>
            <a:off x="1864545" y="2110548"/>
            <a:ext cx="2241447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Setting Time of BCSA Cement</a:t>
            </a:r>
          </a:p>
          <a:p>
            <a:r>
              <a:rPr lang="en-US" sz="1200" dirty="0"/>
              <a:t>100 F Ambient Temp. Example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A0F7E3-951C-D7EB-67E8-8C3940FC5E72}"/>
              </a:ext>
            </a:extLst>
          </p:cNvPr>
          <p:cNvSpPr/>
          <p:nvPr/>
        </p:nvSpPr>
        <p:spPr>
          <a:xfrm>
            <a:off x="3481754" y="3619633"/>
            <a:ext cx="163470" cy="882428"/>
          </a:xfrm>
          <a:prstGeom prst="rect">
            <a:avLst/>
          </a:prstGeom>
          <a:solidFill>
            <a:srgbClr val="FFFF00">
              <a:alpha val="30196"/>
            </a:srgbClr>
          </a:solidFill>
          <a:ln w="12700">
            <a:solidFill>
              <a:srgbClr val="0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24E5DEF-D214-36DE-DB37-D1FE010B9487}"/>
              </a:ext>
            </a:extLst>
          </p:cNvPr>
          <p:cNvSpPr/>
          <p:nvPr/>
        </p:nvSpPr>
        <p:spPr>
          <a:xfrm>
            <a:off x="1804995" y="3619633"/>
            <a:ext cx="1840229" cy="76733"/>
          </a:xfrm>
          <a:prstGeom prst="rect">
            <a:avLst/>
          </a:prstGeom>
          <a:solidFill>
            <a:srgbClr val="FFFF00">
              <a:alpha val="30196"/>
            </a:srgbClr>
          </a:solidFill>
          <a:ln w="12700">
            <a:solidFill>
              <a:srgbClr val="0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35007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13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022E704-8DB0-4DCB-BCA1-54AA2CA8C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Practical Concerns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26EF82-2CD2-4A6E-BF88-59F65FC85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2319427"/>
            <a:ext cx="3136106" cy="3224123"/>
          </a:xfrm>
        </p:spPr>
        <p:txBody>
          <a:bodyPr/>
          <a:lstStyle/>
          <a:p>
            <a:r>
              <a:rPr lang="en-US" i="1" dirty="0">
                <a:solidFill>
                  <a:srgbClr val="000000"/>
                </a:solidFill>
              </a:rPr>
              <a:t>w/c </a:t>
            </a:r>
            <a:r>
              <a:rPr lang="en-US" dirty="0">
                <a:solidFill>
                  <a:srgbClr val="000000"/>
                </a:solidFill>
              </a:rPr>
              <a:t>– strength relationship similar to PC</a:t>
            </a:r>
          </a:p>
          <a:p>
            <a:pPr lvl="1"/>
            <a:r>
              <a:rPr lang="en-US" dirty="0"/>
              <a:t>3 hour strength</a:t>
            </a:r>
          </a:p>
          <a:p>
            <a:pPr lvl="1"/>
            <a:r>
              <a:rPr lang="en-US" dirty="0"/>
              <a:t>28 day strength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6CBB8-2359-46E5-B79B-BA2BE2FE4C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106" y="2086514"/>
            <a:ext cx="4497299" cy="32629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924E27-C829-4835-B865-781F9B8DD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175" y="2086514"/>
            <a:ext cx="4497230" cy="326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67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B89DC03-3F48-476C-AA09-76CC42C6B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Flexural Strengths of BCSA Cement Concrete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12221DD-431A-4E36-BEDE-03E90A34F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06" t="3697" r="658" b="2801"/>
          <a:stretch/>
        </p:blipFill>
        <p:spPr>
          <a:xfrm>
            <a:off x="71437" y="2446470"/>
            <a:ext cx="6037898" cy="16813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45E976D-6E80-4776-96FB-2632C952AB0C}"/>
              </a:ext>
            </a:extLst>
          </p:cNvPr>
          <p:cNvSpPr txBox="1"/>
          <p:nvPr/>
        </p:nvSpPr>
        <p:spPr>
          <a:xfrm>
            <a:off x="842883" y="4338219"/>
            <a:ext cx="56507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</a:rPr>
              <a:t>12 reinforced concrete beams made with either PC or BCSA cement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</a:rPr>
              <a:t>6 Tension Controlled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</a:rPr>
              <a:t>6 Compression Controlled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000000"/>
                </a:solidFill>
              </a:rPr>
              <a:t>Tested at different ages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05016D-04B2-4321-A062-A65B448F6035}"/>
              </a:ext>
            </a:extLst>
          </p:cNvPr>
          <p:cNvSpPr txBox="1"/>
          <p:nvPr/>
        </p:nvSpPr>
        <p:spPr>
          <a:xfrm>
            <a:off x="650081" y="5127480"/>
            <a:ext cx="78438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Cook, G.W., </a:t>
            </a: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Murray, C.D.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“Early Age Performance of Reinforced Concrete Beams Made with BCSA Cement.” </a:t>
            </a:r>
            <a:r>
              <a:rPr lang="en-US" sz="12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ACI Materials Journal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117, no. 01 (2020).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37620A-E027-E5C9-6489-4F5C16512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536" y="2352233"/>
            <a:ext cx="2454753" cy="215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82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FCC2A3-728E-4C90-B47B-CF19A9E67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Flexural Strengths of BCSA Cement Concrete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4ABA2D-ADCE-4A6F-8B89-B38DD1981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6" y="2086515"/>
            <a:ext cx="8929688" cy="10902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E7B8F-CF7E-4C85-B8FE-16D91E1E4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56" y="3176797"/>
            <a:ext cx="8929688" cy="10862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70E4B4-63F9-4C30-88E1-0FA9F80D6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6" y="4284489"/>
            <a:ext cx="8929688" cy="10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92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0F0E88-21F4-4B5B-AEF7-5C888969A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Flexural Strengths of BCSA Cement Concrete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11B55D0-2ABF-485A-BE8F-564C7289B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1" y="2114550"/>
            <a:ext cx="7429499" cy="3429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053A71-DD48-406D-BC2D-735F933BD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2114550"/>
            <a:ext cx="7429499" cy="3429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67E86DA-8019-40C9-BB05-8476C9A0B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50" y="2114550"/>
            <a:ext cx="7429499" cy="3429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7EA769AD-973A-BC30-AD99-6BE6CC6816A8}"/>
              </a:ext>
            </a:extLst>
          </p:cNvPr>
          <p:cNvSpPr/>
          <p:nvPr/>
        </p:nvSpPr>
        <p:spPr>
          <a:xfrm>
            <a:off x="1548764" y="4531995"/>
            <a:ext cx="342900" cy="3429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C4AA722-6435-441B-1A36-A4F1FE29C7E4}"/>
              </a:ext>
            </a:extLst>
          </p:cNvPr>
          <p:cNvSpPr/>
          <p:nvPr/>
        </p:nvSpPr>
        <p:spPr>
          <a:xfrm>
            <a:off x="3137534" y="3034665"/>
            <a:ext cx="342900" cy="34290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6500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B289CA0-E93B-9CE6-E5F8-E88E0AEDFB35}"/>
                  </a:ext>
                </a:extLst>
              </p:cNvPr>
              <p:cNvSpPr txBox="1"/>
              <p:nvPr/>
            </p:nvSpPr>
            <p:spPr>
              <a:xfrm>
                <a:off x="4530567" y="3618221"/>
                <a:ext cx="1859483" cy="4154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700" i="1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&gt;1.0 </m:t>
                      </m:r>
                      <m:r>
                        <m:rPr>
                          <m:sty m:val="p"/>
                        </m:rPr>
                        <a:rPr lang="en-US" sz="2700">
                          <a:solidFill>
                            <a:schemeClr val="accent6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GOOD</m:t>
                      </m:r>
                    </m:oMath>
                  </m:oMathPara>
                </a14:m>
                <a:endParaRPr lang="en-US" sz="2700" dirty="0">
                  <a:solidFill>
                    <a:schemeClr val="accent6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B289CA0-E93B-9CE6-E5F8-E88E0AEDFB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0567" y="3618221"/>
                <a:ext cx="1859483" cy="4154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B56F67B5-8DCE-4AFA-83F4-47007DDA9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Flexural Strengths of BCSA Cement Concrete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AC5F27-5CBB-4B45-94C4-BFAF83C90D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963" y="2108391"/>
            <a:ext cx="4734587" cy="34351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6BC0BF-F100-4852-82ED-0285C797F4B0}"/>
                  </a:ext>
                </a:extLst>
              </p:cNvPr>
              <p:cNvSpPr txBox="1"/>
              <p:nvPr/>
            </p:nvSpPr>
            <p:spPr>
              <a:xfrm>
                <a:off x="594650" y="3539353"/>
                <a:ext cx="3373616" cy="5732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𝐸𝑥𝑝𝑒𝑟𝑖𝑚𝑒𝑛𝑡𝑎𝑙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𝑀𝑜𝑚𝑒𝑛𝑡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𝐶𝑎𝑝𝑎𝑐𝑖𝑡𝑦</m:t>
                          </m:r>
                        </m:num>
                        <m:den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𝐴𝐶𝐼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𝑁𝑜𝑚𝑖𝑛𝑎𝑙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𝑀𝑜𝑚𝑒𝑛𝑡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𝐶𝑎𝑝𝑎𝑐𝑖𝑡𝑦</m:t>
                          </m:r>
                        </m:den>
                      </m:f>
                    </m:oMath>
                  </m:oMathPara>
                </a14:m>
                <a:endParaRPr lang="en-US" sz="135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D6BC0BF-F100-4852-82ED-0285C797F4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650" y="3539353"/>
                <a:ext cx="3373616" cy="57323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847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rkansasTheme">
  <a:themeElements>
    <a:clrScheme name="Custom 2">
      <a:dk1>
        <a:srgbClr val="FFFFFF"/>
      </a:dk1>
      <a:lt1>
        <a:srgbClr val="FFFFFF"/>
      </a:lt1>
      <a:dk2>
        <a:srgbClr val="9D2235"/>
      </a:dk2>
      <a:lt2>
        <a:srgbClr val="9D2235"/>
      </a:lt2>
      <a:accent1>
        <a:srgbClr val="BFBFBF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kansasTheme" id="{F2C0B39D-B69A-494E-98C5-1774D0F1C005}" vid="{B37E442B-EAFE-4910-92FD-CF1E85948C4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3109660-2640-404b-b779-306c06ffea21">
      <Terms xmlns="http://schemas.microsoft.com/office/infopath/2007/PartnerControls"/>
    </lcf76f155ced4ddcb4097134ff3c332f>
    <TaxCatchAll xmlns="2bfabbae-75c3-4cd1-9a45-a28906e6cac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4D448380806849915725CB97AB94DB" ma:contentTypeVersion="14" ma:contentTypeDescription="Create a new document." ma:contentTypeScope="" ma:versionID="e68449d258c4aaf201d741d58031b298">
  <xsd:schema xmlns:xsd="http://www.w3.org/2001/XMLSchema" xmlns:xs="http://www.w3.org/2001/XMLSchema" xmlns:p="http://schemas.microsoft.com/office/2006/metadata/properties" xmlns:ns2="2bfabbae-75c3-4cd1-9a45-a28906e6cac7" xmlns:ns3="13109660-2640-404b-b779-306c06ffea21" targetNamespace="http://schemas.microsoft.com/office/2006/metadata/properties" ma:root="true" ma:fieldsID="447434e826140985180e1ee7c0e99687" ns2:_="" ns3:_="">
    <xsd:import namespace="2bfabbae-75c3-4cd1-9a45-a28906e6cac7"/>
    <xsd:import namespace="13109660-2640-404b-b779-306c06ffea2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fabbae-75c3-4cd1-9a45-a28906e6ca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54051fb6-84f9-4913-88ff-bc909d5cdc73}" ma:internalName="TaxCatchAll" ma:showField="CatchAllData" ma:web="2bfabbae-75c3-4cd1-9a45-a28906e6ca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109660-2640-404b-b779-306c06ffea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2ed1bf8-33a6-463b-9893-e93613f3d2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69C5F8B-2514-4257-A6AC-F2395B19681B}">
  <ds:schemaRefs>
    <ds:schemaRef ds:uri="http://purl.org/dc/elements/1.1/"/>
    <ds:schemaRef ds:uri="http://schemas.microsoft.com/office/2006/documentManagement/types"/>
    <ds:schemaRef ds:uri="e6d9b6bc-e845-47a0-9ce1-a5b4c8316482"/>
    <ds:schemaRef ds:uri="http://schemas.microsoft.com/office/2006/metadata/properties"/>
    <ds:schemaRef ds:uri="http://www.w3.org/XML/1998/namespace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dde46755-4ace-4937-be70-63cfaa3dd72e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A812C37A-C05E-4D1E-A72C-0B1236F1EB2B}"/>
</file>

<file path=customXml/itemProps3.xml><?xml version="1.0" encoding="utf-8"?>
<ds:datastoreItem xmlns:ds="http://schemas.openxmlformats.org/officeDocument/2006/customXml" ds:itemID="{5E0888B7-3DFF-438A-86E6-95318E98DC6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1155</TotalTime>
  <Words>509</Words>
  <Application>Microsoft Office PowerPoint</Application>
  <PresentationFormat>On-screen Show (4:3)</PresentationFormat>
  <Paragraphs>70</Paragraphs>
  <Slides>19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ArkansasTheme</vt:lpstr>
      <vt:lpstr>Using BCSA Cement for Structural Concrete</vt:lpstr>
      <vt:lpstr>BCSA Cement in Structural Concrete</vt:lpstr>
      <vt:lpstr>BCSA Cement in Structural Concrete</vt:lpstr>
      <vt:lpstr>Initial Practical Concerns</vt:lpstr>
      <vt:lpstr>Initial Practical Concerns</vt:lpstr>
      <vt:lpstr>Flexural Strengths of BCSA Cement Concrete</vt:lpstr>
      <vt:lpstr>Flexural Strengths of BCSA Cement Concrete</vt:lpstr>
      <vt:lpstr>Flexural Strengths of BCSA Cement Concrete</vt:lpstr>
      <vt:lpstr>Flexural Strengths of BCSA Cement Concrete</vt:lpstr>
      <vt:lpstr>Flexural Strengths of BCSA Cement Concrete</vt:lpstr>
      <vt:lpstr>Current ACI CRC Study</vt:lpstr>
      <vt:lpstr>Current ACI CRC Study</vt:lpstr>
      <vt:lpstr>Current ACI CRC Study</vt:lpstr>
      <vt:lpstr>Current ACI CRC Study</vt:lpstr>
      <vt:lpstr>Shear Strength of BCSA Cement Concrete</vt:lpstr>
      <vt:lpstr>Shear Strength of BCSA Cement Concrete</vt:lpstr>
      <vt:lpstr>Shear Strength of BCSA Cement Concrete</vt:lpstr>
      <vt:lpstr>Conclusions</vt:lpstr>
      <vt:lpstr>Questions?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Reinforced Concrete Made with Belitic Calcium Sulfoaluminate Cement</dc:title>
  <dc:creator>Cameron Murray</dc:creator>
  <cp:lastModifiedBy>Cameron Murray</cp:lastModifiedBy>
  <cp:revision>41</cp:revision>
  <dcterms:created xsi:type="dcterms:W3CDTF">2021-10-07T13:57:55Z</dcterms:created>
  <dcterms:modified xsi:type="dcterms:W3CDTF">2023-05-05T15:50:47Z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0x01010044A7959AD39AAD4FB1F3C5BB8C469D8F</vt:lpwstr>
  </property>
</Properties>
</file>