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316" r:id="rId5"/>
    <p:sldId id="355" r:id="rId6"/>
    <p:sldId id="356" r:id="rId7"/>
    <p:sldId id="357" r:id="rId8"/>
    <p:sldId id="326" r:id="rId9"/>
    <p:sldId id="358" r:id="rId10"/>
    <p:sldId id="365" r:id="rId11"/>
    <p:sldId id="369" r:id="rId12"/>
    <p:sldId id="363" r:id="rId13"/>
    <p:sldId id="364" r:id="rId14"/>
    <p:sldId id="361" r:id="rId15"/>
    <p:sldId id="370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chemeClr val="accent4">
            <a:hueOff val="-1578387"/>
            <a:satOff val="-86563"/>
            <a:lumOff val="-46744"/>
          </a:schemeClr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chemeClr val="accent4">
            <a:hueOff val="-1578387"/>
            <a:satOff val="-86563"/>
            <a:lumOff val="-46744"/>
          </a:schemeClr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chemeClr val="accent4">
            <a:hueOff val="-1578387"/>
            <a:satOff val="-86563"/>
            <a:lumOff val="-46744"/>
          </a:schemeClr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chemeClr val="accent4">
            <a:hueOff val="-1578387"/>
            <a:satOff val="-86563"/>
            <a:lumOff val="-46744"/>
          </a:schemeClr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chemeClr val="accent4">
            <a:hueOff val="-1578387"/>
            <a:satOff val="-86563"/>
            <a:lumOff val="-46744"/>
          </a:schemeClr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chemeClr val="accent4">
            <a:hueOff val="-1578387"/>
            <a:satOff val="-86563"/>
            <a:lumOff val="-46744"/>
          </a:schemeClr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chemeClr val="accent4">
            <a:hueOff val="-1578387"/>
            <a:satOff val="-86563"/>
            <a:lumOff val="-46744"/>
          </a:schemeClr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chemeClr val="accent4">
            <a:hueOff val="-1578387"/>
            <a:satOff val="-86563"/>
            <a:lumOff val="-46744"/>
          </a:schemeClr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chemeClr val="accent4">
            <a:hueOff val="-1578387"/>
            <a:satOff val="-86563"/>
            <a:lumOff val="-46744"/>
          </a:schemeClr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  <p:extLst>
    <p:ext uri="{521415D9-36F7-43E2-AB2F-B90AF26B5E84}">
      <p14:sectionLst xmlns:p14="http://schemas.microsoft.com/office/powerpoint/2010/main">
        <p14:section name="Main Title &amp; Section Break Slides" id="{12BD364D-BF01-EE44-AE5C-1110646E384A}">
          <p14:sldIdLst>
            <p14:sldId id="316"/>
            <p14:sldId id="355"/>
            <p14:sldId id="356"/>
            <p14:sldId id="357"/>
            <p14:sldId id="326"/>
            <p14:sldId id="358"/>
            <p14:sldId id="365"/>
            <p14:sldId id="369"/>
            <p14:sldId id="363"/>
            <p14:sldId id="364"/>
            <p14:sldId id="361"/>
            <p14:sldId id="37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2F40"/>
    <a:srgbClr val="DCDEE1"/>
    <a:srgbClr val="E6E6E6"/>
    <a:srgbClr val="999999"/>
    <a:srgbClr val="66696D"/>
    <a:srgbClr val="414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chemeClr val="accent4">
          <a:hueOff val="-1578387"/>
          <a:satOff val="-86563"/>
          <a:lumOff val="-46744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hueOff val="2464099"/>
              <a:satOff val="-3448"/>
              <a:lumOff val="73354"/>
            </a:schemeClr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chemeClr val="accent1">
            <a:hueOff val="-13313820"/>
            <a:satOff val="-60438"/>
            <a:lumOff val="1971"/>
          </a:schemeClr>
        </a:fontRef>
        <a:schemeClr val="accent1">
          <a:hueOff val="-13313820"/>
          <a:satOff val="-60438"/>
          <a:lumOff val="1971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chemeClr val="accent4">
          <a:hueOff val="-1578387"/>
          <a:satOff val="-86563"/>
          <a:lumOff val="-46744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hueOff val="2464099"/>
              <a:satOff val="-3448"/>
              <a:lumOff val="73354"/>
            </a:schemeClr>
          </a:solidFill>
        </a:fill>
      </a:tcStyle>
    </a:lastRow>
    <a:firstRow>
      <a:tcTxStyle b="on" i="off">
        <a:fontRef idx="minor">
          <a:schemeClr val="accent1">
            <a:hueOff val="-13313820"/>
            <a:satOff val="-60438"/>
            <a:lumOff val="1971"/>
          </a:schemeClr>
        </a:fontRef>
        <a:schemeClr val="accent1">
          <a:hueOff val="-13313820"/>
          <a:satOff val="-60438"/>
          <a:lumOff val="1971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chemeClr val="accent4">
          <a:hueOff val="-1578387"/>
          <a:satOff val="-86563"/>
          <a:lumOff val="-46744"/>
        </a:schemeClr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chemeClr val="accent2">
          <a:hueOff val="2464099"/>
          <a:satOff val="-3448"/>
          <a:lumOff val="73354"/>
        </a:schemeClr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chemeClr val="accent4">
          <a:hueOff val="-1578387"/>
          <a:satOff val="-86563"/>
          <a:lumOff val="-46744"/>
        </a:schemeClr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chemeClr val="accent2">
          <a:hueOff val="2464099"/>
          <a:satOff val="-3448"/>
          <a:lumOff val="73354"/>
        </a:schemeClr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chemeClr val="accent4">
          <a:hueOff val="-1578387"/>
          <a:satOff val="-86563"/>
          <a:lumOff val="-46744"/>
        </a:schemeClr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chemeClr val="accent2">
          <a:hueOff val="2464099"/>
          <a:satOff val="-3448"/>
          <a:lumOff val="73354"/>
        </a:schemeClr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chemeClr val="accent2">
          <a:hueOff val="2464099"/>
          <a:satOff val="-3448"/>
          <a:lumOff val="73354"/>
        </a:schemeClr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chemeClr val="accent2">
          <a:hueOff val="2464099"/>
          <a:satOff val="-3448"/>
          <a:lumOff val="73354"/>
        </a:schemeClr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chemeClr val="accent4">
          <a:hueOff val="-1578387"/>
          <a:satOff val="-86563"/>
          <a:lumOff val="-46744"/>
        </a:schemeClr>
      </a:tcTxStyle>
      <a:tcStyle>
        <a:tcBdr>
          <a:left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chemeClr val="accent1">
            <a:hueOff val="-13313820"/>
            <a:satOff val="-60438"/>
            <a:lumOff val="1971"/>
          </a:schemeClr>
        </a:fontRef>
        <a:schemeClr val="accent1">
          <a:hueOff val="-13313820"/>
          <a:satOff val="-60438"/>
          <a:lumOff val="1971"/>
        </a:schemeClr>
      </a:tcTxStyle>
      <a:tcStyle>
        <a:tcBdr>
          <a:left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chemeClr val="accent1">
            <a:hueOff val="-13313820"/>
            <a:satOff val="-60438"/>
            <a:lumOff val="1971"/>
          </a:schemeClr>
        </a:fontRef>
        <a:schemeClr val="accent1">
          <a:hueOff val="-13313820"/>
          <a:satOff val="-60438"/>
          <a:lumOff val="1971"/>
        </a:schemeClr>
      </a:tcTxStyle>
      <a:tcStyle>
        <a:tcBdr>
          <a:left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chemeClr val="accent1">
            <a:hueOff val="-13313820"/>
            <a:satOff val="-60438"/>
            <a:lumOff val="1971"/>
          </a:schemeClr>
        </a:fontRef>
        <a:schemeClr val="accent1">
          <a:hueOff val="-13313820"/>
          <a:satOff val="-60438"/>
          <a:lumOff val="1971"/>
        </a:schemeClr>
      </a:tcTxStyle>
      <a:tcStyle>
        <a:tcBdr>
          <a:left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chemeClr val="accent4">
          <a:hueOff val="-1578387"/>
          <a:satOff val="-86563"/>
          <a:lumOff val="-46744"/>
        </a:schemeClr>
      </a:tcTxStyle>
      <a:tcStyle>
        <a:tcBdr>
          <a:left>
            <a:ln w="12700" cap="flat">
              <a:solidFill>
                <a:schemeClr val="accent2">
                  <a:hueOff val="2464099"/>
                  <a:satOff val="-3448"/>
                  <a:lumOff val="73354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2464099"/>
                  <a:satOff val="-3448"/>
                  <a:lumOff val="73354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hueOff val="2464099"/>
                  <a:satOff val="-3448"/>
                  <a:lumOff val="73354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hueOff val="2464099"/>
                  <a:satOff val="-3448"/>
                  <a:lumOff val="73354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hueOff val="2464099"/>
                  <a:satOff val="-3448"/>
                  <a:lumOff val="73354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2464099"/>
                  <a:satOff val="-3448"/>
                  <a:lumOff val="73354"/>
                </a:schemeClr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chemeClr val="accent1">
            <a:hueOff val="-13313820"/>
            <a:satOff val="-60438"/>
            <a:lumOff val="1971"/>
          </a:schemeClr>
        </a:fontRef>
        <a:schemeClr val="accent1">
          <a:hueOff val="-13313820"/>
          <a:satOff val="-60438"/>
          <a:lumOff val="1971"/>
        </a:schemeClr>
      </a:tcTxStyle>
      <a:tcStyle>
        <a:tcBdr>
          <a:left>
            <a:ln w="12700" cap="flat">
              <a:solidFill>
                <a:schemeClr val="accent2">
                  <a:hueOff val="2464099"/>
                  <a:satOff val="-3448"/>
                  <a:lumOff val="73354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2464099"/>
                  <a:satOff val="-3448"/>
                  <a:lumOff val="73354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hueOff val="2464099"/>
                  <a:satOff val="-3448"/>
                  <a:lumOff val="73354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hueOff val="2464099"/>
                  <a:satOff val="-3448"/>
                  <a:lumOff val="73354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hueOff val="2464099"/>
                  <a:satOff val="-3448"/>
                  <a:lumOff val="73354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2464099"/>
                  <a:satOff val="-3448"/>
                  <a:lumOff val="73354"/>
                </a:schemeClr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chemeClr val="accent1">
            <a:hueOff val="-13313820"/>
            <a:satOff val="-60438"/>
            <a:lumOff val="1971"/>
          </a:schemeClr>
        </a:fontRef>
        <a:schemeClr val="accent1">
          <a:hueOff val="-13313820"/>
          <a:satOff val="-60438"/>
          <a:lumOff val="1971"/>
        </a:schemeClr>
      </a:tcTxStyle>
      <a:tcStyle>
        <a:tcBdr>
          <a:left>
            <a:ln w="12700" cap="flat">
              <a:solidFill>
                <a:schemeClr val="accent2">
                  <a:hueOff val="2464099"/>
                  <a:satOff val="-3448"/>
                  <a:lumOff val="73354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2464099"/>
                  <a:satOff val="-3448"/>
                  <a:lumOff val="73354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hueOff val="2464099"/>
                  <a:satOff val="-3448"/>
                  <a:lumOff val="73354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hueOff val="2464099"/>
                  <a:satOff val="-3448"/>
                  <a:lumOff val="73354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hueOff val="2464099"/>
                  <a:satOff val="-3448"/>
                  <a:lumOff val="73354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2464099"/>
                  <a:satOff val="-3448"/>
                  <a:lumOff val="73354"/>
                </a:schemeClr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chemeClr val="accent1">
            <a:hueOff val="-13313820"/>
            <a:satOff val="-60438"/>
            <a:lumOff val="1971"/>
          </a:schemeClr>
        </a:fontRef>
        <a:schemeClr val="accent1">
          <a:hueOff val="-13313820"/>
          <a:satOff val="-60438"/>
          <a:lumOff val="1971"/>
        </a:schemeClr>
      </a:tcTxStyle>
      <a:tcStyle>
        <a:tcBdr>
          <a:left>
            <a:ln w="12700" cap="flat">
              <a:solidFill>
                <a:schemeClr val="accent2">
                  <a:hueOff val="2464099"/>
                  <a:satOff val="-3448"/>
                  <a:lumOff val="73354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2464099"/>
                  <a:satOff val="-3448"/>
                  <a:lumOff val="73354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hueOff val="2464099"/>
                  <a:satOff val="-3448"/>
                  <a:lumOff val="73354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hueOff val="2464099"/>
                  <a:satOff val="-3448"/>
                  <a:lumOff val="73354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hueOff val="2464099"/>
                  <a:satOff val="-3448"/>
                  <a:lumOff val="73354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2464099"/>
                  <a:satOff val="-3448"/>
                  <a:lumOff val="73354"/>
                </a:schemeClr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chemeClr val="accent4">
          <a:hueOff val="-1578387"/>
          <a:satOff val="-86563"/>
          <a:lumOff val="-46744"/>
        </a:schemeClr>
      </a:tcTxStyle>
      <a:tcStyle>
        <a:tcBdr>
          <a:left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chemeClr val="accent4">
          <a:hueOff val="-1578387"/>
          <a:satOff val="-86563"/>
          <a:lumOff val="-46744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chemeClr val="accent4">
          <a:hueOff val="-1578387"/>
          <a:satOff val="-86563"/>
          <a:lumOff val="-46744"/>
        </a:schemeClr>
      </a:tcTxStyle>
      <a:tcStyle>
        <a:tcBdr>
          <a:left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chemeClr val="accent4">
          <a:hueOff val="-1578387"/>
          <a:satOff val="-86563"/>
          <a:lumOff val="-46744"/>
        </a:schemeClr>
      </a:tcTxStyle>
      <a:tcStyle>
        <a:tcBdr>
          <a:left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chemeClr val="accent4">
                  <a:hueOff val="-1578387"/>
                  <a:satOff val="-86563"/>
                  <a:lumOff val="-46744"/>
                </a:scheme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33" autoAdjust="0"/>
    <p:restoredTop sz="96059"/>
  </p:normalViewPr>
  <p:slideViewPr>
    <p:cSldViewPr snapToGrid="0" snapToObjects="1">
      <p:cViewPr varScale="1">
        <p:scale>
          <a:sx n="42" d="100"/>
          <a:sy n="42" d="100"/>
        </p:scale>
        <p:origin x="1022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11" d="100"/>
          <a:sy n="111" d="100"/>
        </p:scale>
        <p:origin x="517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lder, Jerry D." userId="055bc277-ac5f-4eda-ad30-84e41b881e3b" providerId="ADAL" clId="{308AC740-0A23-C942-9640-6D2BD398F05E}"/>
    <pc:docChg chg="sldOrd">
      <pc:chgData name="Holder, Jerry D." userId="055bc277-ac5f-4eda-ad30-84e41b881e3b" providerId="ADAL" clId="{308AC740-0A23-C942-9640-6D2BD398F05E}" dt="2023-05-23T14:08:12.011" v="0" actId="20578"/>
      <pc:docMkLst>
        <pc:docMk/>
      </pc:docMkLst>
      <pc:sldChg chg="ord">
        <pc:chgData name="Holder, Jerry D." userId="055bc277-ac5f-4eda-ad30-84e41b881e3b" providerId="ADAL" clId="{308AC740-0A23-C942-9640-6D2BD398F05E}" dt="2023-05-23T14:08:12.011" v="0" actId="20578"/>
        <pc:sldMkLst>
          <pc:docMk/>
          <pc:sldMk cId="4077055483" sldId="35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664967-90EB-764B-B7A9-8B423FF8DE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FDCF5A-33BC-534E-A661-6018C3B0FB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759526-2991-F64D-800F-C00906822D8C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2A1BEE-728D-3745-BFDF-BB2197D0A5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198732-00E9-BF45-BF04-9E3D5F985E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AE26D-8925-FB4E-8EA1-13C3A337F4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6054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01" name="Shape 20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90000"/>
      </a:lnSpc>
      <a:defRPr sz="5000" b="1">
        <a:solidFill>
          <a:schemeClr val="accent4">
            <a:hueOff val="-1578387"/>
            <a:satOff val="-86563"/>
            <a:lumOff val="-46744"/>
          </a:schemeClr>
        </a:solidFill>
        <a:latin typeface="+mn-lt"/>
        <a:ea typeface="+mn-ea"/>
        <a:cs typeface="+mn-cs"/>
        <a:sym typeface="Open Sans"/>
      </a:defRPr>
    </a:lvl1pPr>
    <a:lvl2pPr indent="228600" defTabSz="457200" latinLnBrk="0">
      <a:lnSpc>
        <a:spcPct val="90000"/>
      </a:lnSpc>
      <a:defRPr sz="5000" b="1">
        <a:solidFill>
          <a:schemeClr val="accent4">
            <a:hueOff val="-1578387"/>
            <a:satOff val="-86563"/>
            <a:lumOff val="-46744"/>
          </a:schemeClr>
        </a:solidFill>
        <a:latin typeface="+mn-lt"/>
        <a:ea typeface="+mn-ea"/>
        <a:cs typeface="+mn-cs"/>
        <a:sym typeface="Open Sans"/>
      </a:defRPr>
    </a:lvl2pPr>
    <a:lvl3pPr indent="457200" defTabSz="457200" latinLnBrk="0">
      <a:lnSpc>
        <a:spcPct val="90000"/>
      </a:lnSpc>
      <a:defRPr sz="5000" b="1">
        <a:solidFill>
          <a:schemeClr val="accent4">
            <a:hueOff val="-1578387"/>
            <a:satOff val="-86563"/>
            <a:lumOff val="-46744"/>
          </a:schemeClr>
        </a:solidFill>
        <a:latin typeface="+mn-lt"/>
        <a:ea typeface="+mn-ea"/>
        <a:cs typeface="+mn-cs"/>
        <a:sym typeface="Open Sans"/>
      </a:defRPr>
    </a:lvl3pPr>
    <a:lvl4pPr indent="685800" defTabSz="457200" latinLnBrk="0">
      <a:lnSpc>
        <a:spcPct val="90000"/>
      </a:lnSpc>
      <a:defRPr sz="5000" b="1">
        <a:solidFill>
          <a:schemeClr val="accent4">
            <a:hueOff val="-1578387"/>
            <a:satOff val="-86563"/>
            <a:lumOff val="-46744"/>
          </a:schemeClr>
        </a:solidFill>
        <a:latin typeface="+mn-lt"/>
        <a:ea typeface="+mn-ea"/>
        <a:cs typeface="+mn-cs"/>
        <a:sym typeface="Open Sans"/>
      </a:defRPr>
    </a:lvl4pPr>
    <a:lvl5pPr indent="914400" defTabSz="457200" latinLnBrk="0">
      <a:lnSpc>
        <a:spcPct val="90000"/>
      </a:lnSpc>
      <a:defRPr sz="5000" b="1">
        <a:solidFill>
          <a:schemeClr val="accent4">
            <a:hueOff val="-1578387"/>
            <a:satOff val="-86563"/>
            <a:lumOff val="-46744"/>
          </a:schemeClr>
        </a:solidFill>
        <a:latin typeface="+mn-lt"/>
        <a:ea typeface="+mn-ea"/>
        <a:cs typeface="+mn-cs"/>
        <a:sym typeface="Open Sans"/>
      </a:defRPr>
    </a:lvl5pPr>
    <a:lvl6pPr indent="1143000" defTabSz="457200" latinLnBrk="0">
      <a:lnSpc>
        <a:spcPct val="90000"/>
      </a:lnSpc>
      <a:defRPr sz="5000" b="1">
        <a:solidFill>
          <a:schemeClr val="accent4">
            <a:hueOff val="-1578387"/>
            <a:satOff val="-86563"/>
            <a:lumOff val="-46744"/>
          </a:schemeClr>
        </a:solidFill>
        <a:latin typeface="+mn-lt"/>
        <a:ea typeface="+mn-ea"/>
        <a:cs typeface="+mn-cs"/>
        <a:sym typeface="Open Sans"/>
      </a:defRPr>
    </a:lvl6pPr>
    <a:lvl7pPr indent="1371600" defTabSz="457200" latinLnBrk="0">
      <a:lnSpc>
        <a:spcPct val="90000"/>
      </a:lnSpc>
      <a:defRPr sz="5000" b="1">
        <a:solidFill>
          <a:schemeClr val="accent4">
            <a:hueOff val="-1578387"/>
            <a:satOff val="-86563"/>
            <a:lumOff val="-46744"/>
          </a:schemeClr>
        </a:solidFill>
        <a:latin typeface="+mn-lt"/>
        <a:ea typeface="+mn-ea"/>
        <a:cs typeface="+mn-cs"/>
        <a:sym typeface="Open Sans"/>
      </a:defRPr>
    </a:lvl7pPr>
    <a:lvl8pPr indent="1600200" defTabSz="457200" latinLnBrk="0">
      <a:lnSpc>
        <a:spcPct val="90000"/>
      </a:lnSpc>
      <a:defRPr sz="5000" b="1">
        <a:solidFill>
          <a:schemeClr val="accent4">
            <a:hueOff val="-1578387"/>
            <a:satOff val="-86563"/>
            <a:lumOff val="-46744"/>
          </a:schemeClr>
        </a:solidFill>
        <a:latin typeface="+mn-lt"/>
        <a:ea typeface="+mn-ea"/>
        <a:cs typeface="+mn-cs"/>
        <a:sym typeface="Open Sans"/>
      </a:defRPr>
    </a:lvl8pPr>
    <a:lvl9pPr indent="1828800" defTabSz="457200" latinLnBrk="0">
      <a:lnSpc>
        <a:spcPct val="90000"/>
      </a:lnSpc>
      <a:defRPr sz="5000" b="1">
        <a:solidFill>
          <a:schemeClr val="accent4">
            <a:hueOff val="-1578387"/>
            <a:satOff val="-86563"/>
            <a:lumOff val="-46744"/>
          </a:schemeClr>
        </a:solidFill>
        <a:latin typeface="+mn-lt"/>
        <a:ea typeface="+mn-ea"/>
        <a:cs typeface="+mn-cs"/>
        <a:sym typeface="Open San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677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City of Little Rock: </a:t>
            </a:r>
            <a:r>
              <a:rPr lang="en-US" dirty="0"/>
              <a:t>primary applicant with mayoral support and resolution from Council</a:t>
            </a:r>
          </a:p>
          <a:p>
            <a:r>
              <a:rPr lang="en-US" b="1" dirty="0"/>
              <a:t>A</a:t>
            </a:r>
            <a:r>
              <a:rPr lang="en-US" sz="4800" b="1" dirty="0"/>
              <a:t>R</a:t>
            </a:r>
            <a:r>
              <a:rPr lang="en-US" b="1" dirty="0"/>
              <a:t>DOT: </a:t>
            </a:r>
            <a:r>
              <a:rPr lang="en-US" dirty="0"/>
              <a:t>co-applicant</a:t>
            </a:r>
          </a:p>
          <a:p>
            <a:r>
              <a:rPr lang="en-US" b="1" dirty="0"/>
              <a:t>Coalition of Downtown Neighborhoods:</a:t>
            </a:r>
            <a:br>
              <a:rPr lang="en-US" b="1" dirty="0"/>
            </a:br>
            <a:r>
              <a:rPr lang="en-US" dirty="0"/>
              <a:t>co-applicant and dozens of support letters</a:t>
            </a:r>
          </a:p>
          <a:p>
            <a:r>
              <a:rPr lang="en-US" b="1" dirty="0"/>
              <a:t>Arkansas Congressional Delegation: </a:t>
            </a:r>
            <a:r>
              <a:rPr lang="en-US" dirty="0"/>
              <a:t>support letter to the USDOT</a:t>
            </a:r>
          </a:p>
          <a:p>
            <a:r>
              <a:rPr lang="en-US" b="1" dirty="0"/>
              <a:t>Chamber of Commerce: </a:t>
            </a:r>
            <a:r>
              <a:rPr lang="en-US" dirty="0"/>
              <a:t>initiated the project and organized support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088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142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754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718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Title (Garver Red w/ Pi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" descr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67337" y="6556614"/>
            <a:ext cx="4165601" cy="3451581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Rectangle"/>
          <p:cNvSpPr/>
          <p:nvPr/>
        </p:nvSpPr>
        <p:spPr>
          <a:xfrm>
            <a:off x="-54818" y="-6946"/>
            <a:ext cx="24493636" cy="11881201"/>
          </a:xfrm>
          <a:prstGeom prst="rect">
            <a:avLst/>
          </a:prstGeom>
          <a:solidFill>
            <a:srgbClr val="782F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lnSpc>
                <a:spcPct val="70000"/>
              </a:lnSpc>
              <a:defRPr sz="18000" b="1" spc="-900"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pPr>
            <a:endParaRPr dirty="0"/>
          </a:p>
        </p:txBody>
      </p:sp>
      <p:sp>
        <p:nvSpPr>
          <p:cNvPr id="59" name="Image"/>
          <p:cNvSpPr>
            <a:spLocks noGrp="1"/>
          </p:cNvSpPr>
          <p:nvPr>
            <p:ph type="pic" idx="13"/>
          </p:nvPr>
        </p:nvSpPr>
        <p:spPr>
          <a:xfrm>
            <a:off x="-54818" y="8839"/>
            <a:ext cx="24493636" cy="11881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en-US" dirty="0"/>
              <a:t>Click icon to add picture</a:t>
            </a:r>
            <a:endParaRPr dirty="0"/>
          </a:p>
        </p:txBody>
      </p:sp>
      <p:sp>
        <p:nvSpPr>
          <p:cNvPr id="6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132210" y="3150811"/>
            <a:ext cx="20100727" cy="5068114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80000"/>
              </a:lnSpc>
              <a:defRPr sz="10000" spc="-100" baseline="0"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51062" y="8766919"/>
            <a:ext cx="8876705" cy="23555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spcBef>
                <a:spcPts val="600"/>
              </a:spcBef>
              <a:buSzTx/>
              <a:buNone/>
              <a:defRPr sz="3000"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lvl1pPr>
            <a:lvl2pPr marL="0" indent="228600">
              <a:spcBef>
                <a:spcPts val="600"/>
              </a:spcBef>
              <a:buSzTx/>
              <a:buNone/>
              <a:defRPr sz="3000"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lvl2pPr>
            <a:lvl3pPr marL="0" indent="457200">
              <a:spcBef>
                <a:spcPts val="600"/>
              </a:spcBef>
              <a:buSzTx/>
              <a:buNone/>
              <a:defRPr sz="3000"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lvl3pPr>
            <a:lvl4pPr marL="0" indent="685800">
              <a:spcBef>
                <a:spcPts val="600"/>
              </a:spcBef>
              <a:buSzTx/>
              <a:buNone/>
              <a:defRPr sz="3000"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lvl4pPr>
            <a:lvl5pPr marL="0" indent="914400">
              <a:spcBef>
                <a:spcPts val="600"/>
              </a:spcBef>
              <a:buSzTx/>
              <a:buNone/>
              <a:defRPr sz="3000"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2019 Owners Meeting"/>
          <p:cNvSpPr txBox="1"/>
          <p:nvPr/>
        </p:nvSpPr>
        <p:spPr>
          <a:xfrm>
            <a:off x="15472523" y="12429963"/>
            <a:ext cx="6766765" cy="690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>
            <a:lvl1pPr algn="r">
              <a:defRPr sz="3400" b="1" spc="-170">
                <a:solidFill>
                  <a:srgbClr val="333333"/>
                </a:solidFill>
                <a:latin typeface="+mn-lt"/>
                <a:ea typeface="+mn-ea"/>
                <a:cs typeface="+mn-cs"/>
                <a:sym typeface="Open Sans"/>
              </a:defRPr>
            </a:lvl1pPr>
          </a:lstStyle>
          <a:p>
            <a:r>
              <a:rPr lang="en-US" dirty="0"/>
              <a:t>Reconnecting Communities Pilot (RCP) Program</a:t>
            </a:r>
          </a:p>
        </p:txBody>
      </p:sp>
      <p:pic>
        <p:nvPicPr>
          <p:cNvPr id="6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062" y="12429963"/>
            <a:ext cx="3065662" cy="546737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AAE2D3B-DD5F-054E-915C-51F8A2574A5E}"/>
              </a:ext>
            </a:extLst>
          </p:cNvPr>
          <p:cNvCxnSpPr>
            <a:cxnSpLocks/>
          </p:cNvCxnSpPr>
          <p:nvPr userDrawn="1"/>
        </p:nvCxnSpPr>
        <p:spPr>
          <a:xfrm>
            <a:off x="2151062" y="2546068"/>
            <a:ext cx="483623" cy="0"/>
          </a:xfrm>
          <a:prstGeom prst="line">
            <a:avLst/>
          </a:prstGeom>
          <a:ln w="63500">
            <a:solidFill>
              <a:srgbClr val="DCDEE1"/>
            </a:solidFill>
            <a:miter lim="400000"/>
          </a:ln>
        </p:spPr>
      </p:cxn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(1-Column w/ Table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E10F72-37C3-1B4D-8D86-72A0CC0FAEAB}"/>
              </a:ext>
            </a:extLst>
          </p:cNvPr>
          <p:cNvCxnSpPr>
            <a:cxnSpLocks/>
          </p:cNvCxnSpPr>
          <p:nvPr userDrawn="1"/>
        </p:nvCxnSpPr>
        <p:spPr>
          <a:xfrm>
            <a:off x="-4902876" y="4811837"/>
            <a:ext cx="483623" cy="0"/>
          </a:xfrm>
          <a:prstGeom prst="line">
            <a:avLst/>
          </a:prstGeom>
          <a:ln w="63500">
            <a:solidFill>
              <a:srgbClr val="DCDEE1"/>
            </a:solidFill>
            <a:miter lim="400000"/>
          </a:ln>
        </p:spPr>
      </p:cxnSp>
      <p:sp>
        <p:nvSpPr>
          <p:cNvPr id="9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151062" y="2383910"/>
            <a:ext cx="6862309" cy="2257667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 dirty="0"/>
              <a:t>1-Column </a:t>
            </a:r>
            <a:br>
              <a:rPr lang="en-US" dirty="0"/>
            </a:br>
            <a:r>
              <a:rPr lang="en-US" dirty="0"/>
              <a:t>w/ Table</a:t>
            </a:r>
            <a:endParaRPr dirty="0"/>
          </a:p>
        </p:txBody>
      </p:sp>
      <p:sp>
        <p:nvSpPr>
          <p:cNvPr id="9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151062" y="5167607"/>
            <a:ext cx="6862309" cy="5555043"/>
          </a:xfrm>
          <a:prstGeom prst="rect">
            <a:avLst/>
          </a:prstGeom>
        </p:spPr>
        <p:txBody>
          <a:bodyPr anchor="t"/>
          <a:lstStyle>
            <a:lvl1pPr marL="4572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1pPr>
            <a:lvl2pPr marL="9144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System Font Regular"/>
              <a:buChar char="-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2pPr>
            <a:lvl3pPr marL="13716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3pPr>
            <a:lvl4pPr marL="18288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4pPr>
            <a:lvl5pPr marL="22860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5pPr>
          </a:lstStyle>
          <a:p>
            <a:pPr marL="457200" marR="0" lvl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One</a:t>
            </a:r>
          </a:p>
          <a:p>
            <a:pPr marL="914400" marR="0" lvl="1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System Font Regular"/>
              <a:buChar char="-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Two</a:t>
            </a:r>
          </a:p>
          <a:p>
            <a:pPr marL="1371600" marR="0" lvl="2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Three</a:t>
            </a:r>
          </a:p>
          <a:p>
            <a:pPr marL="1828800" marR="0" lvl="3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Four</a:t>
            </a:r>
          </a:p>
          <a:p>
            <a:pPr marL="2286000" marR="0" lvl="4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Five</a:t>
            </a:r>
          </a:p>
        </p:txBody>
      </p:sp>
      <p:sp>
        <p:nvSpPr>
          <p:cNvPr id="92" name="section name"/>
          <p:cNvSpPr txBox="1">
            <a:spLocks noGrp="1"/>
          </p:cNvSpPr>
          <p:nvPr>
            <p:ph type="body" sz="quarter" idx="13"/>
          </p:nvPr>
        </p:nvSpPr>
        <p:spPr>
          <a:xfrm>
            <a:off x="915178" y="943480"/>
            <a:ext cx="4268593" cy="91440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1500" b="1" cap="all" spc="200" baseline="0">
                <a:solidFill>
                  <a:srgbClr val="66696D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Open San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Rectangle"/>
          <p:cNvSpPr/>
          <p:nvPr/>
        </p:nvSpPr>
        <p:spPr>
          <a:xfrm>
            <a:off x="-54818" y="11872648"/>
            <a:ext cx="24493636" cy="1871061"/>
          </a:xfrm>
          <a:prstGeom prst="rect">
            <a:avLst/>
          </a:prstGeom>
          <a:solidFill>
            <a:srgbClr val="782F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lnSpc>
                <a:spcPct val="70000"/>
              </a:lnSpc>
              <a:defRPr sz="18000" b="1" spc="-900"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pPr>
            <a:endParaRPr dirty="0"/>
          </a:p>
        </p:txBody>
      </p:sp>
      <p:pic>
        <p:nvPicPr>
          <p:cNvPr id="9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062" y="12423401"/>
            <a:ext cx="3065662" cy="546736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2019 Owners Meeting"/>
          <p:cNvSpPr txBox="1"/>
          <p:nvPr/>
        </p:nvSpPr>
        <p:spPr>
          <a:xfrm>
            <a:off x="15472523" y="12435125"/>
            <a:ext cx="6760416" cy="690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>
            <a:lvl1pPr algn="r">
              <a:defRPr sz="3400" b="1" spc="-170"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lvl1pPr>
          </a:lstStyle>
          <a:p>
            <a:r>
              <a:rPr lang="en-US" dirty="0"/>
              <a:t>Reconnecting Communities Pilot (RCP) Program</a:t>
            </a:r>
          </a:p>
        </p:txBody>
      </p:sp>
    </p:spTree>
    <p:extLst>
      <p:ext uri="{BB962C8B-B14F-4D97-AF65-F5344CB8AC3E}">
        <p14:creationId xmlns:p14="http://schemas.microsoft.com/office/powerpoint/2010/main" val="291132510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v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5E8864-33FC-1A46-A2F8-67D8A44A0846}"/>
              </a:ext>
            </a:extLst>
          </p:cNvPr>
          <p:cNvCxnSpPr>
            <a:cxnSpLocks/>
          </p:cNvCxnSpPr>
          <p:nvPr userDrawn="1"/>
        </p:nvCxnSpPr>
        <p:spPr>
          <a:xfrm>
            <a:off x="2151062" y="4820616"/>
            <a:ext cx="483623" cy="0"/>
          </a:xfrm>
          <a:prstGeom prst="line">
            <a:avLst/>
          </a:prstGeom>
          <a:ln w="63500">
            <a:solidFill>
              <a:srgbClr val="DCDEE1"/>
            </a:solidFill>
            <a:miter lim="400000"/>
          </a:ln>
        </p:spPr>
      </p:cxnSp>
      <p:sp>
        <p:nvSpPr>
          <p:cNvPr id="9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151062" y="5362591"/>
            <a:ext cx="20454938" cy="5360056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80000"/>
              </a:lnSpc>
              <a:defRPr i="0"/>
            </a:lvl1pPr>
          </a:lstStyle>
          <a:p>
            <a:r>
              <a:rPr lang="en-US" dirty="0"/>
              <a:t>“Awesome quote can go here.”</a:t>
            </a:r>
            <a:endParaRPr dirty="0"/>
          </a:p>
        </p:txBody>
      </p:sp>
      <p:sp>
        <p:nvSpPr>
          <p:cNvPr id="92" name="section name"/>
          <p:cNvSpPr txBox="1">
            <a:spLocks noGrp="1"/>
          </p:cNvSpPr>
          <p:nvPr>
            <p:ph type="body" sz="quarter" idx="13"/>
          </p:nvPr>
        </p:nvSpPr>
        <p:spPr>
          <a:xfrm>
            <a:off x="915178" y="943480"/>
            <a:ext cx="4268593" cy="91440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1500" b="1" cap="all" spc="200" baseline="0">
                <a:solidFill>
                  <a:srgbClr val="66696D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Open San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Rectangle"/>
          <p:cNvSpPr/>
          <p:nvPr/>
        </p:nvSpPr>
        <p:spPr>
          <a:xfrm>
            <a:off x="-54818" y="11872648"/>
            <a:ext cx="24493636" cy="1871061"/>
          </a:xfrm>
          <a:prstGeom prst="rect">
            <a:avLst/>
          </a:prstGeom>
          <a:solidFill>
            <a:srgbClr val="782F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lnSpc>
                <a:spcPct val="70000"/>
              </a:lnSpc>
              <a:defRPr sz="18000" b="1" spc="-900"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pPr>
            <a:endParaRPr dirty="0"/>
          </a:p>
        </p:txBody>
      </p:sp>
      <p:pic>
        <p:nvPicPr>
          <p:cNvPr id="9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062" y="12423401"/>
            <a:ext cx="3065662" cy="546736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2019 Owners Meeting"/>
          <p:cNvSpPr txBox="1"/>
          <p:nvPr/>
        </p:nvSpPr>
        <p:spPr>
          <a:xfrm>
            <a:off x="15472523" y="12435125"/>
            <a:ext cx="6760416" cy="690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>
            <a:lvl1pPr algn="r">
              <a:defRPr sz="3400" b="1" spc="-170"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lvl1pPr>
          </a:lstStyle>
          <a:p>
            <a:r>
              <a:rPr lang="en-US" dirty="0"/>
              <a:t>Reconnecting Communities Pilot (RCP) Program</a:t>
            </a:r>
          </a:p>
        </p:txBody>
      </p:sp>
    </p:spTree>
    <p:extLst>
      <p:ext uri="{BB962C8B-B14F-4D97-AF65-F5344CB8AC3E}">
        <p14:creationId xmlns:p14="http://schemas.microsoft.com/office/powerpoint/2010/main" val="107284123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v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A31DDE7-C0E4-CA4E-97F1-E717F0291E45}"/>
              </a:ext>
            </a:extLst>
          </p:cNvPr>
          <p:cNvSpPr/>
          <p:nvPr userDrawn="1"/>
        </p:nvSpPr>
        <p:spPr>
          <a:xfrm>
            <a:off x="2151063" y="4249158"/>
            <a:ext cx="20454937" cy="5951538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1010443" sx="100179" sy="100179" algn="tl" rotWithShape="0">
              <a:prstClr val="black">
                <a:alpha val="8176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accent2">
                  <a:hueOff val="2464099"/>
                  <a:satOff val="-3448"/>
                  <a:lumOff val="73354"/>
                </a:schemeClr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151062" y="6527882"/>
            <a:ext cx="20454938" cy="228600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ctr">
              <a:lnSpc>
                <a:spcPct val="80000"/>
              </a:lnSpc>
              <a:defRPr i="0"/>
            </a:lvl1pPr>
          </a:lstStyle>
          <a:p>
            <a:r>
              <a:rPr lang="en-US" dirty="0"/>
              <a:t>“Awesome quote can go here.”</a:t>
            </a:r>
            <a:endParaRPr dirty="0"/>
          </a:p>
        </p:txBody>
      </p:sp>
      <p:sp>
        <p:nvSpPr>
          <p:cNvPr id="92" name="section name"/>
          <p:cNvSpPr txBox="1">
            <a:spLocks noGrp="1"/>
          </p:cNvSpPr>
          <p:nvPr>
            <p:ph type="body" sz="quarter" idx="13"/>
          </p:nvPr>
        </p:nvSpPr>
        <p:spPr>
          <a:xfrm>
            <a:off x="915178" y="943480"/>
            <a:ext cx="4268593" cy="91440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1500" b="1" cap="all" spc="200" baseline="0">
                <a:solidFill>
                  <a:srgbClr val="66696D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Open San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Rectangle"/>
          <p:cNvSpPr/>
          <p:nvPr/>
        </p:nvSpPr>
        <p:spPr>
          <a:xfrm>
            <a:off x="-54818" y="11872648"/>
            <a:ext cx="24493636" cy="1871061"/>
          </a:xfrm>
          <a:prstGeom prst="rect">
            <a:avLst/>
          </a:prstGeom>
          <a:solidFill>
            <a:srgbClr val="782F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lnSpc>
                <a:spcPct val="70000"/>
              </a:lnSpc>
              <a:defRPr sz="18000" b="1" spc="-900"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pPr>
            <a:endParaRPr dirty="0"/>
          </a:p>
        </p:txBody>
      </p:sp>
      <p:pic>
        <p:nvPicPr>
          <p:cNvPr id="9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062" y="12423401"/>
            <a:ext cx="3065662" cy="546736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2019 Owners Meeting"/>
          <p:cNvSpPr txBox="1"/>
          <p:nvPr/>
        </p:nvSpPr>
        <p:spPr>
          <a:xfrm>
            <a:off x="15472523" y="12435125"/>
            <a:ext cx="6760416" cy="690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>
            <a:lvl1pPr algn="r">
              <a:defRPr sz="3400" b="1" spc="-170"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lvl1pPr>
          </a:lstStyle>
          <a:p>
            <a:r>
              <a:rPr lang="en-US" dirty="0"/>
              <a:t>Reconnecting Communities Pilot (RCP) Program</a:t>
            </a:r>
          </a:p>
        </p:txBody>
      </p:sp>
      <p:sp>
        <p:nvSpPr>
          <p:cNvPr id="10" name="Text Placeholder 38">
            <a:extLst>
              <a:ext uri="{FF2B5EF4-FFF2-40B4-BE49-F238E27FC236}">
                <a16:creationId xmlns:a16="http://schemas.microsoft.com/office/drawing/2014/main" id="{BDFB55F0-53DC-334D-9541-4DC340564A5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435431" y="8821158"/>
            <a:ext cx="3886200" cy="914400"/>
          </a:xfrm>
          <a:noFill/>
        </p:spPr>
        <p:txBody>
          <a:bodyPr vert="horz" lIns="54864" rIns="54864" anchor="ctr" anchorCtr="1">
            <a:noAutofit/>
          </a:bodyPr>
          <a:lstStyle>
            <a:lvl1pPr marL="0" indent="0" algn="ctr">
              <a:buNone/>
              <a:defRPr lang="en-US" sz="1600" b="1" i="0" u="none" strike="noStrike" cap="all" spc="300" baseline="0" dirty="0" smtClean="0">
                <a:ln>
                  <a:noFill/>
                </a:ln>
                <a:solidFill>
                  <a:srgbClr val="782F40"/>
                </a:solidFill>
                <a:uFillTx/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  <a:sym typeface="Helvetica Ligh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8255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</a:pPr>
            <a:r>
              <a:rPr lang="en-US" dirty="0"/>
              <a:t>First name, last name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0DBBB553-72C4-AB45-BEDC-783A163FC3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863931" y="1734558"/>
            <a:ext cx="5029200" cy="50292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/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40796369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_v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8A8D94-1635-8441-9537-D01C939846B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54818" y="0"/>
            <a:ext cx="24494381" cy="11872648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151062" y="3657600"/>
            <a:ext cx="20454938" cy="3207664"/>
          </a:xfrm>
          <a:prstGeom prst="rect">
            <a:avLst/>
          </a:prstGeom>
        </p:spPr>
        <p:txBody>
          <a:bodyPr lIns="0" tIns="0" rIns="0" bIns="0" anchor="b" anchorCtr="1"/>
          <a:lstStyle>
            <a:lvl1pPr algn="ctr">
              <a:lnSpc>
                <a:spcPct val="80000"/>
              </a:lnSpc>
              <a:defRPr i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“Awesome quote can go here.”</a:t>
            </a:r>
            <a:endParaRPr dirty="0"/>
          </a:p>
        </p:txBody>
      </p:sp>
      <p:sp>
        <p:nvSpPr>
          <p:cNvPr id="92" name="section name"/>
          <p:cNvSpPr txBox="1">
            <a:spLocks noGrp="1"/>
          </p:cNvSpPr>
          <p:nvPr>
            <p:ph type="body" sz="quarter" idx="13"/>
          </p:nvPr>
        </p:nvSpPr>
        <p:spPr>
          <a:xfrm>
            <a:off x="915178" y="943480"/>
            <a:ext cx="4268593" cy="91440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1500" b="1" cap="all" spc="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Open San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8">
            <a:extLst>
              <a:ext uri="{FF2B5EF4-FFF2-40B4-BE49-F238E27FC236}">
                <a16:creationId xmlns:a16="http://schemas.microsoft.com/office/drawing/2014/main" id="{BDFB55F0-53DC-334D-9541-4DC340564A5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435431" y="7157367"/>
            <a:ext cx="3886200" cy="914400"/>
          </a:xfrm>
          <a:noFill/>
        </p:spPr>
        <p:txBody>
          <a:bodyPr vert="horz" lIns="54864" rIns="54864" anchor="ctr" anchorCtr="1">
            <a:noAutofit/>
          </a:bodyPr>
          <a:lstStyle>
            <a:lvl1pPr marL="0" indent="0" algn="ctr">
              <a:buNone/>
              <a:defRPr lang="en-US" sz="1600" b="1" i="0" u="none" strike="noStrike" cap="all" spc="300" baseline="0" dirty="0" smtClean="0">
                <a:ln>
                  <a:noFill/>
                </a:ln>
                <a:solidFill>
                  <a:schemeClr val="accent1"/>
                </a:solidFill>
                <a:uFillTx/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  <a:sym typeface="Helvetica Ligh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8255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</a:pPr>
            <a:r>
              <a:rPr lang="en-US" dirty="0"/>
              <a:t>First name, last name</a:t>
            </a:r>
          </a:p>
        </p:txBody>
      </p:sp>
      <p:sp>
        <p:nvSpPr>
          <p:cNvPr id="15" name="Rectangle">
            <a:extLst>
              <a:ext uri="{FF2B5EF4-FFF2-40B4-BE49-F238E27FC236}">
                <a16:creationId xmlns:a16="http://schemas.microsoft.com/office/drawing/2014/main" id="{58725F30-3D9A-BE4C-A87D-2E9ECACE48DA}"/>
              </a:ext>
            </a:extLst>
          </p:cNvPr>
          <p:cNvSpPr/>
          <p:nvPr userDrawn="1"/>
        </p:nvSpPr>
        <p:spPr>
          <a:xfrm>
            <a:off x="-54818" y="11872648"/>
            <a:ext cx="24493636" cy="1871061"/>
          </a:xfrm>
          <a:prstGeom prst="rect">
            <a:avLst/>
          </a:prstGeom>
          <a:solidFill>
            <a:srgbClr val="782F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lnSpc>
                <a:spcPct val="70000"/>
              </a:lnSpc>
              <a:defRPr sz="18000" b="1" spc="-900"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pPr>
            <a:endParaRPr dirty="0"/>
          </a:p>
        </p:txBody>
      </p:sp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E5EBF1A3-8448-AF40-83EB-877B24A503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1062" y="12423401"/>
            <a:ext cx="3065662" cy="546736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2019 Owners Meeting">
            <a:extLst>
              <a:ext uri="{FF2B5EF4-FFF2-40B4-BE49-F238E27FC236}">
                <a16:creationId xmlns:a16="http://schemas.microsoft.com/office/drawing/2014/main" id="{E8918B8B-1C45-7241-9EA9-7B78DCE51423}"/>
              </a:ext>
            </a:extLst>
          </p:cNvPr>
          <p:cNvSpPr txBox="1"/>
          <p:nvPr userDrawn="1"/>
        </p:nvSpPr>
        <p:spPr>
          <a:xfrm>
            <a:off x="15472523" y="12435125"/>
            <a:ext cx="6760416" cy="690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>
            <a:lvl1pPr algn="r">
              <a:defRPr sz="3400" b="1" spc="-170"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lvl1pPr>
          </a:lstStyle>
          <a:p>
            <a:r>
              <a:rPr lang="en-US" dirty="0"/>
              <a:t>Reconnecting Communities Pilot (RCP) Program</a:t>
            </a:r>
          </a:p>
        </p:txBody>
      </p:sp>
    </p:spTree>
    <p:extLst>
      <p:ext uri="{BB962C8B-B14F-4D97-AF65-F5344CB8AC3E}">
        <p14:creationId xmlns:p14="http://schemas.microsoft.com/office/powerpoint/2010/main" val="164332458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or Employee Profile_v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AF3123B-665E-AC4F-B683-C5CDAEB49B6C}"/>
              </a:ext>
            </a:extLst>
          </p:cNvPr>
          <p:cNvSpPr/>
          <p:nvPr userDrawn="1"/>
        </p:nvSpPr>
        <p:spPr>
          <a:xfrm>
            <a:off x="2151063" y="2699144"/>
            <a:ext cx="20454937" cy="7569008"/>
          </a:xfrm>
          <a:prstGeom prst="roundRect">
            <a:avLst>
              <a:gd name="adj" fmla="val 15122"/>
            </a:avLst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1010443" sx="100179" sy="100179" algn="tl" rotWithShape="0">
              <a:prstClr val="black">
                <a:alpha val="8176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accent2">
                  <a:hueOff val="2464099"/>
                  <a:satOff val="-3448"/>
                  <a:lumOff val="73354"/>
                </a:schemeClr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2" name="section name"/>
          <p:cNvSpPr txBox="1">
            <a:spLocks noGrp="1"/>
          </p:cNvSpPr>
          <p:nvPr>
            <p:ph type="body" sz="quarter" idx="13"/>
          </p:nvPr>
        </p:nvSpPr>
        <p:spPr>
          <a:xfrm>
            <a:off x="915178" y="943480"/>
            <a:ext cx="4268593" cy="91440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1500" b="1" cap="all" spc="200" baseline="0">
                <a:solidFill>
                  <a:srgbClr val="66696D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Open San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Rectangle"/>
          <p:cNvSpPr/>
          <p:nvPr/>
        </p:nvSpPr>
        <p:spPr>
          <a:xfrm>
            <a:off x="-54818" y="11872648"/>
            <a:ext cx="24493636" cy="1871061"/>
          </a:xfrm>
          <a:prstGeom prst="rect">
            <a:avLst/>
          </a:prstGeom>
          <a:solidFill>
            <a:srgbClr val="782F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lnSpc>
                <a:spcPct val="70000"/>
              </a:lnSpc>
              <a:defRPr sz="18000" b="1" spc="-900"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pPr>
            <a:endParaRPr dirty="0"/>
          </a:p>
        </p:txBody>
      </p:sp>
      <p:pic>
        <p:nvPicPr>
          <p:cNvPr id="9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062" y="12423401"/>
            <a:ext cx="3065662" cy="546736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2019 Owners Meeting"/>
          <p:cNvSpPr txBox="1"/>
          <p:nvPr/>
        </p:nvSpPr>
        <p:spPr>
          <a:xfrm>
            <a:off x="15472523" y="12435125"/>
            <a:ext cx="6760416" cy="690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>
            <a:lvl1pPr algn="r">
              <a:defRPr sz="3400" b="1" spc="-170"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lvl1pPr>
          </a:lstStyle>
          <a:p>
            <a:r>
              <a:rPr lang="en-US" dirty="0"/>
              <a:t>Reconnecting Communities Pilot (RCP) Program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5BEAB937-958F-7B4A-852E-AADE2A78F14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61559" y="3473389"/>
            <a:ext cx="11892381" cy="1554480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6000" b="1" i="0">
                <a:solidFill>
                  <a:schemeClr val="accent6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457200" indent="0">
              <a:buNone/>
              <a:defRPr b="1" i="0">
                <a:latin typeface="Roboto Black" panose="02000000000000000000" pitchFamily="2" charset="0"/>
                <a:ea typeface="Roboto Black" panose="02000000000000000000" pitchFamily="2" charset="0"/>
              </a:defRPr>
            </a:lvl2pPr>
            <a:lvl3pPr marL="914400" indent="0">
              <a:buNone/>
              <a:defRPr b="1" i="0">
                <a:latin typeface="Roboto Black" panose="02000000000000000000" pitchFamily="2" charset="0"/>
                <a:ea typeface="Roboto Black" panose="02000000000000000000" pitchFamily="2" charset="0"/>
              </a:defRPr>
            </a:lvl3pPr>
            <a:lvl4pPr marL="1371600" indent="0">
              <a:buNone/>
              <a:defRPr b="1" i="0">
                <a:latin typeface="Roboto Black" panose="02000000000000000000" pitchFamily="2" charset="0"/>
                <a:ea typeface="Roboto Black" panose="02000000000000000000" pitchFamily="2" charset="0"/>
              </a:defRPr>
            </a:lvl4pPr>
            <a:lvl5pPr marL="1828800" indent="0">
              <a:buNone/>
              <a:defRPr b="1" i="0">
                <a:latin typeface="Roboto Black" panose="02000000000000000000" pitchFamily="2" charset="0"/>
                <a:ea typeface="Roboto Black" panose="02000000000000000000" pitchFamily="2" charset="0"/>
              </a:defRPr>
            </a:lvl5pPr>
          </a:lstStyle>
          <a:p>
            <a:pPr lvl="0"/>
            <a:r>
              <a:rPr lang="en-US" dirty="0"/>
              <a:t>Project or Employee Profile</a:t>
            </a:r>
          </a:p>
        </p:txBody>
      </p:sp>
      <p:sp>
        <p:nvSpPr>
          <p:cNvPr id="17" name="Body Level One…">
            <a:extLst>
              <a:ext uri="{FF2B5EF4-FFF2-40B4-BE49-F238E27FC236}">
                <a16:creationId xmlns:a16="http://schemas.microsoft.com/office/drawing/2014/main" id="{62FD964F-A186-9248-B231-9D60C6F81C5E}"/>
              </a:ext>
            </a:extLst>
          </p:cNvPr>
          <p:cNvSpPr txBox="1">
            <a:spLocks noGrp="1"/>
          </p:cNvSpPr>
          <p:nvPr>
            <p:ph type="body" sz="half" idx="1" hasCustomPrompt="1"/>
          </p:nvPr>
        </p:nvSpPr>
        <p:spPr>
          <a:xfrm>
            <a:off x="9861215" y="5941001"/>
            <a:ext cx="11892723" cy="3738806"/>
          </a:xfrm>
          <a:prstGeom prst="rect">
            <a:avLst/>
          </a:prstGeom>
        </p:spPr>
        <p:txBody>
          <a:bodyPr anchor="t"/>
          <a:lstStyle>
            <a:lvl1pPr marL="4572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1pPr>
            <a:lvl2pPr marL="9144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System Font Regular"/>
              <a:buChar char="-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2pPr>
            <a:lvl3pPr marL="13716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3pPr>
            <a:lvl4pPr marL="18288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4pPr>
            <a:lvl5pPr marL="22860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5pPr>
          </a:lstStyle>
          <a:p>
            <a:pPr marL="457200" marR="0" lvl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One</a:t>
            </a:r>
          </a:p>
          <a:p>
            <a:pPr marL="914400" marR="0" lvl="1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System Font Regular"/>
              <a:buChar char="-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Two</a:t>
            </a:r>
          </a:p>
          <a:p>
            <a:pPr marL="1371600" marR="0" lvl="2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Three</a:t>
            </a:r>
          </a:p>
          <a:p>
            <a:pPr marL="1828800" marR="0" lvl="3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Four</a:t>
            </a:r>
          </a:p>
          <a:p>
            <a:pPr marL="2286000" marR="0" lvl="4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Five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7BF6E2-FB1C-1F4D-ABCA-64E3F08D88E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861558" y="5028188"/>
            <a:ext cx="11892723" cy="912813"/>
          </a:xfrm>
        </p:spPr>
        <p:txBody>
          <a:bodyPr>
            <a:normAutofit/>
          </a:bodyPr>
          <a:lstStyle>
            <a:lvl1pPr marL="0" indent="0">
              <a:buNone/>
              <a:defRPr sz="2400" b="1" i="0" cap="all" spc="300" baseline="0">
                <a:solidFill>
                  <a:srgbClr val="782F40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dirty="0"/>
              <a:t>PROJECT OR EMPLOYEE SUBHEAD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2636C213-A358-C74D-B25A-FFF7A4F7486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2151064" y="2699144"/>
            <a:ext cx="6859587" cy="7569008"/>
          </a:xfrm>
          <a:custGeom>
            <a:avLst/>
            <a:gdLst>
              <a:gd name="connsiteX0" fmla="*/ 1144585 w 6859587"/>
              <a:gd name="connsiteY0" fmla="*/ 0 h 7569008"/>
              <a:gd name="connsiteX1" fmla="*/ 6859587 w 6859587"/>
              <a:gd name="connsiteY1" fmla="*/ 0 h 7569008"/>
              <a:gd name="connsiteX2" fmla="*/ 6859587 w 6859587"/>
              <a:gd name="connsiteY2" fmla="*/ 7569008 h 7569008"/>
              <a:gd name="connsiteX3" fmla="*/ 1144585 w 6859587"/>
              <a:gd name="connsiteY3" fmla="*/ 7569008 h 7569008"/>
              <a:gd name="connsiteX4" fmla="*/ 0 w 6859587"/>
              <a:gd name="connsiteY4" fmla="*/ 6424423 h 7569008"/>
              <a:gd name="connsiteX5" fmla="*/ 0 w 6859587"/>
              <a:gd name="connsiteY5" fmla="*/ 1144585 h 7569008"/>
              <a:gd name="connsiteX6" fmla="*/ 1144585 w 6859587"/>
              <a:gd name="connsiteY6" fmla="*/ 0 h 7569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9587" h="7569008">
                <a:moveTo>
                  <a:pt x="1144585" y="0"/>
                </a:moveTo>
                <a:lnTo>
                  <a:pt x="6859587" y="0"/>
                </a:lnTo>
                <a:lnTo>
                  <a:pt x="6859587" y="7569008"/>
                </a:lnTo>
                <a:lnTo>
                  <a:pt x="1144585" y="7569008"/>
                </a:lnTo>
                <a:cubicBezTo>
                  <a:pt x="512449" y="7569008"/>
                  <a:pt x="0" y="7056560"/>
                  <a:pt x="0" y="6424423"/>
                </a:cubicBezTo>
                <a:lnTo>
                  <a:pt x="0" y="1144585"/>
                </a:lnTo>
                <a:cubicBezTo>
                  <a:pt x="0" y="512448"/>
                  <a:pt x="512449" y="0"/>
                  <a:pt x="1144585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4675623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ist (6-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ection name"/>
          <p:cNvSpPr txBox="1">
            <a:spLocks noGrp="1"/>
          </p:cNvSpPr>
          <p:nvPr>
            <p:ph type="body" sz="quarter" idx="13"/>
          </p:nvPr>
        </p:nvSpPr>
        <p:spPr>
          <a:xfrm>
            <a:off x="915178" y="943480"/>
            <a:ext cx="4268593" cy="91440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1500" b="1" cap="all" spc="200" baseline="0">
                <a:solidFill>
                  <a:srgbClr val="66696D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Open San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Rectangle"/>
          <p:cNvSpPr/>
          <p:nvPr/>
        </p:nvSpPr>
        <p:spPr>
          <a:xfrm>
            <a:off x="-54818" y="11872648"/>
            <a:ext cx="24493636" cy="1871061"/>
          </a:xfrm>
          <a:prstGeom prst="rect">
            <a:avLst/>
          </a:prstGeom>
          <a:solidFill>
            <a:srgbClr val="782F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lnSpc>
                <a:spcPct val="70000"/>
              </a:lnSpc>
              <a:defRPr sz="18000" b="1" spc="-900"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pPr>
            <a:endParaRPr dirty="0"/>
          </a:p>
        </p:txBody>
      </p:sp>
      <p:pic>
        <p:nvPicPr>
          <p:cNvPr id="9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062" y="12423401"/>
            <a:ext cx="3065662" cy="546736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2019 Owners Meeting"/>
          <p:cNvSpPr txBox="1"/>
          <p:nvPr/>
        </p:nvSpPr>
        <p:spPr>
          <a:xfrm>
            <a:off x="15472523" y="12435125"/>
            <a:ext cx="6760416" cy="690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>
            <a:lvl1pPr algn="r">
              <a:defRPr sz="3400" b="1" spc="-170"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lvl1pPr>
          </a:lstStyle>
          <a:p>
            <a:r>
              <a:rPr lang="en-US" dirty="0"/>
              <a:t>Reconnecting Communities Pilot (RCP) Program</a:t>
            </a:r>
          </a:p>
        </p:txBody>
      </p:sp>
      <p:sp>
        <p:nvSpPr>
          <p:cNvPr id="9" name="Shape 31" title="Panelist #1 (Title)">
            <a:extLst>
              <a:ext uri="{FF2B5EF4-FFF2-40B4-BE49-F238E27FC236}">
                <a16:creationId xmlns:a16="http://schemas.microsoft.com/office/drawing/2014/main" id="{A58F0162-912D-864B-A3E3-05AE62301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35688" y="4852675"/>
            <a:ext cx="5940479" cy="91440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3000" b="0" i="0" cap="none" spc="-100" baseline="0">
                <a:solidFill>
                  <a:srgbClr val="66696D"/>
                </a:solidFill>
                <a:latin typeface="Open Sans" charset="0"/>
                <a:ea typeface="Open Sans" charset="0"/>
                <a:cs typeface="Open Sans" charset="0"/>
                <a:sym typeface="Open Sans Extrabold"/>
              </a:defRPr>
            </a:lvl1pPr>
          </a:lstStyle>
          <a:p>
            <a:r>
              <a:rPr lang="en-US" dirty="0"/>
              <a:t>Title</a:t>
            </a:r>
            <a:endParaRPr dirty="0"/>
          </a:p>
        </p:txBody>
      </p:sp>
      <p:sp>
        <p:nvSpPr>
          <p:cNvPr id="10" name="Text Placeholder 4" title="Panelist #2 (Title)">
            <a:extLst>
              <a:ext uri="{FF2B5EF4-FFF2-40B4-BE49-F238E27FC236}">
                <a16:creationId xmlns:a16="http://schemas.microsoft.com/office/drawing/2014/main" id="{17BA9462-8625-4146-9790-CDD5E06FD6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405833" y="4852675"/>
            <a:ext cx="5947581" cy="914400"/>
          </a:xfrm>
        </p:spPr>
        <p:txBody>
          <a:bodyPr anchor="t" anchorCtr="0">
            <a:noAutofit/>
          </a:bodyPr>
          <a:lstStyle>
            <a:lvl1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000" b="0" i="0" u="none" strike="noStrike" cap="none" spc="-100" baseline="0" dirty="0">
                <a:ln>
                  <a:noFill/>
                </a:ln>
                <a:solidFill>
                  <a:srgbClr val="66696D"/>
                </a:solidFill>
                <a:uFillTx/>
                <a:latin typeface="Open Sans" charset="0"/>
                <a:ea typeface="Open Sans" charset="0"/>
                <a:cs typeface="Open Sans" charset="0"/>
                <a:sym typeface="Open Sans Extrabold"/>
              </a:defRPr>
            </a:lvl1pPr>
            <a:lvl2pPr marL="635000" indent="0">
              <a:buNone/>
              <a:defRPr sz="3500" baseline="0">
                <a:solidFill>
                  <a:schemeClr val="bg1"/>
                </a:solidFill>
              </a:defRPr>
            </a:lvl2pPr>
            <a:lvl3pPr marL="1270000" indent="0">
              <a:buNone/>
              <a:defRPr sz="3500" baseline="0">
                <a:solidFill>
                  <a:schemeClr val="bg1"/>
                </a:solidFill>
              </a:defRPr>
            </a:lvl3pPr>
            <a:lvl4pPr marL="1905000" indent="0">
              <a:buNone/>
              <a:defRPr sz="3500" baseline="0">
                <a:solidFill>
                  <a:schemeClr val="bg1"/>
                </a:solidFill>
              </a:defRPr>
            </a:lvl4pPr>
            <a:lvl5pPr marL="2540000" indent="0">
              <a:buNone/>
              <a:defRPr sz="35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14" title="Panelist #3 (Title)">
            <a:extLst>
              <a:ext uri="{FF2B5EF4-FFF2-40B4-BE49-F238E27FC236}">
                <a16:creationId xmlns:a16="http://schemas.microsoft.com/office/drawing/2014/main" id="{4E344E3B-6BBE-9F4E-AD18-BC52419825C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077565" y="4852675"/>
            <a:ext cx="5953095" cy="91440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lang="en-US" sz="3000" b="0" i="0" u="none" strike="noStrike" cap="none" spc="-100" baseline="0" dirty="0">
                <a:ln>
                  <a:noFill/>
                </a:ln>
                <a:solidFill>
                  <a:srgbClr val="66696D"/>
                </a:solidFill>
                <a:uFillTx/>
                <a:latin typeface="Open Sans" charset="0"/>
                <a:ea typeface="Open Sans" charset="0"/>
                <a:cs typeface="Open Sans" charset="0"/>
                <a:sym typeface="Open Sans Extrabold"/>
              </a:defRPr>
            </a:lvl1pPr>
          </a:lstStyle>
          <a:p>
            <a:pPr marL="0" marR="0" lvl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Title</a:t>
            </a:r>
          </a:p>
        </p:txBody>
      </p:sp>
      <p:sp>
        <p:nvSpPr>
          <p:cNvPr id="12" name="Text Placeholder 16" title="Panelist #4 (Title)">
            <a:extLst>
              <a:ext uri="{FF2B5EF4-FFF2-40B4-BE49-F238E27FC236}">
                <a16:creationId xmlns:a16="http://schemas.microsoft.com/office/drawing/2014/main" id="{0785158A-A41D-4F4B-A3D8-1E212F7E1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35263" y="8600356"/>
            <a:ext cx="5940904" cy="91440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lang="en-US" sz="3000" b="0" i="0" u="none" strike="noStrike" cap="none" spc="-100" baseline="0" dirty="0">
                <a:ln>
                  <a:noFill/>
                </a:ln>
                <a:solidFill>
                  <a:srgbClr val="66696D"/>
                </a:solidFill>
                <a:uFillTx/>
                <a:latin typeface="Open Sans" charset="0"/>
                <a:ea typeface="Open Sans" charset="0"/>
                <a:cs typeface="Open Sans" charset="0"/>
                <a:sym typeface="Open Sans Extrabold"/>
              </a:defRPr>
            </a:lvl1pPr>
          </a:lstStyle>
          <a:p>
            <a:pPr marL="0" marR="0" lvl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Title</a:t>
            </a:r>
          </a:p>
        </p:txBody>
      </p:sp>
      <p:sp>
        <p:nvSpPr>
          <p:cNvPr id="13" name="Text Placeholder 18" title="Panelist #5 (Title)">
            <a:extLst>
              <a:ext uri="{FF2B5EF4-FFF2-40B4-BE49-F238E27FC236}">
                <a16:creationId xmlns:a16="http://schemas.microsoft.com/office/drawing/2014/main" id="{5B2009A6-FB56-2F4D-B429-319285AC4A8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06367" y="8600356"/>
            <a:ext cx="5947047" cy="91440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lang="en-US" sz="3000" b="0" i="0" u="none" strike="noStrike" cap="none" spc="-100" baseline="0" dirty="0">
                <a:ln>
                  <a:noFill/>
                </a:ln>
                <a:solidFill>
                  <a:srgbClr val="66696D"/>
                </a:solidFill>
                <a:uFillTx/>
                <a:latin typeface="Open Sans" charset="0"/>
                <a:ea typeface="Open Sans" charset="0"/>
                <a:cs typeface="Open Sans" charset="0"/>
                <a:sym typeface="Open Sans Extrabold"/>
              </a:defRPr>
            </a:lvl1pPr>
          </a:lstStyle>
          <a:p>
            <a:pPr marL="0" marR="0" lvl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Title</a:t>
            </a:r>
          </a:p>
        </p:txBody>
      </p:sp>
      <p:sp>
        <p:nvSpPr>
          <p:cNvPr id="15" name="Text Placeholder 20" title="Panelist #6 (Title)">
            <a:extLst>
              <a:ext uri="{FF2B5EF4-FFF2-40B4-BE49-F238E27FC236}">
                <a16:creationId xmlns:a16="http://schemas.microsoft.com/office/drawing/2014/main" id="{6F5B86B9-5499-E043-A835-856211498BF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077673" y="8600356"/>
            <a:ext cx="5952987" cy="914400"/>
          </a:xfrm>
        </p:spPr>
        <p:txBody>
          <a:bodyPr anchor="t" anchorCtr="0">
            <a:noAutofit/>
          </a:bodyPr>
          <a:lstStyle>
            <a:lvl1pPr marL="0" indent="0">
              <a:spcBef>
                <a:spcPts val="0"/>
              </a:spcBef>
              <a:buNone/>
              <a:defRPr lang="en-US" sz="3000" b="0" i="0" u="none" strike="noStrike" cap="none" spc="-100" baseline="0" dirty="0">
                <a:ln>
                  <a:noFill/>
                </a:ln>
                <a:solidFill>
                  <a:srgbClr val="66696D"/>
                </a:solidFill>
                <a:uFillTx/>
                <a:latin typeface="Open Sans" charset="0"/>
                <a:ea typeface="Open Sans" charset="0"/>
                <a:cs typeface="Open Sans" charset="0"/>
                <a:sym typeface="Open Sans Extrabold"/>
              </a:defRPr>
            </a:lvl1pPr>
          </a:lstStyle>
          <a:p>
            <a:pPr marL="0" marR="0" lvl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Title</a:t>
            </a:r>
          </a:p>
        </p:txBody>
      </p:sp>
      <p:sp>
        <p:nvSpPr>
          <p:cNvPr id="16" name="Shape 34" title="Panelist #1 (Name)">
            <a:extLst>
              <a:ext uri="{FF2B5EF4-FFF2-40B4-BE49-F238E27FC236}">
                <a16:creationId xmlns:a16="http://schemas.microsoft.com/office/drawing/2014/main" id="{A72E78DE-A995-294C-9880-42F5217A0D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35688" y="3598181"/>
            <a:ext cx="5940479" cy="1241365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4400" b="1" i="0" kern="0" spc="-100" baseline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charset="0"/>
              </a:defRPr>
            </a:lvl1pPr>
          </a:lstStyle>
          <a:p>
            <a:r>
              <a:rPr lang="en-US" dirty="0"/>
              <a:t>First, Last Name</a:t>
            </a:r>
            <a:endParaRPr dirty="0"/>
          </a:p>
        </p:txBody>
      </p:sp>
      <p:sp>
        <p:nvSpPr>
          <p:cNvPr id="17" name="Text Placeholder 2" title="Panelist #2 (Name)">
            <a:extLst>
              <a:ext uri="{FF2B5EF4-FFF2-40B4-BE49-F238E27FC236}">
                <a16:creationId xmlns:a16="http://schemas.microsoft.com/office/drawing/2014/main" id="{2D844810-DFE9-334C-B4D9-2D9094A664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05833" y="3601296"/>
            <a:ext cx="5947581" cy="1238250"/>
          </a:xfrm>
        </p:spPr>
        <p:txBody>
          <a:bodyPr anchor="b" anchorCtr="0">
            <a:noAutofit/>
          </a:bodyPr>
          <a:lstStyle>
            <a:lvl1pPr marL="0" marR="0" indent="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400" b="1" i="0" u="none" strike="noStrike" kern="0" cap="none" spc="-100" baseline="0" dirty="0">
                <a:ln>
                  <a:noFill/>
                </a:ln>
                <a:solidFill>
                  <a:schemeClr val="accent6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  <a:cs typeface="Open Sans" charset="0"/>
                <a:sym typeface="Helvetica Light"/>
              </a:defRPr>
            </a:lvl1pPr>
          </a:lstStyle>
          <a:p>
            <a:r>
              <a:rPr lang="en-US" dirty="0"/>
              <a:t>First, Last Name</a:t>
            </a:r>
          </a:p>
        </p:txBody>
      </p:sp>
      <p:sp>
        <p:nvSpPr>
          <p:cNvPr id="18" name="Text Placeholder 6" title="Panelist #3 (Name)">
            <a:extLst>
              <a:ext uri="{FF2B5EF4-FFF2-40B4-BE49-F238E27FC236}">
                <a16:creationId xmlns:a16="http://schemas.microsoft.com/office/drawing/2014/main" id="{B1385C70-2921-2E43-A6D1-B5458C6474F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077767" y="3601296"/>
            <a:ext cx="5952893" cy="1238250"/>
          </a:xfrm>
        </p:spPr>
        <p:txBody>
          <a:bodyPr anchor="b" anchorCtr="0">
            <a:noAutofit/>
          </a:bodyPr>
          <a:lstStyle>
            <a:lvl1pPr marL="0" marR="0" indent="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4400" b="1" i="0" u="none" strike="noStrike" kern="0" cap="none" spc="-100" baseline="0" dirty="0">
                <a:ln>
                  <a:noFill/>
                </a:ln>
                <a:solidFill>
                  <a:schemeClr val="accent6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  <a:cs typeface="Open Sans" charset="0"/>
                <a:sym typeface="Helvetica Light"/>
              </a:defRPr>
            </a:lvl1pPr>
          </a:lstStyle>
          <a:p>
            <a:r>
              <a:rPr lang="en-US" dirty="0"/>
              <a:t>First, Last Name</a:t>
            </a:r>
          </a:p>
        </p:txBody>
      </p:sp>
      <p:sp>
        <p:nvSpPr>
          <p:cNvPr id="19" name="Text Placeholder 8" title="Panelist #4 (Name)">
            <a:extLst>
              <a:ext uri="{FF2B5EF4-FFF2-40B4-BE49-F238E27FC236}">
                <a16:creationId xmlns:a16="http://schemas.microsoft.com/office/drawing/2014/main" id="{EF343753-FB77-FC47-9999-7ADB9E6334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35263" y="7326527"/>
            <a:ext cx="5940904" cy="1238250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4400" b="1" i="0" u="none" strike="noStrike" kern="0" cap="none" spc="-100" baseline="0" dirty="0">
                <a:ln>
                  <a:noFill/>
                </a:ln>
                <a:solidFill>
                  <a:schemeClr val="accent6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  <a:cs typeface="Open Sans" charset="0"/>
                <a:sym typeface="Helvetica Light"/>
              </a:defRPr>
            </a:lvl1pPr>
          </a:lstStyle>
          <a:p>
            <a:r>
              <a:rPr lang="en-US" dirty="0"/>
              <a:t>First, Last Name</a:t>
            </a:r>
          </a:p>
        </p:txBody>
      </p:sp>
      <p:sp>
        <p:nvSpPr>
          <p:cNvPr id="20" name="Text Placeholder 10" title="Panelist #5 (Name)">
            <a:extLst>
              <a:ext uri="{FF2B5EF4-FFF2-40B4-BE49-F238E27FC236}">
                <a16:creationId xmlns:a16="http://schemas.microsoft.com/office/drawing/2014/main" id="{1E0CFD52-823D-E94C-A4C5-7B0558A1BDD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05833" y="7326527"/>
            <a:ext cx="5947581" cy="1238250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4400" b="1" i="0" u="none" strike="noStrike" kern="0" cap="none" spc="-100" baseline="0" dirty="0">
                <a:ln>
                  <a:noFill/>
                </a:ln>
                <a:solidFill>
                  <a:schemeClr val="accent6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  <a:cs typeface="Open Sans" charset="0"/>
                <a:sym typeface="Helvetica Light"/>
              </a:defRPr>
            </a:lvl1pPr>
          </a:lstStyle>
          <a:p>
            <a:r>
              <a:rPr lang="en-US" dirty="0"/>
              <a:t>First, Last Name</a:t>
            </a:r>
          </a:p>
        </p:txBody>
      </p:sp>
      <p:sp>
        <p:nvSpPr>
          <p:cNvPr id="21" name="Text Placeholder 12" title="Panelist #6 (Name)">
            <a:extLst>
              <a:ext uri="{FF2B5EF4-FFF2-40B4-BE49-F238E27FC236}">
                <a16:creationId xmlns:a16="http://schemas.microsoft.com/office/drawing/2014/main" id="{B39392E1-DAAD-B94F-96AC-CFF7E62A64F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077565" y="7326527"/>
            <a:ext cx="5953095" cy="1238250"/>
          </a:xfrm>
        </p:spPr>
        <p:txBody>
          <a:bodyPr anchor="b" anchorCtr="0">
            <a:noAutofit/>
          </a:bodyPr>
          <a:lstStyle>
            <a:lvl1pPr marL="0" indent="0">
              <a:buNone/>
              <a:defRPr lang="en-US" sz="4400" b="1" i="0" u="none" strike="noStrike" kern="0" cap="none" spc="-100" baseline="0" dirty="0">
                <a:ln>
                  <a:noFill/>
                </a:ln>
                <a:solidFill>
                  <a:schemeClr val="accent6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  <a:cs typeface="Open Sans" charset="0"/>
                <a:sym typeface="Helvetica Light"/>
              </a:defRPr>
            </a:lvl1pPr>
          </a:lstStyle>
          <a:p>
            <a:r>
              <a:rPr lang="en-US" dirty="0"/>
              <a:t>First, Last Name</a:t>
            </a:r>
          </a:p>
        </p:txBody>
      </p:sp>
    </p:spTree>
    <p:extLst>
      <p:ext uri="{BB962C8B-B14F-4D97-AF65-F5344CB8AC3E}">
        <p14:creationId xmlns:p14="http://schemas.microsoft.com/office/powerpoint/2010/main" val="127321112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ist w/ Pic (6-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val 37">
            <a:extLst>
              <a:ext uri="{FF2B5EF4-FFF2-40B4-BE49-F238E27FC236}">
                <a16:creationId xmlns:a16="http://schemas.microsoft.com/office/drawing/2014/main" id="{FDC56FDF-A017-A149-B6C8-4CF549ADD5F4}"/>
              </a:ext>
            </a:extLst>
          </p:cNvPr>
          <p:cNvSpPr>
            <a:spLocks noChangeAspect="1"/>
          </p:cNvSpPr>
          <p:nvPr userDrawn="1"/>
        </p:nvSpPr>
        <p:spPr>
          <a:xfrm>
            <a:off x="19779247" y="2537549"/>
            <a:ext cx="2743200" cy="2743200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1010443" sx="100179" sy="100179" algn="tl" rotWithShape="0">
              <a:prstClr val="black">
                <a:alpha val="8176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accent2">
                  <a:hueOff val="2464099"/>
                  <a:satOff val="-3448"/>
                  <a:lumOff val="73354"/>
                </a:schemeClr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4149C61-9170-A349-A3AB-3E80199BCF26}"/>
              </a:ext>
            </a:extLst>
          </p:cNvPr>
          <p:cNvSpPr>
            <a:spLocks noChangeAspect="1"/>
          </p:cNvSpPr>
          <p:nvPr userDrawn="1"/>
        </p:nvSpPr>
        <p:spPr>
          <a:xfrm>
            <a:off x="15444578" y="2537549"/>
            <a:ext cx="2743200" cy="2743200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1010443" sx="100179" sy="100179" algn="tl" rotWithShape="0">
              <a:prstClr val="black">
                <a:alpha val="8176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accent2">
                  <a:hueOff val="2464099"/>
                  <a:satOff val="-3448"/>
                  <a:lumOff val="73354"/>
                </a:schemeClr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E5CD14A-3CE7-C545-9DA8-36DAD671A71B}"/>
              </a:ext>
            </a:extLst>
          </p:cNvPr>
          <p:cNvSpPr>
            <a:spLocks noChangeAspect="1"/>
          </p:cNvSpPr>
          <p:nvPr userDrawn="1"/>
        </p:nvSpPr>
        <p:spPr>
          <a:xfrm>
            <a:off x="11109909" y="2537549"/>
            <a:ext cx="2743200" cy="2743200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1010443" sx="100179" sy="100179" algn="tl" rotWithShape="0">
              <a:prstClr val="black">
                <a:alpha val="8176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accent2">
                  <a:hueOff val="2464099"/>
                  <a:satOff val="-3448"/>
                  <a:lumOff val="73354"/>
                </a:schemeClr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459516A-3ADB-9041-9FE9-515AE4D80763}"/>
              </a:ext>
            </a:extLst>
          </p:cNvPr>
          <p:cNvSpPr>
            <a:spLocks noChangeAspect="1"/>
          </p:cNvSpPr>
          <p:nvPr userDrawn="1"/>
        </p:nvSpPr>
        <p:spPr>
          <a:xfrm>
            <a:off x="6775240" y="2537549"/>
            <a:ext cx="2743200" cy="2743200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1010443" sx="100179" sy="100179" algn="tl" rotWithShape="0">
              <a:prstClr val="black">
                <a:alpha val="8176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accent2">
                  <a:hueOff val="2464099"/>
                  <a:satOff val="-3448"/>
                  <a:lumOff val="73354"/>
                </a:schemeClr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3422BFC-9E6E-4C46-BD81-F2EDB6FACDB1}"/>
              </a:ext>
            </a:extLst>
          </p:cNvPr>
          <p:cNvSpPr>
            <a:spLocks noChangeAspect="1"/>
          </p:cNvSpPr>
          <p:nvPr userDrawn="1"/>
        </p:nvSpPr>
        <p:spPr>
          <a:xfrm>
            <a:off x="2440571" y="2537549"/>
            <a:ext cx="2743200" cy="2743200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1010443" sx="100179" sy="100179" algn="tl" rotWithShape="0">
              <a:prstClr val="black">
                <a:alpha val="8176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accent2">
                  <a:hueOff val="2464099"/>
                  <a:satOff val="-3448"/>
                  <a:lumOff val="73354"/>
                </a:schemeClr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2" name="section name"/>
          <p:cNvSpPr txBox="1">
            <a:spLocks noGrp="1"/>
          </p:cNvSpPr>
          <p:nvPr>
            <p:ph type="body" sz="quarter" idx="13"/>
          </p:nvPr>
        </p:nvSpPr>
        <p:spPr>
          <a:xfrm>
            <a:off x="915178" y="943480"/>
            <a:ext cx="4268593" cy="91440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1500" b="1" cap="all" spc="200" baseline="0">
                <a:solidFill>
                  <a:srgbClr val="66696D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Open San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Rectangle"/>
          <p:cNvSpPr/>
          <p:nvPr/>
        </p:nvSpPr>
        <p:spPr>
          <a:xfrm>
            <a:off x="-54818" y="11872648"/>
            <a:ext cx="24493636" cy="1871061"/>
          </a:xfrm>
          <a:prstGeom prst="rect">
            <a:avLst/>
          </a:prstGeom>
          <a:solidFill>
            <a:srgbClr val="782F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lnSpc>
                <a:spcPct val="70000"/>
              </a:lnSpc>
              <a:defRPr sz="18000" b="1" spc="-900"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pPr>
            <a:endParaRPr dirty="0"/>
          </a:p>
        </p:txBody>
      </p:sp>
      <p:pic>
        <p:nvPicPr>
          <p:cNvPr id="9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062" y="12423401"/>
            <a:ext cx="3065662" cy="546736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2019 Owners Meeting"/>
          <p:cNvSpPr txBox="1"/>
          <p:nvPr/>
        </p:nvSpPr>
        <p:spPr>
          <a:xfrm>
            <a:off x="15472523" y="12435125"/>
            <a:ext cx="6760416" cy="690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>
            <a:lvl1pPr algn="r">
              <a:defRPr sz="3400" b="1" spc="-170"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lvl1pPr>
          </a:lstStyle>
          <a:p>
            <a:r>
              <a:rPr lang="en-US" dirty="0"/>
              <a:t>Reconnecting Communities Pilot (RCP) Program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C16868E-F1C1-994B-A467-A7FC681C6D4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151062" y="2640931"/>
            <a:ext cx="2743200" cy="27432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7B54634-9E26-6341-95A8-BD6802341D8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85731" y="2640164"/>
            <a:ext cx="2743200" cy="27432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US" sz="2800" b="0" i="0" u="none" strike="noStrike" cap="none" spc="0" baseline="0" dirty="0">
                <a:ln>
                  <a:noFill/>
                </a:ln>
                <a:solidFill>
                  <a:srgbClr val="66696D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defRPr>
            </a:lvl1pPr>
          </a:lstStyle>
          <a:p>
            <a:r>
              <a:rPr lang="en-US" sz="2800" b="0" i="0" u="none" strike="noStrike" cap="none" spc="0" baseline="0" dirty="0">
                <a:ln>
                  <a:noFill/>
                </a:ln>
                <a:solidFill>
                  <a:srgbClr val="66696D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Picture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587A681-CB01-E24E-8405-0AFA347703B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820400" y="2668586"/>
            <a:ext cx="2743200" cy="27432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US" sz="2800" b="0" i="0" u="none" strike="noStrike" cap="none" spc="0" baseline="0" dirty="0">
                <a:ln>
                  <a:noFill/>
                </a:ln>
                <a:solidFill>
                  <a:srgbClr val="66696D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defRPr>
            </a:lvl1pPr>
          </a:lstStyle>
          <a:p>
            <a:r>
              <a:rPr lang="en-US" sz="2800" b="0" i="0" u="none" strike="noStrike" cap="none" spc="0" baseline="0" dirty="0">
                <a:ln>
                  <a:noFill/>
                </a:ln>
                <a:solidFill>
                  <a:srgbClr val="66696D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Picture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B82F1C5-02E2-8441-970C-FCB47497D5A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5155069" y="2668586"/>
            <a:ext cx="2743200" cy="27432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US" sz="2800" b="0" i="0" u="none" strike="noStrike" cap="none" spc="0" baseline="0" dirty="0">
                <a:ln>
                  <a:noFill/>
                </a:ln>
                <a:solidFill>
                  <a:srgbClr val="66696D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defRPr>
            </a:lvl1pPr>
          </a:lstStyle>
          <a:p>
            <a:r>
              <a:rPr lang="en-US" sz="2800" b="0" i="0" u="none" strike="noStrike" cap="none" spc="0" baseline="0" dirty="0">
                <a:ln>
                  <a:noFill/>
                </a:ln>
                <a:solidFill>
                  <a:srgbClr val="66696D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Picture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9AD11E2-5471-584F-90F8-9ABBD367389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9489738" y="2668739"/>
            <a:ext cx="2743200" cy="2743200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US" sz="2800" b="0" i="0" u="none" strike="noStrike" cap="none" spc="0" baseline="0" dirty="0">
                <a:ln>
                  <a:noFill/>
                </a:ln>
                <a:solidFill>
                  <a:srgbClr val="66696D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defRPr>
            </a:lvl1pPr>
          </a:lstStyle>
          <a:p>
            <a:r>
              <a:rPr lang="en-US" sz="2800" b="0" i="0" u="none" strike="noStrike" cap="none" spc="0" baseline="0" dirty="0">
                <a:ln>
                  <a:noFill/>
                </a:ln>
                <a:solidFill>
                  <a:srgbClr val="66696D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C2DD0E9-D69E-CA49-84DB-CBC1BAE696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90821" y="7630598"/>
            <a:ext cx="3886200" cy="1828800"/>
          </a:xfrm>
        </p:spPr>
        <p:txBody>
          <a:bodyPr lIns="91440">
            <a:no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800"/>
            </a:lvl3pPr>
            <a:lvl4pPr marL="1371600" indent="0">
              <a:buNone/>
              <a:defRPr sz="2800"/>
            </a:lvl4pPr>
            <a:lvl5pPr marL="1828800" indent="0">
              <a:buNone/>
              <a:defRPr sz="2800"/>
            </a:lvl5pPr>
          </a:lstStyle>
          <a:p>
            <a:pPr lvl="0"/>
            <a:r>
              <a:rPr lang="en-US" dirty="0"/>
              <a:t>Employee Title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DD5061E-1E14-0444-9DD5-E0D244799B2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90623" y="6017103"/>
            <a:ext cx="3886200" cy="1554480"/>
          </a:xfrm>
        </p:spPr>
        <p:txBody>
          <a:bodyPr anchor="b" anchorCtr="0"/>
          <a:lstStyle>
            <a:lvl1pPr marL="0" indent="0" algn="ctr">
              <a:buNone/>
              <a:defRPr b="1" i="0">
                <a:solidFill>
                  <a:schemeClr val="accent6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457200" indent="0">
              <a:buNone/>
              <a:defRPr b="1" i="0">
                <a:latin typeface="Roboto Black" panose="02000000000000000000" pitchFamily="2" charset="0"/>
                <a:ea typeface="Roboto Black" panose="02000000000000000000" pitchFamily="2" charset="0"/>
              </a:defRPr>
            </a:lvl2pPr>
            <a:lvl3pPr marL="914400" indent="0">
              <a:buNone/>
              <a:defRPr b="1" i="0">
                <a:latin typeface="Roboto Black" panose="02000000000000000000" pitchFamily="2" charset="0"/>
                <a:ea typeface="Roboto Black" panose="02000000000000000000" pitchFamily="2" charset="0"/>
              </a:defRPr>
            </a:lvl3pPr>
            <a:lvl4pPr marL="1371600" indent="0">
              <a:buNone/>
              <a:defRPr b="1" i="0">
                <a:latin typeface="Roboto Black" panose="02000000000000000000" pitchFamily="2" charset="0"/>
                <a:ea typeface="Roboto Black" panose="02000000000000000000" pitchFamily="2" charset="0"/>
              </a:defRPr>
            </a:lvl4pPr>
            <a:lvl5pPr marL="1828800" indent="0">
              <a:buNone/>
              <a:defRPr b="1" i="0">
                <a:latin typeface="Roboto Black" panose="02000000000000000000" pitchFamily="2" charset="0"/>
                <a:ea typeface="Roboto Black" panose="02000000000000000000" pitchFamily="2" charset="0"/>
              </a:defRPr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E56D362-FE35-4748-A020-1EDAB739BC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64347" y="7630598"/>
            <a:ext cx="3886200" cy="1828800"/>
          </a:xfrm>
        </p:spPr>
        <p:txBody>
          <a:bodyPr>
            <a:normAutofit/>
          </a:bodyPr>
          <a:lstStyle>
            <a:lvl1pPr marL="0" indent="0" algn="ctr">
              <a:buNone/>
              <a:defRPr lang="en-US" sz="2800" b="0" i="0" u="none" strike="noStrike" cap="none" spc="0" baseline="0" dirty="0">
                <a:ln>
                  <a:noFill/>
                </a:ln>
                <a:solidFill>
                  <a:srgbClr val="66696D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Employee Title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E2EF9B2-B88D-9F40-A674-C06286BFB4A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64199" y="6017103"/>
            <a:ext cx="3886200" cy="1554480"/>
          </a:xfrm>
        </p:spPr>
        <p:txBody>
          <a:bodyPr anchor="b" anchorCtr="0"/>
          <a:lstStyle>
            <a:lvl1pPr marL="0" indent="0" algn="ctr">
              <a:buNone/>
              <a:defRPr b="1" i="0">
                <a:solidFill>
                  <a:schemeClr val="accent6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57ABF782-9DE6-E147-BA6D-550E75D1FC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37775" y="6017103"/>
            <a:ext cx="3886200" cy="1554480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lang="en-US" sz="3600" b="1" i="0" u="none" strike="noStrike" cap="none" spc="0" baseline="0" dirty="0">
                <a:ln>
                  <a:noFill/>
                </a:ln>
                <a:solidFill>
                  <a:schemeClr val="accent6"/>
                </a:solidFill>
                <a:uFillTx/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  <a:sym typeface="Helvetica Light"/>
              </a:defRPr>
            </a:lvl1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220E93A6-6530-454E-8AC2-8C8887D787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337873" y="7630598"/>
            <a:ext cx="3886200" cy="1828800"/>
          </a:xfrm>
        </p:spPr>
        <p:txBody>
          <a:bodyPr>
            <a:normAutofit/>
          </a:bodyPr>
          <a:lstStyle>
            <a:lvl1pPr marL="0" indent="0" algn="ctr">
              <a:buNone/>
              <a:defRPr lang="en-US" sz="2800" b="0" i="0" u="none" strike="noStrike" cap="none" spc="0" baseline="0" dirty="0">
                <a:ln>
                  <a:noFill/>
                </a:ln>
                <a:solidFill>
                  <a:srgbClr val="66696D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defRPr>
            </a:lvl1pPr>
          </a:lstStyle>
          <a:p>
            <a:pPr lvl="0"/>
            <a:r>
              <a:rPr lang="en-US" dirty="0"/>
              <a:t>Employee Title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506F400-5E24-7447-834B-55E8D6570E6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711351" y="6017103"/>
            <a:ext cx="3886200" cy="1554480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lang="en-US" sz="3600" b="1" i="0" u="none" strike="noStrike" cap="none" spc="0" baseline="0" dirty="0">
                <a:ln>
                  <a:noFill/>
                </a:ln>
                <a:solidFill>
                  <a:schemeClr val="accent6"/>
                </a:solidFill>
                <a:uFillTx/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  <a:sym typeface="Helvetica Light"/>
              </a:defRPr>
            </a:lvl1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D268676-7E83-944C-910A-1D73708BA57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711399" y="7630598"/>
            <a:ext cx="3886200" cy="1828800"/>
          </a:xfrm>
        </p:spPr>
        <p:txBody>
          <a:bodyPr>
            <a:normAutofit/>
          </a:bodyPr>
          <a:lstStyle>
            <a:lvl1pPr marL="0" indent="0" algn="ctr">
              <a:buNone/>
              <a:defRPr lang="en-US" sz="2800" b="0" i="0" u="none" strike="noStrike" cap="none" spc="0" baseline="0" dirty="0">
                <a:ln>
                  <a:noFill/>
                </a:ln>
                <a:solidFill>
                  <a:srgbClr val="66696D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defRPr>
            </a:lvl1pPr>
          </a:lstStyle>
          <a:p>
            <a:pPr lvl="0"/>
            <a:r>
              <a:rPr lang="en-US" dirty="0"/>
              <a:t>Employee Title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FC2B9E26-E69B-FA42-89CE-0DDD2697A52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9084925" y="6017103"/>
            <a:ext cx="3886200" cy="1554480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lang="en-US" sz="3600" b="1" i="0" u="none" strike="noStrike" cap="none" spc="0" baseline="0" dirty="0">
                <a:ln>
                  <a:noFill/>
                </a:ln>
                <a:solidFill>
                  <a:schemeClr val="accent6"/>
                </a:solidFill>
                <a:uFillTx/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  <a:sym typeface="Helvetica Light"/>
              </a:defRPr>
            </a:lvl1pPr>
          </a:lstStyle>
          <a:p>
            <a:pPr lvl="0"/>
            <a:r>
              <a:rPr lang="en-US" dirty="0"/>
              <a:t>First Name, 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C81219A4-B6CF-3346-A891-4CEF70A8532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9084925" y="7630598"/>
            <a:ext cx="3886200" cy="1828800"/>
          </a:xfrm>
        </p:spPr>
        <p:txBody>
          <a:bodyPr>
            <a:normAutofit/>
          </a:bodyPr>
          <a:lstStyle>
            <a:lvl1pPr marL="0" indent="0" algn="ctr">
              <a:buNone/>
              <a:defRPr lang="en-US" sz="2800" b="0" i="0" u="none" strike="noStrike" cap="none" spc="0" baseline="0" dirty="0">
                <a:ln>
                  <a:noFill/>
                </a:ln>
                <a:solidFill>
                  <a:srgbClr val="66696D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defRPr>
            </a:lvl1pPr>
          </a:lstStyle>
          <a:p>
            <a:pPr lvl="0"/>
            <a:r>
              <a:rPr lang="en-US" dirty="0"/>
              <a:t>Employee Title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20BB500E-FC41-EC48-B6A7-27CDC1565CD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590675" y="9528082"/>
            <a:ext cx="3886200" cy="914400"/>
          </a:xfrm>
          <a:noFill/>
        </p:spPr>
        <p:txBody>
          <a:bodyPr vert="horz" lIns="54864" rIns="54864">
            <a:noAutofit/>
          </a:bodyPr>
          <a:lstStyle>
            <a:lvl1pPr marL="0" indent="0" algn="ctr">
              <a:buNone/>
              <a:defRPr lang="en-US" sz="1600" b="1" i="0" u="none" strike="noStrike" cap="all" spc="300" baseline="0" dirty="0" smtClean="0">
                <a:ln>
                  <a:noFill/>
                </a:ln>
                <a:solidFill>
                  <a:srgbClr val="782F40"/>
                </a:solidFill>
                <a:uFillTx/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  <a:sym typeface="Helvetica Ligh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8255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</a:pPr>
            <a:r>
              <a:rPr lang="en-US" dirty="0"/>
              <a:t>KEY INFO GOES HERE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CDFA6797-91C9-B145-9E4B-5E5F9834E3B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64238" y="9528082"/>
            <a:ext cx="3886200" cy="914400"/>
          </a:xfrm>
          <a:noFill/>
        </p:spPr>
        <p:txBody>
          <a:bodyPr vert="horz" lIns="54864" rIns="54864">
            <a:noAutofit/>
          </a:bodyPr>
          <a:lstStyle>
            <a:lvl1pPr marL="0" indent="0" algn="ctr">
              <a:buNone/>
              <a:defRPr lang="en-US" sz="1600" b="1" i="0" u="none" strike="noStrike" cap="all" spc="300" baseline="0" dirty="0" smtClean="0">
                <a:ln>
                  <a:noFill/>
                </a:ln>
                <a:solidFill>
                  <a:srgbClr val="782F40"/>
                </a:solidFill>
                <a:uFillTx/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  <a:sym typeface="Helvetica Ligh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8255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</a:pPr>
            <a:r>
              <a:rPr lang="en-US" dirty="0"/>
              <a:t>Key info goes here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D7F0285-6587-A74B-A69B-E051C1CBEBA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337800" y="9528082"/>
            <a:ext cx="3886200" cy="914400"/>
          </a:xfrm>
          <a:noFill/>
        </p:spPr>
        <p:txBody>
          <a:bodyPr vert="horz" lIns="54864" rIns="54864">
            <a:normAutofit/>
          </a:bodyPr>
          <a:lstStyle>
            <a:lvl1pPr marL="0" indent="0" algn="ctr">
              <a:buNone/>
              <a:defRPr lang="en-US" sz="1600" b="1" i="0" u="none" strike="noStrike" cap="all" spc="300" baseline="0" dirty="0" smtClean="0">
                <a:ln>
                  <a:noFill/>
                </a:ln>
                <a:solidFill>
                  <a:srgbClr val="782F40"/>
                </a:solidFill>
                <a:uFillTx/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  <a:sym typeface="Helvetica Ligh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8255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</a:pPr>
            <a:r>
              <a:rPr lang="en-US" dirty="0"/>
              <a:t>Key info goes here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C56234D2-5105-1942-BB01-77D14F34CDD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711363" y="9528082"/>
            <a:ext cx="3886200" cy="914400"/>
          </a:xfrm>
          <a:noFill/>
        </p:spPr>
        <p:txBody>
          <a:bodyPr vert="horz" lIns="54864" rIns="54864">
            <a:normAutofit/>
          </a:bodyPr>
          <a:lstStyle>
            <a:lvl1pPr marL="0" indent="0" algn="ctr">
              <a:buNone/>
              <a:defRPr lang="en-US" sz="1600" b="1" i="0" u="none" strike="noStrike" cap="all" spc="300" baseline="0" dirty="0" smtClean="0">
                <a:ln>
                  <a:noFill/>
                </a:ln>
                <a:solidFill>
                  <a:srgbClr val="782F40"/>
                </a:solidFill>
                <a:uFillTx/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  <a:sym typeface="Helvetica Ligh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8255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</a:pPr>
            <a:r>
              <a:rPr lang="en-US" dirty="0"/>
              <a:t>Key info goes here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53066046-A573-CE46-BBDE-2197794F0D5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084925" y="9528082"/>
            <a:ext cx="3886200" cy="914400"/>
          </a:xfrm>
          <a:noFill/>
        </p:spPr>
        <p:txBody>
          <a:bodyPr vert="horz" lIns="54864" rIns="54864">
            <a:normAutofit/>
          </a:bodyPr>
          <a:lstStyle>
            <a:lvl1pPr marL="0" indent="0" algn="ctr">
              <a:buNone/>
              <a:defRPr lang="en-US" sz="1600" b="1" i="0" u="none" strike="noStrike" cap="all" spc="300" baseline="0" dirty="0" smtClean="0">
                <a:ln>
                  <a:noFill/>
                </a:ln>
                <a:solidFill>
                  <a:srgbClr val="782F40"/>
                </a:solidFill>
                <a:uFillTx/>
                <a:latin typeface="Roboto Black" panose="02000000000000000000" pitchFamily="2" charset="0"/>
                <a:ea typeface="Roboto Black" panose="02000000000000000000" pitchFamily="2" charset="0"/>
                <a:cs typeface="Open Sans" panose="020B0606030504020204" pitchFamily="34" charset="0"/>
                <a:sym typeface="Helvetica Ligh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8255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</a:pPr>
            <a:r>
              <a:rPr lang="en-US" dirty="0"/>
              <a:t>Key info goes here</a:t>
            </a:r>
          </a:p>
        </p:txBody>
      </p:sp>
    </p:spTree>
    <p:extLst>
      <p:ext uri="{BB962C8B-B14F-4D97-AF65-F5344CB8AC3E}">
        <p14:creationId xmlns:p14="http://schemas.microsoft.com/office/powerpoint/2010/main" val="2512360092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ection name"/>
          <p:cNvSpPr txBox="1">
            <a:spLocks noGrp="1"/>
          </p:cNvSpPr>
          <p:nvPr>
            <p:ph type="body" sz="quarter" idx="13"/>
          </p:nvPr>
        </p:nvSpPr>
        <p:spPr>
          <a:xfrm>
            <a:off x="915178" y="943480"/>
            <a:ext cx="4268593" cy="91440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1500" b="1" cap="all" spc="200" baseline="0">
                <a:solidFill>
                  <a:srgbClr val="66696D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Open San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Rectangle"/>
          <p:cNvSpPr/>
          <p:nvPr/>
        </p:nvSpPr>
        <p:spPr>
          <a:xfrm>
            <a:off x="-54818" y="11872648"/>
            <a:ext cx="24493636" cy="1871061"/>
          </a:xfrm>
          <a:prstGeom prst="rect">
            <a:avLst/>
          </a:prstGeom>
          <a:solidFill>
            <a:srgbClr val="782F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lnSpc>
                <a:spcPct val="70000"/>
              </a:lnSpc>
              <a:defRPr sz="18000" b="1" spc="-900"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pPr>
            <a:endParaRPr dirty="0"/>
          </a:p>
        </p:txBody>
      </p:sp>
      <p:pic>
        <p:nvPicPr>
          <p:cNvPr id="9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062" y="12423401"/>
            <a:ext cx="3065662" cy="546736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2019 Owners Meeting"/>
          <p:cNvSpPr txBox="1"/>
          <p:nvPr/>
        </p:nvSpPr>
        <p:spPr>
          <a:xfrm>
            <a:off x="15472523" y="12435125"/>
            <a:ext cx="6760416" cy="690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>
            <a:lvl1pPr algn="r">
              <a:defRPr sz="3400" b="1" spc="-170"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lvl1pPr>
          </a:lstStyle>
          <a:p>
            <a:r>
              <a:rPr lang="en-US" dirty="0"/>
              <a:t>Reconnecting Communities Pilot (RCP) Program</a:t>
            </a:r>
          </a:p>
        </p:txBody>
      </p:sp>
    </p:spTree>
    <p:extLst>
      <p:ext uri="{BB962C8B-B14F-4D97-AF65-F5344CB8AC3E}">
        <p14:creationId xmlns:p14="http://schemas.microsoft.com/office/powerpoint/2010/main" val="394186673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CFCC1-5165-C606-80AA-16F24BE55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85BA4F-386C-0995-7306-A2C3F0D947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08036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ing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6291AE-E5E3-B441-A229-9980461965CA}"/>
              </a:ext>
            </a:extLst>
          </p:cNvPr>
          <p:cNvSpPr txBox="1"/>
          <p:nvPr userDrawn="1"/>
        </p:nvSpPr>
        <p:spPr>
          <a:xfrm>
            <a:off x="-2020957" y="3931991"/>
            <a:ext cx="28425913" cy="65146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ts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3000" b="1" i="0" u="none" strike="noStrike" cap="none" spc="0" normalizeH="0" baseline="0" dirty="0">
                <a:ln>
                  <a:noFill/>
                </a:ln>
                <a:solidFill>
                  <a:srgbClr val="E6E6E6">
                    <a:alpha val="49875"/>
                  </a:srgbClr>
                </a:solidFill>
                <a:effectLst/>
                <a:uFillTx/>
                <a:latin typeface="Roboto Black" panose="02000000000000000000" pitchFamily="2" charset="0"/>
                <a:ea typeface="Roboto Black" panose="02000000000000000000" pitchFamily="2" charset="0"/>
                <a:cs typeface="Helvetica Light"/>
                <a:sym typeface="Helvetica Light"/>
              </a:rPr>
              <a:t>BREAK</a:t>
            </a:r>
          </a:p>
        </p:txBody>
      </p:sp>
      <p:sp>
        <p:nvSpPr>
          <p:cNvPr id="17" name="Rectangle">
            <a:extLst>
              <a:ext uri="{FF2B5EF4-FFF2-40B4-BE49-F238E27FC236}">
                <a16:creationId xmlns:a16="http://schemas.microsoft.com/office/drawing/2014/main" id="{3583A32D-14CE-8F41-8A1E-6F1CA4ABF7CB}"/>
              </a:ext>
            </a:extLst>
          </p:cNvPr>
          <p:cNvSpPr/>
          <p:nvPr userDrawn="1"/>
        </p:nvSpPr>
        <p:spPr>
          <a:xfrm>
            <a:off x="0" y="11902090"/>
            <a:ext cx="24384000" cy="1871061"/>
          </a:xfrm>
          <a:prstGeom prst="rect">
            <a:avLst/>
          </a:prstGeom>
          <a:solidFill>
            <a:srgbClr val="782F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lnSpc>
                <a:spcPct val="70000"/>
              </a:lnSpc>
              <a:defRPr sz="18000" b="1" spc="-900"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pPr>
            <a:endParaRPr dirty="0"/>
          </a:p>
        </p:txBody>
      </p:sp>
      <p:sp>
        <p:nvSpPr>
          <p:cNvPr id="60" name="Title Text"/>
          <p:cNvSpPr txBox="1">
            <a:spLocks noGrp="1"/>
          </p:cNvSpPr>
          <p:nvPr userDrawn="1">
            <p:ph type="title" hasCustomPrompt="1"/>
          </p:nvPr>
        </p:nvSpPr>
        <p:spPr>
          <a:xfrm>
            <a:off x="2132210" y="3647767"/>
            <a:ext cx="20100727" cy="5068114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ctr">
              <a:lnSpc>
                <a:spcPct val="80000"/>
              </a:lnSpc>
              <a:defRPr sz="10000" spc="-100"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Meeting Break</a:t>
            </a:r>
            <a:br>
              <a:rPr lang="en-US" dirty="0"/>
            </a:br>
            <a:r>
              <a:rPr lang="en-US" dirty="0"/>
              <a:t>(xx Minutes)</a:t>
            </a:r>
            <a:endParaRPr dirty="0"/>
          </a:p>
        </p:txBody>
      </p:sp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21B7BB34-EBDD-BF42-B5AC-11DE925A8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1062" y="12423401"/>
            <a:ext cx="3065662" cy="54673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2019 Owners Meeting">
            <a:extLst>
              <a:ext uri="{FF2B5EF4-FFF2-40B4-BE49-F238E27FC236}">
                <a16:creationId xmlns:a16="http://schemas.microsoft.com/office/drawing/2014/main" id="{D2697EF8-EAE0-D647-927C-41B2EA5E6C92}"/>
              </a:ext>
            </a:extLst>
          </p:cNvPr>
          <p:cNvSpPr txBox="1"/>
          <p:nvPr userDrawn="1"/>
        </p:nvSpPr>
        <p:spPr>
          <a:xfrm>
            <a:off x="15472523" y="12435125"/>
            <a:ext cx="6760416" cy="690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>
            <a:lvl1pPr algn="r">
              <a:defRPr sz="3400" b="1" spc="-170"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lvl1pPr>
          </a:lstStyle>
          <a:p>
            <a:r>
              <a:rPr lang="en-US" dirty="0"/>
              <a:t>Reconnecting Communities Pilot (RCP) Program</a:t>
            </a:r>
          </a:p>
        </p:txBody>
      </p:sp>
    </p:spTree>
    <p:extLst>
      <p:ext uri="{BB962C8B-B14F-4D97-AF65-F5344CB8AC3E}">
        <p14:creationId xmlns:p14="http://schemas.microsoft.com/office/powerpoint/2010/main" val="93105488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2-Column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E10F72-37C3-1B4D-8D86-72A0CC0FAEAB}"/>
              </a:ext>
            </a:extLst>
          </p:cNvPr>
          <p:cNvCxnSpPr>
            <a:cxnSpLocks/>
          </p:cNvCxnSpPr>
          <p:nvPr userDrawn="1"/>
        </p:nvCxnSpPr>
        <p:spPr>
          <a:xfrm>
            <a:off x="-2943450" y="3018112"/>
            <a:ext cx="483623" cy="0"/>
          </a:xfrm>
          <a:prstGeom prst="line">
            <a:avLst/>
          </a:prstGeom>
          <a:ln w="63500">
            <a:solidFill>
              <a:srgbClr val="DCDEE1"/>
            </a:solidFill>
            <a:miter lim="400000"/>
          </a:ln>
        </p:spPr>
      </p:cxnSp>
      <p:sp>
        <p:nvSpPr>
          <p:cNvPr id="9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151062" y="590185"/>
            <a:ext cx="20454938" cy="2257667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151062" y="3373882"/>
            <a:ext cx="10040938" cy="5555043"/>
          </a:xfrm>
          <a:prstGeom prst="rect">
            <a:avLst/>
          </a:prstGeom>
        </p:spPr>
        <p:txBody>
          <a:bodyPr anchor="t"/>
          <a:lstStyle>
            <a:lvl1pPr marL="4572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1pPr>
            <a:lvl2pPr marL="9144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System Font Regular"/>
              <a:buChar char="-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2pPr>
            <a:lvl3pPr marL="13716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3pPr>
            <a:lvl4pPr marL="18288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4pPr>
            <a:lvl5pPr marL="22860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5pPr>
          </a:lstStyle>
          <a:p>
            <a:r>
              <a:rPr lang="en-US" dirty="0"/>
              <a:t>Body Level One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  <a:p>
            <a:pPr lvl="3"/>
            <a:r>
              <a:rPr lang="en-US" dirty="0"/>
              <a:t>Body Level Four</a:t>
            </a:r>
          </a:p>
          <a:p>
            <a:pPr lvl="4"/>
            <a:r>
              <a:rPr lang="en-US" dirty="0"/>
              <a:t>Body Level Five</a:t>
            </a:r>
          </a:p>
        </p:txBody>
      </p:sp>
      <p:sp>
        <p:nvSpPr>
          <p:cNvPr id="94" name="Rectangle"/>
          <p:cNvSpPr/>
          <p:nvPr/>
        </p:nvSpPr>
        <p:spPr>
          <a:xfrm>
            <a:off x="-54818" y="11872648"/>
            <a:ext cx="24493636" cy="1871061"/>
          </a:xfrm>
          <a:prstGeom prst="rect">
            <a:avLst/>
          </a:prstGeom>
          <a:solidFill>
            <a:srgbClr val="782F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lnSpc>
                <a:spcPct val="70000"/>
              </a:lnSpc>
              <a:defRPr sz="18000" b="1" spc="-900"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pPr>
            <a:endParaRPr dirty="0"/>
          </a:p>
        </p:txBody>
      </p:sp>
      <p:pic>
        <p:nvPicPr>
          <p:cNvPr id="9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062" y="12423401"/>
            <a:ext cx="3065662" cy="546736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2019 Owners Meeting"/>
          <p:cNvSpPr txBox="1"/>
          <p:nvPr/>
        </p:nvSpPr>
        <p:spPr>
          <a:xfrm>
            <a:off x="15472523" y="12435125"/>
            <a:ext cx="6760416" cy="690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>
            <a:lvl1pPr algn="r">
              <a:defRPr sz="3400" b="1" spc="-170"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lvl1pPr>
          </a:lstStyle>
          <a:p>
            <a:r>
              <a:rPr lang="en-US" dirty="0"/>
              <a:t>Reconnecting Communities Pilot (RCP) Program</a:t>
            </a:r>
          </a:p>
        </p:txBody>
      </p:sp>
      <p:sp>
        <p:nvSpPr>
          <p:cNvPr id="11" name="Body Level One…">
            <a:extLst>
              <a:ext uri="{FF2B5EF4-FFF2-40B4-BE49-F238E27FC236}">
                <a16:creationId xmlns:a16="http://schemas.microsoft.com/office/drawing/2014/main" id="{B9D6521F-0983-994D-802A-8536530C0150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12565062" y="3373882"/>
            <a:ext cx="10040938" cy="5555043"/>
          </a:xfrm>
          <a:prstGeom prst="rect">
            <a:avLst/>
          </a:prstGeom>
        </p:spPr>
        <p:txBody>
          <a:bodyPr anchor="t"/>
          <a:lstStyle>
            <a:lvl1pPr marL="4572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1pPr>
            <a:lvl2pPr marL="9144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System Font Regular"/>
              <a:buChar char="-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2pPr>
            <a:lvl3pPr marL="13716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3pPr>
            <a:lvl4pPr marL="18288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4pPr>
            <a:lvl5pPr marL="22860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5pPr>
          </a:lstStyle>
          <a:p>
            <a:pPr marL="457200" marR="0" lvl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One</a:t>
            </a:r>
          </a:p>
          <a:p>
            <a:pPr marL="914400" marR="0" lvl="1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System Font Regular"/>
              <a:buChar char="-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Two</a:t>
            </a:r>
          </a:p>
          <a:p>
            <a:pPr marL="1371600" marR="0" lvl="2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Three</a:t>
            </a:r>
          </a:p>
          <a:p>
            <a:pPr marL="1828800" marR="0" lvl="3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Four</a:t>
            </a:r>
          </a:p>
          <a:p>
            <a:pPr marL="2286000" marR="0" lvl="4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30901112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3-Column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E10F72-37C3-1B4D-8D86-72A0CC0FAEAB}"/>
              </a:ext>
            </a:extLst>
          </p:cNvPr>
          <p:cNvCxnSpPr>
            <a:cxnSpLocks/>
          </p:cNvCxnSpPr>
          <p:nvPr userDrawn="1"/>
        </p:nvCxnSpPr>
        <p:spPr>
          <a:xfrm>
            <a:off x="-4576305" y="4811837"/>
            <a:ext cx="483623" cy="0"/>
          </a:xfrm>
          <a:prstGeom prst="line">
            <a:avLst/>
          </a:prstGeom>
          <a:ln w="63500">
            <a:solidFill>
              <a:srgbClr val="DCDEE1"/>
            </a:solidFill>
            <a:miter lim="400000"/>
          </a:ln>
        </p:spPr>
      </p:cxnSp>
      <p:sp>
        <p:nvSpPr>
          <p:cNvPr id="9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151062" y="2383910"/>
            <a:ext cx="20454938" cy="2257667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2" name="section name"/>
          <p:cNvSpPr txBox="1">
            <a:spLocks noGrp="1"/>
          </p:cNvSpPr>
          <p:nvPr>
            <p:ph type="body" sz="quarter" idx="13"/>
          </p:nvPr>
        </p:nvSpPr>
        <p:spPr>
          <a:xfrm>
            <a:off x="915178" y="943480"/>
            <a:ext cx="4268593" cy="91440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1500" b="1" cap="all" spc="200" baseline="0">
                <a:solidFill>
                  <a:srgbClr val="66696D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Open San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Rectangle"/>
          <p:cNvSpPr/>
          <p:nvPr/>
        </p:nvSpPr>
        <p:spPr>
          <a:xfrm>
            <a:off x="-54818" y="11872648"/>
            <a:ext cx="24493636" cy="1871061"/>
          </a:xfrm>
          <a:prstGeom prst="rect">
            <a:avLst/>
          </a:prstGeom>
          <a:solidFill>
            <a:srgbClr val="782F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lnSpc>
                <a:spcPct val="70000"/>
              </a:lnSpc>
              <a:defRPr sz="18000" b="1" spc="-900"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pPr>
            <a:endParaRPr dirty="0"/>
          </a:p>
        </p:txBody>
      </p:sp>
      <p:pic>
        <p:nvPicPr>
          <p:cNvPr id="9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062" y="12423401"/>
            <a:ext cx="3065662" cy="546736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2019 Owners Meeting"/>
          <p:cNvSpPr txBox="1"/>
          <p:nvPr/>
        </p:nvSpPr>
        <p:spPr>
          <a:xfrm>
            <a:off x="15472523" y="12435125"/>
            <a:ext cx="6760416" cy="690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>
            <a:lvl1pPr algn="r">
              <a:defRPr sz="3400" b="1" spc="-170"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lvl1pPr>
          </a:lstStyle>
          <a:p>
            <a:r>
              <a:rPr lang="en-US" dirty="0"/>
              <a:t>Reconnecting Communities Pilot (RCP) Program</a:t>
            </a:r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id="{18F8630E-0F7D-A645-952A-849AEE8A0BC5}"/>
              </a:ext>
            </a:extLst>
          </p:cNvPr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151062" y="5167607"/>
            <a:ext cx="6527802" cy="5555043"/>
          </a:xfrm>
          <a:prstGeom prst="rect">
            <a:avLst/>
          </a:prstGeom>
        </p:spPr>
        <p:txBody>
          <a:bodyPr anchor="t"/>
          <a:lstStyle>
            <a:lvl1pPr marL="4572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1pPr>
            <a:lvl2pPr marL="9144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System Font Regular"/>
              <a:buChar char="-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2pPr>
            <a:lvl3pPr marL="13716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3pPr>
            <a:lvl4pPr marL="18288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4pPr>
            <a:lvl5pPr marL="22860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5pPr>
          </a:lstStyle>
          <a:p>
            <a:pPr marL="457200" marR="0" lvl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One</a:t>
            </a:r>
          </a:p>
          <a:p>
            <a:pPr marL="914400" marR="0" lvl="1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System Font Regular"/>
              <a:buChar char="-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Two</a:t>
            </a:r>
          </a:p>
          <a:p>
            <a:pPr marL="1371600" marR="0" lvl="2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Three</a:t>
            </a:r>
          </a:p>
          <a:p>
            <a:pPr marL="1828800" marR="0" lvl="3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Four</a:t>
            </a:r>
          </a:p>
          <a:p>
            <a:pPr marL="2286000" marR="0" lvl="4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Five</a:t>
            </a:r>
          </a:p>
        </p:txBody>
      </p:sp>
      <p:sp>
        <p:nvSpPr>
          <p:cNvPr id="17" name="Body Level One…">
            <a:extLst>
              <a:ext uri="{FF2B5EF4-FFF2-40B4-BE49-F238E27FC236}">
                <a16:creationId xmlns:a16="http://schemas.microsoft.com/office/drawing/2014/main" id="{707015AF-3BCC-4344-B740-55B6206ACA00}"/>
              </a:ext>
            </a:extLst>
          </p:cNvPr>
          <p:cNvSpPr txBox="1">
            <a:spLocks noGrp="1"/>
          </p:cNvSpPr>
          <p:nvPr>
            <p:ph type="body" sz="half" idx="31" hasCustomPrompt="1"/>
          </p:nvPr>
        </p:nvSpPr>
        <p:spPr>
          <a:xfrm>
            <a:off x="9052351" y="5167607"/>
            <a:ext cx="6527802" cy="5555043"/>
          </a:xfrm>
          <a:prstGeom prst="rect">
            <a:avLst/>
          </a:prstGeom>
        </p:spPr>
        <p:txBody>
          <a:bodyPr anchor="t"/>
          <a:lstStyle>
            <a:lvl1pPr marL="4572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1pPr>
            <a:lvl2pPr marL="9144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System Font Regular"/>
              <a:buChar char="-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2pPr>
            <a:lvl3pPr marL="13716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3pPr>
            <a:lvl4pPr marL="18288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4pPr>
            <a:lvl5pPr marL="22860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5pPr>
          </a:lstStyle>
          <a:p>
            <a:pPr marL="457200" marR="0" lvl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One</a:t>
            </a:r>
          </a:p>
          <a:p>
            <a:pPr marL="914400" marR="0" lvl="1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System Font Regular"/>
              <a:buChar char="-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Two</a:t>
            </a:r>
          </a:p>
          <a:p>
            <a:pPr marL="1371600" marR="0" lvl="2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Three</a:t>
            </a:r>
          </a:p>
          <a:p>
            <a:pPr marL="1828800" marR="0" lvl="3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Four</a:t>
            </a:r>
          </a:p>
          <a:p>
            <a:pPr marL="2286000" marR="0" lvl="4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Five</a:t>
            </a:r>
          </a:p>
        </p:txBody>
      </p:sp>
      <p:sp>
        <p:nvSpPr>
          <p:cNvPr id="18" name="Body Level One…">
            <a:extLst>
              <a:ext uri="{FF2B5EF4-FFF2-40B4-BE49-F238E27FC236}">
                <a16:creationId xmlns:a16="http://schemas.microsoft.com/office/drawing/2014/main" id="{50F48E64-65C3-4D4E-9134-81E2FB736D44}"/>
              </a:ext>
            </a:extLst>
          </p:cNvPr>
          <p:cNvSpPr txBox="1">
            <a:spLocks noGrp="1"/>
          </p:cNvSpPr>
          <p:nvPr>
            <p:ph type="body" sz="half" idx="32" hasCustomPrompt="1"/>
          </p:nvPr>
        </p:nvSpPr>
        <p:spPr>
          <a:xfrm>
            <a:off x="16056655" y="5167607"/>
            <a:ext cx="6527802" cy="5555043"/>
          </a:xfrm>
          <a:prstGeom prst="rect">
            <a:avLst/>
          </a:prstGeom>
        </p:spPr>
        <p:txBody>
          <a:bodyPr anchor="t"/>
          <a:lstStyle>
            <a:lvl1pPr marL="4572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1pPr>
            <a:lvl2pPr marL="9144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System Font Regular"/>
              <a:buChar char="-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2pPr>
            <a:lvl3pPr marL="13716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3pPr>
            <a:lvl4pPr marL="18288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4pPr>
            <a:lvl5pPr marL="22860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5pPr>
          </a:lstStyle>
          <a:p>
            <a:pPr marL="457200" marR="0" lvl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One</a:t>
            </a:r>
          </a:p>
          <a:p>
            <a:pPr marL="914400" marR="0" lvl="1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System Font Regular"/>
              <a:buChar char="-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Two</a:t>
            </a:r>
          </a:p>
          <a:p>
            <a:pPr marL="1371600" marR="0" lvl="2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Three</a:t>
            </a:r>
          </a:p>
          <a:p>
            <a:pPr marL="1828800" marR="0" lvl="3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Four</a:t>
            </a:r>
          </a:p>
          <a:p>
            <a:pPr marL="2286000" marR="0" lvl="4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81302070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4-Column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E10F72-37C3-1B4D-8D86-72A0CC0FAEAB}"/>
              </a:ext>
            </a:extLst>
          </p:cNvPr>
          <p:cNvCxnSpPr>
            <a:cxnSpLocks/>
          </p:cNvCxnSpPr>
          <p:nvPr userDrawn="1"/>
        </p:nvCxnSpPr>
        <p:spPr>
          <a:xfrm>
            <a:off x="-3596592" y="4811837"/>
            <a:ext cx="483623" cy="0"/>
          </a:xfrm>
          <a:prstGeom prst="line">
            <a:avLst/>
          </a:prstGeom>
          <a:ln w="63500">
            <a:solidFill>
              <a:srgbClr val="DCDEE1"/>
            </a:solidFill>
            <a:miter lim="400000"/>
          </a:ln>
        </p:spPr>
      </p:cxnSp>
      <p:sp>
        <p:nvSpPr>
          <p:cNvPr id="9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151062" y="2383910"/>
            <a:ext cx="20454938" cy="2257667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2" name="section name"/>
          <p:cNvSpPr txBox="1">
            <a:spLocks noGrp="1"/>
          </p:cNvSpPr>
          <p:nvPr>
            <p:ph type="body" sz="quarter" idx="13"/>
          </p:nvPr>
        </p:nvSpPr>
        <p:spPr>
          <a:xfrm>
            <a:off x="915178" y="943480"/>
            <a:ext cx="4268593" cy="91440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1500" b="1" cap="all" spc="200" baseline="0">
                <a:solidFill>
                  <a:srgbClr val="66696D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Open San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Rectangle"/>
          <p:cNvSpPr/>
          <p:nvPr/>
        </p:nvSpPr>
        <p:spPr>
          <a:xfrm>
            <a:off x="-54818" y="11872648"/>
            <a:ext cx="24493636" cy="1871061"/>
          </a:xfrm>
          <a:prstGeom prst="rect">
            <a:avLst/>
          </a:prstGeom>
          <a:solidFill>
            <a:srgbClr val="782F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lnSpc>
                <a:spcPct val="70000"/>
              </a:lnSpc>
              <a:defRPr sz="18000" b="1" spc="-900"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pPr>
            <a:endParaRPr dirty="0"/>
          </a:p>
        </p:txBody>
      </p:sp>
      <p:pic>
        <p:nvPicPr>
          <p:cNvPr id="9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062" y="12423401"/>
            <a:ext cx="3065662" cy="546736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2019 Owners Meeting"/>
          <p:cNvSpPr txBox="1"/>
          <p:nvPr/>
        </p:nvSpPr>
        <p:spPr>
          <a:xfrm>
            <a:off x="15472523" y="12435125"/>
            <a:ext cx="6760416" cy="690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>
            <a:lvl1pPr algn="r">
              <a:defRPr sz="3400" b="1" spc="-170"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lvl1pPr>
          </a:lstStyle>
          <a:p>
            <a:r>
              <a:rPr lang="en-US" dirty="0"/>
              <a:t>Reconnecting Communities Pilot (RCP) Program</a:t>
            </a:r>
          </a:p>
        </p:txBody>
      </p:sp>
      <p:sp>
        <p:nvSpPr>
          <p:cNvPr id="21" name="Body Level One…">
            <a:extLst>
              <a:ext uri="{FF2B5EF4-FFF2-40B4-BE49-F238E27FC236}">
                <a16:creationId xmlns:a16="http://schemas.microsoft.com/office/drawing/2014/main" id="{6569E2B7-E4BA-3C48-A671-D76A09B9D240}"/>
              </a:ext>
            </a:extLst>
          </p:cNvPr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151062" y="5167607"/>
            <a:ext cx="4754714" cy="5555043"/>
          </a:xfrm>
          <a:prstGeom prst="rect">
            <a:avLst/>
          </a:prstGeom>
        </p:spPr>
        <p:txBody>
          <a:bodyPr anchor="t"/>
          <a:lstStyle>
            <a:lvl1pPr marL="4572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1pPr>
            <a:lvl2pPr marL="9144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System Font Regular"/>
              <a:buChar char="-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2pPr>
            <a:lvl3pPr marL="13716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3pPr>
            <a:lvl4pPr marL="18288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4pPr>
            <a:lvl5pPr marL="22860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5pPr>
          </a:lstStyle>
          <a:p>
            <a:pPr marL="457200" marR="0" lvl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One</a:t>
            </a:r>
          </a:p>
          <a:p>
            <a:pPr marL="914400" marR="0" lvl="1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System Font Regular"/>
              <a:buChar char="-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Two</a:t>
            </a:r>
          </a:p>
          <a:p>
            <a:pPr marL="1371600" marR="0" lvl="2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Three</a:t>
            </a:r>
          </a:p>
          <a:p>
            <a:pPr marL="1828800" marR="0" lvl="3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Four</a:t>
            </a:r>
          </a:p>
          <a:p>
            <a:pPr marL="2286000" marR="0" lvl="4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Five</a:t>
            </a:r>
          </a:p>
        </p:txBody>
      </p:sp>
      <p:sp>
        <p:nvSpPr>
          <p:cNvPr id="22" name="Body Level One…">
            <a:extLst>
              <a:ext uri="{FF2B5EF4-FFF2-40B4-BE49-F238E27FC236}">
                <a16:creationId xmlns:a16="http://schemas.microsoft.com/office/drawing/2014/main" id="{F89602F7-272F-7742-85E3-136620E629A1}"/>
              </a:ext>
            </a:extLst>
          </p:cNvPr>
          <p:cNvSpPr txBox="1">
            <a:spLocks noGrp="1"/>
          </p:cNvSpPr>
          <p:nvPr>
            <p:ph type="body" sz="half" idx="35" hasCustomPrompt="1"/>
          </p:nvPr>
        </p:nvSpPr>
        <p:spPr>
          <a:xfrm>
            <a:off x="7385632" y="5167607"/>
            <a:ext cx="4754714" cy="5555043"/>
          </a:xfrm>
          <a:prstGeom prst="rect">
            <a:avLst/>
          </a:prstGeom>
        </p:spPr>
        <p:txBody>
          <a:bodyPr anchor="t"/>
          <a:lstStyle>
            <a:lvl1pPr marL="4572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1pPr>
            <a:lvl2pPr marL="9144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System Font Regular"/>
              <a:buChar char="-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2pPr>
            <a:lvl3pPr marL="13716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3pPr>
            <a:lvl4pPr marL="18288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4pPr>
            <a:lvl5pPr marL="22860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5pPr>
          </a:lstStyle>
          <a:p>
            <a:pPr marL="457200" marR="0" lvl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One</a:t>
            </a:r>
          </a:p>
          <a:p>
            <a:pPr marL="914400" marR="0" lvl="1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System Font Regular"/>
              <a:buChar char="-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Two</a:t>
            </a:r>
          </a:p>
          <a:p>
            <a:pPr marL="1371600" marR="0" lvl="2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Three</a:t>
            </a:r>
          </a:p>
          <a:p>
            <a:pPr marL="1828800" marR="0" lvl="3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Four</a:t>
            </a:r>
          </a:p>
          <a:p>
            <a:pPr marL="2286000" marR="0" lvl="4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Five</a:t>
            </a:r>
          </a:p>
        </p:txBody>
      </p:sp>
      <p:sp>
        <p:nvSpPr>
          <p:cNvPr id="23" name="Body Level One…">
            <a:extLst>
              <a:ext uri="{FF2B5EF4-FFF2-40B4-BE49-F238E27FC236}">
                <a16:creationId xmlns:a16="http://schemas.microsoft.com/office/drawing/2014/main" id="{2C3F3794-BE7C-1342-8B74-9FFC8FD180C9}"/>
              </a:ext>
            </a:extLst>
          </p:cNvPr>
          <p:cNvSpPr txBox="1">
            <a:spLocks noGrp="1"/>
          </p:cNvSpPr>
          <p:nvPr>
            <p:ph type="body" sz="half" idx="36" hasCustomPrompt="1"/>
          </p:nvPr>
        </p:nvSpPr>
        <p:spPr>
          <a:xfrm>
            <a:off x="12620202" y="5167607"/>
            <a:ext cx="4754714" cy="5555043"/>
          </a:xfrm>
          <a:prstGeom prst="rect">
            <a:avLst/>
          </a:prstGeom>
        </p:spPr>
        <p:txBody>
          <a:bodyPr anchor="t"/>
          <a:lstStyle>
            <a:lvl1pPr marL="4572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1pPr>
            <a:lvl2pPr marL="9144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System Font Regular"/>
              <a:buChar char="-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2pPr>
            <a:lvl3pPr marL="13716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3pPr>
            <a:lvl4pPr marL="18288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4pPr>
            <a:lvl5pPr marL="22860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5pPr>
          </a:lstStyle>
          <a:p>
            <a:pPr marL="457200" marR="0" lvl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One</a:t>
            </a:r>
          </a:p>
          <a:p>
            <a:pPr marL="914400" marR="0" lvl="1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System Font Regular"/>
              <a:buChar char="-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Two</a:t>
            </a:r>
          </a:p>
          <a:p>
            <a:pPr marL="1371600" marR="0" lvl="2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Three</a:t>
            </a:r>
          </a:p>
          <a:p>
            <a:pPr marL="1828800" marR="0" lvl="3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Four</a:t>
            </a:r>
          </a:p>
          <a:p>
            <a:pPr marL="2286000" marR="0" lvl="4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Five</a:t>
            </a:r>
          </a:p>
        </p:txBody>
      </p:sp>
      <p:sp>
        <p:nvSpPr>
          <p:cNvPr id="24" name="Body Level One…">
            <a:extLst>
              <a:ext uri="{FF2B5EF4-FFF2-40B4-BE49-F238E27FC236}">
                <a16:creationId xmlns:a16="http://schemas.microsoft.com/office/drawing/2014/main" id="{645BB876-07C1-EB46-BD51-48E24BF910FF}"/>
              </a:ext>
            </a:extLst>
          </p:cNvPr>
          <p:cNvSpPr txBox="1">
            <a:spLocks noGrp="1"/>
          </p:cNvSpPr>
          <p:nvPr>
            <p:ph type="body" sz="half" idx="37" hasCustomPrompt="1"/>
          </p:nvPr>
        </p:nvSpPr>
        <p:spPr>
          <a:xfrm>
            <a:off x="17855196" y="5167607"/>
            <a:ext cx="4754714" cy="5555043"/>
          </a:xfrm>
          <a:prstGeom prst="rect">
            <a:avLst/>
          </a:prstGeom>
        </p:spPr>
        <p:txBody>
          <a:bodyPr anchor="t"/>
          <a:lstStyle>
            <a:lvl1pPr marL="4572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1pPr>
            <a:lvl2pPr marL="9144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System Font Regular"/>
              <a:buChar char="-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2pPr>
            <a:lvl3pPr marL="13716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3pPr>
            <a:lvl4pPr marL="18288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4pPr>
            <a:lvl5pPr marL="22860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5pPr>
          </a:lstStyle>
          <a:p>
            <a:pPr marL="457200" marR="0" lvl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One</a:t>
            </a:r>
          </a:p>
          <a:p>
            <a:pPr marL="914400" marR="0" lvl="1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System Font Regular"/>
              <a:buChar char="-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Two</a:t>
            </a:r>
          </a:p>
          <a:p>
            <a:pPr marL="1371600" marR="0" lvl="2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Three</a:t>
            </a:r>
          </a:p>
          <a:p>
            <a:pPr marL="1828800" marR="0" lvl="3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Four</a:t>
            </a:r>
          </a:p>
          <a:p>
            <a:pPr marL="2286000" marR="0" lvl="4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65709507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1-Column w/ Pic_V1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E10F72-37C3-1B4D-8D86-72A0CC0FAEAB}"/>
              </a:ext>
            </a:extLst>
          </p:cNvPr>
          <p:cNvCxnSpPr>
            <a:cxnSpLocks/>
          </p:cNvCxnSpPr>
          <p:nvPr userDrawn="1"/>
        </p:nvCxnSpPr>
        <p:spPr>
          <a:xfrm>
            <a:off x="-4249734" y="4811837"/>
            <a:ext cx="483623" cy="0"/>
          </a:xfrm>
          <a:prstGeom prst="line">
            <a:avLst/>
          </a:prstGeom>
          <a:ln w="63500">
            <a:solidFill>
              <a:srgbClr val="DCDEE1"/>
            </a:solidFill>
            <a:miter lim="400000"/>
          </a:ln>
        </p:spPr>
      </p:cxnSp>
      <p:sp>
        <p:nvSpPr>
          <p:cNvPr id="9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151062" y="2383910"/>
            <a:ext cx="10040938" cy="2257667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151062" y="5167607"/>
            <a:ext cx="10040938" cy="5555043"/>
          </a:xfrm>
          <a:prstGeom prst="rect">
            <a:avLst/>
          </a:prstGeom>
        </p:spPr>
        <p:txBody>
          <a:bodyPr anchor="t"/>
          <a:lstStyle>
            <a:lvl1pPr marL="4572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1pPr>
            <a:lvl2pPr marL="9144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System Font Regular"/>
              <a:buChar char="-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2pPr>
            <a:lvl3pPr marL="13716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3pPr>
            <a:lvl4pPr marL="18288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4pPr>
            <a:lvl5pPr marL="22860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5pPr>
          </a:lstStyle>
          <a:p>
            <a:pPr marL="457200" marR="0" lvl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One</a:t>
            </a:r>
          </a:p>
          <a:p>
            <a:pPr marL="914400" marR="0" lvl="1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System Font Regular"/>
              <a:buChar char="-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Two</a:t>
            </a:r>
          </a:p>
          <a:p>
            <a:pPr marL="1371600" marR="0" lvl="2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Three</a:t>
            </a:r>
          </a:p>
          <a:p>
            <a:pPr marL="1828800" marR="0" lvl="3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Four</a:t>
            </a:r>
          </a:p>
          <a:p>
            <a:pPr marL="2286000" marR="0" lvl="4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Five</a:t>
            </a:r>
          </a:p>
        </p:txBody>
      </p:sp>
      <p:sp>
        <p:nvSpPr>
          <p:cNvPr id="92" name="section name"/>
          <p:cNvSpPr txBox="1">
            <a:spLocks noGrp="1"/>
          </p:cNvSpPr>
          <p:nvPr>
            <p:ph type="body" sz="quarter" idx="13"/>
          </p:nvPr>
        </p:nvSpPr>
        <p:spPr>
          <a:xfrm>
            <a:off x="915178" y="943480"/>
            <a:ext cx="4268593" cy="91440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1500" b="1" cap="all" spc="200" baseline="0">
                <a:solidFill>
                  <a:srgbClr val="66696D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Open San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Rectangle"/>
          <p:cNvSpPr/>
          <p:nvPr/>
        </p:nvSpPr>
        <p:spPr>
          <a:xfrm>
            <a:off x="-54818" y="11872648"/>
            <a:ext cx="24493636" cy="1871061"/>
          </a:xfrm>
          <a:prstGeom prst="rect">
            <a:avLst/>
          </a:prstGeom>
          <a:solidFill>
            <a:srgbClr val="782F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lnSpc>
                <a:spcPct val="70000"/>
              </a:lnSpc>
              <a:defRPr sz="18000" b="1" spc="-900"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pPr>
            <a:endParaRPr dirty="0"/>
          </a:p>
        </p:txBody>
      </p:sp>
      <p:pic>
        <p:nvPicPr>
          <p:cNvPr id="9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062" y="12423401"/>
            <a:ext cx="3065662" cy="546736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2019 Owners Meeting"/>
          <p:cNvSpPr txBox="1"/>
          <p:nvPr/>
        </p:nvSpPr>
        <p:spPr>
          <a:xfrm>
            <a:off x="15472523" y="12435125"/>
            <a:ext cx="6760416" cy="690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>
            <a:lvl1pPr algn="r">
              <a:defRPr sz="3400" b="1" spc="-170"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lvl1pPr>
          </a:lstStyle>
          <a:p>
            <a:r>
              <a:rPr lang="en-US" dirty="0"/>
              <a:t>Reconnecting Communities Pilot (RCP) Program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77F6493-F4CD-9740-A74E-084343E006F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2866688" y="2383910"/>
            <a:ext cx="9366250" cy="8338740"/>
          </a:xfrm>
          <a:prstGeom prst="roundRect">
            <a:avLst>
              <a:gd name="adj" fmla="val 9754"/>
            </a:avLst>
          </a:prstGeom>
        </p:spPr>
        <p:txBody>
          <a:bodyPr anchor="t" anchorCtr="0">
            <a:noAutofit/>
          </a:bodyPr>
          <a:lstStyle>
            <a:lvl1pPr marL="0" indent="0">
              <a:buNone/>
              <a:defRPr sz="3600" b="0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Insert picture here.</a:t>
            </a:r>
          </a:p>
        </p:txBody>
      </p:sp>
    </p:spTree>
    <p:extLst>
      <p:ext uri="{BB962C8B-B14F-4D97-AF65-F5344CB8AC3E}">
        <p14:creationId xmlns:p14="http://schemas.microsoft.com/office/powerpoint/2010/main" val="60219432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1-Column w/ Pic_V2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E10F72-37C3-1B4D-8D86-72A0CC0FAEAB}"/>
              </a:ext>
            </a:extLst>
          </p:cNvPr>
          <p:cNvCxnSpPr>
            <a:cxnSpLocks/>
          </p:cNvCxnSpPr>
          <p:nvPr userDrawn="1"/>
        </p:nvCxnSpPr>
        <p:spPr>
          <a:xfrm>
            <a:off x="2151062" y="4811837"/>
            <a:ext cx="483623" cy="0"/>
          </a:xfrm>
          <a:prstGeom prst="line">
            <a:avLst/>
          </a:prstGeom>
          <a:ln w="63500">
            <a:solidFill>
              <a:srgbClr val="DCDEE1"/>
            </a:solidFill>
            <a:miter lim="400000"/>
          </a:ln>
        </p:spPr>
      </p:cxnSp>
      <p:sp>
        <p:nvSpPr>
          <p:cNvPr id="92" name="section name"/>
          <p:cNvSpPr txBox="1">
            <a:spLocks noGrp="1"/>
          </p:cNvSpPr>
          <p:nvPr>
            <p:ph type="body" sz="quarter" idx="13"/>
          </p:nvPr>
        </p:nvSpPr>
        <p:spPr>
          <a:xfrm>
            <a:off x="915178" y="943480"/>
            <a:ext cx="4268593" cy="91440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1500" b="1" cap="all" spc="200" baseline="0">
                <a:solidFill>
                  <a:srgbClr val="66696D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Open San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Rectangle"/>
          <p:cNvSpPr/>
          <p:nvPr/>
        </p:nvSpPr>
        <p:spPr>
          <a:xfrm>
            <a:off x="-54818" y="11872648"/>
            <a:ext cx="24493636" cy="1871061"/>
          </a:xfrm>
          <a:prstGeom prst="rect">
            <a:avLst/>
          </a:prstGeom>
          <a:solidFill>
            <a:srgbClr val="782F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lnSpc>
                <a:spcPct val="70000"/>
              </a:lnSpc>
              <a:defRPr sz="18000" b="1" spc="-900"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pPr>
            <a:endParaRPr dirty="0"/>
          </a:p>
        </p:txBody>
      </p:sp>
      <p:pic>
        <p:nvPicPr>
          <p:cNvPr id="9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062" y="12423401"/>
            <a:ext cx="3065662" cy="546736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2019 Owners Meeting"/>
          <p:cNvSpPr txBox="1"/>
          <p:nvPr/>
        </p:nvSpPr>
        <p:spPr>
          <a:xfrm>
            <a:off x="15472523" y="12435125"/>
            <a:ext cx="6760416" cy="690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>
            <a:lvl1pPr algn="r">
              <a:defRPr sz="3400" b="1" spc="-170"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lvl1pPr>
          </a:lstStyle>
          <a:p>
            <a:r>
              <a:rPr lang="en-US" dirty="0"/>
              <a:t>Reconnecting Communities Pilot (RCP) Program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820B928-822A-734C-9D11-CA23725E364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26147259" y="3265714"/>
            <a:ext cx="9366250" cy="10722650"/>
          </a:xfrm>
          <a:prstGeom prst="round2SameRect">
            <a:avLst>
              <a:gd name="adj1" fmla="val 0"/>
              <a:gd name="adj2" fmla="val 9550"/>
            </a:avLst>
          </a:prstGeom>
        </p:spPr>
        <p:txBody>
          <a:bodyPr anchor="t" anchorCtr="0">
            <a:noAutofit/>
          </a:bodyPr>
          <a:lstStyle>
            <a:lvl1pPr marL="0" indent="0">
              <a:buNone/>
              <a:defRPr sz="3600" b="0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Insert picture here.</a:t>
            </a:r>
          </a:p>
        </p:txBody>
      </p:sp>
    </p:spTree>
    <p:extLst>
      <p:ext uri="{BB962C8B-B14F-4D97-AF65-F5344CB8AC3E}">
        <p14:creationId xmlns:p14="http://schemas.microsoft.com/office/powerpoint/2010/main" val="210980340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(1-Column w/ Chart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E10F72-37C3-1B4D-8D86-72A0CC0FAEAB}"/>
              </a:ext>
            </a:extLst>
          </p:cNvPr>
          <p:cNvCxnSpPr>
            <a:cxnSpLocks/>
          </p:cNvCxnSpPr>
          <p:nvPr userDrawn="1"/>
        </p:nvCxnSpPr>
        <p:spPr>
          <a:xfrm>
            <a:off x="-4249734" y="4811837"/>
            <a:ext cx="483623" cy="0"/>
          </a:xfrm>
          <a:prstGeom prst="line">
            <a:avLst/>
          </a:prstGeom>
          <a:ln w="63500">
            <a:solidFill>
              <a:srgbClr val="DCDEE1"/>
            </a:solidFill>
            <a:miter lim="400000"/>
          </a:ln>
        </p:spPr>
      </p:cxnSp>
      <p:sp>
        <p:nvSpPr>
          <p:cNvPr id="9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151062" y="2383910"/>
            <a:ext cx="6862309" cy="2257667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 dirty="0"/>
              <a:t>1-Column </a:t>
            </a:r>
            <a:br>
              <a:rPr lang="en-US" dirty="0"/>
            </a:br>
            <a:r>
              <a:rPr lang="en-US" dirty="0"/>
              <a:t>w/ Chart</a:t>
            </a:r>
            <a:endParaRPr dirty="0"/>
          </a:p>
        </p:txBody>
      </p:sp>
      <p:sp>
        <p:nvSpPr>
          <p:cNvPr id="9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151062" y="5167607"/>
            <a:ext cx="6862309" cy="5555043"/>
          </a:xfrm>
          <a:prstGeom prst="rect">
            <a:avLst/>
          </a:prstGeom>
        </p:spPr>
        <p:txBody>
          <a:bodyPr anchor="t"/>
          <a:lstStyle>
            <a:lvl1pPr marL="4572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1pPr>
            <a:lvl2pPr marL="9144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System Font Regular"/>
              <a:buChar char="-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2pPr>
            <a:lvl3pPr marL="13716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3pPr>
            <a:lvl4pPr marL="18288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4pPr>
            <a:lvl5pPr marL="22860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>
                <a:solidFill>
                  <a:srgbClr val="66696D"/>
                </a:solidFill>
                <a:latin typeface="+mn-lt"/>
                <a:ea typeface="+mn-ea"/>
                <a:cs typeface="+mn-cs"/>
                <a:sym typeface="Open Sans"/>
              </a:defRPr>
            </a:lvl5pPr>
          </a:lstStyle>
          <a:p>
            <a:pPr marL="457200" marR="0" lvl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One</a:t>
            </a:r>
          </a:p>
          <a:p>
            <a:pPr marL="914400" marR="0" lvl="1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System Font Regular"/>
              <a:buChar char="-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Two</a:t>
            </a:r>
          </a:p>
          <a:p>
            <a:pPr marL="1371600" marR="0" lvl="2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Three</a:t>
            </a:r>
          </a:p>
          <a:p>
            <a:pPr marL="1828800" marR="0" lvl="3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Four</a:t>
            </a:r>
          </a:p>
          <a:p>
            <a:pPr marL="2286000" marR="0" lvl="4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66696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rPr>
              <a:t>Body Level Five</a:t>
            </a:r>
          </a:p>
        </p:txBody>
      </p:sp>
      <p:sp>
        <p:nvSpPr>
          <p:cNvPr id="92" name="section name"/>
          <p:cNvSpPr txBox="1">
            <a:spLocks noGrp="1"/>
          </p:cNvSpPr>
          <p:nvPr>
            <p:ph type="body" sz="quarter" idx="13"/>
          </p:nvPr>
        </p:nvSpPr>
        <p:spPr>
          <a:xfrm>
            <a:off x="915178" y="943480"/>
            <a:ext cx="4268593" cy="91440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1500" b="1" cap="all" spc="200" baseline="0">
                <a:solidFill>
                  <a:srgbClr val="66696D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Open San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Rectangle"/>
          <p:cNvSpPr/>
          <p:nvPr/>
        </p:nvSpPr>
        <p:spPr>
          <a:xfrm>
            <a:off x="-54818" y="11872648"/>
            <a:ext cx="24493636" cy="1871061"/>
          </a:xfrm>
          <a:prstGeom prst="rect">
            <a:avLst/>
          </a:prstGeom>
          <a:solidFill>
            <a:srgbClr val="782F4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lnSpc>
                <a:spcPct val="70000"/>
              </a:lnSpc>
              <a:defRPr sz="18000" b="1" spc="-900"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pPr>
            <a:endParaRPr dirty="0"/>
          </a:p>
        </p:txBody>
      </p:sp>
      <p:pic>
        <p:nvPicPr>
          <p:cNvPr id="9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062" y="12423401"/>
            <a:ext cx="3065662" cy="546736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2019 Owners Meeting"/>
          <p:cNvSpPr txBox="1"/>
          <p:nvPr/>
        </p:nvSpPr>
        <p:spPr>
          <a:xfrm>
            <a:off x="15472523" y="12435125"/>
            <a:ext cx="6760416" cy="690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fontScale="70000" lnSpcReduction="20000"/>
          </a:bodyPr>
          <a:lstStyle>
            <a:lvl1pPr algn="r">
              <a:defRPr sz="3400" b="1" spc="-170">
                <a:solidFill>
                  <a:schemeClr val="accent2">
                    <a:hueOff val="2464099"/>
                    <a:satOff val="-3448"/>
                    <a:lumOff val="73354"/>
                  </a:schemeClr>
                </a:solidFill>
                <a:latin typeface="+mn-lt"/>
                <a:ea typeface="+mn-ea"/>
                <a:cs typeface="+mn-cs"/>
                <a:sym typeface="Open Sans"/>
              </a:defRPr>
            </a:lvl1pPr>
          </a:lstStyle>
          <a:p>
            <a:r>
              <a:rPr lang="en-US" dirty="0"/>
              <a:t>Reconnecting Communities Pilot (RCP) Program</a:t>
            </a:r>
          </a:p>
        </p:txBody>
      </p:sp>
    </p:spTree>
    <p:extLst>
      <p:ext uri="{BB962C8B-B14F-4D97-AF65-F5344CB8AC3E}">
        <p14:creationId xmlns:p14="http://schemas.microsoft.com/office/powerpoint/2010/main" val="393340409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28368" y="13081000"/>
            <a:ext cx="514564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solidFill>
                  <a:srgbClr val="414042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2" r:id="rId2"/>
    <p:sldLayoutId id="2147483662" r:id="rId3"/>
    <p:sldLayoutId id="2147483663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8" r:id="rId10"/>
    <p:sldLayoutId id="2147483659" r:id="rId11"/>
    <p:sldLayoutId id="2147483674" r:id="rId12"/>
    <p:sldLayoutId id="2147483680" r:id="rId13"/>
    <p:sldLayoutId id="2147483675" r:id="rId14"/>
    <p:sldLayoutId id="2147483664" r:id="rId15"/>
    <p:sldLayoutId id="2147483661" r:id="rId16"/>
    <p:sldLayoutId id="2147483679" r:id="rId17"/>
  </p:sldLayoutIdLst>
  <p:transition spd="med"/>
  <p:txStyles>
    <p:titleStyle>
      <a:lvl1pPr marL="0" marR="0" indent="0" algn="l" defTabSz="825500" rtl="0" eaLnBrk="1" latinLnBrk="0" hangingPunct="1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00" baseline="0">
          <a:ln>
            <a:noFill/>
          </a:ln>
          <a:solidFill>
            <a:schemeClr val="accent6"/>
          </a:solidFill>
          <a:uFillTx/>
          <a:latin typeface="Roboto" panose="02000000000000000000" pitchFamily="2" charset="0"/>
          <a:ea typeface="Roboto" panose="02000000000000000000" pitchFamily="2" charset="0"/>
          <a:cs typeface="+mn-cs"/>
          <a:sym typeface="Open Sans"/>
        </a:defRPr>
      </a:lvl1pPr>
      <a:lvl2pPr marL="0" marR="0" indent="228600" algn="l" defTabSz="825500" rtl="0" eaLnBrk="1" latinLnBrk="0" hangingPunct="1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400" baseline="0">
          <a:ln>
            <a:noFill/>
          </a:ln>
          <a:solidFill>
            <a:schemeClr val="accent6">
              <a:hueOff val="-377894"/>
              <a:satOff val="-40860"/>
              <a:lumOff val="-17314"/>
            </a:schemeClr>
          </a:solidFill>
          <a:uFillTx/>
          <a:latin typeface="+mn-lt"/>
          <a:ea typeface="+mn-ea"/>
          <a:cs typeface="+mn-cs"/>
          <a:sym typeface="Open Sans"/>
        </a:defRPr>
      </a:lvl2pPr>
      <a:lvl3pPr marL="0" marR="0" indent="457200" algn="l" defTabSz="825500" rtl="0" eaLnBrk="1" latinLnBrk="0" hangingPunct="1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400" baseline="0">
          <a:ln>
            <a:noFill/>
          </a:ln>
          <a:solidFill>
            <a:schemeClr val="accent6">
              <a:hueOff val="-377894"/>
              <a:satOff val="-40860"/>
              <a:lumOff val="-17314"/>
            </a:schemeClr>
          </a:solidFill>
          <a:uFillTx/>
          <a:latin typeface="+mn-lt"/>
          <a:ea typeface="+mn-ea"/>
          <a:cs typeface="+mn-cs"/>
          <a:sym typeface="Open Sans"/>
        </a:defRPr>
      </a:lvl3pPr>
      <a:lvl4pPr marL="0" marR="0" indent="685800" algn="l" defTabSz="825500" rtl="0" eaLnBrk="1" latinLnBrk="0" hangingPunct="1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400" baseline="0">
          <a:ln>
            <a:noFill/>
          </a:ln>
          <a:solidFill>
            <a:schemeClr val="accent6">
              <a:hueOff val="-377894"/>
              <a:satOff val="-40860"/>
              <a:lumOff val="-17314"/>
            </a:schemeClr>
          </a:solidFill>
          <a:uFillTx/>
          <a:latin typeface="+mn-lt"/>
          <a:ea typeface="+mn-ea"/>
          <a:cs typeface="+mn-cs"/>
          <a:sym typeface="Open Sans"/>
        </a:defRPr>
      </a:lvl4pPr>
      <a:lvl5pPr marL="0" marR="0" indent="914400" algn="l" defTabSz="825500" rtl="0" eaLnBrk="1" latinLnBrk="0" hangingPunct="1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400" baseline="0">
          <a:ln>
            <a:noFill/>
          </a:ln>
          <a:solidFill>
            <a:schemeClr val="accent6">
              <a:hueOff val="-377894"/>
              <a:satOff val="-40860"/>
              <a:lumOff val="-17314"/>
            </a:schemeClr>
          </a:solidFill>
          <a:uFillTx/>
          <a:latin typeface="+mn-lt"/>
          <a:ea typeface="+mn-ea"/>
          <a:cs typeface="+mn-cs"/>
          <a:sym typeface="Open Sans"/>
        </a:defRPr>
      </a:lvl5pPr>
      <a:lvl6pPr marL="0" marR="0" indent="1143000" algn="l" defTabSz="825500" rtl="0" eaLnBrk="1" latinLnBrk="0" hangingPunct="1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400" baseline="0">
          <a:ln>
            <a:noFill/>
          </a:ln>
          <a:solidFill>
            <a:schemeClr val="accent6">
              <a:hueOff val="-377894"/>
              <a:satOff val="-40860"/>
              <a:lumOff val="-17314"/>
            </a:schemeClr>
          </a:solidFill>
          <a:uFillTx/>
          <a:latin typeface="+mn-lt"/>
          <a:ea typeface="+mn-ea"/>
          <a:cs typeface="+mn-cs"/>
          <a:sym typeface="Open Sans"/>
        </a:defRPr>
      </a:lvl6pPr>
      <a:lvl7pPr marL="0" marR="0" indent="1371600" algn="l" defTabSz="825500" rtl="0" eaLnBrk="1" latinLnBrk="0" hangingPunct="1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400" baseline="0">
          <a:ln>
            <a:noFill/>
          </a:ln>
          <a:solidFill>
            <a:schemeClr val="accent6">
              <a:hueOff val="-377894"/>
              <a:satOff val="-40860"/>
              <a:lumOff val="-17314"/>
            </a:schemeClr>
          </a:solidFill>
          <a:uFillTx/>
          <a:latin typeface="+mn-lt"/>
          <a:ea typeface="+mn-ea"/>
          <a:cs typeface="+mn-cs"/>
          <a:sym typeface="Open Sans"/>
        </a:defRPr>
      </a:lvl7pPr>
      <a:lvl8pPr marL="0" marR="0" indent="1600200" algn="l" defTabSz="825500" rtl="0" eaLnBrk="1" latinLnBrk="0" hangingPunct="1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400" baseline="0">
          <a:ln>
            <a:noFill/>
          </a:ln>
          <a:solidFill>
            <a:schemeClr val="accent6">
              <a:hueOff val="-377894"/>
              <a:satOff val="-40860"/>
              <a:lumOff val="-17314"/>
            </a:schemeClr>
          </a:solidFill>
          <a:uFillTx/>
          <a:latin typeface="+mn-lt"/>
          <a:ea typeface="+mn-ea"/>
          <a:cs typeface="+mn-cs"/>
          <a:sym typeface="Open Sans"/>
        </a:defRPr>
      </a:lvl8pPr>
      <a:lvl9pPr marL="0" marR="0" indent="1828800" algn="l" defTabSz="825500" rtl="0" eaLnBrk="1" latinLnBrk="0" hangingPunct="1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400" baseline="0">
          <a:ln>
            <a:noFill/>
          </a:ln>
          <a:solidFill>
            <a:schemeClr val="accent6">
              <a:hueOff val="-377894"/>
              <a:satOff val="-40860"/>
              <a:lumOff val="-17314"/>
            </a:schemeClr>
          </a:solidFill>
          <a:uFillTx/>
          <a:latin typeface="+mn-lt"/>
          <a:ea typeface="+mn-ea"/>
          <a:cs typeface="+mn-cs"/>
          <a:sym typeface="Open Sans"/>
        </a:defRPr>
      </a:lvl9pPr>
    </p:titleStyle>
    <p:bodyStyle>
      <a:lvl1pPr marL="457200" marR="0" indent="-457200" algn="l" defTabSz="82550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66696D"/>
          </a:solidFill>
          <a:uFillTx/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Helvetica Light"/>
        </a:defRPr>
      </a:lvl1pPr>
      <a:lvl2pPr marL="914400" marR="0" indent="-457200" algn="l" defTabSz="82550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75000"/>
        <a:buFont typeface="System Font Regular"/>
        <a:buChar char="-"/>
        <a:tabLst/>
        <a:defRPr sz="3600" b="0" i="0" u="none" strike="noStrike" cap="none" spc="0" baseline="0">
          <a:ln>
            <a:noFill/>
          </a:ln>
          <a:solidFill>
            <a:srgbClr val="66696D"/>
          </a:solidFill>
          <a:uFillTx/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Helvetica Light"/>
        </a:defRPr>
      </a:lvl2pPr>
      <a:lvl3pPr marL="1371600" marR="0" indent="-457200" algn="l" defTabSz="82550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75000"/>
        <a:buFont typeface="Wingdings" pitchFamily="2" charset="2"/>
        <a:buChar char="§"/>
        <a:tabLst/>
        <a:defRPr sz="3600" b="0" i="0" u="none" strike="noStrike" cap="none" spc="0" baseline="0">
          <a:ln>
            <a:noFill/>
          </a:ln>
          <a:solidFill>
            <a:srgbClr val="66696D"/>
          </a:solidFill>
          <a:uFillTx/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Helvetica Light"/>
        </a:defRPr>
      </a:lvl3pPr>
      <a:lvl4pPr marL="1828800" marR="0" indent="-457200" algn="l" defTabSz="82550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75000"/>
        <a:buFont typeface="Courier New" panose="02070309020205020404" pitchFamily="49" charset="0"/>
        <a:buChar char="o"/>
        <a:tabLst/>
        <a:defRPr sz="3600" b="0" i="0" u="none" strike="noStrike" cap="none" spc="0" baseline="0">
          <a:ln>
            <a:noFill/>
          </a:ln>
          <a:solidFill>
            <a:srgbClr val="66696D"/>
          </a:solidFill>
          <a:uFillTx/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Helvetica Light"/>
        </a:defRPr>
      </a:lvl4pPr>
      <a:lvl5pPr marL="2286000" marR="0" indent="-457200" algn="l" defTabSz="82550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66696D"/>
          </a:solidFill>
          <a:uFillTx/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Helvetica Light"/>
        </a:defRPr>
      </a:lvl5pPr>
      <a:lvl6pPr marL="3810000" marR="0" indent="-635000" algn="l" defTabSz="825500" eaLnBrk="1" latinLnBrk="0" hangingPunct="1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chemeClr val="accent4">
              <a:hueOff val="-1578387"/>
              <a:satOff val="-86563"/>
              <a:lumOff val="-46744"/>
            </a:schemeClr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4445000" marR="0" indent="-635000" algn="l" defTabSz="825500" eaLnBrk="1" latinLnBrk="0" hangingPunct="1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chemeClr val="accent4">
              <a:hueOff val="-1578387"/>
              <a:satOff val="-86563"/>
              <a:lumOff val="-46744"/>
            </a:schemeClr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5080000" marR="0" indent="-635000" algn="l" defTabSz="825500" eaLnBrk="1" latinLnBrk="0" hangingPunct="1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chemeClr val="accent4">
              <a:hueOff val="-1578387"/>
              <a:satOff val="-86563"/>
              <a:lumOff val="-46744"/>
            </a:schemeClr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5715000" marR="0" indent="-635000" algn="l" defTabSz="825500" eaLnBrk="1" latinLnBrk="0" hangingPunct="1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chemeClr val="accent4">
              <a:hueOff val="-1578387"/>
              <a:satOff val="-86563"/>
              <a:lumOff val="-46744"/>
            </a:schemeClr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37BC4D-5604-224E-B0DD-AB4670980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2211" y="3150811"/>
            <a:ext cx="14386624" cy="249086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I-30 Deck Park Phase I Planning Study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864FC-8742-914D-A7A4-AAC4F03B6F8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/>
              <a:t>Reconnecting Communities Pilot (RCP) Program</a:t>
            </a:r>
          </a:p>
          <a:p>
            <a:r>
              <a:rPr lang="en-US" dirty="0"/>
              <a:t>May 23, 2023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5B43B6C-CB71-184D-A9D7-E69C6FA3E9C7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427913" cy="11865935"/>
          </a:xfrm>
        </p:spPr>
      </p:pic>
    </p:spTree>
    <p:extLst>
      <p:ext uri="{BB962C8B-B14F-4D97-AF65-F5344CB8AC3E}">
        <p14:creationId xmlns:p14="http://schemas.microsoft.com/office/powerpoint/2010/main" val="9907349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D57B2-9FA6-AF2B-EB93-5D1D7F73BE4D}"/>
              </a:ext>
            </a:extLst>
          </p:cNvPr>
          <p:cNvSpPr txBox="1">
            <a:spLocks/>
          </p:cNvSpPr>
          <p:nvPr/>
        </p:nvSpPr>
        <p:spPr>
          <a:xfrm>
            <a:off x="2151062" y="1145356"/>
            <a:ext cx="10040938" cy="2257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/>
          </a:bodyPr>
          <a:lstStyle>
            <a:lvl1pPr marL="0" marR="0" indent="0" algn="l" defTabSz="8255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100" baseline="0">
                <a:ln>
                  <a:noFill/>
                </a:ln>
                <a:solidFill>
                  <a:schemeClr val="accent6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Open Sans"/>
              </a:defRPr>
            </a:lvl1pPr>
            <a:lvl2pPr marL="0" marR="0" indent="2286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2pPr>
            <a:lvl3pPr marL="0" marR="0" indent="4572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3pPr>
            <a:lvl4pPr marL="0" marR="0" indent="6858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4pPr>
            <a:lvl5pPr marL="0" marR="0" indent="9144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5pPr>
            <a:lvl6pPr marL="0" marR="0" indent="11430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6pPr>
            <a:lvl7pPr marL="0" marR="0" indent="13716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7pPr>
            <a:lvl8pPr marL="0" marR="0" indent="16002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8pPr>
            <a:lvl9pPr marL="0" marR="0" indent="18288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Benefits of the 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I-30 Deck Park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600E2FE-B70B-F46A-6CCC-392C0CC0A02C}"/>
              </a:ext>
            </a:extLst>
          </p:cNvPr>
          <p:cNvSpPr txBox="1">
            <a:spLocks/>
          </p:cNvSpPr>
          <p:nvPr/>
        </p:nvSpPr>
        <p:spPr>
          <a:xfrm>
            <a:off x="2151064" y="4276419"/>
            <a:ext cx="7979526" cy="7129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noAutofit/>
          </a:bodyPr>
          <a:lstStyle>
            <a:lvl1pPr marL="4572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1pPr>
            <a:lvl2pPr marL="9144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System Font Regular"/>
              <a:buChar char="-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2pPr>
            <a:lvl3pPr marL="13716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3pPr>
            <a:lvl4pPr marL="18288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4pPr>
            <a:lvl5pPr marL="22860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5pPr>
            <a:lvl6pPr marL="381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lvl="0"/>
            <a:r>
              <a:rPr lang="en-US" dirty="0"/>
              <a:t>Reconnect the east and west communities along I-30 </a:t>
            </a:r>
          </a:p>
          <a:p>
            <a:pPr lvl="0"/>
            <a:r>
              <a:rPr lang="en-US" dirty="0"/>
              <a:t>Foster community restoration and community stabilization</a:t>
            </a:r>
          </a:p>
          <a:p>
            <a:pPr lvl="0"/>
            <a:r>
              <a:rPr lang="en-US" dirty="0"/>
              <a:t>Spur economic mobility by providing opportunities to uplift small and local businesses</a:t>
            </a:r>
          </a:p>
          <a:p>
            <a:pPr lvl="0"/>
            <a:r>
              <a:rPr lang="en-US" dirty="0"/>
              <a:t>Provide additional avenues for a safe crossing of I-30 for cyclists and pedestrians</a:t>
            </a:r>
          </a:p>
        </p:txBody>
      </p:sp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EC2EB5E7-5A6B-5230-9125-573F4EA276BA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" r="1137" b="2"/>
          <a:stretch/>
        </p:blipFill>
        <p:spPr>
          <a:xfrm>
            <a:off x="11839634" y="1187668"/>
            <a:ext cx="12163768" cy="7129517"/>
          </a:xfrm>
        </p:spPr>
      </p:pic>
      <p:pic>
        <p:nvPicPr>
          <p:cNvPr id="6" name="Picture 5" descr="A picture containing urban design, aerial photography, map, building&#10;&#10;Description automatically generated">
            <a:extLst>
              <a:ext uri="{FF2B5EF4-FFF2-40B4-BE49-F238E27FC236}">
                <a16:creationId xmlns:a16="http://schemas.microsoft.com/office/drawing/2014/main" id="{8274BC57-79E3-FE2C-02BB-DA6A8AF0FB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14926" y="5988591"/>
            <a:ext cx="4076971" cy="675771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407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D93EBB3B-B872-88BE-9FB5-1ECF3E3863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" t="1521" r="3068" b="4356"/>
          <a:stretch/>
        </p:blipFill>
        <p:spPr>
          <a:xfrm>
            <a:off x="10219026" y="2366265"/>
            <a:ext cx="8817429" cy="8817429"/>
          </a:xfrm>
          <a:prstGeom prst="roundRect">
            <a:avLst>
              <a:gd name="adj" fmla="val 9754"/>
            </a:avLst>
          </a:prstGeom>
          <a:ln w="38100">
            <a:noFill/>
          </a:ln>
        </p:spPr>
      </p:pic>
      <p:pic>
        <p:nvPicPr>
          <p:cNvPr id="8" name="Picture 7" descr="A picture containing text, letter, font, paper&#10;&#10;Description automatically generated">
            <a:extLst>
              <a:ext uri="{FF2B5EF4-FFF2-40B4-BE49-F238E27FC236}">
                <a16:creationId xmlns:a16="http://schemas.microsoft.com/office/drawing/2014/main" id="{BCDCF727-5514-22EF-BF4D-318730A7C9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19"/>
          <a:stretch/>
        </p:blipFill>
        <p:spPr>
          <a:xfrm>
            <a:off x="2151062" y="2366264"/>
            <a:ext cx="7605199" cy="8817430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56EA92-44DC-5F44-A68B-F65C63E2C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62" y="1190044"/>
            <a:ext cx="20454938" cy="997985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Awarded $2M Planning Grant</a:t>
            </a:r>
          </a:p>
        </p:txBody>
      </p:sp>
    </p:spTree>
    <p:extLst>
      <p:ext uri="{BB962C8B-B14F-4D97-AF65-F5344CB8AC3E}">
        <p14:creationId xmlns:p14="http://schemas.microsoft.com/office/powerpoint/2010/main" val="5405455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6EA92-44DC-5F44-A68B-F65C63E2C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63" y="1190044"/>
            <a:ext cx="10316708" cy="2573882"/>
          </a:xfrm>
        </p:spPr>
        <p:txBody>
          <a:bodyPr>
            <a:normAutofit fontScale="90000"/>
          </a:bodyPr>
          <a:lstStyle/>
          <a:p>
            <a:r>
              <a:rPr lang="en-US" dirty="0"/>
              <a:t>Awarded $2M Planning Grant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B8E53C-988E-394A-8392-A601CA45B65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51062" y="4080478"/>
            <a:ext cx="10316708" cy="7447493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US" sz="4300" b="1" dirty="0"/>
              <a:t>I-30 Deck Park Phase I Planning Study </a:t>
            </a:r>
          </a:p>
          <a:p>
            <a:r>
              <a:rPr lang="en-US" b="1" dirty="0"/>
              <a:t>RCP Grant Funding: </a:t>
            </a:r>
            <a:r>
              <a:rPr lang="en-US" dirty="0"/>
              <a:t>$2M </a:t>
            </a:r>
          </a:p>
          <a:p>
            <a:r>
              <a:rPr lang="en-US" b="1" dirty="0"/>
              <a:t>Estimated Total Project Costs: </a:t>
            </a:r>
            <a:r>
              <a:rPr lang="en-US" dirty="0"/>
              <a:t>$2.5M </a:t>
            </a:r>
          </a:p>
          <a:p>
            <a:r>
              <a:rPr lang="en-US" b="1" dirty="0"/>
              <a:t>Project Description: </a:t>
            </a:r>
            <a:r>
              <a:rPr lang="en-US" dirty="0"/>
              <a:t>This project will reconnect neighborhoods divided by I-30 by exploring the feasibility of a deck park between 6th and 9th Streets. The grant funds will be used to conduct community engagement (including a Community Participation Plan and Community Advisory Board), investigate the practical and economic feasibility of a deck park spanning I-30, and develop the conceptual design of a deck park. </a:t>
            </a:r>
          </a:p>
        </p:txBody>
      </p:sp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D93EBB3B-B872-88BE-9FB5-1ECF3E3863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" t="1521" r="3068" b="4356"/>
          <a:stretch/>
        </p:blipFill>
        <p:spPr>
          <a:xfrm>
            <a:off x="15297212" y="1450861"/>
            <a:ext cx="8817429" cy="8817429"/>
          </a:xfrm>
          <a:prstGeom prst="roundRect">
            <a:avLst>
              <a:gd name="adj" fmla="val 9754"/>
            </a:avLst>
          </a:prstGeom>
          <a:ln w="38100">
            <a:noFill/>
          </a:ln>
        </p:spPr>
      </p:pic>
      <p:pic>
        <p:nvPicPr>
          <p:cNvPr id="8" name="Picture 7" descr="A picture containing text, letter, font, paper&#10;&#10;Description automatically generated">
            <a:extLst>
              <a:ext uri="{FF2B5EF4-FFF2-40B4-BE49-F238E27FC236}">
                <a16:creationId xmlns:a16="http://schemas.microsoft.com/office/drawing/2014/main" id="{BCDCF727-5514-22EF-BF4D-318730A7C9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19"/>
          <a:stretch/>
        </p:blipFill>
        <p:spPr>
          <a:xfrm rot="21433317">
            <a:off x="12842965" y="4164503"/>
            <a:ext cx="6278655" cy="7279442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black and white circle with a ribbon&#10;&#10;Description automatically generated with low confidence">
            <a:extLst>
              <a:ext uri="{FF2B5EF4-FFF2-40B4-BE49-F238E27FC236}">
                <a16:creationId xmlns:a16="http://schemas.microsoft.com/office/drawing/2014/main" id="{780D22BA-18B7-8157-20D2-610A1D692C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9247" y="8980864"/>
            <a:ext cx="2108817" cy="210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198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0EAFD1E-B614-5274-FC90-396A157903F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76434" y="8096075"/>
            <a:ext cx="5940904" cy="1238250"/>
          </a:xfrm>
        </p:spPr>
        <p:txBody>
          <a:bodyPr/>
          <a:lstStyle/>
          <a:p>
            <a:pPr algn="ctr"/>
            <a:r>
              <a:rPr lang="en-US" sz="4000" dirty="0">
                <a:latin typeface="Arial Black" panose="020B0A04020102020204" pitchFamily="34" charset="0"/>
              </a:rPr>
              <a:t>Jerry Holder, Jr., PE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93FDDF4-4ABA-CDF8-F061-FCEA17F19A3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776434" y="9369904"/>
            <a:ext cx="6249960" cy="914400"/>
          </a:xfrm>
        </p:spPr>
        <p:txBody>
          <a:bodyPr/>
          <a:lstStyle/>
          <a:p>
            <a:pPr algn="ctr"/>
            <a:r>
              <a:rPr lang="en-US" sz="3300" dirty="0"/>
              <a:t>Director of Enterprise Solutions / Senior Vice President</a:t>
            </a:r>
          </a:p>
        </p:txBody>
      </p:sp>
      <p:pic>
        <p:nvPicPr>
          <p:cNvPr id="3" name="Picture 2" descr="A person wearing glasses and a blue shirt&#10;&#10;Description automatically generated with low confidence">
            <a:extLst>
              <a:ext uri="{FF2B5EF4-FFF2-40B4-BE49-F238E27FC236}">
                <a16:creationId xmlns:a16="http://schemas.microsoft.com/office/drawing/2014/main" id="{970887DE-9839-F873-3AC7-DB9055FE13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299" y="3512743"/>
            <a:ext cx="4876810" cy="4876810"/>
          </a:xfrm>
          <a:prstGeom prst="rect">
            <a:avLst/>
          </a:prstGeom>
        </p:spPr>
      </p:pic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4C7510D0-8E35-38A2-C8F2-4C4B7C69BE09}"/>
              </a:ext>
            </a:extLst>
          </p:cNvPr>
          <p:cNvSpPr txBox="1">
            <a:spLocks/>
          </p:cNvSpPr>
          <p:nvPr/>
        </p:nvSpPr>
        <p:spPr>
          <a:xfrm>
            <a:off x="14396684" y="8096075"/>
            <a:ext cx="5940904" cy="1238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 anchorCtr="0">
            <a:noAutofit/>
          </a:bodyPr>
          <a:lstStyle>
            <a:lvl1pPr marL="0" marR="0" indent="0" algn="l" defTabSz="8255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lang="en-US" sz="4400" b="1" i="0" u="none" strike="noStrike" kern="0" cap="none" spc="-100" baseline="0" dirty="0">
                <a:ln>
                  <a:noFill/>
                </a:ln>
                <a:solidFill>
                  <a:schemeClr val="accent6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  <a:cs typeface="Open Sans" charset="0"/>
                <a:sym typeface="Helvetica Light"/>
              </a:defRPr>
            </a:lvl1pPr>
            <a:lvl2pPr marL="914400" marR="0" indent="-457200" algn="l" defTabSz="8255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System Font Regular"/>
              <a:buChar char="-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defRPr>
            </a:lvl2pPr>
            <a:lvl3pPr marL="1371600" marR="0" indent="-457200" algn="l" defTabSz="8255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defRPr>
            </a:lvl3pPr>
            <a:lvl4pPr marL="1828800" marR="0" indent="-457200" algn="l" defTabSz="8255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defRPr>
            </a:lvl4pPr>
            <a:lvl5pPr marL="2286000" marR="0" indent="-457200" algn="l" defTabSz="8255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defRPr>
            </a:lvl5pPr>
            <a:lvl6pPr marL="381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/>
            <a:r>
              <a:rPr lang="en-US" dirty="0">
                <a:latin typeface="Arial Black" panose="020B0A04020102020204" pitchFamily="34" charset="0"/>
              </a:rPr>
              <a:t>Bob Cook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3D3016F4-CEA6-BAFD-9B54-BCAA01261FB2}"/>
              </a:ext>
            </a:extLst>
          </p:cNvPr>
          <p:cNvSpPr txBox="1">
            <a:spLocks/>
          </p:cNvSpPr>
          <p:nvPr/>
        </p:nvSpPr>
        <p:spPr>
          <a:xfrm>
            <a:off x="14396684" y="9369904"/>
            <a:ext cx="5940904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noAutofit/>
          </a:bodyPr>
          <a:lstStyle>
            <a:lvl1pPr marL="0" marR="0" indent="0" algn="l" defTabSz="825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lang="en-US" sz="3000" b="0" i="0" u="none" strike="noStrike" cap="none" spc="-100" baseline="0" dirty="0">
                <a:ln>
                  <a:noFill/>
                </a:ln>
                <a:solidFill>
                  <a:srgbClr val="66696D"/>
                </a:solidFill>
                <a:uFillTx/>
                <a:latin typeface="Open Sans" charset="0"/>
                <a:ea typeface="Open Sans" charset="0"/>
                <a:cs typeface="Open Sans" charset="0"/>
                <a:sym typeface="Open Sans Extrabold"/>
              </a:defRPr>
            </a:lvl1pPr>
            <a:lvl2pPr marL="914400" marR="0" indent="-457200" algn="l" defTabSz="8255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System Font Regular"/>
              <a:buChar char="-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defRPr>
            </a:lvl2pPr>
            <a:lvl3pPr marL="1371600" marR="0" indent="-457200" algn="l" defTabSz="8255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defRPr>
            </a:lvl3pPr>
            <a:lvl4pPr marL="1828800" marR="0" indent="-457200" algn="l" defTabSz="8255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defRPr>
            </a:lvl4pPr>
            <a:lvl5pPr marL="2286000" marR="0" indent="-457200" algn="l" defTabSz="82550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Light"/>
              </a:defRPr>
            </a:lvl5pPr>
            <a:lvl6pPr marL="381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/>
            <a:r>
              <a:rPr lang="en-US" sz="3300" dirty="0"/>
              <a:t>Government Relations </a:t>
            </a:r>
            <a:br>
              <a:rPr lang="en-US" sz="3300" dirty="0"/>
            </a:br>
            <a:r>
              <a:rPr lang="en-US" sz="3300" dirty="0"/>
              <a:t>Director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76F4723-5B80-7F85-514B-14EC79629F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63208" y="3512743"/>
            <a:ext cx="4215492" cy="4876810"/>
          </a:xfrm>
          <a:prstGeom prst="rect">
            <a:avLst/>
          </a:prstGeom>
        </p:spPr>
      </p:pic>
      <p:sp>
        <p:nvSpPr>
          <p:cNvPr id="22" name="Title Text">
            <a:extLst>
              <a:ext uri="{FF2B5EF4-FFF2-40B4-BE49-F238E27FC236}">
                <a16:creationId xmlns:a16="http://schemas.microsoft.com/office/drawing/2014/main" id="{7E4B30AD-0412-32D2-4801-C64717B79519}"/>
              </a:ext>
            </a:extLst>
          </p:cNvPr>
          <p:cNvSpPr txBox="1">
            <a:spLocks/>
          </p:cNvSpPr>
          <p:nvPr/>
        </p:nvSpPr>
        <p:spPr>
          <a:xfrm>
            <a:off x="27297062" y="2383910"/>
            <a:ext cx="20454938" cy="2257667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8255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100" baseline="0">
                <a:ln>
                  <a:noFill/>
                </a:ln>
                <a:solidFill>
                  <a:schemeClr val="accent6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Open Sans"/>
              </a:defRPr>
            </a:lvl1pPr>
            <a:lvl2pPr marL="0" marR="0" indent="2286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2pPr>
            <a:lvl3pPr marL="0" marR="0" indent="4572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3pPr>
            <a:lvl4pPr marL="0" marR="0" indent="6858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4pPr>
            <a:lvl5pPr marL="0" marR="0" indent="9144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5pPr>
            <a:lvl6pPr marL="0" marR="0" indent="11430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6pPr>
            <a:lvl7pPr marL="0" marR="0" indent="13716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7pPr>
            <a:lvl8pPr marL="0" marR="0" indent="16002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8pPr>
            <a:lvl9pPr marL="0" marR="0" indent="18288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9pPr>
          </a:lstStyle>
          <a:p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309A715-F8A3-2170-969D-D448D3ECBD6F}"/>
              </a:ext>
            </a:extLst>
          </p:cNvPr>
          <p:cNvSpPr txBox="1">
            <a:spLocks/>
          </p:cNvSpPr>
          <p:nvPr/>
        </p:nvSpPr>
        <p:spPr>
          <a:xfrm>
            <a:off x="2151062" y="1796379"/>
            <a:ext cx="20454938" cy="171636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100" baseline="0">
                <a:ln>
                  <a:noFill/>
                </a:ln>
                <a:solidFill>
                  <a:schemeClr val="accent6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Open Sans"/>
              </a:defRPr>
            </a:lvl1pPr>
            <a:lvl2pPr marL="0" marR="0" indent="2286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2pPr>
            <a:lvl3pPr marL="0" marR="0" indent="4572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3pPr>
            <a:lvl4pPr marL="0" marR="0" indent="6858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4pPr>
            <a:lvl5pPr marL="0" marR="0" indent="9144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5pPr>
            <a:lvl6pPr marL="0" marR="0" indent="11430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6pPr>
            <a:lvl7pPr marL="0" marR="0" indent="13716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7pPr>
            <a:lvl8pPr marL="0" marR="0" indent="16002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8pPr>
            <a:lvl9pPr marL="0" marR="0" indent="18288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9pPr>
          </a:lstStyle>
          <a:p>
            <a:r>
              <a:rPr lang="en-US" dirty="0">
                <a:latin typeface="Arial Black" panose="020B0A0402010202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Arial Black" panose="020B0A0402010202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Arial Black" panose="020B0A04020102020204" pitchFamily="34" charset="0"/>
                <a:cs typeface="Calibri" panose="020F0502020204030204" pitchFamily="34" charset="0"/>
              </a:rPr>
              <a:t>Presenters</a:t>
            </a:r>
          </a:p>
        </p:txBody>
      </p:sp>
    </p:spTree>
    <p:extLst>
      <p:ext uri="{BB962C8B-B14F-4D97-AF65-F5344CB8AC3E}">
        <p14:creationId xmlns:p14="http://schemas.microsoft.com/office/powerpoint/2010/main" val="22891658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D82D2-F28B-09ED-F036-BB23F7830281}"/>
              </a:ext>
            </a:extLst>
          </p:cNvPr>
          <p:cNvSpPr txBox="1">
            <a:spLocks/>
          </p:cNvSpPr>
          <p:nvPr/>
        </p:nvSpPr>
        <p:spPr>
          <a:xfrm>
            <a:off x="2151062" y="1210670"/>
            <a:ext cx="10040938" cy="2257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marL="0" marR="0" indent="0" algn="l" defTabSz="8255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100" baseline="0">
                <a:ln>
                  <a:noFill/>
                </a:ln>
                <a:solidFill>
                  <a:schemeClr val="accent6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Open Sans"/>
              </a:defRPr>
            </a:lvl1pPr>
            <a:lvl2pPr marL="0" marR="0" indent="2286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2pPr>
            <a:lvl3pPr marL="0" marR="0" indent="4572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3pPr>
            <a:lvl4pPr marL="0" marR="0" indent="6858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4pPr>
            <a:lvl5pPr marL="0" marR="0" indent="9144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5pPr>
            <a:lvl6pPr marL="0" marR="0" indent="11430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6pPr>
            <a:lvl7pPr marL="0" marR="0" indent="13716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7pPr>
            <a:lvl8pPr marL="0" marR="0" indent="16002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8pPr>
            <a:lvl9pPr marL="0" marR="0" indent="18288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Project 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Summary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DF75D11A-1416-11A5-378A-2E5DA6DF8E9D}"/>
              </a:ext>
            </a:extLst>
          </p:cNvPr>
          <p:cNvSpPr txBox="1">
            <a:spLocks/>
          </p:cNvSpPr>
          <p:nvPr/>
        </p:nvSpPr>
        <p:spPr>
          <a:xfrm>
            <a:off x="2151062" y="4080478"/>
            <a:ext cx="6297392" cy="5555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normAutofit/>
          </a:bodyPr>
          <a:lstStyle>
            <a:lvl1pPr marL="4572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1pPr>
            <a:lvl2pPr marL="9144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System Font Regular"/>
              <a:buChar char="-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2pPr>
            <a:lvl3pPr marL="13716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3pPr>
            <a:lvl4pPr marL="18288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4pPr>
            <a:lvl5pPr marL="22860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5pPr>
            <a:lvl6pPr marL="381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r>
              <a:rPr lang="en-US" dirty="0"/>
              <a:t>Designed with connectivity </a:t>
            </a:r>
            <a:br>
              <a:rPr lang="en-US" dirty="0"/>
            </a:br>
            <a:r>
              <a:rPr lang="en-US" dirty="0"/>
              <a:t>as a goal  </a:t>
            </a:r>
          </a:p>
          <a:p>
            <a:r>
              <a:rPr lang="en-US" dirty="0"/>
              <a:t>Includes features to accommodate a future deck park between </a:t>
            </a:r>
            <a:br>
              <a:rPr lang="en-US" dirty="0"/>
            </a:br>
            <a:r>
              <a:rPr lang="en-US" dirty="0"/>
              <a:t>6th and 9th Streets</a:t>
            </a:r>
          </a:p>
        </p:txBody>
      </p:sp>
      <p:pic>
        <p:nvPicPr>
          <p:cNvPr id="4" name="Picture 3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ADDFFBF8-FBF2-480F-2E09-702227E10E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293" y="1403130"/>
            <a:ext cx="7117904" cy="4714460"/>
          </a:xfrm>
          <a:prstGeom prst="roundRect">
            <a:avLst/>
          </a:prstGeom>
          <a:ln w="63500">
            <a:noFill/>
          </a:ln>
        </p:spPr>
      </p:pic>
      <p:pic>
        <p:nvPicPr>
          <p:cNvPr id="6" name="Picture 5" descr="A group of people looking at a map&#10;&#10;Description automatically generated">
            <a:extLst>
              <a:ext uri="{FF2B5EF4-FFF2-40B4-BE49-F238E27FC236}">
                <a16:creationId xmlns:a16="http://schemas.microsoft.com/office/drawing/2014/main" id="{E7DA4CC9-3C62-E78B-342A-85717032B6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293" y="6893465"/>
            <a:ext cx="7119799" cy="4714092"/>
          </a:xfrm>
          <a:prstGeom prst="roundRect">
            <a:avLst/>
          </a:prstGeom>
          <a:ln w="63500">
            <a:noFill/>
          </a:ln>
        </p:spPr>
      </p:pic>
      <p:pic>
        <p:nvPicPr>
          <p:cNvPr id="7" name="Picture 6" descr="A group of people in a conference room&#10;&#10;Description automatically generated with low confidence">
            <a:extLst>
              <a:ext uri="{FF2B5EF4-FFF2-40B4-BE49-F238E27FC236}">
                <a16:creationId xmlns:a16="http://schemas.microsoft.com/office/drawing/2014/main" id="{E4421C44-A071-8BE7-2406-229FF51661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0556" y="6861024"/>
            <a:ext cx="7119799" cy="4746533"/>
          </a:xfrm>
          <a:prstGeom prst="roundRect">
            <a:avLst/>
          </a:prstGeom>
          <a:ln w="63500">
            <a:noFill/>
          </a:ln>
        </p:spPr>
      </p:pic>
      <p:pic>
        <p:nvPicPr>
          <p:cNvPr id="8" name="Picture 7" descr="Men looking at a map&#10;&#10;Description automatically generated">
            <a:extLst>
              <a:ext uri="{FF2B5EF4-FFF2-40B4-BE49-F238E27FC236}">
                <a16:creationId xmlns:a16="http://schemas.microsoft.com/office/drawing/2014/main" id="{ED32226B-3DE5-E8A1-1B56-149E2B0E36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0036" y="1403866"/>
            <a:ext cx="7116293" cy="4714092"/>
          </a:xfrm>
          <a:prstGeom prst="roundRect">
            <a:avLst/>
          </a:prstGeom>
          <a:ln w="63500">
            <a:noFill/>
          </a:ln>
        </p:spPr>
      </p:pic>
    </p:spTree>
    <p:extLst>
      <p:ext uri="{BB962C8B-B14F-4D97-AF65-F5344CB8AC3E}">
        <p14:creationId xmlns:p14="http://schemas.microsoft.com/office/powerpoint/2010/main" val="39843344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D57B2-9FA6-AF2B-EB93-5D1D7F73BE4D}"/>
              </a:ext>
            </a:extLst>
          </p:cNvPr>
          <p:cNvSpPr txBox="1">
            <a:spLocks/>
          </p:cNvSpPr>
          <p:nvPr/>
        </p:nvSpPr>
        <p:spPr>
          <a:xfrm>
            <a:off x="2151062" y="1145356"/>
            <a:ext cx="13046266" cy="2257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marL="0" marR="0" indent="0" algn="l" defTabSz="8255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100" baseline="0">
                <a:ln>
                  <a:noFill/>
                </a:ln>
                <a:solidFill>
                  <a:schemeClr val="accent6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Open Sans"/>
              </a:defRPr>
            </a:lvl1pPr>
            <a:lvl2pPr marL="0" marR="0" indent="2286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2pPr>
            <a:lvl3pPr marL="0" marR="0" indent="4572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3pPr>
            <a:lvl4pPr marL="0" marR="0" indent="6858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4pPr>
            <a:lvl5pPr marL="0" marR="0" indent="9144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5pPr>
            <a:lvl6pPr marL="0" marR="0" indent="11430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6pPr>
            <a:lvl7pPr marL="0" marR="0" indent="13716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7pPr>
            <a:lvl8pPr marL="0" marR="0" indent="16002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8pPr>
            <a:lvl9pPr marL="0" marR="0" indent="18288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Chamber of Commerce Partnership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53210AB-09D4-4164-6637-2E63B3B52A8E}"/>
              </a:ext>
            </a:extLst>
          </p:cNvPr>
          <p:cNvSpPr txBox="1">
            <a:spLocks/>
          </p:cNvSpPr>
          <p:nvPr/>
        </p:nvSpPr>
        <p:spPr>
          <a:xfrm>
            <a:off x="2151062" y="4276420"/>
            <a:ext cx="10040938" cy="5555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normAutofit/>
          </a:bodyPr>
          <a:lstStyle>
            <a:lvl1pPr marL="4572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1pPr>
            <a:lvl2pPr marL="9144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System Font Regular"/>
              <a:buChar char="-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2pPr>
            <a:lvl3pPr marL="13716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3pPr>
            <a:lvl4pPr marL="18288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4pPr>
            <a:lvl5pPr marL="22860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5pPr>
            <a:lvl6pPr marL="381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r>
              <a:rPr lang="en-US" b="1" dirty="0"/>
              <a:t>Chamber President </a:t>
            </a:r>
            <a:r>
              <a:rPr lang="en-US" dirty="0"/>
              <a:t>Jay </a:t>
            </a:r>
            <a:r>
              <a:rPr lang="en-US" dirty="0" err="1"/>
              <a:t>Chesshir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Garver SME </a:t>
            </a:r>
            <a:r>
              <a:rPr lang="en-US" dirty="0"/>
              <a:t>Bob Cook</a:t>
            </a:r>
          </a:p>
          <a:p>
            <a:endParaRPr lang="en-US" dirty="0"/>
          </a:p>
          <a:p>
            <a:r>
              <a:rPr lang="en-US" b="1" dirty="0"/>
              <a:t>50 for the Future</a:t>
            </a:r>
          </a:p>
        </p:txBody>
      </p:sp>
      <p:pic>
        <p:nvPicPr>
          <p:cNvPr id="5" name="Picture Placeholder 4" descr="A person standing at a podium with microphones&#10;&#10;Description automatically generated with medium confidence">
            <a:extLst>
              <a:ext uri="{FF2B5EF4-FFF2-40B4-BE49-F238E27FC236}">
                <a16:creationId xmlns:a16="http://schemas.microsoft.com/office/drawing/2014/main" id="{C851AB26-9320-F312-564F-43EF9EA89577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1" r="-201"/>
          <a:stretch/>
        </p:blipFill>
        <p:spPr>
          <a:xfrm>
            <a:off x="13003879" y="3676850"/>
            <a:ext cx="10313580" cy="7045800"/>
          </a:xfrm>
        </p:spPr>
      </p:pic>
      <p:pic>
        <p:nvPicPr>
          <p:cNvPr id="9" name="Picture 8" descr="A red and whit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A4D9B474-B24B-A32E-43F4-C6C8C2F15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4221" y="786939"/>
            <a:ext cx="3343238" cy="261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554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6EA92-44DC-5F44-A68B-F65C63E2C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1062" y="1404256"/>
            <a:ext cx="20454938" cy="196611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Reconnecting Communities 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Pilot (RCP) Program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B8E53C-988E-394A-8392-A601CA45B65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151062" y="4080478"/>
            <a:ext cx="10269538" cy="5555043"/>
          </a:xfrm>
        </p:spPr>
        <p:txBody>
          <a:bodyPr anchor="t">
            <a:normAutofit fontScale="92500"/>
          </a:bodyPr>
          <a:lstStyle/>
          <a:p>
            <a:r>
              <a:rPr lang="en-US" b="1" dirty="0"/>
              <a:t>Federal Agency: </a:t>
            </a:r>
            <a:r>
              <a:rPr lang="en-US" dirty="0"/>
              <a:t>Department of Transportation</a:t>
            </a:r>
          </a:p>
          <a:p>
            <a:r>
              <a:rPr lang="en-US" b="1" dirty="0"/>
              <a:t>Bureau/Account: </a:t>
            </a:r>
            <a:r>
              <a:rPr lang="en-US" dirty="0"/>
              <a:t>Federal Highway Administration </a:t>
            </a:r>
          </a:p>
          <a:p>
            <a:r>
              <a:rPr lang="en-US" b="1" dirty="0"/>
              <a:t>Funding Amount: </a:t>
            </a:r>
            <a:r>
              <a:rPr lang="en-US" dirty="0"/>
              <a:t>$1B</a:t>
            </a:r>
          </a:p>
          <a:p>
            <a:r>
              <a:rPr lang="en-US" b="1" dirty="0"/>
              <a:t>Period of Availability: </a:t>
            </a:r>
            <a:r>
              <a:rPr lang="en-US" dirty="0"/>
              <a:t>available until expended</a:t>
            </a:r>
          </a:p>
          <a:p>
            <a:r>
              <a:rPr lang="en-US" b="1" dirty="0"/>
              <a:t>Funding Mechanism: </a:t>
            </a:r>
            <a:r>
              <a:rPr lang="en-US" dirty="0"/>
              <a:t>competitive grant</a:t>
            </a:r>
          </a:p>
          <a:p>
            <a:r>
              <a:rPr lang="en-US" b="1" dirty="0"/>
              <a:t>New Program: </a:t>
            </a:r>
            <a:r>
              <a:rPr lang="en-US" dirty="0"/>
              <a:t>yes</a:t>
            </a:r>
          </a:p>
          <a:p>
            <a:r>
              <a:rPr lang="en-US" b="1" dirty="0"/>
              <a:t>Recipients: </a:t>
            </a:r>
            <a:r>
              <a:rPr lang="en-US" dirty="0"/>
              <a:t>owner of an eligible facility (may partner with eligible entities for a planning grant)</a:t>
            </a:r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EF87AB2-5D0D-AA4A-B2A3-5F9D084922F4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12565062" y="4080478"/>
            <a:ext cx="9532938" cy="5555043"/>
          </a:xfrm>
        </p:spPr>
        <p:txBody>
          <a:bodyPr>
            <a:normAutofit/>
          </a:bodyPr>
          <a:lstStyle/>
          <a:p>
            <a:r>
              <a:rPr lang="en-US" sz="3300" b="1" dirty="0"/>
              <a:t>Description: </a:t>
            </a:r>
            <a:r>
              <a:rPr lang="en-US" sz="3300" dirty="0"/>
              <a:t>RCP Program will restore community connectivity by removing, retrofitting, or mitigating highways or other transportation facilities that create barriers to community connectivity, including to mobility, access, or economic development</a:t>
            </a:r>
          </a:p>
          <a:p>
            <a:r>
              <a:rPr lang="en-US" sz="3300" b="1" dirty="0"/>
              <a:t>Eligible Uses: </a:t>
            </a:r>
            <a:r>
              <a:rPr lang="en-US" sz="3300" dirty="0"/>
              <a:t>Grants (≥$5M) for capital construction projects, including the removal and replacement of eligible facilities, and planning grants (≤$2M).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A picture containing graphics, creativity&#10;&#10;Description automatically generated">
            <a:extLst>
              <a:ext uri="{FF2B5EF4-FFF2-40B4-BE49-F238E27FC236}">
                <a16:creationId xmlns:a16="http://schemas.microsoft.com/office/drawing/2014/main" id="{0C17B9EF-28B6-BDCC-E6D8-82D9FB72CE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3494" y="1234491"/>
            <a:ext cx="2296073" cy="230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833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995E7-25CA-53C3-DF8C-1C80A3DC810A}"/>
              </a:ext>
            </a:extLst>
          </p:cNvPr>
          <p:cNvSpPr txBox="1">
            <a:spLocks/>
          </p:cNvSpPr>
          <p:nvPr/>
        </p:nvSpPr>
        <p:spPr>
          <a:xfrm>
            <a:off x="2151062" y="1210670"/>
            <a:ext cx="10040938" cy="2257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marL="0" marR="0" indent="0" algn="l" defTabSz="8255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100" baseline="0">
                <a:ln>
                  <a:noFill/>
                </a:ln>
                <a:solidFill>
                  <a:schemeClr val="accent6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Open Sans"/>
              </a:defRPr>
            </a:lvl1pPr>
            <a:lvl2pPr marL="0" marR="0" indent="2286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2pPr>
            <a:lvl3pPr marL="0" marR="0" indent="4572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3pPr>
            <a:lvl4pPr marL="0" marR="0" indent="6858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4pPr>
            <a:lvl5pPr marL="0" marR="0" indent="9144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5pPr>
            <a:lvl6pPr marL="0" marR="0" indent="11430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6pPr>
            <a:lvl7pPr marL="0" marR="0" indent="13716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7pPr>
            <a:lvl8pPr marL="0" marR="0" indent="16002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8pPr>
            <a:lvl9pPr marL="0" marR="0" indent="18288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Grant Application Partnership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DC3ABD2-EB82-62B4-D2EE-CDE1FE2CBD9D}"/>
              </a:ext>
            </a:extLst>
          </p:cNvPr>
          <p:cNvSpPr txBox="1">
            <a:spLocks/>
          </p:cNvSpPr>
          <p:nvPr/>
        </p:nvSpPr>
        <p:spPr>
          <a:xfrm>
            <a:off x="2151062" y="4080478"/>
            <a:ext cx="10040938" cy="5555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normAutofit/>
          </a:bodyPr>
          <a:lstStyle>
            <a:lvl1pPr marL="4572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1pPr>
            <a:lvl2pPr marL="9144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System Font Regular"/>
              <a:buChar char="-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2pPr>
            <a:lvl3pPr marL="13716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3pPr>
            <a:lvl4pPr marL="18288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4pPr>
            <a:lvl5pPr marL="22860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5pPr>
            <a:lvl6pPr marL="381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r>
              <a:rPr lang="en-US" b="1" dirty="0"/>
              <a:t>Primary Applicant</a:t>
            </a:r>
            <a:br>
              <a:rPr lang="en-US" b="1" dirty="0"/>
            </a:br>
            <a:r>
              <a:rPr lang="en-US" dirty="0"/>
              <a:t>City of Little Rock</a:t>
            </a:r>
          </a:p>
          <a:p>
            <a:r>
              <a:rPr lang="en-US" b="1" dirty="0"/>
              <a:t>Co-Applicants</a:t>
            </a:r>
            <a:br>
              <a:rPr lang="en-US" b="1" dirty="0"/>
            </a:br>
            <a:r>
              <a:rPr lang="en-US" dirty="0"/>
              <a:t>A</a:t>
            </a:r>
            <a:r>
              <a:rPr lang="en-US" sz="2800" dirty="0"/>
              <a:t>R</a:t>
            </a:r>
            <a:r>
              <a:rPr lang="en-US" dirty="0"/>
              <a:t>DOT</a:t>
            </a:r>
            <a:br>
              <a:rPr lang="en-US" dirty="0"/>
            </a:br>
            <a:r>
              <a:rPr lang="en-US" dirty="0"/>
              <a:t>Coalition of Downtown Neighborhoods</a:t>
            </a:r>
          </a:p>
          <a:p>
            <a:r>
              <a:rPr lang="en-US" b="1" dirty="0"/>
              <a:t>Community Partners/Supporters</a:t>
            </a:r>
            <a:br>
              <a:rPr lang="en-US" b="1" dirty="0"/>
            </a:br>
            <a:r>
              <a:rPr lang="en-US" dirty="0"/>
              <a:t>Arkansas Congressional Delegation</a:t>
            </a:r>
            <a:br>
              <a:rPr lang="en-US" dirty="0"/>
            </a:br>
            <a:r>
              <a:rPr lang="en-US" dirty="0"/>
              <a:t>Chamber of Commerce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sticker of a city&#10;&#10;Description automatically generated with medium confidence">
            <a:extLst>
              <a:ext uri="{FF2B5EF4-FFF2-40B4-BE49-F238E27FC236}">
                <a16:creationId xmlns:a16="http://schemas.microsoft.com/office/drawing/2014/main" id="{321FBAB3-A96E-4160-3F32-42C868310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156" y="2576403"/>
            <a:ext cx="3340205" cy="2930004"/>
          </a:xfrm>
          <a:prstGeom prst="rect">
            <a:avLst/>
          </a:prstGeom>
        </p:spPr>
      </p:pic>
      <p:pic>
        <p:nvPicPr>
          <p:cNvPr id="9" name="Picture 8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A7EBE1D6-2539-FEBE-D634-129FC14B7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4754" y="2576403"/>
            <a:ext cx="7022119" cy="2616083"/>
          </a:xfrm>
          <a:prstGeom prst="rect">
            <a:avLst/>
          </a:prstGeom>
        </p:spPr>
      </p:pic>
      <p:pic>
        <p:nvPicPr>
          <p:cNvPr id="11" name="Picture 10" descr="A picture containing sketch, cartoon, drawing&#10;&#10;Description automatically generated">
            <a:extLst>
              <a:ext uri="{FF2B5EF4-FFF2-40B4-BE49-F238E27FC236}">
                <a16:creationId xmlns:a16="http://schemas.microsoft.com/office/drawing/2014/main" id="{B43C8B55-38C7-15E7-4478-9435214CD9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31" y="5358157"/>
            <a:ext cx="7101242" cy="3350899"/>
          </a:xfrm>
          <a:prstGeom prst="rect">
            <a:avLst/>
          </a:prstGeom>
        </p:spPr>
      </p:pic>
      <p:pic>
        <p:nvPicPr>
          <p:cNvPr id="12" name="Picture 11" descr="A red and whit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8E677E2B-02EC-37E4-6BDD-A5662DC05F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183" y="6180694"/>
            <a:ext cx="3343238" cy="261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9012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06114C2F-3E82-5D48-D65D-50955A25A40D}"/>
              </a:ext>
            </a:extLst>
          </p:cNvPr>
          <p:cNvSpPr txBox="1">
            <a:spLocks/>
          </p:cNvSpPr>
          <p:nvPr/>
        </p:nvSpPr>
        <p:spPr>
          <a:xfrm>
            <a:off x="2151062" y="4080478"/>
            <a:ext cx="10040938" cy="5555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 anchorCtr="0">
            <a:normAutofit/>
          </a:bodyPr>
          <a:lstStyle>
            <a:lvl1pPr marL="4572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1pPr>
            <a:lvl2pPr marL="9144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System Font Regular"/>
              <a:buChar char="-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2pPr>
            <a:lvl3pPr marL="13716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3pPr>
            <a:lvl4pPr marL="18288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4pPr>
            <a:lvl5pPr marL="22860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5pPr>
            <a:lvl6pPr marL="381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D5AF61A-F2EA-3C4A-F272-D2AA563DFB6D}"/>
              </a:ext>
            </a:extLst>
          </p:cNvPr>
          <p:cNvSpPr txBox="1">
            <a:spLocks/>
          </p:cNvSpPr>
          <p:nvPr/>
        </p:nvSpPr>
        <p:spPr>
          <a:xfrm>
            <a:off x="2151062" y="1190044"/>
            <a:ext cx="13101130" cy="2257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/>
          </a:bodyPr>
          <a:lstStyle>
            <a:lvl1pPr marL="0" marR="0" indent="0" algn="l" defTabSz="8255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100" baseline="0">
                <a:ln>
                  <a:noFill/>
                </a:ln>
                <a:solidFill>
                  <a:schemeClr val="accent6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Open Sans"/>
              </a:defRPr>
            </a:lvl1pPr>
            <a:lvl2pPr marL="0" marR="0" indent="2286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2pPr>
            <a:lvl3pPr marL="0" marR="0" indent="4572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3pPr>
            <a:lvl4pPr marL="0" marR="0" indent="6858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4pPr>
            <a:lvl5pPr marL="0" marR="0" indent="9144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5pPr>
            <a:lvl6pPr marL="0" marR="0" indent="11430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6pPr>
            <a:lvl7pPr marL="0" marR="0" indent="13716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7pPr>
            <a:lvl8pPr marL="0" marR="0" indent="16002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8pPr>
            <a:lvl9pPr marL="0" marR="0" indent="18288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Grant Evaluation Criteria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3C8BDFD-D1B4-9029-A626-7BFD8C6A7A9C}"/>
              </a:ext>
            </a:extLst>
          </p:cNvPr>
          <p:cNvSpPr txBox="1">
            <a:spLocks/>
          </p:cNvSpPr>
          <p:nvPr/>
        </p:nvSpPr>
        <p:spPr>
          <a:xfrm>
            <a:off x="4804596" y="3791167"/>
            <a:ext cx="8230920" cy="7447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 anchorCtr="0">
            <a:normAutofit/>
          </a:bodyPr>
          <a:lstStyle>
            <a:lvl1pPr marL="4572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1pPr>
            <a:lvl2pPr marL="9144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System Font Regular"/>
              <a:buChar char="-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2pPr>
            <a:lvl3pPr marL="13716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3pPr>
            <a:lvl4pPr marL="18288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4pPr>
            <a:lvl5pPr marL="22860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5pPr>
            <a:lvl6pPr marL="381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indent="0" algn="l">
              <a:buNone/>
            </a:pPr>
            <a:r>
              <a:rPr lang="en-US" dirty="0"/>
              <a:t>Grant applications are evaluated based on merit criteria, project readiness, and benefit cost analysis. </a:t>
            </a:r>
            <a:r>
              <a:rPr lang="en-US" b="1" dirty="0"/>
              <a:t>The four merit criteria are listed to the right. 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pic>
        <p:nvPicPr>
          <p:cNvPr id="10" name="Picture 9" descr="A picture containing graphics, creativity&#10;&#10;Description automatically generated">
            <a:extLst>
              <a:ext uri="{FF2B5EF4-FFF2-40B4-BE49-F238E27FC236}">
                <a16:creationId xmlns:a16="http://schemas.microsoft.com/office/drawing/2014/main" id="{5807FC4A-C6AA-B2A9-255B-8ED75CDBC3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062" y="3791167"/>
            <a:ext cx="2296073" cy="2305640"/>
          </a:xfrm>
          <a:prstGeom prst="rect">
            <a:avLst/>
          </a:prstGeom>
        </p:spPr>
      </p:pic>
      <p:pic>
        <p:nvPicPr>
          <p:cNvPr id="4" name="Picture 3" descr="A picture containing text, font, screenshot, businesscard&#10;&#10;Description automatically generated">
            <a:extLst>
              <a:ext uri="{FF2B5EF4-FFF2-40B4-BE49-F238E27FC236}">
                <a16:creationId xmlns:a16="http://schemas.microsoft.com/office/drawing/2014/main" id="{D2464160-4317-E30E-844E-1EE4B93B6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5534" y="1473719"/>
            <a:ext cx="7051196" cy="100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058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D57B2-9FA6-AF2B-EB93-5D1D7F73BE4D}"/>
              </a:ext>
            </a:extLst>
          </p:cNvPr>
          <p:cNvSpPr txBox="1">
            <a:spLocks/>
          </p:cNvSpPr>
          <p:nvPr/>
        </p:nvSpPr>
        <p:spPr>
          <a:xfrm>
            <a:off x="2151062" y="1145356"/>
            <a:ext cx="12205018" cy="2257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>
            <a:normAutofit fontScale="92500"/>
          </a:bodyPr>
          <a:lstStyle>
            <a:lvl1pPr marL="0" marR="0" indent="0" algn="l" defTabSz="8255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100" baseline="0">
                <a:ln>
                  <a:noFill/>
                </a:ln>
                <a:solidFill>
                  <a:schemeClr val="accent6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Open Sans"/>
              </a:defRPr>
            </a:lvl1pPr>
            <a:lvl2pPr marL="0" marR="0" indent="2286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2pPr>
            <a:lvl3pPr marL="0" marR="0" indent="4572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3pPr>
            <a:lvl4pPr marL="0" marR="0" indent="6858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4pPr>
            <a:lvl5pPr marL="0" marR="0" indent="9144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5pPr>
            <a:lvl6pPr marL="0" marR="0" indent="11430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6pPr>
            <a:lvl7pPr marL="0" marR="0" indent="13716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7pPr>
            <a:lvl8pPr marL="0" marR="0" indent="16002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8pPr>
            <a:lvl9pPr marL="0" marR="0" indent="18288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Impacts of the Original I-30 Construction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600E2FE-B70B-F46A-6CCC-392C0CC0A02C}"/>
              </a:ext>
            </a:extLst>
          </p:cNvPr>
          <p:cNvSpPr txBox="1">
            <a:spLocks/>
          </p:cNvSpPr>
          <p:nvPr/>
        </p:nvSpPr>
        <p:spPr>
          <a:xfrm>
            <a:off x="2151063" y="4276419"/>
            <a:ext cx="10706522" cy="56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 anchorCtr="0">
            <a:noAutofit/>
          </a:bodyPr>
          <a:lstStyle>
            <a:lvl1pPr marL="4572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1pPr>
            <a:lvl2pPr marL="9144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System Font Regular"/>
              <a:buChar char="-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2pPr>
            <a:lvl3pPr marL="13716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3pPr>
            <a:lvl4pPr marL="18288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4pPr>
            <a:lvl5pPr marL="22860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5pPr>
            <a:lvl6pPr marL="381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r>
              <a:rPr lang="en-US" dirty="0"/>
              <a:t>On the east side of I-30, communities are identified as Economically Disadvantaged </a:t>
            </a:r>
            <a:br>
              <a:rPr lang="en-US" dirty="0"/>
            </a:br>
            <a:r>
              <a:rPr lang="en-US" i="1" dirty="0"/>
              <a:t>(per EJScreen’s Socioeconomic Indicator)</a:t>
            </a:r>
          </a:p>
          <a:p>
            <a:endParaRPr lang="en-US" dirty="0"/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pic>
        <p:nvPicPr>
          <p:cNvPr id="3" name="Picture 2" descr="A picture containing text, screenshot, font, design&#10;&#10;Description automatically generated">
            <a:extLst>
              <a:ext uri="{FF2B5EF4-FFF2-40B4-BE49-F238E27FC236}">
                <a16:creationId xmlns:a16="http://schemas.microsoft.com/office/drawing/2014/main" id="{681047C6-CEDA-790A-33E7-940FF04D99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5534" y="466315"/>
            <a:ext cx="8230919" cy="1126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98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D57B2-9FA6-AF2B-EB93-5D1D7F73BE4D}"/>
              </a:ext>
            </a:extLst>
          </p:cNvPr>
          <p:cNvSpPr txBox="1">
            <a:spLocks/>
          </p:cNvSpPr>
          <p:nvPr/>
        </p:nvSpPr>
        <p:spPr>
          <a:xfrm>
            <a:off x="2151062" y="1145356"/>
            <a:ext cx="11894122" cy="2257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normAutofit fontScale="92500"/>
          </a:bodyPr>
          <a:lstStyle>
            <a:lvl1pPr marL="0" marR="0" indent="0" algn="l" defTabSz="8255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100" baseline="0">
                <a:ln>
                  <a:noFill/>
                </a:ln>
                <a:solidFill>
                  <a:schemeClr val="accent6"/>
                </a:solidFill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Open Sans"/>
              </a:defRPr>
            </a:lvl1pPr>
            <a:lvl2pPr marL="0" marR="0" indent="2286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2pPr>
            <a:lvl3pPr marL="0" marR="0" indent="4572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3pPr>
            <a:lvl4pPr marL="0" marR="0" indent="6858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4pPr>
            <a:lvl5pPr marL="0" marR="0" indent="9144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5pPr>
            <a:lvl6pPr marL="0" marR="0" indent="11430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6pPr>
            <a:lvl7pPr marL="0" marR="0" indent="13716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7pPr>
            <a:lvl8pPr marL="0" marR="0" indent="16002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8pPr>
            <a:lvl9pPr marL="0" marR="0" indent="1828800" algn="l" defTabSz="825500" rtl="0" eaLnBrk="1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1" i="0" u="none" strike="noStrike" cap="none" spc="-400" baseline="0">
                <a:ln>
                  <a:noFill/>
                </a:ln>
                <a:solidFill>
                  <a:schemeClr val="accent6">
                    <a:hueOff val="-377894"/>
                    <a:satOff val="-40860"/>
                    <a:lumOff val="-17314"/>
                  </a:schemeClr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Impacts of the Original I-30 Construction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600E2FE-B70B-F46A-6CCC-392C0CC0A02C}"/>
              </a:ext>
            </a:extLst>
          </p:cNvPr>
          <p:cNvSpPr txBox="1">
            <a:spLocks/>
          </p:cNvSpPr>
          <p:nvPr/>
        </p:nvSpPr>
        <p:spPr>
          <a:xfrm>
            <a:off x="2151063" y="4276420"/>
            <a:ext cx="10040937" cy="1787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 anchorCtr="0">
            <a:noAutofit/>
          </a:bodyPr>
          <a:lstStyle>
            <a:lvl1pPr marL="4572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1pPr>
            <a:lvl2pPr marL="9144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System Font Regular"/>
              <a:buChar char="-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2pPr>
            <a:lvl3pPr marL="13716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Wingdings" pitchFamily="2" charset="2"/>
              <a:buChar char="§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3pPr>
            <a:lvl4pPr marL="18288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 typeface="Courier New" panose="02070309020205020404" pitchFamily="49" charset="0"/>
              <a:buChar char="o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4pPr>
            <a:lvl5pPr marL="2286000" marR="0" indent="-457200" algn="l" defTabSz="8255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66696D"/>
                </a:solidFill>
                <a:uFillTx/>
                <a:latin typeface="+mn-lt"/>
                <a:ea typeface="+mn-ea"/>
                <a:cs typeface="+mn-cs"/>
                <a:sym typeface="Open Sans"/>
              </a:defRPr>
            </a:lvl5pPr>
            <a:lvl6pPr marL="381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444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508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571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chemeClr val="accent4">
                    <a:hueOff val="-1578387"/>
                    <a:satOff val="-86563"/>
                    <a:lumOff val="-46744"/>
                  </a:schemeClr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3300" dirty="0"/>
              <a:t>Construction of I-30 eliminated direct, at-grade access for the residents and businesses on the east side of the interstate.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3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7B804-8DB2-539F-DB49-A5F4AF25D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84342" y="282888"/>
            <a:ext cx="6548118" cy="54513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EE750B-0C22-5E1C-CF06-659700DDA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68134" y="6106446"/>
            <a:ext cx="6580534" cy="547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183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theme1.xml><?xml version="1.0" encoding="utf-8"?>
<a:theme xmlns:a="http://schemas.openxmlformats.org/drawingml/2006/main" name="White">
  <a:themeElements>
    <a:clrScheme name="GVR_Custom Palette Colors">
      <a:dk1>
        <a:srgbClr val="000000"/>
      </a:dk1>
      <a:lt1>
        <a:srgbClr val="FFFFFF"/>
      </a:lt1>
      <a:dk2>
        <a:srgbClr val="666666"/>
      </a:dk2>
      <a:lt2>
        <a:srgbClr val="EAEAEA"/>
      </a:lt2>
      <a:accent1>
        <a:srgbClr val="782F40"/>
      </a:accent1>
      <a:accent2>
        <a:srgbClr val="FFFFFF"/>
      </a:accent2>
      <a:accent3>
        <a:srgbClr val="EAEAEA"/>
      </a:accent3>
      <a:accent4>
        <a:srgbClr val="CCCCCC"/>
      </a:accent4>
      <a:accent5>
        <a:srgbClr val="999999"/>
      </a:accent5>
      <a:accent6>
        <a:srgbClr val="333333"/>
      </a:accent6>
      <a:hlink>
        <a:srgbClr val="0096FF"/>
      </a:hlink>
      <a:folHlink>
        <a:srgbClr val="0432FF"/>
      </a:folHlink>
    </a:clrScheme>
    <a:fontScheme name="White">
      <a:majorFont>
        <a:latin typeface="Open Sans"/>
        <a:ea typeface="Open Sans"/>
        <a:cs typeface="Open Sans"/>
      </a:majorFont>
      <a:minorFont>
        <a:latin typeface="Open Sans"/>
        <a:ea typeface="Open Sans"/>
        <a:cs typeface="Open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chemeClr val="accent4">
                <a:hueOff val="-1578387"/>
                <a:satOff val="-86563"/>
                <a:lumOff val="-46744"/>
                <a:alpha val="50000"/>
              </a:schemeClr>
            </a:outerShdw>
          </a:effectLst>
        </a:effectStyle>
        <a:effectStyle>
          <a:effectLst>
            <a:outerShdw blurRad="50800" dist="12700" rotWithShape="0">
              <a:schemeClr val="accent4">
                <a:hueOff val="-1578387"/>
                <a:satOff val="-86563"/>
                <a:lumOff val="-46744"/>
                <a:alpha val="50000"/>
              </a:schemeClr>
            </a:outerShdw>
          </a:effectLst>
        </a:effectStyle>
        <a:effectStyle>
          <a:effectLst>
            <a:outerShdw blurRad="38100" dist="25400" dir="5400000" rotWithShape="0">
              <a:schemeClr val="accent4">
                <a:hueOff val="-1578387"/>
                <a:satOff val="-86563"/>
                <a:lumOff val="-46744"/>
                <a:alpha val="50000"/>
              </a:scheme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 cap="flat">
          <a:noFill/>
          <a:miter lim="400000"/>
        </a:ln>
        <a:effectLst>
          <a:outerShdw blurRad="1010443" sx="100179" sy="100179" algn="tl" rotWithShape="0">
            <a:prstClr val="black">
              <a:alpha val="8176"/>
            </a:prst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chemeClr val="accent2">
                <a:hueOff val="2464099"/>
                <a:satOff val="-3448"/>
                <a:lumOff val="73354"/>
              </a:schemeClr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4">
              <a:hueOff val="-1578387"/>
              <a:satOff val="-86563"/>
              <a:lumOff val="-46744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1" i="0" u="none" strike="noStrike" cap="none" spc="0" normalizeH="0" baseline="0" dirty="0" smtClean="0">
            <a:ln>
              <a:noFill/>
            </a:ln>
            <a:solidFill>
              <a:srgbClr val="414042"/>
            </a:solidFill>
            <a:effectLst/>
            <a:uFillTx/>
            <a:latin typeface="Roboto Black" panose="02000000000000000000" pitchFamily="2" charset="0"/>
            <a:ea typeface="Roboto Black" panose="02000000000000000000" pitchFamily="2" charset="0"/>
            <a:cs typeface="Helvetica Light"/>
            <a:sym typeface="Helvetica Light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21_GVR_PPT Template_CORP_BUILD_v02" id="{2C8DBC93-16C4-F74C-B8B6-345D94199D68}" vid="{5EC036E2-6D1C-A44D-BE29-27AC0DFD6DA3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66696D"/>
      </a:dk2>
      <a:lt2>
        <a:srgbClr val="D2D3D1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Open Sans"/>
        <a:ea typeface="Open Sans"/>
        <a:cs typeface="Open Sans"/>
      </a:majorFont>
      <a:minorFont>
        <a:latin typeface="Open Sans"/>
        <a:ea typeface="Open Sans"/>
        <a:cs typeface="Open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chemeClr val="accent4">
                <a:hueOff val="-1578387"/>
                <a:satOff val="-86563"/>
                <a:lumOff val="-46744"/>
                <a:alpha val="50000"/>
              </a:schemeClr>
            </a:outerShdw>
          </a:effectLst>
        </a:effectStyle>
        <a:effectStyle>
          <a:effectLst>
            <a:outerShdw blurRad="50800" dist="12700" rotWithShape="0">
              <a:schemeClr val="accent4">
                <a:hueOff val="-1578387"/>
                <a:satOff val="-86563"/>
                <a:lumOff val="-46744"/>
                <a:alpha val="50000"/>
              </a:schemeClr>
            </a:outerShdw>
          </a:effectLst>
        </a:effectStyle>
        <a:effectStyle>
          <a:effectLst>
            <a:outerShdw blurRad="38100" dist="25400" dir="5400000" rotWithShape="0">
              <a:schemeClr val="accent4">
                <a:hueOff val="-1578387"/>
                <a:satOff val="-86563"/>
                <a:lumOff val="-46744"/>
                <a:alpha val="50000"/>
              </a:scheme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chemeClr val="accent4">
              <a:hueOff val="-1578387"/>
              <a:satOff val="-86563"/>
              <a:lumOff val="-46744"/>
              <a:alpha val="50000"/>
            </a:scheme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chemeClr val="accent2">
                <a:hueOff val="2464099"/>
                <a:satOff val="-3448"/>
                <a:lumOff val="73354"/>
              </a:schemeClr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4">
              <a:hueOff val="-1578387"/>
              <a:satOff val="-86563"/>
              <a:lumOff val="-46744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chemeClr val="accent4">
                <a:hueOff val="-1578387"/>
                <a:satOff val="-86563"/>
                <a:lumOff val="-46744"/>
              </a:schemeClr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bfabbae-75c3-4cd1-9a45-a28906e6cac7" xsi:nil="true"/>
    <lcf76f155ced4ddcb4097134ff3c332f xmlns="13109660-2640-404b-b779-306c06ffea21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4D448380806849915725CB97AB94DB" ma:contentTypeVersion="14" ma:contentTypeDescription="Create a new document." ma:contentTypeScope="" ma:versionID="e68449d258c4aaf201d741d58031b298">
  <xsd:schema xmlns:xsd="http://www.w3.org/2001/XMLSchema" xmlns:xs="http://www.w3.org/2001/XMLSchema" xmlns:p="http://schemas.microsoft.com/office/2006/metadata/properties" xmlns:ns2="2bfabbae-75c3-4cd1-9a45-a28906e6cac7" xmlns:ns3="13109660-2640-404b-b779-306c06ffea21" targetNamespace="http://schemas.microsoft.com/office/2006/metadata/properties" ma:root="true" ma:fieldsID="447434e826140985180e1ee7c0e99687" ns2:_="" ns3:_="">
    <xsd:import namespace="2bfabbae-75c3-4cd1-9a45-a28906e6cac7"/>
    <xsd:import namespace="13109660-2640-404b-b779-306c06ffea2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abbae-75c3-4cd1-9a45-a28906e6cac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4051fb6-84f9-4913-88ff-bc909d5cdc73}" ma:internalName="TaxCatchAll" ma:showField="CatchAllData" ma:web="2bfabbae-75c3-4cd1-9a45-a28906e6ca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109660-2640-404b-b779-306c06ffea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2ed1bf8-33a6-463b-9893-e93613f3d2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4FA3292-5106-46F7-9DD7-BEB22BAD2B60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8a3d1fb5-32b6-4ac5-a0b0-585722723337"/>
    <ds:schemaRef ds:uri="58de8693-5f8d-471c-9d2f-a36f1993bb4f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9052D61-EF12-4CF2-8CC2-A599BD757B4D}"/>
</file>

<file path=customXml/itemProps3.xml><?xml version="1.0" encoding="utf-8"?>
<ds:datastoreItem xmlns:ds="http://schemas.openxmlformats.org/officeDocument/2006/customXml" ds:itemID="{68EACB8D-A727-4B6F-B68E-3C3292198D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Garver PowerPoint Template</Template>
  <TotalTime>719</TotalTime>
  <Words>510</Words>
  <Application>Microsoft Office PowerPoint</Application>
  <PresentationFormat>Custom</PresentationFormat>
  <Paragraphs>53</Paragraphs>
  <Slides>12</Slides>
  <Notes>5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 Black</vt:lpstr>
      <vt:lpstr>Calibri</vt:lpstr>
      <vt:lpstr>Courier New</vt:lpstr>
      <vt:lpstr>Helvetica Light</vt:lpstr>
      <vt:lpstr>Open Sans</vt:lpstr>
      <vt:lpstr>Open Sans Extrabold</vt:lpstr>
      <vt:lpstr>Roboto</vt:lpstr>
      <vt:lpstr>Roboto Black</vt:lpstr>
      <vt:lpstr>System Font Regular</vt:lpstr>
      <vt:lpstr>Wingdings</vt:lpstr>
      <vt:lpstr>White</vt:lpstr>
      <vt:lpstr>I-30 Deck Park Phase I Planning Study</vt:lpstr>
      <vt:lpstr>PowerPoint Presentation</vt:lpstr>
      <vt:lpstr>PowerPoint Presentation</vt:lpstr>
      <vt:lpstr>PowerPoint Presentation</vt:lpstr>
      <vt:lpstr>Reconnecting Communities  Pilot (RCP)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Awarded $2M Planning Grant</vt:lpstr>
      <vt:lpstr>Awarded $2M Planning Grant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Cover (w/ Red Bar)</dc:title>
  <dc:creator>Houston, Nicole, M.</dc:creator>
  <cp:lastModifiedBy>Stovall, Bethany</cp:lastModifiedBy>
  <cp:revision>17</cp:revision>
  <cp:lastPrinted>2019-04-16T14:10:36Z</cp:lastPrinted>
  <dcterms:created xsi:type="dcterms:W3CDTF">2023-05-16T20:32:06Z</dcterms:created>
  <dcterms:modified xsi:type="dcterms:W3CDTF">2023-05-23T18:10:48Z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0x010100604D448380806849915725CB97AB94DB</vt:lpwstr>
  </property>
  <property fmtid="{D5CDD505-2E9C-101B-9397-08002B2CF9AE}" pid="3" name="MediaServiceImageTags">
    <vt:lpwstr/>
  </property>
</Properties>
</file>