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759" r:id="rId5"/>
    <p:sldMasterId id="2147483700" r:id="rId6"/>
    <p:sldMasterId id="2147483819" r:id="rId7"/>
    <p:sldMasterId id="2147483674" r:id="rId8"/>
    <p:sldMasterId id="2147483831" r:id="rId9"/>
    <p:sldMasterId id="2147483926" r:id="rId10"/>
    <p:sldMasterId id="2147483957" r:id="rId11"/>
  </p:sldMasterIdLst>
  <p:notesMasterIdLst>
    <p:notesMasterId r:id="rId29"/>
  </p:notesMasterIdLst>
  <p:sldIdLst>
    <p:sldId id="383" r:id="rId12"/>
    <p:sldId id="708" r:id="rId13"/>
    <p:sldId id="712" r:id="rId14"/>
    <p:sldId id="713" r:id="rId15"/>
    <p:sldId id="344" r:id="rId16"/>
    <p:sldId id="346" r:id="rId17"/>
    <p:sldId id="714" r:id="rId18"/>
    <p:sldId id="608" r:id="rId19"/>
    <p:sldId id="715" r:id="rId20"/>
    <p:sldId id="716" r:id="rId21"/>
    <p:sldId id="717" r:id="rId22"/>
    <p:sldId id="718" r:id="rId23"/>
    <p:sldId id="720" r:id="rId24"/>
    <p:sldId id="710" r:id="rId25"/>
    <p:sldId id="672" r:id="rId26"/>
    <p:sldId id="348" r:id="rId27"/>
    <p:sldId id="384" r:id="rId28"/>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tz, Jason (FHWA)" initials="D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5D5C7"/>
    <a:srgbClr val="C2CBB5"/>
    <a:srgbClr val="93877D"/>
    <a:srgbClr val="515B67"/>
    <a:srgbClr val="646867"/>
    <a:srgbClr val="F1C332"/>
    <a:srgbClr val="B5ADA2"/>
    <a:srgbClr val="FEFCFF"/>
    <a:srgbClr val="272121"/>
    <a:srgbClr val="AC7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1" autoAdjust="0"/>
    <p:restoredTop sz="95332" autoAdjust="0"/>
  </p:normalViewPr>
  <p:slideViewPr>
    <p:cSldViewPr snapToGrid="0">
      <p:cViewPr varScale="1">
        <p:scale>
          <a:sx n="88" d="100"/>
          <a:sy n="88" d="100"/>
        </p:scale>
        <p:origin x="221" y="53"/>
      </p:cViewPr>
      <p:guideLst/>
    </p:cSldViewPr>
  </p:slideViewPr>
  <p:notesTextViewPr>
    <p:cViewPr>
      <p:scale>
        <a:sx n="3" d="2"/>
        <a:sy n="3" d="2"/>
      </p:scale>
      <p:origin x="0" y="0"/>
    </p:cViewPr>
  </p:notesTextViewPr>
  <p:notesViewPr>
    <p:cSldViewPr snapToGrid="0">
      <p:cViewPr varScale="1">
        <p:scale>
          <a:sx n="79" d="100"/>
          <a:sy n="79" d="100"/>
        </p:scale>
        <p:origin x="3942" y="1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B909AA1-70C0-4014-8AD9-E7B3A737D7B8}" type="datetimeFigureOut">
              <a:rPr lang="en-US" smtClean="0"/>
              <a:t>5/23/2023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9F8E141-A1D4-491C-996A-64D6653FAFB1}" type="slidenum">
              <a:rPr lang="en-US" smtClean="0"/>
              <a:t>‹#›</a:t>
            </a:fld>
            <a:endParaRPr lang="en-US" dirty="0"/>
          </a:p>
        </p:txBody>
      </p:sp>
    </p:spTree>
    <p:extLst>
      <p:ext uri="{BB962C8B-B14F-4D97-AF65-F5344CB8AC3E}">
        <p14:creationId xmlns:p14="http://schemas.microsoft.com/office/powerpoint/2010/main" val="1875606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endParaRPr lang="en-US" b="0" baseline="0" dirty="0">
              <a:solidFill>
                <a:srgbClr val="FF0000"/>
              </a:solidFill>
            </a:endParaRPr>
          </a:p>
        </p:txBody>
      </p:sp>
      <p:sp>
        <p:nvSpPr>
          <p:cNvPr id="4" name="Slide Number Placeholder 3"/>
          <p:cNvSpPr>
            <a:spLocks noGrp="1"/>
          </p:cNvSpPr>
          <p:nvPr>
            <p:ph type="sldNum" sz="quarter" idx="10"/>
          </p:nvPr>
        </p:nvSpPr>
        <p:spPr/>
        <p:txBody>
          <a:bodyPr/>
          <a:lstStyle/>
          <a:p>
            <a:fld id="{98F3A353-957D-419F-86AF-560DEC22B1DF}" type="slidenum">
              <a:rPr lang="en-US" smtClean="0"/>
              <a:pPr/>
              <a:t>1</a:t>
            </a:fld>
            <a:endParaRPr lang="en-US" dirty="0"/>
          </a:p>
        </p:txBody>
      </p:sp>
    </p:spTree>
    <p:extLst>
      <p:ext uri="{BB962C8B-B14F-4D97-AF65-F5344CB8AC3E}">
        <p14:creationId xmlns:p14="http://schemas.microsoft.com/office/powerpoint/2010/main" val="51228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1E1F"/>
                </a:solidFill>
                <a:latin typeface="TimesNewRomanPS"/>
              </a:rPr>
              <a:t>Of the states with experience using HIR processes, HIR remixing was the most frequently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21E1F"/>
              </a:solidFill>
              <a:latin typeface="TimesNewRomanP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E1F"/>
                </a:solidFill>
                <a:latin typeface="TimesNewRomanPS"/>
              </a:rPr>
              <a:t>The number of states with fewer than 10 years of experience represents the potential growth of in-place recycling in the United States. FDR use has grown substantially over the past decade, followed by CIR use. Only a few states have implemented HIR in recent years. Between 14 and 18 states have more than 10 years of experience.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21CFE-9E03-4737-B619-4CDEFFFDD870}"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33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21CFE-9E03-4737-B619-4CDEFFFDD870}"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352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05B9FBB-2C76-44DE-84A0-E7D4AF5AE0EE}"/>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4578CA28-E6D1-4E54-8B58-D0A6E5D00F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E9C2B40A-BD70-46E2-9768-D4850383CDF6}"/>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CE15776-1522-489F-B4E8-7E0126331D42}" type="slidenum">
              <a:rPr lang="en-US" altLang="en-US" b="0" i="0"/>
              <a:pPr algn="r" eaLnBrk="1" hangingPunct="1">
                <a:spcBef>
                  <a:spcPct val="0"/>
                </a:spcBef>
              </a:pPr>
              <a:t>16</a:t>
            </a:fld>
            <a:endParaRPr lang="en-US" altLang="en-US" b="0" i="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AEDFE5-39C0-4E1C-8D90-2EF4EDB7946E}"/>
              </a:ext>
            </a:extLst>
          </p:cNvPr>
          <p:cNvSpPr>
            <a:spLocks noGrp="1" noChangeArrowheads="1"/>
          </p:cNvSpPr>
          <p:nvPr>
            <p:ph type="sldNum" sz="quarter" idx="5"/>
          </p:nvPr>
        </p:nvSpPr>
        <p:spPr/>
        <p:txBody>
          <a:bodyPr/>
          <a:lstStyle/>
          <a:p>
            <a:pPr defTabSz="942289">
              <a:defRPr/>
            </a:pPr>
            <a:fld id="{F9353298-F927-4B51-8C86-8B64F152D430}" type="slidenum">
              <a:rPr lang="en-US" altLang="en-US" sz="1300">
                <a:solidFill>
                  <a:prstClr val="black"/>
                </a:solidFill>
                <a:latin typeface="Calibri"/>
              </a:rPr>
              <a:pPr defTabSz="942289">
                <a:defRPr/>
              </a:pPr>
              <a:t>17</a:t>
            </a:fld>
            <a:endParaRPr lang="en-US" altLang="en-US" sz="1300" dirty="0">
              <a:solidFill>
                <a:prstClr val="black"/>
              </a:solidFill>
              <a:latin typeface="Calibri"/>
            </a:endParaRPr>
          </a:p>
        </p:txBody>
      </p:sp>
      <p:sp>
        <p:nvSpPr>
          <p:cNvPr id="207875" name="Rectangle 2">
            <a:extLst>
              <a:ext uri="{FF2B5EF4-FFF2-40B4-BE49-F238E27FC236}">
                <a16:creationId xmlns:a16="http://schemas.microsoft.com/office/drawing/2014/main" id="{05CEBFCC-36FC-4447-B6DF-DF7BED8C789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7876" name="Rectangle 3">
            <a:extLst>
              <a:ext uri="{FF2B5EF4-FFF2-40B4-BE49-F238E27FC236}">
                <a16:creationId xmlns:a16="http://schemas.microsoft.com/office/drawing/2014/main" id="{72CEF67C-B9C3-40EB-972D-D2BAC6C2490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45426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Sustainable</a:t>
            </a:r>
            <a:r>
              <a:rPr lang="en-US" altLang="en-US" dirty="0">
                <a:latin typeface="Arial" panose="020B0604020202020204" pitchFamily="34" charset="0"/>
              </a:rPr>
              <a:t> – Transportation infrastructure is designed, constructed, operated and maintained using context sensitive solutions, including increased use of recycled materials, sensitivity to the surrounding environment, and an increased awareness of future climate changes. </a:t>
            </a:r>
          </a:p>
          <a:p>
            <a:endParaRPr lang="en-US" dirty="0"/>
          </a:p>
        </p:txBody>
      </p:sp>
      <p:sp>
        <p:nvSpPr>
          <p:cNvPr id="4" name="Slide Number Placeholder 3"/>
          <p:cNvSpPr>
            <a:spLocks noGrp="1"/>
          </p:cNvSpPr>
          <p:nvPr>
            <p:ph type="sldNum" sz="quarter" idx="5"/>
          </p:nvPr>
        </p:nvSpPr>
        <p:spPr/>
        <p:txBody>
          <a:bodyPr/>
          <a:lstStyle/>
          <a:p>
            <a:fld id="{B9F8E141-A1D4-491C-996A-64D6653FAFB1}" type="slidenum">
              <a:rPr lang="en-US" smtClean="0"/>
              <a:t>3</a:t>
            </a:fld>
            <a:endParaRPr lang="en-US" dirty="0"/>
          </a:p>
        </p:txBody>
      </p:sp>
    </p:spTree>
    <p:extLst>
      <p:ext uri="{BB962C8B-B14F-4D97-AF65-F5344CB8AC3E}">
        <p14:creationId xmlns:p14="http://schemas.microsoft.com/office/powerpoint/2010/main" val="3534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 Interstate program just celebrated it’s 50 year anniversary.  </a:t>
            </a:r>
          </a:p>
          <a:p>
            <a:pPr eaLnBrk="1" hangingPunct="1">
              <a:buFontTx/>
              <a:buChar char="-"/>
            </a:pPr>
            <a:r>
              <a:rPr lang="en-US" altLang="en-US" dirty="0">
                <a:latin typeface="Arial" panose="020B0604020202020204" pitchFamily="34" charset="0"/>
              </a:rPr>
              <a:t> Percentage of infrastructure coming of age.</a:t>
            </a:r>
          </a:p>
          <a:p>
            <a:pPr eaLnBrk="1" hangingPunct="1">
              <a:buFontTx/>
              <a:buChar char="-"/>
            </a:pPr>
            <a:r>
              <a:rPr lang="en-US" altLang="en-US" dirty="0">
                <a:latin typeface="Arial" panose="020B0604020202020204" pitchFamily="34" charset="0"/>
              </a:rPr>
              <a:t> Increased need to find new sources for quality, virgin aggregates</a:t>
            </a:r>
          </a:p>
          <a:p>
            <a:endParaRPr lang="en-US" dirty="0"/>
          </a:p>
        </p:txBody>
      </p:sp>
      <p:sp>
        <p:nvSpPr>
          <p:cNvPr id="4" name="Slide Number Placeholder 3"/>
          <p:cNvSpPr>
            <a:spLocks noGrp="1"/>
          </p:cNvSpPr>
          <p:nvPr>
            <p:ph type="sldNum" sz="quarter" idx="5"/>
          </p:nvPr>
        </p:nvSpPr>
        <p:spPr/>
        <p:txBody>
          <a:bodyPr/>
          <a:lstStyle/>
          <a:p>
            <a:fld id="{B9F8E141-A1D4-491C-996A-64D6653FAFB1}" type="slidenum">
              <a:rPr lang="en-US" smtClean="0"/>
              <a:t>4</a:t>
            </a:fld>
            <a:endParaRPr lang="en-US" dirty="0"/>
          </a:p>
        </p:txBody>
      </p:sp>
    </p:spTree>
    <p:extLst>
      <p:ext uri="{BB962C8B-B14F-4D97-AF65-F5344CB8AC3E}">
        <p14:creationId xmlns:p14="http://schemas.microsoft.com/office/powerpoint/2010/main" val="88216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79CF89F-8A5B-48FD-A537-78D1CC8DFC92}"/>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14CC09E9-06B6-450D-9D99-54E0F21880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dirty="0">
              <a:latin typeface="Arial" panose="020B0604020202020204" pitchFamily="34" charset="0"/>
            </a:endParaRPr>
          </a:p>
        </p:txBody>
      </p:sp>
      <p:sp>
        <p:nvSpPr>
          <p:cNvPr id="24580" name="Slide Number Placeholder 3">
            <a:extLst>
              <a:ext uri="{FF2B5EF4-FFF2-40B4-BE49-F238E27FC236}">
                <a16:creationId xmlns:a16="http://schemas.microsoft.com/office/drawing/2014/main" id="{203A6AD6-B9E3-4AA5-9BC6-A6BE375FD4A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6D7F2E9-D90E-4A6B-805B-ABC670216DAB}" type="slidenum">
              <a:rPr lang="en-US" altLang="en-US" b="0" i="0"/>
              <a:pPr algn="r" eaLnBrk="1" hangingPunct="1">
                <a:spcBef>
                  <a:spcPct val="0"/>
                </a:spcBef>
              </a:pPr>
              <a:t>5</a:t>
            </a:fld>
            <a:endParaRPr lang="en-US" altLang="en-US" b="0" i="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CF47430-E2EA-413E-983C-9AE141AF20F4}"/>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14CD2FB3-8749-4C81-96B3-7BE04696CF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dirty="0">
              <a:latin typeface="Arial" panose="020B0604020202020204" pitchFamily="34" charset="0"/>
            </a:endParaRPr>
          </a:p>
        </p:txBody>
      </p:sp>
      <p:sp>
        <p:nvSpPr>
          <p:cNvPr id="26628" name="Slide Number Placeholder 3">
            <a:extLst>
              <a:ext uri="{FF2B5EF4-FFF2-40B4-BE49-F238E27FC236}">
                <a16:creationId xmlns:a16="http://schemas.microsoft.com/office/drawing/2014/main" id="{89E01EB7-99C4-4364-8853-192F4211C577}"/>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4FC75D1A-EA87-4EEE-822D-D6B538F45E08}" type="slidenum">
              <a:rPr lang="en-US" altLang="en-US" b="0" i="0"/>
              <a:pPr algn="r" eaLnBrk="1" hangingPunct="1">
                <a:spcBef>
                  <a:spcPct val="0"/>
                </a:spcBef>
              </a:pPr>
              <a:t>6</a:t>
            </a:fld>
            <a:endParaRPr lang="en-US" altLang="en-US" b="0" i="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8E141-A1D4-491C-996A-64D6653FAFB1}" type="slidenum">
              <a:rPr lang="en-US" smtClean="0"/>
              <a:t>7</a:t>
            </a:fld>
            <a:endParaRPr lang="en-US" dirty="0"/>
          </a:p>
        </p:txBody>
      </p:sp>
    </p:spTree>
    <p:extLst>
      <p:ext uri="{BB962C8B-B14F-4D97-AF65-F5344CB8AC3E}">
        <p14:creationId xmlns:p14="http://schemas.microsoft.com/office/powerpoint/2010/main" val="295669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TimesNewRomanPS"/>
              </a:rPr>
              <a:t>The status of in-place recycling use across the United States was assessed using an online survey from NCHRP Synthesis 421 (Appendix A). The survey collected information from “choose all that apply” questions and open-ended requests for experiences. Responses were received from 45 states, although not all states had experiences with in-place recycling. A total of 34 of the 45 states and one Canadian providence (Ontario) indicated experience with both HIR and CIR projects, and 33 of the 45 indicated experience with FDR projects.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21CFE-9E03-4737-B619-4CDEFFFDD870}"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995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TimesNewRomanPS"/>
              </a:rPr>
              <a:t>Of the states with experience using HIR processes, HIR remixing was the most frequently used.</a:t>
            </a:r>
          </a:p>
          <a:p>
            <a:endParaRPr lang="en-US" sz="1800" b="0" i="0" u="none" strike="noStrike" baseline="0" dirty="0">
              <a:solidFill>
                <a:srgbClr val="221E1F"/>
              </a:solidFill>
              <a:latin typeface="TimesNewRomanPS"/>
            </a:endParaRPr>
          </a:p>
          <a:p>
            <a:r>
              <a:rPr lang="en-US" sz="1800" b="0" i="0" u="none" strike="noStrike" baseline="0" dirty="0">
                <a:solidFill>
                  <a:srgbClr val="221E1F"/>
                </a:solidFill>
                <a:latin typeface="TimesNewRomanPS"/>
              </a:rPr>
              <a:t>The Asphalt Recycling and Reclaiming Association (ARRA) membership list was used to identify contractors to invite to complete the same survey. Of the membership list, 50 members were identified as contractors. In this case, companies providing materials and services for in-place recycling processes included asphalt contractors (e.g., for overlays) and aggregate producers. A total of 33 completed surveys were received. Responses were sorted by experience with a specific in-place recycling process. Not all respondents had experience with all three methods.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21CFE-9E03-4737-B619-4CDEFFFDD870}"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872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TimesNewRomanPS"/>
              </a:rPr>
              <a:t>The years of experience with a recycling process.  The number of states with fewer than 10 years of experience represents the potential growth of in-place recycling in the United States. FDR use has grown substantially over the past decade, followed by CIR use. Only a few states have implemented HIR in recent years. Between 14 and 18 states have more than 10 years of experience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21CFE-9E03-4737-B619-4CDEFFFDD870}"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8332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tags" Target="../tags/tag1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3.xml"/><Relationship Id="rId4"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ridge">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666586" y="2000845"/>
            <a:ext cx="7055015"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a:t>Click to edit Master title style</a:t>
            </a:r>
            <a:endParaRPr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5" y="3527861"/>
            <a:ext cx="7055015"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chemeClr val="accent4"/>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4" name="Picture 3"/>
          <p:cNvPicPr>
            <a:picLocks/>
          </p:cNvPicPr>
          <p:nvPr/>
        </p:nvPicPr>
        <p:blipFill>
          <a:blip r:embed="rId3">
            <a:extLst>
              <a:ext uri="{28A0092B-C50C-407E-A947-70E740481C1C}">
                <a14:useLocalDpi xmlns:a14="http://schemas.microsoft.com/office/drawing/2010/main"/>
              </a:ext>
            </a:extLst>
          </a:blip>
          <a:stretch>
            <a:fillRect/>
          </a:stretch>
        </p:blipFill>
        <p:spPr>
          <a:xfrm>
            <a:off x="9423273" y="1204936"/>
            <a:ext cx="1873376" cy="56578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3257" y="229469"/>
            <a:ext cx="2657856" cy="784078"/>
          </a:xfrm>
          <a:prstGeom prst="rect">
            <a:avLst/>
          </a:prstGeom>
        </p:spPr>
      </p:pic>
      <p:sp>
        <p:nvSpPr>
          <p:cNvPr id="8" name="Slide Number Placeholder 10"/>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30BE778E-712F-4E72-AB19-55CF5A070740}" type="slidenum">
              <a:rPr lang="en-US" smtClean="0"/>
              <a:pPr/>
              <a:t>‹#›</a:t>
            </a:fld>
            <a:endParaRPr lang="en-US" dirty="0"/>
          </a:p>
        </p:txBody>
      </p:sp>
    </p:spTree>
    <p:extLst>
      <p:ext uri="{BB962C8B-B14F-4D97-AF65-F5344CB8AC3E}">
        <p14:creationId xmlns:p14="http://schemas.microsoft.com/office/powerpoint/2010/main" val="83030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26A-09DA-433F-9C97-F25E7E3275FA}"/>
              </a:ext>
            </a:extLst>
          </p:cNvPr>
          <p:cNvSpPr>
            <a:spLocks noGrp="1"/>
          </p:cNvSpPr>
          <p:nvPr>
            <p:ph type="title"/>
          </p:nvPr>
        </p:nvSpPr>
        <p:spPr>
          <a:xfrm>
            <a:off x="713801" y="457200"/>
            <a:ext cx="393276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EF94FA4-0656-4DB6-8B40-559E72173AD1}"/>
              </a:ext>
            </a:extLst>
          </p:cNvPr>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D40D9-82DF-4C76-8FF8-76EDFA9F58B4}"/>
              </a:ext>
            </a:extLst>
          </p:cNvPr>
          <p:cNvSpPr>
            <a:spLocks noGrp="1"/>
          </p:cNvSpPr>
          <p:nvPr>
            <p:ph type="body" sz="half" idx="2"/>
          </p:nvPr>
        </p:nvSpPr>
        <p:spPr>
          <a:xfrm>
            <a:off x="713801"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310AD044-DE9D-48ED-9EA5-FD9B2F0DD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028DE2-D1D0-4CEE-A040-76E0857371FD}"/>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85743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9722-42C6-4DDF-807A-815CF79AB76B}"/>
              </a:ext>
            </a:extLst>
          </p:cNvPr>
          <p:cNvSpPr>
            <a:spLocks noGrp="1"/>
          </p:cNvSpPr>
          <p:nvPr>
            <p:ph type="title"/>
          </p:nvPr>
        </p:nvSpPr>
        <p:spPr>
          <a:xfrm>
            <a:off x="713805" y="457200"/>
            <a:ext cx="393276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B4E520-AEEF-4868-8EA4-436BF0258C96}"/>
              </a:ext>
            </a:extLst>
          </p:cNvPr>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2B34912-40DA-42D1-998E-63909F5430A7}"/>
              </a:ext>
            </a:extLst>
          </p:cNvPr>
          <p:cNvSpPr>
            <a:spLocks noGrp="1"/>
          </p:cNvSpPr>
          <p:nvPr>
            <p:ph type="body" sz="half" idx="2"/>
          </p:nvPr>
        </p:nvSpPr>
        <p:spPr>
          <a:xfrm>
            <a:off x="713805"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FAB54E58-7A4D-4822-B4AB-D1109F82FF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62C0FD-9E3B-4098-86B8-C831DB6C1E75}"/>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83129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a:xfrm>
            <a:off x="711202" y="6356353"/>
            <a:ext cx="4874437" cy="365125"/>
          </a:xfrm>
        </p:spPr>
        <p:txBody>
          <a:bodyPr/>
          <a:lstStyle/>
          <a:p>
            <a:endParaRPr lang="en-US" dirty="0"/>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a:xfrm>
            <a:off x="10332918" y="6356353"/>
            <a:ext cx="1020881" cy="365125"/>
          </a:xfrm>
          <a:prstGeom prst="rect">
            <a:avLst/>
          </a:prstGeom>
        </p:spPr>
        <p:txBody>
          <a:bodyPr/>
          <a:lstStyle>
            <a:lvl1pPr>
              <a:defRPr sz="900"/>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3553675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7231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60825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200542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709084" y="751420"/>
            <a:ext cx="10646835"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711202" y="1681161"/>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709083" y="2505074"/>
            <a:ext cx="5158316"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6172200" y="1681161"/>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6043084" y="2505075"/>
            <a:ext cx="5183717"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61307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208936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83791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42971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600200"/>
          </a:xfrm>
        </p:spPr>
        <p:txBody>
          <a:bodyPr/>
          <a:lstStyle/>
          <a:p>
            <a:r>
              <a:rPr lang="en-US"/>
              <a:t>Click to edit Master title style</a:t>
            </a:r>
          </a:p>
        </p:txBody>
      </p:sp>
      <p:sp>
        <p:nvSpPr>
          <p:cNvPr id="3" name="Table Placeholder 2"/>
          <p:cNvSpPr>
            <a:spLocks noGrp="1"/>
          </p:cNvSpPr>
          <p:nvPr>
            <p:ph type="tbl" idx="1"/>
          </p:nvPr>
        </p:nvSpPr>
        <p:spPr>
          <a:xfrm>
            <a:off x="914400" y="1790700"/>
            <a:ext cx="10795000" cy="4610100"/>
          </a:xfrm>
        </p:spPr>
        <p:txBody>
          <a:bodyPr/>
          <a:lstStyle/>
          <a:p>
            <a:pPr lvl="0"/>
            <a:endParaRPr lang="en-US" noProof="0" dirty="0"/>
          </a:p>
        </p:txBody>
      </p:sp>
    </p:spTree>
    <p:extLst>
      <p:ext uri="{BB962C8B-B14F-4D97-AF65-F5344CB8AC3E}">
        <p14:creationId xmlns:p14="http://schemas.microsoft.com/office/powerpoint/2010/main" val="390188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sp3d extrusionH="57150">
              <a:bevelT w="38100" h="38100"/>
            </a:sp3d>
          </a:bodyPr>
          <a:lstStyle/>
          <a:p>
            <a:r>
              <a:rPr lang="en-US" dirty="0"/>
              <a:t>Click to edit Master title style</a:t>
            </a:r>
          </a:p>
        </p:txBody>
      </p:sp>
      <p:sp>
        <p:nvSpPr>
          <p:cNvPr id="6" name="Picture Placeholder 5"/>
          <p:cNvSpPr>
            <a:spLocks noGrp="1"/>
          </p:cNvSpPr>
          <p:nvPr>
            <p:ph type="pic" sz="quarter" idx="10"/>
          </p:nvPr>
        </p:nvSpPr>
        <p:spPr>
          <a:xfrm>
            <a:off x="1037675" y="2922814"/>
            <a:ext cx="9482667" cy="3176588"/>
          </a:xfrm>
        </p:spPr>
        <p:txBody>
          <a:bodyPr/>
          <a:lstStyle/>
          <a:p>
            <a:pPr lvl="0"/>
            <a:endParaRPr lang="en-US" noProof="0" dirty="0"/>
          </a:p>
        </p:txBody>
      </p:sp>
      <p:sp>
        <p:nvSpPr>
          <p:cNvPr id="10" name="Text Placeholder 9"/>
          <p:cNvSpPr>
            <a:spLocks noGrp="1"/>
          </p:cNvSpPr>
          <p:nvPr>
            <p:ph type="body" sz="quarter" idx="11"/>
          </p:nvPr>
        </p:nvSpPr>
        <p:spPr>
          <a:xfrm>
            <a:off x="1403351" y="1633539"/>
            <a:ext cx="9116483" cy="865187"/>
          </a:xfrm>
        </p:spPr>
        <p:txBody>
          <a:bodyPr/>
          <a:lstStyle>
            <a:lvl1pPr>
              <a:defRPr>
                <a:solidFill>
                  <a:schemeClr val="bg1"/>
                </a:solidFill>
                <a:effectLst>
                  <a:outerShdw blurRad="50800" dist="38100" dir="5400000" algn="t" rotWithShape="0">
                    <a:prstClr val="black">
                      <a:alpha val="40000"/>
                    </a:prstClr>
                  </a:outerShdw>
                </a:effectLst>
                <a:latin typeface="+mj-lt"/>
              </a:defRPr>
            </a:lvl1pPr>
            <a:lvl2pPr>
              <a:defRPr>
                <a:solidFill>
                  <a:schemeClr val="bg1"/>
                </a:solidFill>
                <a:effectLst>
                  <a:outerShdw blurRad="50800" dist="38100" dir="5400000" algn="t" rotWithShape="0">
                    <a:prstClr val="black">
                      <a:alpha val="40000"/>
                    </a:prstClr>
                  </a:outerShdw>
                </a:effectLst>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99216245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708" y="2108840"/>
            <a:ext cx="7565291" cy="1230997"/>
          </a:xfrm>
          <a:prstGeom prst="rect">
            <a:avLst/>
          </a:prstGeom>
        </p:spPr>
        <p:txBody>
          <a:bodyPr anchor="b">
            <a:normAutofit/>
          </a:bodyPr>
          <a:lstStyle>
            <a:lvl1pPr algn="l">
              <a:defRPr sz="3200" b="1">
                <a:solidFill>
                  <a:schemeClr val="bg1"/>
                </a:solidFill>
                <a:latin typeface="Georgia" panose="020405020504050203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562707" y="3984811"/>
            <a:ext cx="7565292" cy="1655762"/>
          </a:xfrm>
          <a:prstGeom prst="rect">
            <a:avLst/>
          </a:prstGeom>
        </p:spPr>
        <p:txBody>
          <a:bodyPr>
            <a:normAutofit/>
          </a:bodyPr>
          <a:lstStyle>
            <a:lvl1pPr marL="0" indent="0" algn="l">
              <a:buNone/>
              <a:defRPr sz="1800" b="1">
                <a:solidFill>
                  <a:schemeClr val="accent4"/>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p:cNvPicPr>
            <a:picLocks/>
          </p:cNvPicPr>
          <p:nvPr/>
        </p:nvPicPr>
        <p:blipFill>
          <a:blip r:embed="rId3">
            <a:extLst>
              <a:ext uri="{28A0092B-C50C-407E-A947-70E740481C1C}">
                <a14:useLocalDpi xmlns:a14="http://schemas.microsoft.com/office/drawing/2010/main"/>
              </a:ext>
            </a:extLst>
          </a:blip>
          <a:stretch>
            <a:fillRect/>
          </a:stretch>
        </p:blipFill>
        <p:spPr>
          <a:xfrm>
            <a:off x="9806056" y="1204936"/>
            <a:ext cx="1873376" cy="56578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6040" y="229469"/>
            <a:ext cx="2657856" cy="784078"/>
          </a:xfrm>
          <a:prstGeom prst="rect">
            <a:avLst/>
          </a:prstGeom>
        </p:spPr>
      </p:pic>
      <p:sp>
        <p:nvSpPr>
          <p:cNvPr id="9" name="Slide Number Placeholder 10"/>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30BE778E-712F-4E72-AB19-55CF5A070740}" type="slidenum">
              <a:rPr lang="en-US" smtClean="0"/>
              <a:pPr/>
              <a:t>‹#›</a:t>
            </a:fld>
            <a:endParaRPr lang="en-US" dirty="0"/>
          </a:p>
        </p:txBody>
      </p:sp>
    </p:spTree>
    <p:extLst>
      <p:ext uri="{BB962C8B-B14F-4D97-AF65-F5344CB8AC3E}">
        <p14:creationId xmlns:p14="http://schemas.microsoft.com/office/powerpoint/2010/main" val="3172911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verview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58016" cy="1005840"/>
          </a:xfrm>
        </p:spPr>
        <p:txBody>
          <a:bodyPr>
            <a:sp3d extrusionH="57150">
              <a:bevelT w="38100" h="38100"/>
            </a:sp3d>
          </a:bodyPr>
          <a:lstStyle/>
          <a:p>
            <a:r>
              <a:rPr lang="en-US" dirty="0"/>
              <a:t>Click to edit Master title style</a:t>
            </a:r>
          </a:p>
        </p:txBody>
      </p:sp>
      <p:sp>
        <p:nvSpPr>
          <p:cNvPr id="11" name="Text Placeholder 10"/>
          <p:cNvSpPr>
            <a:spLocks noGrp="1"/>
          </p:cNvSpPr>
          <p:nvPr>
            <p:ph type="body" sz="quarter" idx="10"/>
          </p:nvPr>
        </p:nvSpPr>
        <p:spPr>
          <a:xfrm>
            <a:off x="2025651" y="2041525"/>
            <a:ext cx="7880349" cy="3592513"/>
          </a:xfrm>
        </p:spPr>
        <p:txBody>
          <a:bodyPr>
            <a:normAutofit/>
          </a:bodyPr>
          <a:lstStyle>
            <a:lvl1pPr marL="342900" indent="-342900">
              <a:buClr>
                <a:srgbClr val="FEDB00"/>
              </a:buClr>
              <a:buSzPct val="88000"/>
              <a:buFont typeface="Wingdings" panose="05000000000000000000" pitchFamily="2" charset="2"/>
              <a:buChar char="§"/>
              <a:defRPr sz="3600">
                <a:solidFill>
                  <a:schemeClr val="bg1"/>
                </a:solidFill>
                <a:effectLst>
                  <a:outerShdw blurRad="50800" dist="38100" dir="5400000" algn="t" rotWithShape="0">
                    <a:prstClr val="black">
                      <a:alpha val="40000"/>
                    </a:prstClr>
                  </a:outerShdw>
                </a:effectLst>
                <a:latin typeface="+mj-lt"/>
              </a:defRPr>
            </a:lvl1pPr>
          </a:lstStyle>
          <a:p>
            <a:pPr lvl="0"/>
            <a:r>
              <a:rPr lang="en-US" dirty="0"/>
              <a:t>Edit Master text styles</a:t>
            </a:r>
          </a:p>
          <a:p>
            <a:pPr lvl="0"/>
            <a:endParaRPr lang="en-US" dirty="0"/>
          </a:p>
        </p:txBody>
      </p:sp>
    </p:spTree>
    <p:extLst>
      <p:ext uri="{BB962C8B-B14F-4D97-AF65-F5344CB8AC3E}">
        <p14:creationId xmlns:p14="http://schemas.microsoft.com/office/powerpoint/2010/main" val="246188941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w/log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sp3d extrusionH="57150">
              <a:bevelT w="38100" h="38100"/>
            </a:sp3d>
          </a:bodyPr>
          <a:lstStyle/>
          <a:p>
            <a:r>
              <a:rPr lang="en-US" dirty="0"/>
              <a:t>Click to edit Master title style</a:t>
            </a:r>
          </a:p>
        </p:txBody>
      </p:sp>
    </p:spTree>
    <p:extLst>
      <p:ext uri="{BB962C8B-B14F-4D97-AF65-F5344CB8AC3E}">
        <p14:creationId xmlns:p14="http://schemas.microsoft.com/office/powerpoint/2010/main" val="1757287258"/>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parison w/images">
    <p:spTree>
      <p:nvGrpSpPr>
        <p:cNvPr id="1" name=""/>
        <p:cNvGrpSpPr/>
        <p:nvPr/>
      </p:nvGrpSpPr>
      <p:grpSpPr>
        <a:xfrm>
          <a:off x="0" y="0"/>
          <a:ext cx="0" cy="0"/>
          <a:chOff x="0" y="0"/>
          <a:chExt cx="0" cy="0"/>
        </a:xfrm>
      </p:grpSpPr>
      <p:sp>
        <p:nvSpPr>
          <p:cNvPr id="2" name="Title 1"/>
          <p:cNvSpPr>
            <a:spLocks noGrp="1"/>
          </p:cNvSpPr>
          <p:nvPr>
            <p:ph type="title"/>
          </p:nvPr>
        </p:nvSpPr>
        <p:spPr/>
        <p:txBody>
          <a:bodyPr>
            <a:sp3d extrusionH="57150">
              <a:bevelT w="38100" h="38100"/>
            </a:sp3d>
          </a:bodyPr>
          <a:lstStyle/>
          <a:p>
            <a:r>
              <a:rPr lang="en-US" dirty="0"/>
              <a:t>Click to edit Master title style</a:t>
            </a:r>
          </a:p>
        </p:txBody>
      </p:sp>
      <p:sp>
        <p:nvSpPr>
          <p:cNvPr id="4" name="Picture Placeholder 3"/>
          <p:cNvSpPr>
            <a:spLocks noGrp="1"/>
          </p:cNvSpPr>
          <p:nvPr>
            <p:ph type="pic" sz="quarter" idx="10"/>
          </p:nvPr>
        </p:nvSpPr>
        <p:spPr>
          <a:xfrm>
            <a:off x="924983" y="2490788"/>
            <a:ext cx="4815840" cy="3575304"/>
          </a:xfrm>
          <a:effectLst>
            <a:softEdge rad="38100"/>
          </a:effectLst>
        </p:spPr>
        <p:txBody>
          <a:bodyPr/>
          <a:lstStyle/>
          <a:p>
            <a:pPr lvl="0"/>
            <a:endParaRPr lang="en-US" noProof="0" dirty="0"/>
          </a:p>
        </p:txBody>
      </p:sp>
      <p:sp>
        <p:nvSpPr>
          <p:cNvPr id="6" name="Picture Placeholder 5"/>
          <p:cNvSpPr>
            <a:spLocks noGrp="1"/>
          </p:cNvSpPr>
          <p:nvPr>
            <p:ph type="pic" sz="quarter" idx="11"/>
          </p:nvPr>
        </p:nvSpPr>
        <p:spPr>
          <a:xfrm>
            <a:off x="6532033" y="2555875"/>
            <a:ext cx="4811184" cy="3575050"/>
          </a:xfrm>
          <a:effectLst>
            <a:softEdge rad="38100"/>
          </a:effectLst>
        </p:spPr>
        <p:txBody>
          <a:bodyPr/>
          <a:lstStyle/>
          <a:p>
            <a:pPr lvl="0"/>
            <a:endParaRPr lang="en-US" noProof="0" dirty="0"/>
          </a:p>
        </p:txBody>
      </p:sp>
      <p:sp>
        <p:nvSpPr>
          <p:cNvPr id="10" name="Text Placeholder 9"/>
          <p:cNvSpPr>
            <a:spLocks noGrp="1"/>
          </p:cNvSpPr>
          <p:nvPr>
            <p:ph type="body" sz="quarter" idx="12"/>
          </p:nvPr>
        </p:nvSpPr>
        <p:spPr>
          <a:xfrm>
            <a:off x="1110042" y="1515746"/>
            <a:ext cx="9764183" cy="530225"/>
          </a:xfrm>
        </p:spPr>
        <p:txBody>
          <a:bodyPr/>
          <a:lstStyle>
            <a:lvl1pPr marL="0" indent="0">
              <a:buNone/>
              <a:defRPr sz="3600">
                <a:solidFill>
                  <a:schemeClr val="bg1"/>
                </a:solidFill>
                <a:effectLst>
                  <a:outerShdw blurRad="50800" dist="38100" dir="5400000" algn="t" rotWithShape="0">
                    <a:prstClr val="black">
                      <a:alpha val="40000"/>
                    </a:prstClr>
                  </a:outerShdw>
                </a:effectLst>
                <a:latin typeface="+mj-lt"/>
              </a:defRPr>
            </a:lvl1pPr>
            <a:lvl2pPr marL="3429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2707093372"/>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79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0 KC">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xmlns="" val="1"/>
              </a:ext>
            </a:extLst>
          </p:cNvPr>
          <p:cNvSpPr/>
          <p:nvPr>
            <p:custDataLst>
              <p:tags r:id="rId2"/>
            </p:custDataLst>
          </p:nvPr>
        </p:nvSpPr>
        <p:spPr>
          <a:xfrm>
            <a:off x="243419" y="6203953"/>
            <a:ext cx="11705167" cy="5619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C183D7F6-B498-43B3-948B-1728B52AA6E4}">
                <adec:decorative xmlns:adec="http://schemas.microsoft.com/office/drawing/2017/decorative" xmlns="" val="1"/>
              </a:ext>
            </a:extLst>
          </p:cNvPr>
          <p:cNvSpPr/>
          <p:nvPr>
            <p:custDataLst>
              <p:tags r:id="rId3"/>
            </p:custDataLst>
          </p:nvPr>
        </p:nvSpPr>
        <p:spPr>
          <a:xfrm>
            <a:off x="1280160" y="6261100"/>
            <a:ext cx="427355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Knowledge Check </a:t>
            </a:r>
          </a:p>
        </p:txBody>
      </p:sp>
      <p:grpSp>
        <p:nvGrpSpPr>
          <p:cNvPr id="16" name="Group 15">
            <a:extLst>
              <a:ext uri="{FF2B5EF4-FFF2-40B4-BE49-F238E27FC236}">
                <a16:creationId xmlns:a16="http://schemas.microsoft.com/office/drawing/2014/main" id="{2DE4EFCD-0152-45DD-A135-FAF5CC4D09B2}"/>
              </a:ext>
              <a:ext uri="{C183D7F6-B498-43B3-948B-1728B52AA6E4}">
                <adec:decorative xmlns:adec="http://schemas.microsoft.com/office/drawing/2017/decorative" xmlns="" val="1"/>
              </a:ext>
            </a:extLst>
          </p:cNvPr>
          <p:cNvGrpSpPr/>
          <p:nvPr userDrawn="1"/>
        </p:nvGrpSpPr>
        <p:grpSpPr>
          <a:xfrm>
            <a:off x="365125" y="6135688"/>
            <a:ext cx="731838" cy="731837"/>
            <a:chOff x="365125" y="6135688"/>
            <a:chExt cx="731838" cy="731837"/>
          </a:xfrm>
        </p:grpSpPr>
        <p:grpSp>
          <p:nvGrpSpPr>
            <p:cNvPr id="17" name="Group 15">
              <a:extLst>
                <a:ext uri="{FF2B5EF4-FFF2-40B4-BE49-F238E27FC236}">
                  <a16:creationId xmlns:a16="http://schemas.microsoft.com/office/drawing/2014/main" id="{13193ABF-4AE6-48AF-BD88-5D623B16377E}"/>
                </a:ext>
              </a:extLst>
            </p:cNvPr>
            <p:cNvGrpSpPr>
              <a:grpSpLocks/>
            </p:cNvGrpSpPr>
            <p:nvPr/>
          </p:nvGrpSpPr>
          <p:grpSpPr bwMode="auto">
            <a:xfrm>
              <a:off x="365125" y="6135688"/>
              <a:ext cx="731838" cy="731837"/>
              <a:chOff x="725717" y="6126480"/>
              <a:chExt cx="731520" cy="731520"/>
            </a:xfrm>
          </p:grpSpPr>
          <p:sp>
            <p:nvSpPr>
              <p:cNvPr id="20" name="Oval 19">
                <a:extLst>
                  <a:ext uri="{FF2B5EF4-FFF2-40B4-BE49-F238E27FC236}">
                    <a16:creationId xmlns:a16="http://schemas.microsoft.com/office/drawing/2014/main" id="{43211D7F-9AC3-4F5C-B295-44B4C45F17C7}"/>
                  </a:ext>
                </a:extLst>
              </p:cNvPr>
              <p:cNvSpPr/>
              <p:nvPr userDrawn="1">
                <p:custDataLst>
                  <p:tags r:id="rId5"/>
                </p:custDataLst>
              </p:nvPr>
            </p:nvSpPr>
            <p:spPr>
              <a:xfrm>
                <a:off x="725717" y="61264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4ED9BD21-EF5B-49D4-BA37-D29A5B9A7AEE}"/>
                  </a:ext>
                </a:extLst>
              </p:cNvPr>
              <p:cNvSpPr/>
              <p:nvPr userDrawn="1">
                <p:custDataLst>
                  <p:tags r:id="rId6"/>
                </p:custDataLst>
              </p:nvPr>
            </p:nvSpPr>
            <p:spPr>
              <a:xfrm>
                <a:off x="857423" y="6255011"/>
                <a:ext cx="457001" cy="4570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cxnSp>
          <p:nvCxnSpPr>
            <p:cNvPr id="18" name="Straight Connector 17">
              <a:extLst>
                <a:ext uri="{FF2B5EF4-FFF2-40B4-BE49-F238E27FC236}">
                  <a16:creationId xmlns:a16="http://schemas.microsoft.com/office/drawing/2014/main" id="{B11D8133-0544-4F69-975C-1CC18E86D77B}"/>
                </a:ext>
              </a:extLst>
            </p:cNvPr>
            <p:cNvCxnSpPr/>
            <p:nvPr userDrawn="1"/>
          </p:nvCxnSpPr>
          <p:spPr>
            <a:xfrm>
              <a:off x="631193" y="6520284"/>
              <a:ext cx="48708" cy="13032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CF28C2-AE9E-486A-9C2E-F250704DCE08}"/>
                </a:ext>
              </a:extLst>
            </p:cNvPr>
            <p:cNvCxnSpPr/>
            <p:nvPr userDrawn="1"/>
          </p:nvCxnSpPr>
          <p:spPr>
            <a:xfrm flipH="1">
              <a:off x="674318" y="6344930"/>
              <a:ext cx="138112" cy="28590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32371830-D820-4DB7-909A-30A66EEF3627}"/>
              </a:ext>
            </a:extLst>
          </p:cNvPr>
          <p:cNvSpPr>
            <a:spLocks noGrp="1"/>
          </p:cNvSpPr>
          <p:nvPr>
            <p:ph type="title"/>
            <p:custDataLst>
              <p:tags r:id="rId4"/>
            </p:custDataLst>
          </p:nvPr>
        </p:nvSpPr>
        <p:spPr>
          <a:xfrm>
            <a:off x="274320" y="1335024"/>
            <a:ext cx="11704320" cy="365760"/>
          </a:xfrm>
          <a:prstGeom prst="rect">
            <a:avLst/>
          </a:prstGeom>
        </p:spPr>
        <p:txBody>
          <a:bodyPr/>
          <a:lstStyle>
            <a:lvl1pPr algn="l">
              <a:spcAft>
                <a:spcPts val="675"/>
              </a:spcAft>
              <a:defRPr sz="1800" b="1"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1770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01 Interaction Slide Title No Content Green">
    <p:spTree>
      <p:nvGrpSpPr>
        <p:cNvPr id="1" name=""/>
        <p:cNvGrpSpPr/>
        <p:nvPr/>
      </p:nvGrpSpPr>
      <p:grpSpPr>
        <a:xfrm>
          <a:off x="0" y="0"/>
          <a:ext cx="0" cy="0"/>
          <a:chOff x="0" y="0"/>
          <a:chExt cx="0" cy="0"/>
        </a:xfrm>
      </p:grpSpPr>
      <p:sp>
        <p:nvSpPr>
          <p:cNvPr id="61" name="Blue Pop Up Box">
            <a:extLst>
              <a:ext uri="{FF2B5EF4-FFF2-40B4-BE49-F238E27FC236}">
                <a16:creationId xmlns:a16="http://schemas.microsoft.com/office/drawing/2014/main" id="{87845432-6541-4AEA-96E6-5A9F7030670C}"/>
              </a:ext>
            </a:extLst>
          </p:cNvPr>
          <p:cNvSpPr/>
          <p:nvPr userDrawn="1"/>
        </p:nvSpPr>
        <p:spPr>
          <a:xfrm>
            <a:off x="83820" y="1190625"/>
            <a:ext cx="12024360" cy="5577840"/>
          </a:xfrm>
          <a:prstGeom prst="rect">
            <a:avLst/>
          </a:prstGeom>
          <a:solidFill>
            <a:srgbClr val="EBFBF0"/>
          </a:solidFill>
          <a:ln>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hidden="1">
            <a:extLst>
              <a:ext uri="{FF2B5EF4-FFF2-40B4-BE49-F238E27FC236}">
                <a16:creationId xmlns:a16="http://schemas.microsoft.com/office/drawing/2014/main" id="{7B1E2357-2C82-4425-9C8F-9C6BED9DA86B}"/>
              </a:ext>
            </a:extLst>
          </p:cNvPr>
          <p:cNvSpPr/>
          <p:nvPr userDrawn="1"/>
        </p:nvSpPr>
        <p:spPr>
          <a:xfrm>
            <a:off x="457200" y="1920240"/>
            <a:ext cx="91440" cy="4206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itle 1">
            <a:extLst>
              <a:ext uri="{FF2B5EF4-FFF2-40B4-BE49-F238E27FC236}">
                <a16:creationId xmlns:a16="http://schemas.microsoft.com/office/drawing/2014/main" id="{352D51CF-D495-4584-B8A3-D8C52EDC5119}"/>
              </a:ext>
            </a:extLst>
          </p:cNvPr>
          <p:cNvSpPr>
            <a:spLocks noGrp="1"/>
          </p:cNvSpPr>
          <p:nvPr>
            <p:ph type="title"/>
            <p:custDataLst>
              <p:tags r:id="rId2"/>
            </p:custDataLst>
          </p:nvPr>
        </p:nvSpPr>
        <p:spPr>
          <a:xfrm>
            <a:off x="182880" y="1280160"/>
            <a:ext cx="10058400" cy="457200"/>
          </a:xfrm>
          <a:prstGeom prst="rect">
            <a:avLst/>
          </a:prstGeom>
        </p:spPr>
        <p:txBody>
          <a:bodyPr tIns="45720" anchor="b">
            <a:noAutofit/>
          </a:bodyPr>
          <a:lstStyle>
            <a:lvl1pPr algn="l">
              <a:spcAft>
                <a:spcPts val="0"/>
              </a:spcAft>
              <a:tabLst/>
              <a:defRPr sz="2400" b="0" i="0" spc="100" baseline="0">
                <a:solidFill>
                  <a:schemeClr val="tx1"/>
                </a:solidFill>
                <a:latin typeface="Oswald" panose="02000503000000000000" pitchFamily="2" charset="0"/>
                <a:ea typeface="Open Sans Light" panose="020B0306030504020204" pitchFamily="34" charset="0"/>
                <a:cs typeface="Open Sans Light" panose="020B0306030504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371472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01 Interaction Slide Title and Content Green">
    <p:spTree>
      <p:nvGrpSpPr>
        <p:cNvPr id="1" name=""/>
        <p:cNvGrpSpPr/>
        <p:nvPr/>
      </p:nvGrpSpPr>
      <p:grpSpPr>
        <a:xfrm>
          <a:off x="0" y="0"/>
          <a:ext cx="0" cy="0"/>
          <a:chOff x="0" y="0"/>
          <a:chExt cx="0" cy="0"/>
        </a:xfrm>
      </p:grpSpPr>
      <p:sp>
        <p:nvSpPr>
          <p:cNvPr id="61" name="Blue Pop Up Box">
            <a:extLst>
              <a:ext uri="{FF2B5EF4-FFF2-40B4-BE49-F238E27FC236}">
                <a16:creationId xmlns:a16="http://schemas.microsoft.com/office/drawing/2014/main" id="{87845432-6541-4AEA-96E6-5A9F7030670C}"/>
              </a:ext>
            </a:extLst>
          </p:cNvPr>
          <p:cNvSpPr/>
          <p:nvPr userDrawn="1"/>
        </p:nvSpPr>
        <p:spPr>
          <a:xfrm>
            <a:off x="83820" y="1190625"/>
            <a:ext cx="12024360" cy="5577840"/>
          </a:xfrm>
          <a:prstGeom prst="rect">
            <a:avLst/>
          </a:prstGeom>
          <a:solidFill>
            <a:srgbClr val="EBFBF0"/>
          </a:solidFill>
          <a:ln>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hidden="1">
            <a:extLst>
              <a:ext uri="{FF2B5EF4-FFF2-40B4-BE49-F238E27FC236}">
                <a16:creationId xmlns:a16="http://schemas.microsoft.com/office/drawing/2014/main" id="{7B1E2357-2C82-4425-9C8F-9C6BED9DA86B}"/>
              </a:ext>
            </a:extLst>
          </p:cNvPr>
          <p:cNvSpPr/>
          <p:nvPr userDrawn="1"/>
        </p:nvSpPr>
        <p:spPr>
          <a:xfrm>
            <a:off x="457200" y="1920240"/>
            <a:ext cx="91440" cy="4206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itle 1">
            <a:extLst>
              <a:ext uri="{FF2B5EF4-FFF2-40B4-BE49-F238E27FC236}">
                <a16:creationId xmlns:a16="http://schemas.microsoft.com/office/drawing/2014/main" id="{352D51CF-D495-4584-B8A3-D8C52EDC5119}"/>
              </a:ext>
            </a:extLst>
          </p:cNvPr>
          <p:cNvSpPr>
            <a:spLocks noGrp="1"/>
          </p:cNvSpPr>
          <p:nvPr>
            <p:ph type="title"/>
            <p:custDataLst>
              <p:tags r:id="rId2"/>
            </p:custDataLst>
          </p:nvPr>
        </p:nvSpPr>
        <p:spPr>
          <a:xfrm>
            <a:off x="182880" y="1280160"/>
            <a:ext cx="10058400" cy="457200"/>
          </a:xfrm>
          <a:prstGeom prst="rect">
            <a:avLst/>
          </a:prstGeom>
        </p:spPr>
        <p:txBody>
          <a:bodyPr tIns="45720" anchor="b">
            <a:noAutofit/>
          </a:bodyPr>
          <a:lstStyle>
            <a:lvl1pPr algn="l">
              <a:spcAft>
                <a:spcPts val="0"/>
              </a:spcAft>
              <a:tabLst/>
              <a:defRPr sz="2400" b="0" i="0" spc="100" baseline="0">
                <a:solidFill>
                  <a:schemeClr val="tx1"/>
                </a:solidFill>
                <a:latin typeface="Oswald" panose="02000503000000000000" pitchFamily="2" charset="0"/>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DED5A87-06C7-4790-AB91-F7D236925697}"/>
              </a:ext>
            </a:extLst>
          </p:cNvPr>
          <p:cNvSpPr>
            <a:spLocks noGrp="1"/>
          </p:cNvSpPr>
          <p:nvPr>
            <p:ph idx="1"/>
            <p:custDataLst>
              <p:tags r:id="rId3"/>
            </p:custDataLst>
          </p:nvPr>
        </p:nvSpPr>
        <p:spPr>
          <a:xfrm>
            <a:off x="182880" y="1828799"/>
            <a:ext cx="5913120" cy="1371600"/>
          </a:xfrm>
          <a:prstGeom prst="rect">
            <a:avLst/>
          </a:prstGeom>
          <a:noFill/>
        </p:spPr>
        <p:txBody>
          <a:bodyPr>
            <a:noAutofit/>
          </a:bodyPr>
          <a:lstStyle>
            <a:lvl1pPr marL="274320" indent="-274320">
              <a:spcBef>
                <a:spcPts val="0"/>
              </a:spcBef>
              <a:spcAft>
                <a:spcPts val="1800"/>
              </a:spcAft>
              <a:buClr>
                <a:schemeClr val="tx1"/>
              </a:buClr>
              <a:buFont typeface="Wingdings" panose="05000000000000000000" pitchFamily="2" charset="2"/>
              <a:buChar char="§"/>
              <a:defRPr sz="1800">
                <a:latin typeface="Roboto" panose="02000000000000000000" pitchFamily="2" charset="0"/>
                <a:ea typeface="Roboto" panose="02000000000000000000" pitchFamily="2" charset="0"/>
                <a:cs typeface="Roboto" panose="02000000000000000000" pitchFamily="2" charset="0"/>
              </a:defRPr>
            </a:lvl1pPr>
            <a:lvl2pPr marL="548640" indent="-274320">
              <a:spcBef>
                <a:spcPts val="0"/>
              </a:spcBef>
              <a:spcAft>
                <a:spcPts val="1800"/>
              </a:spcAft>
              <a:buClr>
                <a:schemeClr val="tx1"/>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2pPr>
            <a:lvl3pPr marL="822960" indent="-274320">
              <a:spcBef>
                <a:spcPts val="0"/>
              </a:spcBef>
              <a:spcAft>
                <a:spcPts val="1800"/>
              </a:spcAft>
              <a:buClr>
                <a:schemeClr val="tx1"/>
              </a:buClr>
              <a:buFont typeface="HGGothicE" panose="020B0909000000000000" pitchFamily="49" charset="-128"/>
              <a:buChar char="&gt;"/>
              <a:defRPr sz="1800">
                <a:latin typeface="Roboto" panose="02000000000000000000" pitchFamily="2" charset="0"/>
                <a:ea typeface="Roboto" panose="02000000000000000000" pitchFamily="2" charset="0"/>
                <a:cs typeface="Roboto" panose="02000000000000000000" pitchFamily="2" charset="0"/>
              </a:defRPr>
            </a:lvl3pPr>
            <a:lvl4pPr marL="1097280" indent="-274320">
              <a:spcBef>
                <a:spcPts val="0"/>
              </a:spcBef>
              <a:spcAft>
                <a:spcPts val="1800"/>
              </a:spcAft>
              <a:buClr>
                <a:schemeClr val="tx1"/>
              </a:buClr>
              <a:buFont typeface="Courier New" panose="02070309020205020404" pitchFamily="49" charset="0"/>
              <a:buChar char="o"/>
              <a:defRPr sz="1800">
                <a:latin typeface="Roboto" panose="02000000000000000000" pitchFamily="2" charset="0"/>
                <a:ea typeface="Roboto" panose="02000000000000000000" pitchFamily="2" charset="0"/>
                <a:cs typeface="Roboto" panose="02000000000000000000" pitchFamily="2" charset="0"/>
              </a:defRPr>
            </a:lvl4pPr>
            <a:lvl5pPr marL="1645920" indent="-274320">
              <a:spcBef>
                <a:spcPts val="0"/>
              </a:spcBef>
              <a:spcAft>
                <a:spcPts val="1800"/>
              </a:spcAft>
              <a:buClr>
                <a:schemeClr val="tx1"/>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09900E51-6AD3-4D73-8102-07FB97FA5457}"/>
              </a:ext>
            </a:extLst>
          </p:cNvPr>
          <p:cNvSpPr>
            <a:spLocks noGrp="1"/>
          </p:cNvSpPr>
          <p:nvPr>
            <p:ph idx="10"/>
            <p:custDataLst>
              <p:tags r:id="rId4"/>
            </p:custDataLst>
          </p:nvPr>
        </p:nvSpPr>
        <p:spPr>
          <a:xfrm>
            <a:off x="6126480" y="1828799"/>
            <a:ext cx="5913120" cy="1371600"/>
          </a:xfrm>
          <a:prstGeom prst="rect">
            <a:avLst/>
          </a:prstGeom>
          <a:noFill/>
        </p:spPr>
        <p:txBody>
          <a:bodyPr>
            <a:noAutofit/>
          </a:bodyPr>
          <a:lstStyle>
            <a:lvl1pPr marL="274320" indent="-274320">
              <a:spcBef>
                <a:spcPts val="0"/>
              </a:spcBef>
              <a:spcAft>
                <a:spcPts val="1800"/>
              </a:spcAft>
              <a:buClr>
                <a:schemeClr val="tx1"/>
              </a:buClr>
              <a:buFont typeface="Wingdings" panose="05000000000000000000" pitchFamily="2" charset="2"/>
              <a:buChar char="§"/>
              <a:defRPr sz="1800">
                <a:latin typeface="Roboto" panose="02000000000000000000" pitchFamily="2" charset="0"/>
                <a:ea typeface="Roboto" panose="02000000000000000000" pitchFamily="2" charset="0"/>
                <a:cs typeface="Roboto" panose="02000000000000000000" pitchFamily="2" charset="0"/>
              </a:defRPr>
            </a:lvl1pPr>
            <a:lvl2pPr marL="548640" indent="-274320">
              <a:spcBef>
                <a:spcPts val="0"/>
              </a:spcBef>
              <a:spcAft>
                <a:spcPts val="1800"/>
              </a:spcAft>
              <a:buClr>
                <a:schemeClr val="tx1"/>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2pPr>
            <a:lvl3pPr marL="822960" indent="-274320">
              <a:spcBef>
                <a:spcPts val="0"/>
              </a:spcBef>
              <a:spcAft>
                <a:spcPts val="1800"/>
              </a:spcAft>
              <a:buClr>
                <a:schemeClr val="tx1"/>
              </a:buClr>
              <a:buFont typeface="HGGothicE" panose="020B0909000000000000" pitchFamily="49" charset="-128"/>
              <a:buChar char="&gt;"/>
              <a:defRPr sz="1800">
                <a:latin typeface="Roboto" panose="02000000000000000000" pitchFamily="2" charset="0"/>
                <a:ea typeface="Roboto" panose="02000000000000000000" pitchFamily="2" charset="0"/>
                <a:cs typeface="Roboto" panose="02000000000000000000" pitchFamily="2" charset="0"/>
              </a:defRPr>
            </a:lvl3pPr>
            <a:lvl4pPr marL="1097280" indent="-274320">
              <a:spcBef>
                <a:spcPts val="0"/>
              </a:spcBef>
              <a:spcAft>
                <a:spcPts val="1800"/>
              </a:spcAft>
              <a:buClr>
                <a:schemeClr val="tx1"/>
              </a:buClr>
              <a:buFont typeface="Courier New" panose="02070309020205020404" pitchFamily="49" charset="0"/>
              <a:buChar char="o"/>
              <a:defRPr sz="1800">
                <a:latin typeface="Roboto" panose="02000000000000000000" pitchFamily="2" charset="0"/>
                <a:ea typeface="Roboto" panose="02000000000000000000" pitchFamily="2" charset="0"/>
                <a:cs typeface="Roboto" panose="02000000000000000000" pitchFamily="2" charset="0"/>
              </a:defRPr>
            </a:lvl4pPr>
            <a:lvl5pPr marL="1645920" indent="-274320">
              <a:spcBef>
                <a:spcPts val="0"/>
              </a:spcBef>
              <a:spcAft>
                <a:spcPts val="1800"/>
              </a:spcAft>
              <a:buClr>
                <a:schemeClr val="tx1"/>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65703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10652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7231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60825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187591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709084" y="751420"/>
            <a:ext cx="10646835"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711202" y="1681161"/>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709083" y="2505074"/>
            <a:ext cx="5158316"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6172200" y="1681161"/>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6043084" y="2505075"/>
            <a:ext cx="5183717"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37512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A67EA2-39EA-46E7-80F1-D2064DC64338}" type="slidenum">
              <a:rPr lang="en-US" smtClean="0"/>
              <a:t>‹#›</a:t>
            </a:fld>
            <a:endParaRPr lang="en-US" dirty="0"/>
          </a:p>
        </p:txBody>
      </p:sp>
    </p:spTree>
    <p:extLst>
      <p:ext uri="{BB962C8B-B14F-4D97-AF65-F5344CB8AC3E}">
        <p14:creationId xmlns:p14="http://schemas.microsoft.com/office/powerpoint/2010/main" val="496183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2640489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661568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2988706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ridge">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666586" y="2000845"/>
            <a:ext cx="5741303"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7861"/>
            <a:ext cx="641463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6"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1456426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work">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9" name="Shape 42"/>
          <p:cNvSpPr txBox="1">
            <a:spLocks noGrp="1"/>
          </p:cNvSpPr>
          <p:nvPr>
            <p:ph type="ctrTitle"/>
          </p:nvPr>
        </p:nvSpPr>
        <p:spPr>
          <a:xfrm>
            <a:off x="666587" y="2002537"/>
            <a:ext cx="5712949"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10"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9584"/>
            <a:ext cx="641463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6" name="Picture 5"/>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7" name="Slide Number Placeholder 1">
            <a:extLst>
              <a:ext uri="{FF2B5EF4-FFF2-40B4-BE49-F238E27FC236}">
                <a16:creationId xmlns:a16="http://schemas.microsoft.com/office/drawing/2014/main" id="{F78983DC-3AFE-4253-ABC0-7BC7772B77B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4287666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oad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666587" y="2002537"/>
            <a:ext cx="5769656"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9584"/>
            <a:ext cx="576965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6" name="Slide Number Placeholder 1">
            <a:extLst>
              <a:ext uri="{FF2B5EF4-FFF2-40B4-BE49-F238E27FC236}">
                <a16:creationId xmlns:a16="http://schemas.microsoft.com/office/drawing/2014/main" id="{C0325DE3-4A6F-41C6-B1D8-442BE73C79D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1857326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terch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666586" y="2002537"/>
            <a:ext cx="5798011"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7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9584"/>
            <a:ext cx="5798012"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6" name="Slide Number Placeholder 1">
            <a:extLst>
              <a:ext uri="{FF2B5EF4-FFF2-40B4-BE49-F238E27FC236}">
                <a16:creationId xmlns:a16="http://schemas.microsoft.com/office/drawing/2014/main" id="{E8AC2581-AEC6-4F05-B093-6961BAFBCFA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1296946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666586" y="2002537"/>
            <a:ext cx="5741303"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9584"/>
            <a:ext cx="574130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6" name="Slide Number Placeholder 1">
            <a:extLst>
              <a:ext uri="{FF2B5EF4-FFF2-40B4-BE49-F238E27FC236}">
                <a16:creationId xmlns:a16="http://schemas.microsoft.com/office/drawing/2014/main" id="{07205E5B-EE46-4165-B484-04C291F3B0C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2331333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666587" y="2002537"/>
            <a:ext cx="5769656"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666586" y="3529584"/>
            <a:ext cx="576965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8643258" y="205740"/>
            <a:ext cx="2653393"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a:ext>
            </a:extLst>
          </a:blip>
          <a:stretch>
            <a:fillRect/>
          </a:stretch>
        </p:blipFill>
        <p:spPr>
          <a:xfrm>
            <a:off x="9423274" y="1204936"/>
            <a:ext cx="1873377" cy="565785"/>
          </a:xfrm>
          <a:prstGeom prst="rect">
            <a:avLst/>
          </a:prstGeom>
        </p:spPr>
      </p:pic>
      <p:sp>
        <p:nvSpPr>
          <p:cNvPr id="6" name="Slide Number Placeholder 1">
            <a:extLst>
              <a:ext uri="{FF2B5EF4-FFF2-40B4-BE49-F238E27FC236}">
                <a16:creationId xmlns:a16="http://schemas.microsoft.com/office/drawing/2014/main" id="{F7A2C338-DAC4-4113-B174-1AD3CD34B1D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Tree>
    <p:extLst>
      <p:ext uri="{BB962C8B-B14F-4D97-AF65-F5344CB8AC3E}">
        <p14:creationId xmlns:p14="http://schemas.microsoft.com/office/powerpoint/2010/main" val="3382763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dirty="0"/>
          </a:p>
        </p:txBody>
      </p:sp>
      <p:pic>
        <p:nvPicPr>
          <p:cNvPr id="7" name="Picture 6">
            <a:extLst>
              <a:ext uri="{FF2B5EF4-FFF2-40B4-BE49-F238E27FC236}">
                <a16:creationId xmlns:a16="http://schemas.microsoft.com/office/drawing/2014/main" id="{D479B580-ECA1-4A98-B5C3-F5AD194A29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8528" y="6052699"/>
            <a:ext cx="2261171" cy="667752"/>
          </a:xfrm>
          <a:prstGeom prst="rect">
            <a:avLst/>
          </a:prstGeom>
        </p:spPr>
      </p:pic>
    </p:spTree>
    <p:extLst>
      <p:ext uri="{BB962C8B-B14F-4D97-AF65-F5344CB8AC3E}">
        <p14:creationId xmlns:p14="http://schemas.microsoft.com/office/powerpoint/2010/main" val="228369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arning Objectives">
    <p:spTree>
      <p:nvGrpSpPr>
        <p:cNvPr id="1" name=""/>
        <p:cNvGrpSpPr/>
        <p:nvPr/>
      </p:nvGrpSpPr>
      <p:grpSpPr>
        <a:xfrm>
          <a:off x="0" y="0"/>
          <a:ext cx="0" cy="0"/>
          <a:chOff x="0" y="0"/>
          <a:chExt cx="0" cy="0"/>
        </a:xfrm>
      </p:grpSpPr>
      <p:sp>
        <p:nvSpPr>
          <p:cNvPr id="6" name="Заголовок 4">
            <a:extLst>
              <a:ext uri="{FF2B5EF4-FFF2-40B4-BE49-F238E27FC236}">
                <a16:creationId xmlns:a16="http://schemas.microsoft.com/office/drawing/2014/main" id="{64D15A1E-7CCE-44B0-AD45-2A75602A2FDB}"/>
              </a:ext>
            </a:extLst>
          </p:cNvPr>
          <p:cNvSpPr txBox="1">
            <a:spLocks/>
          </p:cNvSpPr>
          <p:nvPr>
            <p:custDataLst>
              <p:tags r:id="rId2"/>
            </p:custDataLst>
          </p:nvPr>
        </p:nvSpPr>
        <p:spPr>
          <a:xfrm>
            <a:off x="182880" y="1280159"/>
            <a:ext cx="6400800" cy="2286000"/>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675" b="0" i="0" u="none" kern="1200">
                <a:solidFill>
                  <a:schemeClr val="bg1"/>
                </a:solidFill>
                <a:latin typeface="+mj-lt"/>
                <a:ea typeface="+mj-ea"/>
                <a:cs typeface="+mj-cs"/>
              </a:defRPr>
            </a:lvl1pPr>
            <a:lvl2pPr algn="ctr" rtl="0" eaLnBrk="0" fontAlgn="base" hangingPunct="0">
              <a:spcBef>
                <a:spcPct val="0"/>
              </a:spcBef>
              <a:spcAft>
                <a:spcPct val="0"/>
              </a:spcAft>
              <a:defRPr sz="675">
                <a:solidFill>
                  <a:schemeClr val="bg1"/>
                </a:solidFill>
                <a:latin typeface="Calibri" panose="020F0502020204030204" pitchFamily="34" charset="0"/>
              </a:defRPr>
            </a:lvl2pPr>
            <a:lvl3pPr algn="ctr" rtl="0" eaLnBrk="0" fontAlgn="base" hangingPunct="0">
              <a:spcBef>
                <a:spcPct val="0"/>
              </a:spcBef>
              <a:spcAft>
                <a:spcPct val="0"/>
              </a:spcAft>
              <a:defRPr sz="675">
                <a:solidFill>
                  <a:schemeClr val="bg1"/>
                </a:solidFill>
                <a:latin typeface="Calibri" panose="020F0502020204030204" pitchFamily="34" charset="0"/>
              </a:defRPr>
            </a:lvl3pPr>
            <a:lvl4pPr algn="ctr" rtl="0" eaLnBrk="0" fontAlgn="base" hangingPunct="0">
              <a:spcBef>
                <a:spcPct val="0"/>
              </a:spcBef>
              <a:spcAft>
                <a:spcPct val="0"/>
              </a:spcAft>
              <a:defRPr sz="675">
                <a:solidFill>
                  <a:schemeClr val="bg1"/>
                </a:solidFill>
                <a:latin typeface="Calibri" panose="020F0502020204030204" pitchFamily="34" charset="0"/>
              </a:defRPr>
            </a:lvl4pPr>
            <a:lvl5pPr algn="ctr" rtl="0" eaLnBrk="0" fontAlgn="base" hangingPunct="0">
              <a:spcBef>
                <a:spcPct val="0"/>
              </a:spcBef>
              <a:spcAft>
                <a:spcPct val="0"/>
              </a:spcAft>
              <a:defRPr sz="675">
                <a:solidFill>
                  <a:schemeClr val="bg1"/>
                </a:solidFill>
                <a:latin typeface="Calibri" panose="020F0502020204030204" pitchFamily="34" charset="0"/>
              </a:defRPr>
            </a:lvl5pPr>
            <a:lvl6pPr marL="342900" algn="ctr" rtl="0" fontAlgn="base">
              <a:spcBef>
                <a:spcPct val="0"/>
              </a:spcBef>
              <a:spcAft>
                <a:spcPct val="0"/>
              </a:spcAft>
              <a:defRPr sz="675">
                <a:solidFill>
                  <a:schemeClr val="bg1"/>
                </a:solidFill>
                <a:latin typeface="Calibri" panose="020F0502020204030204" pitchFamily="34" charset="0"/>
              </a:defRPr>
            </a:lvl6pPr>
            <a:lvl7pPr marL="685800" algn="ctr" rtl="0" fontAlgn="base">
              <a:spcBef>
                <a:spcPct val="0"/>
              </a:spcBef>
              <a:spcAft>
                <a:spcPct val="0"/>
              </a:spcAft>
              <a:defRPr sz="675">
                <a:solidFill>
                  <a:schemeClr val="bg1"/>
                </a:solidFill>
                <a:latin typeface="Calibri" panose="020F0502020204030204" pitchFamily="34" charset="0"/>
              </a:defRPr>
            </a:lvl7pPr>
            <a:lvl8pPr marL="1028700" algn="ctr" rtl="0" fontAlgn="base">
              <a:spcBef>
                <a:spcPct val="0"/>
              </a:spcBef>
              <a:spcAft>
                <a:spcPct val="0"/>
              </a:spcAft>
              <a:defRPr sz="675">
                <a:solidFill>
                  <a:schemeClr val="bg1"/>
                </a:solidFill>
                <a:latin typeface="Calibri" panose="020F0502020204030204" pitchFamily="34" charset="0"/>
              </a:defRPr>
            </a:lvl8pPr>
            <a:lvl9pPr marL="1371600" algn="ctr" rtl="0" fontAlgn="base">
              <a:spcBef>
                <a:spcPct val="0"/>
              </a:spcBef>
              <a:spcAft>
                <a:spcPct val="0"/>
              </a:spcAft>
              <a:defRPr sz="675">
                <a:solidFill>
                  <a:schemeClr val="bg1"/>
                </a:solidFill>
                <a:latin typeface="Calibri" panose="020F0502020204030204" pitchFamily="34" charset="0"/>
              </a:defRPr>
            </a:lvl9pPr>
          </a:lstStyle>
          <a:p>
            <a:r>
              <a:rPr lang="en-US" dirty="0"/>
              <a:t>Welcome to Geosynthetic Reinforced Soil Integrated Bridge System</a:t>
            </a:r>
            <a:endParaRPr lang="ru-RU" dirty="0"/>
          </a:p>
        </p:txBody>
      </p:sp>
      <p:sp>
        <p:nvSpPr>
          <p:cNvPr id="10" name="Title 1">
            <a:extLst>
              <a:ext uri="{FF2B5EF4-FFF2-40B4-BE49-F238E27FC236}">
                <a16:creationId xmlns:a16="http://schemas.microsoft.com/office/drawing/2014/main" id="{6F898B79-B41E-4E83-B3E1-E24DCD49A412}"/>
              </a:ext>
            </a:extLst>
          </p:cNvPr>
          <p:cNvSpPr>
            <a:spLocks noGrp="1"/>
          </p:cNvSpPr>
          <p:nvPr>
            <p:ph type="title"/>
            <p:custDataLst>
              <p:tags r:id="rId3"/>
            </p:custDataLst>
          </p:nvPr>
        </p:nvSpPr>
        <p:spPr>
          <a:xfrm>
            <a:off x="457200" y="1280160"/>
            <a:ext cx="11430000" cy="457200"/>
          </a:xfrm>
          <a:prstGeom prst="rect">
            <a:avLst/>
          </a:prstGeom>
        </p:spPr>
        <p:txBody>
          <a:bodyPr tIns="45720" anchor="b">
            <a:noAutofit/>
          </a:bodyPr>
          <a:lstStyle>
            <a:lvl1pPr algn="l">
              <a:spcAft>
                <a:spcPts val="675"/>
              </a:spcAft>
              <a:defRPr sz="2400" b="0" i="0" spc="100" baseline="0">
                <a:solidFill>
                  <a:schemeClr val="tx1"/>
                </a:solidFill>
                <a:latin typeface="Oswald" panose="02000503000000000000" pitchFamily="2" charset="0"/>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35" name="Content Placeholder 2">
            <a:extLst>
              <a:ext uri="{FF2B5EF4-FFF2-40B4-BE49-F238E27FC236}">
                <a16:creationId xmlns:a16="http://schemas.microsoft.com/office/drawing/2014/main" id="{E5EE47D1-2480-4A13-9223-1C9C339EAB23}"/>
              </a:ext>
            </a:extLst>
          </p:cNvPr>
          <p:cNvSpPr>
            <a:spLocks noGrp="1"/>
          </p:cNvSpPr>
          <p:nvPr>
            <p:ph idx="1"/>
            <p:custDataLst>
              <p:tags r:id="rId4"/>
            </p:custDataLst>
          </p:nvPr>
        </p:nvSpPr>
        <p:spPr>
          <a:xfrm>
            <a:off x="457199" y="1828800"/>
            <a:ext cx="11430000" cy="4023360"/>
          </a:xfrm>
          <a:prstGeom prst="rect">
            <a:avLst/>
          </a:prstGeom>
          <a:noFill/>
        </p:spPr>
        <p:txBody>
          <a:bodyPr>
            <a:noAutofit/>
          </a:bodyPr>
          <a:lstStyle>
            <a:lvl1pPr marL="274320" indent="-274320">
              <a:spcBef>
                <a:spcPts val="0"/>
              </a:spcBef>
              <a:spcAft>
                <a:spcPts val="1800"/>
              </a:spcAft>
              <a:buClr>
                <a:schemeClr val="accent2"/>
              </a:buClr>
              <a:buFont typeface="Wingdings" panose="05000000000000000000" pitchFamily="2" charset="2"/>
              <a:buChar char="§"/>
              <a:defRPr sz="1800">
                <a:latin typeface="Roboto" panose="02000000000000000000" pitchFamily="2" charset="0"/>
                <a:ea typeface="Roboto" panose="02000000000000000000" pitchFamily="2" charset="0"/>
                <a:cs typeface="Roboto" panose="02000000000000000000" pitchFamily="2" charset="0"/>
              </a:defRPr>
            </a:lvl1pPr>
            <a:lvl2pPr marL="548640" indent="-274320">
              <a:spcBef>
                <a:spcPts val="0"/>
              </a:spcBef>
              <a:spcAft>
                <a:spcPts val="1800"/>
              </a:spcAft>
              <a:buClr>
                <a:schemeClr val="accent2"/>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2pPr>
            <a:lvl3pPr marL="822960" indent="-274320">
              <a:spcBef>
                <a:spcPts val="0"/>
              </a:spcBef>
              <a:spcAft>
                <a:spcPts val="1800"/>
              </a:spcAft>
              <a:buClr>
                <a:schemeClr val="accent2"/>
              </a:buClr>
              <a:buFont typeface="HGGothicE" panose="020B0909000000000000" pitchFamily="49" charset="-128"/>
              <a:buChar char="&gt;"/>
              <a:defRPr sz="1800">
                <a:latin typeface="Roboto" panose="02000000000000000000" pitchFamily="2" charset="0"/>
                <a:ea typeface="Roboto" panose="02000000000000000000" pitchFamily="2" charset="0"/>
                <a:cs typeface="Roboto" panose="02000000000000000000" pitchFamily="2" charset="0"/>
              </a:defRPr>
            </a:lvl3pPr>
            <a:lvl4pPr marL="1097280" indent="-274320">
              <a:spcBef>
                <a:spcPts val="0"/>
              </a:spcBef>
              <a:spcAft>
                <a:spcPts val="1800"/>
              </a:spcAft>
              <a:buClr>
                <a:schemeClr val="accent2"/>
              </a:buClr>
              <a:buFont typeface="Courier New" panose="02070309020205020404" pitchFamily="49" charset="0"/>
              <a:buChar char="o"/>
              <a:defRPr sz="1800">
                <a:latin typeface="Roboto" panose="02000000000000000000" pitchFamily="2" charset="0"/>
                <a:ea typeface="Roboto" panose="02000000000000000000" pitchFamily="2" charset="0"/>
                <a:cs typeface="Roboto" panose="02000000000000000000" pitchFamily="2" charset="0"/>
              </a:defRPr>
            </a:lvl4pPr>
            <a:lvl5pPr marL="1645920" indent="-274320">
              <a:spcBef>
                <a:spcPts val="0"/>
              </a:spcBef>
              <a:spcAft>
                <a:spcPts val="1800"/>
              </a:spcAft>
              <a:buClr>
                <a:schemeClr val="accent2"/>
              </a:buClr>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Прямоугольник 7">
            <a:extLst>
              <a:ext uri="{FF2B5EF4-FFF2-40B4-BE49-F238E27FC236}">
                <a16:creationId xmlns:a16="http://schemas.microsoft.com/office/drawing/2014/main" id="{095E5ADE-2E44-4165-A0E7-B1E64ADEE0FA}"/>
              </a:ext>
            </a:extLst>
          </p:cNvPr>
          <p:cNvSpPr/>
          <p:nvPr>
            <p:custDataLst>
              <p:tags r:id="rId5"/>
            </p:custDataLst>
          </p:nvPr>
        </p:nvSpPr>
        <p:spPr>
          <a:xfrm flipH="1">
            <a:off x="0" y="6217920"/>
            <a:ext cx="12192000" cy="640080"/>
          </a:xfrm>
          <a:prstGeom prst="rect">
            <a:avLst/>
          </a:prstGeom>
          <a:solidFill>
            <a:schemeClr val="accent2">
              <a:lumMod val="20000"/>
              <a:lumOff val="8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Text Placeholder 6">
            <a:extLst>
              <a:ext uri="{FF2B5EF4-FFF2-40B4-BE49-F238E27FC236}">
                <a16:creationId xmlns:a16="http://schemas.microsoft.com/office/drawing/2014/main" id="{B396B44A-97A7-4050-A2C6-B25F2E25165B}"/>
              </a:ext>
            </a:extLst>
          </p:cNvPr>
          <p:cNvSpPr>
            <a:spLocks noGrp="1"/>
          </p:cNvSpPr>
          <p:nvPr>
            <p:ph type="body" sz="quarter" idx="10" hasCustomPrompt="1"/>
            <p:custDataLst>
              <p:tags r:id="rId6"/>
            </p:custDataLst>
          </p:nvPr>
        </p:nvSpPr>
        <p:spPr>
          <a:xfrm>
            <a:off x="1005840" y="6217920"/>
            <a:ext cx="11155680" cy="548640"/>
          </a:xfrm>
          <a:prstGeom prst="rect">
            <a:avLst/>
          </a:prstGeom>
        </p:spPr>
        <p:txBody>
          <a:bodyPr anchor="ctr">
            <a:noAutofit/>
          </a:bodyPr>
          <a:lstStyle>
            <a:lvl1pPr marL="0" indent="0" algn="l">
              <a:buNone/>
              <a:defRPr sz="1800"/>
            </a:lvl1pPr>
          </a:lstStyle>
          <a:p>
            <a:r>
              <a:rPr lang="en-US" dirty="0"/>
              <a:t>This module will take approximately xx to complete.</a:t>
            </a:r>
          </a:p>
        </p:txBody>
      </p:sp>
    </p:spTree>
    <p:custDataLst>
      <p:tags r:id="rId1"/>
    </p:custDataLst>
    <p:extLst>
      <p:ext uri="{BB962C8B-B14F-4D97-AF65-F5344CB8AC3E}">
        <p14:creationId xmlns:p14="http://schemas.microsoft.com/office/powerpoint/2010/main" val="103886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700180" y="1428813"/>
            <a:ext cx="515620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6197600" y="1428811"/>
            <a:ext cx="515620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504A256-60CC-4D71-A0D6-4EEA7F1EA7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dirty="0"/>
          </a:p>
        </p:txBody>
      </p:sp>
      <p:pic>
        <p:nvPicPr>
          <p:cNvPr id="8" name="Picture 7">
            <a:extLst>
              <a:ext uri="{FF2B5EF4-FFF2-40B4-BE49-F238E27FC236}">
                <a16:creationId xmlns:a16="http://schemas.microsoft.com/office/drawing/2014/main" id="{7DBB544F-3C46-4A8B-90E0-3846E60FC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8528" y="6052699"/>
            <a:ext cx="2261171" cy="667752"/>
          </a:xfrm>
          <a:prstGeom prst="rect">
            <a:avLst/>
          </a:prstGeom>
        </p:spPr>
      </p:pic>
    </p:spTree>
    <p:extLst>
      <p:ext uri="{BB962C8B-B14F-4D97-AF65-F5344CB8AC3E}">
        <p14:creationId xmlns:p14="http://schemas.microsoft.com/office/powerpoint/2010/main" val="2074957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701618" y="365129"/>
            <a:ext cx="1065430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70229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702299" y="2505075"/>
            <a:ext cx="515831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29C529E-C0A8-449D-8D04-32F5DE624C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dirty="0"/>
          </a:p>
        </p:txBody>
      </p:sp>
      <p:pic>
        <p:nvPicPr>
          <p:cNvPr id="10" name="Picture 9">
            <a:extLst>
              <a:ext uri="{FF2B5EF4-FFF2-40B4-BE49-F238E27FC236}">
                <a16:creationId xmlns:a16="http://schemas.microsoft.com/office/drawing/2014/main" id="{F90EBD24-81AB-4DD4-92C6-552839B0D4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8528" y="6052699"/>
            <a:ext cx="2261171" cy="667752"/>
          </a:xfrm>
          <a:prstGeom prst="rect">
            <a:avLst/>
          </a:prstGeom>
        </p:spPr>
      </p:pic>
    </p:spTree>
    <p:extLst>
      <p:ext uri="{BB962C8B-B14F-4D97-AF65-F5344CB8AC3E}">
        <p14:creationId xmlns:p14="http://schemas.microsoft.com/office/powerpoint/2010/main" val="2168038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2030216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723187" y="1445342"/>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6082587" y="1445342"/>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84533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709083" y="751418"/>
            <a:ext cx="10646835"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711201" y="1681161"/>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709083" y="2505074"/>
            <a:ext cx="5158316"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6172200" y="1681161"/>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6043083" y="2505075"/>
            <a:ext cx="5183717"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E0ADFA-58E1-4806-BBFA-C113C3842A2A}"/>
              </a:ext>
            </a:extLst>
          </p:cNvPr>
          <p:cNvSpPr>
            <a:spLocks noGrp="1"/>
          </p:cNvSpPr>
          <p:nvPr>
            <p:ph type="dt" sz="half" idx="10"/>
          </p:nvPr>
        </p:nvSpPr>
        <p:spPr>
          <a:xfrm>
            <a:off x="723187" y="6356351"/>
            <a:ext cx="27432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824253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2091288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4027686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16783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8C8992-CE12-4DDF-9948-45E52FFE7C0D}"/>
              </a:ext>
            </a:extLst>
          </p:cNvPr>
          <p:cNvSpPr>
            <a:spLocks noGrp="1" noChangeArrowheads="1"/>
          </p:cNvSpPr>
          <p:nvPr>
            <p:ph type="dt" sz="half" idx="10"/>
          </p:nvPr>
        </p:nvSpPr>
        <p:spPr/>
        <p:txBody>
          <a:bodyPr/>
          <a:lstStyle>
            <a:lvl1pPr>
              <a:defRPr/>
            </a:lvl1pPr>
          </a:lstStyle>
          <a:p>
            <a:pPr>
              <a:defRPr/>
            </a:pPr>
            <a:fld id="{C51DB8D5-D904-442F-B4AD-6ADEE368C339}" type="datetime1">
              <a:rPr lang="en-US"/>
              <a:pPr>
                <a:defRPr/>
              </a:pPr>
              <a:t>5/23/2023</a:t>
            </a:fld>
            <a:endParaRPr lang="en-US" dirty="0"/>
          </a:p>
        </p:txBody>
      </p:sp>
      <p:sp>
        <p:nvSpPr>
          <p:cNvPr id="3" name="Rectangle 5">
            <a:extLst>
              <a:ext uri="{FF2B5EF4-FFF2-40B4-BE49-F238E27FC236}">
                <a16:creationId xmlns:a16="http://schemas.microsoft.com/office/drawing/2014/main" id="{65234328-5894-4D49-89F2-69EA4ED9AB21}"/>
              </a:ext>
            </a:extLst>
          </p:cNvPr>
          <p:cNvSpPr>
            <a:spLocks noGrp="1" noChangeArrowheads="1"/>
          </p:cNvSpPr>
          <p:nvPr>
            <p:ph type="ftr" sz="quarter" idx="11"/>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4A0A4908-9D6E-432E-8292-F45875F04310}"/>
              </a:ext>
            </a:extLst>
          </p:cNvPr>
          <p:cNvSpPr>
            <a:spLocks noGrp="1" noChangeArrowheads="1"/>
          </p:cNvSpPr>
          <p:nvPr>
            <p:ph type="sldNum" sz="quarter" idx="12"/>
          </p:nvPr>
        </p:nvSpPr>
        <p:spPr/>
        <p:txBody>
          <a:bodyPr/>
          <a:lstStyle>
            <a:lvl1pPr>
              <a:defRPr smtClean="0"/>
            </a:lvl1pPr>
          </a:lstStyle>
          <a:p>
            <a:pPr>
              <a:defRPr/>
            </a:pPr>
            <a:fld id="{BEF572F0-4909-48C7-8DD0-A69909DB6C83}" type="slidenum">
              <a:rPr lang="en-US" altLang="en-US"/>
              <a:pPr>
                <a:defRPr/>
              </a:pPr>
              <a:t>‹#›</a:t>
            </a:fld>
            <a:endParaRPr lang="en-US" altLang="en-US" dirty="0"/>
          </a:p>
        </p:txBody>
      </p:sp>
    </p:spTree>
    <p:extLst>
      <p:ext uri="{BB962C8B-B14F-4D97-AF65-F5344CB8AC3E}">
        <p14:creationId xmlns:p14="http://schemas.microsoft.com/office/powerpoint/2010/main" val="3143534735"/>
      </p:ext>
    </p:extLst>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9FD7E8-A496-4111-9801-3CA419E869B9}"/>
              </a:ext>
            </a:extLst>
          </p:cNvPr>
          <p:cNvSpPr>
            <a:spLocks noGrp="1"/>
          </p:cNvSpPr>
          <p:nvPr>
            <p:ph type="ftr" sz="quarter" idx="11"/>
          </p:nvPr>
        </p:nvSpPr>
        <p:spPr>
          <a:xfrm>
            <a:off x="711202" y="6356353"/>
            <a:ext cx="4874437" cy="365125"/>
          </a:xfrm>
        </p:spPr>
        <p:txBody>
          <a:bodyPr/>
          <a:lstStyle/>
          <a:p>
            <a:endParaRPr lang="en-US" dirty="0"/>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a:xfrm>
            <a:off x="10332918" y="6356353"/>
            <a:ext cx="1020881" cy="365125"/>
          </a:xfrm>
          <a:prstGeom prst="rect">
            <a:avLst/>
          </a:prstGeom>
        </p:spPr>
        <p:txBody>
          <a:bodyPr/>
          <a:lstStyle>
            <a:lvl1pPr>
              <a:defRPr sz="900"/>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15645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201742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9718A-86E0-4CCA-AF42-6A05A1F80ABA}"/>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7231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6082587" y="1445344"/>
            <a:ext cx="515620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485724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3DE3025-6728-44DC-9C42-1D5C9B57AD3D}"/>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709084" y="751420"/>
            <a:ext cx="10646835"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711202" y="1681161"/>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709083" y="2505074"/>
            <a:ext cx="5158316"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6172200" y="1681161"/>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6043084" y="2505075"/>
            <a:ext cx="5183717"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98226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C7AD94-2DA6-4A16-88A3-771FCEB4598F}"/>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219181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BAE378E-1BD5-4A55-8F61-D6DF00EF0153}"/>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821406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A6AAE05-7919-4879-BDC7-CE3D527137C6}"/>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a:xfrm>
            <a:off x="10332918" y="6356353"/>
            <a:ext cx="1020881" cy="365125"/>
          </a:xfrm>
          <a:prstGeom prst="rect">
            <a:avLst/>
          </a:prstGeom>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1519124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600200"/>
          </a:xfrm>
        </p:spPr>
        <p:txBody>
          <a:bodyPr/>
          <a:lstStyle/>
          <a:p>
            <a:r>
              <a:rPr lang="en-US"/>
              <a:t>Click to edit Master title style</a:t>
            </a:r>
          </a:p>
        </p:txBody>
      </p:sp>
      <p:sp>
        <p:nvSpPr>
          <p:cNvPr id="3" name="Table Placeholder 2"/>
          <p:cNvSpPr>
            <a:spLocks noGrp="1"/>
          </p:cNvSpPr>
          <p:nvPr>
            <p:ph type="tbl" idx="1"/>
          </p:nvPr>
        </p:nvSpPr>
        <p:spPr>
          <a:xfrm>
            <a:off x="914400" y="1790700"/>
            <a:ext cx="10795000" cy="4610100"/>
          </a:xfrm>
        </p:spPr>
        <p:txBody>
          <a:bodyPr/>
          <a:lstStyle/>
          <a:p>
            <a:pPr lvl="0"/>
            <a:endParaRPr lang="en-US" noProof="0" dirty="0"/>
          </a:p>
        </p:txBody>
      </p:sp>
    </p:spTree>
    <p:extLst>
      <p:ext uri="{BB962C8B-B14F-4D97-AF65-F5344CB8AC3E}">
        <p14:creationId xmlns:p14="http://schemas.microsoft.com/office/powerpoint/2010/main" val="3324615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72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icture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sp3d extrusionH="57150">
              <a:bevelT w="38100" h="38100"/>
            </a:sp3d>
          </a:bodyPr>
          <a:lstStyle/>
          <a:p>
            <a:r>
              <a:rPr lang="en-US" dirty="0"/>
              <a:t>Click to edit Master title style</a:t>
            </a:r>
          </a:p>
        </p:txBody>
      </p:sp>
      <p:sp>
        <p:nvSpPr>
          <p:cNvPr id="6" name="Picture Placeholder 5"/>
          <p:cNvSpPr>
            <a:spLocks noGrp="1"/>
          </p:cNvSpPr>
          <p:nvPr>
            <p:ph type="pic" sz="quarter" idx="10"/>
          </p:nvPr>
        </p:nvSpPr>
        <p:spPr>
          <a:xfrm>
            <a:off x="1037675" y="2922814"/>
            <a:ext cx="9482667" cy="3176588"/>
          </a:xfrm>
        </p:spPr>
        <p:txBody>
          <a:bodyPr/>
          <a:lstStyle/>
          <a:p>
            <a:pPr lvl="0"/>
            <a:endParaRPr lang="en-US" noProof="0" dirty="0"/>
          </a:p>
        </p:txBody>
      </p:sp>
      <p:sp>
        <p:nvSpPr>
          <p:cNvPr id="10" name="Text Placeholder 9"/>
          <p:cNvSpPr>
            <a:spLocks noGrp="1"/>
          </p:cNvSpPr>
          <p:nvPr>
            <p:ph type="body" sz="quarter" idx="11"/>
          </p:nvPr>
        </p:nvSpPr>
        <p:spPr>
          <a:xfrm>
            <a:off x="1403351" y="1633539"/>
            <a:ext cx="9116483" cy="865187"/>
          </a:xfrm>
        </p:spPr>
        <p:txBody>
          <a:bodyPr/>
          <a:lstStyle>
            <a:lvl1pPr>
              <a:defRPr>
                <a:solidFill>
                  <a:schemeClr val="bg1"/>
                </a:solidFill>
                <a:effectLst>
                  <a:outerShdw blurRad="50800" dist="38100" dir="5400000" algn="t" rotWithShape="0">
                    <a:prstClr val="black">
                      <a:alpha val="40000"/>
                    </a:prstClr>
                  </a:outerShdw>
                </a:effectLst>
                <a:latin typeface="+mj-lt"/>
              </a:defRPr>
            </a:lvl1pPr>
            <a:lvl2pPr>
              <a:defRPr>
                <a:solidFill>
                  <a:schemeClr val="bg1"/>
                </a:solidFill>
                <a:effectLst>
                  <a:outerShdw blurRad="50800" dist="38100" dir="5400000" algn="t" rotWithShape="0">
                    <a:prstClr val="black">
                      <a:alpha val="40000"/>
                    </a:prstClr>
                  </a:outerShdw>
                </a:effectLst>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78899214"/>
      </p:ext>
    </p:extLst>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verview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58016" cy="1005840"/>
          </a:xfrm>
        </p:spPr>
        <p:txBody>
          <a:bodyPr>
            <a:sp3d extrusionH="57150">
              <a:bevelT w="38100" h="38100"/>
            </a:sp3d>
          </a:bodyPr>
          <a:lstStyle/>
          <a:p>
            <a:r>
              <a:rPr lang="en-US" dirty="0"/>
              <a:t>Click to edit Master title style</a:t>
            </a:r>
          </a:p>
        </p:txBody>
      </p:sp>
      <p:sp>
        <p:nvSpPr>
          <p:cNvPr id="11" name="Text Placeholder 10"/>
          <p:cNvSpPr>
            <a:spLocks noGrp="1"/>
          </p:cNvSpPr>
          <p:nvPr>
            <p:ph type="body" sz="quarter" idx="10"/>
          </p:nvPr>
        </p:nvSpPr>
        <p:spPr>
          <a:xfrm>
            <a:off x="2025651" y="2041525"/>
            <a:ext cx="7880349" cy="3592513"/>
          </a:xfrm>
        </p:spPr>
        <p:txBody>
          <a:bodyPr>
            <a:normAutofit/>
          </a:bodyPr>
          <a:lstStyle>
            <a:lvl1pPr marL="342900" indent="-342900">
              <a:buClr>
                <a:srgbClr val="FEDB00"/>
              </a:buClr>
              <a:buSzPct val="88000"/>
              <a:buFont typeface="Wingdings" panose="05000000000000000000" pitchFamily="2" charset="2"/>
              <a:buChar char="§"/>
              <a:defRPr sz="3600">
                <a:solidFill>
                  <a:schemeClr val="bg1"/>
                </a:solidFill>
                <a:effectLst>
                  <a:outerShdw blurRad="50800" dist="38100" dir="5400000" algn="t" rotWithShape="0">
                    <a:prstClr val="black">
                      <a:alpha val="40000"/>
                    </a:prstClr>
                  </a:outerShdw>
                </a:effectLst>
                <a:latin typeface="+mj-lt"/>
              </a:defRPr>
            </a:lvl1pPr>
          </a:lstStyle>
          <a:p>
            <a:pPr lvl="0"/>
            <a:r>
              <a:rPr lang="en-US" dirty="0"/>
              <a:t>Edit Master text styles</a:t>
            </a:r>
          </a:p>
          <a:p>
            <a:pPr lvl="0"/>
            <a:endParaRPr lang="en-US" dirty="0"/>
          </a:p>
        </p:txBody>
      </p:sp>
    </p:spTree>
    <p:extLst>
      <p:ext uri="{BB962C8B-B14F-4D97-AF65-F5344CB8AC3E}">
        <p14:creationId xmlns:p14="http://schemas.microsoft.com/office/powerpoint/2010/main" val="2533869705"/>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w/log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sp3d extrusionH="57150">
              <a:bevelT w="38100" h="38100"/>
            </a:sp3d>
          </a:bodyPr>
          <a:lstStyle/>
          <a:p>
            <a:r>
              <a:rPr lang="en-US" dirty="0"/>
              <a:t>Click to edit Master title style</a:t>
            </a:r>
          </a:p>
        </p:txBody>
      </p:sp>
    </p:spTree>
    <p:extLst>
      <p:ext uri="{BB962C8B-B14F-4D97-AF65-F5344CB8AC3E}">
        <p14:creationId xmlns:p14="http://schemas.microsoft.com/office/powerpoint/2010/main" val="113626273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700180" y="1428813"/>
            <a:ext cx="515620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6197600" y="1428811"/>
            <a:ext cx="515620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504A256-60CC-4D71-A0D6-4EEA7F1EA7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27696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mparison w/images">
    <p:spTree>
      <p:nvGrpSpPr>
        <p:cNvPr id="1" name=""/>
        <p:cNvGrpSpPr/>
        <p:nvPr/>
      </p:nvGrpSpPr>
      <p:grpSpPr>
        <a:xfrm>
          <a:off x="0" y="0"/>
          <a:ext cx="0" cy="0"/>
          <a:chOff x="0" y="0"/>
          <a:chExt cx="0" cy="0"/>
        </a:xfrm>
      </p:grpSpPr>
      <p:sp>
        <p:nvSpPr>
          <p:cNvPr id="2" name="Title 1"/>
          <p:cNvSpPr>
            <a:spLocks noGrp="1"/>
          </p:cNvSpPr>
          <p:nvPr>
            <p:ph type="title"/>
          </p:nvPr>
        </p:nvSpPr>
        <p:spPr/>
        <p:txBody>
          <a:bodyPr>
            <a:sp3d extrusionH="57150">
              <a:bevelT w="38100" h="38100"/>
            </a:sp3d>
          </a:bodyPr>
          <a:lstStyle/>
          <a:p>
            <a:r>
              <a:rPr lang="en-US" dirty="0"/>
              <a:t>Click to edit Master title style</a:t>
            </a:r>
          </a:p>
        </p:txBody>
      </p:sp>
      <p:sp>
        <p:nvSpPr>
          <p:cNvPr id="4" name="Picture Placeholder 3"/>
          <p:cNvSpPr>
            <a:spLocks noGrp="1"/>
          </p:cNvSpPr>
          <p:nvPr>
            <p:ph type="pic" sz="quarter" idx="10"/>
          </p:nvPr>
        </p:nvSpPr>
        <p:spPr>
          <a:xfrm>
            <a:off x="924983" y="2490788"/>
            <a:ext cx="4815840" cy="3575304"/>
          </a:xfrm>
          <a:effectLst>
            <a:softEdge rad="38100"/>
          </a:effectLst>
        </p:spPr>
        <p:txBody>
          <a:bodyPr/>
          <a:lstStyle/>
          <a:p>
            <a:pPr lvl="0"/>
            <a:endParaRPr lang="en-US" noProof="0" dirty="0"/>
          </a:p>
        </p:txBody>
      </p:sp>
      <p:sp>
        <p:nvSpPr>
          <p:cNvPr id="6" name="Picture Placeholder 5"/>
          <p:cNvSpPr>
            <a:spLocks noGrp="1"/>
          </p:cNvSpPr>
          <p:nvPr>
            <p:ph type="pic" sz="quarter" idx="11"/>
          </p:nvPr>
        </p:nvSpPr>
        <p:spPr>
          <a:xfrm>
            <a:off x="6532033" y="2555875"/>
            <a:ext cx="4811184" cy="3575050"/>
          </a:xfrm>
          <a:effectLst>
            <a:softEdge rad="38100"/>
          </a:effectLst>
        </p:spPr>
        <p:txBody>
          <a:bodyPr/>
          <a:lstStyle/>
          <a:p>
            <a:pPr lvl="0"/>
            <a:endParaRPr lang="en-US" noProof="0" dirty="0"/>
          </a:p>
        </p:txBody>
      </p:sp>
      <p:sp>
        <p:nvSpPr>
          <p:cNvPr id="10" name="Text Placeholder 9"/>
          <p:cNvSpPr>
            <a:spLocks noGrp="1"/>
          </p:cNvSpPr>
          <p:nvPr>
            <p:ph type="body" sz="quarter" idx="12"/>
          </p:nvPr>
        </p:nvSpPr>
        <p:spPr>
          <a:xfrm>
            <a:off x="1110042" y="1515746"/>
            <a:ext cx="9764183" cy="530225"/>
          </a:xfrm>
        </p:spPr>
        <p:txBody>
          <a:bodyPr/>
          <a:lstStyle>
            <a:lvl1pPr marL="0" indent="0">
              <a:buNone/>
              <a:defRPr sz="3600">
                <a:solidFill>
                  <a:schemeClr val="bg1"/>
                </a:solidFill>
                <a:effectLst>
                  <a:outerShdw blurRad="50800" dist="38100" dir="5400000" algn="t" rotWithShape="0">
                    <a:prstClr val="black">
                      <a:alpha val="40000"/>
                    </a:prstClr>
                  </a:outerShdw>
                </a:effectLst>
                <a:latin typeface="+mj-lt"/>
              </a:defRPr>
            </a:lvl1pPr>
            <a:lvl2pPr marL="342900" indent="0">
              <a:buNone/>
              <a:defRPr/>
            </a:lvl2pPr>
          </a:lstStyle>
          <a:p>
            <a:pPr lvl="0"/>
            <a:r>
              <a:rPr lang="en-US" dirty="0"/>
              <a:t>Edit Master text styles</a:t>
            </a:r>
          </a:p>
          <a:p>
            <a:pPr lvl="1"/>
            <a:endParaRPr lang="en-US" dirty="0"/>
          </a:p>
        </p:txBody>
      </p:sp>
    </p:spTree>
    <p:extLst>
      <p:ext uri="{BB962C8B-B14F-4D97-AF65-F5344CB8AC3E}">
        <p14:creationId xmlns:p14="http://schemas.microsoft.com/office/powerpoint/2010/main" val="1900127072"/>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91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701617" y="365128"/>
            <a:ext cx="1065430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70229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702299" y="2505075"/>
            <a:ext cx="515831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29C529E-C0A8-449D-8D04-32F5DE624C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16847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FE3-45F6-45F4-8D90-0ACA5A12BB8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0F9B6B3-99A9-4645-B9A4-EABB170206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30C377-8D3C-4E52-A408-56A61E743597}"/>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40483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BC9F5E-9BFC-44FC-819A-CF3B5936D8F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5092C8-F938-4A7E-A323-29AFC04FE6B2}"/>
              </a:ext>
            </a:extLst>
          </p:cNvPr>
          <p:cNvSpPr>
            <a:spLocks noGrp="1"/>
          </p:cNvSpPr>
          <p:nvPr>
            <p:ph type="sldNum" sz="quarter" idx="12"/>
          </p:nvPr>
        </p:nvSpPr>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093949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7.png"/><Relationship Id="rId5" Type="http://schemas.openxmlformats.org/officeDocument/2006/relationships/slideLayout" Target="../slideLayouts/slideLayout9.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20.png"/><Relationship Id="rId5" Type="http://schemas.openxmlformats.org/officeDocument/2006/relationships/slideLayout" Target="../slideLayouts/slideLayout46.xml"/><Relationship Id="rId10" Type="http://schemas.openxmlformats.org/officeDocument/2006/relationships/image" Target="../media/image19.png"/><Relationship Id="rId4" Type="http://schemas.openxmlformats.org/officeDocument/2006/relationships/slideLayout" Target="../slideLayouts/slideLayout45.xml"/><Relationship Id="rId9"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21.png"/><Relationship Id="rId2" Type="http://schemas.openxmlformats.org/officeDocument/2006/relationships/slideLayout" Target="../slideLayouts/slideLayout50.xml"/><Relationship Id="rId16" Type="http://schemas.openxmlformats.org/officeDocument/2006/relationships/image" Target="../media/image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8.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30BE778E-712F-4E72-AB19-55CF5A070740}" type="slidenum">
              <a:rPr lang="en-US" smtClean="0"/>
              <a:pPr/>
              <a:t>‹#›</a:t>
            </a:fld>
            <a:endParaRPr lang="en-US" dirty="0"/>
          </a:p>
        </p:txBody>
      </p:sp>
    </p:spTree>
    <p:extLst>
      <p:ext uri="{BB962C8B-B14F-4D97-AF65-F5344CB8AC3E}">
        <p14:creationId xmlns:p14="http://schemas.microsoft.com/office/powerpoint/2010/main" val="1351094360"/>
      </p:ext>
    </p:extLst>
  </p:cSld>
  <p:clrMap bg1="lt1" tx1="dk1" bg2="lt2" tx2="dk2" accent1="accent1" accent2="accent2" accent3="accent3" accent4="accent4" accent5="accent5" accent6="accent6" hlink="hlink" folHlink="folHlink"/>
  <p:sldLayoutIdLst>
    <p:sldLayoutId id="2147483828" r:id="rId1"/>
    <p:sldLayoutId id="2147483818" r:id="rId2"/>
    <p:sldLayoutId id="2147483949" r:id="rId3"/>
    <p:sldLayoutId id="2147483950"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711200" y="834226"/>
            <a:ext cx="1064260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711200" y="1504789"/>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711202" y="6356353"/>
            <a:ext cx="4874437"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10323326" y="6356353"/>
            <a:ext cx="1030473" cy="365125"/>
          </a:xfrm>
          <a:prstGeom prst="rect">
            <a:avLst/>
          </a:prstGeom>
        </p:spPr>
        <p:txBody>
          <a:bodyPr vert="horz" lIns="91440" tIns="45720" rIns="91440" bIns="45720" rtlCol="0" anchor="ctr"/>
          <a:lstStyle>
            <a:lvl1pPr algn="r">
              <a:defRPr sz="1000">
                <a:solidFill>
                  <a:srgbClr val="00263A"/>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24465" y="6258255"/>
            <a:ext cx="1608455" cy="485775"/>
          </a:xfrm>
          <a:prstGeom prst="rect">
            <a:avLst/>
          </a:prstGeom>
        </p:spPr>
      </p:pic>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08527" y="6052699"/>
            <a:ext cx="2261171" cy="667752"/>
          </a:xfrm>
          <a:prstGeom prst="rect">
            <a:avLst/>
          </a:prstGeom>
        </p:spPr>
      </p:pic>
    </p:spTree>
    <p:extLst>
      <p:ext uri="{BB962C8B-B14F-4D97-AF65-F5344CB8AC3E}">
        <p14:creationId xmlns:p14="http://schemas.microsoft.com/office/powerpoint/2010/main" val="3053661782"/>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711200" y="751420"/>
            <a:ext cx="1064260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711200" y="1504154"/>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711202" y="6356353"/>
            <a:ext cx="4874437"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 name="Picture 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724465" y="6258255"/>
            <a:ext cx="1608455" cy="485775"/>
          </a:xfrm>
          <a:prstGeom prst="rect">
            <a:avLst/>
          </a:prstGeom>
        </p:spPr>
      </p:pic>
      <p:pic>
        <p:nvPicPr>
          <p:cNvPr id="11" name="Picture 1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208527" y="6052699"/>
            <a:ext cx="2261171" cy="667752"/>
          </a:xfrm>
          <a:prstGeom prst="rect">
            <a:avLst/>
          </a:prstGeom>
        </p:spPr>
      </p:pic>
      <p:sp>
        <p:nvSpPr>
          <p:cNvPr id="9" name="Slide Number Placeholder 5">
            <a:extLst>
              <a:ext uri="{FF2B5EF4-FFF2-40B4-BE49-F238E27FC236}">
                <a16:creationId xmlns:a16="http://schemas.microsoft.com/office/drawing/2014/main" id="{1E9C90F7-CD7B-4F4E-B96F-C1D6379698A4}"/>
              </a:ext>
            </a:extLst>
          </p:cNvPr>
          <p:cNvSpPr>
            <a:spLocks noGrp="1"/>
          </p:cNvSpPr>
          <p:nvPr>
            <p:ph type="sldNum" sz="quarter" idx="4"/>
          </p:nvPr>
        </p:nvSpPr>
        <p:spPr>
          <a:xfrm>
            <a:off x="10332918" y="6356353"/>
            <a:ext cx="1020881" cy="365125"/>
          </a:xfrm>
          <a:prstGeom prst="rect">
            <a:avLst/>
          </a:prstGeom>
        </p:spPr>
        <p:txBody>
          <a:bodyPr/>
          <a:lstStyle>
            <a:lvl1pPr algn="r">
              <a:defRPr sz="900"/>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282379945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8" r:id="rId5"/>
    <p:sldLayoutId id="2147483709" r:id="rId6"/>
    <p:sldLayoutId id="2147483829" r:id="rId7"/>
    <p:sldLayoutId id="2147483836" r:id="rId8"/>
    <p:sldLayoutId id="2147483852" r:id="rId9"/>
    <p:sldLayoutId id="2147483853" r:id="rId10"/>
    <p:sldLayoutId id="2147483854" r:id="rId11"/>
    <p:sldLayoutId id="2147483855" r:id="rId12"/>
    <p:sldLayoutId id="2147483951" r:id="rId13"/>
    <p:sldLayoutId id="2147483953" r:id="rId14"/>
    <p:sldLayoutId id="2147483954" r:id="rId15"/>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711200" y="751420"/>
            <a:ext cx="1064260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711200" y="1504154"/>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711200" y="6356353"/>
            <a:ext cx="5242560"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10332918" y="6356353"/>
            <a:ext cx="1020881" cy="365125"/>
          </a:xfrm>
          <a:prstGeom prst="rect">
            <a:avLst/>
          </a:prstGeom>
        </p:spPr>
        <p:txBody>
          <a:bodyPr vert="horz" lIns="91440" tIns="45720" rIns="91440" bIns="45720" rtlCol="0" anchor="ctr"/>
          <a:lstStyle>
            <a:lvl1pPr algn="r">
              <a:defRPr sz="1000">
                <a:solidFill>
                  <a:srgbClr val="00263A"/>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24465" y="6258255"/>
            <a:ext cx="1608455" cy="485775"/>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08527" y="6052699"/>
            <a:ext cx="2261171" cy="667752"/>
          </a:xfrm>
          <a:prstGeom prst="rect">
            <a:avLst/>
          </a:prstGeom>
        </p:spPr>
      </p:pic>
    </p:spTree>
    <p:extLst>
      <p:ext uri="{BB962C8B-B14F-4D97-AF65-F5344CB8AC3E}">
        <p14:creationId xmlns:p14="http://schemas.microsoft.com/office/powerpoint/2010/main" val="376919241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
        <p:cNvGrpSpPr/>
        <p:nvPr/>
      </p:nvGrpSpPr>
      <p:grpSpPr>
        <a:xfrm>
          <a:off x="0" y="0"/>
          <a:ext cx="0" cy="0"/>
          <a:chOff x="0" y="0"/>
          <a:chExt cx="0" cy="0"/>
        </a:xfrm>
      </p:grpSpPr>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bg1"/>
                </a:solidFill>
              </a:defRPr>
            </a:lvl1pPr>
          </a:lstStyle>
          <a:p>
            <a:fld id="{DF0151BF-60D0-4232-ACF8-32ECCFF0247E}" type="slidenum">
              <a:rPr lang="en-US" smtClean="0"/>
              <a:pPr/>
              <a:t>‹#›</a:t>
            </a:fld>
            <a:endParaRPr lang="en-US" dirty="0"/>
          </a:p>
        </p:txBody>
      </p:sp>
      <p:sp>
        <p:nvSpPr>
          <p:cNvPr id="3" name="Slide Number Placeholder 6">
            <a:extLst>
              <a:ext uri="{FF2B5EF4-FFF2-40B4-BE49-F238E27FC236}">
                <a16:creationId xmlns:a16="http://schemas.microsoft.com/office/drawing/2014/main" id="{6DD57A25-AD7C-40AC-B652-8D36B4BA7238}"/>
              </a:ext>
            </a:extLst>
          </p:cNvPr>
          <p:cNvSpPr txBox="1">
            <a:spLocks/>
          </p:cNvSpPr>
          <p:nvPr userDrawn="1"/>
        </p:nvSpPr>
        <p:spPr>
          <a:xfrm>
            <a:off x="10332918" y="6356353"/>
            <a:ext cx="1020881"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rgbClr val="00263A"/>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extLst>
      <p:ext uri="{BB962C8B-B14F-4D97-AF65-F5344CB8AC3E}">
        <p14:creationId xmlns:p14="http://schemas.microsoft.com/office/powerpoint/2010/main" val="2958470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806" r:id="rId4"/>
    <p:sldLayoutId id="2147483815" r:id="rId5"/>
    <p:sldLayoutId id="2147483807"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711200" y="834228"/>
            <a:ext cx="1064260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711200" y="1504789"/>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711202" y="6356355"/>
            <a:ext cx="4853353"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7" name="Picture 6">
            <a:extLst>
              <a:ext uri="{FF2B5EF4-FFF2-40B4-BE49-F238E27FC236}">
                <a16:creationId xmlns:a16="http://schemas.microsoft.com/office/drawing/2014/main" id="{1DA55F8B-BE99-4093-919D-BF0E2DBAD6D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724466" y="6258257"/>
            <a:ext cx="1608455" cy="485775"/>
          </a:xfrm>
          <a:prstGeom prst="rect">
            <a:avLst/>
          </a:prstGeom>
        </p:spPr>
      </p:pic>
      <p:pic>
        <p:nvPicPr>
          <p:cNvPr id="8" name="Picture 7">
            <a:extLst>
              <a:ext uri="{FF2B5EF4-FFF2-40B4-BE49-F238E27FC236}">
                <a16:creationId xmlns:a16="http://schemas.microsoft.com/office/drawing/2014/main" id="{003314CE-0065-46A8-9246-881102CA31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08528" y="6052699"/>
            <a:ext cx="2261171" cy="667752"/>
          </a:xfrm>
          <a:prstGeom prst="rect">
            <a:avLst/>
          </a:prstGeom>
        </p:spPr>
      </p:pic>
    </p:spTree>
    <p:extLst>
      <p:ext uri="{BB962C8B-B14F-4D97-AF65-F5344CB8AC3E}">
        <p14:creationId xmlns:p14="http://schemas.microsoft.com/office/powerpoint/2010/main" val="212264213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711200" y="751418"/>
            <a:ext cx="1064260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711200" y="1504154"/>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10732770" y="6356351"/>
            <a:ext cx="621030" cy="365125"/>
          </a:xfrm>
          <a:prstGeom prst="rect">
            <a:avLst/>
          </a:prstGeom>
        </p:spPr>
        <p:txBody>
          <a:bodyPr vert="horz" lIns="91440" tIns="45720" rIns="91440" bIns="45720" rtlCol="0" anchor="ctr"/>
          <a:lstStyle>
            <a:lvl1pPr algn="r">
              <a:defRPr sz="1000">
                <a:solidFill>
                  <a:srgbClr val="00263A"/>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284647" y="6230112"/>
            <a:ext cx="1448123" cy="537650"/>
          </a:xfrm>
          <a:prstGeom prst="rect">
            <a:avLst/>
          </a:prstGeom>
        </p:spPr>
      </p:pic>
      <p:pic>
        <p:nvPicPr>
          <p:cNvPr id="9" name="Picture 8"/>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267489" y="5989320"/>
            <a:ext cx="1843948" cy="732156"/>
          </a:xfrm>
          <a:prstGeom prst="rect">
            <a:avLst/>
          </a:prstGeom>
        </p:spPr>
      </p:pic>
      <p:sp>
        <p:nvSpPr>
          <p:cNvPr id="10" name="Slide Number Placeholder 5">
            <a:extLst>
              <a:ext uri="{FF2B5EF4-FFF2-40B4-BE49-F238E27FC236}">
                <a16:creationId xmlns:a16="http://schemas.microsoft.com/office/drawing/2014/main" id="{6E88504E-C856-42E4-9353-B7C82BF8665E}"/>
              </a:ext>
            </a:extLst>
          </p:cNvPr>
          <p:cNvSpPr txBox="1">
            <a:spLocks/>
          </p:cNvSpPr>
          <p:nvPr userDrawn="1"/>
        </p:nvSpPr>
        <p:spPr>
          <a:xfrm>
            <a:off x="426892" y="6362995"/>
            <a:ext cx="2651416" cy="35745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l"/>
            <a:r>
              <a:rPr lang="en-US" dirty="0"/>
              <a:t>Office of Innovation Implementation </a:t>
            </a:r>
          </a:p>
        </p:txBody>
      </p:sp>
    </p:spTree>
    <p:extLst>
      <p:ext uri="{BB962C8B-B14F-4D97-AF65-F5344CB8AC3E}">
        <p14:creationId xmlns:p14="http://schemas.microsoft.com/office/powerpoint/2010/main" val="107089858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71" r:id="rId7"/>
  </p:sldLayoutIdLst>
  <p:hf hdr="0" ftr="0" dt="0"/>
  <p:txStyles>
    <p:titleStyle>
      <a:lvl1pPr algn="l"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p:titleStyle>
    <p:bodyStyle>
      <a:lvl1pPr marL="514350" indent="-51435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711200" y="751420"/>
            <a:ext cx="1064260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711200" y="1504154"/>
            <a:ext cx="1064260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7FF3866-AC0E-4FF9-B236-EA139DBA25AE}"/>
              </a:ext>
            </a:extLst>
          </p:cNvPr>
          <p:cNvSpPr>
            <a:spLocks noGrp="1"/>
          </p:cNvSpPr>
          <p:nvPr>
            <p:ph type="ftr" sz="quarter" idx="3"/>
          </p:nvPr>
        </p:nvSpPr>
        <p:spPr>
          <a:xfrm>
            <a:off x="711202" y="6356353"/>
            <a:ext cx="4874437" cy="365125"/>
          </a:xfrm>
          <a:prstGeom prst="rect">
            <a:avLst/>
          </a:prstGeom>
        </p:spPr>
        <p:txBody>
          <a:bodyPr vert="horz" lIns="91440" tIns="45720" rIns="91440" bIns="45720" rtlCol="0" anchor="ctr"/>
          <a:lstStyle>
            <a:lvl1pPr algn="l">
              <a:defRPr sz="1000">
                <a:solidFill>
                  <a:srgbClr val="00263A"/>
                </a:solidFill>
              </a:defRPr>
            </a:lvl1pPr>
          </a:lstStyle>
          <a:p>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711200" y="457200"/>
            <a:ext cx="16256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 name="Picture 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724465" y="6258255"/>
            <a:ext cx="1608455" cy="485775"/>
          </a:xfrm>
          <a:prstGeom prst="rect">
            <a:avLst/>
          </a:prstGeom>
        </p:spPr>
      </p:pic>
      <p:pic>
        <p:nvPicPr>
          <p:cNvPr id="11" name="Picture 1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208527" y="6052699"/>
            <a:ext cx="2261171" cy="667752"/>
          </a:xfrm>
          <a:prstGeom prst="rect">
            <a:avLst/>
          </a:prstGeom>
        </p:spPr>
      </p:pic>
      <p:sp>
        <p:nvSpPr>
          <p:cNvPr id="9" name="Slide Number Placeholder 5">
            <a:extLst>
              <a:ext uri="{FF2B5EF4-FFF2-40B4-BE49-F238E27FC236}">
                <a16:creationId xmlns:a16="http://schemas.microsoft.com/office/drawing/2014/main" id="{1E9C90F7-CD7B-4F4E-B96F-C1D6379698A4}"/>
              </a:ext>
            </a:extLst>
          </p:cNvPr>
          <p:cNvSpPr>
            <a:spLocks noGrp="1"/>
          </p:cNvSpPr>
          <p:nvPr>
            <p:ph type="sldNum" sz="quarter" idx="4"/>
          </p:nvPr>
        </p:nvSpPr>
        <p:spPr>
          <a:xfrm>
            <a:off x="10332918" y="6356353"/>
            <a:ext cx="1020881" cy="365125"/>
          </a:xfrm>
          <a:prstGeom prst="rect">
            <a:avLst/>
          </a:prstGeom>
        </p:spPr>
        <p:txBody>
          <a:bodyPr/>
          <a:lstStyle>
            <a:lvl1pPr algn="r">
              <a:defRPr sz="900"/>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214370826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gov/dot/div/contracts/design/IDM.htm"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8">
            <a:extLst>
              <a:ext uri="{FF2B5EF4-FFF2-40B4-BE49-F238E27FC236}">
                <a16:creationId xmlns:a16="http://schemas.microsoft.com/office/drawing/2014/main" id="{384AD15E-7DF3-41FC-9330-6B9AC01A55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68" r="6290" b="4277"/>
          <a:stretch/>
        </p:blipFill>
        <p:spPr bwMode="auto">
          <a:xfrm>
            <a:off x="0" y="0"/>
            <a:ext cx="12191999" cy="871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EEE6FDB7-3F81-4012-9C6C-AE6F25969C14}"/>
              </a:ext>
            </a:extLst>
          </p:cNvPr>
          <p:cNvSpPr/>
          <p:nvPr/>
        </p:nvSpPr>
        <p:spPr bwMode="auto">
          <a:xfrm>
            <a:off x="1" y="286077"/>
            <a:ext cx="12191999" cy="1610456"/>
          </a:xfrm>
          <a:prstGeom prst="rect">
            <a:avLst/>
          </a:prstGeom>
          <a:solidFill>
            <a:srgbClr val="2F2B2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ts val="4000"/>
              </a:lnSpc>
              <a:defRP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bg1"/>
                </a:solidFill>
                <a:effectLst>
                  <a:outerShdw blurRad="38100" dist="38100" dir="2700000" algn="tl">
                    <a:srgbClr val="000000">
                      <a:alpha val="43137"/>
                    </a:srgbClr>
                  </a:outerShdw>
                </a:effectLst>
                <a:latin typeface="Georgia" panose="02040502050405020303" pitchFamily="18" charset="0"/>
                <a:cs typeface="Calibri" panose="020F0502020204030204" pitchFamily="34" charset="0"/>
              </a:rPr>
              <a:t>Agency’s Experience with Asphalt Pavement Recycling</a:t>
            </a:r>
            <a:endParaRPr lang="en-US" sz="3200" dirty="0">
              <a:solidFill>
                <a:schemeClr val="bg1">
                  <a:lumMod val="95000"/>
                </a:schemeClr>
              </a:solidFill>
              <a:latin typeface="Georgia" panose="02040502050405020303" pitchFamily="18" charset="0"/>
              <a:cs typeface="Calibri" panose="020F0502020204030204" pitchFamily="34" charset="0"/>
            </a:endParaRPr>
          </a:p>
        </p:txBody>
      </p:sp>
      <p:sp>
        <p:nvSpPr>
          <p:cNvPr id="12" name="Rectangle 11">
            <a:extLst>
              <a:ext uri="{FF2B5EF4-FFF2-40B4-BE49-F238E27FC236}">
                <a16:creationId xmlns:a16="http://schemas.microsoft.com/office/drawing/2014/main" id="{36BD0D14-3AB4-4F7C-AD0C-5D5938754946}"/>
              </a:ext>
            </a:extLst>
          </p:cNvPr>
          <p:cNvSpPr/>
          <p:nvPr/>
        </p:nvSpPr>
        <p:spPr bwMode="auto">
          <a:xfrm>
            <a:off x="1" y="5281532"/>
            <a:ext cx="12191999" cy="1470960"/>
          </a:xfrm>
          <a:prstGeom prst="rect">
            <a:avLst/>
          </a:prstGeom>
          <a:solidFill>
            <a:srgbClr val="2F2B2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lnSpc>
                <a:spcPts val="2200"/>
              </a:lnSpc>
            </a:pPr>
            <a:r>
              <a:rPr lang="en-US" sz="2200" b="1" dirty="0">
                <a:solidFill>
                  <a:schemeClr val="bg1">
                    <a:lumMod val="95000"/>
                  </a:schemeClr>
                </a:solidFill>
                <a:latin typeface="Georgia" panose="02040502050405020303" pitchFamily="18" charset="0"/>
              </a:rPr>
              <a:t>2023 TRC Transportation Engineering</a:t>
            </a:r>
          </a:p>
          <a:p>
            <a:pPr algn="r">
              <a:lnSpc>
                <a:spcPts val="2200"/>
              </a:lnSpc>
            </a:pPr>
            <a:r>
              <a:rPr lang="en-US" sz="2200" b="1" dirty="0">
                <a:solidFill>
                  <a:schemeClr val="bg1">
                    <a:lumMod val="95000"/>
                  </a:schemeClr>
                </a:solidFill>
                <a:latin typeface="Georgia" panose="02040502050405020303" pitchFamily="18" charset="0"/>
              </a:rPr>
              <a:t>Conference &amp; Equipment Expo</a:t>
            </a:r>
          </a:p>
          <a:p>
            <a:pPr algn="r">
              <a:lnSpc>
                <a:spcPts val="2200"/>
              </a:lnSpc>
            </a:pPr>
            <a:r>
              <a:rPr lang="en-US" sz="2200" b="1" dirty="0">
                <a:solidFill>
                  <a:schemeClr val="bg1">
                    <a:lumMod val="95000"/>
                  </a:schemeClr>
                </a:solidFill>
                <a:latin typeface="Georgia" panose="02040502050405020303" pitchFamily="18" charset="0"/>
              </a:rPr>
              <a:t>May 23-25, 2023</a:t>
            </a:r>
          </a:p>
          <a:p>
            <a:pPr algn="r">
              <a:lnSpc>
                <a:spcPts val="2200"/>
              </a:lnSpc>
            </a:pPr>
            <a:r>
              <a:rPr lang="en-US" sz="2200" b="1" dirty="0" smtClean="0">
                <a:solidFill>
                  <a:schemeClr val="bg1">
                    <a:lumMod val="95000"/>
                  </a:schemeClr>
                </a:solidFill>
                <a:latin typeface="Georgia" panose="02040502050405020303" pitchFamily="18" charset="0"/>
              </a:rPr>
              <a:t>Lester Frank, Transportation and Pavement Engineer</a:t>
            </a:r>
          </a:p>
          <a:p>
            <a:pPr algn="r">
              <a:lnSpc>
                <a:spcPts val="2200"/>
              </a:lnSpc>
            </a:pPr>
            <a:r>
              <a:rPr lang="en-US" sz="2200" b="1" dirty="0" smtClean="0">
                <a:solidFill>
                  <a:schemeClr val="bg1">
                    <a:lumMod val="95000"/>
                  </a:schemeClr>
                </a:solidFill>
                <a:latin typeface="Georgia" panose="02040502050405020303" pitchFamily="18" charset="0"/>
              </a:rPr>
              <a:t>Jason Dietz, </a:t>
            </a:r>
            <a:r>
              <a:rPr lang="en-US" sz="2200" b="1" dirty="0">
                <a:solidFill>
                  <a:schemeClr val="bg1">
                    <a:lumMod val="95000"/>
                  </a:schemeClr>
                </a:solidFill>
                <a:latin typeface="Georgia" panose="02040502050405020303" pitchFamily="18" charset="0"/>
              </a:rPr>
              <a:t>Pavement and Materials Engineer </a:t>
            </a:r>
          </a:p>
          <a:p>
            <a:pPr algn="r">
              <a:lnSpc>
                <a:spcPts val="2200"/>
              </a:lnSpc>
            </a:pPr>
            <a:r>
              <a:rPr lang="en-US" sz="2200" b="1" dirty="0" smtClean="0">
                <a:solidFill>
                  <a:schemeClr val="bg1">
                    <a:lumMod val="95000"/>
                  </a:schemeClr>
                </a:solidFill>
                <a:latin typeface="Georgia" panose="02040502050405020303" pitchFamily="18" charset="0"/>
              </a:rPr>
              <a:t> </a:t>
            </a:r>
            <a:endParaRPr lang="en-US" sz="2200" dirty="0">
              <a:solidFill>
                <a:schemeClr val="bg1">
                  <a:lumMod val="95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592DE27D-90E6-484D-BC96-91AA567635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692" y="485284"/>
            <a:ext cx="2260457" cy="889113"/>
          </a:xfrm>
          <a:prstGeom prst="rect">
            <a:avLst/>
          </a:prstGeom>
        </p:spPr>
      </p:pic>
      <p:pic>
        <p:nvPicPr>
          <p:cNvPr id="9" name="Picture 8">
            <a:extLst>
              <a:ext uri="{FF2B5EF4-FFF2-40B4-BE49-F238E27FC236}">
                <a16:creationId xmlns:a16="http://schemas.microsoft.com/office/drawing/2014/main" id="{D2CD2D70-86F1-441D-AFA4-CBC5E283EA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04700" y="863113"/>
            <a:ext cx="1618488" cy="651740"/>
          </a:xfrm>
          <a:prstGeom prst="rect">
            <a:avLst/>
          </a:prstGeom>
        </p:spPr>
      </p:pic>
      <p:sp>
        <p:nvSpPr>
          <p:cNvPr id="10" name="TextBox 9">
            <a:extLst>
              <a:ext uri="{FF2B5EF4-FFF2-40B4-BE49-F238E27FC236}">
                <a16:creationId xmlns:a16="http://schemas.microsoft.com/office/drawing/2014/main" id="{41954EB5-2B1C-485D-B029-6D738B20CFA9}"/>
              </a:ext>
            </a:extLst>
          </p:cNvPr>
          <p:cNvSpPr txBox="1"/>
          <p:nvPr/>
        </p:nvSpPr>
        <p:spPr>
          <a:xfrm>
            <a:off x="182692" y="6475162"/>
            <a:ext cx="1250005" cy="276999"/>
          </a:xfrm>
          <a:prstGeom prst="rect">
            <a:avLst/>
          </a:prstGeom>
          <a:noFill/>
        </p:spPr>
        <p:txBody>
          <a:bodyPr wrap="square" rtlCol="0">
            <a:spAutoFit/>
          </a:bodyPr>
          <a:lstStyle/>
          <a:p>
            <a:r>
              <a:rPr lang="en-US" sz="1200" b="1" dirty="0">
                <a:solidFill>
                  <a:schemeClr val="bg1"/>
                </a:solidFill>
                <a:latin typeface="Franklin Gothic Book" panose="020B0503020102020204"/>
              </a:rPr>
              <a:t>Source: FHWA</a:t>
            </a:r>
          </a:p>
        </p:txBody>
      </p:sp>
      <p:sp>
        <p:nvSpPr>
          <p:cNvPr id="5" name="Slide Number Placeholder 4">
            <a:extLst>
              <a:ext uri="{FF2B5EF4-FFF2-40B4-BE49-F238E27FC236}">
                <a16:creationId xmlns:a16="http://schemas.microsoft.com/office/drawing/2014/main" id="{A012D42E-6B41-48F3-AB51-C1F934147BEA}"/>
              </a:ext>
            </a:extLst>
          </p:cNvPr>
          <p:cNvSpPr>
            <a:spLocks noGrp="1"/>
          </p:cNvSpPr>
          <p:nvPr>
            <p:ph type="sldNum" sz="quarter" idx="12"/>
          </p:nvPr>
        </p:nvSpPr>
        <p:spPr/>
        <p:txBody>
          <a:bodyPr/>
          <a:lstStyle/>
          <a:p>
            <a:fld id="{40A67EA2-39EA-46E7-80F1-D2064DC64338}" type="slidenum">
              <a:rPr lang="en-US" smtClean="0"/>
              <a:t>1</a:t>
            </a:fld>
            <a:endParaRPr lang="en-US" dirty="0"/>
          </a:p>
        </p:txBody>
      </p:sp>
    </p:spTree>
    <p:extLst>
      <p:ext uri="{BB962C8B-B14F-4D97-AF65-F5344CB8AC3E}">
        <p14:creationId xmlns:p14="http://schemas.microsoft.com/office/powerpoint/2010/main" val="201892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9BBFF-0359-4DC3-B1C4-26CE5552B44E}"/>
              </a:ext>
            </a:extLst>
          </p:cNvPr>
          <p:cNvSpPr>
            <a:spLocks noGrp="1"/>
          </p:cNvSpPr>
          <p:nvPr>
            <p:ph type="title"/>
          </p:nvPr>
        </p:nvSpPr>
        <p:spPr>
          <a:xfrm>
            <a:off x="363685" y="751418"/>
            <a:ext cx="11828315" cy="594995"/>
          </a:xfrm>
        </p:spPr>
        <p:txBody>
          <a:bodyPr/>
          <a:lstStyle/>
          <a:p>
            <a:r>
              <a:rPr lang="en-US" sz="3200" dirty="0"/>
              <a:t>Number of Agencies and Contractors with Experience</a:t>
            </a:r>
          </a:p>
        </p:txBody>
      </p:sp>
      <p:graphicFrame>
        <p:nvGraphicFramePr>
          <p:cNvPr id="2" name="Table 2">
            <a:extLst>
              <a:ext uri="{FF2B5EF4-FFF2-40B4-BE49-F238E27FC236}">
                <a16:creationId xmlns:a16="http://schemas.microsoft.com/office/drawing/2014/main" id="{889C5A61-0A72-426E-BFBA-5F8A5FCB7FA7}"/>
              </a:ext>
            </a:extLst>
          </p:cNvPr>
          <p:cNvGraphicFramePr>
            <a:graphicFrameLocks noGrp="1"/>
          </p:cNvGraphicFramePr>
          <p:nvPr>
            <p:ph idx="1"/>
            <p:extLst>
              <p:ext uri="{D42A27DB-BD31-4B8C-83A1-F6EECF244321}">
                <p14:modId xmlns:p14="http://schemas.microsoft.com/office/powerpoint/2010/main" val="1557365338"/>
              </p:ext>
            </p:extLst>
          </p:nvPr>
        </p:nvGraphicFramePr>
        <p:xfrm>
          <a:off x="1711041" y="1649259"/>
          <a:ext cx="6071749" cy="2560320"/>
        </p:xfrm>
        <a:graphic>
          <a:graphicData uri="http://schemas.openxmlformats.org/drawingml/2006/table">
            <a:tbl>
              <a:tblPr firstRow="1" bandRow="1">
                <a:tableStyleId>{5C22544A-7EE6-4342-B048-85BDC9FD1C3A}</a:tableStyleId>
              </a:tblPr>
              <a:tblGrid>
                <a:gridCol w="1655614">
                  <a:extLst>
                    <a:ext uri="{9D8B030D-6E8A-4147-A177-3AD203B41FA5}">
                      <a16:colId xmlns:a16="http://schemas.microsoft.com/office/drawing/2014/main" val="1726349016"/>
                    </a:ext>
                  </a:extLst>
                </a:gridCol>
                <a:gridCol w="2130136">
                  <a:extLst>
                    <a:ext uri="{9D8B030D-6E8A-4147-A177-3AD203B41FA5}">
                      <a16:colId xmlns:a16="http://schemas.microsoft.com/office/drawing/2014/main" val="3292605002"/>
                    </a:ext>
                  </a:extLst>
                </a:gridCol>
                <a:gridCol w="2285999">
                  <a:extLst>
                    <a:ext uri="{9D8B030D-6E8A-4147-A177-3AD203B41FA5}">
                      <a16:colId xmlns:a16="http://schemas.microsoft.com/office/drawing/2014/main" val="4246847197"/>
                    </a:ext>
                  </a:extLst>
                </a:gridCol>
              </a:tblGrid>
              <a:tr h="914400">
                <a:tc>
                  <a:txBody>
                    <a:bodyPr/>
                    <a:lstStyle/>
                    <a:p>
                      <a:r>
                        <a:rPr lang="en-US" sz="2400" dirty="0"/>
                        <a:t>In-place Recycling Method</a:t>
                      </a:r>
                    </a:p>
                  </a:txBody>
                  <a:tcPr>
                    <a:lnB w="12700" cap="flat" cmpd="sng" algn="ctr">
                      <a:solidFill>
                        <a:schemeClr val="tx1"/>
                      </a:solidFill>
                      <a:prstDash val="solid"/>
                      <a:round/>
                      <a:headEnd type="none" w="med" len="med"/>
                      <a:tailEnd type="none" w="med" len="med"/>
                    </a:lnB>
                  </a:tcPr>
                </a:tc>
                <a:tc>
                  <a:txBody>
                    <a:bodyPr/>
                    <a:lstStyle/>
                    <a:p>
                      <a:r>
                        <a:rPr lang="en-US" sz="2400" dirty="0"/>
                        <a:t>States with Experience</a:t>
                      </a:r>
                    </a:p>
                  </a:txBody>
                  <a:tcPr>
                    <a:lnB w="12700" cap="flat" cmpd="sng" algn="ctr">
                      <a:solidFill>
                        <a:schemeClr val="tx1"/>
                      </a:solidFill>
                      <a:prstDash val="solid"/>
                      <a:round/>
                      <a:headEnd type="none" w="med" len="med"/>
                      <a:tailEnd type="none" w="med" len="med"/>
                    </a:lnB>
                  </a:tcPr>
                </a:tc>
                <a:tc>
                  <a:txBody>
                    <a:bodyPr/>
                    <a:lstStyle/>
                    <a:p>
                      <a:r>
                        <a:rPr lang="en-US" sz="2400" dirty="0"/>
                        <a:t>Contractors with Experience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757046"/>
                  </a:ext>
                </a:extLst>
              </a:tr>
              <a:tr h="370840">
                <a:tc>
                  <a:txBody>
                    <a:bodyPr/>
                    <a:lstStyle/>
                    <a:p>
                      <a:r>
                        <a:rPr lang="en-US" sz="2400" dirty="0"/>
                        <a:t>HIR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6931164"/>
                  </a:ext>
                </a:extLst>
              </a:tr>
              <a:tr h="370840">
                <a:tc>
                  <a:txBody>
                    <a:bodyPr/>
                    <a:lstStyle/>
                    <a:p>
                      <a:r>
                        <a:rPr lang="en-US" sz="2400" dirty="0"/>
                        <a:t>CIR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2407418"/>
                  </a:ext>
                </a:extLst>
              </a:tr>
              <a:tr h="370840">
                <a:tc>
                  <a:txBody>
                    <a:bodyPr/>
                    <a:lstStyle/>
                    <a:p>
                      <a:r>
                        <a:rPr lang="en-US" sz="2400" dirty="0"/>
                        <a:t>FDR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69151"/>
                  </a:ext>
                </a:extLst>
              </a:tr>
            </a:tbl>
          </a:graphicData>
        </a:graphic>
      </p:graphicFrame>
      <p:sp>
        <p:nvSpPr>
          <p:cNvPr id="4" name="Slide Number Placeholder 3">
            <a:extLst>
              <a:ext uri="{FF2B5EF4-FFF2-40B4-BE49-F238E27FC236}">
                <a16:creationId xmlns:a16="http://schemas.microsoft.com/office/drawing/2014/main" id="{EC3B004F-55B0-4145-9D12-561E7CA8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ED4B-CEC8-449D-93A8-71D8DFE0C65F}"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C79F04B-D4DB-40CD-8268-D8FFCEA8236F}"/>
              </a:ext>
            </a:extLst>
          </p:cNvPr>
          <p:cNvSpPr txBox="1"/>
          <p:nvPr/>
        </p:nvSpPr>
        <p:spPr>
          <a:xfrm>
            <a:off x="1622092" y="4337349"/>
            <a:ext cx="6660570" cy="276999"/>
          </a:xfrm>
          <a:prstGeom prst="rect">
            <a:avLst/>
          </a:prstGeom>
          <a:noFill/>
        </p:spPr>
        <p:txBody>
          <a:bodyPr wrap="square" rtlCol="0">
            <a:spAutoFit/>
          </a:bodyPr>
          <a:lstStyle/>
          <a:p>
            <a:r>
              <a:rPr lang="en-US" sz="1200" dirty="0"/>
              <a:t>NCHRP Synthesis 421 (2011)</a:t>
            </a:r>
          </a:p>
        </p:txBody>
      </p:sp>
    </p:spTree>
    <p:extLst>
      <p:ext uri="{BB962C8B-B14F-4D97-AF65-F5344CB8AC3E}">
        <p14:creationId xmlns:p14="http://schemas.microsoft.com/office/powerpoint/2010/main" val="239456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9BBFF-0359-4DC3-B1C4-26CE5552B44E}"/>
              </a:ext>
            </a:extLst>
          </p:cNvPr>
          <p:cNvSpPr>
            <a:spLocks noGrp="1"/>
          </p:cNvSpPr>
          <p:nvPr>
            <p:ph type="title"/>
          </p:nvPr>
        </p:nvSpPr>
        <p:spPr>
          <a:xfrm>
            <a:off x="363685" y="751418"/>
            <a:ext cx="11828315" cy="594995"/>
          </a:xfrm>
        </p:spPr>
        <p:txBody>
          <a:bodyPr/>
          <a:lstStyle/>
          <a:p>
            <a:r>
              <a:rPr lang="en-US" sz="3200" dirty="0"/>
              <a:t>Type of HIR Used By Agencies</a:t>
            </a:r>
          </a:p>
        </p:txBody>
      </p:sp>
      <p:graphicFrame>
        <p:nvGraphicFramePr>
          <p:cNvPr id="2" name="Table 2">
            <a:extLst>
              <a:ext uri="{FF2B5EF4-FFF2-40B4-BE49-F238E27FC236}">
                <a16:creationId xmlns:a16="http://schemas.microsoft.com/office/drawing/2014/main" id="{889C5A61-0A72-426E-BFBA-5F8A5FCB7FA7}"/>
              </a:ext>
            </a:extLst>
          </p:cNvPr>
          <p:cNvGraphicFramePr>
            <a:graphicFrameLocks noGrp="1"/>
          </p:cNvGraphicFramePr>
          <p:nvPr>
            <p:ph idx="1"/>
            <p:extLst>
              <p:ext uri="{D42A27DB-BD31-4B8C-83A1-F6EECF244321}">
                <p14:modId xmlns:p14="http://schemas.microsoft.com/office/powerpoint/2010/main" val="216029949"/>
              </p:ext>
            </p:extLst>
          </p:nvPr>
        </p:nvGraphicFramePr>
        <p:xfrm>
          <a:off x="1267691" y="1649259"/>
          <a:ext cx="7128164" cy="2468880"/>
        </p:xfrm>
        <a:graphic>
          <a:graphicData uri="http://schemas.openxmlformats.org/drawingml/2006/table">
            <a:tbl>
              <a:tblPr firstRow="1" bandRow="1">
                <a:tableStyleId>{5C22544A-7EE6-4342-B048-85BDC9FD1C3A}</a:tableStyleId>
              </a:tblPr>
              <a:tblGrid>
                <a:gridCol w="2140527">
                  <a:extLst>
                    <a:ext uri="{9D8B030D-6E8A-4147-A177-3AD203B41FA5}">
                      <a16:colId xmlns:a16="http://schemas.microsoft.com/office/drawing/2014/main" val="1726349016"/>
                    </a:ext>
                  </a:extLst>
                </a:gridCol>
                <a:gridCol w="2303900">
                  <a:extLst>
                    <a:ext uri="{9D8B030D-6E8A-4147-A177-3AD203B41FA5}">
                      <a16:colId xmlns:a16="http://schemas.microsoft.com/office/drawing/2014/main" val="3292605002"/>
                    </a:ext>
                  </a:extLst>
                </a:gridCol>
                <a:gridCol w="2683737">
                  <a:extLst>
                    <a:ext uri="{9D8B030D-6E8A-4147-A177-3AD203B41FA5}">
                      <a16:colId xmlns:a16="http://schemas.microsoft.com/office/drawing/2014/main" val="4246847197"/>
                    </a:ext>
                  </a:extLst>
                </a:gridCol>
              </a:tblGrid>
              <a:tr h="914400">
                <a:tc>
                  <a:txBody>
                    <a:bodyPr/>
                    <a:lstStyle/>
                    <a:p>
                      <a:r>
                        <a:rPr lang="en-US" sz="2400" dirty="0"/>
                        <a:t>Surfacing</a:t>
                      </a:r>
                    </a:p>
                  </a:txBody>
                  <a:tcPr>
                    <a:lnB w="12700" cap="flat" cmpd="sng" algn="ctr">
                      <a:solidFill>
                        <a:schemeClr val="tx1"/>
                      </a:solidFill>
                      <a:prstDash val="solid"/>
                      <a:round/>
                      <a:headEnd type="none" w="med" len="med"/>
                      <a:tailEnd type="none" w="med" len="med"/>
                    </a:lnB>
                  </a:tcPr>
                </a:tc>
                <a:tc>
                  <a:txBody>
                    <a:bodyPr/>
                    <a:lstStyle/>
                    <a:p>
                      <a:r>
                        <a:rPr lang="en-US" sz="2400" dirty="0"/>
                        <a:t>Repaving</a:t>
                      </a:r>
                    </a:p>
                  </a:txBody>
                  <a:tcPr>
                    <a:lnB w="12700" cap="flat" cmpd="sng" algn="ctr">
                      <a:solidFill>
                        <a:schemeClr val="tx1"/>
                      </a:solidFill>
                      <a:prstDash val="solid"/>
                      <a:round/>
                      <a:headEnd type="none" w="med" len="med"/>
                      <a:tailEnd type="none" w="med" len="med"/>
                    </a:lnB>
                  </a:tcPr>
                </a:tc>
                <a:tc>
                  <a:txBody>
                    <a:bodyPr/>
                    <a:lstStyle/>
                    <a:p>
                      <a:r>
                        <a:rPr lang="en-US" sz="2400" dirty="0"/>
                        <a:t>Remixing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757046"/>
                  </a:ext>
                </a:extLst>
              </a:tr>
              <a:tr h="370840">
                <a:tc>
                  <a:txBody>
                    <a:bodyPr/>
                    <a:lstStyle/>
                    <a:p>
                      <a:r>
                        <a:rPr lang="en-US" sz="2400" dirty="0"/>
                        <a:t>AR, CA, CO, FL, IL, IA, KS, KY, MT, NC, NE, NV, TX,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AR, AZ, CO, FL, KS, KY, MT, MO, NC, TX,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AR, AZ, CA, CO, FL, ID, IA, KS, KY, MD, MO, NC, NY, TN, TX, VT, WA,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6931164"/>
                  </a:ext>
                </a:extLst>
              </a:tr>
            </a:tbl>
          </a:graphicData>
        </a:graphic>
      </p:graphicFrame>
      <p:sp>
        <p:nvSpPr>
          <p:cNvPr id="4" name="Slide Number Placeholder 3">
            <a:extLst>
              <a:ext uri="{FF2B5EF4-FFF2-40B4-BE49-F238E27FC236}">
                <a16:creationId xmlns:a16="http://schemas.microsoft.com/office/drawing/2014/main" id="{EC3B004F-55B0-4145-9D12-561E7CA8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ED4B-CEC8-449D-93A8-71D8DFE0C65F}"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C79F04B-D4DB-40CD-8268-D8FFCEA8236F}"/>
              </a:ext>
            </a:extLst>
          </p:cNvPr>
          <p:cNvSpPr txBox="1"/>
          <p:nvPr/>
        </p:nvSpPr>
        <p:spPr>
          <a:xfrm>
            <a:off x="1154919" y="4258101"/>
            <a:ext cx="6660570" cy="276999"/>
          </a:xfrm>
          <a:prstGeom prst="rect">
            <a:avLst/>
          </a:prstGeom>
          <a:noFill/>
        </p:spPr>
        <p:txBody>
          <a:bodyPr wrap="square" rtlCol="0">
            <a:spAutoFit/>
          </a:bodyPr>
          <a:lstStyle/>
          <a:p>
            <a:r>
              <a:rPr lang="en-US" sz="1200" dirty="0"/>
              <a:t>NCHRP Synthesis 421 (2011)</a:t>
            </a:r>
          </a:p>
        </p:txBody>
      </p:sp>
    </p:spTree>
    <p:extLst>
      <p:ext uri="{BB962C8B-B14F-4D97-AF65-F5344CB8AC3E}">
        <p14:creationId xmlns:p14="http://schemas.microsoft.com/office/powerpoint/2010/main" val="106438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4C7B2-AA1F-41A9-8235-6C6093F59822}"/>
              </a:ext>
            </a:extLst>
          </p:cNvPr>
          <p:cNvSpPr/>
          <p:nvPr/>
        </p:nvSpPr>
        <p:spPr>
          <a:xfrm>
            <a:off x="259773" y="5787736"/>
            <a:ext cx="10692245" cy="1070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39BBFF-0359-4DC3-B1C4-26CE5552B44E}"/>
              </a:ext>
            </a:extLst>
          </p:cNvPr>
          <p:cNvSpPr>
            <a:spLocks noGrp="1"/>
          </p:cNvSpPr>
          <p:nvPr>
            <p:ph type="title"/>
          </p:nvPr>
        </p:nvSpPr>
        <p:spPr>
          <a:xfrm>
            <a:off x="363684" y="614894"/>
            <a:ext cx="11828315" cy="594995"/>
          </a:xfrm>
        </p:spPr>
        <p:txBody>
          <a:bodyPr/>
          <a:lstStyle/>
          <a:p>
            <a:r>
              <a:rPr lang="en-US" sz="3200" dirty="0"/>
              <a:t>Agency Experience with In-place Recycling Methods</a:t>
            </a:r>
          </a:p>
        </p:txBody>
      </p:sp>
      <p:graphicFrame>
        <p:nvGraphicFramePr>
          <p:cNvPr id="2" name="Table 2">
            <a:extLst>
              <a:ext uri="{FF2B5EF4-FFF2-40B4-BE49-F238E27FC236}">
                <a16:creationId xmlns:a16="http://schemas.microsoft.com/office/drawing/2014/main" id="{889C5A61-0A72-426E-BFBA-5F8A5FCB7FA7}"/>
              </a:ext>
            </a:extLst>
          </p:cNvPr>
          <p:cNvGraphicFramePr>
            <a:graphicFrameLocks noGrp="1"/>
          </p:cNvGraphicFramePr>
          <p:nvPr>
            <p:ph idx="1"/>
            <p:extLst>
              <p:ext uri="{D42A27DB-BD31-4B8C-83A1-F6EECF244321}">
                <p14:modId xmlns:p14="http://schemas.microsoft.com/office/powerpoint/2010/main" val="2641650815"/>
              </p:ext>
            </p:extLst>
          </p:nvPr>
        </p:nvGraphicFramePr>
        <p:xfrm>
          <a:off x="363684" y="1235393"/>
          <a:ext cx="11170228" cy="5303520"/>
        </p:xfrm>
        <a:graphic>
          <a:graphicData uri="http://schemas.openxmlformats.org/drawingml/2006/table">
            <a:tbl>
              <a:tblPr firstRow="1" bandRow="1">
                <a:tableStyleId>{5C22544A-7EE6-4342-B048-85BDC9FD1C3A}</a:tableStyleId>
              </a:tblPr>
              <a:tblGrid>
                <a:gridCol w="1672853">
                  <a:extLst>
                    <a:ext uri="{9D8B030D-6E8A-4147-A177-3AD203B41FA5}">
                      <a16:colId xmlns:a16="http://schemas.microsoft.com/office/drawing/2014/main" val="1726349016"/>
                    </a:ext>
                  </a:extLst>
                </a:gridCol>
                <a:gridCol w="2873876">
                  <a:extLst>
                    <a:ext uri="{9D8B030D-6E8A-4147-A177-3AD203B41FA5}">
                      <a16:colId xmlns:a16="http://schemas.microsoft.com/office/drawing/2014/main" val="3292605002"/>
                    </a:ext>
                  </a:extLst>
                </a:gridCol>
                <a:gridCol w="3568234">
                  <a:extLst>
                    <a:ext uri="{9D8B030D-6E8A-4147-A177-3AD203B41FA5}">
                      <a16:colId xmlns:a16="http://schemas.microsoft.com/office/drawing/2014/main" val="4246847197"/>
                    </a:ext>
                  </a:extLst>
                </a:gridCol>
                <a:gridCol w="3055265">
                  <a:extLst>
                    <a:ext uri="{9D8B030D-6E8A-4147-A177-3AD203B41FA5}">
                      <a16:colId xmlns:a16="http://schemas.microsoft.com/office/drawing/2014/main" val="1519450869"/>
                    </a:ext>
                  </a:extLst>
                </a:gridCol>
              </a:tblGrid>
              <a:tr h="914400">
                <a:tc>
                  <a:txBody>
                    <a:bodyPr/>
                    <a:lstStyle/>
                    <a:p>
                      <a:r>
                        <a:rPr lang="en-US" sz="2400" dirty="0"/>
                        <a:t>Years of Experience</a:t>
                      </a:r>
                    </a:p>
                  </a:txBody>
                  <a:tcPr>
                    <a:lnB w="12700" cap="flat" cmpd="sng" algn="ctr">
                      <a:solidFill>
                        <a:schemeClr val="tx1"/>
                      </a:solidFill>
                      <a:prstDash val="solid"/>
                      <a:round/>
                      <a:headEnd type="none" w="med" len="med"/>
                      <a:tailEnd type="none" w="med" len="med"/>
                    </a:lnB>
                  </a:tcPr>
                </a:tc>
                <a:tc>
                  <a:txBody>
                    <a:bodyPr/>
                    <a:lstStyle/>
                    <a:p>
                      <a:r>
                        <a:rPr lang="en-US" sz="2400" dirty="0"/>
                        <a:t>HIR</a:t>
                      </a:r>
                    </a:p>
                  </a:txBody>
                  <a:tcPr>
                    <a:lnB w="12700" cap="flat" cmpd="sng" algn="ctr">
                      <a:solidFill>
                        <a:schemeClr val="tx1"/>
                      </a:solidFill>
                      <a:prstDash val="solid"/>
                      <a:round/>
                      <a:headEnd type="none" w="med" len="med"/>
                      <a:tailEnd type="none" w="med" len="med"/>
                    </a:lnB>
                  </a:tcPr>
                </a:tc>
                <a:tc>
                  <a:txBody>
                    <a:bodyPr/>
                    <a:lstStyle/>
                    <a:p>
                      <a:r>
                        <a:rPr lang="en-US" sz="2400" dirty="0"/>
                        <a:t>CIR</a:t>
                      </a:r>
                    </a:p>
                  </a:txBody>
                  <a:tcPr>
                    <a:lnB w="12700" cap="flat" cmpd="sng" algn="ctr">
                      <a:solidFill>
                        <a:schemeClr val="tx1"/>
                      </a:solidFill>
                      <a:prstDash val="solid"/>
                      <a:round/>
                      <a:headEnd type="none" w="med" len="med"/>
                      <a:tailEnd type="none" w="med" len="med"/>
                    </a:lnB>
                  </a:tcPr>
                </a:tc>
                <a:tc>
                  <a:txBody>
                    <a:bodyPr/>
                    <a:lstStyle/>
                    <a:p>
                      <a:r>
                        <a:rPr lang="en-US" sz="2400" dirty="0"/>
                        <a:t>FDR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757046"/>
                  </a:ext>
                </a:extLst>
              </a:tr>
              <a:tr h="370840">
                <a:tc>
                  <a:txBody>
                    <a:bodyPr/>
                    <a:lstStyle/>
                    <a:p>
                      <a:r>
                        <a:rPr lang="en-US" sz="2400" dirty="0"/>
                        <a:t>&lt;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MO, NV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DE, MO, NC, ND, OR, 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AL, DE, MO, NC, NY, VA,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6931164"/>
                  </a:ext>
                </a:extLst>
              </a:tr>
              <a:tr h="370840">
                <a:tc>
                  <a:txBody>
                    <a:bodyPr/>
                    <a:lstStyle/>
                    <a:p>
                      <a:r>
                        <a:rPr lang="en-US" sz="2400" dirty="0"/>
                        <a:t>5 to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AZ, GA, 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IL,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AK, CA, CO, GA, IL, IA, MN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94068"/>
                  </a:ext>
                </a:extLst>
              </a:tr>
              <a:tr h="370840">
                <a:tc>
                  <a:txBody>
                    <a:bodyPr/>
                    <a:lstStyle/>
                    <a:p>
                      <a:r>
                        <a:rPr lang="en-US" sz="2400" dirty="0"/>
                        <a:t>&gt;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AR, ON, CO, FL, ID, IA, KS, KY, MD, MT, NC, NE, NY, TX, 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AZ, CA, CO, CT, ID, IA, KS, MN, MT, NE, NH, NV, NY, RI, SD, VT, WA, WI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CA, CT, ID, MT, ND, NE, NH, NV, SC, SD, TX, UT, VT, WI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747260"/>
                  </a:ext>
                </a:extLst>
              </a:tr>
              <a:tr h="370840">
                <a:tc>
                  <a:txBody>
                    <a:bodyPr/>
                    <a:lstStyle/>
                    <a:p>
                      <a:r>
                        <a:rPr lang="en-US" sz="2400" dirty="0"/>
                        <a:t>We Don’t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AK, AL, CT, DC, DE, IN, MN, ND, NH, NJ, OR, RI, SC, SD, TN, UT, VT, WI,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AK, AL, AR, DC, FL, GA, IN, KY, NJ, SC, TN, 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AR, DC, RI, IN, KS, KY, NJ, OR, RI,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887537"/>
                  </a:ext>
                </a:extLst>
              </a:tr>
            </a:tbl>
          </a:graphicData>
        </a:graphic>
      </p:graphicFrame>
      <p:sp>
        <p:nvSpPr>
          <p:cNvPr id="4" name="Slide Number Placeholder 3">
            <a:extLst>
              <a:ext uri="{FF2B5EF4-FFF2-40B4-BE49-F238E27FC236}">
                <a16:creationId xmlns:a16="http://schemas.microsoft.com/office/drawing/2014/main" id="{EC3B004F-55B0-4145-9D12-561E7CA8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ED4B-CEC8-449D-93A8-71D8DFE0C65F}"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C79F04B-D4DB-40CD-8268-D8FFCEA8236F}"/>
              </a:ext>
            </a:extLst>
          </p:cNvPr>
          <p:cNvSpPr txBox="1"/>
          <p:nvPr/>
        </p:nvSpPr>
        <p:spPr>
          <a:xfrm>
            <a:off x="269891" y="6605969"/>
            <a:ext cx="6660570" cy="276999"/>
          </a:xfrm>
          <a:prstGeom prst="rect">
            <a:avLst/>
          </a:prstGeom>
          <a:noFill/>
        </p:spPr>
        <p:txBody>
          <a:bodyPr wrap="square" rtlCol="0">
            <a:spAutoFit/>
          </a:bodyPr>
          <a:lstStyle/>
          <a:p>
            <a:r>
              <a:rPr lang="en-US" sz="1200" dirty="0"/>
              <a:t>NCHRP Synthesis 421 (2011)</a:t>
            </a:r>
          </a:p>
        </p:txBody>
      </p:sp>
    </p:spTree>
    <p:extLst>
      <p:ext uri="{BB962C8B-B14F-4D97-AF65-F5344CB8AC3E}">
        <p14:creationId xmlns:p14="http://schemas.microsoft.com/office/powerpoint/2010/main" val="3622819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4C7B2-AA1F-41A9-8235-6C6093F59822}"/>
              </a:ext>
            </a:extLst>
          </p:cNvPr>
          <p:cNvSpPr/>
          <p:nvPr/>
        </p:nvSpPr>
        <p:spPr>
          <a:xfrm>
            <a:off x="259773" y="5787736"/>
            <a:ext cx="10692245" cy="1070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39BBFF-0359-4DC3-B1C4-26CE5552B44E}"/>
              </a:ext>
            </a:extLst>
          </p:cNvPr>
          <p:cNvSpPr>
            <a:spLocks noGrp="1"/>
          </p:cNvSpPr>
          <p:nvPr>
            <p:ph type="title"/>
          </p:nvPr>
        </p:nvSpPr>
        <p:spPr>
          <a:xfrm>
            <a:off x="363684" y="614894"/>
            <a:ext cx="11828315" cy="594995"/>
          </a:xfrm>
        </p:spPr>
        <p:txBody>
          <a:bodyPr/>
          <a:lstStyle/>
          <a:p>
            <a:r>
              <a:rPr lang="en-US" sz="3200" dirty="0"/>
              <a:t>Number of Lane-Miles Per Year That Are Recycled</a:t>
            </a:r>
          </a:p>
        </p:txBody>
      </p:sp>
      <p:graphicFrame>
        <p:nvGraphicFramePr>
          <p:cNvPr id="2" name="Table 2">
            <a:extLst>
              <a:ext uri="{FF2B5EF4-FFF2-40B4-BE49-F238E27FC236}">
                <a16:creationId xmlns:a16="http://schemas.microsoft.com/office/drawing/2014/main" id="{889C5A61-0A72-426E-BFBA-5F8A5FCB7FA7}"/>
              </a:ext>
            </a:extLst>
          </p:cNvPr>
          <p:cNvGraphicFramePr>
            <a:graphicFrameLocks noGrp="1"/>
          </p:cNvGraphicFramePr>
          <p:nvPr>
            <p:ph idx="1"/>
            <p:extLst>
              <p:ext uri="{D42A27DB-BD31-4B8C-83A1-F6EECF244321}">
                <p14:modId xmlns:p14="http://schemas.microsoft.com/office/powerpoint/2010/main" val="1557054949"/>
              </p:ext>
            </p:extLst>
          </p:nvPr>
        </p:nvGraphicFramePr>
        <p:xfrm>
          <a:off x="363684" y="1235393"/>
          <a:ext cx="11170228" cy="3383280"/>
        </p:xfrm>
        <a:graphic>
          <a:graphicData uri="http://schemas.openxmlformats.org/drawingml/2006/table">
            <a:tbl>
              <a:tblPr firstRow="1" bandRow="1">
                <a:tableStyleId>{5C22544A-7EE6-4342-B048-85BDC9FD1C3A}</a:tableStyleId>
              </a:tblPr>
              <a:tblGrid>
                <a:gridCol w="1672853">
                  <a:extLst>
                    <a:ext uri="{9D8B030D-6E8A-4147-A177-3AD203B41FA5}">
                      <a16:colId xmlns:a16="http://schemas.microsoft.com/office/drawing/2014/main" val="1726349016"/>
                    </a:ext>
                  </a:extLst>
                </a:gridCol>
                <a:gridCol w="2873876">
                  <a:extLst>
                    <a:ext uri="{9D8B030D-6E8A-4147-A177-3AD203B41FA5}">
                      <a16:colId xmlns:a16="http://schemas.microsoft.com/office/drawing/2014/main" val="3292605002"/>
                    </a:ext>
                  </a:extLst>
                </a:gridCol>
                <a:gridCol w="3568234">
                  <a:extLst>
                    <a:ext uri="{9D8B030D-6E8A-4147-A177-3AD203B41FA5}">
                      <a16:colId xmlns:a16="http://schemas.microsoft.com/office/drawing/2014/main" val="4246847197"/>
                    </a:ext>
                  </a:extLst>
                </a:gridCol>
                <a:gridCol w="3055265">
                  <a:extLst>
                    <a:ext uri="{9D8B030D-6E8A-4147-A177-3AD203B41FA5}">
                      <a16:colId xmlns:a16="http://schemas.microsoft.com/office/drawing/2014/main" val="1519450869"/>
                    </a:ext>
                  </a:extLst>
                </a:gridCol>
              </a:tblGrid>
              <a:tr h="914400">
                <a:tc>
                  <a:txBody>
                    <a:bodyPr/>
                    <a:lstStyle/>
                    <a:p>
                      <a:r>
                        <a:rPr lang="en-US" sz="2400" dirty="0"/>
                        <a:t>Lane-Miles Recycled</a:t>
                      </a:r>
                    </a:p>
                  </a:txBody>
                  <a:tcPr>
                    <a:lnB w="12700" cap="flat" cmpd="sng" algn="ctr">
                      <a:solidFill>
                        <a:schemeClr val="tx1"/>
                      </a:solidFill>
                      <a:prstDash val="solid"/>
                      <a:round/>
                      <a:headEnd type="none" w="med" len="med"/>
                      <a:tailEnd type="none" w="med" len="med"/>
                    </a:lnB>
                  </a:tcPr>
                </a:tc>
                <a:tc>
                  <a:txBody>
                    <a:bodyPr/>
                    <a:lstStyle/>
                    <a:p>
                      <a:r>
                        <a:rPr lang="en-US" sz="2400" dirty="0"/>
                        <a:t>HIR</a:t>
                      </a:r>
                    </a:p>
                  </a:txBody>
                  <a:tcPr>
                    <a:lnB w="12700" cap="flat" cmpd="sng" algn="ctr">
                      <a:solidFill>
                        <a:schemeClr val="tx1"/>
                      </a:solidFill>
                      <a:prstDash val="solid"/>
                      <a:round/>
                      <a:headEnd type="none" w="med" len="med"/>
                      <a:tailEnd type="none" w="med" len="med"/>
                    </a:lnB>
                  </a:tcPr>
                </a:tc>
                <a:tc>
                  <a:txBody>
                    <a:bodyPr/>
                    <a:lstStyle/>
                    <a:p>
                      <a:r>
                        <a:rPr lang="en-US" sz="2400" dirty="0"/>
                        <a:t>CIR</a:t>
                      </a:r>
                    </a:p>
                  </a:txBody>
                  <a:tcPr>
                    <a:lnB w="12700" cap="flat" cmpd="sng" algn="ctr">
                      <a:solidFill>
                        <a:schemeClr val="tx1"/>
                      </a:solidFill>
                      <a:prstDash val="solid"/>
                      <a:round/>
                      <a:headEnd type="none" w="med" len="med"/>
                      <a:tailEnd type="none" w="med" len="med"/>
                    </a:lnB>
                  </a:tcPr>
                </a:tc>
                <a:tc>
                  <a:txBody>
                    <a:bodyPr/>
                    <a:lstStyle/>
                    <a:p>
                      <a:r>
                        <a:rPr lang="en-US" sz="2400" dirty="0"/>
                        <a:t>FDR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757046"/>
                  </a:ext>
                </a:extLst>
              </a:tr>
              <a:tr h="370840">
                <a:tc>
                  <a:txBody>
                    <a:bodyPr/>
                    <a:lstStyle/>
                    <a:p>
                      <a:r>
                        <a:rPr lang="en-US" sz="2400" dirty="0"/>
                        <a:t>&lt; 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AR, CA, CO, FL, IL, IA, KS, KY, MT, NC, NE, NV, NY, TX,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AZ, CA, CO, CT, DE, ID, IL, IN, KS, MN, MT, NE, NH, OR, RI, SD, TN, TX, UT, VT, WA, WY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AL, CO, CT, DE, GA, IL, IN, IA, MN, MO, MT, NH, NY, OR, RI, SD, TN, TX, UT, VA, VT, WI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6931164"/>
                  </a:ext>
                </a:extLst>
              </a:tr>
              <a:tr h="370840">
                <a:tc>
                  <a:txBody>
                    <a:bodyPr/>
                    <a:lstStyle/>
                    <a:p>
                      <a:r>
                        <a:rPr lang="en-US" sz="2400" dirty="0"/>
                        <a:t>50 to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MO, NE, 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AK, CA, ID, ND, NE, NV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94068"/>
                  </a:ext>
                </a:extLst>
              </a:tr>
              <a:tr h="370840">
                <a:tc>
                  <a:txBody>
                    <a:bodyPr/>
                    <a:lstStyle/>
                    <a:p>
                      <a:r>
                        <a:rPr lang="en-US" sz="2400" dirty="0"/>
                        <a:t>&gt;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IA, NV, WI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CA, SC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747260"/>
                  </a:ext>
                </a:extLst>
              </a:tr>
            </a:tbl>
          </a:graphicData>
        </a:graphic>
      </p:graphicFrame>
      <p:sp>
        <p:nvSpPr>
          <p:cNvPr id="4" name="Slide Number Placeholder 3">
            <a:extLst>
              <a:ext uri="{FF2B5EF4-FFF2-40B4-BE49-F238E27FC236}">
                <a16:creationId xmlns:a16="http://schemas.microsoft.com/office/drawing/2014/main" id="{EC3B004F-55B0-4145-9D12-561E7CA8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ED4B-CEC8-449D-93A8-71D8DFE0C65F}"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C79F04B-D4DB-40CD-8268-D8FFCEA8236F}"/>
              </a:ext>
            </a:extLst>
          </p:cNvPr>
          <p:cNvSpPr txBox="1"/>
          <p:nvPr/>
        </p:nvSpPr>
        <p:spPr>
          <a:xfrm>
            <a:off x="290532" y="4738938"/>
            <a:ext cx="6660570" cy="276999"/>
          </a:xfrm>
          <a:prstGeom prst="rect">
            <a:avLst/>
          </a:prstGeom>
          <a:noFill/>
        </p:spPr>
        <p:txBody>
          <a:bodyPr wrap="square" rtlCol="0">
            <a:spAutoFit/>
          </a:bodyPr>
          <a:lstStyle/>
          <a:p>
            <a:r>
              <a:rPr lang="en-US" sz="1200" dirty="0"/>
              <a:t>NCHRP Synthesis 421 (2011)</a:t>
            </a:r>
          </a:p>
        </p:txBody>
      </p:sp>
    </p:spTree>
    <p:extLst>
      <p:ext uri="{BB962C8B-B14F-4D97-AF65-F5344CB8AC3E}">
        <p14:creationId xmlns:p14="http://schemas.microsoft.com/office/powerpoint/2010/main" val="50179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221E69-1CA4-4E86-9410-CCEBADF42368}"/>
              </a:ext>
            </a:extLst>
          </p:cNvPr>
          <p:cNvSpPr/>
          <p:nvPr/>
        </p:nvSpPr>
        <p:spPr>
          <a:xfrm>
            <a:off x="363685" y="5815584"/>
            <a:ext cx="10682267" cy="1042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539BBFF-0359-4DC3-B1C4-26CE5552B44E}"/>
              </a:ext>
            </a:extLst>
          </p:cNvPr>
          <p:cNvSpPr>
            <a:spLocks noGrp="1"/>
          </p:cNvSpPr>
          <p:nvPr>
            <p:ph type="title"/>
          </p:nvPr>
        </p:nvSpPr>
        <p:spPr>
          <a:xfrm>
            <a:off x="711199" y="751418"/>
            <a:ext cx="11480801" cy="594995"/>
          </a:xfrm>
        </p:spPr>
        <p:txBody>
          <a:bodyPr/>
          <a:lstStyle/>
          <a:p>
            <a:r>
              <a:rPr lang="en-US" sz="3200" dirty="0"/>
              <a:t>Agency Experience with Cold Recycling Processes</a:t>
            </a:r>
          </a:p>
        </p:txBody>
      </p:sp>
      <p:graphicFrame>
        <p:nvGraphicFramePr>
          <p:cNvPr id="2" name="Table 2">
            <a:extLst>
              <a:ext uri="{FF2B5EF4-FFF2-40B4-BE49-F238E27FC236}">
                <a16:creationId xmlns:a16="http://schemas.microsoft.com/office/drawing/2014/main" id="{889C5A61-0A72-426E-BFBA-5F8A5FCB7FA7}"/>
              </a:ext>
            </a:extLst>
          </p:cNvPr>
          <p:cNvGraphicFramePr>
            <a:graphicFrameLocks noGrp="1"/>
          </p:cNvGraphicFramePr>
          <p:nvPr>
            <p:ph idx="1"/>
            <p:extLst>
              <p:ext uri="{D42A27DB-BD31-4B8C-83A1-F6EECF244321}">
                <p14:modId xmlns:p14="http://schemas.microsoft.com/office/powerpoint/2010/main" val="1957370480"/>
              </p:ext>
            </p:extLst>
          </p:nvPr>
        </p:nvGraphicFramePr>
        <p:xfrm>
          <a:off x="363684" y="1407373"/>
          <a:ext cx="10990115" cy="4572000"/>
        </p:xfrm>
        <a:graphic>
          <a:graphicData uri="http://schemas.openxmlformats.org/drawingml/2006/table">
            <a:tbl>
              <a:tblPr firstRow="1" bandRow="1">
                <a:tableStyleId>{5C22544A-7EE6-4342-B048-85BDC9FD1C3A}</a:tableStyleId>
              </a:tblPr>
              <a:tblGrid>
                <a:gridCol w="1087164">
                  <a:extLst>
                    <a:ext uri="{9D8B030D-6E8A-4147-A177-3AD203B41FA5}">
                      <a16:colId xmlns:a16="http://schemas.microsoft.com/office/drawing/2014/main" val="1726349016"/>
                    </a:ext>
                  </a:extLst>
                </a:gridCol>
                <a:gridCol w="1694688">
                  <a:extLst>
                    <a:ext uri="{9D8B030D-6E8A-4147-A177-3AD203B41FA5}">
                      <a16:colId xmlns:a16="http://schemas.microsoft.com/office/drawing/2014/main" val="3292605002"/>
                    </a:ext>
                  </a:extLst>
                </a:gridCol>
                <a:gridCol w="1645920">
                  <a:extLst>
                    <a:ext uri="{9D8B030D-6E8A-4147-A177-3AD203B41FA5}">
                      <a16:colId xmlns:a16="http://schemas.microsoft.com/office/drawing/2014/main" val="2261133815"/>
                    </a:ext>
                  </a:extLst>
                </a:gridCol>
                <a:gridCol w="1792224">
                  <a:extLst>
                    <a:ext uri="{9D8B030D-6E8A-4147-A177-3AD203B41FA5}">
                      <a16:colId xmlns:a16="http://schemas.microsoft.com/office/drawing/2014/main" val="4246847197"/>
                    </a:ext>
                  </a:extLst>
                </a:gridCol>
                <a:gridCol w="1597152">
                  <a:extLst>
                    <a:ext uri="{9D8B030D-6E8A-4147-A177-3AD203B41FA5}">
                      <a16:colId xmlns:a16="http://schemas.microsoft.com/office/drawing/2014/main" val="1773508295"/>
                    </a:ext>
                  </a:extLst>
                </a:gridCol>
                <a:gridCol w="3172967">
                  <a:extLst>
                    <a:ext uri="{9D8B030D-6E8A-4147-A177-3AD203B41FA5}">
                      <a16:colId xmlns:a16="http://schemas.microsoft.com/office/drawing/2014/main" val="2673702696"/>
                    </a:ext>
                  </a:extLst>
                </a:gridCol>
              </a:tblGrid>
              <a:tr h="457200">
                <a:tc>
                  <a:txBody>
                    <a:bodyPr/>
                    <a:lstStyle/>
                    <a:p>
                      <a:r>
                        <a:rPr lang="en-US" dirty="0"/>
                        <a:t>Type of Recycling</a:t>
                      </a:r>
                    </a:p>
                  </a:txBody>
                  <a:tcPr/>
                </a:tc>
                <a:tc gridSpan="2">
                  <a:txBody>
                    <a:bodyPr/>
                    <a:lstStyle/>
                    <a:p>
                      <a:r>
                        <a:rPr lang="en-US" dirty="0"/>
                        <a:t>Less than 5 years</a:t>
                      </a:r>
                    </a:p>
                  </a:txBody>
                  <a:tcPr/>
                </a:tc>
                <a:tc hMerge="1">
                  <a:txBody>
                    <a:bodyPr/>
                    <a:lstStyle/>
                    <a:p>
                      <a:endParaRPr lang="en-US"/>
                    </a:p>
                  </a:txBody>
                  <a:tcPr/>
                </a:tc>
                <a:tc>
                  <a:txBody>
                    <a:bodyPr/>
                    <a:lstStyle/>
                    <a:p>
                      <a:r>
                        <a:rPr lang="en-US" dirty="0"/>
                        <a:t>5 to 10 years</a:t>
                      </a:r>
                    </a:p>
                  </a:txBody>
                  <a:tcPr/>
                </a:tc>
                <a:tc>
                  <a:txBody>
                    <a:bodyPr/>
                    <a:lstStyle/>
                    <a:p>
                      <a:r>
                        <a:rPr lang="en-US" dirty="0"/>
                        <a:t>More than 10 years</a:t>
                      </a:r>
                    </a:p>
                  </a:txBody>
                  <a:tcPr/>
                </a:tc>
                <a:tc>
                  <a:txBody>
                    <a:bodyPr/>
                    <a:lstStyle/>
                    <a:p>
                      <a:r>
                        <a:rPr lang="en-US" dirty="0"/>
                        <a:t>We don’t use this method</a:t>
                      </a:r>
                    </a:p>
                  </a:txBody>
                  <a:tcPr/>
                </a:tc>
                <a:extLst>
                  <a:ext uri="{0D108BD9-81ED-4DB2-BD59-A6C34878D82A}">
                    <a16:rowId xmlns:a16="http://schemas.microsoft.com/office/drawing/2014/main" val="4102757046"/>
                  </a:ext>
                </a:extLst>
              </a:tr>
              <a:tr h="185420">
                <a:tc rowSpan="2">
                  <a:txBody>
                    <a:bodyPr/>
                    <a:lstStyle/>
                    <a:p>
                      <a:r>
                        <a:rPr lang="en-US" dirty="0"/>
                        <a:t>CCPR</a:t>
                      </a:r>
                    </a:p>
                  </a:txBody>
                  <a:tcPr/>
                </a:tc>
                <a:tc>
                  <a:txBody>
                    <a:bodyPr/>
                    <a:lstStyle/>
                    <a:p>
                      <a:r>
                        <a:rPr lang="en-US" dirty="0"/>
                        <a:t>Emulsions</a:t>
                      </a:r>
                    </a:p>
                  </a:txBody>
                  <a:tcPr/>
                </a:tc>
                <a:tc>
                  <a:txBody>
                    <a:bodyPr/>
                    <a:lstStyle/>
                    <a:p>
                      <a:r>
                        <a:rPr lang="en-US" dirty="0"/>
                        <a:t>CO, IN, MN, MT</a:t>
                      </a:r>
                    </a:p>
                  </a:txBody>
                  <a:tcPr/>
                </a:tc>
                <a:tc>
                  <a:txBody>
                    <a:bodyPr/>
                    <a:lstStyle/>
                    <a:p>
                      <a:r>
                        <a:rPr lang="en-US" dirty="0"/>
                        <a:t>NY, UT</a:t>
                      </a:r>
                    </a:p>
                  </a:txBody>
                  <a:tcPr/>
                </a:tc>
                <a:tc>
                  <a:txBody>
                    <a:bodyPr/>
                    <a:lstStyle/>
                    <a:p>
                      <a:r>
                        <a:rPr lang="en-US" dirty="0"/>
                        <a:t>PA, ME</a:t>
                      </a:r>
                    </a:p>
                  </a:txBody>
                  <a:tcPr/>
                </a:tc>
                <a:tc>
                  <a:txBody>
                    <a:bodyPr/>
                    <a:lstStyle/>
                    <a:p>
                      <a:r>
                        <a:rPr lang="en-US" dirty="0"/>
                        <a:t>AK, AL, AZ, CA, CT, FL, KS, KY, MI, MO, NC, NE, NV, OH, RI, SC, TN, VA</a:t>
                      </a:r>
                    </a:p>
                  </a:txBody>
                  <a:tcPr/>
                </a:tc>
                <a:extLst>
                  <a:ext uri="{0D108BD9-81ED-4DB2-BD59-A6C34878D82A}">
                    <a16:rowId xmlns:a16="http://schemas.microsoft.com/office/drawing/2014/main" val="976931164"/>
                  </a:ext>
                </a:extLst>
              </a:tr>
              <a:tr h="185420">
                <a:tc vMerge="1">
                  <a:txBody>
                    <a:bodyPr/>
                    <a:lstStyle/>
                    <a:p>
                      <a:endParaRPr lang="en-US"/>
                    </a:p>
                  </a:txBody>
                  <a:tcPr/>
                </a:tc>
                <a:tc>
                  <a:txBody>
                    <a:bodyPr/>
                    <a:lstStyle/>
                    <a:p>
                      <a:r>
                        <a:rPr lang="en-US" dirty="0"/>
                        <a:t>Foamed Asphalt</a:t>
                      </a:r>
                    </a:p>
                  </a:txBody>
                  <a:tcPr/>
                </a:tc>
                <a:tc>
                  <a:txBody>
                    <a:bodyPr/>
                    <a:lstStyle/>
                    <a:p>
                      <a:r>
                        <a:rPr lang="en-US" dirty="0"/>
                        <a:t>MN</a:t>
                      </a:r>
                    </a:p>
                  </a:txBody>
                  <a:tcPr/>
                </a:tc>
                <a:tc>
                  <a:txBody>
                    <a:bodyPr/>
                    <a:lstStyle/>
                    <a:p>
                      <a:r>
                        <a:rPr lang="en-US" dirty="0"/>
                        <a:t>GA, MD, NM, NY, VA</a:t>
                      </a:r>
                    </a:p>
                  </a:txBody>
                  <a:tcPr/>
                </a:tc>
                <a:tc>
                  <a:txBody>
                    <a:bodyPr/>
                    <a:lstStyle/>
                    <a:p>
                      <a:r>
                        <a:rPr lang="en-US" dirty="0"/>
                        <a:t>CA</a:t>
                      </a:r>
                    </a:p>
                  </a:txBody>
                  <a:tcPr/>
                </a:tc>
                <a:tc>
                  <a:txBody>
                    <a:bodyPr/>
                    <a:lstStyle/>
                    <a:p>
                      <a:r>
                        <a:rPr lang="en-US" dirty="0"/>
                        <a:t>AK, AL, AZ, CT, IN, FL, KS, KY, MI, MO, MT, NC, NE, NV, OH, RI</a:t>
                      </a:r>
                    </a:p>
                  </a:txBody>
                  <a:tcPr/>
                </a:tc>
                <a:extLst>
                  <a:ext uri="{0D108BD9-81ED-4DB2-BD59-A6C34878D82A}">
                    <a16:rowId xmlns:a16="http://schemas.microsoft.com/office/drawing/2014/main" val="2238268371"/>
                  </a:ext>
                </a:extLst>
              </a:tr>
              <a:tr h="185420">
                <a:tc rowSpan="2">
                  <a:txBody>
                    <a:bodyPr/>
                    <a:lstStyle/>
                    <a:p>
                      <a:r>
                        <a:rPr lang="en-US" dirty="0"/>
                        <a:t>CIR</a:t>
                      </a:r>
                    </a:p>
                  </a:txBody>
                  <a:tcPr/>
                </a:tc>
                <a:tc>
                  <a:txBody>
                    <a:bodyPr/>
                    <a:lstStyle/>
                    <a:p>
                      <a:r>
                        <a:rPr lang="en-US" dirty="0"/>
                        <a:t>Emulsions</a:t>
                      </a:r>
                    </a:p>
                  </a:txBody>
                  <a:tcPr/>
                </a:tc>
                <a:tc>
                  <a:txBody>
                    <a:bodyPr/>
                    <a:lstStyle/>
                    <a:p>
                      <a:r>
                        <a:rPr lang="en-US" dirty="0"/>
                        <a:t>IN, VA</a:t>
                      </a:r>
                    </a:p>
                  </a:txBody>
                  <a:tcPr/>
                </a:tc>
                <a:tc>
                  <a:txBody>
                    <a:bodyPr/>
                    <a:lstStyle/>
                    <a:p>
                      <a:r>
                        <a:rPr lang="en-US" dirty="0"/>
                        <a:t>CO, DE, GA, IL, MD, MT, ND, NV, OR</a:t>
                      </a:r>
                    </a:p>
                  </a:txBody>
                  <a:tcPr/>
                </a:tc>
                <a:tc>
                  <a:txBody>
                    <a:bodyPr/>
                    <a:lstStyle/>
                    <a:p>
                      <a:r>
                        <a:rPr lang="en-US" dirty="0"/>
                        <a:t>AZ, CA, CO, IA, ID, MN, MO, NE, NH, NM, NY, PA, SD, UT, VT, WA</a:t>
                      </a:r>
                    </a:p>
                  </a:txBody>
                  <a:tcPr/>
                </a:tc>
                <a:tc>
                  <a:txBody>
                    <a:bodyPr/>
                    <a:lstStyle/>
                    <a:p>
                      <a:r>
                        <a:rPr lang="en-US" dirty="0"/>
                        <a:t>AK, AL, CT, FL, KS, KY, MI, OH, RI, SC, TN</a:t>
                      </a:r>
                    </a:p>
                  </a:txBody>
                  <a:tcPr/>
                </a:tc>
                <a:extLst>
                  <a:ext uri="{0D108BD9-81ED-4DB2-BD59-A6C34878D82A}">
                    <a16:rowId xmlns:a16="http://schemas.microsoft.com/office/drawing/2014/main" val="1599267494"/>
                  </a:ext>
                </a:extLst>
              </a:tr>
              <a:tr h="185420">
                <a:tc vMerge="1">
                  <a:txBody>
                    <a:bodyPr/>
                    <a:lstStyle/>
                    <a:p>
                      <a:endParaRPr lang="en-US"/>
                    </a:p>
                  </a:txBody>
                  <a:tcPr/>
                </a:tc>
                <a:tc>
                  <a:txBody>
                    <a:bodyPr/>
                    <a:lstStyle/>
                    <a:p>
                      <a:r>
                        <a:rPr lang="en-US" dirty="0"/>
                        <a:t>Foamed Asphalt</a:t>
                      </a:r>
                    </a:p>
                  </a:txBody>
                  <a:tcPr/>
                </a:tc>
                <a:tc>
                  <a:txBody>
                    <a:bodyPr/>
                    <a:lstStyle/>
                    <a:p>
                      <a:r>
                        <a:rPr lang="en-US" dirty="0"/>
                        <a:t>SC, VA, TX</a:t>
                      </a:r>
                    </a:p>
                  </a:txBody>
                  <a:tcPr/>
                </a:tc>
                <a:tc>
                  <a:txBody>
                    <a:bodyPr/>
                    <a:lstStyle/>
                    <a:p>
                      <a:r>
                        <a:rPr lang="en-US" dirty="0"/>
                        <a:t>IL, MO, WI</a:t>
                      </a:r>
                    </a:p>
                  </a:txBody>
                  <a:tcPr/>
                </a:tc>
                <a:tc>
                  <a:txBody>
                    <a:bodyPr/>
                    <a:lstStyle/>
                    <a:p>
                      <a:r>
                        <a:rPr lang="en-US" dirty="0"/>
                        <a:t>IA, MN, NE, NV, NY</a:t>
                      </a:r>
                    </a:p>
                  </a:txBody>
                  <a:tcPr/>
                </a:tc>
                <a:tc>
                  <a:txBody>
                    <a:bodyPr/>
                    <a:lstStyle/>
                    <a:p>
                      <a:r>
                        <a:rPr lang="en-US" dirty="0"/>
                        <a:t>AK, AL, AZ, CA, CT, FL, IN, KS, KY, MI, MT, NC, OH, OR, RI, SD, TN, UT, VT</a:t>
                      </a:r>
                    </a:p>
                  </a:txBody>
                  <a:tcPr/>
                </a:tc>
                <a:extLst>
                  <a:ext uri="{0D108BD9-81ED-4DB2-BD59-A6C34878D82A}">
                    <a16:rowId xmlns:a16="http://schemas.microsoft.com/office/drawing/2014/main" val="1374228705"/>
                  </a:ext>
                </a:extLst>
              </a:tr>
            </a:tbl>
          </a:graphicData>
        </a:graphic>
      </p:graphicFrame>
      <p:sp>
        <p:nvSpPr>
          <p:cNvPr id="4" name="Slide Number Placeholder 3">
            <a:extLst>
              <a:ext uri="{FF2B5EF4-FFF2-40B4-BE49-F238E27FC236}">
                <a16:creationId xmlns:a16="http://schemas.microsoft.com/office/drawing/2014/main" id="{EC3B004F-55B0-4145-9D12-561E7CA89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7ED4B-CEC8-449D-93A8-71D8DFE0C65F}"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
        <p:nvSpPr>
          <p:cNvPr id="3" name="TextBox 2">
            <a:extLst>
              <a:ext uri="{FF2B5EF4-FFF2-40B4-BE49-F238E27FC236}">
                <a16:creationId xmlns:a16="http://schemas.microsoft.com/office/drawing/2014/main" id="{AC79F04B-D4DB-40CD-8268-D8FFCEA8236F}"/>
              </a:ext>
            </a:extLst>
          </p:cNvPr>
          <p:cNvSpPr txBox="1"/>
          <p:nvPr/>
        </p:nvSpPr>
        <p:spPr>
          <a:xfrm>
            <a:off x="449029" y="6091289"/>
            <a:ext cx="6660570" cy="276999"/>
          </a:xfrm>
          <a:prstGeom prst="rect">
            <a:avLst/>
          </a:prstGeom>
          <a:noFill/>
        </p:spPr>
        <p:txBody>
          <a:bodyPr wrap="square" rtlCol="0">
            <a:spAutoFit/>
          </a:bodyPr>
          <a:lstStyle/>
          <a:p>
            <a:r>
              <a:rPr lang="en-US" sz="1200" dirty="0"/>
              <a:t>NCHRP Synthesis 569 (2021)</a:t>
            </a:r>
          </a:p>
        </p:txBody>
      </p:sp>
    </p:spTree>
    <p:extLst>
      <p:ext uri="{BB962C8B-B14F-4D97-AF65-F5344CB8AC3E}">
        <p14:creationId xmlns:p14="http://schemas.microsoft.com/office/powerpoint/2010/main" val="205170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BA9D-704D-44F6-9829-5AC0BD0F9FD8}"/>
              </a:ext>
            </a:extLst>
          </p:cNvPr>
          <p:cNvSpPr>
            <a:spLocks noGrp="1"/>
          </p:cNvSpPr>
          <p:nvPr>
            <p:ph type="title" idx="4294967295"/>
          </p:nvPr>
        </p:nvSpPr>
        <p:spPr>
          <a:xfrm>
            <a:off x="195263" y="549275"/>
            <a:ext cx="11996737" cy="1036638"/>
          </a:xfrm>
          <a:prstGeom prst="rect">
            <a:avLst/>
          </a:prstGeom>
        </p:spPr>
        <p:txBody>
          <a:bodyPr/>
          <a:lstStyle/>
          <a:p>
            <a:pPr algn="ctr"/>
            <a:r>
              <a:rPr lang="en-US" sz="3200" b="1" dirty="0">
                <a:latin typeface="Georgia" panose="02040502050405020303" pitchFamily="18" charset="0"/>
              </a:rPr>
              <a:t>INDOT’s Pavement Recycling Treatment Flowchart</a:t>
            </a:r>
          </a:p>
        </p:txBody>
      </p:sp>
      <p:pic>
        <p:nvPicPr>
          <p:cNvPr id="5" name="Content Placeholder 4">
            <a:extLst>
              <a:ext uri="{FF2B5EF4-FFF2-40B4-BE49-F238E27FC236}">
                <a16:creationId xmlns:a16="http://schemas.microsoft.com/office/drawing/2014/main" id="{8025AD3D-24EA-4417-9303-2D5784377B06}"/>
              </a:ext>
            </a:extLst>
          </p:cNvPr>
          <p:cNvPicPr>
            <a:picLocks noGrp="1" noChangeAspect="1"/>
          </p:cNvPicPr>
          <p:nvPr>
            <p:ph idx="4294967295"/>
          </p:nvPr>
        </p:nvPicPr>
        <p:blipFill rotWithShape="1">
          <a:blip r:embed="rId2"/>
          <a:srcRect l="9376" t="18040" r="25624" b="7480"/>
          <a:stretch/>
        </p:blipFill>
        <p:spPr>
          <a:xfrm>
            <a:off x="1534700" y="1078803"/>
            <a:ext cx="8589772" cy="5535008"/>
          </a:xfrm>
          <a:prstGeom prst="rect">
            <a:avLst/>
          </a:prstGeom>
        </p:spPr>
      </p:pic>
      <p:sp>
        <p:nvSpPr>
          <p:cNvPr id="6" name="TextBox 5">
            <a:extLst>
              <a:ext uri="{FF2B5EF4-FFF2-40B4-BE49-F238E27FC236}">
                <a16:creationId xmlns:a16="http://schemas.microsoft.com/office/drawing/2014/main" id="{8C058178-63C1-407B-80E1-E2DBEF77FE14}"/>
              </a:ext>
            </a:extLst>
          </p:cNvPr>
          <p:cNvSpPr txBox="1"/>
          <p:nvPr/>
        </p:nvSpPr>
        <p:spPr>
          <a:xfrm>
            <a:off x="3615351" y="6459923"/>
            <a:ext cx="7530537" cy="307777"/>
          </a:xfrm>
          <a:prstGeom prst="rect">
            <a:avLst/>
          </a:prstGeom>
          <a:noFill/>
        </p:spPr>
        <p:txBody>
          <a:bodyPr wrap="square">
            <a:spAutoFit/>
          </a:bodyPr>
          <a:lstStyle/>
          <a:p>
            <a:r>
              <a:rPr lang="en-US" b="1" dirty="0">
                <a:hlinkClick r:id="rId3"/>
              </a:rPr>
              <a:t>https://www.in.gov/dot/div/contracts/design/IDM.htm</a:t>
            </a:r>
            <a:r>
              <a:rPr lang="en-US" b="1" dirty="0"/>
              <a:t>	- Chapter 602</a:t>
            </a:r>
          </a:p>
        </p:txBody>
      </p:sp>
      <p:sp>
        <p:nvSpPr>
          <p:cNvPr id="8" name="Slide Number Placeholder 4">
            <a:extLst>
              <a:ext uri="{FF2B5EF4-FFF2-40B4-BE49-F238E27FC236}">
                <a16:creationId xmlns:a16="http://schemas.microsoft.com/office/drawing/2014/main" id="{E8A0E2E2-E645-4D28-9DDD-53CCDE055265}"/>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extLst>
      <p:ext uri="{BB962C8B-B14F-4D97-AF65-F5344CB8AC3E}">
        <p14:creationId xmlns:p14="http://schemas.microsoft.com/office/powerpoint/2010/main" val="1605857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877AB11-0236-49ED-8ED4-CCCBC1DCC83C}"/>
              </a:ext>
            </a:extLst>
          </p:cNvPr>
          <p:cNvSpPr>
            <a:spLocks noGrp="1" noChangeArrowheads="1"/>
          </p:cNvSpPr>
          <p:nvPr>
            <p:ph type="title" idx="4294967295"/>
          </p:nvPr>
        </p:nvSpPr>
        <p:spPr/>
        <p:txBody>
          <a:bodyPr/>
          <a:lstStyle/>
          <a:p>
            <a:pPr eaLnBrk="1" hangingPunct="1"/>
            <a:r>
              <a:rPr lang="en-US" altLang="en-US" dirty="0"/>
              <a:t>Barriers/Issues</a:t>
            </a:r>
          </a:p>
        </p:txBody>
      </p:sp>
      <p:sp>
        <p:nvSpPr>
          <p:cNvPr id="31747" name="Rectangle 3">
            <a:extLst>
              <a:ext uri="{FF2B5EF4-FFF2-40B4-BE49-F238E27FC236}">
                <a16:creationId xmlns:a16="http://schemas.microsoft.com/office/drawing/2014/main" id="{BE02F84C-1FBE-45C3-B038-BB1916B2541C}"/>
              </a:ext>
            </a:extLst>
          </p:cNvPr>
          <p:cNvSpPr>
            <a:spLocks noGrp="1" noChangeArrowheads="1"/>
          </p:cNvSpPr>
          <p:nvPr>
            <p:ph type="body" idx="4294967295"/>
          </p:nvPr>
        </p:nvSpPr>
        <p:spPr/>
        <p:txBody>
          <a:bodyPr/>
          <a:lstStyle/>
          <a:p>
            <a:pPr eaLnBrk="1" hangingPunct="1">
              <a:lnSpc>
                <a:spcPct val="90000"/>
              </a:lnSpc>
            </a:pPr>
            <a:r>
              <a:rPr lang="en-US" altLang="en-US" dirty="0"/>
              <a:t>Nationally recognized mix design</a:t>
            </a:r>
          </a:p>
          <a:p>
            <a:pPr eaLnBrk="1" hangingPunct="1">
              <a:lnSpc>
                <a:spcPct val="90000"/>
              </a:lnSpc>
            </a:pPr>
            <a:r>
              <a:rPr lang="en-US" altLang="en-US" dirty="0"/>
              <a:t>Structural design inputs</a:t>
            </a:r>
          </a:p>
          <a:p>
            <a:pPr eaLnBrk="1" hangingPunct="1">
              <a:lnSpc>
                <a:spcPct val="90000"/>
              </a:lnSpc>
            </a:pPr>
            <a:r>
              <a:rPr lang="en-US" altLang="en-US" dirty="0"/>
              <a:t>Curing times when emulsions are used</a:t>
            </a:r>
          </a:p>
          <a:p>
            <a:pPr eaLnBrk="1" hangingPunct="1">
              <a:lnSpc>
                <a:spcPct val="90000"/>
              </a:lnSpc>
              <a:spcBef>
                <a:spcPct val="50000"/>
              </a:spcBef>
            </a:pPr>
            <a:r>
              <a:rPr lang="en-US" altLang="en-US" dirty="0"/>
              <a:t>Acceptance testing protocols needed (NCHRP Report 960)</a:t>
            </a:r>
          </a:p>
          <a:p>
            <a:pPr eaLnBrk="1" hangingPunct="1">
              <a:lnSpc>
                <a:spcPct val="90000"/>
              </a:lnSpc>
              <a:spcBef>
                <a:spcPct val="50000"/>
              </a:spcBef>
            </a:pPr>
            <a:r>
              <a:rPr lang="en-US" altLang="en-US" dirty="0"/>
              <a:t>Requires specialized skills</a:t>
            </a:r>
          </a:p>
          <a:p>
            <a:pPr eaLnBrk="1" hangingPunct="1">
              <a:lnSpc>
                <a:spcPct val="90000"/>
              </a:lnSpc>
              <a:spcBef>
                <a:spcPct val="50000"/>
              </a:spcBef>
            </a:pPr>
            <a:r>
              <a:rPr lang="en-US" altLang="en-US" dirty="0"/>
              <a:t>Perceived reluctance to use technology</a:t>
            </a:r>
          </a:p>
          <a:p>
            <a:pPr eaLnBrk="1" hangingPunct="1">
              <a:lnSpc>
                <a:spcPct val="90000"/>
              </a:lnSpc>
              <a:spcBef>
                <a:spcPct val="50000"/>
              </a:spcBef>
            </a:pPr>
            <a:r>
              <a:rPr lang="en-US" altLang="en-US" dirty="0"/>
              <a:t>Need to document long term performance</a:t>
            </a:r>
          </a:p>
          <a:p>
            <a:pPr eaLnBrk="1" hangingPunct="1">
              <a:lnSpc>
                <a:spcPct val="90000"/>
              </a:lnSpc>
              <a:spcBef>
                <a:spcPct val="50000"/>
              </a:spcBef>
            </a:pPr>
            <a:r>
              <a:rPr lang="en-US" altLang="en-US" dirty="0"/>
              <a:t>More education and support</a:t>
            </a:r>
          </a:p>
        </p:txBody>
      </p:sp>
      <p:sp>
        <p:nvSpPr>
          <p:cNvPr id="4" name="Slide Number Placeholder 4">
            <a:extLst>
              <a:ext uri="{FF2B5EF4-FFF2-40B4-BE49-F238E27FC236}">
                <a16:creationId xmlns:a16="http://schemas.microsoft.com/office/drawing/2014/main" id="{F64D73AA-6585-4743-B63F-1CDC08714477}"/>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road, green&#10;&#10;Description automatically generated">
            <a:extLst>
              <a:ext uri="{FF2B5EF4-FFF2-40B4-BE49-F238E27FC236}">
                <a16:creationId xmlns:a16="http://schemas.microsoft.com/office/drawing/2014/main" id="{E16355FD-9D0E-44B1-BA66-285DE4713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9682" name="Rectangle 2">
            <a:extLst>
              <a:ext uri="{FF2B5EF4-FFF2-40B4-BE49-F238E27FC236}">
                <a16:creationId xmlns:a16="http://schemas.microsoft.com/office/drawing/2014/main" id="{D49C9719-2EB7-46B9-A40C-C1F48E8F9385}"/>
              </a:ext>
            </a:extLst>
          </p:cNvPr>
          <p:cNvSpPr>
            <a:spLocks noGrp="1" noChangeArrowheads="1"/>
          </p:cNvSpPr>
          <p:nvPr>
            <p:ph type="title"/>
          </p:nvPr>
        </p:nvSpPr>
        <p:spPr>
          <a:xfrm>
            <a:off x="6773560" y="4572000"/>
            <a:ext cx="3727450" cy="533400"/>
          </a:xfrm>
        </p:spPr>
        <p:txBody>
          <a:bodyPr rtlCol="0">
            <a:normAutofit fontScale="90000"/>
          </a:bodyPr>
          <a:lstStyle/>
          <a:p>
            <a:pPr>
              <a:defRPr/>
            </a:pPr>
            <a:r>
              <a:rPr lang="en-US" sz="5400" dirty="0">
                <a:solidFill>
                  <a:srgbClr val="FFFF00"/>
                </a:solidFill>
                <a:cs typeface="Arial"/>
              </a:rPr>
              <a:t>Thank you!</a:t>
            </a:r>
            <a:endParaRPr lang="en-US" altLang="en-US" sz="4900" dirty="0">
              <a:solidFill>
                <a:srgbClr val="FFFF00"/>
              </a:solidFill>
            </a:endParaRPr>
          </a:p>
        </p:txBody>
      </p:sp>
      <p:sp>
        <p:nvSpPr>
          <p:cNvPr id="206853" name="Slide Number Placeholder 1">
            <a:extLst>
              <a:ext uri="{FF2B5EF4-FFF2-40B4-BE49-F238E27FC236}">
                <a16:creationId xmlns:a16="http://schemas.microsoft.com/office/drawing/2014/main" id="{7FC5B7B8-7115-4D0A-8FAD-E8984BB2DAF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2BC686FF-E08E-4590-B086-E3248FA4291F}" type="slidenum">
              <a:rPr lang="en-US" altLang="en-US" sz="1600">
                <a:solidFill>
                  <a:srgbClr val="898989"/>
                </a:solidFill>
                <a:latin typeface="Arial" panose="020B0604020202020204" pitchFamily="34" charset="0"/>
              </a:rPr>
              <a:pPr>
                <a:spcBef>
                  <a:spcPct val="0"/>
                </a:spcBef>
                <a:buNone/>
              </a:pPr>
              <a:t>17</a:t>
            </a:fld>
            <a:endParaRPr lang="en-US" altLang="en-US" sz="1600" dirty="0">
              <a:solidFill>
                <a:srgbClr val="898989"/>
              </a:solidFill>
              <a:latin typeface="Arial" panose="020B0604020202020204" pitchFamily="34" charset="0"/>
            </a:endParaRPr>
          </a:p>
        </p:txBody>
      </p:sp>
      <p:sp>
        <p:nvSpPr>
          <p:cNvPr id="6" name="Rectangle 2">
            <a:extLst>
              <a:ext uri="{FF2B5EF4-FFF2-40B4-BE49-F238E27FC236}">
                <a16:creationId xmlns:a16="http://schemas.microsoft.com/office/drawing/2014/main" id="{93667A0E-4372-4086-95C3-193CFF70027B}"/>
              </a:ext>
            </a:extLst>
          </p:cNvPr>
          <p:cNvSpPr txBox="1">
            <a:spLocks noChangeArrowheads="1"/>
          </p:cNvSpPr>
          <p:nvPr/>
        </p:nvSpPr>
        <p:spPr>
          <a:xfrm>
            <a:off x="1905000" y="762000"/>
            <a:ext cx="4047648" cy="5334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4900" dirty="0">
                <a:solidFill>
                  <a:srgbClr val="FFFF00"/>
                </a:solidFill>
                <a:latin typeface="Lucida Sans Unicode"/>
                <a:cs typeface="Arial"/>
              </a:rPr>
              <a:t>Questions?</a:t>
            </a:r>
            <a:endParaRPr lang="en-US" altLang="en-US" sz="4900" dirty="0">
              <a:solidFill>
                <a:srgbClr val="FFFF00"/>
              </a:solidFill>
              <a:latin typeface="Lucida Sans Unicode"/>
            </a:endParaRPr>
          </a:p>
        </p:txBody>
      </p:sp>
      <p:pic>
        <p:nvPicPr>
          <p:cNvPr id="7" name="Picture 16">
            <a:extLst>
              <a:ext uri="{FF2B5EF4-FFF2-40B4-BE49-F238E27FC236}">
                <a16:creationId xmlns:a16="http://schemas.microsoft.com/office/drawing/2014/main" id="{12731934-3BED-4A8C-8BC2-895C3ED9A0B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6609" y="3537538"/>
            <a:ext cx="5278239" cy="30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CE1C6C5-DCC6-429B-8DDF-8BFB9111D3B3}"/>
              </a:ext>
            </a:extLst>
          </p:cNvPr>
          <p:cNvSpPr txBox="1"/>
          <p:nvPr/>
        </p:nvSpPr>
        <p:spPr>
          <a:xfrm>
            <a:off x="10941995" y="6407945"/>
            <a:ext cx="1250005" cy="276999"/>
          </a:xfrm>
          <a:prstGeom prst="rect">
            <a:avLst/>
          </a:prstGeom>
          <a:noFill/>
        </p:spPr>
        <p:txBody>
          <a:bodyPr wrap="square" rtlCol="0">
            <a:spAutoFit/>
          </a:bodyPr>
          <a:lstStyle/>
          <a:p>
            <a:r>
              <a:rPr lang="en-US" sz="1200" b="1" dirty="0">
                <a:solidFill>
                  <a:schemeClr val="bg1"/>
                </a:solidFill>
                <a:latin typeface="Franklin Gothic Book" panose="020B0503020102020204"/>
              </a:rPr>
              <a:t>Source: FHWA</a:t>
            </a:r>
          </a:p>
        </p:txBody>
      </p:sp>
    </p:spTree>
    <p:extLst>
      <p:ext uri="{BB962C8B-B14F-4D97-AF65-F5344CB8AC3E}">
        <p14:creationId xmlns:p14="http://schemas.microsoft.com/office/powerpoint/2010/main" val="429264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4BA1-0CBE-41D5-94D9-3B878F6E9E4D}"/>
              </a:ext>
            </a:extLst>
          </p:cNvPr>
          <p:cNvSpPr>
            <a:spLocks noGrp="1"/>
          </p:cNvSpPr>
          <p:nvPr>
            <p:ph type="title"/>
          </p:nvPr>
        </p:nvSpPr>
        <p:spPr/>
        <p:txBody>
          <a:bodyPr/>
          <a:lstStyle/>
          <a:p>
            <a:r>
              <a:rPr lang="en-US" dirty="0"/>
              <a:t>Disclaimers </a:t>
            </a:r>
          </a:p>
        </p:txBody>
      </p:sp>
      <p:sp>
        <p:nvSpPr>
          <p:cNvPr id="3" name="Content Placeholder 2">
            <a:extLst>
              <a:ext uri="{FF2B5EF4-FFF2-40B4-BE49-F238E27FC236}">
                <a16:creationId xmlns:a16="http://schemas.microsoft.com/office/drawing/2014/main" id="{BA325E05-F900-4F64-B026-13280A83E277}"/>
              </a:ext>
            </a:extLst>
          </p:cNvPr>
          <p:cNvSpPr>
            <a:spLocks noGrp="1"/>
          </p:cNvSpPr>
          <p:nvPr>
            <p:ph sz="half" idx="1"/>
          </p:nvPr>
        </p:nvSpPr>
        <p:spPr>
          <a:xfrm>
            <a:off x="723186" y="1445342"/>
            <a:ext cx="10403617" cy="4731621"/>
          </a:xfrm>
        </p:spPr>
        <p:txBody>
          <a:bodyPr>
            <a:normAutofit fontScale="92500"/>
          </a:bodyPr>
          <a:lstStyle/>
          <a:p>
            <a:r>
              <a:rPr lang="en-US" dirty="0">
                <a:ea typeface="Times New Roman" panose="02020603050405020304" pitchFamily="18" charset="0"/>
              </a:rPr>
              <a:t>The contents of this presentation do not have the force and effect of law and are not meant to bind the public in any way. This presentation is intended only to provide information to the public regarding existing requirements under the law or agency policies.</a:t>
            </a:r>
            <a:endParaRPr lang="en-US" dirty="0"/>
          </a:p>
          <a:p>
            <a:r>
              <a:rPr lang="en-US" dirty="0">
                <a:ea typeface="Times New Roman" panose="02020603050405020304" pitchFamily="18" charset="0"/>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r>
              <a:rPr lang="en-US" dirty="0"/>
              <a:t>Unless noted otherwise, FHWA is the source for all images in this presentation.</a:t>
            </a:r>
          </a:p>
          <a:p>
            <a:endParaRPr lang="en-US" dirty="0"/>
          </a:p>
        </p:txBody>
      </p:sp>
      <p:sp>
        <p:nvSpPr>
          <p:cNvPr id="5" name="Slide Number Placeholder 4">
            <a:extLst>
              <a:ext uri="{FF2B5EF4-FFF2-40B4-BE49-F238E27FC236}">
                <a16:creationId xmlns:a16="http://schemas.microsoft.com/office/drawing/2014/main" id="{E31AB8B4-2673-45F4-84FC-FA626DB01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extLst>
      <p:ext uri="{BB962C8B-B14F-4D97-AF65-F5344CB8AC3E}">
        <p14:creationId xmlns:p14="http://schemas.microsoft.com/office/powerpoint/2010/main" val="168396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4BA1-0CBE-41D5-94D9-3B878F6E9E4D}"/>
              </a:ext>
            </a:extLst>
          </p:cNvPr>
          <p:cNvSpPr>
            <a:spLocks noGrp="1"/>
          </p:cNvSpPr>
          <p:nvPr>
            <p:ph type="title"/>
          </p:nvPr>
        </p:nvSpPr>
        <p:spPr/>
        <p:txBody>
          <a:bodyPr/>
          <a:lstStyle/>
          <a:p>
            <a:r>
              <a:rPr lang="en-US" dirty="0"/>
              <a:t>Sustainable Highway</a:t>
            </a:r>
          </a:p>
        </p:txBody>
      </p:sp>
      <p:sp>
        <p:nvSpPr>
          <p:cNvPr id="3" name="Content Placeholder 2">
            <a:extLst>
              <a:ext uri="{FF2B5EF4-FFF2-40B4-BE49-F238E27FC236}">
                <a16:creationId xmlns:a16="http://schemas.microsoft.com/office/drawing/2014/main" id="{BA325E05-F900-4F64-B026-13280A83E277}"/>
              </a:ext>
            </a:extLst>
          </p:cNvPr>
          <p:cNvSpPr>
            <a:spLocks noGrp="1"/>
          </p:cNvSpPr>
          <p:nvPr>
            <p:ph sz="half" idx="1"/>
          </p:nvPr>
        </p:nvSpPr>
        <p:spPr>
          <a:xfrm>
            <a:off x="723186" y="1445342"/>
            <a:ext cx="10403617" cy="4731621"/>
          </a:xfrm>
        </p:spPr>
        <p:txBody>
          <a:bodyPr>
            <a:normAutofit/>
          </a:bodyPr>
          <a:lstStyle/>
          <a:p>
            <a:pPr marL="0" indent="0">
              <a:buNone/>
            </a:pPr>
            <a:r>
              <a:rPr lang="en-US" dirty="0">
                <a:ea typeface="Times New Roman" panose="02020603050405020304" pitchFamily="18" charset="0"/>
              </a:rPr>
              <a:t>Definition – Varies</a:t>
            </a:r>
          </a:p>
          <a:p>
            <a:r>
              <a:rPr lang="en-US" altLang="en-US" dirty="0"/>
              <a:t>Sustainable development – </a:t>
            </a:r>
            <a:r>
              <a:rPr lang="en-US" altLang="en-US" i="1" dirty="0"/>
              <a:t>meets the needs of the present without comprising the ability of future generations to meet their own needs</a:t>
            </a:r>
          </a:p>
          <a:p>
            <a:r>
              <a:rPr lang="en-US" altLang="en-US" dirty="0"/>
              <a:t>Pavement management – </a:t>
            </a:r>
            <a:r>
              <a:rPr lang="en-US" altLang="en-US" i="1" dirty="0"/>
              <a:t>a set of tools used to assist decision-makers at all levels in making better and more informed decisions</a:t>
            </a:r>
            <a:endParaRPr lang="en-US" dirty="0"/>
          </a:p>
        </p:txBody>
      </p:sp>
      <p:sp>
        <p:nvSpPr>
          <p:cNvPr id="5" name="Slide Number Placeholder 4">
            <a:extLst>
              <a:ext uri="{FF2B5EF4-FFF2-40B4-BE49-F238E27FC236}">
                <a16:creationId xmlns:a16="http://schemas.microsoft.com/office/drawing/2014/main" id="{E31AB8B4-2673-45F4-84FC-FA626DB01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pic>
        <p:nvPicPr>
          <p:cNvPr id="6" name="Picture 4" descr="rmrc logo transparent">
            <a:extLst>
              <a:ext uri="{FF2B5EF4-FFF2-40B4-BE49-F238E27FC236}">
                <a16:creationId xmlns:a16="http://schemas.microsoft.com/office/drawing/2014/main" id="{2A811561-B40A-4CC8-BECC-1E90819BE0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833264" y="583406"/>
            <a:ext cx="12954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00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4BA1-0CBE-41D5-94D9-3B878F6E9E4D}"/>
              </a:ext>
            </a:extLst>
          </p:cNvPr>
          <p:cNvSpPr>
            <a:spLocks noGrp="1"/>
          </p:cNvSpPr>
          <p:nvPr>
            <p:ph type="title"/>
          </p:nvPr>
        </p:nvSpPr>
        <p:spPr/>
        <p:txBody>
          <a:bodyPr/>
          <a:lstStyle/>
          <a:p>
            <a:r>
              <a:rPr lang="en-US" dirty="0"/>
              <a:t>Need to Recycle</a:t>
            </a:r>
          </a:p>
        </p:txBody>
      </p:sp>
      <p:sp>
        <p:nvSpPr>
          <p:cNvPr id="3" name="Content Placeholder 2">
            <a:extLst>
              <a:ext uri="{FF2B5EF4-FFF2-40B4-BE49-F238E27FC236}">
                <a16:creationId xmlns:a16="http://schemas.microsoft.com/office/drawing/2014/main" id="{BA325E05-F900-4F64-B026-13280A83E277}"/>
              </a:ext>
            </a:extLst>
          </p:cNvPr>
          <p:cNvSpPr>
            <a:spLocks noGrp="1"/>
          </p:cNvSpPr>
          <p:nvPr>
            <p:ph sz="half" idx="1"/>
          </p:nvPr>
        </p:nvSpPr>
        <p:spPr>
          <a:xfrm>
            <a:off x="723186" y="1445342"/>
            <a:ext cx="10403617" cy="4731621"/>
          </a:xfrm>
        </p:spPr>
        <p:txBody>
          <a:bodyPr>
            <a:normAutofit/>
          </a:bodyPr>
          <a:lstStyle/>
          <a:p>
            <a:r>
              <a:rPr lang="en-US" altLang="en-US" dirty="0"/>
              <a:t>Need to reconstruct much of the                            infrastructure built in the 50’s and 60’s</a:t>
            </a:r>
          </a:p>
          <a:p>
            <a:r>
              <a:rPr lang="en-US" altLang="en-US" b="0" i="0" dirty="0"/>
              <a:t>Virgin materials are being depleted</a:t>
            </a:r>
          </a:p>
          <a:p>
            <a:r>
              <a:rPr lang="en-US" altLang="en-US" b="0" i="0" dirty="0"/>
              <a:t>The cost of virgin materials are increasing</a:t>
            </a:r>
          </a:p>
          <a:p>
            <a:r>
              <a:rPr lang="en-US" altLang="en-US" b="0" i="0" dirty="0"/>
              <a:t>Need to maximize the material resource</a:t>
            </a:r>
          </a:p>
          <a:p>
            <a:r>
              <a:rPr lang="en-US" altLang="en-US" b="0" i="0" dirty="0"/>
              <a:t>Advanced in technology to better control process</a:t>
            </a:r>
            <a:endParaRPr lang="en-US" dirty="0"/>
          </a:p>
        </p:txBody>
      </p:sp>
      <p:sp>
        <p:nvSpPr>
          <p:cNvPr id="5" name="Slide Number Placeholder 4">
            <a:extLst>
              <a:ext uri="{FF2B5EF4-FFF2-40B4-BE49-F238E27FC236}">
                <a16:creationId xmlns:a16="http://schemas.microsoft.com/office/drawing/2014/main" id="{E31AB8B4-2673-45F4-84FC-FA626DB01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pic>
        <p:nvPicPr>
          <p:cNvPr id="7" name="Picture 8" descr="li-hwy-l">
            <a:extLst>
              <a:ext uri="{FF2B5EF4-FFF2-40B4-BE49-F238E27FC236}">
                <a16:creationId xmlns:a16="http://schemas.microsoft.com/office/drawing/2014/main" id="{BA2F5536-180A-4D97-BF5B-82971C9EF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902"/>
          <a:stretch>
            <a:fillRect/>
          </a:stretch>
        </p:blipFill>
        <p:spPr bwMode="auto">
          <a:xfrm>
            <a:off x="8164945" y="858982"/>
            <a:ext cx="27559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57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CD2A014-E800-4095-817C-E3F5F199B553}"/>
              </a:ext>
            </a:extLst>
          </p:cNvPr>
          <p:cNvSpPr>
            <a:spLocks noGrp="1" noChangeArrowheads="1"/>
          </p:cNvSpPr>
          <p:nvPr>
            <p:ph type="title" idx="4294967295"/>
          </p:nvPr>
        </p:nvSpPr>
        <p:spPr/>
        <p:txBody>
          <a:bodyPr/>
          <a:lstStyle/>
          <a:p>
            <a:pPr eaLnBrk="1" hangingPunct="1"/>
            <a:r>
              <a:rPr lang="en-US" altLang="en-US" dirty="0"/>
              <a:t>FHWA Policy - 2002</a:t>
            </a:r>
          </a:p>
        </p:txBody>
      </p:sp>
      <p:sp>
        <p:nvSpPr>
          <p:cNvPr id="23555" name="Rectangle 3">
            <a:extLst>
              <a:ext uri="{FF2B5EF4-FFF2-40B4-BE49-F238E27FC236}">
                <a16:creationId xmlns:a16="http://schemas.microsoft.com/office/drawing/2014/main" id="{9F687E31-45E1-486F-933D-6E2AF8316238}"/>
              </a:ext>
            </a:extLst>
          </p:cNvPr>
          <p:cNvSpPr>
            <a:spLocks noGrp="1" noChangeArrowheads="1"/>
          </p:cNvSpPr>
          <p:nvPr>
            <p:ph type="body" idx="4294967295"/>
          </p:nvPr>
        </p:nvSpPr>
        <p:spPr/>
        <p:txBody>
          <a:bodyPr/>
          <a:lstStyle/>
          <a:p>
            <a:pPr eaLnBrk="1" hangingPunct="1">
              <a:lnSpc>
                <a:spcPct val="80000"/>
              </a:lnSpc>
            </a:pPr>
            <a:r>
              <a:rPr lang="en-US" altLang="en-US" dirty="0"/>
              <a:t>Recycled/Re-Use materials are viable resources</a:t>
            </a:r>
          </a:p>
          <a:p>
            <a:pPr eaLnBrk="1" hangingPunct="1">
              <a:lnSpc>
                <a:spcPct val="80000"/>
              </a:lnSpc>
            </a:pPr>
            <a:r>
              <a:rPr lang="en-US" altLang="en-US" dirty="0"/>
              <a:t>Recycled materials should get 1</a:t>
            </a:r>
            <a:r>
              <a:rPr lang="en-US" altLang="en-US" baseline="30000" dirty="0"/>
              <a:t>st</a:t>
            </a:r>
            <a:r>
              <a:rPr lang="en-US" altLang="en-US" dirty="0"/>
              <a:t> consideration</a:t>
            </a:r>
          </a:p>
          <a:p>
            <a:pPr eaLnBrk="1" hangingPunct="1">
              <a:lnSpc>
                <a:spcPct val="80000"/>
              </a:lnSpc>
            </a:pPr>
            <a:r>
              <a:rPr lang="en-US" altLang="en-US" dirty="0"/>
              <a:t>Consider use of recycled materials early in the planning/design process</a:t>
            </a:r>
          </a:p>
          <a:p>
            <a:pPr eaLnBrk="1" hangingPunct="1">
              <a:lnSpc>
                <a:spcPct val="80000"/>
              </a:lnSpc>
            </a:pPr>
            <a:r>
              <a:rPr lang="en-US" altLang="en-US" dirty="0"/>
              <a:t>Economic benefits should be considered in the material selection process</a:t>
            </a:r>
          </a:p>
          <a:p>
            <a:pPr eaLnBrk="1" hangingPunct="1">
              <a:lnSpc>
                <a:spcPct val="80000"/>
              </a:lnSpc>
            </a:pPr>
            <a:r>
              <a:rPr lang="en-US" altLang="en-US" dirty="0"/>
              <a:t>Restricting the use of materials should be technically based</a:t>
            </a:r>
          </a:p>
          <a:p>
            <a:pPr eaLnBrk="1" hangingPunct="1">
              <a:lnSpc>
                <a:spcPct val="80000"/>
              </a:lnSpc>
            </a:pPr>
            <a:r>
              <a:rPr lang="en-US" altLang="en-US" dirty="0"/>
              <a:t>Material should not adversely impact the environment and should perform as intended</a:t>
            </a:r>
          </a:p>
        </p:txBody>
      </p:sp>
      <p:sp>
        <p:nvSpPr>
          <p:cNvPr id="4" name="Slide Number Placeholder 4">
            <a:extLst>
              <a:ext uri="{FF2B5EF4-FFF2-40B4-BE49-F238E27FC236}">
                <a16:creationId xmlns:a16="http://schemas.microsoft.com/office/drawing/2014/main" id="{3CD6AF3E-C5AF-446A-9B78-45B82EA80535}"/>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36EC4D4-DA8E-4346-881C-4EFE708D5C89}"/>
              </a:ext>
            </a:extLst>
          </p:cNvPr>
          <p:cNvSpPr>
            <a:spLocks noGrp="1" noChangeArrowheads="1"/>
          </p:cNvSpPr>
          <p:nvPr>
            <p:ph type="title" idx="4294967295"/>
          </p:nvPr>
        </p:nvSpPr>
        <p:spPr/>
        <p:txBody>
          <a:bodyPr/>
          <a:lstStyle/>
          <a:p>
            <a:pPr eaLnBrk="1" hangingPunct="1"/>
            <a:r>
              <a:rPr lang="en-US" altLang="en-US" dirty="0"/>
              <a:t>Why Aren’t We There Now?</a:t>
            </a:r>
          </a:p>
        </p:txBody>
      </p:sp>
      <p:sp>
        <p:nvSpPr>
          <p:cNvPr id="25603" name="Rectangle 3">
            <a:extLst>
              <a:ext uri="{FF2B5EF4-FFF2-40B4-BE49-F238E27FC236}">
                <a16:creationId xmlns:a16="http://schemas.microsoft.com/office/drawing/2014/main" id="{BAB2B8EA-310D-4DDD-A863-9B759086D49E}"/>
              </a:ext>
            </a:extLst>
          </p:cNvPr>
          <p:cNvSpPr>
            <a:spLocks noGrp="1" noChangeArrowheads="1"/>
          </p:cNvSpPr>
          <p:nvPr>
            <p:ph type="body" idx="4294967295"/>
          </p:nvPr>
        </p:nvSpPr>
        <p:spPr>
          <a:xfrm>
            <a:off x="808899" y="1399310"/>
            <a:ext cx="8511745" cy="4953000"/>
          </a:xfrm>
        </p:spPr>
        <p:txBody>
          <a:bodyPr/>
          <a:lstStyle/>
          <a:p>
            <a:pPr eaLnBrk="1" hangingPunct="1">
              <a:lnSpc>
                <a:spcPct val="80000"/>
              </a:lnSpc>
            </a:pPr>
            <a:r>
              <a:rPr lang="en-US" altLang="en-US" dirty="0"/>
              <a:t>What are the material properties?</a:t>
            </a:r>
          </a:p>
          <a:p>
            <a:pPr eaLnBrk="1" hangingPunct="1">
              <a:lnSpc>
                <a:spcPct val="80000"/>
              </a:lnSpc>
              <a:spcBef>
                <a:spcPct val="30000"/>
              </a:spcBef>
            </a:pPr>
            <a:r>
              <a:rPr lang="en-US" altLang="en-US" dirty="0"/>
              <a:t>How should the material be extracted, processed and stored?</a:t>
            </a:r>
          </a:p>
          <a:p>
            <a:pPr eaLnBrk="1" hangingPunct="1">
              <a:lnSpc>
                <a:spcPct val="80000"/>
              </a:lnSpc>
              <a:spcBef>
                <a:spcPct val="30000"/>
              </a:spcBef>
            </a:pPr>
            <a:r>
              <a:rPr lang="en-US" altLang="en-US" dirty="0"/>
              <a:t>How is the manufacturing process controlled to maximize consistency?</a:t>
            </a:r>
          </a:p>
          <a:p>
            <a:pPr eaLnBrk="1" hangingPunct="1">
              <a:lnSpc>
                <a:spcPct val="80000"/>
              </a:lnSpc>
              <a:spcBef>
                <a:spcPct val="30000"/>
              </a:spcBef>
            </a:pPr>
            <a:r>
              <a:rPr lang="en-US" altLang="en-US" dirty="0"/>
              <a:t>How will the material perform?</a:t>
            </a:r>
          </a:p>
          <a:p>
            <a:pPr eaLnBrk="1" hangingPunct="1">
              <a:lnSpc>
                <a:spcPct val="80000"/>
              </a:lnSpc>
              <a:spcBef>
                <a:spcPct val="30000"/>
              </a:spcBef>
            </a:pPr>
            <a:r>
              <a:rPr lang="en-US" altLang="en-US" dirty="0"/>
              <a:t>How can we quantity the benefits?</a:t>
            </a:r>
          </a:p>
          <a:p>
            <a:pPr eaLnBrk="1" hangingPunct="1">
              <a:lnSpc>
                <a:spcPct val="80000"/>
              </a:lnSpc>
              <a:spcBef>
                <a:spcPct val="30000"/>
              </a:spcBef>
            </a:pPr>
            <a:r>
              <a:rPr lang="en-US" altLang="en-US" dirty="0"/>
              <a:t>What incentives are appropriate?</a:t>
            </a:r>
          </a:p>
          <a:p>
            <a:pPr eaLnBrk="1" hangingPunct="1">
              <a:lnSpc>
                <a:spcPct val="80000"/>
              </a:lnSpc>
              <a:spcBef>
                <a:spcPct val="30000"/>
              </a:spcBef>
            </a:pPr>
            <a:r>
              <a:rPr lang="en-US" altLang="en-US" dirty="0"/>
              <a:t>How do existing specs generate waste?</a:t>
            </a:r>
          </a:p>
          <a:p>
            <a:pPr eaLnBrk="1" hangingPunct="1">
              <a:lnSpc>
                <a:spcPct val="80000"/>
              </a:lnSpc>
              <a:spcBef>
                <a:spcPct val="30000"/>
              </a:spcBef>
            </a:pPr>
            <a:r>
              <a:rPr lang="en-US" altLang="en-US" dirty="0"/>
              <a:t>How can we remove the prohibition of materials?</a:t>
            </a:r>
          </a:p>
        </p:txBody>
      </p:sp>
      <p:pic>
        <p:nvPicPr>
          <p:cNvPr id="25604" name="Picture 4" descr="MCj04344110000[1]">
            <a:extLst>
              <a:ext uri="{FF2B5EF4-FFF2-40B4-BE49-F238E27FC236}">
                <a16:creationId xmlns:a16="http://schemas.microsoft.com/office/drawing/2014/main" id="{5E48160B-2F1A-4D3B-97B2-6B33F1E8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610" y="1758949"/>
            <a:ext cx="2143990" cy="241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7C4A1E97-3DDF-4E83-97DB-8590F825B87B}"/>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4BA1-0CBE-41D5-94D9-3B878F6E9E4D}"/>
              </a:ext>
            </a:extLst>
          </p:cNvPr>
          <p:cNvSpPr>
            <a:spLocks noGrp="1"/>
          </p:cNvSpPr>
          <p:nvPr>
            <p:ph type="title"/>
          </p:nvPr>
        </p:nvSpPr>
        <p:spPr/>
        <p:txBody>
          <a:bodyPr/>
          <a:lstStyle/>
          <a:p>
            <a:r>
              <a:rPr lang="en-US" dirty="0"/>
              <a:t>Increase Use of Alternative Materials</a:t>
            </a:r>
          </a:p>
        </p:txBody>
      </p:sp>
      <p:sp>
        <p:nvSpPr>
          <p:cNvPr id="3" name="Content Placeholder 2">
            <a:extLst>
              <a:ext uri="{FF2B5EF4-FFF2-40B4-BE49-F238E27FC236}">
                <a16:creationId xmlns:a16="http://schemas.microsoft.com/office/drawing/2014/main" id="{BA325E05-F900-4F64-B026-13280A83E277}"/>
              </a:ext>
            </a:extLst>
          </p:cNvPr>
          <p:cNvSpPr>
            <a:spLocks noGrp="1"/>
          </p:cNvSpPr>
          <p:nvPr>
            <p:ph sz="half" idx="1"/>
          </p:nvPr>
        </p:nvSpPr>
        <p:spPr>
          <a:xfrm>
            <a:off x="723186" y="1445342"/>
            <a:ext cx="10403617" cy="4731621"/>
          </a:xfrm>
        </p:spPr>
        <p:txBody>
          <a:bodyPr>
            <a:normAutofit/>
          </a:bodyPr>
          <a:lstStyle/>
          <a:p>
            <a:r>
              <a:rPr lang="en-US" altLang="en-US" dirty="0"/>
              <a:t>Advancing increased use of reclaimed asphalt pavement in highway construction</a:t>
            </a:r>
          </a:p>
          <a:p>
            <a:r>
              <a:rPr lang="en-US" altLang="en-US" dirty="0"/>
              <a:t>Advancing the use of industry by-products as highway materials</a:t>
            </a:r>
          </a:p>
          <a:p>
            <a:r>
              <a:rPr lang="en-US" altLang="en-US" dirty="0"/>
              <a:t>Advancing innovative approaches to re-using existing highway materials (in-place recycling)</a:t>
            </a:r>
          </a:p>
          <a:p>
            <a:r>
              <a:rPr lang="en-US" altLang="en-US" dirty="0"/>
              <a:t>Quantifying the benefits of using recycled materials</a:t>
            </a:r>
            <a:endParaRPr lang="en-US" dirty="0"/>
          </a:p>
        </p:txBody>
      </p:sp>
      <p:sp>
        <p:nvSpPr>
          <p:cNvPr id="5" name="Slide Number Placeholder 4">
            <a:extLst>
              <a:ext uri="{FF2B5EF4-FFF2-40B4-BE49-F238E27FC236}">
                <a16:creationId xmlns:a16="http://schemas.microsoft.com/office/drawing/2014/main" id="{E31AB8B4-2673-45F4-84FC-FA626DB01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pic>
        <p:nvPicPr>
          <p:cNvPr id="6" name="Picture 4" descr="rmrc logo transparent">
            <a:extLst>
              <a:ext uri="{FF2B5EF4-FFF2-40B4-BE49-F238E27FC236}">
                <a16:creationId xmlns:a16="http://schemas.microsoft.com/office/drawing/2014/main" id="{2A811561-B40A-4CC8-BECC-1E90819BE0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831403" y="4487238"/>
            <a:ext cx="12954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4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D62BA-318C-461B-804A-CA5C958AB9CF}"/>
              </a:ext>
            </a:extLst>
          </p:cNvPr>
          <p:cNvSpPr/>
          <p:nvPr/>
        </p:nvSpPr>
        <p:spPr>
          <a:xfrm>
            <a:off x="374073" y="5953991"/>
            <a:ext cx="10577945" cy="831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C9688E-2513-490A-9FF9-F6D42EE37E4A}"/>
              </a:ext>
            </a:extLst>
          </p:cNvPr>
          <p:cNvSpPr>
            <a:spLocks noGrp="1"/>
          </p:cNvSpPr>
          <p:nvPr>
            <p:ph type="title"/>
          </p:nvPr>
        </p:nvSpPr>
        <p:spPr>
          <a:xfrm>
            <a:off x="705849" y="457510"/>
            <a:ext cx="9612324" cy="1036850"/>
          </a:xfrm>
        </p:spPr>
        <p:txBody>
          <a:bodyPr/>
          <a:lstStyle/>
          <a:p>
            <a:r>
              <a:rPr lang="en-US" dirty="0"/>
              <a:t>Cold Pavement Recycling Processes</a:t>
            </a:r>
          </a:p>
        </p:txBody>
      </p:sp>
      <p:graphicFrame>
        <p:nvGraphicFramePr>
          <p:cNvPr id="4" name="Content Placeholder 7">
            <a:extLst>
              <a:ext uri="{FF2B5EF4-FFF2-40B4-BE49-F238E27FC236}">
                <a16:creationId xmlns:a16="http://schemas.microsoft.com/office/drawing/2014/main" id="{4EDBCB33-FA1C-4E56-A87E-33FC10EBFD4C}"/>
              </a:ext>
            </a:extLst>
          </p:cNvPr>
          <p:cNvGraphicFramePr>
            <a:graphicFrameLocks/>
          </p:cNvGraphicFramePr>
          <p:nvPr>
            <p:extLst>
              <p:ext uri="{D42A27DB-BD31-4B8C-83A1-F6EECF244321}">
                <p14:modId xmlns:p14="http://schemas.microsoft.com/office/powerpoint/2010/main" val="2285994169"/>
              </p:ext>
            </p:extLst>
          </p:nvPr>
        </p:nvGraphicFramePr>
        <p:xfrm>
          <a:off x="1752601" y="1441832"/>
          <a:ext cx="8686799" cy="4958658"/>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3275428158"/>
                    </a:ext>
                  </a:extLst>
                </a:gridCol>
                <a:gridCol w="2824503">
                  <a:extLst>
                    <a:ext uri="{9D8B030D-6E8A-4147-A177-3AD203B41FA5}">
                      <a16:colId xmlns:a16="http://schemas.microsoft.com/office/drawing/2014/main" val="2425905756"/>
                    </a:ext>
                  </a:extLst>
                </a:gridCol>
                <a:gridCol w="2966696">
                  <a:extLst>
                    <a:ext uri="{9D8B030D-6E8A-4147-A177-3AD203B41FA5}">
                      <a16:colId xmlns:a16="http://schemas.microsoft.com/office/drawing/2014/main" val="3777146431"/>
                    </a:ext>
                  </a:extLst>
                </a:gridCol>
              </a:tblGrid>
              <a:tr h="1510147">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1876770"/>
                  </a:ext>
                </a:extLst>
              </a:tr>
              <a:tr h="2273272">
                <a:tc>
                  <a:txBody>
                    <a:bodyPr/>
                    <a:lstStyle/>
                    <a:p>
                      <a:pPr algn="ctr"/>
                      <a:r>
                        <a:rPr lang="en-US" sz="1600" dirty="0"/>
                        <a:t>Full Depth Reclamation </a:t>
                      </a:r>
                    </a:p>
                    <a:p>
                      <a:pPr algn="ctr"/>
                      <a:r>
                        <a:rPr lang="en-US" sz="1600" dirty="0"/>
                        <a:t>(FDR)</a:t>
                      </a:r>
                    </a:p>
                    <a:p>
                      <a:pPr algn="ctr"/>
                      <a:endParaRPr lang="en-US" sz="1600" dirty="0"/>
                    </a:p>
                    <a:p>
                      <a:r>
                        <a:rPr lang="en-US" sz="1600" dirty="0"/>
                        <a:t>Typical Depth: 5 - 12 inches</a:t>
                      </a:r>
                    </a:p>
                    <a:p>
                      <a:endParaRPr lang="en-US" sz="16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Stabilizer: Emulsified/ Foamed Asphalt or Portland Cement</a:t>
                      </a:r>
                    </a:p>
                    <a:p>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Cold In-place Recycle </a:t>
                      </a:r>
                    </a:p>
                    <a:p>
                      <a:pPr algn="ctr"/>
                      <a:r>
                        <a:rPr lang="en-US" sz="1600" dirty="0"/>
                        <a:t>(CIR)</a:t>
                      </a:r>
                    </a:p>
                    <a:p>
                      <a:endParaRPr lang="en-US" sz="1600" dirty="0"/>
                    </a:p>
                    <a:p>
                      <a:r>
                        <a:rPr lang="en-US" sz="1600" dirty="0"/>
                        <a:t>Typical Depth: 3 – 5 inches</a:t>
                      </a:r>
                    </a:p>
                    <a:p>
                      <a:endParaRPr lang="en-US" sz="1600" dirty="0"/>
                    </a:p>
                    <a:p>
                      <a:r>
                        <a:rPr lang="en-US" sz="1600" dirty="0"/>
                        <a:t>Stabilizer: Emulsified/ Foamed Asphalt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Cold Central Plant Recycle </a:t>
                      </a:r>
                    </a:p>
                    <a:p>
                      <a:pPr algn="ctr"/>
                      <a:r>
                        <a:rPr lang="en-US" sz="1600" dirty="0"/>
                        <a:t>(CCPR)</a:t>
                      </a:r>
                    </a:p>
                    <a:p>
                      <a:endParaRPr lang="en-US" sz="1600" dirty="0"/>
                    </a:p>
                    <a:p>
                      <a:r>
                        <a:rPr lang="en-US" sz="1600" dirty="0"/>
                        <a:t>Typical Depth: 3 - 6 inches</a:t>
                      </a:r>
                    </a:p>
                    <a:p>
                      <a:endParaRPr lang="en-US" sz="16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Stabilizer: Emulsified/ Foamed Asphalt</a:t>
                      </a:r>
                    </a:p>
                    <a:p>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6484086"/>
                  </a:ext>
                </a:extLst>
              </a:tr>
              <a:tr h="1175239">
                <a:tc>
                  <a:txBody>
                    <a:bodyPr/>
                    <a:lstStyle/>
                    <a:p>
                      <a:r>
                        <a:rPr lang="en-US" sz="1600" dirty="0"/>
                        <a:t>Agency Usage:</a:t>
                      </a:r>
                    </a:p>
                    <a:p>
                      <a:pPr marL="285750" indent="-285750">
                        <a:buFontTx/>
                        <a:buChar char="-"/>
                      </a:pPr>
                      <a:r>
                        <a:rPr lang="en-US" sz="1600" dirty="0"/>
                        <a:t>Alternate to Reconstruction</a:t>
                      </a:r>
                    </a:p>
                    <a:p>
                      <a:pPr marL="285750" indent="-285750">
                        <a:buFontTx/>
                        <a:buChar char="-"/>
                      </a:pPr>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Agency Usage:</a:t>
                      </a:r>
                    </a:p>
                    <a:p>
                      <a:pPr marL="285750" indent="-285750">
                        <a:buFontTx/>
                        <a:buChar char="-"/>
                      </a:pPr>
                      <a:r>
                        <a:rPr lang="en-US" sz="1600" dirty="0"/>
                        <a:t>Alternate to Deeper Mill and Fill/ Partial Depth Patching</a:t>
                      </a:r>
                    </a:p>
                    <a:p>
                      <a:pPr marL="285750" indent="-285750">
                        <a:buFontTx/>
                        <a:buChar char="-"/>
                      </a:pPr>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Agency Usage:</a:t>
                      </a:r>
                    </a:p>
                    <a:p>
                      <a:pPr marL="285750" indent="-285750">
                        <a:buFontTx/>
                        <a:buChar char="-"/>
                      </a:pPr>
                      <a:r>
                        <a:rPr lang="en-US" sz="1600" dirty="0"/>
                        <a:t>Structural Base Layer</a:t>
                      </a:r>
                    </a:p>
                    <a:p>
                      <a:pPr marL="0" indent="0">
                        <a:buFontTx/>
                        <a:buNone/>
                      </a:pPr>
                      <a:endParaRPr lang="en-US" sz="1600" dirty="0"/>
                    </a:p>
                    <a:p>
                      <a:pPr marL="285750" indent="-285750">
                        <a:buFontTx/>
                        <a:buChar char="-"/>
                      </a:pPr>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29207"/>
                  </a:ext>
                </a:extLst>
              </a:tr>
            </a:tbl>
          </a:graphicData>
        </a:graphic>
      </p:graphicFrame>
      <p:pic>
        <p:nvPicPr>
          <p:cNvPr id="6" name="Content Placeholder 4">
            <a:extLst>
              <a:ext uri="{FF2B5EF4-FFF2-40B4-BE49-F238E27FC236}">
                <a16:creationId xmlns:a16="http://schemas.microsoft.com/office/drawing/2014/main" id="{2534A900-684F-4F23-9BE1-DE9977E59E22}"/>
              </a:ext>
            </a:extLst>
          </p:cNvPr>
          <p:cNvPicPr/>
          <p:nvPr/>
        </p:nvPicPr>
        <p:blipFill rotWithShape="1">
          <a:blip r:embed="rId2" cstate="print">
            <a:extLst>
              <a:ext uri="{28A0092B-C50C-407E-A947-70E740481C1C}">
                <a14:useLocalDpi xmlns:a14="http://schemas.microsoft.com/office/drawing/2010/main" val="0"/>
              </a:ext>
            </a:extLst>
          </a:blip>
          <a:srcRect l="17299" t="11638" r="-1" b="22924"/>
          <a:stretch/>
        </p:blipFill>
        <p:spPr bwMode="auto">
          <a:xfrm>
            <a:off x="4646139" y="1441828"/>
            <a:ext cx="2827934" cy="1791699"/>
          </a:xfrm>
          <a:prstGeom prst="rect">
            <a:avLst/>
          </a:prstGeom>
          <a:noFill/>
          <a:ln>
            <a:solidFill>
              <a:schemeClr val="tx1"/>
            </a:solidFill>
          </a:ln>
          <a:effectLst/>
        </p:spPr>
      </p:pic>
      <p:pic>
        <p:nvPicPr>
          <p:cNvPr id="9" name="Content Placeholder 9">
            <a:extLst>
              <a:ext uri="{FF2B5EF4-FFF2-40B4-BE49-F238E27FC236}">
                <a16:creationId xmlns:a16="http://schemas.microsoft.com/office/drawing/2014/main" id="{0C61009C-E696-4C25-A695-37234EAD2824}"/>
              </a:ext>
            </a:extLst>
          </p:cNvPr>
          <p:cNvPicPr/>
          <p:nvPr/>
        </p:nvPicPr>
        <p:blipFill rotWithShape="1">
          <a:blip r:embed="rId3" cstate="print">
            <a:extLst>
              <a:ext uri="{28A0092B-C50C-407E-A947-70E740481C1C}">
                <a14:useLocalDpi xmlns:a14="http://schemas.microsoft.com/office/drawing/2010/main" val="0"/>
              </a:ext>
            </a:extLst>
          </a:blip>
          <a:srcRect t="3454"/>
          <a:stretch/>
        </p:blipFill>
        <p:spPr bwMode="auto">
          <a:xfrm>
            <a:off x="7474073" y="1441829"/>
            <a:ext cx="2952206" cy="17916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10">
            <a:extLst>
              <a:ext uri="{FF2B5EF4-FFF2-40B4-BE49-F238E27FC236}">
                <a16:creationId xmlns:a16="http://schemas.microsoft.com/office/drawing/2014/main" id="{56000699-E63D-4111-81D2-A08EFA403F0D}"/>
              </a:ext>
            </a:extLst>
          </p:cNvPr>
          <p:cNvPicPr/>
          <p:nvPr/>
        </p:nvPicPr>
        <p:blipFill rotWithShape="1">
          <a:blip r:embed="rId4" cstate="screen">
            <a:extLst>
              <a:ext uri="{28A0092B-C50C-407E-A947-70E740481C1C}">
                <a14:useLocalDpi xmlns:a14="http://schemas.microsoft.com/office/drawing/2010/main"/>
              </a:ext>
            </a:extLst>
          </a:blip>
          <a:srcRect l="6780" t="29550" r="9479" b="12607"/>
          <a:stretch/>
        </p:blipFill>
        <p:spPr bwMode="auto">
          <a:xfrm>
            <a:off x="1765722" y="1441831"/>
            <a:ext cx="2867297" cy="1791699"/>
          </a:xfrm>
          <a:prstGeom prst="rect">
            <a:avLst/>
          </a:prstGeom>
          <a:noFill/>
          <a:ln>
            <a:solidFill>
              <a:schemeClr val="tx1"/>
            </a:solidFill>
          </a:ln>
          <a:effectLst/>
        </p:spPr>
      </p:pic>
      <p:sp>
        <p:nvSpPr>
          <p:cNvPr id="10" name="Slide Number Placeholder 4">
            <a:extLst>
              <a:ext uri="{FF2B5EF4-FFF2-40B4-BE49-F238E27FC236}">
                <a16:creationId xmlns:a16="http://schemas.microsoft.com/office/drawing/2014/main" id="{61641536-F331-498C-AF83-EEC6A9DCC9F9}"/>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extLst>
      <p:ext uri="{BB962C8B-B14F-4D97-AF65-F5344CB8AC3E}">
        <p14:creationId xmlns:p14="http://schemas.microsoft.com/office/powerpoint/2010/main" val="99893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D62BA-318C-461B-804A-CA5C958AB9CF}"/>
              </a:ext>
            </a:extLst>
          </p:cNvPr>
          <p:cNvSpPr/>
          <p:nvPr/>
        </p:nvSpPr>
        <p:spPr>
          <a:xfrm>
            <a:off x="374073" y="5953991"/>
            <a:ext cx="10577945" cy="831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C9688E-2513-490A-9FF9-F6D42EE37E4A}"/>
              </a:ext>
            </a:extLst>
          </p:cNvPr>
          <p:cNvSpPr>
            <a:spLocks noGrp="1"/>
          </p:cNvSpPr>
          <p:nvPr>
            <p:ph type="title"/>
          </p:nvPr>
        </p:nvSpPr>
        <p:spPr>
          <a:xfrm>
            <a:off x="705849" y="457510"/>
            <a:ext cx="9612324" cy="1036850"/>
          </a:xfrm>
        </p:spPr>
        <p:txBody>
          <a:bodyPr/>
          <a:lstStyle/>
          <a:p>
            <a:r>
              <a:rPr lang="en-US" dirty="0"/>
              <a:t>Hot Pavement Recycling Processes</a:t>
            </a:r>
          </a:p>
        </p:txBody>
      </p:sp>
      <p:pic>
        <p:nvPicPr>
          <p:cNvPr id="10" name="Picture 9" descr="D:\Cutler Scans\23.jpg">
            <a:extLst>
              <a:ext uri="{FF2B5EF4-FFF2-40B4-BE49-F238E27FC236}">
                <a16:creationId xmlns:a16="http://schemas.microsoft.com/office/drawing/2014/main" id="{8F8A5F91-6891-4B36-A97B-F8A4FE00D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657" y="3956941"/>
            <a:ext cx="3767137" cy="244354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3">
            <a:extLst>
              <a:ext uri="{FF2B5EF4-FFF2-40B4-BE49-F238E27FC236}">
                <a16:creationId xmlns:a16="http://schemas.microsoft.com/office/drawing/2014/main" id="{F743A136-9CA7-4B4F-98DA-BD75FAAE0B02}"/>
              </a:ext>
            </a:extLst>
          </p:cNvPr>
          <p:cNvSpPr txBox="1">
            <a:spLocks noChangeArrowheads="1"/>
          </p:cNvSpPr>
          <p:nvPr/>
        </p:nvSpPr>
        <p:spPr bwMode="auto">
          <a:xfrm>
            <a:off x="705849" y="1353291"/>
            <a:ext cx="116917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600" b="1" dirty="0">
                <a:latin typeface="Arial" panose="020B0604020202020204" pitchFamily="34" charset="0"/>
                <a:cs typeface="Arial" panose="020B0604020202020204" pitchFamily="34" charset="0"/>
              </a:rPr>
              <a:t>Surface Recycling:  </a:t>
            </a:r>
            <a:r>
              <a:rPr lang="en-US" altLang="en-US" sz="2600" dirty="0">
                <a:latin typeface="Arial" panose="020B0604020202020204" pitchFamily="34" charset="0"/>
                <a:cs typeface="Arial" panose="020B0604020202020204" pitchFamily="34" charset="0"/>
              </a:rPr>
              <a:t>Heating, reworking and rejuvenating the top one-two inch of an existing asphalt pavement in preparation of either a seal coat, micro-surfacing or overlay</a:t>
            </a:r>
          </a:p>
          <a:p>
            <a:pPr eaLnBrk="1" hangingPunct="1"/>
            <a:r>
              <a:rPr lang="en-US" altLang="en-US" sz="2600" b="1" dirty="0">
                <a:latin typeface="Arial" panose="020B0604020202020204" pitchFamily="34" charset="0"/>
                <a:cs typeface="Arial" panose="020B0604020202020204" pitchFamily="34" charset="0"/>
              </a:rPr>
              <a:t>Remixing:  </a:t>
            </a:r>
            <a:r>
              <a:rPr lang="en-US" altLang="en-US" sz="2600" dirty="0">
                <a:latin typeface="Arial" panose="020B0604020202020204" pitchFamily="34" charset="0"/>
                <a:cs typeface="Arial" panose="020B0604020202020204" pitchFamily="34" charset="0"/>
              </a:rPr>
              <a:t>Heating, reworking and rejuvenating the top 1 to 2 inches of an existing asphalt pavement adding virgin aggregate and/or admix and mixing the newly recycled material in a pug mill   mixing plant prior to laying, either   as a binder or surface course</a:t>
            </a:r>
          </a:p>
          <a:p>
            <a:pPr eaLnBrk="1" hangingPunct="1"/>
            <a:r>
              <a:rPr lang="en-US" altLang="en-US" sz="2600" b="1" dirty="0">
                <a:latin typeface="Arial" panose="020B0604020202020204" pitchFamily="34" charset="0"/>
                <a:cs typeface="Arial" panose="020B0604020202020204" pitchFamily="34" charset="0"/>
              </a:rPr>
              <a:t>Repaving:  </a:t>
            </a:r>
            <a:r>
              <a:rPr lang="en-US" altLang="en-US" sz="2600" dirty="0">
                <a:latin typeface="Arial" panose="020B0604020202020204" pitchFamily="34" charset="0"/>
                <a:cs typeface="Arial" panose="020B0604020202020204" pitchFamily="34" charset="0"/>
              </a:rPr>
              <a:t>Heating, reworking and                                                    rejuvenating the top one inch of an existing                                                   asphalt pavement and simultaneously                                                      applying an overlay</a:t>
            </a:r>
          </a:p>
          <a:p>
            <a:pPr eaLnBrk="1" hangingPunct="1"/>
            <a:endParaRPr lang="en-US" altLang="en-US" dirty="0"/>
          </a:p>
        </p:txBody>
      </p:sp>
      <p:sp>
        <p:nvSpPr>
          <p:cNvPr id="12" name="Slide Number Placeholder 4">
            <a:extLst>
              <a:ext uri="{FF2B5EF4-FFF2-40B4-BE49-F238E27FC236}">
                <a16:creationId xmlns:a16="http://schemas.microsoft.com/office/drawing/2014/main" id="{260DD56C-9C2C-4EFD-87A5-D5C011F3F383}"/>
              </a:ext>
            </a:extLst>
          </p:cNvPr>
          <p:cNvSpPr>
            <a:spLocks noGrp="1"/>
          </p:cNvSpPr>
          <p:nvPr>
            <p:ph type="sldNum" sz="quarter" idx="12"/>
          </p:nvPr>
        </p:nvSpPr>
        <p:spPr>
          <a:xfrm>
            <a:off x="10732770" y="6356351"/>
            <a:ext cx="62103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F3CC7-DADC-437C-91BB-23049EFE7EF4}" type="slidenum">
              <a:rPr kumimoji="0" lang="en-US" sz="1000" b="0" i="0" u="none" strike="noStrike" kern="0" cap="none" spc="0" normalizeH="0" baseline="0" noProof="0" smtClean="0">
                <a:ln>
                  <a:noFill/>
                </a:ln>
                <a:solidFill>
                  <a:srgbClr val="00263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0" cap="none" spc="0" normalizeH="0" baseline="0" noProof="0" dirty="0">
              <a:ln>
                <a:noFill/>
              </a:ln>
              <a:solidFill>
                <a:srgbClr val="00263A"/>
              </a:solidFill>
              <a:effectLst/>
              <a:uLnTx/>
              <a:uFillTx/>
              <a:latin typeface="Arial"/>
              <a:cs typeface="Arial"/>
              <a:sym typeface="Arial"/>
            </a:endParaRPr>
          </a:p>
        </p:txBody>
      </p:sp>
    </p:spTree>
    <p:extLst>
      <p:ext uri="{BB962C8B-B14F-4D97-AF65-F5344CB8AC3E}">
        <p14:creationId xmlns:p14="http://schemas.microsoft.com/office/powerpoint/2010/main" val="39466693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4&quot;/&gt;&lt;/TableIndex&gt;&lt;/ShapeTextInfo&gt;"/>
  <p:tag name="HTML_SHAPEINFO" val="&lt;ThreeDShapeInfo&gt;&lt;uuid val=&quot;&quot;/&gt;&lt;isInvalidForFieldText val=&quot;0&quot;/&gt;&lt;Image&gt;&lt;filename val=&quot;C:\Users\oyste\Documents\My Adobe Presentations\LTAP TTAP Sample 01\data\asimages\{90478956-3CD6-446E-8069-0FB18AE7AA40}_4.png&quot;/&gt;&lt;left val=&quot;18&quot;/&gt;&lt;top val=&quot;133&quot;/&gt;&lt;width val=&quot;673&quot;/&gt;&lt;height val=&quot;24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RC General Theme -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General Theme - Standard" id="{68308B26-9C53-4F85-885F-D9F68E5DA6DF}" vid="{EC03AF0D-17A5-4674-B2C3-9DA602279C2F}"/>
    </a:ext>
  </a:extLst>
</a:theme>
</file>

<file path=ppt/theme/theme2.xml><?xml version="1.0" encoding="utf-8"?>
<a:theme xmlns:a="http://schemas.openxmlformats.org/drawingml/2006/main" name="2_Grey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White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White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ST Divid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CBDF04A7-D9A3-4114-9DFD-EDDBBD19CE97}"/>
    </a:ext>
  </a:extLst>
</a:theme>
</file>

<file path=ppt/theme/theme6.xml><?xml version="1.0" encoding="utf-8"?>
<a:theme xmlns:a="http://schemas.openxmlformats.org/drawingml/2006/main" name="3_Grey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White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White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F6F80A-B554-4362-BB55-EC7FEDA2C295}">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B0376B8-62C6-4F06-82CC-DEB2D9A0CD7C}">
  <ds:schemaRefs>
    <ds:schemaRef ds:uri="http://schemas.microsoft.com/sharepoint/v3/contenttype/forms"/>
  </ds:schemaRefs>
</ds:datastoreItem>
</file>

<file path=customXml/itemProps3.xml><?xml version="1.0" encoding="utf-8"?>
<ds:datastoreItem xmlns:ds="http://schemas.openxmlformats.org/officeDocument/2006/customXml" ds:itemID="{9CB48384-F808-4887-80AA-C4919BD441ED}"/>
</file>

<file path=docProps/app.xml><?xml version="1.0" encoding="utf-8"?>
<Properties xmlns="http://schemas.openxmlformats.org/officeDocument/2006/extended-properties" xmlns:vt="http://schemas.openxmlformats.org/officeDocument/2006/docPropsVTypes">
  <Template>RC General Theme - Standard (3)</Template>
  <TotalTime>25932</TotalTime>
  <Words>1916</Words>
  <Application>Microsoft Office PowerPoint</Application>
  <PresentationFormat>Widescreen</PresentationFormat>
  <Paragraphs>219</Paragraphs>
  <Slides>17</Slides>
  <Notes>13</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17</vt:i4>
      </vt:variant>
    </vt:vector>
  </HeadingPairs>
  <TitlesOfParts>
    <vt:vector size="41" baseType="lpstr">
      <vt:lpstr>Arial</vt:lpstr>
      <vt:lpstr>Calibri</vt:lpstr>
      <vt:lpstr>Calibri Light</vt:lpstr>
      <vt:lpstr>Courier New</vt:lpstr>
      <vt:lpstr>Franklin Gothic Book</vt:lpstr>
      <vt:lpstr>Georgia</vt:lpstr>
      <vt:lpstr>Gill Sans MT</vt:lpstr>
      <vt:lpstr>HGGothicE</vt:lpstr>
      <vt:lpstr>Lucida Sans Unicode</vt:lpstr>
      <vt:lpstr>Open Sans Light</vt:lpstr>
      <vt:lpstr>Oswald</vt:lpstr>
      <vt:lpstr>Roboto</vt:lpstr>
      <vt:lpstr>Times New Roman</vt:lpstr>
      <vt:lpstr>TimesNewRomanPS</vt:lpstr>
      <vt:lpstr>Verdana</vt:lpstr>
      <vt:lpstr>Wingdings</vt:lpstr>
      <vt:lpstr>RC General Theme - Standard</vt:lpstr>
      <vt:lpstr>2_Grey Slides</vt:lpstr>
      <vt:lpstr>3_White Slides</vt:lpstr>
      <vt:lpstr>4_White Slides</vt:lpstr>
      <vt:lpstr>5_TST Dividers</vt:lpstr>
      <vt:lpstr>3_Grey Slides</vt:lpstr>
      <vt:lpstr>6_White Slides</vt:lpstr>
      <vt:lpstr>7_White Slides</vt:lpstr>
      <vt:lpstr>PowerPoint Presentation</vt:lpstr>
      <vt:lpstr>Disclaimers </vt:lpstr>
      <vt:lpstr>Sustainable Highway</vt:lpstr>
      <vt:lpstr>Need to Recycle</vt:lpstr>
      <vt:lpstr>FHWA Policy - 2002</vt:lpstr>
      <vt:lpstr>Why Aren’t We There Now?</vt:lpstr>
      <vt:lpstr>Increase Use of Alternative Materials</vt:lpstr>
      <vt:lpstr>Cold Pavement Recycling Processes</vt:lpstr>
      <vt:lpstr>Hot Pavement Recycling Processes</vt:lpstr>
      <vt:lpstr>Number of Agencies and Contractors with Experience</vt:lpstr>
      <vt:lpstr>Type of HIR Used By Agencies</vt:lpstr>
      <vt:lpstr>Agency Experience with In-place Recycling Methods</vt:lpstr>
      <vt:lpstr>Number of Lane-Miles Per Year That Are Recycled</vt:lpstr>
      <vt:lpstr>Agency Experience with Cold Recycling Processes</vt:lpstr>
      <vt:lpstr>INDOT’s Pavement Recycling Treatment Flowchart</vt:lpstr>
      <vt:lpstr>Barriers/Issues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Baird</dc:creator>
  <cp:lastModifiedBy>Sanghyun Chun</cp:lastModifiedBy>
  <cp:revision>322</cp:revision>
  <cp:lastPrinted>2021-03-01T23:00:38Z</cp:lastPrinted>
  <dcterms:created xsi:type="dcterms:W3CDTF">2019-06-19T20:17:12Z</dcterms:created>
  <dcterms:modified xsi:type="dcterms:W3CDTF">2023-05-24T03:39:04Z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0x010100604D448380806849915725CB97AB94DB</vt:lpwstr>
  </property>
</Properties>
</file>