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9" r:id="rId2"/>
  </p:sldMasterIdLst>
  <p:sldIdLst>
    <p:sldId id="256" r:id="rId3"/>
    <p:sldId id="257" r:id="rId4"/>
    <p:sldId id="263" r:id="rId5"/>
    <p:sldId id="258" r:id="rId6"/>
    <p:sldId id="265" r:id="rId7"/>
    <p:sldId id="266" r:id="rId8"/>
    <p:sldId id="267" r:id="rId9"/>
    <p:sldId id="259" r:id="rId10"/>
    <p:sldId id="268" r:id="rId11"/>
    <p:sldId id="271" r:id="rId12"/>
    <p:sldId id="269" r:id="rId13"/>
    <p:sldId id="270" r:id="rId14"/>
    <p:sldId id="272" r:id="rId15"/>
    <p:sldId id="26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1" r:id="rId24"/>
    <p:sldId id="280" r:id="rId25"/>
    <p:sldId id="281" r:id="rId26"/>
    <p:sldId id="282" r:id="rId27"/>
    <p:sldId id="26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6395" autoAdjust="0"/>
  </p:normalViewPr>
  <p:slideViewPr>
    <p:cSldViewPr snapToGrid="0" snapToObjects="1">
      <p:cViewPr varScale="1">
        <p:scale>
          <a:sx n="115" d="100"/>
          <a:sy n="115" d="100"/>
        </p:scale>
        <p:origin x="14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12B9-7763-734F-964E-E6F74F310B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636" y="1272829"/>
            <a:ext cx="6858000" cy="1006475"/>
          </a:xfrm>
          <a:prstGeom prst="rect">
            <a:avLst/>
          </a:prstGeom>
        </p:spPr>
        <p:txBody>
          <a:bodyPr anchor="b"/>
          <a:lstStyle>
            <a:lvl1pPr algn="l">
              <a:defRPr sz="4500" b="0" i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54B79-5778-4E4D-AEE8-0577C0471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636" y="2662064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00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6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9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94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26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9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43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12B9-7763-734F-964E-E6F74F310B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636" y="1272829"/>
            <a:ext cx="6858000" cy="1006475"/>
          </a:xfrm>
          <a:prstGeom prst="rect">
            <a:avLst/>
          </a:prstGeom>
        </p:spPr>
        <p:txBody>
          <a:bodyPr anchor="b"/>
          <a:lstStyle>
            <a:lvl1pPr algn="l">
              <a:defRPr sz="4500" b="0" i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54B79-5778-4E4D-AEE8-0577C0471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636" y="2662064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168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7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4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3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7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CFE6E4-F7DD-7E46-A995-F6A81B6263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6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4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FA8DE-5841-6BB6-A7FD-934E1BF5E2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5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adresource.org/" TargetMode="External"/><Relationship Id="rId2" Type="http://schemas.openxmlformats.org/officeDocument/2006/relationships/hyperlink" Target="http://www.arra.org/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e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3.emf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71C43-48F8-924C-A617-FEB1A0F0F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9" y="857250"/>
            <a:ext cx="9149579" cy="51520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442FE9-15A6-C148-958E-F5A9B20E9225}"/>
              </a:ext>
            </a:extLst>
          </p:cNvPr>
          <p:cNvSpPr/>
          <p:nvPr/>
        </p:nvSpPr>
        <p:spPr>
          <a:xfrm>
            <a:off x="-5579" y="4602516"/>
            <a:ext cx="9149579" cy="1398234"/>
          </a:xfrm>
          <a:prstGeom prst="rect">
            <a:avLst/>
          </a:prstGeom>
          <a:solidFill>
            <a:srgbClr val="FFC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FADEA-BB13-594D-8233-3B3B87587218}"/>
              </a:ext>
            </a:extLst>
          </p:cNvPr>
          <p:cNvSpPr txBox="1"/>
          <p:nvPr/>
        </p:nvSpPr>
        <p:spPr>
          <a:xfrm>
            <a:off x="142250" y="2375478"/>
            <a:ext cx="4564566" cy="209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Cold In-Place Recycling and Cold Central Plant </a:t>
            </a:r>
            <a:r>
              <a:rPr lang="en-US" sz="4500" dirty="0" smtClean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Recycling:</a:t>
            </a:r>
            <a:endParaRPr lang="en-US" sz="4500" dirty="0">
              <a:latin typeface="Roboto Bold Condensed" panose="02000000000000000000" pitchFamily="2" charset="0"/>
              <a:ea typeface="Roboto Bold Condensed" panose="02000000000000000000" pitchFamily="2" charset="0"/>
              <a:cs typeface="Roboto Bold Condense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19A10-879B-EF45-9FAA-9A2F60B4CF71}"/>
              </a:ext>
            </a:extLst>
          </p:cNvPr>
          <p:cNvSpPr txBox="1"/>
          <p:nvPr/>
        </p:nvSpPr>
        <p:spPr>
          <a:xfrm>
            <a:off x="295857" y="5063863"/>
            <a:ext cx="26646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Mike Hemsley, Jr</a:t>
            </a:r>
          </a:p>
          <a:p>
            <a:r>
              <a:rPr lang="en-US" sz="1050" dirty="0">
                <a:latin typeface="Roboto Condensed" pitchFamily="2" charset="0"/>
                <a:ea typeface="Roboto Condensed" pitchFamily="2" charset="0"/>
              </a:rPr>
              <a:t>Technical Director – Mix Design, Paragon</a:t>
            </a:r>
          </a:p>
          <a:p>
            <a:endParaRPr lang="en-US" sz="1050" dirty="0">
              <a:latin typeface="Roboto Condensed" pitchFamily="2" charset="0"/>
              <a:ea typeface="Roboto Condensed" pitchFamily="2" charset="0"/>
            </a:endParaRPr>
          </a:p>
          <a:p>
            <a:r>
              <a:rPr lang="en-US" sz="1050" dirty="0">
                <a:latin typeface="Roboto Condensed" pitchFamily="2" charset="0"/>
                <a:ea typeface="Roboto Condensed" pitchFamily="2" charset="0"/>
              </a:rPr>
              <a:t>April </a:t>
            </a:r>
            <a:r>
              <a:rPr lang="en-US" sz="1050" dirty="0" smtClean="0">
                <a:latin typeface="Roboto Condensed" pitchFamily="2" charset="0"/>
                <a:ea typeface="Roboto Condensed" pitchFamily="2" charset="0"/>
              </a:rPr>
              <a:t>24, </a:t>
            </a:r>
            <a:r>
              <a:rPr lang="en-US" sz="1050" dirty="0">
                <a:latin typeface="Roboto Condensed" pitchFamily="2" charset="0"/>
                <a:ea typeface="Roboto Condensed" pitchFamily="2" charset="0"/>
              </a:rPr>
              <a:t>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F1895-C5B2-5F44-A16F-FB0FCC03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76" y="4974169"/>
            <a:ext cx="2327298" cy="640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54D55-E988-6395-F0DE-025E79C07CC6}"/>
              </a:ext>
            </a:extLst>
          </p:cNvPr>
          <p:cNvSpPr txBox="1"/>
          <p:nvPr/>
        </p:nvSpPr>
        <p:spPr>
          <a:xfrm>
            <a:off x="142250" y="4357044"/>
            <a:ext cx="8606804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Materials, </a:t>
            </a:r>
            <a:r>
              <a:rPr lang="en-US" sz="4500" dirty="0" smtClean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Sampling &amp; </a:t>
            </a: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Mix Design</a:t>
            </a:r>
          </a:p>
        </p:txBody>
      </p:sp>
    </p:spTree>
    <p:extLst>
      <p:ext uri="{BB962C8B-B14F-4D97-AF65-F5344CB8AC3E}">
        <p14:creationId xmlns:p14="http://schemas.microsoft.com/office/powerpoint/2010/main" val="90784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612360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Material Tests - RAP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474323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Material Tests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B497EEF-94AE-9AEA-F4C8-BDAD700F2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44" y="2584363"/>
            <a:ext cx="6172200" cy="339447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9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Plasticity Index (P.I.)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Sometimes Checked but RAP probably won’t get a value</a:t>
            </a:r>
          </a:p>
          <a:p>
            <a:pPr marL="257175" indent="-257175" defTabSz="685800" fontAlgn="base">
              <a:lnSpc>
                <a:spcPct val="9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Bulk Gradation 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Used for Batching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Allows for accurate proportioning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Split on 1 ½”, 1”, ¾”, ½”, </a:t>
            </a:r>
            <a:r>
              <a:rPr lang="en-US" altLang="en-US" sz="2000" kern="0" baseline="30000" dirty="0">
                <a:solidFill>
                  <a:srgbClr val="000000"/>
                </a:solidFill>
              </a:rPr>
              <a:t>3</a:t>
            </a:r>
            <a:r>
              <a:rPr lang="en-US" altLang="en-US" sz="2000" kern="0" dirty="0">
                <a:solidFill>
                  <a:srgbClr val="000000"/>
                </a:solidFill>
              </a:rPr>
              <a:t>/</a:t>
            </a:r>
            <a:r>
              <a:rPr lang="en-US" altLang="en-US" sz="2000" kern="0" baseline="-25000" dirty="0">
                <a:solidFill>
                  <a:srgbClr val="000000"/>
                </a:solidFill>
              </a:rPr>
              <a:t>8</a:t>
            </a:r>
            <a:r>
              <a:rPr lang="en-US" altLang="en-US" sz="2000" kern="0" dirty="0">
                <a:solidFill>
                  <a:srgbClr val="000000"/>
                </a:solidFill>
              </a:rPr>
              <a:t>” No 4, No 8, Pan</a:t>
            </a:r>
          </a:p>
          <a:p>
            <a:pPr marL="1200150" lvl="3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#16 and #30 can be used - typical for research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Weights are recorded and materials proportioned 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May be slightly different than your washed gradations</a:t>
            </a:r>
          </a:p>
        </p:txBody>
      </p:sp>
    </p:spTree>
    <p:extLst>
      <p:ext uri="{BB962C8B-B14F-4D97-AF65-F5344CB8AC3E}">
        <p14:creationId xmlns:p14="http://schemas.microsoft.com/office/powerpoint/2010/main" val="321558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Material Tests - RAP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Material Tests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AB1388-AF41-7BA4-DC45-CFFA2B74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263" y="2673835"/>
            <a:ext cx="2686050" cy="2686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  <a:latin typeface="Garamond"/>
              </a:rPr>
              <a:t>MDOT Specs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1500" kern="0" dirty="0">
                <a:solidFill>
                  <a:srgbClr val="000000"/>
                </a:solidFill>
                <a:latin typeface="Garamond"/>
              </a:rPr>
              <a:t>Gradation (passing)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2” = 100%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1 ¾” = 90% to 100%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No 200 = 0% to 20%</a:t>
            </a:r>
          </a:p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  <a:latin typeface="Garamond"/>
              </a:rPr>
              <a:t>A</a:t>
            </a:r>
            <a:r>
              <a:rPr lang="en-US" altLang="en-US" sz="1950" kern="0" dirty="0">
                <a:solidFill>
                  <a:srgbClr val="000000"/>
                </a:solidFill>
                <a:latin typeface="Garamond"/>
              </a:rPr>
              <a:t>R</a:t>
            </a:r>
            <a:r>
              <a:rPr lang="en-US" altLang="en-US" sz="2100" kern="0" dirty="0">
                <a:solidFill>
                  <a:srgbClr val="000000"/>
                </a:solidFill>
                <a:latin typeface="Garamond"/>
              </a:rPr>
              <a:t>DOT</a:t>
            </a:r>
            <a:r>
              <a:rPr lang="en-US" altLang="en-US" sz="1500" kern="0" dirty="0">
                <a:solidFill>
                  <a:srgbClr val="000000"/>
                </a:solidFill>
                <a:latin typeface="Garamond"/>
              </a:rPr>
              <a:t>(411-1) </a:t>
            </a:r>
            <a:r>
              <a:rPr lang="en-US" altLang="en-US" sz="750" kern="0" dirty="0">
                <a:solidFill>
                  <a:srgbClr val="000000"/>
                </a:solidFill>
                <a:latin typeface="Garamond"/>
              </a:rPr>
              <a:t>Cold plant/cutback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Aggregate Gradation (passing)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½” = 100%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#4 = 60-80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#8 = 43-63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#50 = 15-28</a:t>
            </a:r>
          </a:p>
          <a:p>
            <a:pPr marL="857250" lvl="2" indent="-171450" defTabSz="685800" eaLnBrk="1" hangingPunct="1"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  <a:latin typeface="Garamond"/>
              </a:rPr>
              <a:t>#200 = 4-10</a:t>
            </a:r>
          </a:p>
          <a:p>
            <a:pPr marL="857250" lvl="2" indent="-171450" defTabSz="685800" eaLnBrk="1" hangingPunct="1">
              <a:buClr>
                <a:srgbClr val="000000"/>
              </a:buClr>
              <a:buNone/>
              <a:defRPr/>
            </a:pPr>
            <a:endParaRPr lang="en-US" altLang="en-US" sz="1500" kern="0" dirty="0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5BAF20A-F1C5-5E0B-B774-AD4B82544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981" y="1935772"/>
            <a:ext cx="2963466" cy="44805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</a:rPr>
              <a:t>AL DOT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500" kern="0" dirty="0">
                <a:solidFill>
                  <a:srgbClr val="000000"/>
                </a:solidFill>
              </a:rPr>
              <a:t>Gradation (passing)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2” = 100%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1 ¾” = 97% to 100%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No 200 = 0% to 20%</a:t>
            </a:r>
            <a:endParaRPr lang="en-US" altLang="en-US" sz="1500" kern="0" dirty="0">
              <a:solidFill>
                <a:srgbClr val="000000"/>
              </a:solidFill>
            </a:endParaRP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</a:rPr>
              <a:t>TX DOT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500" kern="0" dirty="0">
                <a:solidFill>
                  <a:srgbClr val="000000"/>
                </a:solidFill>
              </a:rPr>
              <a:t>Gradation (passing)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1 ¾” = 100%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¾” = 85% max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</a:rPr>
              <a:t>ARRA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500" kern="0" dirty="0">
                <a:solidFill>
                  <a:srgbClr val="000000"/>
                </a:solidFill>
              </a:rPr>
              <a:t>Gradation (passing)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Fine (¾” = 95-100 )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Medium (¾” = 93-97)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Coarse (¾” = 83-87)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Sieves, 1 ¼”, ¾”, #4, #30, #200</a:t>
            </a:r>
          </a:p>
          <a:p>
            <a:pPr marL="685800" lvl="2" indent="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en-US" altLang="en-US" sz="1200" kern="0" dirty="0">
              <a:solidFill>
                <a:srgbClr val="000000"/>
              </a:solidFill>
            </a:endParaRPr>
          </a:p>
          <a:p>
            <a:pPr marL="685800" lvl="2" indent="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en-US" altLang="en-US" sz="1200" kern="0" dirty="0">
              <a:solidFill>
                <a:srgbClr val="000000"/>
              </a:solidFill>
            </a:endParaRP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kern="0" dirty="0">
                <a:solidFill>
                  <a:srgbClr val="000000"/>
                </a:solidFill>
                <a:hlinkClick r:id="rId2"/>
              </a:rPr>
              <a:t>arra.org</a:t>
            </a:r>
            <a:r>
              <a:rPr lang="en-US" altLang="en-US" kern="0" dirty="0">
                <a:solidFill>
                  <a:srgbClr val="000000"/>
                </a:solidFill>
              </a:rPr>
              <a:t>  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kern="0" dirty="0">
                <a:solidFill>
                  <a:srgbClr val="000000"/>
                </a:solidFill>
                <a:hlinkClick r:id="rId3"/>
              </a:rPr>
              <a:t>roadresource.org</a:t>
            </a:r>
            <a:r>
              <a:rPr lang="en-US" altLang="en-US" kern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2950EE9-41E2-6A56-6015-144E650D7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136" y="3243571"/>
            <a:ext cx="3266945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Recommended but Non-Specified Items - </a:t>
            </a:r>
            <a:r>
              <a:rPr lang="en-US" alt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(Information/Report Only)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	</a:t>
            </a:r>
            <a:r>
              <a:rPr lang="en-US" altLang="en-US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-</a:t>
            </a:r>
            <a:r>
              <a:rPr lang="en-US" alt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RAP Asphalt Content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	</a:t>
            </a:r>
            <a:r>
              <a:rPr lang="en-US" altLang="en-US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-</a:t>
            </a:r>
            <a:r>
              <a:rPr lang="en-US" alt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RAP Extracted Gradation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	</a:t>
            </a:r>
            <a:r>
              <a:rPr lang="en-US" altLang="en-US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-</a:t>
            </a:r>
            <a:r>
              <a:rPr lang="en-US" altLang="en-US" sz="1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rPr>
              <a:t> Bulk Gradation</a:t>
            </a:r>
          </a:p>
        </p:txBody>
      </p:sp>
    </p:spTree>
    <p:extLst>
      <p:ext uri="{BB962C8B-B14F-4D97-AF65-F5344CB8AC3E}">
        <p14:creationId xmlns:p14="http://schemas.microsoft.com/office/powerpoint/2010/main" val="1014065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412853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Material Tests - Emulsion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274816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Material Tests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5D5B56-4A35-51B8-9D1E-725D71361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81924"/>
            <a:ext cx="5086350" cy="256038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9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Specify CSS-1H grade emulsion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Mixture Tests will determine Emulsion Suitability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Specified as CSS-1H but it’s actually a Specialty Emulsion</a:t>
            </a:r>
          </a:p>
          <a:p>
            <a:pPr marL="257175" indent="-257175" defTabSz="685800" fontAlgn="base">
              <a:lnSpc>
                <a:spcPct val="9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AASHTO M-208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Viscosity (AASHTO T-59)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</a:rPr>
              <a:t>For Pumping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Storage Stability, 24 </a:t>
            </a:r>
            <a:r>
              <a:rPr lang="en-US" altLang="en-US" sz="1600" kern="0" dirty="0" err="1">
                <a:solidFill>
                  <a:srgbClr val="000000"/>
                </a:solidFill>
              </a:rPr>
              <a:t>hr</a:t>
            </a:r>
            <a:endParaRPr lang="en-US" altLang="en-US" sz="1600" kern="0" dirty="0">
              <a:solidFill>
                <a:srgbClr val="000000"/>
              </a:solidFill>
            </a:endParaRP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</a:rPr>
              <a:t>For storage Characteristics – in case of storage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Particle Charge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FF0000"/>
                </a:solidFill>
              </a:rPr>
              <a:t>Omit</a:t>
            </a:r>
            <a:r>
              <a:rPr lang="en-US" altLang="en-US" sz="1400" kern="0" dirty="0">
                <a:solidFill>
                  <a:srgbClr val="000000"/>
                </a:solidFill>
              </a:rPr>
              <a:t> – inappropriate for application 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Sieve Test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</a:rPr>
              <a:t>For emulsion quality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Cement Mixing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FF0000"/>
                </a:solidFill>
              </a:rPr>
              <a:t>Omit</a:t>
            </a:r>
            <a:r>
              <a:rPr lang="en-US" altLang="en-US" sz="1400" kern="0" dirty="0">
                <a:solidFill>
                  <a:srgbClr val="000000"/>
                </a:solidFill>
              </a:rPr>
              <a:t> – inappropriate for application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CD0EC20-F78E-42B0-43B8-B39322E06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633" y="3319163"/>
            <a:ext cx="3039208" cy="256038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Residue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</a:rPr>
              <a:t>For asphalt content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Penetration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</a:rPr>
              <a:t>For asphalt suitability for region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Ductility</a:t>
            </a:r>
          </a:p>
          <a:p>
            <a:pPr marL="857250" lvl="2" indent="-171450" defTabSz="685800" fontAlgn="base">
              <a:lnSpc>
                <a:spcPct val="9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</a:rPr>
              <a:t>For asphalt suitability for region</a:t>
            </a:r>
          </a:p>
          <a:p>
            <a:pPr marL="557213" lvl="1" indent="-214313" defTabSz="685800" fontAlgn="base">
              <a:lnSpc>
                <a:spcPct val="9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Solubility ( ? )</a:t>
            </a:r>
          </a:p>
        </p:txBody>
      </p:sp>
    </p:spTree>
    <p:extLst>
      <p:ext uri="{BB962C8B-B14F-4D97-AF65-F5344CB8AC3E}">
        <p14:creationId xmlns:p14="http://schemas.microsoft.com/office/powerpoint/2010/main" val="97171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653926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Material Tests - Emulsion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515889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Material Tests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68FCAB-5600-7CB4-44A8-77DDE479D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72" y="2622997"/>
            <a:ext cx="2743200" cy="151033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MDOT Specs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Viscosity, SFS     20 to 100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Storage Stability, 24hr     1% max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Sieve Test,      0.10% max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Residue,     57% min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25°c Penetration, </a:t>
            </a:r>
            <a:r>
              <a:rPr lang="en-US" altLang="en-US" sz="1200" kern="0" dirty="0" err="1">
                <a:solidFill>
                  <a:srgbClr val="000000"/>
                </a:solidFill>
              </a:rPr>
              <a:t>dmm</a:t>
            </a:r>
            <a:r>
              <a:rPr lang="en-US" altLang="en-US" sz="1200" kern="0" dirty="0">
                <a:solidFill>
                  <a:srgbClr val="000000"/>
                </a:solidFill>
              </a:rPr>
              <a:t>     40 to 90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25°c Ductility, cm     40 min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Solubility     97.5% min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B50066-AE5B-643C-432F-425A99FD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72" y="4371649"/>
            <a:ext cx="3314700" cy="122780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AL DOT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Residue = 63% min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Oil Distillate from Distillation = 0.5% max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Sieve = 0.1% max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25°C Penetration = 55dmm to 95dmm</a:t>
            </a:r>
            <a:endParaRPr lang="en-US" altLang="en-US" sz="1050" kern="0" dirty="0">
              <a:solidFill>
                <a:srgbClr val="000000"/>
              </a:solidFill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C536A2E-E85C-4AAB-90CA-2AE299EF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636" y="2278827"/>
            <a:ext cx="3314700" cy="12573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TX DOT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Residue = 63% min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Oil Distillate from Distillation = 0.5% max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Sieve = 0.1% max</a:t>
            </a:r>
          </a:p>
          <a:p>
            <a:pPr marL="557213" lvl="1" indent="-214313" defTabSz="685800" fontAlgn="base"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25°C Penetration = 55dmm to 95dmm</a:t>
            </a:r>
            <a:endParaRPr lang="en-US" altLang="en-US" sz="1050" kern="0" dirty="0">
              <a:solidFill>
                <a:srgbClr val="000000"/>
              </a:solidFill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5CA3F80-1D98-B2D9-AF5B-FFFC552F8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635" y="3616483"/>
            <a:ext cx="3891269" cy="151033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Typical CCPR or CIR  Emulsion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Viscosity = 47 sec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Storage = 0.15%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Sieve = 0.00%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Residue = 62.1%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25°C Pen = 65dmm</a:t>
            </a:r>
            <a:r>
              <a:rPr lang="en-US" altLang="en-US" sz="1200" kern="0" dirty="0">
                <a:solidFill>
                  <a:srgbClr val="FF0000"/>
                </a:solidFill>
              </a:rPr>
              <a:t>*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200" kern="0" dirty="0">
                <a:solidFill>
                  <a:srgbClr val="000000"/>
                </a:solidFill>
              </a:rPr>
              <a:t>25°C Duct = 90cm</a:t>
            </a:r>
            <a:r>
              <a:rPr lang="en-US" altLang="en-US" sz="1200" kern="0" dirty="0">
                <a:solidFill>
                  <a:srgbClr val="FF0000"/>
                </a:solidFill>
              </a:rPr>
              <a:t>*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buNone/>
              <a:defRPr/>
            </a:pPr>
            <a:r>
              <a:rPr lang="en-US" altLang="en-US" sz="1200" kern="0" dirty="0">
                <a:solidFill>
                  <a:srgbClr val="FF0000"/>
                </a:solidFill>
              </a:rPr>
              <a:t>*</a:t>
            </a:r>
            <a:r>
              <a:rPr lang="en-US" altLang="en-US" sz="1200" kern="0" dirty="0">
                <a:solidFill>
                  <a:srgbClr val="000000"/>
                </a:solidFill>
              </a:rPr>
              <a:t> Can be changed to suit climate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6A96A9B-4345-0139-FA71-2625E86F5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636" y="5461050"/>
            <a:ext cx="3346855" cy="53633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ARDOT Specs – M208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</a:rPr>
              <a:t>Example – CSS-1H</a:t>
            </a:r>
          </a:p>
        </p:txBody>
      </p:sp>
    </p:spTree>
    <p:extLst>
      <p:ext uri="{BB962C8B-B14F-4D97-AF65-F5344CB8AC3E}">
        <p14:creationId xmlns:p14="http://schemas.microsoft.com/office/powerpoint/2010/main" val="3914744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330E8-61F0-4C4B-B3A9-C7BDD6EF7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49CD95-7D22-6C40-862F-CA64A91D6675}"/>
              </a:ext>
            </a:extLst>
          </p:cNvPr>
          <p:cNvSpPr/>
          <p:nvPr/>
        </p:nvSpPr>
        <p:spPr>
          <a:xfrm>
            <a:off x="-5579" y="4602516"/>
            <a:ext cx="9149579" cy="1398234"/>
          </a:xfrm>
          <a:prstGeom prst="rect">
            <a:avLst/>
          </a:prstGeom>
          <a:solidFill>
            <a:srgbClr val="FFC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72464-2221-D449-BCE5-D7D885F28CBA}"/>
              </a:ext>
            </a:extLst>
          </p:cNvPr>
          <p:cNvSpPr txBox="1"/>
          <p:nvPr/>
        </p:nvSpPr>
        <p:spPr>
          <a:xfrm>
            <a:off x="1290205" y="5120896"/>
            <a:ext cx="8383199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MIXTURE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B8CD6-7E18-9C4F-9644-8E7CC3FE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3" y="3984018"/>
            <a:ext cx="1634144" cy="44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C4AD0-DA32-3642-9858-CFF50DBED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02" y="4602516"/>
            <a:ext cx="1109176" cy="13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81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7A9EF7-594F-C552-0B06-96E9F672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946" y="2258014"/>
            <a:ext cx="3886537" cy="331498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995CF49-05BB-15D2-2C9D-77B9C3E7F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37" y="2786805"/>
            <a:ext cx="3631223" cy="2305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In the plant/field the mixing is very intense</a:t>
            </a:r>
          </a:p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A significant amount of energy is put into the mixing of the CIR / CCPR processes</a:t>
            </a:r>
          </a:p>
        </p:txBody>
      </p:sp>
    </p:spTree>
    <p:extLst>
      <p:ext uri="{BB962C8B-B14F-4D97-AF65-F5344CB8AC3E}">
        <p14:creationId xmlns:p14="http://schemas.microsoft.com/office/powerpoint/2010/main" val="3305602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471046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- Mixing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333009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8397C96-9BB6-2205-B6A9-C54317F19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2416670"/>
            <a:ext cx="4625275" cy="3027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Traditional HMA mixing equipment is Ok for CIR / CCPR but not for FDR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Garamond"/>
              </a:rPr>
              <a:t>These mixers do not provide enough energy to disperse the emulsion throughout the FDR mix.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Garamond"/>
              </a:rPr>
              <a:t>The CIR and CCPR Emulsions are a special emulsions that are designed to be mixed and then break quickly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Garamond"/>
              </a:rPr>
              <a:t>These emulsions, although graded and specified as a CSS-1H break more like Micro-Surfacing emulsion.  The emulsion sets and cures fast, especially when compared to a CSS-1H (slow set) emulsion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BE1A5-C760-E1D7-F09A-7CD2F9F3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984" y="2333009"/>
            <a:ext cx="2313632" cy="1943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D3B01-71A5-B591-C6AD-B77AF78F9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84" y="3533038"/>
            <a:ext cx="2341067" cy="19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2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404549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- Compaction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266512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F4A4B8-8838-6F0A-4FE9-A6EA4A165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69" y="2438349"/>
            <a:ext cx="3787100" cy="28912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The compaction should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Simulate what is seen in the field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Give repeatable/good results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Be easy to use and have a sample extruder</a:t>
            </a:r>
          </a:p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Marshall Hammer </a:t>
            </a:r>
          </a:p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Super-Pave Gyratory Compactors (SGC)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Garamond"/>
              </a:rPr>
              <a:t>Just be careful of the water that is released during compaction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4F81A2-CD2D-B778-47F9-2EB62375B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578" y="2266512"/>
            <a:ext cx="1348857" cy="284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A14232-FD8E-FB91-54FF-445DA85E6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446" y="2481414"/>
            <a:ext cx="1577477" cy="2418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C23B6-DB38-FCA3-A5CA-71BED8B54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244" y="2658100"/>
            <a:ext cx="2226757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- Compaction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6C47360-F2BE-DAD9-3F51-DA2B887C3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19" y="2834054"/>
            <a:ext cx="6572250" cy="24662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Kneading Compactors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SGC Compactors</a:t>
            </a:r>
          </a:p>
          <a:p>
            <a:pPr marL="857250" lvl="2" indent="-171450" defTabSz="685800"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altLang="en-US" sz="1500" kern="0" dirty="0">
                <a:solidFill>
                  <a:srgbClr val="000000"/>
                </a:solidFill>
                <a:latin typeface="Garamond"/>
              </a:rPr>
              <a:t>30-50 Gyrations seems to be adequate for CIRR / CCPR mixtures although other levels can also be used</a:t>
            </a:r>
          </a:p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Compaction Hammers  (Impact)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Marshall Hammer</a:t>
            </a:r>
          </a:p>
          <a:p>
            <a:pPr marL="857250" lvl="2" indent="-171450" defTabSz="685800"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altLang="en-US" sz="1500" kern="0" dirty="0">
                <a:solidFill>
                  <a:srgbClr val="000000"/>
                </a:solidFill>
                <a:latin typeface="Garamond"/>
              </a:rPr>
              <a:t>50 blows / side </a:t>
            </a:r>
          </a:p>
          <a:p>
            <a:pPr marL="857250" lvl="2" indent="-171450" defTabSz="685800"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altLang="en-US" sz="1500" kern="0" dirty="0">
                <a:solidFill>
                  <a:srgbClr val="000000"/>
                </a:solidFill>
                <a:latin typeface="Garamond"/>
              </a:rPr>
              <a:t>75 blows / side</a:t>
            </a:r>
          </a:p>
        </p:txBody>
      </p:sp>
    </p:spTree>
    <p:extLst>
      <p:ext uri="{BB962C8B-B14F-4D97-AF65-F5344CB8AC3E}">
        <p14:creationId xmlns:p14="http://schemas.microsoft.com/office/powerpoint/2010/main" val="109590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- Compaction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B37B5EB-7EC9-1990-B520-C7A6864F2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31" y="2780943"/>
            <a:ext cx="8080131" cy="26157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What kind is better?</a:t>
            </a:r>
          </a:p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Gyratory - It produces a type of compaction that is closer to what is seen in the field.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  <a:latin typeface="Garamond"/>
              </a:rPr>
              <a:t>Pneumatic – kneading (used for density)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  <a:latin typeface="Garamond"/>
              </a:rPr>
              <a:t> Steel Wheel – Compressive (used mostly for finishing)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  <a:latin typeface="Garamond"/>
              </a:rPr>
              <a:t>Vibratory - kneading</a:t>
            </a:r>
          </a:p>
          <a:p>
            <a:pPr marL="257175" indent="-257175" defTabSz="685800" eaLnBrk="1" hangingPunct="1">
              <a:lnSpc>
                <a:spcPct val="9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 Impact Hammer </a:t>
            </a:r>
          </a:p>
          <a:p>
            <a:pPr marL="557213" lvl="1" indent="-214313" defTabSz="685800" eaLnBrk="1" hangingPunct="1">
              <a:lnSpc>
                <a:spcPct val="90000"/>
              </a:lnSpc>
              <a:buClr>
                <a:srgbClr val="333399"/>
              </a:buClr>
              <a:defRPr/>
            </a:pPr>
            <a:r>
              <a:rPr lang="en-US" altLang="en-US" sz="2100" kern="0" dirty="0">
                <a:solidFill>
                  <a:srgbClr val="000000"/>
                </a:solidFill>
                <a:latin typeface="Garamond"/>
              </a:rPr>
              <a:t>Compressive / Impact</a:t>
            </a:r>
          </a:p>
        </p:txBody>
      </p:sp>
    </p:spTree>
    <p:extLst>
      <p:ext uri="{BB962C8B-B14F-4D97-AF65-F5344CB8AC3E}">
        <p14:creationId xmlns:p14="http://schemas.microsoft.com/office/powerpoint/2010/main" val="2133511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4876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Typical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37525-BE70-414B-80C7-0BEE91976122}"/>
              </a:ext>
            </a:extLst>
          </p:cNvPr>
          <p:cNvSpPr txBox="1">
            <a:spLocks/>
          </p:cNvSpPr>
          <p:nvPr/>
        </p:nvSpPr>
        <p:spPr>
          <a:xfrm>
            <a:off x="406115" y="2466836"/>
            <a:ext cx="8331770" cy="22072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+mn-ea"/>
                <a:cs typeface="+mn-cs"/>
              </a:rPr>
              <a:t>RAP or Millings  </a:t>
            </a:r>
          </a:p>
          <a:p>
            <a:pPr marL="557213" lvl="1" indent="-214313" algn="l" defTabSz="6858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NO</a:t>
            </a: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 Granular Base and </a:t>
            </a:r>
            <a:r>
              <a:rPr lang="en-US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No</a:t>
            </a: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 Subgrade</a:t>
            </a:r>
          </a:p>
          <a:p>
            <a:pPr marL="857250" lvl="2" indent="-171450" algn="l" defTabSz="6858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Granular base is for FDR and </a:t>
            </a:r>
            <a:r>
              <a:rPr lang="en-US" altLang="en-US" sz="2000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Subgrade should not be used</a:t>
            </a:r>
          </a:p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+mn-ea"/>
                <a:cs typeface="+mn-cs"/>
              </a:rPr>
              <a:t>Water</a:t>
            </a:r>
          </a:p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+mn-ea"/>
                <a:cs typeface="+mn-cs"/>
              </a:rPr>
              <a:t>Emulsion or Asphalt Foam</a:t>
            </a:r>
          </a:p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+mn-ea"/>
                <a:cs typeface="+mn-cs"/>
              </a:rPr>
              <a:t>Added RAP or Added Rock</a:t>
            </a:r>
          </a:p>
          <a:p>
            <a:pPr marL="557213" lvl="1" indent="-214313" algn="l" defTabSz="6858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added materials – only if appropriate thickness or cross section is not present </a:t>
            </a:r>
          </a:p>
          <a:p>
            <a:pPr marL="557213" lvl="1" indent="-214313" algn="l" defTabSz="6858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must be accounted for in the design</a:t>
            </a:r>
          </a:p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+mn-ea"/>
                <a:cs typeface="+mn-cs"/>
              </a:rPr>
              <a:t>Chemical Stabilizer – Optional</a:t>
            </a:r>
          </a:p>
          <a:p>
            <a:pPr marL="557213" lvl="1" indent="-214313" algn="l" defTabSz="6858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Hydrated Lime, Fly Ash, Cement or Other</a:t>
            </a:r>
          </a:p>
          <a:p>
            <a:endParaRPr lang="en-US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3496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Materials</a:t>
            </a:r>
          </a:p>
        </p:txBody>
      </p:sp>
    </p:spTree>
    <p:extLst>
      <p:ext uri="{BB962C8B-B14F-4D97-AF65-F5344CB8AC3E}">
        <p14:creationId xmlns:p14="http://schemas.microsoft.com/office/powerpoint/2010/main" val="271307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001E4A1-3925-52AA-C2B3-1A9ED6FC5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96" y="2593047"/>
            <a:ext cx="3966797" cy="3027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 defTabSz="685800" eaLnBrk="1" hangingPunct="1">
              <a:lnSpc>
                <a:spcPct val="80000"/>
              </a:lnSpc>
              <a:buClr>
                <a:srgbClr val="6600FF"/>
              </a:buClr>
              <a:buNone/>
              <a:defRPr/>
            </a:pPr>
            <a:endParaRPr lang="en-US" altLang="en-US" sz="1200" kern="0" dirty="0">
              <a:solidFill>
                <a:srgbClr val="000000"/>
              </a:solidFill>
              <a:latin typeface="Garamond"/>
            </a:endParaRP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Start with Hand Mixes for CIR / CCPR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Takes a Trained Technician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Use an Estimated Emulsion Content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Defines optimum water content for the mixtures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Adjust for total fluids for remaining emulsion contents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Rice Gravity (AASHTO T-209)</a:t>
            </a:r>
            <a:r>
              <a:rPr lang="en-US" altLang="en-US" sz="2000" kern="0" dirty="0">
                <a:solidFill>
                  <a:srgbClr val="FF0000"/>
                </a:solidFill>
                <a:latin typeface="Garamond"/>
              </a:rPr>
              <a:t>*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on Cured Emulsion Mix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Bulk Gravity (AASHTO T-166)</a:t>
            </a:r>
            <a:r>
              <a:rPr lang="en-US" altLang="en-US" sz="2000" kern="0" dirty="0">
                <a:solidFill>
                  <a:srgbClr val="FF0000"/>
                </a:solidFill>
                <a:latin typeface="Garamond"/>
              </a:rPr>
              <a:t>*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on Compacted and Cured samples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Tensile Strength Ratio (T-283)</a:t>
            </a:r>
            <a:r>
              <a:rPr lang="en-US" altLang="en-US" sz="2000" kern="0" dirty="0">
                <a:solidFill>
                  <a:srgbClr val="FF0000"/>
                </a:solidFill>
                <a:latin typeface="Garamond"/>
              </a:rPr>
              <a:t>*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both Dry and Wet, psi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82FEA-5582-C8EC-7ECD-21CC27828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56" y="2576985"/>
            <a:ext cx="4523367" cy="21790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 defTabSz="685800" eaLnBrk="1" hangingPunct="1">
              <a:lnSpc>
                <a:spcPct val="80000"/>
              </a:lnSpc>
              <a:buClr>
                <a:srgbClr val="6600FF"/>
              </a:buClr>
              <a:buNone/>
              <a:defRPr/>
            </a:pPr>
            <a:endParaRPr lang="en-US" altLang="en-US" sz="1200" kern="0" dirty="0">
              <a:solidFill>
                <a:srgbClr val="000000"/>
              </a:solidFill>
              <a:latin typeface="Garamond"/>
            </a:endParaRP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Marshall Testing (T-245) </a:t>
            </a:r>
            <a:r>
              <a:rPr lang="en-US" altLang="en-US" sz="2000" kern="0" dirty="0">
                <a:solidFill>
                  <a:srgbClr val="FF0000"/>
                </a:solidFill>
                <a:latin typeface="Garamond"/>
              </a:rPr>
              <a:t>*</a:t>
            </a:r>
            <a:endParaRPr lang="en-US" altLang="en-US" sz="2000" kern="0" dirty="0">
              <a:solidFill>
                <a:srgbClr val="000000"/>
              </a:solidFill>
              <a:latin typeface="Garamond"/>
            </a:endParaRP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Strength and Flow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Retained Marshall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Marshall Quotient (?)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Boil Test </a:t>
            </a:r>
            <a:r>
              <a:rPr lang="en-US" altLang="en-US" sz="2000" kern="0" dirty="0">
                <a:solidFill>
                  <a:srgbClr val="FF0000"/>
                </a:solidFill>
                <a:latin typeface="Garamond"/>
              </a:rPr>
              <a:t>*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on Emulsion Mix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Raveling Test for CIR Mixes (ASTM D-7196)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Garamond"/>
              </a:rPr>
              <a:t>on a compacted but uncured Emulsion Mix</a:t>
            </a:r>
          </a:p>
          <a:p>
            <a:pPr marL="42863" indent="0" eaLnBrk="1" hangingPunct="1">
              <a:lnSpc>
                <a:spcPct val="80000"/>
              </a:lnSpc>
              <a:buClr>
                <a:srgbClr val="333399"/>
              </a:buClr>
              <a:buNone/>
              <a:defRPr/>
            </a:pPr>
            <a:endParaRPr lang="en-US" altLang="en-US" sz="1650" kern="0" dirty="0">
              <a:solidFill>
                <a:srgbClr val="000000"/>
              </a:solidFill>
              <a:latin typeface="Garamond"/>
            </a:endParaRPr>
          </a:p>
          <a:p>
            <a:pPr marL="42863" indent="0" eaLnBrk="1" hangingPunct="1">
              <a:lnSpc>
                <a:spcPct val="80000"/>
              </a:lnSpc>
              <a:buClr>
                <a:srgbClr val="333399"/>
              </a:buClr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*You must account for the water in the emulsion and deduct that from the added water content.  Deviations may apply for the test methods referenced.</a:t>
            </a:r>
          </a:p>
          <a:p>
            <a:pPr indent="-214313" eaLnBrk="1" hangingPunct="1">
              <a:lnSpc>
                <a:spcPct val="80000"/>
              </a:lnSpc>
              <a:buClr>
                <a:srgbClr val="333399"/>
              </a:buClr>
              <a:defRPr/>
            </a:pPr>
            <a:endParaRPr lang="en-US" altLang="en-US" sz="1650" kern="0" dirty="0">
              <a:solidFill>
                <a:srgbClr val="000000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96058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446101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- Notes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308064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03AEED-0106-06A1-DBE3-6B254A7A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2377429"/>
            <a:ext cx="8523410" cy="313152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Back out the moisture in the emulsion and make optimization samples for curves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An example (I am using unrealistic numbers for ease of calculating)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if the Optimum Water Content is determined to be 10%</a:t>
            </a:r>
          </a:p>
          <a:p>
            <a:pPr marL="1200150" lvl="3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Determined from hand mixes</a:t>
            </a:r>
          </a:p>
          <a:p>
            <a:pPr marL="1200150" lvl="3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You want to use an Emulsion content of 3%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The Emulsion Residue is 67%</a:t>
            </a:r>
          </a:p>
          <a:p>
            <a:pPr marL="1200150" lvl="3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1% Water is being added by the emulsion</a:t>
            </a:r>
          </a:p>
          <a:p>
            <a:pPr marL="1200150" lvl="3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2% Asphalt is being added by the emulsion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Moisture Content of the RAP is 2%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1% Water must be deducted from the Water Total</a:t>
            </a:r>
          </a:p>
          <a:p>
            <a:pPr marL="857250" lvl="2" indent="-17145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7% Water and 3% Emulsion is then Added to the Mixture</a:t>
            </a:r>
          </a:p>
          <a:p>
            <a:pPr marL="685800" lvl="2" indent="0" defTabSz="685800" fontAlgn="base">
              <a:lnSpc>
                <a:spcPct val="80000"/>
              </a:lnSpc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   (1% water from the emulsion and 2% in-situ water in the RAP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endParaRPr lang="en-US" altLang="en-US" sz="2100" kern="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70591-E2EE-40C5-7A45-0BFE9D1858D9}"/>
              </a:ext>
            </a:extLst>
          </p:cNvPr>
          <p:cNvSpPr txBox="1"/>
          <p:nvPr/>
        </p:nvSpPr>
        <p:spPr>
          <a:xfrm>
            <a:off x="6830320" y="4110153"/>
            <a:ext cx="21804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Garamond" panose="02020404030301010803" pitchFamily="18" charset="0"/>
              </a:rPr>
              <a:t>The moisture, in the emulsion, must be accounted for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6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330E8-61F0-4C4B-B3A9-C7BDD6EF7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49CD95-7D22-6C40-862F-CA64A91D6675}"/>
              </a:ext>
            </a:extLst>
          </p:cNvPr>
          <p:cNvSpPr/>
          <p:nvPr/>
        </p:nvSpPr>
        <p:spPr>
          <a:xfrm>
            <a:off x="-5579" y="4602516"/>
            <a:ext cx="9149579" cy="1398234"/>
          </a:xfrm>
          <a:prstGeom prst="rect">
            <a:avLst/>
          </a:prstGeom>
          <a:solidFill>
            <a:srgbClr val="FFC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72464-2221-D449-BCE5-D7D885F28CBA}"/>
              </a:ext>
            </a:extLst>
          </p:cNvPr>
          <p:cNvSpPr txBox="1"/>
          <p:nvPr/>
        </p:nvSpPr>
        <p:spPr>
          <a:xfrm>
            <a:off x="1290205" y="5120896"/>
            <a:ext cx="8383199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MIX DESIGN TESTS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B8CD6-7E18-9C4F-9644-8E7CC3FE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3" y="3984018"/>
            <a:ext cx="1634144" cy="44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C4AD0-DA32-3642-9858-CFF50DBED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02" y="4602516"/>
            <a:ext cx="1109176" cy="13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8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429481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– Tests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291444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38CCF5-E9F0-AAD0-97B4-F29BF22EA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77" y="2398552"/>
            <a:ext cx="3525964" cy="30093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IDT, psi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A TSR is being generated</a:t>
            </a:r>
          </a:p>
          <a:p>
            <a:pPr marL="857250" lvl="2" indent="-171450" defTabSz="685800" eaLnBrk="1" hangingPunct="1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IDT Can be generated from the DRY TSR</a:t>
            </a:r>
          </a:p>
          <a:p>
            <a:pPr marL="857250" lvl="2" indent="-171450" defTabSz="685800" eaLnBrk="1" hangingPunct="1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Can be collected as information only until enough information is gathered to generate a spec</a:t>
            </a:r>
          </a:p>
          <a:p>
            <a:pPr marL="857250" lvl="2" indent="-171450" defTabSz="685800" eaLnBrk="1" hangingPunct="1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45 psi min is typical for Dry samples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Marshall Strength 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Ideal in determining strength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1250 </a:t>
            </a:r>
            <a:r>
              <a:rPr lang="en-US" altLang="en-US" sz="1400" kern="0" dirty="0" err="1">
                <a:solidFill>
                  <a:srgbClr val="000000"/>
                </a:solidFill>
                <a:latin typeface="Garamond"/>
              </a:rPr>
              <a:t>lbs</a:t>
            </a: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 min 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Marshall Quotient (experimental)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35,000 </a:t>
            </a:r>
            <a:r>
              <a:rPr lang="en-US" altLang="en-US" sz="1400" kern="0" dirty="0" err="1">
                <a:solidFill>
                  <a:srgbClr val="000000"/>
                </a:solidFill>
                <a:latin typeface="Garamond"/>
              </a:rPr>
              <a:t>lbs</a:t>
            </a: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/in max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Optimizes Strength and Flexibility (Flow) 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Gathered from Marshall Strength/Flow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67EC813-E8C2-6571-F3B0-6C4870144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858" y="2567261"/>
            <a:ext cx="2634711" cy="19013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endParaRPr lang="en-US" altLang="en-US" sz="1200" kern="0" dirty="0">
              <a:solidFill>
                <a:srgbClr val="000000"/>
              </a:solidFill>
              <a:latin typeface="Garamond"/>
            </a:endParaRP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Dynamic or Resilient Modulus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Used in determining a Structural Number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Information only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Raveling Test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Used to determine the integrity of the Mixture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1400" kern="0" dirty="0">
                <a:solidFill>
                  <a:srgbClr val="000000"/>
                </a:solidFill>
                <a:latin typeface="Garamond"/>
              </a:rPr>
              <a:t>Indicates the suitability for early traffic</a:t>
            </a: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Boil Test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0D8910-AF72-993E-ACDF-1C386960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032" y="2956553"/>
            <a:ext cx="2837039" cy="24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– Report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FEA95D-FB3C-8E8C-75EA-E2D490ACE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84" y="2780943"/>
            <a:ext cx="3410123" cy="298827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Hand Mixes</a:t>
            </a:r>
          </a:p>
          <a:p>
            <a:pPr marL="557213" lvl="1" indent="-214313" defTabSz="685800" fontAlgn="base">
              <a:lnSpc>
                <a:spcPct val="80000"/>
              </a:lnSpc>
              <a:spcAft>
                <a:spcPct val="0"/>
              </a:spcAft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Determines Water content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Bulk Gravity (DRY)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 err="1">
                <a:solidFill>
                  <a:srgbClr val="000000"/>
                </a:solidFill>
              </a:rPr>
              <a:t>Gmm</a:t>
            </a:r>
            <a:r>
              <a:rPr lang="en-US" altLang="en-US" sz="2000" kern="0" dirty="0">
                <a:solidFill>
                  <a:srgbClr val="000000"/>
                </a:solidFill>
              </a:rPr>
              <a:t> (Theo. Max Gravity)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Air Voids (Dry)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Boil Tests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Dynamic Modulus (E*) ?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Dry IDT Strength, psi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Wet IDT Strength, psi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% Retained Strength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Marshall Stability/Flow (25°C/40°C)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0F45EB7-9ADD-5A97-4459-BAE145F4A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415" y="4387004"/>
            <a:ext cx="2915134" cy="94846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Wet Marshall Stability 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% Retained Stability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Marshall Quotient ( ? )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Raveling Test</a:t>
            </a:r>
          </a:p>
          <a:p>
            <a:pPr marL="257175" indent="-257175" defTabSz="685800" fontAlgn="base">
              <a:lnSpc>
                <a:spcPct val="80000"/>
              </a:lnSpc>
              <a:spcAft>
                <a:spcPct val="0"/>
              </a:spcAft>
              <a:buClr>
                <a:srgbClr val="6600FF"/>
              </a:buClr>
              <a:defRPr/>
            </a:pPr>
            <a:endParaRPr lang="en-US" altLang="en-US" sz="1800" kern="0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A9C682-56D9-4AE9-85A6-FD4AC161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327" y="2047119"/>
            <a:ext cx="2252151" cy="1945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9B3AA-00EE-26E3-C86D-1B4FE3CC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867" y="3997515"/>
            <a:ext cx="2408149" cy="198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50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4500" dirty="0">
                <a:solidFill>
                  <a:prstClr val="black"/>
                </a:solidFill>
              </a:rPr>
              <a:t>Mix Design – Report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Roboto Condensed" pitchFamily="2" charset="0"/>
                <a:ea typeface="Roboto Condensed" pitchFamily="2" charset="0"/>
              </a:rPr>
              <a:t>CIR / CCPR Mix Design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AA885E1-2889-3167-D37B-3367C67B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6" y="2545624"/>
            <a:ext cx="2632032" cy="388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2B0DD-1767-604D-1944-23E464895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050" y="2542931"/>
            <a:ext cx="3059550" cy="3858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23F3ED-3FA4-25C2-BB91-87BDB2DD3E72}"/>
              </a:ext>
            </a:extLst>
          </p:cNvPr>
          <p:cNvSpPr txBox="1"/>
          <p:nvPr/>
        </p:nvSpPr>
        <p:spPr>
          <a:xfrm>
            <a:off x="5861539" y="3848994"/>
            <a:ext cx="2876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A Kansas CIR Example</a:t>
            </a:r>
          </a:p>
        </p:txBody>
      </p:sp>
    </p:spTree>
    <p:extLst>
      <p:ext uri="{BB962C8B-B14F-4D97-AF65-F5344CB8AC3E}">
        <p14:creationId xmlns:p14="http://schemas.microsoft.com/office/powerpoint/2010/main" val="4006879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330E8-61F0-4C4B-B3A9-C7BDD6EF7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49CD95-7D22-6C40-862F-CA64A91D6675}"/>
              </a:ext>
            </a:extLst>
          </p:cNvPr>
          <p:cNvSpPr/>
          <p:nvPr/>
        </p:nvSpPr>
        <p:spPr>
          <a:xfrm>
            <a:off x="-5579" y="4602516"/>
            <a:ext cx="9149579" cy="1398234"/>
          </a:xfrm>
          <a:prstGeom prst="rect">
            <a:avLst/>
          </a:prstGeom>
          <a:solidFill>
            <a:srgbClr val="FFC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72464-2221-D449-BCE5-D7D885F28CBA}"/>
              </a:ext>
            </a:extLst>
          </p:cNvPr>
          <p:cNvSpPr txBox="1"/>
          <p:nvPr/>
        </p:nvSpPr>
        <p:spPr>
          <a:xfrm>
            <a:off x="1290205" y="5120896"/>
            <a:ext cx="8383199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QUESTIONS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B8CD6-7E18-9C4F-9644-8E7CC3FE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3" y="3984018"/>
            <a:ext cx="1634144" cy="44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C4AD0-DA32-3642-9858-CFF50DBED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02" y="4602516"/>
            <a:ext cx="1109176" cy="139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41CFA-1C4F-37DB-A27A-49E4909FF470}"/>
              </a:ext>
            </a:extLst>
          </p:cNvPr>
          <p:cNvSpPr txBox="1"/>
          <p:nvPr/>
        </p:nvSpPr>
        <p:spPr>
          <a:xfrm>
            <a:off x="5889355" y="4512314"/>
            <a:ext cx="3185669" cy="151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1500" b="1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Mike Hemsley</a:t>
            </a:r>
          </a:p>
          <a:p>
            <a:pPr>
              <a:lnSpc>
                <a:spcPts val="3900"/>
              </a:lnSpc>
            </a:pPr>
            <a:r>
              <a:rPr lang="en-US" sz="1500" b="1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Paragon Technical Services, Inc</a:t>
            </a:r>
          </a:p>
          <a:p>
            <a:pPr>
              <a:lnSpc>
                <a:spcPts val="3900"/>
              </a:lnSpc>
            </a:pPr>
            <a:r>
              <a:rPr lang="en-US" sz="1500" b="1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Mike.Hemsley@ptsilab.com</a:t>
            </a:r>
          </a:p>
        </p:txBody>
      </p:sp>
    </p:spTree>
    <p:extLst>
      <p:ext uri="{BB962C8B-B14F-4D97-AF65-F5344CB8AC3E}">
        <p14:creationId xmlns:p14="http://schemas.microsoft.com/office/powerpoint/2010/main" val="186888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662238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Material Requirements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524201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Materials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DCCEF-5F17-8F6B-E38F-F90A12BC92F0}"/>
              </a:ext>
            </a:extLst>
          </p:cNvPr>
          <p:cNvSpPr txBox="1"/>
          <p:nvPr/>
        </p:nvSpPr>
        <p:spPr>
          <a:xfrm>
            <a:off x="357912" y="2546947"/>
            <a:ext cx="6371135" cy="3566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RAP or Millings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Must be taken / sampled from the Roadway or Stockpile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Watch for too many fines</a:t>
            </a:r>
          </a:p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Water 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Must be Potable</a:t>
            </a:r>
          </a:p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Emulsion or </a:t>
            </a:r>
            <a:r>
              <a:rPr lang="en-US" altLang="en-US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Asphalt Foam (not being covered)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Specialty Emulsion Graded as a CSS-1H but is a specifically designed for CCPR / CIR applications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Supplied by the Emulsion Supplier for the Mix Design</a:t>
            </a:r>
          </a:p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FF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Chemical Stabilizer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</a:rPr>
              <a:t>As needed or required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076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330E8-61F0-4C4B-B3A9-C7BDD6EF7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49CD95-7D22-6C40-862F-CA64A91D6675}"/>
              </a:ext>
            </a:extLst>
          </p:cNvPr>
          <p:cNvSpPr/>
          <p:nvPr/>
        </p:nvSpPr>
        <p:spPr>
          <a:xfrm>
            <a:off x="-5579" y="4602516"/>
            <a:ext cx="9149579" cy="1398234"/>
          </a:xfrm>
          <a:prstGeom prst="rect">
            <a:avLst/>
          </a:prstGeom>
          <a:solidFill>
            <a:srgbClr val="FFC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72464-2221-D449-BCE5-D7D885F28CBA}"/>
              </a:ext>
            </a:extLst>
          </p:cNvPr>
          <p:cNvSpPr txBox="1"/>
          <p:nvPr/>
        </p:nvSpPr>
        <p:spPr>
          <a:xfrm>
            <a:off x="1290205" y="5120896"/>
            <a:ext cx="8383199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SAMPLING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B8CD6-7E18-9C4F-9644-8E7CC3FE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3" y="3984018"/>
            <a:ext cx="1634144" cy="44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C4AD0-DA32-3642-9858-CFF50DBED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02" y="4602516"/>
            <a:ext cx="1109176" cy="13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0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Sampling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4DE8B-4F56-4F21-D330-77FC1A78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36" y="3223806"/>
            <a:ext cx="1459505" cy="104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A84539-844D-05B1-B0E3-3DEAC698B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336" y="3223806"/>
            <a:ext cx="1563760" cy="1042506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0DB29384-2A1F-B552-51AC-0648940DA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38" y="2797290"/>
            <a:ext cx="28358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Back Hoe / Trenching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E0DEF6-3A85-B829-C95E-0D45FCA05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835" y="4542633"/>
            <a:ext cx="1979848" cy="1371719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B9D11042-B3D5-BBED-A97F-38BA4A541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66" y="5038161"/>
            <a:ext cx="9316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Coring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7A675D-F2AC-16CA-C05A-666BB2B13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857" y="4082664"/>
            <a:ext cx="2400508" cy="1705504"/>
          </a:xfrm>
          <a:prstGeom prst="rect">
            <a:avLst/>
          </a:prstGeom>
        </p:spPr>
      </p:pic>
      <p:sp>
        <p:nvSpPr>
          <p:cNvPr id="13" name="Text Box 16">
            <a:extLst>
              <a:ext uri="{FF2B5EF4-FFF2-40B4-BE49-F238E27FC236}">
                <a16:creationId xmlns:a16="http://schemas.microsoft.com/office/drawing/2014/main" id="{34B682CD-CECB-456D-E61F-65C8D22C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194" y="4735361"/>
            <a:ext cx="1997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Milling Machine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3B8E86-D3E2-E6BF-730C-6E41D2AC5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943" y="2492222"/>
            <a:ext cx="1540898" cy="1463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298E50-E70F-7679-B56C-20E852022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360" y="2061133"/>
            <a:ext cx="1833531" cy="1472312"/>
          </a:xfrm>
          <a:prstGeom prst="rect">
            <a:avLst/>
          </a:prstGeom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D6180EE3-9F9B-58ED-2188-F10DAA7DA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944" y="2049960"/>
            <a:ext cx="18630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RAP Stockpiles</a:t>
            </a:r>
          </a:p>
        </p:txBody>
      </p:sp>
    </p:spTree>
    <p:extLst>
      <p:ext uri="{BB962C8B-B14F-4D97-AF65-F5344CB8AC3E}">
        <p14:creationId xmlns:p14="http://schemas.microsoft.com/office/powerpoint/2010/main" val="2082562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Sampling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Sampling</a:t>
            </a: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B10777AE-AB73-E21D-C3CD-C0577A610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801937"/>
              </p:ext>
            </p:extLst>
          </p:nvPr>
        </p:nvGraphicFramePr>
        <p:xfrm>
          <a:off x="7539404" y="4111870"/>
          <a:ext cx="1268016" cy="164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9221" name="Object 9">
                        <a:extLst>
                          <a:ext uri="{FF2B5EF4-FFF2-40B4-BE49-F238E27FC236}">
                            <a16:creationId xmlns:a16="http://schemas.microsoft.com/office/drawing/2014/main" id="{2A807D87-6105-EE36-B4A3-2654F64885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9404" y="4111870"/>
                        <a:ext cx="1268016" cy="1640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00B48B6-BD10-6AB3-02AD-C63DF236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286250"/>
            <a:ext cx="127516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5">
            <a:extLst>
              <a:ext uri="{FF2B5EF4-FFF2-40B4-BE49-F238E27FC236}">
                <a16:creationId xmlns:a16="http://schemas.microsoft.com/office/drawing/2014/main" id="{F40955E7-C310-6E76-994E-548C04EBF3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211222"/>
              </p:ext>
            </p:extLst>
          </p:nvPr>
        </p:nvGraphicFramePr>
        <p:xfrm>
          <a:off x="1252446" y="3436052"/>
          <a:ext cx="1266825" cy="1639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6" imgW="5829300" imgH="7543800" progId="AcroExch.Document.7">
                  <p:embed/>
                </p:oleObj>
              </mc:Choice>
              <mc:Fallback>
                <p:oleObj name="Acrobat Document" r:id="rId6" imgW="5829300" imgH="7543800" progId="AcroExch.Document.7">
                  <p:embed/>
                  <p:pic>
                    <p:nvPicPr>
                      <p:cNvPr id="9222" name="Object 5">
                        <a:extLst>
                          <a:ext uri="{FF2B5EF4-FFF2-40B4-BE49-F238E27FC236}">
                            <a16:creationId xmlns:a16="http://schemas.microsoft.com/office/drawing/2014/main" id="{4A4B7B2F-C6BC-B64D-9906-B07379ADD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446" y="3436052"/>
                        <a:ext cx="1266825" cy="1639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93161F8D-4566-C921-F2EB-E8833F3F70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274229"/>
              </p:ext>
            </p:extLst>
          </p:nvPr>
        </p:nvGraphicFramePr>
        <p:xfrm>
          <a:off x="2395904" y="2960789"/>
          <a:ext cx="1266825" cy="1639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8" imgW="5829300" imgH="7543800" progId="AcroExch.Document.7">
                  <p:embed/>
                </p:oleObj>
              </mc:Choice>
              <mc:Fallback>
                <p:oleObj name="Acrobat Document" r:id="rId8" imgW="5829300" imgH="7543800" progId="AcroExch.Document.7">
                  <p:embed/>
                  <p:pic>
                    <p:nvPicPr>
                      <p:cNvPr id="9223" name="Object 6">
                        <a:extLst>
                          <a:ext uri="{FF2B5EF4-FFF2-40B4-BE49-F238E27FC236}">
                            <a16:creationId xmlns:a16="http://schemas.microsoft.com/office/drawing/2014/main" id="{F9B52F2F-F467-80D4-C1FA-D98F0E2362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5904" y="2960789"/>
                        <a:ext cx="1266825" cy="1639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7">
            <a:extLst>
              <a:ext uri="{FF2B5EF4-FFF2-40B4-BE49-F238E27FC236}">
                <a16:creationId xmlns:a16="http://schemas.microsoft.com/office/drawing/2014/main" id="{B53C38D2-3D87-74B6-638C-0F6F89C300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504257"/>
              </p:ext>
            </p:extLst>
          </p:nvPr>
        </p:nvGraphicFramePr>
        <p:xfrm>
          <a:off x="3525716" y="1417809"/>
          <a:ext cx="3782616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10" imgW="5829300" imgH="7543800" progId="AcroExch.Document.7">
                  <p:embed/>
                </p:oleObj>
              </mc:Choice>
              <mc:Fallback>
                <p:oleObj name="Acrobat Document" r:id="rId10" imgW="5829300" imgH="7543800" progId="AcroExch.Document.7">
                  <p:embed/>
                  <p:pic>
                    <p:nvPicPr>
                      <p:cNvPr id="9219" name="Object 7">
                        <a:extLst>
                          <a:ext uri="{FF2B5EF4-FFF2-40B4-BE49-F238E27FC236}">
                            <a16:creationId xmlns:a16="http://schemas.microsoft.com/office/drawing/2014/main" id="{C26E842A-AE8C-D6A4-EA92-EDB22A0C7B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716" y="1417809"/>
                        <a:ext cx="3782616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525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56248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Sampling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42444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Sampling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15E4158-AC90-377D-B593-1D94E17D0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08" y="2424445"/>
            <a:ext cx="8395464" cy="33944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Make sure you take enough sample 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Several trial designs may be required and its better to have too much than not enough</a:t>
            </a:r>
          </a:p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Make sure the samples are placed in sealed containers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So In-situ moisture content may be determined</a:t>
            </a:r>
          </a:p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Make sure that samples from different locations are kept separate and labeled appropriately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Multiple designs may be needed based on location</a:t>
            </a:r>
          </a:p>
          <a:p>
            <a:pPr marL="257175" indent="-257175" defTabSz="685800" eaLnBrk="1" hangingPunct="1"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All sample location details should be recorded</a:t>
            </a:r>
          </a:p>
          <a:p>
            <a:pPr marL="557213" lvl="1" indent="-214313" defTabSz="685800" eaLnBrk="1" hangingPunct="1"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Lift thickness and Composition</a:t>
            </a:r>
          </a:p>
        </p:txBody>
      </p:sp>
    </p:spTree>
    <p:extLst>
      <p:ext uri="{BB962C8B-B14F-4D97-AF65-F5344CB8AC3E}">
        <p14:creationId xmlns:p14="http://schemas.microsoft.com/office/powerpoint/2010/main" val="241910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330E8-61F0-4C4B-B3A9-C7BDD6EF7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857250"/>
            <a:ext cx="9134475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49CD95-7D22-6C40-862F-CA64A91D6675}"/>
              </a:ext>
            </a:extLst>
          </p:cNvPr>
          <p:cNvSpPr/>
          <p:nvPr/>
        </p:nvSpPr>
        <p:spPr>
          <a:xfrm>
            <a:off x="-5579" y="4602516"/>
            <a:ext cx="9149579" cy="1398234"/>
          </a:xfrm>
          <a:prstGeom prst="rect">
            <a:avLst/>
          </a:prstGeom>
          <a:solidFill>
            <a:srgbClr val="FFC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72464-2221-D449-BCE5-D7D885F28CBA}"/>
              </a:ext>
            </a:extLst>
          </p:cNvPr>
          <p:cNvSpPr txBox="1"/>
          <p:nvPr/>
        </p:nvSpPr>
        <p:spPr>
          <a:xfrm>
            <a:off x="1290205" y="5120896"/>
            <a:ext cx="8383199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500" dirty="0"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rPr>
              <a:t>MATERIAL TESTS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B8CD6-7E18-9C4F-9644-8E7CC3FE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3" y="3984018"/>
            <a:ext cx="1634144" cy="44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C4AD0-DA32-3642-9858-CFF50DBED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02" y="4602516"/>
            <a:ext cx="1109176" cy="13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1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FD9-D732-0C4C-A424-ADA620D85938}"/>
              </a:ext>
            </a:extLst>
          </p:cNvPr>
          <p:cNvSpPr txBox="1">
            <a:spLocks/>
          </p:cNvSpPr>
          <p:nvPr/>
        </p:nvSpPr>
        <p:spPr>
          <a:xfrm>
            <a:off x="405636" y="1811872"/>
            <a:ext cx="6858000" cy="7548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4500" dirty="0"/>
              <a:t>Material Tests - RAP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8E13F-A1A0-3942-BD47-9D7645DCF104}"/>
              </a:ext>
            </a:extLst>
          </p:cNvPr>
          <p:cNvCxnSpPr/>
          <p:nvPr/>
        </p:nvCxnSpPr>
        <p:spPr>
          <a:xfrm>
            <a:off x="486865" y="2673835"/>
            <a:ext cx="88997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196AAD6-56A7-9C48-B34B-5E91F570419D}"/>
              </a:ext>
            </a:extLst>
          </p:cNvPr>
          <p:cNvSpPr txBox="1">
            <a:spLocks/>
          </p:cNvSpPr>
          <p:nvPr/>
        </p:nvSpPr>
        <p:spPr>
          <a:xfrm>
            <a:off x="1661773" y="868191"/>
            <a:ext cx="6678347" cy="44498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oboto Bold Condensed" panose="02000000000000000000" pitchFamily="2" charset="0"/>
                <a:ea typeface="Roboto Bold Condensed" panose="02000000000000000000" pitchFamily="2" charset="0"/>
                <a:cs typeface="Roboto Bold Condensed" panose="02000000000000000000" pitchFamily="2" charset="0"/>
              </a:defRPr>
            </a:lvl1pPr>
          </a:lstStyle>
          <a:p>
            <a:r>
              <a:rPr lang="en-US" sz="2400" dirty="0">
                <a:latin typeface="Roboto Condensed" pitchFamily="2" charset="0"/>
                <a:ea typeface="Roboto Condensed" pitchFamily="2" charset="0"/>
              </a:rPr>
              <a:t>CIR / CCPR Material Tests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105CBC-287E-0F2F-880B-CBA4CDD1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780944"/>
            <a:ext cx="6172200" cy="33944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Moisture Content (AASHTO T-255)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% Moisture by weight of the Dry Aggregate (RAP)</a:t>
            </a:r>
            <a:endParaRPr lang="en-US" altLang="en-US" sz="1500" kern="0" dirty="0">
              <a:solidFill>
                <a:srgbClr val="000000"/>
              </a:solidFill>
              <a:latin typeface="Garamond"/>
            </a:endParaRP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Washed Gradation (AASHTO T-27)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Sieve Analysis / Particle Size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Include T-11 for percent passing the No 200 sieve</a:t>
            </a:r>
            <a:endParaRPr lang="en-US" altLang="en-US" sz="1800" kern="0" dirty="0">
              <a:solidFill>
                <a:srgbClr val="000000"/>
              </a:solidFill>
              <a:latin typeface="Garamond"/>
            </a:endParaRP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Asphalt Content (AASHTO T-164)</a:t>
            </a:r>
            <a:endParaRPr lang="en-US" altLang="en-US" sz="2100" kern="0" dirty="0">
              <a:solidFill>
                <a:srgbClr val="000000"/>
              </a:solidFill>
              <a:latin typeface="Garamond"/>
            </a:endParaRPr>
          </a:p>
          <a:p>
            <a:pPr marL="257175" indent="-257175" defTabSz="685800" eaLnBrk="1" hangingPunct="1">
              <a:lnSpc>
                <a:spcPct val="80000"/>
              </a:lnSpc>
              <a:buClr>
                <a:srgbClr val="6600FF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  <a:latin typeface="Garamond"/>
              </a:rPr>
              <a:t>Extracted Gradation (AASHTO T-30)</a:t>
            </a:r>
          </a:p>
          <a:p>
            <a:pPr marL="557213" lvl="1" indent="-214313" defTabSz="685800" eaLnBrk="1" hangingPunct="1">
              <a:lnSpc>
                <a:spcPct val="80000"/>
              </a:lnSpc>
              <a:buClr>
                <a:srgbClr val="333399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Garamond"/>
              </a:rPr>
              <a:t>Material Properties</a:t>
            </a:r>
          </a:p>
        </p:txBody>
      </p:sp>
    </p:spTree>
    <p:extLst>
      <p:ext uri="{BB962C8B-B14F-4D97-AF65-F5344CB8AC3E}">
        <p14:creationId xmlns:p14="http://schemas.microsoft.com/office/powerpoint/2010/main" val="2603848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871C2DB5-C0AA-40E9-99C9-3596B0AC685D}"/>
</file>

<file path=customXml/itemProps2.xml><?xml version="1.0" encoding="utf-8"?>
<ds:datastoreItem xmlns:ds="http://schemas.openxmlformats.org/officeDocument/2006/customXml" ds:itemID="{1BCC9053-998A-4B5D-892D-15148680D5F9}"/>
</file>

<file path=customXml/itemProps3.xml><?xml version="1.0" encoding="utf-8"?>
<ds:datastoreItem xmlns:ds="http://schemas.openxmlformats.org/officeDocument/2006/customXml" ds:itemID="{5C0C19CD-B9AD-4C28-AEA1-7F539982E85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</TotalTime>
  <Words>1565</Words>
  <Application>Microsoft Office PowerPoint</Application>
  <PresentationFormat>On-screen Show (4:3)</PresentationFormat>
  <Paragraphs>286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Garamond</vt:lpstr>
      <vt:lpstr>Roboto</vt:lpstr>
      <vt:lpstr>Roboto Bold Condensed</vt:lpstr>
      <vt:lpstr>Roboto Condensed</vt:lpstr>
      <vt:lpstr>Wingdings</vt:lpstr>
      <vt:lpstr>1_Office Theme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Tyler</dc:creator>
  <cp:lastModifiedBy>Sanghyun Chun</cp:lastModifiedBy>
  <cp:revision>22</cp:revision>
  <dcterms:created xsi:type="dcterms:W3CDTF">2023-01-24T19:34:59Z</dcterms:created>
  <dcterms:modified xsi:type="dcterms:W3CDTF">2023-05-03T20:58:47Z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</Properties>
</file>