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22.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notesSlides/notesSlide21.xml" ContentType="application/vnd.openxmlformats-officedocument.presentationml.notesSlide+xml"/>
  <Override PartName="/ppt/slideLayouts/slideLayout1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theme/themeOverride1.xml" ContentType="application/vnd.openxmlformats-officedocument.themeOverride+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1143" r:id="rId2"/>
    <p:sldId id="1147" r:id="rId3"/>
    <p:sldId id="905" r:id="rId4"/>
    <p:sldId id="803" r:id="rId5"/>
    <p:sldId id="804" r:id="rId6"/>
    <p:sldId id="1149" r:id="rId7"/>
    <p:sldId id="908" r:id="rId8"/>
    <p:sldId id="921" r:id="rId9"/>
    <p:sldId id="1169" r:id="rId10"/>
    <p:sldId id="1154" r:id="rId11"/>
    <p:sldId id="812" r:id="rId12"/>
    <p:sldId id="811" r:id="rId13"/>
    <p:sldId id="389" r:id="rId14"/>
    <p:sldId id="391" r:id="rId15"/>
    <p:sldId id="379" r:id="rId16"/>
    <p:sldId id="1150" r:id="rId17"/>
    <p:sldId id="342" r:id="rId18"/>
    <p:sldId id="849" r:id="rId19"/>
    <p:sldId id="757" r:id="rId20"/>
    <p:sldId id="1168" r:id="rId21"/>
    <p:sldId id="1145" r:id="rId22"/>
    <p:sldId id="759" r:id="rId23"/>
    <p:sldId id="1158" r:id="rId24"/>
    <p:sldId id="1159" r:id="rId25"/>
    <p:sldId id="1171" r:id="rId26"/>
    <p:sldId id="326" r:id="rId27"/>
    <p:sldId id="311" r:id="rId28"/>
    <p:sldId id="638" r:id="rId29"/>
    <p:sldId id="442" r:id="rId30"/>
    <p:sldId id="332" r:id="rId31"/>
    <p:sldId id="760" r:id="rId32"/>
    <p:sldId id="363" r:id="rId33"/>
    <p:sldId id="795" r:id="rId34"/>
    <p:sldId id="364" r:id="rId35"/>
    <p:sldId id="365" r:id="rId36"/>
    <p:sldId id="848" r:id="rId37"/>
    <p:sldId id="392" r:id="rId38"/>
    <p:sldId id="761" r:id="rId39"/>
    <p:sldId id="714" r:id="rId40"/>
    <p:sldId id="487" r:id="rId41"/>
    <p:sldId id="435" r:id="rId42"/>
    <p:sldId id="493" r:id="rId43"/>
    <p:sldId id="1172" r:id="rId44"/>
    <p:sldId id="1173" r:id="rId45"/>
    <p:sldId id="527" r:id="rId46"/>
    <p:sldId id="497" r:id="rId47"/>
    <p:sldId id="1155" r:id="rId48"/>
    <p:sldId id="1167" r:id="rId49"/>
    <p:sldId id="636" r:id="rId50"/>
    <p:sldId id="1170" r:id="rId51"/>
    <p:sldId id="557" r:id="rId52"/>
    <p:sldId id="33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0C184-1A5B-4C71-9795-4EAB66E74901}" v="7" dt="2023-05-11T14:29:27.3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02" autoAdjust="0"/>
  </p:normalViewPr>
  <p:slideViewPr>
    <p:cSldViewPr>
      <p:cViewPr varScale="1">
        <p:scale>
          <a:sx n="107" d="100"/>
          <a:sy n="107" d="100"/>
        </p:scale>
        <p:origin x="1038" y="11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Roberts - IGGA" userId="d9fbeca9-ca5a-433f-96ea-c656efc5afe5" providerId="ADAL" clId="{8120C184-1A5B-4C71-9795-4EAB66E74901}"/>
    <pc:docChg chg="custSel addSld delSld modSld sldOrd">
      <pc:chgData name="John Roberts - IGGA" userId="d9fbeca9-ca5a-433f-96ea-c656efc5afe5" providerId="ADAL" clId="{8120C184-1A5B-4C71-9795-4EAB66E74901}" dt="2023-05-16T16:38:36.544" v="144" actId="47"/>
      <pc:docMkLst>
        <pc:docMk/>
      </pc:docMkLst>
      <pc:sldChg chg="del">
        <pc:chgData name="John Roberts - IGGA" userId="d9fbeca9-ca5a-433f-96ea-c656efc5afe5" providerId="ADAL" clId="{8120C184-1A5B-4C71-9795-4EAB66E74901}" dt="2023-05-11T13:54:46.166" v="23" actId="2696"/>
        <pc:sldMkLst>
          <pc:docMk/>
          <pc:sldMk cId="1356624340" sldId="295"/>
        </pc:sldMkLst>
      </pc:sldChg>
      <pc:sldChg chg="add del">
        <pc:chgData name="John Roberts - IGGA" userId="d9fbeca9-ca5a-433f-96ea-c656efc5afe5" providerId="ADAL" clId="{8120C184-1A5B-4C71-9795-4EAB66E74901}" dt="2023-05-16T16:38:36.544" v="144" actId="47"/>
        <pc:sldMkLst>
          <pc:docMk/>
          <pc:sldMk cId="3553883041" sldId="295"/>
        </pc:sldMkLst>
      </pc:sldChg>
      <pc:sldChg chg="add">
        <pc:chgData name="John Roberts - IGGA" userId="d9fbeca9-ca5a-433f-96ea-c656efc5afe5" providerId="ADAL" clId="{8120C184-1A5B-4C71-9795-4EAB66E74901}" dt="2023-05-11T14:15:37.123" v="27"/>
        <pc:sldMkLst>
          <pc:docMk/>
          <pc:sldMk cId="665704170" sldId="311"/>
        </pc:sldMkLst>
      </pc:sldChg>
      <pc:sldChg chg="add">
        <pc:chgData name="John Roberts - IGGA" userId="d9fbeca9-ca5a-433f-96ea-c656efc5afe5" providerId="ADAL" clId="{8120C184-1A5B-4C71-9795-4EAB66E74901}" dt="2023-05-11T14:15:37.123" v="27"/>
        <pc:sldMkLst>
          <pc:docMk/>
          <pc:sldMk cId="2460688370" sldId="326"/>
        </pc:sldMkLst>
      </pc:sldChg>
      <pc:sldChg chg="add del">
        <pc:chgData name="John Roberts - IGGA" userId="d9fbeca9-ca5a-433f-96ea-c656efc5afe5" providerId="ADAL" clId="{8120C184-1A5B-4C71-9795-4EAB66E74901}" dt="2023-05-16T16:38:36.544" v="144" actId="47"/>
        <pc:sldMkLst>
          <pc:docMk/>
          <pc:sldMk cId="1406662893" sldId="385"/>
        </pc:sldMkLst>
      </pc:sldChg>
      <pc:sldChg chg="del">
        <pc:chgData name="John Roberts - IGGA" userId="d9fbeca9-ca5a-433f-96ea-c656efc5afe5" providerId="ADAL" clId="{8120C184-1A5B-4C71-9795-4EAB66E74901}" dt="2023-05-11T14:06:13.876" v="25" actId="2696"/>
        <pc:sldMkLst>
          <pc:docMk/>
          <pc:sldMk cId="2201373326" sldId="385"/>
        </pc:sldMkLst>
      </pc:sldChg>
      <pc:sldChg chg="del">
        <pc:chgData name="John Roberts - IGGA" userId="d9fbeca9-ca5a-433f-96ea-c656efc5afe5" providerId="ADAL" clId="{8120C184-1A5B-4C71-9795-4EAB66E74901}" dt="2023-05-16T16:38:36.544" v="144" actId="47"/>
        <pc:sldMkLst>
          <pc:docMk/>
          <pc:sldMk cId="4238915135" sldId="393"/>
        </pc:sldMkLst>
      </pc:sldChg>
      <pc:sldChg chg="del">
        <pc:chgData name="John Roberts - IGGA" userId="d9fbeca9-ca5a-433f-96ea-c656efc5afe5" providerId="ADAL" clId="{8120C184-1A5B-4C71-9795-4EAB66E74901}" dt="2023-05-16T16:38:36.544" v="144" actId="47"/>
        <pc:sldMkLst>
          <pc:docMk/>
          <pc:sldMk cId="2523697879" sldId="443"/>
        </pc:sldMkLst>
      </pc:sldChg>
      <pc:sldChg chg="del ord">
        <pc:chgData name="John Roberts - IGGA" userId="d9fbeca9-ca5a-433f-96ea-c656efc5afe5" providerId="ADAL" clId="{8120C184-1A5B-4C71-9795-4EAB66E74901}" dt="2023-05-16T16:38:36.544" v="144" actId="47"/>
        <pc:sldMkLst>
          <pc:docMk/>
          <pc:sldMk cId="2344122412" sldId="491"/>
        </pc:sldMkLst>
      </pc:sldChg>
      <pc:sldChg chg="del">
        <pc:chgData name="John Roberts - IGGA" userId="d9fbeca9-ca5a-433f-96ea-c656efc5afe5" providerId="ADAL" clId="{8120C184-1A5B-4C71-9795-4EAB66E74901}" dt="2023-05-11T13:54:46.166" v="23" actId="2696"/>
        <pc:sldMkLst>
          <pc:docMk/>
          <pc:sldMk cId="1395756669" sldId="495"/>
        </pc:sldMkLst>
      </pc:sldChg>
      <pc:sldChg chg="add del">
        <pc:chgData name="John Roberts - IGGA" userId="d9fbeca9-ca5a-433f-96ea-c656efc5afe5" providerId="ADAL" clId="{8120C184-1A5B-4C71-9795-4EAB66E74901}" dt="2023-05-16T16:38:36.544" v="144" actId="47"/>
        <pc:sldMkLst>
          <pc:docMk/>
          <pc:sldMk cId="4107656521" sldId="495"/>
        </pc:sldMkLst>
      </pc:sldChg>
      <pc:sldChg chg="del">
        <pc:chgData name="John Roberts - IGGA" userId="d9fbeca9-ca5a-433f-96ea-c656efc5afe5" providerId="ADAL" clId="{8120C184-1A5B-4C71-9795-4EAB66E74901}" dt="2023-05-11T14:29:06.854" v="35" actId="2696"/>
        <pc:sldMkLst>
          <pc:docMk/>
          <pc:sldMk cId="625801233" sldId="497"/>
        </pc:sldMkLst>
      </pc:sldChg>
      <pc:sldChg chg="modSp add mod">
        <pc:chgData name="John Roberts - IGGA" userId="d9fbeca9-ca5a-433f-96ea-c656efc5afe5" providerId="ADAL" clId="{8120C184-1A5B-4C71-9795-4EAB66E74901}" dt="2023-05-11T14:32:20.703" v="135" actId="20577"/>
        <pc:sldMkLst>
          <pc:docMk/>
          <pc:sldMk cId="3956186493" sldId="497"/>
        </pc:sldMkLst>
        <pc:spChg chg="mod">
          <ac:chgData name="John Roberts - IGGA" userId="d9fbeca9-ca5a-433f-96ea-c656efc5afe5" providerId="ADAL" clId="{8120C184-1A5B-4C71-9795-4EAB66E74901}" dt="2023-05-11T14:32:20.703" v="135" actId="20577"/>
          <ac:spMkLst>
            <pc:docMk/>
            <pc:sldMk cId="3956186493" sldId="497"/>
            <ac:spMk id="3" creationId="{4A52A102-A7CF-43A3-AE60-1856A51E0FD2}"/>
          </ac:spMkLst>
        </pc:spChg>
      </pc:sldChg>
      <pc:sldChg chg="del">
        <pc:chgData name="John Roberts - IGGA" userId="d9fbeca9-ca5a-433f-96ea-c656efc5afe5" providerId="ADAL" clId="{8120C184-1A5B-4C71-9795-4EAB66E74901}" dt="2023-05-16T16:38:36.544" v="144" actId="47"/>
        <pc:sldMkLst>
          <pc:docMk/>
          <pc:sldMk cId="921943488" sldId="498"/>
        </pc:sldMkLst>
      </pc:sldChg>
      <pc:sldChg chg="add">
        <pc:chgData name="John Roberts - IGGA" userId="d9fbeca9-ca5a-433f-96ea-c656efc5afe5" providerId="ADAL" clId="{8120C184-1A5B-4C71-9795-4EAB66E74901}" dt="2023-05-11T14:29:27.381" v="36"/>
        <pc:sldMkLst>
          <pc:docMk/>
          <pc:sldMk cId="4108286710" sldId="498"/>
        </pc:sldMkLst>
      </pc:sldChg>
      <pc:sldChg chg="del">
        <pc:chgData name="John Roberts - IGGA" userId="d9fbeca9-ca5a-433f-96ea-c656efc5afe5" providerId="ADAL" clId="{8120C184-1A5B-4C71-9795-4EAB66E74901}" dt="2023-05-11T14:29:06.854" v="35" actId="2696"/>
        <pc:sldMkLst>
          <pc:docMk/>
          <pc:sldMk cId="4269394777" sldId="498"/>
        </pc:sldMkLst>
      </pc:sldChg>
      <pc:sldChg chg="add del">
        <pc:chgData name="John Roberts - IGGA" userId="d9fbeca9-ca5a-433f-96ea-c656efc5afe5" providerId="ADAL" clId="{8120C184-1A5B-4C71-9795-4EAB66E74901}" dt="2023-05-16T16:38:36.544" v="144" actId="47"/>
        <pc:sldMkLst>
          <pc:docMk/>
          <pc:sldMk cId="1819128666" sldId="511"/>
        </pc:sldMkLst>
      </pc:sldChg>
      <pc:sldChg chg="del">
        <pc:chgData name="John Roberts - IGGA" userId="d9fbeca9-ca5a-433f-96ea-c656efc5afe5" providerId="ADAL" clId="{8120C184-1A5B-4C71-9795-4EAB66E74901}" dt="2023-05-11T14:18:20.574" v="29" actId="2696"/>
        <pc:sldMkLst>
          <pc:docMk/>
          <pc:sldMk cId="4047304750" sldId="511"/>
        </pc:sldMkLst>
      </pc:sldChg>
      <pc:sldChg chg="del">
        <pc:chgData name="John Roberts - IGGA" userId="d9fbeca9-ca5a-433f-96ea-c656efc5afe5" providerId="ADAL" clId="{8120C184-1A5B-4C71-9795-4EAB66E74901}" dt="2023-05-11T14:18:20.574" v="29" actId="2696"/>
        <pc:sldMkLst>
          <pc:docMk/>
          <pc:sldMk cId="999956569" sldId="521"/>
        </pc:sldMkLst>
      </pc:sldChg>
      <pc:sldChg chg="add del">
        <pc:chgData name="John Roberts - IGGA" userId="d9fbeca9-ca5a-433f-96ea-c656efc5afe5" providerId="ADAL" clId="{8120C184-1A5B-4C71-9795-4EAB66E74901}" dt="2023-05-16T16:38:36.544" v="144" actId="47"/>
        <pc:sldMkLst>
          <pc:docMk/>
          <pc:sldMk cId="3019010248" sldId="521"/>
        </pc:sldMkLst>
      </pc:sldChg>
      <pc:sldChg chg="del">
        <pc:chgData name="John Roberts - IGGA" userId="d9fbeca9-ca5a-433f-96ea-c656efc5afe5" providerId="ADAL" clId="{8120C184-1A5B-4C71-9795-4EAB66E74901}" dt="2023-05-16T16:38:36.544" v="144" actId="47"/>
        <pc:sldMkLst>
          <pc:docMk/>
          <pc:sldMk cId="2944759652" sldId="627"/>
        </pc:sldMkLst>
      </pc:sldChg>
      <pc:sldChg chg="add">
        <pc:chgData name="John Roberts - IGGA" userId="d9fbeca9-ca5a-433f-96ea-c656efc5afe5" providerId="ADAL" clId="{8120C184-1A5B-4C71-9795-4EAB66E74901}" dt="2023-05-11T14:25:02.507" v="34"/>
        <pc:sldMkLst>
          <pc:docMk/>
          <pc:sldMk cId="291061478" sldId="638"/>
        </pc:sldMkLst>
      </pc:sldChg>
      <pc:sldChg chg="del">
        <pc:chgData name="John Roberts - IGGA" userId="d9fbeca9-ca5a-433f-96ea-c656efc5afe5" providerId="ADAL" clId="{8120C184-1A5B-4C71-9795-4EAB66E74901}" dt="2023-05-11T14:24:49.381" v="33" actId="2696"/>
        <pc:sldMkLst>
          <pc:docMk/>
          <pc:sldMk cId="1539846755" sldId="638"/>
        </pc:sldMkLst>
      </pc:sldChg>
      <pc:sldChg chg="del">
        <pc:chgData name="John Roberts - IGGA" userId="d9fbeca9-ca5a-433f-96ea-c656efc5afe5" providerId="ADAL" clId="{8120C184-1A5B-4C71-9795-4EAB66E74901}" dt="2023-05-11T14:17:34.397" v="28" actId="47"/>
        <pc:sldMkLst>
          <pc:docMk/>
          <pc:sldMk cId="1903077442" sldId="753"/>
        </pc:sldMkLst>
      </pc:sldChg>
      <pc:sldChg chg="ord">
        <pc:chgData name="John Roberts - IGGA" userId="d9fbeca9-ca5a-433f-96ea-c656efc5afe5" providerId="ADAL" clId="{8120C184-1A5B-4C71-9795-4EAB66E74901}" dt="2023-05-11T13:53:09.739" v="22"/>
        <pc:sldMkLst>
          <pc:docMk/>
          <pc:sldMk cId="0" sldId="811"/>
        </pc:sldMkLst>
      </pc:sldChg>
      <pc:sldChg chg="ord">
        <pc:chgData name="John Roberts - IGGA" userId="d9fbeca9-ca5a-433f-96ea-c656efc5afe5" providerId="ADAL" clId="{8120C184-1A5B-4C71-9795-4EAB66E74901}" dt="2023-05-12T18:43:40.861" v="137"/>
        <pc:sldMkLst>
          <pc:docMk/>
          <pc:sldMk cId="4229617044" sldId="849"/>
        </pc:sldMkLst>
      </pc:sldChg>
      <pc:sldChg chg="ord">
        <pc:chgData name="John Roberts - IGGA" userId="d9fbeca9-ca5a-433f-96ea-c656efc5afe5" providerId="ADAL" clId="{8120C184-1A5B-4C71-9795-4EAB66E74901}" dt="2023-05-11T13:52:26.626" v="20"/>
        <pc:sldMkLst>
          <pc:docMk/>
          <pc:sldMk cId="0" sldId="921"/>
        </pc:sldMkLst>
      </pc:sldChg>
      <pc:sldChg chg="modSp mod">
        <pc:chgData name="John Roberts - IGGA" userId="d9fbeca9-ca5a-433f-96ea-c656efc5afe5" providerId="ADAL" clId="{8120C184-1A5B-4C71-9795-4EAB66E74901}" dt="2023-05-11T13:49:31.297" v="18" actId="20577"/>
        <pc:sldMkLst>
          <pc:docMk/>
          <pc:sldMk cId="3145191920" sldId="1143"/>
        </pc:sldMkLst>
        <pc:spChg chg="mod">
          <ac:chgData name="John Roberts - IGGA" userId="d9fbeca9-ca5a-433f-96ea-c656efc5afe5" providerId="ADAL" clId="{8120C184-1A5B-4C71-9795-4EAB66E74901}" dt="2023-05-11T13:49:14.535" v="0" actId="6549"/>
          <ac:spMkLst>
            <pc:docMk/>
            <pc:sldMk cId="3145191920" sldId="1143"/>
            <ac:spMk id="10" creationId="{63210E76-11FE-4E33-BC32-9EF6A0A110DE}"/>
          </ac:spMkLst>
        </pc:spChg>
        <pc:spChg chg="mod">
          <ac:chgData name="John Roberts - IGGA" userId="d9fbeca9-ca5a-433f-96ea-c656efc5afe5" providerId="ADAL" clId="{8120C184-1A5B-4C71-9795-4EAB66E74901}" dt="2023-05-11T13:49:31.297" v="18" actId="20577"/>
          <ac:spMkLst>
            <pc:docMk/>
            <pc:sldMk cId="3145191920" sldId="1143"/>
            <ac:spMk id="11" creationId="{9BFA3674-0D90-4342-8573-357E5F6E1EA1}"/>
          </ac:spMkLst>
        </pc:spChg>
      </pc:sldChg>
      <pc:sldChg chg="add del ord">
        <pc:chgData name="John Roberts - IGGA" userId="d9fbeca9-ca5a-433f-96ea-c656efc5afe5" providerId="ADAL" clId="{8120C184-1A5B-4C71-9795-4EAB66E74901}" dt="2023-05-16T16:38:36.544" v="144" actId="47"/>
        <pc:sldMkLst>
          <pc:docMk/>
          <pc:sldMk cId="3678362830" sldId="1146"/>
        </pc:sldMkLst>
      </pc:sldChg>
      <pc:sldChg chg="add del ord">
        <pc:chgData name="John Roberts - IGGA" userId="d9fbeca9-ca5a-433f-96ea-c656efc5afe5" providerId="ADAL" clId="{8120C184-1A5B-4C71-9795-4EAB66E74901}" dt="2023-05-16T16:38:36.544" v="144" actId="47"/>
        <pc:sldMkLst>
          <pc:docMk/>
          <pc:sldMk cId="3742251688" sldId="1152"/>
        </pc:sldMkLst>
      </pc:sldChg>
      <pc:sldChg chg="del">
        <pc:chgData name="John Roberts - IGGA" userId="d9fbeca9-ca5a-433f-96ea-c656efc5afe5" providerId="ADAL" clId="{8120C184-1A5B-4C71-9795-4EAB66E74901}" dt="2023-05-11T14:29:06.854" v="35" actId="2696"/>
        <pc:sldMkLst>
          <pc:docMk/>
          <pc:sldMk cId="2353852252" sldId="1154"/>
        </pc:sldMkLst>
      </pc:sldChg>
      <pc:sldChg chg="add">
        <pc:chgData name="John Roberts - IGGA" userId="d9fbeca9-ca5a-433f-96ea-c656efc5afe5" providerId="ADAL" clId="{8120C184-1A5B-4C71-9795-4EAB66E74901}" dt="2023-05-11T14:29:27.381" v="36"/>
        <pc:sldMkLst>
          <pc:docMk/>
          <pc:sldMk cId="2592178505" sldId="1154"/>
        </pc:sldMkLst>
      </pc:sldChg>
      <pc:sldChg chg="del">
        <pc:chgData name="John Roberts - IGGA" userId="d9fbeca9-ca5a-433f-96ea-c656efc5afe5" providerId="ADAL" clId="{8120C184-1A5B-4C71-9795-4EAB66E74901}" dt="2023-05-11T14:29:06.854" v="35" actId="2696"/>
        <pc:sldMkLst>
          <pc:docMk/>
          <pc:sldMk cId="1672264001" sldId="1155"/>
        </pc:sldMkLst>
      </pc:sldChg>
      <pc:sldChg chg="add">
        <pc:chgData name="John Roberts - IGGA" userId="d9fbeca9-ca5a-433f-96ea-c656efc5afe5" providerId="ADAL" clId="{8120C184-1A5B-4C71-9795-4EAB66E74901}" dt="2023-05-11T14:29:27.381" v="36"/>
        <pc:sldMkLst>
          <pc:docMk/>
          <pc:sldMk cId="1804514009" sldId="1155"/>
        </pc:sldMkLst>
      </pc:sldChg>
      <pc:sldChg chg="add del">
        <pc:chgData name="John Roberts - IGGA" userId="d9fbeca9-ca5a-433f-96ea-c656efc5afe5" providerId="ADAL" clId="{8120C184-1A5B-4C71-9795-4EAB66E74901}" dt="2023-05-16T16:38:36.544" v="144" actId="47"/>
        <pc:sldMkLst>
          <pc:docMk/>
          <pc:sldMk cId="1016882105" sldId="1164"/>
        </pc:sldMkLst>
      </pc:sldChg>
      <pc:sldChg chg="del">
        <pc:chgData name="John Roberts - IGGA" userId="d9fbeca9-ca5a-433f-96ea-c656efc5afe5" providerId="ADAL" clId="{8120C184-1A5B-4C71-9795-4EAB66E74901}" dt="2023-05-11T14:22:54.354" v="31" actId="2696"/>
        <pc:sldMkLst>
          <pc:docMk/>
          <pc:sldMk cId="2689808779" sldId="1164"/>
        </pc:sldMkLst>
      </pc:sldChg>
      <pc:sldChg chg="del">
        <pc:chgData name="John Roberts - IGGA" userId="d9fbeca9-ca5a-433f-96ea-c656efc5afe5" providerId="ADAL" clId="{8120C184-1A5B-4C71-9795-4EAB66E74901}" dt="2023-05-11T13:54:46.166" v="23" actId="2696"/>
        <pc:sldMkLst>
          <pc:docMk/>
          <pc:sldMk cId="442968496" sldId="1166"/>
        </pc:sldMkLst>
      </pc:sldChg>
      <pc:sldChg chg="add del">
        <pc:chgData name="John Roberts - IGGA" userId="d9fbeca9-ca5a-433f-96ea-c656efc5afe5" providerId="ADAL" clId="{8120C184-1A5B-4C71-9795-4EAB66E74901}" dt="2023-05-16T16:38:36.544" v="144" actId="47"/>
        <pc:sldMkLst>
          <pc:docMk/>
          <pc:sldMk cId="2327414902" sldId="1166"/>
        </pc:sldMkLst>
      </pc:sldChg>
      <pc:sldChg chg="add">
        <pc:chgData name="John Roberts - IGGA" userId="d9fbeca9-ca5a-433f-96ea-c656efc5afe5" providerId="ADAL" clId="{8120C184-1A5B-4C71-9795-4EAB66E74901}" dt="2023-05-11T14:15:37.123" v="27"/>
        <pc:sldMkLst>
          <pc:docMk/>
          <pc:sldMk cId="4026338019" sldId="11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086955093054685E-2"/>
          <c:y val="3.5045794090782408E-2"/>
          <c:w val="0.88696051491216177"/>
          <c:h val="0.81751200951880898"/>
        </c:manualLayout>
      </c:layout>
      <c:barChart>
        <c:barDir val="col"/>
        <c:grouping val="stacked"/>
        <c:varyColors val="0"/>
        <c:ser>
          <c:idx val="1"/>
          <c:order val="0"/>
          <c:tx>
            <c:strRef>
              <c:f>Sheet1!$B$1</c:f>
              <c:strCache>
                <c:ptCount val="1"/>
                <c:pt idx="0">
                  <c:v>Age at DBR</c:v>
                </c:pt>
              </c:strCache>
            </c:strRef>
          </c:tx>
          <c:spPr>
            <a:solidFill>
              <a:srgbClr val="00B2E2"/>
            </a:solidFill>
            <a:ln>
              <a:noFill/>
            </a:ln>
            <a:effectLst/>
          </c:spPr>
          <c:invertIfNegative val="0"/>
          <c:val>
            <c:numRef>
              <c:f>Sheet1!$B$2:$B$24</c:f>
              <c:numCache>
                <c:formatCode>General</c:formatCode>
                <c:ptCount val="23"/>
                <c:pt idx="0">
                  <c:v>26</c:v>
                </c:pt>
                <c:pt idx="1">
                  <c:v>26</c:v>
                </c:pt>
                <c:pt idx="2">
                  <c:v>26</c:v>
                </c:pt>
                <c:pt idx="3">
                  <c:v>27</c:v>
                </c:pt>
                <c:pt idx="4">
                  <c:v>28</c:v>
                </c:pt>
                <c:pt idx="5">
                  <c:v>28</c:v>
                </c:pt>
                <c:pt idx="6">
                  <c:v>28</c:v>
                </c:pt>
                <c:pt idx="7">
                  <c:v>29</c:v>
                </c:pt>
                <c:pt idx="8">
                  <c:v>30</c:v>
                </c:pt>
                <c:pt idx="9">
                  <c:v>34</c:v>
                </c:pt>
                <c:pt idx="10">
                  <c:v>36</c:v>
                </c:pt>
                <c:pt idx="11">
                  <c:v>36</c:v>
                </c:pt>
                <c:pt idx="12">
                  <c:v>36</c:v>
                </c:pt>
                <c:pt idx="13">
                  <c:v>36</c:v>
                </c:pt>
                <c:pt idx="14">
                  <c:v>37</c:v>
                </c:pt>
                <c:pt idx="15">
                  <c:v>38</c:v>
                </c:pt>
                <c:pt idx="16">
                  <c:v>39</c:v>
                </c:pt>
                <c:pt idx="17">
                  <c:v>40</c:v>
                </c:pt>
                <c:pt idx="18">
                  <c:v>40</c:v>
                </c:pt>
                <c:pt idx="19">
                  <c:v>41</c:v>
                </c:pt>
                <c:pt idx="20">
                  <c:v>41</c:v>
                </c:pt>
                <c:pt idx="21">
                  <c:v>43</c:v>
                </c:pt>
                <c:pt idx="22">
                  <c:v>44</c:v>
                </c:pt>
              </c:numCache>
            </c:numRef>
          </c:val>
          <c:extLst>
            <c:ext xmlns:c16="http://schemas.microsoft.com/office/drawing/2014/chart" uri="{C3380CC4-5D6E-409C-BE32-E72D297353CC}">
              <c16:uniqueId val="{00000000-8080-44F3-B515-09FCAB51D678}"/>
            </c:ext>
          </c:extLst>
        </c:ser>
        <c:ser>
          <c:idx val="2"/>
          <c:order val="1"/>
          <c:tx>
            <c:strRef>
              <c:f>Sheet1!$C$1</c:f>
              <c:strCache>
                <c:ptCount val="1"/>
                <c:pt idx="0">
                  <c:v>Years after DBR </c:v>
                </c:pt>
              </c:strCache>
            </c:strRef>
          </c:tx>
          <c:spPr>
            <a:solidFill>
              <a:schemeClr val="accent3"/>
            </a:solidFill>
            <a:ln>
              <a:noFill/>
            </a:ln>
            <a:effectLst/>
          </c:spPr>
          <c:invertIfNegative val="0"/>
          <c:val>
            <c:numRef>
              <c:f>Sheet1!$C$2:$C$24</c:f>
              <c:numCache>
                <c:formatCode>General</c:formatCode>
                <c:ptCount val="23"/>
                <c:pt idx="0">
                  <c:v>23</c:v>
                </c:pt>
                <c:pt idx="1">
                  <c:v>22</c:v>
                </c:pt>
                <c:pt idx="2">
                  <c:v>16</c:v>
                </c:pt>
                <c:pt idx="3">
                  <c:v>21</c:v>
                </c:pt>
                <c:pt idx="4">
                  <c:v>24</c:v>
                </c:pt>
                <c:pt idx="5">
                  <c:v>21</c:v>
                </c:pt>
                <c:pt idx="6">
                  <c:v>14</c:v>
                </c:pt>
                <c:pt idx="7">
                  <c:v>19</c:v>
                </c:pt>
                <c:pt idx="8">
                  <c:v>21</c:v>
                </c:pt>
                <c:pt idx="9">
                  <c:v>20</c:v>
                </c:pt>
                <c:pt idx="10">
                  <c:v>21</c:v>
                </c:pt>
                <c:pt idx="11">
                  <c:v>19</c:v>
                </c:pt>
                <c:pt idx="12">
                  <c:v>17</c:v>
                </c:pt>
                <c:pt idx="13">
                  <c:v>13</c:v>
                </c:pt>
                <c:pt idx="14">
                  <c:v>19</c:v>
                </c:pt>
                <c:pt idx="15">
                  <c:v>18</c:v>
                </c:pt>
                <c:pt idx="16">
                  <c:v>20</c:v>
                </c:pt>
                <c:pt idx="17">
                  <c:v>13</c:v>
                </c:pt>
                <c:pt idx="18">
                  <c:v>11</c:v>
                </c:pt>
                <c:pt idx="19">
                  <c:v>18</c:v>
                </c:pt>
                <c:pt idx="20">
                  <c:v>16</c:v>
                </c:pt>
                <c:pt idx="21">
                  <c:v>13</c:v>
                </c:pt>
                <c:pt idx="22">
                  <c:v>15</c:v>
                </c:pt>
              </c:numCache>
            </c:numRef>
          </c:val>
          <c:extLst>
            <c:ext xmlns:c16="http://schemas.microsoft.com/office/drawing/2014/chart" uri="{C3380CC4-5D6E-409C-BE32-E72D297353CC}">
              <c16:uniqueId val="{00000001-8080-44F3-B515-09FCAB51D678}"/>
            </c:ext>
          </c:extLst>
        </c:ser>
        <c:dLbls>
          <c:showLegendKey val="0"/>
          <c:showVal val="0"/>
          <c:showCatName val="0"/>
          <c:showSerName val="0"/>
          <c:showPercent val="0"/>
          <c:showBubbleSize val="0"/>
        </c:dLbls>
        <c:gapWidth val="150"/>
        <c:overlap val="100"/>
        <c:axId val="677897152"/>
        <c:axId val="677908800"/>
      </c:barChart>
      <c:catAx>
        <c:axId val="67789715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No. Projects</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7908800"/>
        <c:crosses val="autoZero"/>
        <c:auto val="1"/>
        <c:lblAlgn val="ctr"/>
        <c:lblOffset val="100"/>
        <c:noMultiLvlLbl val="0"/>
      </c:catAx>
      <c:valAx>
        <c:axId val="677908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1"/>
                  <a:t>Years</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7897152"/>
        <c:crosses val="autoZero"/>
        <c:crossBetween val="between"/>
      </c:valAx>
      <c:spPr>
        <a:noFill/>
        <a:ln>
          <a:noFill/>
        </a:ln>
        <a:effectLst/>
      </c:spPr>
    </c:plotArea>
    <c:legend>
      <c:legendPos val="b"/>
      <c:layout>
        <c:manualLayout>
          <c:xMode val="edge"/>
          <c:yMode val="edge"/>
          <c:x val="0.66564998623998295"/>
          <c:y val="6.3719374754936497E-2"/>
          <c:w val="0.33435001376001711"/>
          <c:h val="6.532390517014519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70E81B-8CA2-47B8-97E7-F53511CDD4F8}" type="datetimeFigureOut">
              <a:rPr lang="en-US" smtClean="0"/>
              <a:t>5/16/2023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B604A-614B-4DE6-949B-820F0DF3A700}" type="slidenum">
              <a:rPr lang="en-US" smtClean="0"/>
              <a:t>‹#›</a:t>
            </a:fld>
            <a:endParaRPr lang="en-US" dirty="0"/>
          </a:p>
        </p:txBody>
      </p:sp>
    </p:spTree>
    <p:extLst>
      <p:ext uri="{BB962C8B-B14F-4D97-AF65-F5344CB8AC3E}">
        <p14:creationId xmlns:p14="http://schemas.microsoft.com/office/powerpoint/2010/main" val="321051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File:Celio_-_Porta_san_Sebastiano_1973.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E2CC31E-650E-4F62-B22B-569981B080EF}" type="slidenum">
              <a:rPr lang="en-US" altLang="en-US">
                <a:solidFill>
                  <a:prstClr val="black"/>
                </a:solidFill>
              </a:rPr>
              <a:pPr/>
              <a:t>2</a:t>
            </a:fld>
            <a:endParaRPr lang="en-US" alt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84457F7-8ED7-4013-842B-F4943D8350F2}" type="slidenum">
              <a:rPr lang="en-US" altLang="en-US" smtClean="0"/>
              <a:pPr/>
              <a:t>16</a:t>
            </a:fld>
            <a:endParaRPr lang="en-US" altLang="en-US" dirty="0"/>
          </a:p>
        </p:txBody>
      </p:sp>
      <p:sp>
        <p:nvSpPr>
          <p:cNvPr id="136195" name="Rectangle 2"/>
          <p:cNvSpPr>
            <a:spLocks noGrp="1" noRot="1" noChangeAspect="1" noChangeArrowheads="1" noTextEdit="1"/>
          </p:cNvSpPr>
          <p:nvPr>
            <p:ph type="sldImg"/>
          </p:nvPr>
        </p:nvSpPr>
        <p:spPr>
          <a:xfrm>
            <a:off x="1160463" y="706438"/>
            <a:ext cx="4538662" cy="3403600"/>
          </a:xfrm>
          <a:ln/>
        </p:spPr>
      </p:sp>
      <p:sp>
        <p:nvSpPr>
          <p:cNvPr id="136196" name="Rectangle 3"/>
          <p:cNvSpPr>
            <a:spLocks noGrp="1" noChangeArrowheads="1"/>
          </p:cNvSpPr>
          <p:nvPr>
            <p:ph type="body" idx="1"/>
          </p:nvPr>
        </p:nvSpPr>
        <p:spPr>
          <a:xfrm>
            <a:off x="914400" y="4344988"/>
            <a:ext cx="5029200" cy="409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1916687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84457F7-8ED7-4013-842B-F4943D8350F2}" type="slidenum">
              <a:rPr lang="en-US" altLang="en-US" smtClean="0"/>
              <a:pPr/>
              <a:t>18</a:t>
            </a:fld>
            <a:endParaRPr lang="en-US" altLang="en-US" dirty="0"/>
          </a:p>
        </p:txBody>
      </p:sp>
      <p:sp>
        <p:nvSpPr>
          <p:cNvPr id="136195" name="Rectangle 2"/>
          <p:cNvSpPr>
            <a:spLocks noGrp="1" noRot="1" noChangeAspect="1" noChangeArrowheads="1" noTextEdit="1"/>
          </p:cNvSpPr>
          <p:nvPr>
            <p:ph type="sldImg"/>
          </p:nvPr>
        </p:nvSpPr>
        <p:spPr>
          <a:xfrm>
            <a:off x="1160463" y="706438"/>
            <a:ext cx="4538662" cy="3403600"/>
          </a:xfrm>
          <a:ln/>
        </p:spPr>
      </p:sp>
      <p:sp>
        <p:nvSpPr>
          <p:cNvPr id="136196" name="Rectangle 3"/>
          <p:cNvSpPr>
            <a:spLocks noGrp="1" noChangeArrowheads="1"/>
          </p:cNvSpPr>
          <p:nvPr>
            <p:ph type="body" idx="1"/>
          </p:nvPr>
        </p:nvSpPr>
        <p:spPr>
          <a:xfrm>
            <a:off x="914400" y="4344988"/>
            <a:ext cx="5029200" cy="409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153741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6DC4BD4F-0F13-4838-A287-9EA2CC49370F}" type="slidenum">
              <a:rPr lang="en-US" smtClean="0"/>
              <a:pPr/>
              <a:t>22</a:t>
            </a:fld>
            <a:endParaRPr lang="en-US" dirty="0"/>
          </a:p>
        </p:txBody>
      </p:sp>
      <p:sp>
        <p:nvSpPr>
          <p:cNvPr id="108547" name="Rectangle 2"/>
          <p:cNvSpPr>
            <a:spLocks noGrp="1" noRot="1" noChangeAspect="1" noChangeArrowheads="1" noTextEdit="1"/>
          </p:cNvSpPr>
          <p:nvPr>
            <p:ph type="sldImg"/>
          </p:nvPr>
        </p:nvSpPr>
        <p:spPr>
          <a:xfrm>
            <a:off x="1143000" y="685800"/>
            <a:ext cx="4572000" cy="3429000"/>
          </a:xfrm>
          <a:ln/>
        </p:spPr>
      </p:sp>
      <p:sp>
        <p:nvSpPr>
          <p:cNvPr id="1085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8363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1A39A5E-CAD8-4BC2-B580-3DCBAA7380E4}" type="slidenum">
              <a:rPr lang="en-US" altLang="en-US">
                <a:solidFill>
                  <a:prstClr val="black"/>
                </a:solidFill>
              </a:rPr>
              <a:pPr/>
              <a:t>26</a:t>
            </a:fld>
            <a:endParaRPr lang="en-US" altLang="en-US" dirty="0">
              <a:solidFill>
                <a:prstClr val="black"/>
              </a:solidFill>
            </a:endParaRPr>
          </a:p>
        </p:txBody>
      </p:sp>
      <p:sp>
        <p:nvSpPr>
          <p:cNvPr id="98307" name="Rectangle 2"/>
          <p:cNvSpPr>
            <a:spLocks noGrp="1" noRot="1" noChangeAspect="1" noChangeArrowheads="1" noTextEdit="1"/>
          </p:cNvSpPr>
          <p:nvPr>
            <p:ph type="sldImg"/>
          </p:nvPr>
        </p:nvSpPr>
        <p:spPr>
          <a:xfrm>
            <a:off x="1146175" y="687388"/>
            <a:ext cx="4567238" cy="3425825"/>
          </a:xfrm>
          <a:ln w="12700" cap="flat">
            <a:solidFill>
              <a:schemeClr val="tx1"/>
            </a:solidFill>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5739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10998F3-DB7F-4654-B618-E3E9D1D68E25}" type="slidenum">
              <a:rPr lang="en-US" altLang="en-US">
                <a:solidFill>
                  <a:prstClr val="black"/>
                </a:solidFill>
              </a:rPr>
              <a:pPr/>
              <a:t>27</a:t>
            </a:fld>
            <a:endParaRPr lang="en-US" altLang="en-US" dirty="0">
              <a:solidFill>
                <a:prstClr val="black"/>
              </a:solidFill>
            </a:endParaRPr>
          </a:p>
        </p:txBody>
      </p:sp>
      <p:sp>
        <p:nvSpPr>
          <p:cNvPr id="101379" name="Rectangle 2"/>
          <p:cNvSpPr>
            <a:spLocks noGrp="1" noRot="1" noChangeAspect="1" noChangeArrowheads="1" noTextEdit="1"/>
          </p:cNvSpPr>
          <p:nvPr>
            <p:ph type="sldImg"/>
          </p:nvPr>
        </p:nvSpPr>
        <p:spPr>
          <a:xfrm>
            <a:off x="1144588" y="687388"/>
            <a:ext cx="4567237" cy="3425825"/>
          </a:xfrm>
          <a:ln w="12700" cap="flat">
            <a:solidFill>
              <a:schemeClr val="tx1"/>
            </a:solidFill>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en-US" altLang="en-US" dirty="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3D0D23-1205-45E2-BB8E-07D7311404D3}" type="slidenum">
              <a:rPr lang="en-US" smtClean="0"/>
              <a:pPr>
                <a:defRPr/>
              </a:pPr>
              <a:t>28</a:t>
            </a:fld>
            <a:endParaRPr lang="en-US" dirty="0"/>
          </a:p>
        </p:txBody>
      </p:sp>
    </p:spTree>
    <p:extLst>
      <p:ext uri="{BB962C8B-B14F-4D97-AF65-F5344CB8AC3E}">
        <p14:creationId xmlns:p14="http://schemas.microsoft.com/office/powerpoint/2010/main" val="3126122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pPr eaLnBrk="1" hangingPunct="1"/>
            <a:fld id="{A7AF8ED0-AC0D-4409-AA12-F47875686B01}" type="slidenum">
              <a:rPr lang="en-US" altLang="en-US" smtClean="0">
                <a:latin typeface="Times New Roman" pitchFamily="18" charset="0"/>
              </a:rPr>
              <a:pPr eaLnBrk="1" hangingPunct="1"/>
              <a:t>30</a:t>
            </a:fld>
            <a:endParaRPr lang="en-US" altLang="en-US" dirty="0">
              <a:latin typeface="Times New Roman" pitchFamily="18" charset="0"/>
            </a:endParaRPr>
          </a:p>
        </p:txBody>
      </p:sp>
    </p:spTree>
    <p:extLst>
      <p:ext uri="{BB962C8B-B14F-4D97-AF65-F5344CB8AC3E}">
        <p14:creationId xmlns:p14="http://schemas.microsoft.com/office/powerpoint/2010/main" val="413529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143000" y="685800"/>
            <a:ext cx="4572000" cy="3429000"/>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0BFAE263-7A30-42CB-8A73-CB2393DFD531}" type="slidenum">
              <a:rPr lang="en-US" smtClean="0"/>
              <a:pPr/>
              <a:t>31</a:t>
            </a:fld>
            <a:endParaRPr lang="en-US" dirty="0"/>
          </a:p>
        </p:txBody>
      </p:sp>
    </p:spTree>
    <p:extLst>
      <p:ext uri="{BB962C8B-B14F-4D97-AF65-F5344CB8AC3E}">
        <p14:creationId xmlns:p14="http://schemas.microsoft.com/office/powerpoint/2010/main" val="4037896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3">
            <a:extLst>
              <a:ext uri="{FF2B5EF4-FFF2-40B4-BE49-F238E27FC236}">
                <a16:creationId xmlns:a16="http://schemas.microsoft.com/office/drawing/2014/main" id="{CD805973-F7FB-4C46-B274-C20FAE9B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9EBEDE-B094-47DD-BCE4-55050B48FDBF}" type="slidenum">
              <a:rPr lang="en-US" altLang="en-US">
                <a:latin typeface="Times New Roman" panose="02020603050405020304" pitchFamily="18" charset="0"/>
              </a:rPr>
              <a:pPr/>
              <a:t>33</a:t>
            </a:fld>
            <a:endParaRPr lang="en-US" altLang="en-US" dirty="0">
              <a:latin typeface="Times New Roman" panose="02020603050405020304" pitchFamily="18" charset="0"/>
            </a:endParaRPr>
          </a:p>
        </p:txBody>
      </p:sp>
      <p:sp>
        <p:nvSpPr>
          <p:cNvPr id="80899" name="Rectangle 2">
            <a:extLst>
              <a:ext uri="{FF2B5EF4-FFF2-40B4-BE49-F238E27FC236}">
                <a16:creationId xmlns:a16="http://schemas.microsoft.com/office/drawing/2014/main" id="{2CA72F51-ED23-48A2-B35A-0CDE7F7D87E8}"/>
              </a:ext>
            </a:extLst>
          </p:cNvPr>
          <p:cNvSpPr>
            <a:spLocks noGrp="1" noRot="1" noChangeAspect="1" noChangeArrowheads="1" noTextEdit="1"/>
          </p:cNvSpPr>
          <p:nvPr>
            <p:ph type="sldImg"/>
          </p:nvPr>
        </p:nvSpPr>
        <p:spPr>
          <a:solidFill>
            <a:srgbClr val="FFFFFF"/>
          </a:solidFill>
          <a:ln/>
        </p:spPr>
      </p:sp>
      <p:sp>
        <p:nvSpPr>
          <p:cNvPr id="80900" name="Rectangle 3">
            <a:extLst>
              <a:ext uri="{FF2B5EF4-FFF2-40B4-BE49-F238E27FC236}">
                <a16:creationId xmlns:a16="http://schemas.microsoft.com/office/drawing/2014/main" id="{57C3302E-8865-4EB7-A952-23540042AA11}"/>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anose="020B0604020202020204" pitchFamily="34" charset="0"/>
                <a:ea typeface="ＭＳ Ｐゴシック" panose="020B0600070205080204" pitchFamily="34" charset="-128"/>
              </a:rPr>
              <a:t>The land area for grinding differs depending on the hardness of aggregate.  Grooves are more widely spaced with diamond grooving.</a:t>
            </a:r>
          </a:p>
        </p:txBody>
      </p:sp>
    </p:spTree>
    <p:extLst>
      <p:ext uri="{BB962C8B-B14F-4D97-AF65-F5344CB8AC3E}">
        <p14:creationId xmlns:p14="http://schemas.microsoft.com/office/powerpoint/2010/main" val="354616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6BB2B-5D6C-4B8A-948F-7266DF80B60D}" type="slidenum">
              <a:rPr lang="en-US" altLang="en-US"/>
              <a:pPr/>
              <a:t>39</a:t>
            </a:fld>
            <a:endParaRPr lang="en-US" altLang="en-US" dirty="0"/>
          </a:p>
        </p:txBody>
      </p:sp>
      <p:sp>
        <p:nvSpPr>
          <p:cNvPr id="817154" name="Rectangle 2"/>
          <p:cNvSpPr>
            <a:spLocks noGrp="1" noRot="1" noChangeAspect="1" noChangeArrowheads="1" noTextEdit="1"/>
          </p:cNvSpPr>
          <p:nvPr>
            <p:ph type="sldImg"/>
          </p:nvPr>
        </p:nvSpPr>
        <p:spPr>
          <a:xfrm>
            <a:off x="1144588" y="685800"/>
            <a:ext cx="4572000" cy="3429000"/>
          </a:xfrm>
          <a:ln/>
        </p:spPr>
      </p:sp>
      <p:sp>
        <p:nvSpPr>
          <p:cNvPr id="817155" name="Rectangle 3"/>
          <p:cNvSpPr>
            <a:spLocks noGrp="1" noChangeArrowheads="1"/>
          </p:cNvSpPr>
          <p:nvPr>
            <p:ph type="body" idx="1"/>
          </p:nvPr>
        </p:nvSpPr>
        <p:spPr>
          <a:xfrm>
            <a:off x="914400" y="4343400"/>
            <a:ext cx="5029200" cy="4114800"/>
          </a:xfrm>
        </p:spPr>
        <p:txBody>
          <a:bodyPr/>
          <a:lstStyle/>
          <a:p>
            <a:endParaRPr lang="en-US" altLang="en-US" dirty="0"/>
          </a:p>
        </p:txBody>
      </p:sp>
    </p:spTree>
    <p:extLst>
      <p:ext uri="{BB962C8B-B14F-4D97-AF65-F5344CB8AC3E}">
        <p14:creationId xmlns:p14="http://schemas.microsoft.com/office/powerpoint/2010/main" val="25258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5A79DB0-F320-CD87-C812-9665EBF33C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E08DD6-71CE-4795-8502-0FF5B8D6B933}" type="slidenum">
              <a:rPr lang="en-US" altLang="en-US"/>
              <a:pPr>
                <a:spcBef>
                  <a:spcPct val="0"/>
                </a:spcBef>
              </a:pPr>
              <a:t>4</a:t>
            </a:fld>
            <a:endParaRPr lang="en-US" altLang="en-US"/>
          </a:p>
        </p:txBody>
      </p:sp>
      <p:sp>
        <p:nvSpPr>
          <p:cNvPr id="11267" name="Rectangle 2">
            <a:extLst>
              <a:ext uri="{FF2B5EF4-FFF2-40B4-BE49-F238E27FC236}">
                <a16:creationId xmlns:a16="http://schemas.microsoft.com/office/drawing/2014/main" id="{D2677A2B-6A5E-2E12-CB49-0A94B83283D1}"/>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47FF974-94C4-2A5B-D8A9-041046E965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 </a:t>
            </a:r>
          </a:p>
          <a:p>
            <a:pPr eaLnBrk="1" hangingPunct="1"/>
            <a:r>
              <a:rPr lang="en-US" altLang="en-US">
                <a:hlinkClick r:id="rId3" tooltip="Enlarge"/>
              </a:rPr>
              <a:t> </a:t>
            </a:r>
            <a:endParaRPr lang="en-US" altLang="en-US"/>
          </a:p>
          <a:p>
            <a:pPr eaLnBrk="1" hangingPunct="1"/>
            <a:r>
              <a:rPr lang="en-US" altLang="en-US"/>
              <a:t>This industry has never been afraid of great challenges, dating back to the days of the Romans and their building of a road network across the whole of Europe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4135167-1A09-4CDE-AADF-2009A5352CF9}" type="slidenum">
              <a:rPr lang="en-US" altLang="en-US" smtClean="0"/>
              <a:pPr/>
              <a:t>40</a:t>
            </a:fld>
            <a:endParaRPr lang="en-US" altLang="en-US" dirty="0"/>
          </a:p>
        </p:txBody>
      </p:sp>
      <p:sp>
        <p:nvSpPr>
          <p:cNvPr id="105475" name="Rectangle 2"/>
          <p:cNvSpPr>
            <a:spLocks noGrp="1" noRot="1" noChangeAspect="1" noChangeArrowheads="1" noTextEdit="1"/>
          </p:cNvSpPr>
          <p:nvPr>
            <p:ph type="sldImg"/>
          </p:nvPr>
        </p:nvSpPr>
        <p:spPr>
          <a:xfrm>
            <a:off x="1144588" y="684213"/>
            <a:ext cx="4572000" cy="3429000"/>
          </a:xfrm>
          <a:ln/>
        </p:spPr>
      </p:sp>
      <p:sp>
        <p:nvSpPr>
          <p:cNvPr id="105476"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Here are a few pics of the Purdue TPAT.  </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upper left shows a picture of the entire unit.  It is essentially 12 foot diameter drum to which they affix curved concrete sections containing various textures.  On top is a beam that rotates around the drum with instrumented tires mounted on each side of the beam.  The TPTA is unique in that it allows testing of multiple surfaces under controlled laboratory conditions.  This allows more efficient and precise testing without the expense of test section construction and attendant traffic control and safety issues.</a:t>
            </a: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upper right photo is a pic of the DG unit built by IGGA members that allowed Purdue to impart saw cut textures on the curved concrete sections.</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lower left show a picture of the OBSI noise testing apparatus mounted near the test tire.</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And the lower right pic shows the line laser used to measure macro texture.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B3EBA3B-6FC3-45BB-A25D-ED59021DC62F}" type="slidenum">
              <a:rPr lang="en-US" altLang="en-US" smtClean="0"/>
              <a:pPr/>
              <a:t>42</a:t>
            </a:fld>
            <a:endParaRPr lang="en-US" altLang="en-US" dirty="0"/>
          </a:p>
        </p:txBody>
      </p:sp>
      <p:sp>
        <p:nvSpPr>
          <p:cNvPr id="110595" name="Rectangle 2"/>
          <p:cNvSpPr>
            <a:spLocks noGrp="1" noRot="1" noChangeAspect="1" noChangeArrowheads="1" noTextEdit="1"/>
          </p:cNvSpPr>
          <p:nvPr>
            <p:ph type="sldImg"/>
          </p:nvPr>
        </p:nvSpPr>
        <p:spPr>
          <a:xfrm>
            <a:off x="1144588" y="684213"/>
            <a:ext cx="4572000" cy="3429000"/>
          </a:xfrm>
          <a:ln/>
        </p:spPr>
      </p:sp>
      <p:sp>
        <p:nvSpPr>
          <p:cNvPr id="110596"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Once the NGCS surface had been verified on the Purdue TPTA, it became necessary to verify its performance on a real road when constructed with actual diamond grinding equipment.  Therefore, an agency partner was necessary.</a:t>
            </a:r>
          </a:p>
          <a:p>
            <a:r>
              <a:rPr lang="en-US" altLang="en-US" dirty="0">
                <a:ea typeface="ＭＳ Ｐゴシック" pitchFamily="34" charset="-128"/>
              </a:rPr>
              <a:t> </a:t>
            </a:r>
          </a:p>
          <a:p>
            <a:r>
              <a:rPr lang="en-US" altLang="en-US" dirty="0">
                <a:ea typeface="ＭＳ Ｐゴシック" pitchFamily="34" charset="-128"/>
              </a:rPr>
              <a:t>The Minnesota Department of Transportation (MnDOT) joined the effort and provided a location on their MN ROAD low volume road test track.  In the summer of 2007, the IGGA funded Diamond Surfaces, Inc. to construct the Purdue NGCS surfaces at the MnROAD’s facility.  The single pass and double pass NGCS surfaces were successfully constructed and verified the efficacy of the TPTA to effectively predict the noise levels of field installations</a:t>
            </a:r>
            <a:r>
              <a:rPr lang="en-US" altLang="en-US" baseline="30000" dirty="0">
                <a:ea typeface="ＭＳ Ｐゴシック" pitchFamily="34" charset="-128"/>
              </a:rPr>
              <a:t>1</a:t>
            </a:r>
            <a:r>
              <a:rPr lang="en-US" altLang="en-US" dirty="0">
                <a:ea typeface="ＭＳ Ｐゴシック" pitchFamily="34" charset="-128"/>
              </a:rPr>
              <a:t>.  The Purdue research indicated the NGCS should be approximately 3 dBA lower than the conventional diamond ground textures evaluated and the MN ROAD testing verified this finding.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Based on the information provide from MNROAD, and the Arizona DOT, we were able to make the following comparisons. Asphalt Rubber Friction Courses (ARFC) once trafficked on get louder over time. Explain slide.</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5216CA5C-2BA1-46E5-AE71-4F33A58E9A7F}" type="slidenum">
              <a:rPr lang="en-US" altLang="en-US" smtClean="0"/>
              <a:pPr/>
              <a:t>43</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We also have a few other surfaces we are developing including NGCS Lite, which is a renewal surface texture that can be applied to existing NGCS sections in the event that friction or noise benefit is diminished over time.</a:t>
            </a: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28AABFF5-C52B-4C9E-BBEA-E92850C6FA10}" type="slidenum">
              <a:rPr lang="en-US" altLang="en-US" smtClean="0"/>
              <a:pPr/>
              <a:t>44</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pPr eaLnBrk="1" hangingPunct="1"/>
            <a:fld id="{AFB2EA5A-C35E-4333-A31F-3F1FBB98BBB8}" type="slidenum">
              <a:rPr lang="en-US" altLang="en-US" smtClean="0">
                <a:latin typeface="Times New Roman" pitchFamily="18" charset="0"/>
              </a:rPr>
              <a:pPr eaLnBrk="1" hangingPunct="1"/>
              <a:t>47</a:t>
            </a:fld>
            <a:endParaRPr lang="en-US" altLang="en-US" dirty="0">
              <a:latin typeface="Times New Roman" pitchFamily="18" charset="0"/>
            </a:endParaRPr>
          </a:p>
        </p:txBody>
      </p:sp>
    </p:spTree>
    <p:extLst>
      <p:ext uri="{BB962C8B-B14F-4D97-AF65-F5344CB8AC3E}">
        <p14:creationId xmlns:p14="http://schemas.microsoft.com/office/powerpoint/2010/main" val="1090420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84457F7-8ED7-4013-842B-F4943D8350F2}" type="slidenum">
              <a:rPr lang="en-US" altLang="en-US" smtClean="0"/>
              <a:pPr/>
              <a:t>48</a:t>
            </a:fld>
            <a:endParaRPr lang="en-US" altLang="en-US" dirty="0"/>
          </a:p>
        </p:txBody>
      </p:sp>
      <p:sp>
        <p:nvSpPr>
          <p:cNvPr id="136195" name="Rectangle 2"/>
          <p:cNvSpPr>
            <a:spLocks noGrp="1" noRot="1" noChangeAspect="1" noChangeArrowheads="1" noTextEdit="1"/>
          </p:cNvSpPr>
          <p:nvPr>
            <p:ph type="sldImg"/>
          </p:nvPr>
        </p:nvSpPr>
        <p:spPr>
          <a:xfrm>
            <a:off x="1160463" y="706438"/>
            <a:ext cx="4538662" cy="3403600"/>
          </a:xfrm>
          <a:ln/>
        </p:spPr>
      </p:sp>
      <p:sp>
        <p:nvSpPr>
          <p:cNvPr id="136196" name="Rectangle 3"/>
          <p:cNvSpPr>
            <a:spLocks noGrp="1" noChangeArrowheads="1"/>
          </p:cNvSpPr>
          <p:nvPr>
            <p:ph type="body" idx="1"/>
          </p:nvPr>
        </p:nvSpPr>
        <p:spPr>
          <a:xfrm>
            <a:off x="914400" y="4344988"/>
            <a:ext cx="5029200" cy="409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695258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002A6D2-4947-5569-8BDE-5B5DDE7D8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6F2D78-FA7D-4DA1-AF28-8032AD15FD3C}" type="slidenum">
              <a:rPr lang="en-US" altLang="en-US"/>
              <a:pPr/>
              <a:t>49</a:t>
            </a:fld>
            <a:endParaRPr lang="en-US" altLang="en-US"/>
          </a:p>
        </p:txBody>
      </p:sp>
      <p:sp>
        <p:nvSpPr>
          <p:cNvPr id="93187" name="Rectangle 2">
            <a:extLst>
              <a:ext uri="{FF2B5EF4-FFF2-40B4-BE49-F238E27FC236}">
                <a16:creationId xmlns:a16="http://schemas.microsoft.com/office/drawing/2014/main" id="{E7584A38-B1A9-37D7-67F8-90156EDD0BAD}"/>
              </a:ext>
            </a:extLst>
          </p:cNvPr>
          <p:cNvSpPr>
            <a:spLocks noGrp="1" noRot="1" noChangeAspect="1" noChangeArrowheads="1" noTextEdit="1"/>
          </p:cNvSpPr>
          <p:nvPr>
            <p:ph type="sldImg"/>
          </p:nvPr>
        </p:nvSpPr>
        <p:spPr>
          <a:xfrm>
            <a:off x="1144588" y="685800"/>
            <a:ext cx="4570412" cy="3429000"/>
          </a:xfrm>
          <a:ln/>
        </p:spPr>
      </p:sp>
      <p:sp>
        <p:nvSpPr>
          <p:cNvPr id="93188" name="Rectangle 3">
            <a:extLst>
              <a:ext uri="{FF2B5EF4-FFF2-40B4-BE49-F238E27FC236}">
                <a16:creationId xmlns:a16="http://schemas.microsoft.com/office/drawing/2014/main" id="{43836839-1213-8062-1E79-77550CCE4B38}"/>
              </a:ext>
            </a:extLst>
          </p:cNvPr>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2022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B5C66112-1AB6-417C-B79A-B29DFB566711}" type="slidenum">
              <a:rPr lang="en-US" smtClean="0"/>
              <a:pPr/>
              <a:t>51</a:t>
            </a:fld>
            <a:endParaRPr lang="en-US" dirty="0"/>
          </a:p>
        </p:txBody>
      </p:sp>
      <p:sp>
        <p:nvSpPr>
          <p:cNvPr id="148483" name="Rectangle 2"/>
          <p:cNvSpPr>
            <a:spLocks noGrp="1" noRot="1" noChangeAspect="1" noChangeArrowheads="1" noTextEdit="1"/>
          </p:cNvSpPr>
          <p:nvPr>
            <p:ph type="sldImg"/>
          </p:nvPr>
        </p:nvSpPr>
        <p:spPr>
          <a:xfrm>
            <a:off x="1143000" y="685800"/>
            <a:ext cx="4573588" cy="3429000"/>
          </a:xfrm>
          <a:ln/>
        </p:spPr>
      </p:sp>
      <p:sp>
        <p:nvSpPr>
          <p:cNvPr id="148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20EB3C5-7B3E-ABAC-457D-7BFAE614A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8AED39-3AB0-4DEE-AB78-1C7797014EC6}" type="slidenum">
              <a:rPr lang="en-US" altLang="en-US"/>
              <a:pPr>
                <a:spcBef>
                  <a:spcPct val="0"/>
                </a:spcBef>
              </a:pPr>
              <a:t>5</a:t>
            </a:fld>
            <a:endParaRPr lang="en-US" altLang="en-US"/>
          </a:p>
        </p:txBody>
      </p:sp>
      <p:sp>
        <p:nvSpPr>
          <p:cNvPr id="13315" name="Rectangle 2">
            <a:extLst>
              <a:ext uri="{FF2B5EF4-FFF2-40B4-BE49-F238E27FC236}">
                <a16:creationId xmlns:a16="http://schemas.microsoft.com/office/drawing/2014/main" id="{8F02326C-0E1A-51C7-E2EB-AC083B245B8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7045DBA-66B9-F479-F461-78AD17A88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Or while considering more recent feats such as the construction of the ALCAN highway built during WWII which connects the contiguous US to Alaska through Canada.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43000" y="685800"/>
            <a:ext cx="4572000" cy="34290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9B897C7E-D3B0-488E-B114-F93A2F205AF8}"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eaLnBrk="1" hangingPunct="1"/>
            <a:fld id="{C1369267-2537-4BEB-B42F-6863B1B7FD4C}" type="slidenum">
              <a:rPr lang="en-US" smtClean="0">
                <a:latin typeface="Times New Roman" pitchFamily="18" charset="0"/>
                <a:ea typeface="ＭＳ Ｐゴシック" pitchFamily="34" charset="-128"/>
              </a:rPr>
              <a:pPr eaLnBrk="1" hangingPunct="1"/>
              <a:t>7</a:t>
            </a:fld>
            <a:endParaRPr lang="en-US">
              <a:latin typeface="Times New Roman" pitchFamily="18" charset="0"/>
              <a:ea typeface="ＭＳ Ｐゴシック" pitchFamily="34"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ea typeface="ＭＳ Ｐゴシック" pitchFamily="34" charset="-128"/>
              </a:rPr>
              <a:t>While we don’t have the physical challenges facing us as our predecessors did, we do have a unique challenge of our own…. Preserving our planet for the generations that will follow.</a:t>
            </a:r>
          </a:p>
        </p:txBody>
      </p:sp>
    </p:spTree>
    <p:extLst>
      <p:ext uri="{BB962C8B-B14F-4D97-AF65-F5344CB8AC3E}">
        <p14:creationId xmlns:p14="http://schemas.microsoft.com/office/powerpoint/2010/main" val="151998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66C4608-2162-09C7-49E9-7711B78774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910862E-08FC-43FC-BAA1-82E725EA161A}" type="slidenum">
              <a:rPr lang="en-US" altLang="en-US">
                <a:latin typeface="Times New Roman" panose="02020603050405020304" pitchFamily="18" charset="0"/>
              </a:rPr>
              <a:pPr eaLnBrk="1" hangingPunct="1"/>
              <a:t>8</a:t>
            </a:fld>
            <a:endParaRPr lang="en-US" altLang="en-US">
              <a:latin typeface="Times New Roman" panose="02020603050405020304" pitchFamily="18" charset="0"/>
            </a:endParaRPr>
          </a:p>
        </p:txBody>
      </p:sp>
      <p:sp>
        <p:nvSpPr>
          <p:cNvPr id="44035" name="Rectangle 2">
            <a:extLst>
              <a:ext uri="{FF2B5EF4-FFF2-40B4-BE49-F238E27FC236}">
                <a16:creationId xmlns:a16="http://schemas.microsoft.com/office/drawing/2014/main" id="{0F6EEC2C-8B37-A313-FCC0-3221602F3FEE}"/>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968AA365-0DC3-2B71-579C-FF4EAF293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Here is where we tie the attributes of grinding to sustainability.  Remind the audience that sustainability is comprised of the above listed elements.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pPr eaLnBrk="1" hangingPunct="1"/>
            <a:fld id="{AFB2EA5A-C35E-4333-A31F-3F1FBB98BBB8}" type="slidenum">
              <a:rPr lang="en-US" altLang="en-US" smtClean="0">
                <a:latin typeface="Times New Roman" pitchFamily="18" charset="0"/>
              </a:rPr>
              <a:pPr eaLnBrk="1" hangingPunct="1"/>
              <a:t>10</a:t>
            </a:fld>
            <a:endParaRPr lang="en-US" altLang="en-US" dirty="0">
              <a:latin typeface="Times New Roman" pitchFamily="18" charset="0"/>
            </a:endParaRPr>
          </a:p>
        </p:txBody>
      </p:sp>
    </p:spTree>
    <p:extLst>
      <p:ext uri="{BB962C8B-B14F-4D97-AF65-F5344CB8AC3E}">
        <p14:creationId xmlns:p14="http://schemas.microsoft.com/office/powerpoint/2010/main" val="2448381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22E9CAD-F494-672E-9F2E-82A9F1C1616C}"/>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64E7F6AB-AA1E-BD0F-9BBB-46798F0783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is where we tie CPR to increased longevity.</a:t>
            </a:r>
          </a:p>
        </p:txBody>
      </p:sp>
      <p:sp>
        <p:nvSpPr>
          <p:cNvPr id="33796" name="Slide Number Placeholder 3">
            <a:extLst>
              <a:ext uri="{FF2B5EF4-FFF2-40B4-BE49-F238E27FC236}">
                <a16:creationId xmlns:a16="http://schemas.microsoft.com/office/drawing/2014/main" id="{4AE6020E-2DA2-58BD-885A-86FBA5FF74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0701CE-7A98-4968-80A1-FF0EE80AFF3C}" type="slidenum">
              <a:rPr lang="en-US" altLang="en-US"/>
              <a:pPr>
                <a:spcBef>
                  <a:spcPct val="0"/>
                </a:spcBef>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33C8F4B-9917-1B1D-5A3B-1CF569008F3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068B5755-8740-8D7E-8DAE-92773C7D5D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READ THE LIST</a:t>
            </a:r>
          </a:p>
        </p:txBody>
      </p:sp>
      <p:sp>
        <p:nvSpPr>
          <p:cNvPr id="21508" name="Slide Number Placeholder 3">
            <a:extLst>
              <a:ext uri="{FF2B5EF4-FFF2-40B4-BE49-F238E27FC236}">
                <a16:creationId xmlns:a16="http://schemas.microsoft.com/office/drawing/2014/main" id="{CDA5AAF3-967C-6154-9EFC-9ACDE2DE8B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1E1E18-D09A-4853-8862-1AE8CC4F3AE7}" type="slidenum">
              <a:rPr lang="en-US" altLang="en-US"/>
              <a:pPr>
                <a:spcBef>
                  <a:spcPct val="0"/>
                </a:spcBef>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000000"/>
                </a:solidFill>
                <a:ea typeface="ＭＳ Ｐゴシック" pitchFamily="-48" charset="-128"/>
              </a:endParaRPr>
            </a:p>
          </p:txBody>
        </p:sp>
      </p:grpSp>
      <p:sp>
        <p:nvSpPr>
          <p:cNvPr id="7475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475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48"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dirty="0"/>
            </a:lvl1pPr>
          </a:lstStyle>
          <a:p>
            <a:pPr>
              <a:defRPr/>
            </a:pPr>
            <a:endParaRPr lang="en-US" dirty="0">
              <a:solidFill>
                <a:srgbClr val="000000"/>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dirty="0"/>
            </a:lvl1pPr>
          </a:lstStyle>
          <a:p>
            <a:pPr>
              <a:defRPr/>
            </a:pPr>
            <a:r>
              <a:rPr lang="en-US" dirty="0">
                <a:solidFill>
                  <a:srgbClr val="000000"/>
                </a:solidFill>
              </a:rPr>
              <a:t>International Grooving and Grinding Association</a:t>
            </a: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39CA3D59-6310-4DEA-ACE6-F1BE08C49C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7951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E2D75D5A-8A22-4689-9646-31D7AFFAA8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353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44804F80-3762-43CE-9AA5-3EBE1DBD30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944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No Content">
    <p:spTree>
      <p:nvGrpSpPr>
        <p:cNvPr id="1" name=""/>
        <p:cNvGrpSpPr/>
        <p:nvPr/>
      </p:nvGrpSpPr>
      <p:grpSpPr>
        <a:xfrm>
          <a:off x="0" y="0"/>
          <a:ext cx="0" cy="0"/>
          <a:chOff x="0" y="0"/>
          <a:chExt cx="0" cy="0"/>
        </a:xfrm>
      </p:grpSpPr>
      <p:pic>
        <p:nvPicPr>
          <p:cNvPr id="3" name="Picture 37" descr="next-300dpi.jpg">
            <a:hlinkClick r:id="" action="ppaction://hlinkshowjump?jump=nextslide"/>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80400" y="6083300"/>
            <a:ext cx="558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back-300dpi.jpg">
            <a:hlinkClick r:id="" action="ppaction://hlinkshowjump?jump=previousslide"/>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0" y="6086475"/>
            <a:ext cx="558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2"/>
          <p:cNvSpPr>
            <a:spLocks noGrp="1"/>
          </p:cNvSpPr>
          <p:nvPr>
            <p:ph type="title"/>
          </p:nvPr>
        </p:nvSpPr>
        <p:spPr>
          <a:xfrm>
            <a:off x="914400" y="1371600"/>
            <a:ext cx="6705600" cy="487362"/>
          </a:xfrm>
          <a:prstGeom prst="rect">
            <a:avLst/>
          </a:prstGeom>
        </p:spPr>
        <p:txBody>
          <a:bodyPr/>
          <a:lstStyle>
            <a:lvl1pPr>
              <a:defRPr sz="1800" i="0">
                <a:solidFill>
                  <a:schemeClr val="tx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711108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0013" y="3960813"/>
            <a:ext cx="731361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DDA4B4-2B23-F4BD-3975-4CFDF888C759}"/>
              </a:ext>
            </a:extLst>
          </p:cNvPr>
          <p:cNvSpPr>
            <a:spLocks noGrp="1"/>
          </p:cNvSpPr>
          <p:nvPr>
            <p:ph type="dt" sz="half" idx="10"/>
          </p:nvPr>
        </p:nvSpPr>
        <p:spPr>
          <a:xfrm>
            <a:off x="457200" y="6248400"/>
            <a:ext cx="2133600" cy="457200"/>
          </a:xfrm>
          <a:prstGeom prst="rect">
            <a:avLst/>
          </a:prstGeom>
        </p:spPr>
        <p:txBody>
          <a:bodyPr/>
          <a:lstStyle>
            <a:lvl1pPr eaLnBrk="1" hangingPunct="1">
              <a:defRPr/>
            </a:lvl1pPr>
          </a:lstStyle>
          <a:p>
            <a:pPr>
              <a:defRPr/>
            </a:pPr>
            <a:endParaRPr lang="en-US"/>
          </a:p>
        </p:txBody>
      </p:sp>
      <p:sp>
        <p:nvSpPr>
          <p:cNvPr id="6" name="Footer Placeholder 5">
            <a:extLst>
              <a:ext uri="{FF2B5EF4-FFF2-40B4-BE49-F238E27FC236}">
                <a16:creationId xmlns:a16="http://schemas.microsoft.com/office/drawing/2014/main" id="{A5A6C240-0744-EE0D-1F72-FE5729A62E07}"/>
              </a:ext>
            </a:extLst>
          </p:cNvPr>
          <p:cNvSpPr>
            <a:spLocks noGrp="1"/>
          </p:cNvSpPr>
          <p:nvPr>
            <p:ph type="ftr" sz="quarter" idx="11"/>
          </p:nvPr>
        </p:nvSpPr>
        <p:spPr>
          <a:xfrm>
            <a:off x="3124200" y="6248400"/>
            <a:ext cx="2895600" cy="457200"/>
          </a:xfrm>
          <a:prstGeom prst="rect">
            <a:avLst/>
          </a:prstGeom>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AD8C97ED-173F-E7AD-DA77-E91F058665EB}"/>
              </a:ext>
            </a:extLst>
          </p:cNvPr>
          <p:cNvSpPr>
            <a:spLocks noGrp="1"/>
          </p:cNvSpPr>
          <p:nvPr>
            <p:ph type="sldNum" sz="quarter" idx="12"/>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3C3458A-4206-46A9-8F29-DE19C0ED5608}" type="slidenum">
              <a:rPr lang="en-US" altLang="en-US"/>
              <a:pPr>
                <a:defRPr/>
              </a:pPr>
              <a:t>‹#›</a:t>
            </a:fld>
            <a:endParaRPr lang="en-US" altLang="en-US"/>
          </a:p>
        </p:txBody>
      </p:sp>
    </p:spTree>
    <p:extLst>
      <p:ext uri="{BB962C8B-B14F-4D97-AF65-F5344CB8AC3E}">
        <p14:creationId xmlns:p14="http://schemas.microsoft.com/office/powerpoint/2010/main" val="101561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064" y="263525"/>
            <a:ext cx="8162925" cy="579438"/>
          </a:xfrm>
        </p:spPr>
        <p:txBody>
          <a:bodyPr/>
          <a:lstStyle/>
          <a:p>
            <a:r>
              <a:rPr lang="en-US"/>
              <a:t>Click to edit Master title style</a:t>
            </a:r>
          </a:p>
        </p:txBody>
      </p:sp>
      <p:sp>
        <p:nvSpPr>
          <p:cNvPr id="3" name="Text Placeholder 2"/>
          <p:cNvSpPr>
            <a:spLocks noGrp="1"/>
          </p:cNvSpPr>
          <p:nvPr>
            <p:ph type="body" sz="half" idx="1"/>
          </p:nvPr>
        </p:nvSpPr>
        <p:spPr>
          <a:xfrm>
            <a:off x="598488" y="1447800"/>
            <a:ext cx="3900487"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1375" y="1447800"/>
            <a:ext cx="3900488"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7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DF853133-F2A6-46FE-81EC-B53FE74813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464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5C650383-0E8B-4F5F-972C-5F56545541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01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5766D2D6-F831-47AD-9B17-DFB2BE4763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334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9" name="Rectangle 10"/>
          <p:cNvSpPr>
            <a:spLocks noGrp="1" noChangeArrowheads="1"/>
          </p:cNvSpPr>
          <p:nvPr>
            <p:ph type="sldNum" sz="quarter" idx="12"/>
          </p:nvPr>
        </p:nvSpPr>
        <p:spPr>
          <a:ln/>
        </p:spPr>
        <p:txBody>
          <a:bodyPr/>
          <a:lstStyle>
            <a:lvl1pPr>
              <a:defRPr/>
            </a:lvl1pPr>
          </a:lstStyle>
          <a:p>
            <a:pPr>
              <a:defRPr/>
            </a:pPr>
            <a:fld id="{F59ACD08-81B3-47D0-955C-DCF128467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301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5" name="Rectangle 10"/>
          <p:cNvSpPr>
            <a:spLocks noGrp="1" noChangeArrowheads="1"/>
          </p:cNvSpPr>
          <p:nvPr>
            <p:ph type="sldNum" sz="quarter" idx="12"/>
          </p:nvPr>
        </p:nvSpPr>
        <p:spPr>
          <a:ln/>
        </p:spPr>
        <p:txBody>
          <a:bodyPr/>
          <a:lstStyle>
            <a:lvl1pPr>
              <a:defRPr/>
            </a:lvl1pPr>
          </a:lstStyle>
          <a:p>
            <a:pPr>
              <a:defRPr/>
            </a:pPr>
            <a:fld id="{B275943C-4408-47DC-A73E-0FD3D955F8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439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4" name="Rectangle 10"/>
          <p:cNvSpPr>
            <a:spLocks noGrp="1" noChangeArrowheads="1"/>
          </p:cNvSpPr>
          <p:nvPr>
            <p:ph type="sldNum" sz="quarter" idx="12"/>
          </p:nvPr>
        </p:nvSpPr>
        <p:spPr>
          <a:ln/>
        </p:spPr>
        <p:txBody>
          <a:bodyPr/>
          <a:lstStyle>
            <a:lvl1pPr>
              <a:defRPr/>
            </a:lvl1pPr>
          </a:lstStyle>
          <a:p>
            <a:pPr>
              <a:defRPr/>
            </a:pPr>
            <a:fld id="{F6DFA8CF-06A1-4EF1-9926-BD158B5969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20E87643-335C-4496-83D3-E46179CD99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759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26C9E033-C035-478C-B47E-F8342AB45AD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27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dirty="0">
                <a:solidFill>
                  <a:srgbClr val="000000"/>
                </a:solidFill>
                <a:ea typeface="ＭＳ Ｐゴシック" pitchFamily="-48" charset="-128"/>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dirty="0">
                <a:ea typeface="ＭＳ Ｐゴシック" pitchFamily="-48" charset="-128"/>
              </a:defRPr>
            </a:lvl1pPr>
          </a:lstStyle>
          <a:p>
            <a:pPr fontAlgn="base">
              <a:spcBef>
                <a:spcPct val="0"/>
              </a:spcBef>
              <a:spcAft>
                <a:spcPct val="0"/>
              </a:spcAft>
              <a:defRPr/>
            </a:pPr>
            <a:endParaRPr lang="en-US" dirty="0">
              <a:solidFill>
                <a:srgbClr val="000000"/>
              </a:solidFill>
            </a:endParaRPr>
          </a:p>
        </p:txBody>
      </p:sp>
      <p:sp>
        <p:nvSpPr>
          <p:cNvPr id="7373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dirty="0">
                <a:ea typeface="ＭＳ Ｐゴシック" pitchFamily="-48" charset="-128"/>
              </a:defRPr>
            </a:lvl1pPr>
          </a:lstStyle>
          <a:p>
            <a:pPr fontAlgn="base">
              <a:spcBef>
                <a:spcPct val="0"/>
              </a:spcBef>
              <a:spcAft>
                <a:spcPct val="0"/>
              </a:spcAft>
              <a:defRPr/>
            </a:pPr>
            <a:r>
              <a:rPr lang="en-US" dirty="0">
                <a:solidFill>
                  <a:srgbClr val="000000"/>
                </a:solidFill>
              </a:rPr>
              <a:t>International Grooving and Grinding Association</a:t>
            </a:r>
          </a:p>
        </p:txBody>
      </p:sp>
      <p:sp>
        <p:nvSpPr>
          <p:cNvPr id="7373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ea typeface="ＭＳ Ｐゴシック" pitchFamily="-48" charset="-128"/>
              </a:defRPr>
            </a:lvl1pPr>
          </a:lstStyle>
          <a:p>
            <a:pPr fontAlgn="base">
              <a:spcBef>
                <a:spcPct val="0"/>
              </a:spcBef>
              <a:spcAft>
                <a:spcPct val="0"/>
              </a:spcAft>
              <a:defRPr/>
            </a:pPr>
            <a:fld id="{9C1C9B11-7CE4-4C71-A31D-ABEFFBC8A22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424374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hf hd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defRPr>
      </a:lvl2pPr>
      <a:lvl3pPr algn="l" rtl="0" eaLnBrk="0" fontAlgn="base" hangingPunct="0">
        <a:lnSpc>
          <a:spcPct val="80000"/>
        </a:lnSpc>
        <a:spcBef>
          <a:spcPct val="0"/>
        </a:spcBef>
        <a:spcAft>
          <a:spcPct val="0"/>
        </a:spcAft>
        <a:defRPr sz="4400">
          <a:solidFill>
            <a:schemeClr val="tx2"/>
          </a:solidFill>
          <a:latin typeface="Times New Roman" charset="0"/>
        </a:defRPr>
      </a:lvl3pPr>
      <a:lvl4pPr algn="l" rtl="0" eaLnBrk="0" fontAlgn="base" hangingPunct="0">
        <a:lnSpc>
          <a:spcPct val="80000"/>
        </a:lnSpc>
        <a:spcBef>
          <a:spcPct val="0"/>
        </a:spcBef>
        <a:spcAft>
          <a:spcPct val="0"/>
        </a:spcAft>
        <a:defRPr sz="4400">
          <a:solidFill>
            <a:schemeClr val="tx2"/>
          </a:solidFill>
          <a:latin typeface="Times New Roman" charset="0"/>
        </a:defRPr>
      </a:lvl4pPr>
      <a:lvl5pPr algn="l" rtl="0" eaLnBrk="0" fontAlgn="base" hangingPunct="0">
        <a:lnSpc>
          <a:spcPct val="80000"/>
        </a:lnSpc>
        <a:spcBef>
          <a:spcPct val="0"/>
        </a:spcBef>
        <a:spcAft>
          <a:spcPct val="0"/>
        </a:spcAft>
        <a:defRPr sz="4400">
          <a:solidFill>
            <a:schemeClr val="tx2"/>
          </a:solidFill>
          <a:latin typeface="Times New Roman"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48"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48"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48"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48"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48"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D5C72-FAF6-402F-B33E-9B773F451544}"/>
              </a:ext>
            </a:extLst>
          </p:cNvPr>
          <p:cNvSpPr>
            <a:spLocks noGrp="1"/>
          </p:cNvSpPr>
          <p:nvPr>
            <p:ph type="ctrTitle"/>
          </p:nvPr>
        </p:nvSpPr>
        <p:spPr/>
        <p:txBody>
          <a:bodyPr/>
          <a:lstStyle/>
          <a:p>
            <a:endParaRPr lang="en-US" dirty="0"/>
          </a:p>
        </p:txBody>
      </p:sp>
      <p:sp>
        <p:nvSpPr>
          <p:cNvPr id="7" name="Subtitle 6">
            <a:extLst>
              <a:ext uri="{FF2B5EF4-FFF2-40B4-BE49-F238E27FC236}">
                <a16:creationId xmlns:a16="http://schemas.microsoft.com/office/drawing/2014/main" id="{5F68D485-6141-4CF9-8B2E-9CD77492EB16}"/>
              </a:ext>
            </a:extLst>
          </p:cNvPr>
          <p:cNvSpPr>
            <a:spLocks noGrp="1"/>
          </p:cNvSpPr>
          <p:nvPr>
            <p:ph type="subTitle" idx="1"/>
          </p:nvPr>
        </p:nvSpPr>
        <p:spPr/>
        <p:txBody>
          <a:bodyPr/>
          <a:lstStyle/>
          <a:p>
            <a:endParaRPr lang="en-US" dirty="0"/>
          </a:p>
        </p:txBody>
      </p:sp>
      <p:sp>
        <p:nvSpPr>
          <p:cNvPr id="4" name="Footer Placeholder 3">
            <a:extLst>
              <a:ext uri="{FF2B5EF4-FFF2-40B4-BE49-F238E27FC236}">
                <a16:creationId xmlns:a16="http://schemas.microsoft.com/office/drawing/2014/main" id="{DDC4740D-DF93-4D2B-8FE2-99ADFD1CA6C1}"/>
              </a:ext>
            </a:extLst>
          </p:cNvPr>
          <p:cNvSpPr>
            <a:spLocks noGrp="1"/>
          </p:cNvSpPr>
          <p:nvPr>
            <p:ph type="ftr" sz="quarter" idx="11"/>
          </p:nvPr>
        </p:nvSpPr>
        <p:spPr/>
        <p:txBody>
          <a:bodyPr/>
          <a:lstStyle/>
          <a:p>
            <a:pPr>
              <a:defRPr/>
            </a:pPr>
            <a:r>
              <a:rPr lang="en-US" dirty="0">
                <a:solidFill>
                  <a:srgbClr val="000000"/>
                </a:solidFill>
              </a:rPr>
              <a:t>International Grooving and Grinding Association</a:t>
            </a:r>
          </a:p>
        </p:txBody>
      </p:sp>
      <p:sp>
        <p:nvSpPr>
          <p:cNvPr id="5" name="Slide Number Placeholder 4">
            <a:extLst>
              <a:ext uri="{FF2B5EF4-FFF2-40B4-BE49-F238E27FC236}">
                <a16:creationId xmlns:a16="http://schemas.microsoft.com/office/drawing/2014/main" id="{BD3E8FD0-12F4-4E95-9EAF-955391B9EC6B}"/>
              </a:ext>
            </a:extLst>
          </p:cNvPr>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1</a:t>
            </a:fld>
            <a:endParaRPr lang="en-US" dirty="0">
              <a:solidFill>
                <a:srgbClr val="000000"/>
              </a:solidFill>
            </a:endParaRPr>
          </a:p>
        </p:txBody>
      </p:sp>
      <p:pic>
        <p:nvPicPr>
          <p:cNvPr id="9" name="Picture 8">
            <a:extLst>
              <a:ext uri="{FF2B5EF4-FFF2-40B4-BE49-F238E27FC236}">
                <a16:creationId xmlns:a16="http://schemas.microsoft.com/office/drawing/2014/main" id="{A9E4659A-DFE1-492D-B102-0DF8795E2D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
            <a:ext cx="9144000" cy="6858000"/>
          </a:xfrm>
          <a:prstGeom prst="rect">
            <a:avLst/>
          </a:prstGeom>
        </p:spPr>
      </p:pic>
      <p:sp>
        <p:nvSpPr>
          <p:cNvPr id="10" name="TextBox 9">
            <a:extLst>
              <a:ext uri="{FF2B5EF4-FFF2-40B4-BE49-F238E27FC236}">
                <a16:creationId xmlns:a16="http://schemas.microsoft.com/office/drawing/2014/main" id="{63210E76-11FE-4E33-BC32-9EF6A0A110DE}"/>
              </a:ext>
            </a:extLst>
          </p:cNvPr>
          <p:cNvSpPr txBox="1"/>
          <p:nvPr/>
        </p:nvSpPr>
        <p:spPr>
          <a:xfrm>
            <a:off x="457200" y="457200"/>
            <a:ext cx="7924800" cy="2585323"/>
          </a:xfrm>
          <a:prstGeom prst="rect">
            <a:avLst/>
          </a:prstGeom>
          <a:noFill/>
        </p:spPr>
        <p:txBody>
          <a:bodyPr wrap="square" rtlCol="0">
            <a:spAutoFit/>
          </a:bodyPr>
          <a:lstStyle/>
          <a:p>
            <a:pPr algn="ctr"/>
            <a:r>
              <a:rPr kumimoji="0" lang="en-US" sz="5400" i="0" u="none" strike="noStrike" kern="0" cap="none" spc="0" normalizeH="0" baseline="0" noProof="0" dirty="0">
                <a:ln>
                  <a:noFill/>
                </a:ln>
                <a:solidFill>
                  <a:schemeClr val="accent4">
                    <a:lumMod val="95000"/>
                    <a:lumOff val="5000"/>
                  </a:schemeClr>
                </a:solidFill>
                <a:effectLst/>
                <a:uLnTx/>
                <a:uFillTx/>
                <a:latin typeface="Times New Roman"/>
                <a:ea typeface="+mj-ea"/>
                <a:cs typeface="+mj-cs"/>
              </a:rPr>
              <a:t>Concrete Pavement Sustainable Solutions for Today and Tomorrow</a:t>
            </a:r>
            <a:endParaRPr lang="en-US" sz="5400" dirty="0">
              <a:solidFill>
                <a:schemeClr val="accent4">
                  <a:lumMod val="95000"/>
                  <a:lumOff val="5000"/>
                </a:schemeClr>
              </a:solidFill>
            </a:endParaRPr>
          </a:p>
        </p:txBody>
      </p:sp>
      <p:sp>
        <p:nvSpPr>
          <p:cNvPr id="11" name="TextBox 10">
            <a:extLst>
              <a:ext uri="{FF2B5EF4-FFF2-40B4-BE49-F238E27FC236}">
                <a16:creationId xmlns:a16="http://schemas.microsoft.com/office/drawing/2014/main" id="{9BFA3674-0D90-4342-8573-357E5F6E1EA1}"/>
              </a:ext>
            </a:extLst>
          </p:cNvPr>
          <p:cNvSpPr txBox="1"/>
          <p:nvPr/>
        </p:nvSpPr>
        <p:spPr>
          <a:xfrm>
            <a:off x="685800" y="4343400"/>
            <a:ext cx="7543800" cy="1200329"/>
          </a:xfrm>
          <a:prstGeom prst="rect">
            <a:avLst/>
          </a:prstGeom>
          <a:noFill/>
        </p:spPr>
        <p:txBody>
          <a:bodyPr wrap="square" rtlCol="0">
            <a:spAutoFit/>
          </a:bodyPr>
          <a:lstStyle/>
          <a:p>
            <a:pPr algn="ctr"/>
            <a:r>
              <a:rPr lang="en-US" sz="3600" b="1" dirty="0">
                <a:solidFill>
                  <a:srgbClr val="C00000"/>
                </a:solidFill>
              </a:rPr>
              <a:t>ARDOT TRC Conference</a:t>
            </a:r>
          </a:p>
          <a:p>
            <a:pPr algn="ctr"/>
            <a:r>
              <a:rPr lang="en-US" sz="3600" b="1" dirty="0">
                <a:solidFill>
                  <a:srgbClr val="C00000"/>
                </a:solidFill>
              </a:rPr>
              <a:t>2023</a:t>
            </a:r>
          </a:p>
        </p:txBody>
      </p:sp>
      <p:pic>
        <p:nvPicPr>
          <p:cNvPr id="12" name="Picture 11">
            <a:extLst>
              <a:ext uri="{FF2B5EF4-FFF2-40B4-BE49-F238E27FC236}">
                <a16:creationId xmlns:a16="http://schemas.microsoft.com/office/drawing/2014/main" id="{E8076BFF-70C3-460D-A753-A96149982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7" y="6280535"/>
            <a:ext cx="1752968" cy="599284"/>
          </a:xfrm>
          <a:prstGeom prst="rect">
            <a:avLst/>
          </a:prstGeom>
        </p:spPr>
      </p:pic>
    </p:spTree>
    <p:extLst>
      <p:ext uri="{BB962C8B-B14F-4D97-AF65-F5344CB8AC3E}">
        <p14:creationId xmlns:p14="http://schemas.microsoft.com/office/powerpoint/2010/main" val="3145191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533400" y="473075"/>
            <a:ext cx="8305800" cy="1143000"/>
          </a:xfrm>
        </p:spPr>
        <p:txBody>
          <a:bodyPr/>
          <a:lstStyle/>
          <a:p>
            <a:r>
              <a:rPr lang="en-US" altLang="en-US" sz="4200" dirty="0">
                <a:cs typeface="Times New Roman" pitchFamily="18" charset="0"/>
              </a:rPr>
              <a:t>BIL/IILJ Carbon Reduction Initiative</a:t>
            </a:r>
          </a:p>
        </p:txBody>
      </p:sp>
      <p:sp>
        <p:nvSpPr>
          <p:cNvPr id="2" name="Content Placeholder 1">
            <a:extLst>
              <a:ext uri="{FF2B5EF4-FFF2-40B4-BE49-F238E27FC236}">
                <a16:creationId xmlns:a16="http://schemas.microsoft.com/office/drawing/2014/main" id="{ACAFD579-8D52-14D0-BFC2-DD7B06870E52}"/>
              </a:ext>
            </a:extLst>
          </p:cNvPr>
          <p:cNvSpPr>
            <a:spLocks noGrp="1"/>
          </p:cNvSpPr>
          <p:nvPr>
            <p:ph idx="1"/>
          </p:nvPr>
        </p:nvSpPr>
        <p:spPr/>
        <p:txBody>
          <a:bodyPr/>
          <a:lstStyle/>
          <a:p>
            <a:pPr marL="0" marR="0">
              <a:spcBef>
                <a:spcPts val="0"/>
              </a:spcBef>
              <a:spcAft>
                <a:spcPts val="0"/>
              </a:spcAft>
            </a:pPr>
            <a:r>
              <a:rPr lang="en-US" sz="1450" b="1" u="sng" dirty="0">
                <a:solidFill>
                  <a:srgbClr val="000000"/>
                </a:solidFill>
                <a:effectLst/>
                <a:latin typeface="Malgun Gothic" panose="020B0503020000020004" pitchFamily="34" charset="-127"/>
                <a:ea typeface="Calibri" panose="020F0502020204030204" pitchFamily="34" charset="0"/>
              </a:rPr>
              <a:t>Carbon Reduction Strategy</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000000"/>
                </a:solidFill>
                <a:effectLst/>
                <a:latin typeface="Arial" panose="020B0604020202020204" pitchFamily="34" charset="0"/>
                <a:ea typeface="Times New Roman" panose="02020603050405020304" pitchFamily="18" charset="0"/>
              </a:rPr>
              <a:t>Requires each State, in consultation with any MPO designated within the State, to– [§ 11403; 23 U.S.C. 175(d)]</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develop a carbon reduction strategy not later than 2 years after enactment; [§ 11403; 23 U.S.C. 175(d)(1)] and</a:t>
            </a:r>
            <a:endParaRPr lang="en-US" sz="11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update that strategy at least every four years; [§ 11403; 23 U.S.C. 175(d)(3)]</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000000"/>
                </a:solidFill>
                <a:effectLst/>
                <a:latin typeface="Arial" panose="020B0604020202020204" pitchFamily="34" charset="0"/>
                <a:ea typeface="Times New Roman" panose="02020603050405020304" pitchFamily="18" charset="0"/>
              </a:rPr>
              <a:t>Requires the carbon reduction strategy to–</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support efforts–and identify projects and strategies–to support the reduction of transportation emissions;</a:t>
            </a:r>
            <a:endParaRPr lang="en-US" sz="1100" dirty="0">
              <a:solidFill>
                <a:srgbClr val="00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the State's discretion, quantify the total carbon emissions from production, transport, and use of materials used in the construction of transportation facilities in the State; and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 appropriate to the population density and context of the State, including any MPO designated within the State. [§ 11403; 23 U.S.C. 175(d)(2)]</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000000"/>
                </a:solidFill>
                <a:effectLst/>
                <a:latin typeface="Arial" panose="020B0604020202020204" pitchFamily="34" charset="0"/>
                <a:ea typeface="Times New Roman" panose="02020603050405020304" pitchFamily="18" charset="0"/>
              </a:rPr>
              <a:t>Allows the carbon reduction strategy to include projects and strategies for safe, reliable, and cost-effective options to–</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reduce traffic congestion by facilitating the use of alternatives to single-occupant vehicle trips, including public transportation facilities, pedestrian facilities, bicycle facilities, and shared or pooled vehicle trips within the State or an area served by the relevant MPO;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facilitate use of vehicles or modes of travel that result in lower transportation emissions per person-mile traveled as compared to existing vehicles and modes; and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facilitate approaches to the construction of transportation assets that result in lower transportation emissions as compared to existing approaches. [§ 11403; 23 U.S.C. 175(d)(2)(B)]</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100" dirty="0">
                <a:solidFill>
                  <a:srgbClr val="000000"/>
                </a:solidFill>
                <a:effectLst/>
                <a:latin typeface="Arial" panose="020B0604020202020204" pitchFamily="34" charset="0"/>
                <a:ea typeface="Times New Roman" panose="02020603050405020304" pitchFamily="18" charset="0"/>
              </a:rPr>
              <a:t>Requires FHWA to–</a:t>
            </a:r>
            <a:endParaRPr lang="en-US" sz="1100" dirty="0">
              <a:solidFill>
                <a:srgbClr val="000000"/>
              </a:solidFill>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review the State's process for developing its carbon reduction strategy and certify that the strategy meets statutory requirements; and</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the request of a State, provide technical assistance in the development of the strategy. [§ 11403; 23 U.S.C. 175(d)(4) and (5)]</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78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3ABF2B24-A64D-5025-8651-9265B5B33B37}"/>
              </a:ext>
            </a:extLst>
          </p:cNvPr>
          <p:cNvSpPr>
            <a:spLocks noGrp="1" noChangeArrowheads="1"/>
          </p:cNvSpPr>
          <p:nvPr>
            <p:ph type="title"/>
          </p:nvPr>
        </p:nvSpPr>
        <p:spPr>
          <a:xfrm>
            <a:off x="381000" y="228600"/>
            <a:ext cx="8458200" cy="1323976"/>
          </a:xfrm>
        </p:spPr>
        <p:txBody>
          <a:bodyPr/>
          <a:lstStyle/>
          <a:p>
            <a:pPr eaLnBrk="1" hangingPunct="1">
              <a:defRPr/>
            </a:pPr>
            <a:r>
              <a:rPr lang="en-US" sz="4000" dirty="0">
                <a:latin typeface="Times New Roman" pitchFamily="18" charset="0"/>
                <a:cs typeface="Times New Roman" pitchFamily="18" charset="0"/>
              </a:rPr>
              <a:t>Tomorrow’s Technologies Here Today</a:t>
            </a:r>
          </a:p>
        </p:txBody>
      </p:sp>
      <p:sp>
        <p:nvSpPr>
          <p:cNvPr id="294915" name="Rectangle 3">
            <a:extLst>
              <a:ext uri="{FF2B5EF4-FFF2-40B4-BE49-F238E27FC236}">
                <a16:creationId xmlns:a16="http://schemas.microsoft.com/office/drawing/2014/main" id="{3537A64D-31CF-3585-70BD-BBEF39FB815D}"/>
              </a:ext>
            </a:extLst>
          </p:cNvPr>
          <p:cNvSpPr>
            <a:spLocks noGrp="1" noChangeArrowheads="1"/>
          </p:cNvSpPr>
          <p:nvPr>
            <p:ph type="body" idx="1"/>
          </p:nvPr>
        </p:nvSpPr>
        <p:spPr>
          <a:xfrm>
            <a:off x="152400" y="1828800"/>
            <a:ext cx="7543800" cy="4114800"/>
          </a:xfrm>
        </p:spPr>
        <p:txBody>
          <a:bodyPr/>
          <a:lstStyle/>
          <a:p>
            <a:pPr eaLnBrk="1" hangingPunct="1">
              <a:buFont typeface="Wingdings" pitchFamily="2" charset="2"/>
              <a:buNone/>
              <a:defRPr/>
            </a:pPr>
            <a:r>
              <a:rPr lang="en-US" dirty="0"/>
              <a:t>	</a:t>
            </a:r>
            <a:r>
              <a:rPr lang="en-US" dirty="0">
                <a:latin typeface="Arial" pitchFamily="34" charset="0"/>
                <a:cs typeface="Arial" pitchFamily="34" charset="0"/>
              </a:rPr>
              <a:t>Transportation agencies already have access to a variety of sustainable, concrete-based pavement preservation and maintenance solutions. What is needed is not necessarily new technologies or solutions, but a  proactive mindset toward using them. </a:t>
            </a:r>
          </a:p>
        </p:txBody>
      </p:sp>
      <p:pic>
        <p:nvPicPr>
          <p:cNvPr id="2" name="Picture 1">
            <a:extLst>
              <a:ext uri="{FF2B5EF4-FFF2-40B4-BE49-F238E27FC236}">
                <a16:creationId xmlns:a16="http://schemas.microsoft.com/office/drawing/2014/main" id="{A2AD7FEE-E5A6-50B8-C3EA-40CD193BA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DC9A0995-9429-3826-A14A-E618D35344BF}"/>
              </a:ext>
            </a:extLst>
          </p:cNvPr>
          <p:cNvSpPr>
            <a:spLocks noGrp="1" noChangeArrowheads="1"/>
          </p:cNvSpPr>
          <p:nvPr>
            <p:ph type="title"/>
          </p:nvPr>
        </p:nvSpPr>
        <p:spPr>
          <a:xfrm>
            <a:off x="304800" y="838200"/>
            <a:ext cx="8683625" cy="765175"/>
          </a:xfrm>
        </p:spPr>
        <p:txBody>
          <a:bodyPr/>
          <a:lstStyle/>
          <a:p>
            <a:pPr eaLnBrk="1" hangingPunct="1">
              <a:defRPr/>
            </a:pPr>
            <a:r>
              <a:rPr lang="en-US" sz="3800" dirty="0">
                <a:latin typeface="Times New Roman" pitchFamily="18" charset="0"/>
                <a:cs typeface="Times New Roman" pitchFamily="18" charset="0"/>
              </a:rPr>
              <a:t>What are Sustainable Pavement Attributes?</a:t>
            </a:r>
          </a:p>
        </p:txBody>
      </p:sp>
      <p:sp>
        <p:nvSpPr>
          <p:cNvPr id="290819" name="Rectangle 3">
            <a:extLst>
              <a:ext uri="{FF2B5EF4-FFF2-40B4-BE49-F238E27FC236}">
                <a16:creationId xmlns:a16="http://schemas.microsoft.com/office/drawing/2014/main" id="{1C94C618-F7DC-A1A1-2083-39C629B27693}"/>
              </a:ext>
            </a:extLst>
          </p:cNvPr>
          <p:cNvSpPr>
            <a:spLocks noGrp="1" noChangeArrowheads="1"/>
          </p:cNvSpPr>
          <p:nvPr>
            <p:ph type="body" sz="half" idx="1"/>
          </p:nvPr>
        </p:nvSpPr>
        <p:spPr>
          <a:xfrm>
            <a:off x="457200" y="1903412"/>
            <a:ext cx="8231188" cy="4497388"/>
          </a:xfrm>
        </p:spPr>
        <p:txBody>
          <a:bodyPr/>
          <a:lstStyle/>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Enhancement of characteristics like smoothness, quiet ride, skid resistance and reflectivity </a:t>
            </a:r>
          </a:p>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Reduction of wear and tear on vehicles from poor pavement surfaces and increased fuel economy</a:t>
            </a:r>
          </a:p>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Rehabilitation for a fraction of the cost of reconstruction</a:t>
            </a:r>
          </a:p>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Reduction of the “first use” of natural or manufactured materials over the life of the pavement</a:t>
            </a:r>
          </a:p>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Minimized frequency and duration of work zones which will reduce work-zone fatalities and will reduce vehicle emissions due to work-zone related traffic delays</a:t>
            </a:r>
          </a:p>
          <a:p>
            <a:pPr eaLnBrk="1" hangingPunct="1">
              <a:lnSpc>
                <a:spcPct val="80000"/>
              </a:lnSpc>
              <a:buClr>
                <a:srgbClr val="FF0000"/>
              </a:buClr>
              <a:buFont typeface="Wingdings" panose="05000000000000000000" pitchFamily="2" charset="2"/>
              <a:buChar char="Ø"/>
              <a:defRPr/>
            </a:pPr>
            <a:r>
              <a:rPr lang="en-US" sz="2400" dirty="0">
                <a:latin typeface="Arial" pitchFamily="34" charset="0"/>
                <a:cs typeface="Arial" pitchFamily="34" charset="0"/>
              </a:rPr>
              <a:t>Long Life - LONGEVITY</a:t>
            </a:r>
          </a:p>
          <a:p>
            <a:pPr eaLnBrk="1" hangingPunct="1">
              <a:lnSpc>
                <a:spcPct val="80000"/>
              </a:lnSpc>
              <a:buClr>
                <a:srgbClr val="FF0000"/>
              </a:buClr>
              <a:buFont typeface="Wingdings" panose="05000000000000000000" pitchFamily="2" charset="2"/>
              <a:buChar char="Ø"/>
              <a:defRPr/>
            </a:pPr>
            <a:endParaRPr lang="en-US" sz="2400" dirty="0">
              <a:latin typeface="Lucida Sans" pitchFamily="34" charset="0"/>
            </a:endParaRPr>
          </a:p>
        </p:txBody>
      </p:sp>
      <p:pic>
        <p:nvPicPr>
          <p:cNvPr id="2" name="Picture 1">
            <a:extLst>
              <a:ext uri="{FF2B5EF4-FFF2-40B4-BE49-F238E27FC236}">
                <a16:creationId xmlns:a16="http://schemas.microsoft.com/office/drawing/2014/main" id="{0E927303-AB9D-CEBB-E3FF-06F4503A1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Fuel Efficiency</a:t>
            </a:r>
          </a:p>
        </p:txBody>
      </p:sp>
      <p:sp>
        <p:nvSpPr>
          <p:cNvPr id="3" name="Content Placeholder 2"/>
          <p:cNvSpPr>
            <a:spLocks noGrp="1"/>
          </p:cNvSpPr>
          <p:nvPr>
            <p:ph idx="1"/>
          </p:nvPr>
        </p:nvSpPr>
        <p:spPr/>
        <p:txBody>
          <a:bodyPr>
            <a:normAutofit/>
          </a:bodyPr>
          <a:lstStyle/>
          <a:p>
            <a:pPr>
              <a:defRPr/>
            </a:pPr>
            <a:r>
              <a:rPr lang="en-US" sz="2400" dirty="0"/>
              <a:t>Multiple studies have found that pavement roughness reduces vehicle fuel efficiency</a:t>
            </a:r>
          </a:p>
          <a:p>
            <a:pPr lvl="1">
              <a:defRPr/>
            </a:pPr>
            <a:r>
              <a:rPr lang="en-US" sz="2400" dirty="0"/>
              <a:t>Keeping smooth pavements smooth reduces economic and environmental impact (Less fuel use and emissions)</a:t>
            </a:r>
          </a:p>
          <a:p>
            <a:pPr>
              <a:defRPr/>
            </a:pPr>
            <a:r>
              <a:rPr lang="en-US" sz="2400" dirty="0"/>
              <a:t>MIT work cites significant, improvement in fuel efficiency when vehicles are operating on a </a:t>
            </a:r>
            <a:r>
              <a:rPr lang="en-US" sz="2400" b="1" u="sng" dirty="0">
                <a:solidFill>
                  <a:srgbClr val="FF0000"/>
                </a:solidFill>
              </a:rPr>
              <a:t>smooth,</a:t>
            </a:r>
            <a:r>
              <a:rPr lang="en-US" sz="2400" dirty="0"/>
              <a:t> rigid concrete pavement</a:t>
            </a:r>
          </a:p>
          <a:p>
            <a:pPr>
              <a:defRPr/>
            </a:pPr>
            <a:r>
              <a:rPr lang="en-US" sz="2400" dirty="0"/>
              <a:t>Over a 30 to 50 year design life, this can be huge</a:t>
            </a:r>
          </a:p>
        </p:txBody>
      </p:sp>
      <p:sp>
        <p:nvSpPr>
          <p:cNvPr id="37892" name="Slide Number Placeholder 3"/>
          <p:cNvSpPr>
            <a:spLocks noGrp="1"/>
          </p:cNvSpPr>
          <p:nvPr>
            <p:ph type="sldNum" sz="quarter" idx="4294967295"/>
          </p:nvPr>
        </p:nvSpPr>
        <p:spPr>
          <a:xfrm>
            <a:off x="7010400" y="6553200"/>
            <a:ext cx="2133600" cy="323850"/>
          </a:xfrm>
          <a:noFill/>
        </p:spPr>
        <p:txBody>
          <a:bodyPr/>
          <a:lstStyle/>
          <a:p>
            <a:fld id="{E4B28A18-6080-45EF-B11B-237C9411C1EF}" type="slidenum">
              <a:rPr lang="en-US" smtClean="0"/>
              <a:pPr/>
              <a:t>13</a:t>
            </a:fld>
            <a:endParaRPr lang="en-US"/>
          </a:p>
        </p:txBody>
      </p:sp>
      <p:pic>
        <p:nvPicPr>
          <p:cNvPr id="2" name="Picture 1">
            <a:extLst>
              <a:ext uri="{FF2B5EF4-FFF2-40B4-BE49-F238E27FC236}">
                <a16:creationId xmlns:a16="http://schemas.microsoft.com/office/drawing/2014/main" id="{D8B1E6B7-3982-810D-DC8E-45E9580E80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218341310"/>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sp>
        <p:nvSpPr>
          <p:cNvPr id="3" name="Content Placeholder 2"/>
          <p:cNvSpPr>
            <a:spLocks noGrp="1"/>
          </p:cNvSpPr>
          <p:nvPr>
            <p:ph idx="1"/>
          </p:nvPr>
        </p:nvSpPr>
        <p:spPr/>
        <p:txBody>
          <a:bodyPr/>
          <a:lstStyle/>
          <a:p>
            <a:r>
              <a:rPr lang="en-US" dirty="0"/>
              <a:t>Most important attribute of a pavement surface</a:t>
            </a:r>
          </a:p>
          <a:p>
            <a:r>
              <a:rPr lang="en-US" dirty="0"/>
              <a:t>Must maintain sufficient macro-texture, improving skid resistance</a:t>
            </a:r>
          </a:p>
          <a:p>
            <a:r>
              <a:rPr lang="en-US" dirty="0"/>
              <a:t>Smooth pavements are safer than rough pavements</a:t>
            </a:r>
          </a:p>
          <a:p>
            <a:r>
              <a:rPr lang="en-US" dirty="0"/>
              <a:t>Saving lives and minimizing accidents are  huge social benefits</a:t>
            </a:r>
          </a:p>
        </p:txBody>
      </p:sp>
      <p:pic>
        <p:nvPicPr>
          <p:cNvPr id="4" name="Picture 3">
            <a:extLst>
              <a:ext uri="{FF2B5EF4-FFF2-40B4-BE49-F238E27FC236}">
                <a16:creationId xmlns:a16="http://schemas.microsoft.com/office/drawing/2014/main" id="{FBEA6D13-C65A-BF5A-E24D-4F8A400E6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627519243"/>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a:extLst>
              <a:ext uri="{FF2B5EF4-FFF2-40B4-BE49-F238E27FC236}">
                <a16:creationId xmlns:a16="http://schemas.microsoft.com/office/drawing/2014/main" id="{EB947486-2459-F522-E72B-C722283AC2B2}"/>
              </a:ext>
            </a:extLst>
          </p:cNvPr>
          <p:cNvSpPr>
            <a:spLocks noGrp="1" noChangeArrowheads="1"/>
          </p:cNvSpPr>
          <p:nvPr>
            <p:ph type="title"/>
          </p:nvPr>
        </p:nvSpPr>
        <p:spPr/>
        <p:txBody>
          <a:bodyPr/>
          <a:lstStyle/>
          <a:p>
            <a:pPr eaLnBrk="1" hangingPunct="1">
              <a:defRPr/>
            </a:pPr>
            <a:r>
              <a:rPr lang="en-US" altLang="en-US" dirty="0"/>
              <a:t>Light Colored and </a:t>
            </a:r>
            <a:r>
              <a:rPr lang="en-US" altLang="en-US" u="sng" dirty="0">
                <a:solidFill>
                  <a:srgbClr val="00B0F0"/>
                </a:solidFill>
              </a:rPr>
              <a:t>Cool</a:t>
            </a:r>
            <a:endParaRPr lang="en-US" altLang="en-US" sz="2400" u="sng" dirty="0">
              <a:solidFill>
                <a:srgbClr val="00B0F0"/>
              </a:solidFill>
            </a:endParaRPr>
          </a:p>
        </p:txBody>
      </p:sp>
      <p:sp>
        <p:nvSpPr>
          <p:cNvPr id="67588" name="Rectangle 4">
            <a:extLst>
              <a:ext uri="{FF2B5EF4-FFF2-40B4-BE49-F238E27FC236}">
                <a16:creationId xmlns:a16="http://schemas.microsoft.com/office/drawing/2014/main" id="{15E82061-30AC-DB71-DABC-9264EDD2B1B5}"/>
              </a:ext>
            </a:extLst>
          </p:cNvPr>
          <p:cNvSpPr>
            <a:spLocks noGrp="1" noChangeArrowheads="1"/>
          </p:cNvSpPr>
          <p:nvPr>
            <p:ph type="body" idx="1"/>
          </p:nvPr>
        </p:nvSpPr>
        <p:spPr>
          <a:xfrm>
            <a:off x="533401" y="1752600"/>
            <a:ext cx="4343400" cy="5278438"/>
          </a:xfrm>
        </p:spPr>
        <p:txBody>
          <a:bodyPr/>
          <a:lstStyle/>
          <a:p>
            <a:pPr eaLnBrk="1" hangingPunct="1">
              <a:lnSpc>
                <a:spcPct val="90000"/>
              </a:lnSpc>
              <a:buClr>
                <a:srgbClr val="FF0000"/>
              </a:buClr>
              <a:buFont typeface="Wingdings" panose="05000000000000000000" pitchFamily="2" charset="2"/>
              <a:buChar char="Ø"/>
            </a:pPr>
            <a:r>
              <a:rPr lang="en-US" altLang="en-US" sz="2800" dirty="0"/>
              <a:t>Urban Heat Island Mitigation:</a:t>
            </a:r>
          </a:p>
          <a:p>
            <a:pPr eaLnBrk="1" hangingPunct="1">
              <a:lnSpc>
                <a:spcPct val="90000"/>
              </a:lnSpc>
              <a:buClr>
                <a:srgbClr val="FF0000"/>
              </a:buClr>
              <a:buFont typeface="Wingdings" panose="05000000000000000000" pitchFamily="2" charset="2"/>
              <a:buChar char="Ø"/>
            </a:pPr>
            <a:r>
              <a:rPr lang="en-US" altLang="en-US" sz="2800" dirty="0"/>
              <a:t>Urban areas up to 9°F warmer due to UHI                   </a:t>
            </a:r>
            <a:r>
              <a:rPr lang="en-US" altLang="en-US" sz="2800" dirty="0">
                <a:sym typeface="Wingdings" panose="05000000000000000000" pitchFamily="2" charset="2"/>
              </a:rPr>
              <a:t></a:t>
            </a:r>
            <a:r>
              <a:rPr lang="en-US" altLang="en-US" sz="2800" dirty="0"/>
              <a:t> greater energy use and resulting pollution</a:t>
            </a:r>
          </a:p>
          <a:p>
            <a:pPr eaLnBrk="1" hangingPunct="1">
              <a:lnSpc>
                <a:spcPct val="90000"/>
              </a:lnSpc>
              <a:buClr>
                <a:srgbClr val="FF0000"/>
              </a:buClr>
              <a:buFont typeface="Wingdings" panose="05000000000000000000" pitchFamily="2" charset="2"/>
              <a:buChar char="Ø"/>
            </a:pPr>
            <a:r>
              <a:rPr lang="en-US" altLang="en-US" sz="2800" dirty="0"/>
              <a:t>PCCP is an effective mitigation strategy</a:t>
            </a:r>
          </a:p>
          <a:p>
            <a:pPr lvl="1" eaLnBrk="1" hangingPunct="1">
              <a:lnSpc>
                <a:spcPct val="90000"/>
              </a:lnSpc>
              <a:buClr>
                <a:srgbClr val="FF0000"/>
              </a:buClr>
              <a:buFont typeface="Wingdings" panose="05000000000000000000" pitchFamily="2" charset="2"/>
              <a:buChar char="Ø"/>
            </a:pPr>
            <a:r>
              <a:rPr lang="en-US" altLang="en-US" sz="2000" dirty="0"/>
              <a:t>lower city temperatures </a:t>
            </a:r>
          </a:p>
          <a:p>
            <a:pPr lvl="1" eaLnBrk="1" hangingPunct="1">
              <a:lnSpc>
                <a:spcPct val="90000"/>
              </a:lnSpc>
              <a:buClr>
                <a:srgbClr val="FF0000"/>
              </a:buClr>
              <a:buFont typeface="Wingdings" panose="05000000000000000000" pitchFamily="2" charset="2"/>
              <a:buChar char="Ø"/>
            </a:pPr>
            <a:r>
              <a:rPr lang="en-US" altLang="en-US" sz="2000" dirty="0"/>
              <a:t>lower cooling costs </a:t>
            </a:r>
          </a:p>
          <a:p>
            <a:pPr lvl="1" eaLnBrk="1" hangingPunct="1">
              <a:lnSpc>
                <a:spcPct val="90000"/>
              </a:lnSpc>
              <a:buClr>
                <a:srgbClr val="FF0000"/>
              </a:buClr>
              <a:buFont typeface="Wingdings" panose="05000000000000000000" pitchFamily="2" charset="2"/>
              <a:buChar char="Ø"/>
            </a:pPr>
            <a:r>
              <a:rPr lang="en-US" altLang="en-US" sz="2000" dirty="0"/>
              <a:t>reduce smog formation</a:t>
            </a:r>
          </a:p>
        </p:txBody>
      </p:sp>
      <p:pic>
        <p:nvPicPr>
          <p:cNvPr id="253957" name="Picture 5">
            <a:extLst>
              <a:ext uri="{FF2B5EF4-FFF2-40B4-BE49-F238E27FC236}">
                <a16:creationId xmlns:a16="http://schemas.microsoft.com/office/drawing/2014/main" id="{6EBC3968-C01A-E607-6D7E-89BED02F2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521" y="2002420"/>
            <a:ext cx="4055479" cy="363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CC8F67C-21BA-07F5-B639-9D2B1A089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420839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473075"/>
            <a:ext cx="8382000" cy="1143000"/>
          </a:xfrm>
        </p:spPr>
        <p:txBody>
          <a:bodyPr/>
          <a:lstStyle/>
          <a:p>
            <a:r>
              <a:rPr lang="en-US" altLang="en-US" dirty="0"/>
              <a:t>Diamond Saw-Cut Surface Textures</a:t>
            </a:r>
          </a:p>
        </p:txBody>
      </p:sp>
      <p:sp>
        <p:nvSpPr>
          <p:cNvPr id="2" name="Content Placeholder 1"/>
          <p:cNvSpPr>
            <a:spLocks noGrp="1"/>
          </p:cNvSpPr>
          <p:nvPr>
            <p:ph idx="1"/>
          </p:nvPr>
        </p:nvSpPr>
        <p:spPr>
          <a:xfrm>
            <a:off x="228600" y="1905000"/>
            <a:ext cx="3910819" cy="4038600"/>
          </a:xfrm>
        </p:spPr>
        <p:txBody>
          <a:bodyPr/>
          <a:lstStyle/>
          <a:p>
            <a:pPr>
              <a:buClr>
                <a:srgbClr val="FF0000"/>
              </a:buClr>
              <a:buFont typeface="Wingdings" panose="05000000000000000000" pitchFamily="2" charset="2"/>
              <a:buChar char="Ø"/>
            </a:pPr>
            <a:r>
              <a:rPr lang="en-US" sz="2200" dirty="0"/>
              <a:t>Increasingly Specifiers are utilizing diamond saw-cut surfaces to reduce roughness, reduce noise, increase friction and extend the life of their pavements, bridges, tunnels and runways.</a:t>
            </a:r>
          </a:p>
          <a:p>
            <a:pPr lvl="1">
              <a:buClr>
                <a:srgbClr val="FF0000"/>
              </a:buClr>
              <a:buFont typeface="Wingdings" panose="05000000000000000000" pitchFamily="2" charset="2"/>
              <a:buChar char="Ø"/>
            </a:pPr>
            <a:r>
              <a:rPr lang="en-US" sz="1900" dirty="0"/>
              <a:t>Economical</a:t>
            </a:r>
          </a:p>
          <a:p>
            <a:pPr lvl="1">
              <a:buClr>
                <a:srgbClr val="FF0000"/>
              </a:buClr>
              <a:buFont typeface="Wingdings" panose="05000000000000000000" pitchFamily="2" charset="2"/>
              <a:buChar char="Ø"/>
            </a:pPr>
            <a:r>
              <a:rPr lang="en-US" sz="1900" dirty="0"/>
              <a:t>Long-lasting</a:t>
            </a:r>
          </a:p>
          <a:p>
            <a:pPr lvl="1">
              <a:buClr>
                <a:srgbClr val="FF0000"/>
              </a:buClr>
              <a:buFont typeface="Wingdings" panose="05000000000000000000" pitchFamily="2" charset="2"/>
              <a:buChar char="Ø"/>
            </a:pPr>
            <a:r>
              <a:rPr lang="en-US" sz="1900" dirty="0"/>
              <a:t>Effective</a:t>
            </a:r>
          </a:p>
          <a:p>
            <a:pPr lvl="1">
              <a:buClr>
                <a:srgbClr val="FF0000"/>
              </a:buClr>
              <a:buFont typeface="Wingdings" panose="05000000000000000000" pitchFamily="2" charset="2"/>
              <a:buChar char="Ø"/>
            </a:pPr>
            <a:r>
              <a:rPr lang="en-US" sz="1900" dirty="0"/>
              <a:t>Environmentally Friendly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
        <p:nvSpPr>
          <p:cNvPr id="6" name="TextBox 5">
            <a:extLst>
              <a:ext uri="{FF2B5EF4-FFF2-40B4-BE49-F238E27FC236}">
                <a16:creationId xmlns:a16="http://schemas.microsoft.com/office/drawing/2014/main" id="{7AD43102-9E2B-47EF-9D38-B88FAFF86014}"/>
              </a:ext>
            </a:extLst>
          </p:cNvPr>
          <p:cNvSpPr txBox="1"/>
          <p:nvPr/>
        </p:nvSpPr>
        <p:spPr>
          <a:xfrm>
            <a:off x="4214043" y="5410200"/>
            <a:ext cx="4548957" cy="523220"/>
          </a:xfrm>
          <a:prstGeom prst="rect">
            <a:avLst/>
          </a:prstGeom>
          <a:noFill/>
        </p:spPr>
        <p:txBody>
          <a:bodyPr wrap="square" rtlCol="0">
            <a:spAutoFit/>
          </a:bodyPr>
          <a:lstStyle/>
          <a:p>
            <a:pPr algn="ctr"/>
            <a:r>
              <a:rPr lang="en-US" sz="2800" b="1" dirty="0">
                <a:solidFill>
                  <a:srgbClr val="C00000"/>
                </a:solidFill>
              </a:rPr>
              <a:t>I-70 Rifle Colorado</a:t>
            </a:r>
          </a:p>
        </p:txBody>
      </p:sp>
      <p:pic>
        <p:nvPicPr>
          <p:cNvPr id="7" name="Picture 6">
            <a:extLst>
              <a:ext uri="{FF2B5EF4-FFF2-40B4-BE49-F238E27FC236}">
                <a16:creationId xmlns:a16="http://schemas.microsoft.com/office/drawing/2014/main" id="{A288E571-92F1-A0C6-B845-41041E868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958300"/>
            <a:ext cx="4891038" cy="3185160"/>
          </a:xfrm>
          <a:prstGeom prst="rect">
            <a:avLst/>
          </a:prstGeom>
        </p:spPr>
      </p:pic>
    </p:spTree>
    <p:extLst>
      <p:ext uri="{BB962C8B-B14F-4D97-AF65-F5344CB8AC3E}">
        <p14:creationId xmlns:p14="http://schemas.microsoft.com/office/powerpoint/2010/main" val="877202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838200"/>
            <a:ext cx="8991600" cy="762000"/>
          </a:xfrm>
        </p:spPr>
        <p:txBody>
          <a:bodyPr/>
          <a:lstStyle/>
          <a:p>
            <a:pPr eaLnBrk="1" hangingPunct="1"/>
            <a:r>
              <a:rPr lang="en-US" altLang="en-US" dirty="0"/>
              <a:t>Advantages of Saw-Cut Textures</a:t>
            </a:r>
          </a:p>
        </p:txBody>
      </p:sp>
      <p:sp>
        <p:nvSpPr>
          <p:cNvPr id="18435" name="Rectangle 3"/>
          <p:cNvSpPr>
            <a:spLocks noGrp="1" noChangeArrowheads="1"/>
          </p:cNvSpPr>
          <p:nvPr>
            <p:ph type="body" idx="1"/>
          </p:nvPr>
        </p:nvSpPr>
        <p:spPr>
          <a:xfrm>
            <a:off x="917575" y="1905000"/>
            <a:ext cx="7845425" cy="4114800"/>
          </a:xfrm>
        </p:spPr>
        <p:txBody>
          <a:bodyPr>
            <a:normAutofit fontScale="92500" lnSpcReduction="10000"/>
          </a:bodyPr>
          <a:lstStyle/>
          <a:p>
            <a:pPr eaLnBrk="1" hangingPunct="1">
              <a:lnSpc>
                <a:spcPct val="90000"/>
              </a:lnSpc>
              <a:buFont typeface="Wingdings" pitchFamily="2" charset="2"/>
              <a:buChar char="Ø"/>
              <a:defRPr/>
            </a:pPr>
            <a:r>
              <a:rPr lang="en-US" sz="2600" dirty="0"/>
              <a:t>Costs are competitive and stable over time;</a:t>
            </a:r>
          </a:p>
          <a:p>
            <a:pPr eaLnBrk="1" hangingPunct="1">
              <a:lnSpc>
                <a:spcPct val="90000"/>
              </a:lnSpc>
              <a:buFont typeface="Wingdings" pitchFamily="2" charset="2"/>
              <a:buChar char="Ø"/>
              <a:defRPr/>
            </a:pPr>
            <a:r>
              <a:rPr lang="en-US" sz="2600" dirty="0"/>
              <a:t>Enhances smoothness, surface friction and safety</a:t>
            </a:r>
          </a:p>
          <a:p>
            <a:pPr eaLnBrk="1" hangingPunct="1">
              <a:lnSpc>
                <a:spcPct val="90000"/>
              </a:lnSpc>
              <a:buFont typeface="Wingdings" pitchFamily="2" charset="2"/>
              <a:buChar char="Ø"/>
              <a:defRPr/>
            </a:pPr>
            <a:r>
              <a:rPr lang="en-US" sz="2600" dirty="0"/>
              <a:t>Can be accomplished during off-peak hours with short lane closures </a:t>
            </a:r>
          </a:p>
          <a:p>
            <a:pPr eaLnBrk="1" hangingPunct="1">
              <a:lnSpc>
                <a:spcPct val="90000"/>
              </a:lnSpc>
              <a:buFont typeface="Wingdings" pitchFamily="2" charset="2"/>
              <a:buChar char="Ø"/>
              <a:defRPr/>
            </a:pPr>
            <a:r>
              <a:rPr lang="en-US" sz="2600" dirty="0"/>
              <a:t>Texturing of one lane does not require grinding of the adjacent lane</a:t>
            </a:r>
          </a:p>
          <a:p>
            <a:pPr eaLnBrk="1" hangingPunct="1">
              <a:lnSpc>
                <a:spcPct val="90000"/>
              </a:lnSpc>
              <a:buFont typeface="Wingdings" pitchFamily="2" charset="2"/>
              <a:buChar char="Ø"/>
              <a:defRPr/>
            </a:pPr>
            <a:r>
              <a:rPr lang="en-US" sz="2600" dirty="0"/>
              <a:t>Does not affect overhead clearances underneath bridges, signs or tunnels</a:t>
            </a:r>
          </a:p>
          <a:p>
            <a:pPr eaLnBrk="1" hangingPunct="1">
              <a:lnSpc>
                <a:spcPct val="90000"/>
              </a:lnSpc>
              <a:buFont typeface="Wingdings" pitchFamily="2" charset="2"/>
              <a:buChar char="Ø"/>
              <a:defRPr/>
            </a:pPr>
            <a:r>
              <a:rPr lang="en-US" sz="2600" dirty="0"/>
              <a:t>Blends patching and other surface irregularities into a consistent, smooth surface</a:t>
            </a:r>
          </a:p>
          <a:p>
            <a:pPr eaLnBrk="1" hangingPunct="1">
              <a:lnSpc>
                <a:spcPct val="90000"/>
              </a:lnSpc>
              <a:buFont typeface="Wingdings" pitchFamily="2" charset="2"/>
              <a:buChar char="Ø"/>
              <a:defRPr/>
            </a:pPr>
            <a:r>
              <a:rPr lang="en-US" sz="2600" dirty="0">
                <a:solidFill>
                  <a:srgbClr val="FF0000"/>
                </a:solidFill>
              </a:rPr>
              <a:t>Environmentally friendly</a:t>
            </a:r>
            <a:endParaRPr lang="en-US" sz="2300" dirty="0">
              <a:latin typeface="Lucida Sans" pitchFamily="34" charset="0"/>
            </a:endParaRPr>
          </a:p>
        </p:txBody>
      </p:sp>
      <p:pic>
        <p:nvPicPr>
          <p:cNvPr id="5" name="Picture 4">
            <a:extLst>
              <a:ext uri="{FF2B5EF4-FFF2-40B4-BE49-F238E27FC236}">
                <a16:creationId xmlns:a16="http://schemas.microsoft.com/office/drawing/2014/main" id="{7C4FF2E1-775F-403A-AE6F-1F2FA07C8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103386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473075"/>
            <a:ext cx="8382000" cy="1143000"/>
          </a:xfrm>
        </p:spPr>
        <p:txBody>
          <a:bodyPr/>
          <a:lstStyle/>
          <a:p>
            <a:r>
              <a:rPr lang="en-US" altLang="en-US" dirty="0"/>
              <a:t>Diamond Saw-Cut Surface Textures</a:t>
            </a:r>
          </a:p>
        </p:txBody>
      </p:sp>
      <p:sp>
        <p:nvSpPr>
          <p:cNvPr id="2" name="Content Placeholder 1"/>
          <p:cNvSpPr>
            <a:spLocks noGrp="1"/>
          </p:cNvSpPr>
          <p:nvPr>
            <p:ph idx="1"/>
          </p:nvPr>
        </p:nvSpPr>
        <p:spPr>
          <a:xfrm>
            <a:off x="346364" y="2590800"/>
            <a:ext cx="4097855" cy="3124200"/>
          </a:xfrm>
        </p:spPr>
        <p:txBody>
          <a:bodyPr/>
          <a:lstStyle/>
          <a:p>
            <a:pPr>
              <a:buClr>
                <a:srgbClr val="FF0000"/>
              </a:buClr>
              <a:buFont typeface="Wingdings" panose="05000000000000000000" pitchFamily="2" charset="2"/>
              <a:buChar char="Ø"/>
            </a:pPr>
            <a:r>
              <a:rPr lang="en-US" sz="3200" dirty="0"/>
              <a:t>Diamond Grinding</a:t>
            </a:r>
          </a:p>
          <a:p>
            <a:pPr>
              <a:buClr>
                <a:srgbClr val="FF0000"/>
              </a:buClr>
              <a:buFont typeface="Wingdings" panose="05000000000000000000" pitchFamily="2" charset="2"/>
              <a:buChar char="Ø"/>
            </a:pPr>
            <a:r>
              <a:rPr lang="en-US" sz="3200" dirty="0"/>
              <a:t>Safety Grooving</a:t>
            </a:r>
          </a:p>
          <a:p>
            <a:pPr>
              <a:buClr>
                <a:srgbClr val="FF0000"/>
              </a:buClr>
              <a:buFont typeface="Wingdings" panose="05000000000000000000" pitchFamily="2" charset="2"/>
              <a:buChar char="Ø"/>
            </a:pPr>
            <a:r>
              <a:rPr lang="en-US" sz="3200" dirty="0"/>
              <a:t>Next Generation Concrete Surface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3" name="Picture 2">
            <a:extLst>
              <a:ext uri="{FF2B5EF4-FFF2-40B4-BE49-F238E27FC236}">
                <a16:creationId xmlns:a16="http://schemas.microsoft.com/office/drawing/2014/main" id="{CC9624C9-D5BF-5C53-9D00-8350476E9D5C}"/>
              </a:ext>
            </a:extLst>
          </p:cNvPr>
          <p:cNvPicPr>
            <a:picLocks noChangeAspect="1"/>
          </p:cNvPicPr>
          <p:nvPr/>
        </p:nvPicPr>
        <p:blipFill>
          <a:blip r:embed="rId4"/>
          <a:stretch>
            <a:fillRect/>
          </a:stretch>
        </p:blipFill>
        <p:spPr>
          <a:xfrm>
            <a:off x="4331011" y="2133600"/>
            <a:ext cx="4330055" cy="3886200"/>
          </a:xfrm>
          <a:prstGeom prst="rect">
            <a:avLst/>
          </a:prstGeom>
        </p:spPr>
      </p:pic>
    </p:spTree>
    <p:extLst>
      <p:ext uri="{BB962C8B-B14F-4D97-AF65-F5344CB8AC3E}">
        <p14:creationId xmlns:p14="http://schemas.microsoft.com/office/powerpoint/2010/main" val="4229617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400" dirty="0"/>
              <a:t>What Is Diamond Grinding?</a:t>
            </a:r>
          </a:p>
        </p:txBody>
      </p:sp>
      <p:sp>
        <p:nvSpPr>
          <p:cNvPr id="4099" name="Rectangle 3"/>
          <p:cNvSpPr>
            <a:spLocks noGrp="1" noChangeArrowheads="1"/>
          </p:cNvSpPr>
          <p:nvPr>
            <p:ph sz="half" idx="1"/>
          </p:nvPr>
        </p:nvSpPr>
        <p:spPr/>
        <p:txBody>
          <a:bodyPr>
            <a:normAutofit fontScale="92500"/>
          </a:bodyPr>
          <a:lstStyle/>
          <a:p>
            <a:pPr marL="228600" indent="-228600">
              <a:lnSpc>
                <a:spcPct val="90000"/>
              </a:lnSpc>
              <a:spcAft>
                <a:spcPts val="600"/>
              </a:spcAft>
              <a:buFont typeface="Arial" panose="020B0604020202020204" pitchFamily="34" charset="0"/>
              <a:buChar char="•"/>
            </a:pPr>
            <a:r>
              <a:rPr lang="en-US" dirty="0"/>
              <a:t>Removal of thin surface layer of hardened PCC using closely spaced diamond saw blades</a:t>
            </a:r>
          </a:p>
          <a:p>
            <a:pPr marL="228600" indent="-228600">
              <a:lnSpc>
                <a:spcPct val="90000"/>
              </a:lnSpc>
              <a:spcAft>
                <a:spcPts val="600"/>
              </a:spcAft>
              <a:buFont typeface="Arial" panose="020B0604020202020204" pitchFamily="34" charset="0"/>
              <a:buChar char="•"/>
            </a:pPr>
            <a:r>
              <a:rPr lang="en-US" dirty="0"/>
              <a:t>Results in smooth, level pavement surface</a:t>
            </a:r>
          </a:p>
          <a:p>
            <a:pPr marL="228600" indent="-228600">
              <a:lnSpc>
                <a:spcPct val="90000"/>
              </a:lnSpc>
              <a:spcAft>
                <a:spcPts val="600"/>
              </a:spcAft>
              <a:buFont typeface="Arial" panose="020B0604020202020204" pitchFamily="34" charset="0"/>
              <a:buChar char="•"/>
            </a:pPr>
            <a:r>
              <a:rPr lang="en-US" dirty="0"/>
              <a:t>Provides a longitudinal texture with desirable friction and low noise characteristics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076"/>
          <a:stretch/>
        </p:blipFill>
        <p:spPr bwMode="auto">
          <a:xfrm>
            <a:off x="4671060" y="4297364"/>
            <a:ext cx="4000500" cy="172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6" name="Content Placeholder 5">
            <a:extLst>
              <a:ext uri="{FF2B5EF4-FFF2-40B4-BE49-F238E27FC236}">
                <a16:creationId xmlns:a16="http://schemas.microsoft.com/office/drawing/2014/main" id="{C45EE14A-3BC0-00D4-A2CA-A0A1490F7A8B}"/>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23333"/>
          <a:stretch/>
        </p:blipFill>
        <p:spPr>
          <a:xfrm>
            <a:off x="4724400" y="1860550"/>
            <a:ext cx="4000500" cy="2300288"/>
          </a:xfrm>
        </p:spPr>
      </p:pic>
    </p:spTree>
    <p:extLst>
      <p:ext uri="{BB962C8B-B14F-4D97-AF65-F5344CB8AC3E}">
        <p14:creationId xmlns:p14="http://schemas.microsoft.com/office/powerpoint/2010/main" val="208298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t>Introduction</a:t>
            </a:r>
          </a:p>
        </p:txBody>
      </p:sp>
      <p:sp>
        <p:nvSpPr>
          <p:cNvPr id="6147" name="Rectangle 3"/>
          <p:cNvSpPr>
            <a:spLocks noGrp="1" noChangeArrowheads="1"/>
          </p:cNvSpPr>
          <p:nvPr>
            <p:ph sz="half" idx="1"/>
          </p:nvPr>
        </p:nvSpPr>
        <p:spPr>
          <a:xfrm>
            <a:off x="533400" y="1828800"/>
            <a:ext cx="5185214" cy="4038600"/>
          </a:xfrm>
        </p:spPr>
        <p:txBody>
          <a:bodyPr/>
          <a:lstStyle/>
          <a:p>
            <a:pPr>
              <a:buFont typeface="Wingdings" pitchFamily="2" charset="2"/>
              <a:buChar char="Ø"/>
            </a:pPr>
            <a:r>
              <a:rPr lang="en-US" altLang="en-US" sz="2800" dirty="0"/>
              <a:t>John Roberts</a:t>
            </a:r>
          </a:p>
          <a:p>
            <a:pPr lvl="1">
              <a:buFont typeface="Wingdings" pitchFamily="2" charset="2"/>
              <a:buChar char="Ø"/>
            </a:pPr>
            <a:r>
              <a:rPr lang="en-US" altLang="en-US" sz="2800" dirty="0"/>
              <a:t>Executive Director - International Grooving and Grinding Association</a:t>
            </a:r>
          </a:p>
          <a:p>
            <a:pPr lvl="1">
              <a:buFont typeface="Wingdings" pitchFamily="2" charset="2"/>
              <a:buChar char="Ø"/>
            </a:pPr>
            <a:r>
              <a:rPr lang="en-US" altLang="en-US" sz="2800" dirty="0"/>
              <a:t>Vice President – American Concrete Pavement Association’s Pavement Preservation Partnership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2E877419-5E1A-4834-AC62-B5D9AE842B84}"/>
              </a:ext>
            </a:extLst>
          </p:cNvPr>
          <p:cNvPicPr>
            <a:picLocks noChangeAspect="1"/>
          </p:cNvPicPr>
          <p:nvPr/>
        </p:nvPicPr>
        <p:blipFill rotWithShape="1">
          <a:blip r:embed="rId4">
            <a:extLst>
              <a:ext uri="{28A0092B-C50C-407E-A947-70E740481C1C}">
                <a14:useLocalDpi xmlns:a14="http://schemas.microsoft.com/office/drawing/2010/main" val="0"/>
              </a:ext>
            </a:extLst>
          </a:blip>
          <a:srcRect l="10663" t="10556" r="3852"/>
          <a:stretch/>
        </p:blipFill>
        <p:spPr>
          <a:xfrm>
            <a:off x="6330221" y="2674589"/>
            <a:ext cx="2586183" cy="3421411"/>
          </a:xfrm>
          <a:prstGeom prst="rect">
            <a:avLst/>
          </a:prstGeom>
        </p:spPr>
      </p:pic>
    </p:spTree>
    <p:extLst>
      <p:ext uri="{BB962C8B-B14F-4D97-AF65-F5344CB8AC3E}">
        <p14:creationId xmlns:p14="http://schemas.microsoft.com/office/powerpoint/2010/main" val="2947333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8E66D4-497C-65B8-89B2-AC61F3266AF0}"/>
              </a:ext>
            </a:extLst>
          </p:cNvPr>
          <p:cNvSpPr>
            <a:spLocks noGrp="1"/>
          </p:cNvSpPr>
          <p:nvPr>
            <p:ph type="ftr" sz="quarter" idx="11"/>
          </p:nvPr>
        </p:nvSpPr>
        <p:spPr/>
        <p:txBody>
          <a:bodyPr/>
          <a:lstStyle/>
          <a:p>
            <a:pPr>
              <a:defRPr/>
            </a:pPr>
            <a:r>
              <a:rPr lang="en-US">
                <a:solidFill>
                  <a:srgbClr val="000000"/>
                </a:solidFill>
              </a:rPr>
              <a:t>International Grooving and Grinding Association</a:t>
            </a:r>
            <a:endParaRPr lang="en-US" dirty="0">
              <a:solidFill>
                <a:srgbClr val="000000"/>
              </a:solidFill>
            </a:endParaRPr>
          </a:p>
        </p:txBody>
      </p:sp>
      <p:sp>
        <p:nvSpPr>
          <p:cNvPr id="3" name="Slide Number Placeholder 2">
            <a:extLst>
              <a:ext uri="{FF2B5EF4-FFF2-40B4-BE49-F238E27FC236}">
                <a16:creationId xmlns:a16="http://schemas.microsoft.com/office/drawing/2014/main" id="{36A53991-4EA0-729A-6F07-42E3CAB4065D}"/>
              </a:ext>
            </a:extLst>
          </p:cNvPr>
          <p:cNvSpPr>
            <a:spLocks noGrp="1"/>
          </p:cNvSpPr>
          <p:nvPr>
            <p:ph type="sldNum" sz="quarter" idx="12"/>
          </p:nvPr>
        </p:nvSpPr>
        <p:spPr/>
        <p:txBody>
          <a:bodyPr/>
          <a:lstStyle/>
          <a:p>
            <a:pPr>
              <a:defRPr/>
            </a:pPr>
            <a:fld id="{F6DFA8CF-06A1-4EF1-9926-BD158B596989}" type="slidenum">
              <a:rPr lang="en-US" smtClean="0">
                <a:solidFill>
                  <a:srgbClr val="000000"/>
                </a:solidFill>
              </a:rPr>
              <a:pPr>
                <a:defRPr/>
              </a:pPr>
              <a:t>20</a:t>
            </a:fld>
            <a:endParaRPr lang="en-US" dirty="0">
              <a:solidFill>
                <a:srgbClr val="000000"/>
              </a:solidFill>
            </a:endParaRPr>
          </a:p>
        </p:txBody>
      </p:sp>
      <p:pic>
        <p:nvPicPr>
          <p:cNvPr id="4" name="Diamond Grinding animation">
            <a:hlinkClick r:id="" action="ppaction://media"/>
            <a:extLst>
              <a:ext uri="{FF2B5EF4-FFF2-40B4-BE49-F238E27FC236}">
                <a16:creationId xmlns:a16="http://schemas.microsoft.com/office/drawing/2014/main" id="{C4B49A04-48AC-3F40-2AB7-93AE1724D6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762000"/>
            <a:ext cx="9036756" cy="5083175"/>
          </a:xfrm>
          <a:prstGeom prst="rect">
            <a:avLst/>
          </a:prstGeom>
        </p:spPr>
      </p:pic>
    </p:spTree>
    <p:extLst>
      <p:ext uri="{BB962C8B-B14F-4D97-AF65-F5344CB8AC3E}">
        <p14:creationId xmlns:p14="http://schemas.microsoft.com/office/powerpoint/2010/main" val="24790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9537F-84D7-4F66-920D-A615F59847C7}"/>
              </a:ext>
            </a:extLst>
          </p:cNvPr>
          <p:cNvSpPr>
            <a:spLocks noGrp="1"/>
          </p:cNvSpPr>
          <p:nvPr>
            <p:ph type="title"/>
          </p:nvPr>
        </p:nvSpPr>
        <p:spPr/>
        <p:txBody>
          <a:bodyPr/>
          <a:lstStyle/>
          <a:p>
            <a:r>
              <a:rPr lang="en-US" sz="4000" dirty="0"/>
              <a:t>Diamond Ground Tunnel Pavements</a:t>
            </a:r>
          </a:p>
        </p:txBody>
      </p:sp>
      <p:pic>
        <p:nvPicPr>
          <p:cNvPr id="7" name="Content Placeholder 6">
            <a:extLst>
              <a:ext uri="{FF2B5EF4-FFF2-40B4-BE49-F238E27FC236}">
                <a16:creationId xmlns:a16="http://schemas.microsoft.com/office/drawing/2014/main" id="{9EB216C2-30EA-40A8-BF40-A087D31E8926}"/>
              </a:ext>
            </a:extLst>
          </p:cNvPr>
          <p:cNvPicPr>
            <a:picLocks noGrp="1" noChangeAspect="1"/>
          </p:cNvPicPr>
          <p:nvPr>
            <p:ph idx="1"/>
          </p:nvPr>
        </p:nvPicPr>
        <p:blipFill rotWithShape="1">
          <a:blip r:embed="rId2"/>
          <a:srcRect l="5955" r="4719"/>
          <a:stretch/>
        </p:blipFill>
        <p:spPr>
          <a:xfrm>
            <a:off x="0" y="0"/>
            <a:ext cx="9144000" cy="6858000"/>
          </a:xfrm>
        </p:spPr>
      </p:pic>
      <p:sp>
        <p:nvSpPr>
          <p:cNvPr id="4" name="Footer Placeholder 3">
            <a:extLst>
              <a:ext uri="{FF2B5EF4-FFF2-40B4-BE49-F238E27FC236}">
                <a16:creationId xmlns:a16="http://schemas.microsoft.com/office/drawing/2014/main" id="{2E7336D4-B855-491F-BCA8-6E73EECBD296}"/>
              </a:ext>
            </a:extLst>
          </p:cNvPr>
          <p:cNvSpPr>
            <a:spLocks noGrp="1"/>
          </p:cNvSpPr>
          <p:nvPr>
            <p:ph type="ftr" sz="quarter" idx="11"/>
          </p:nvPr>
        </p:nvSpPr>
        <p:spPr/>
        <p:txBody>
          <a:bodyPr/>
          <a:lstStyle/>
          <a:p>
            <a:pPr>
              <a:defRPr/>
            </a:pPr>
            <a:r>
              <a:rPr lang="en-US" dirty="0">
                <a:solidFill>
                  <a:srgbClr val="000000"/>
                </a:solidFill>
              </a:rPr>
              <a:t>International Grooving and Grinding Association</a:t>
            </a:r>
          </a:p>
        </p:txBody>
      </p:sp>
      <p:sp>
        <p:nvSpPr>
          <p:cNvPr id="5" name="Slide Number Placeholder 4">
            <a:extLst>
              <a:ext uri="{FF2B5EF4-FFF2-40B4-BE49-F238E27FC236}">
                <a16:creationId xmlns:a16="http://schemas.microsoft.com/office/drawing/2014/main" id="{716F3D1B-F9AC-4CA3-BE22-72B1B602A6E5}"/>
              </a:ext>
            </a:extLst>
          </p:cNvPr>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21</a:t>
            </a:fld>
            <a:endParaRPr lang="en-US" dirty="0">
              <a:solidFill>
                <a:srgbClr val="000000"/>
              </a:solidFill>
            </a:endParaRPr>
          </a:p>
        </p:txBody>
      </p:sp>
      <p:pic>
        <p:nvPicPr>
          <p:cNvPr id="6" name="Picture 5">
            <a:extLst>
              <a:ext uri="{FF2B5EF4-FFF2-40B4-BE49-F238E27FC236}">
                <a16:creationId xmlns:a16="http://schemas.microsoft.com/office/drawing/2014/main" id="{50CD6EA8-6E4F-4AFD-B668-BE9829E0D6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196" y="0"/>
            <a:ext cx="1448804" cy="495300"/>
          </a:xfrm>
          <a:prstGeom prst="rect">
            <a:avLst/>
          </a:prstGeom>
        </p:spPr>
      </p:pic>
    </p:spTree>
    <p:extLst>
      <p:ext uri="{BB962C8B-B14F-4D97-AF65-F5344CB8AC3E}">
        <p14:creationId xmlns:p14="http://schemas.microsoft.com/office/powerpoint/2010/main" val="1870834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57200"/>
            <a:ext cx="8305800" cy="1143000"/>
          </a:xfrm>
        </p:spPr>
        <p:txBody>
          <a:bodyPr>
            <a:normAutofit/>
          </a:bodyPr>
          <a:lstStyle/>
          <a:p>
            <a:r>
              <a:rPr lang="en-US" sz="4000" dirty="0"/>
              <a:t>Pavement Problems Addressed</a:t>
            </a:r>
          </a:p>
        </p:txBody>
      </p:sp>
      <p:sp>
        <p:nvSpPr>
          <p:cNvPr id="36867" name="Rectangle 3"/>
          <p:cNvSpPr>
            <a:spLocks noGrp="1" noChangeArrowheads="1"/>
          </p:cNvSpPr>
          <p:nvPr>
            <p:ph idx="1"/>
          </p:nvPr>
        </p:nvSpPr>
        <p:spPr>
          <a:xfrm>
            <a:off x="406400" y="1905000"/>
            <a:ext cx="4551363" cy="3740150"/>
          </a:xfrm>
        </p:spPr>
        <p:txBody>
          <a:bodyPr>
            <a:noAutofit/>
          </a:bodyPr>
          <a:lstStyle/>
          <a:p>
            <a:pPr marL="228600" indent="-228600">
              <a:lnSpc>
                <a:spcPct val="90000"/>
              </a:lnSpc>
              <a:buFont typeface="Arial" panose="020B0604020202020204" pitchFamily="34" charset="0"/>
              <a:buChar char="•"/>
            </a:pPr>
            <a:r>
              <a:rPr lang="en-US" sz="2400" dirty="0"/>
              <a:t>Faulting at joints and cracks</a:t>
            </a:r>
          </a:p>
          <a:p>
            <a:pPr marL="228600" indent="-228600">
              <a:lnSpc>
                <a:spcPct val="90000"/>
              </a:lnSpc>
              <a:buFont typeface="Arial" panose="020B0604020202020204" pitchFamily="34" charset="0"/>
              <a:buChar char="•"/>
            </a:pPr>
            <a:r>
              <a:rPr lang="en-US" sz="2400" dirty="0"/>
              <a:t>Built-in or construction roughness</a:t>
            </a:r>
          </a:p>
          <a:p>
            <a:pPr marL="228600" indent="-228600">
              <a:lnSpc>
                <a:spcPct val="90000"/>
              </a:lnSpc>
              <a:buFont typeface="Arial" panose="020B0604020202020204" pitchFamily="34" charset="0"/>
              <a:buChar char="•"/>
            </a:pPr>
            <a:r>
              <a:rPr lang="en-US" sz="2400" dirty="0"/>
              <a:t>Polished surface </a:t>
            </a:r>
          </a:p>
          <a:p>
            <a:pPr marL="228600" indent="-228600">
              <a:lnSpc>
                <a:spcPct val="90000"/>
              </a:lnSpc>
              <a:buFont typeface="Arial" panose="020B0604020202020204" pitchFamily="34" charset="0"/>
              <a:buChar char="•"/>
            </a:pPr>
            <a:r>
              <a:rPr lang="en-US" sz="2400" dirty="0"/>
              <a:t>Wheel-path rutting</a:t>
            </a:r>
          </a:p>
          <a:p>
            <a:pPr marL="228600" indent="-228600">
              <a:lnSpc>
                <a:spcPct val="90000"/>
              </a:lnSpc>
              <a:buFont typeface="Arial" panose="020B0604020202020204" pitchFamily="34" charset="0"/>
              <a:buChar char="•"/>
            </a:pPr>
            <a:r>
              <a:rPr lang="en-US" sz="2400" dirty="0"/>
              <a:t>Curling and warping</a:t>
            </a:r>
          </a:p>
          <a:p>
            <a:pPr marL="228600" indent="-228600">
              <a:lnSpc>
                <a:spcPct val="90000"/>
              </a:lnSpc>
              <a:buFont typeface="Arial" panose="020B0604020202020204" pitchFamily="34" charset="0"/>
              <a:buChar char="•"/>
            </a:pPr>
            <a:r>
              <a:rPr lang="en-US" sz="2400" dirty="0"/>
              <a:t>Inadequate transverse slope</a:t>
            </a:r>
          </a:p>
          <a:p>
            <a:pPr marL="228600" indent="-228600">
              <a:lnSpc>
                <a:spcPct val="90000"/>
              </a:lnSpc>
              <a:buFont typeface="Arial" panose="020B0604020202020204" pitchFamily="34" charset="0"/>
              <a:buChar char="•"/>
            </a:pPr>
            <a:r>
              <a:rPr lang="en-US" sz="2400" dirty="0"/>
              <a:t>Unacceptable noise level</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272"/>
          <a:stretch/>
        </p:blipFill>
        <p:spPr bwMode="auto">
          <a:xfrm>
            <a:off x="4800600" y="1752600"/>
            <a:ext cx="3810000" cy="205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 t="930" r="-64" b="14865"/>
          <a:stretch/>
        </p:blipFill>
        <p:spPr bwMode="auto">
          <a:xfrm>
            <a:off x="4800600" y="3926434"/>
            <a:ext cx="3810000" cy="209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96120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D279-7894-4C10-BF9D-1077C265466E}"/>
              </a:ext>
            </a:extLst>
          </p:cNvPr>
          <p:cNvSpPr>
            <a:spLocks noGrp="1"/>
          </p:cNvSpPr>
          <p:nvPr>
            <p:ph type="title"/>
          </p:nvPr>
        </p:nvSpPr>
        <p:spPr/>
        <p:txBody>
          <a:bodyPr/>
          <a:lstStyle/>
          <a:p>
            <a:r>
              <a:rPr lang="en-US" dirty="0"/>
              <a:t>US-45 West Bend WI – Pre Grind</a:t>
            </a:r>
          </a:p>
        </p:txBody>
      </p:sp>
      <p:pic>
        <p:nvPicPr>
          <p:cNvPr id="6" name="Road Super Shake">
            <a:hlinkClick r:id="" action="ppaction://media"/>
            <a:extLst>
              <a:ext uri="{FF2B5EF4-FFF2-40B4-BE49-F238E27FC236}">
                <a16:creationId xmlns:a16="http://schemas.microsoft.com/office/drawing/2014/main" id="{B64E79AE-72BB-515B-A768-D698CB3AA0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9175" y="1828800"/>
            <a:ext cx="7180263" cy="4038600"/>
          </a:xfrm>
        </p:spPr>
      </p:pic>
      <p:sp>
        <p:nvSpPr>
          <p:cNvPr id="5" name="Slide Number Placeholder 4">
            <a:extLst>
              <a:ext uri="{FF2B5EF4-FFF2-40B4-BE49-F238E27FC236}">
                <a16:creationId xmlns:a16="http://schemas.microsoft.com/office/drawing/2014/main" id="{D1146057-E52C-3146-E3D7-FB554033FDB6}"/>
              </a:ext>
            </a:extLst>
          </p:cNvPr>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23</a:t>
            </a:fld>
            <a:endParaRPr lang="en-US" dirty="0">
              <a:solidFill>
                <a:srgbClr val="000000"/>
              </a:solidFill>
            </a:endParaRPr>
          </a:p>
        </p:txBody>
      </p:sp>
      <p:pic>
        <p:nvPicPr>
          <p:cNvPr id="7" name="Picture 6">
            <a:extLst>
              <a:ext uri="{FF2B5EF4-FFF2-40B4-BE49-F238E27FC236}">
                <a16:creationId xmlns:a16="http://schemas.microsoft.com/office/drawing/2014/main" id="{AA8FE664-EB0E-7B30-82E5-DA5316827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481174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E6C8-077D-0F49-3F3C-CC22FC1F4E7F}"/>
              </a:ext>
            </a:extLst>
          </p:cNvPr>
          <p:cNvSpPr>
            <a:spLocks noGrp="1"/>
          </p:cNvSpPr>
          <p:nvPr>
            <p:ph type="title"/>
          </p:nvPr>
        </p:nvSpPr>
        <p:spPr/>
        <p:txBody>
          <a:bodyPr/>
          <a:lstStyle/>
          <a:p>
            <a:r>
              <a:rPr lang="en-US" dirty="0"/>
              <a:t>US-45 West Bend WI - Post Grind</a:t>
            </a:r>
          </a:p>
        </p:txBody>
      </p:sp>
      <p:pic>
        <p:nvPicPr>
          <p:cNvPr id="6" name="Road Smooth 2">
            <a:hlinkClick r:id="" action="ppaction://media"/>
            <a:extLst>
              <a:ext uri="{FF2B5EF4-FFF2-40B4-BE49-F238E27FC236}">
                <a16:creationId xmlns:a16="http://schemas.microsoft.com/office/drawing/2014/main" id="{01F38524-4362-5260-13B8-199C572ACF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4562" y="1828800"/>
            <a:ext cx="7513638" cy="4226110"/>
          </a:xfrm>
        </p:spPr>
      </p:pic>
      <p:sp>
        <p:nvSpPr>
          <p:cNvPr id="5" name="Slide Number Placeholder 4">
            <a:extLst>
              <a:ext uri="{FF2B5EF4-FFF2-40B4-BE49-F238E27FC236}">
                <a16:creationId xmlns:a16="http://schemas.microsoft.com/office/drawing/2014/main" id="{CEDF50D9-DC1D-A651-C896-6E72301CD2DE}"/>
              </a:ext>
            </a:extLst>
          </p:cNvPr>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24</a:t>
            </a:fld>
            <a:endParaRPr lang="en-US" dirty="0">
              <a:solidFill>
                <a:srgbClr val="000000"/>
              </a:solidFill>
            </a:endParaRPr>
          </a:p>
        </p:txBody>
      </p:sp>
      <p:pic>
        <p:nvPicPr>
          <p:cNvPr id="7" name="Picture 6">
            <a:extLst>
              <a:ext uri="{FF2B5EF4-FFF2-40B4-BE49-F238E27FC236}">
                <a16:creationId xmlns:a16="http://schemas.microsoft.com/office/drawing/2014/main" id="{9925E022-DDE9-28BD-DA5D-B16A9AD32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287780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400" dirty="0"/>
              <a:t>Dowel Bar Retrofit - DBR</a:t>
            </a:r>
          </a:p>
        </p:txBody>
      </p:sp>
      <p:sp>
        <p:nvSpPr>
          <p:cNvPr id="4099" name="Rectangle 3"/>
          <p:cNvSpPr>
            <a:spLocks noGrp="1" noChangeArrowheads="1"/>
          </p:cNvSpPr>
          <p:nvPr>
            <p:ph type="body" idx="1"/>
          </p:nvPr>
        </p:nvSpPr>
        <p:spPr>
          <a:xfrm>
            <a:off x="304800" y="1752600"/>
            <a:ext cx="4800600" cy="4854656"/>
          </a:xfrm>
        </p:spPr>
        <p:txBody>
          <a:bodyPr>
            <a:normAutofit/>
          </a:bodyPr>
          <a:lstStyle/>
          <a:p>
            <a:pPr>
              <a:buFont typeface="Wingdings" panose="05000000000000000000" pitchFamily="2" charset="2"/>
              <a:buChar char="Ø"/>
            </a:pPr>
            <a:r>
              <a:rPr lang="en-US" sz="2400" dirty="0"/>
              <a:t>Placement of load transfer devices across transverse joints or cracks of existing pavements. </a:t>
            </a:r>
          </a:p>
          <a:p>
            <a:pPr>
              <a:buFont typeface="Wingdings" panose="05000000000000000000" pitchFamily="2" charset="2"/>
              <a:buChar char="Ø"/>
            </a:pPr>
            <a:r>
              <a:rPr lang="en-US" sz="2400" dirty="0"/>
              <a:t>Used to limit future faulting.</a:t>
            </a:r>
          </a:p>
          <a:p>
            <a:pPr>
              <a:buFont typeface="Wingdings" panose="05000000000000000000" pitchFamily="2" charset="2"/>
              <a:buChar char="Ø"/>
            </a:pPr>
            <a:r>
              <a:rPr lang="en-US" sz="2400" dirty="0"/>
              <a:t>First production use of DBR in 1992 by WSDOT. Over 8 million bars retrofitted in the USA since that time adding </a:t>
            </a:r>
            <a:r>
              <a:rPr lang="en-US" sz="2400" u="sng" dirty="0"/>
              <a:t>decades</a:t>
            </a:r>
            <a:r>
              <a:rPr lang="en-US" sz="2400" dirty="0"/>
              <a:t> of pavement life.</a:t>
            </a:r>
          </a:p>
          <a:p>
            <a:pPr>
              <a:buFont typeface="Wingdings" panose="05000000000000000000" pitchFamily="2" charset="2"/>
              <a:buChar char="Ø"/>
            </a:pPr>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237" y="1752600"/>
            <a:ext cx="35607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4026338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762000"/>
            <a:ext cx="7772400" cy="1143000"/>
          </a:xfrm>
          <a:noFill/>
        </p:spPr>
        <p:txBody>
          <a:bodyPr anchor="ctr"/>
          <a:lstStyle/>
          <a:p>
            <a:pPr eaLnBrk="1" hangingPunct="1"/>
            <a:r>
              <a:rPr lang="en-US" altLang="en-US" dirty="0"/>
              <a:t>Purpose of Dowel Bar Retrofit</a:t>
            </a:r>
          </a:p>
        </p:txBody>
      </p:sp>
      <p:sp>
        <p:nvSpPr>
          <p:cNvPr id="28675" name="Rectangle 3"/>
          <p:cNvSpPr>
            <a:spLocks noGrp="1" noChangeArrowheads="1"/>
          </p:cNvSpPr>
          <p:nvPr>
            <p:ph type="body" sz="half" idx="1"/>
          </p:nvPr>
        </p:nvSpPr>
        <p:spPr>
          <a:xfrm>
            <a:off x="319088" y="1981200"/>
            <a:ext cx="4129087" cy="4114800"/>
          </a:xfrm>
          <a:noFill/>
        </p:spPr>
        <p:txBody>
          <a:bodyPr/>
          <a:lstStyle/>
          <a:p>
            <a:pPr marL="336550" indent="-336550" eaLnBrk="1" hangingPunct="1"/>
            <a:r>
              <a:rPr lang="en-US" altLang="en-US" sz="2400" dirty="0"/>
              <a:t>Reestablish load-transfer across joints or cracks</a:t>
            </a:r>
          </a:p>
          <a:p>
            <a:pPr marL="736600" lvl="1" eaLnBrk="1" hangingPunct="1"/>
            <a:r>
              <a:rPr lang="en-US" altLang="en-US" sz="2400" dirty="0"/>
              <a:t>Load-transfer is a slab’s ability to transfer part of its load to its neighboring slab</a:t>
            </a:r>
          </a:p>
          <a:p>
            <a:pPr marL="336550" indent="-336550" eaLnBrk="1" hangingPunct="1"/>
            <a:r>
              <a:rPr lang="en-US" altLang="en-US" sz="2400" dirty="0"/>
              <a:t>Used in JRC and JPC pavements to limit future faulting</a:t>
            </a:r>
          </a:p>
        </p:txBody>
      </p:sp>
      <p:grpSp>
        <p:nvGrpSpPr>
          <p:cNvPr id="28676" name="Group 4"/>
          <p:cNvGrpSpPr>
            <a:grpSpLocks/>
          </p:cNvGrpSpPr>
          <p:nvPr/>
        </p:nvGrpSpPr>
        <p:grpSpPr bwMode="auto">
          <a:xfrm>
            <a:off x="4621213" y="2049463"/>
            <a:ext cx="4248150" cy="3368675"/>
            <a:chOff x="3275" y="1291"/>
            <a:chExt cx="3011" cy="2122"/>
          </a:xfrm>
        </p:grpSpPr>
        <p:grpSp>
          <p:nvGrpSpPr>
            <p:cNvPr id="28678" name="Group 5"/>
            <p:cNvGrpSpPr>
              <a:grpSpLocks/>
            </p:cNvGrpSpPr>
            <p:nvPr/>
          </p:nvGrpSpPr>
          <p:grpSpPr bwMode="auto">
            <a:xfrm>
              <a:off x="4290" y="2571"/>
              <a:ext cx="340" cy="340"/>
              <a:chOff x="4290" y="2571"/>
              <a:chExt cx="340" cy="340"/>
            </a:xfrm>
          </p:grpSpPr>
          <p:sp>
            <p:nvSpPr>
              <p:cNvPr id="28732" name="Oval 6"/>
              <p:cNvSpPr>
                <a:spLocks noChangeArrowheads="1"/>
              </p:cNvSpPr>
              <p:nvPr/>
            </p:nvSpPr>
            <p:spPr bwMode="auto">
              <a:xfrm>
                <a:off x="4290" y="2571"/>
                <a:ext cx="340" cy="340"/>
              </a:xfrm>
              <a:prstGeom prst="ellipse">
                <a:avLst/>
              </a:prstGeom>
              <a:solidFill>
                <a:schemeClr val="bg2"/>
              </a:solidFill>
              <a:ln w="12700">
                <a:solidFill>
                  <a:srgbClr val="676767"/>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3" name="Oval 7"/>
              <p:cNvSpPr>
                <a:spLocks noChangeArrowheads="1"/>
              </p:cNvSpPr>
              <p:nvPr/>
            </p:nvSpPr>
            <p:spPr bwMode="auto">
              <a:xfrm>
                <a:off x="4369" y="2650"/>
                <a:ext cx="183" cy="183"/>
              </a:xfrm>
              <a:prstGeom prst="ellipse">
                <a:avLst/>
              </a:prstGeom>
              <a:solidFill>
                <a:schemeClr val="folHlink"/>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4" name="Oval 8"/>
              <p:cNvSpPr>
                <a:spLocks noChangeArrowheads="1"/>
              </p:cNvSpPr>
              <p:nvPr/>
            </p:nvSpPr>
            <p:spPr bwMode="auto">
              <a:xfrm>
                <a:off x="4455" y="2736"/>
                <a:ext cx="10" cy="1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5" name="Oval 9"/>
              <p:cNvSpPr>
                <a:spLocks noChangeArrowheads="1"/>
              </p:cNvSpPr>
              <p:nvPr/>
            </p:nvSpPr>
            <p:spPr bwMode="auto">
              <a:xfrm>
                <a:off x="4462" y="2680"/>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6" name="Oval 10"/>
              <p:cNvSpPr>
                <a:spLocks noChangeArrowheads="1"/>
              </p:cNvSpPr>
              <p:nvPr/>
            </p:nvSpPr>
            <p:spPr bwMode="auto">
              <a:xfrm>
                <a:off x="4504" y="2701"/>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7" name="Oval 11"/>
              <p:cNvSpPr>
                <a:spLocks noChangeArrowheads="1"/>
              </p:cNvSpPr>
              <p:nvPr/>
            </p:nvSpPr>
            <p:spPr bwMode="auto">
              <a:xfrm>
                <a:off x="4521" y="2741"/>
                <a:ext cx="6" cy="6"/>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8" name="Oval 12"/>
              <p:cNvSpPr>
                <a:spLocks noChangeArrowheads="1"/>
              </p:cNvSpPr>
              <p:nvPr/>
            </p:nvSpPr>
            <p:spPr bwMode="auto">
              <a:xfrm>
                <a:off x="4502" y="2782"/>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9" name="Oval 13"/>
              <p:cNvSpPr>
                <a:spLocks noChangeArrowheads="1"/>
              </p:cNvSpPr>
              <p:nvPr/>
            </p:nvSpPr>
            <p:spPr bwMode="auto">
              <a:xfrm>
                <a:off x="4460" y="2803"/>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40" name="Oval 14"/>
              <p:cNvSpPr>
                <a:spLocks noChangeArrowheads="1"/>
              </p:cNvSpPr>
              <p:nvPr/>
            </p:nvSpPr>
            <p:spPr bwMode="auto">
              <a:xfrm>
                <a:off x="4415" y="2701"/>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41" name="Oval 15"/>
              <p:cNvSpPr>
                <a:spLocks noChangeArrowheads="1"/>
              </p:cNvSpPr>
              <p:nvPr/>
            </p:nvSpPr>
            <p:spPr bwMode="auto">
              <a:xfrm>
                <a:off x="4398" y="2741"/>
                <a:ext cx="5" cy="6"/>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42" name="Oval 16"/>
              <p:cNvSpPr>
                <a:spLocks noChangeArrowheads="1"/>
              </p:cNvSpPr>
              <p:nvPr/>
            </p:nvSpPr>
            <p:spPr bwMode="auto">
              <a:xfrm>
                <a:off x="4417" y="2782"/>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grpSp>
        <p:sp>
          <p:nvSpPr>
            <p:cNvPr id="28679" name="Rectangle 17"/>
            <p:cNvSpPr>
              <a:spLocks noChangeArrowheads="1"/>
            </p:cNvSpPr>
            <p:nvPr/>
          </p:nvSpPr>
          <p:spPr bwMode="auto">
            <a:xfrm>
              <a:off x="3514" y="3179"/>
              <a:ext cx="248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3338" rIns="66675" bIns="33338">
              <a:spAutoFit/>
            </a:bodyPr>
            <a:lstStyle>
              <a:lvl1pPr defTabSz="479425">
                <a:defRPr>
                  <a:solidFill>
                    <a:schemeClr val="tx1"/>
                  </a:solidFill>
                  <a:latin typeface="Arial" pitchFamily="34" charset="0"/>
                  <a:ea typeface="ＭＳ Ｐゴシック" pitchFamily="34" charset="-128"/>
                </a:defRPr>
              </a:lvl1pPr>
              <a:lvl2pPr marL="742950" indent="-285750" defTabSz="479425">
                <a:defRPr>
                  <a:solidFill>
                    <a:schemeClr val="tx1"/>
                  </a:solidFill>
                  <a:latin typeface="Arial" pitchFamily="34" charset="0"/>
                  <a:ea typeface="ＭＳ Ｐゴシック" pitchFamily="34" charset="-128"/>
                </a:defRPr>
              </a:lvl2pPr>
              <a:lvl3pPr marL="1143000" indent="-228600" defTabSz="479425">
                <a:defRPr>
                  <a:solidFill>
                    <a:schemeClr val="tx1"/>
                  </a:solidFill>
                  <a:latin typeface="Arial" pitchFamily="34" charset="0"/>
                  <a:ea typeface="ＭＳ Ｐゴシック" pitchFamily="34" charset="-128"/>
                </a:defRPr>
              </a:lvl3pPr>
              <a:lvl4pPr marL="1600200" indent="-228600" defTabSz="479425">
                <a:defRPr>
                  <a:solidFill>
                    <a:schemeClr val="tx1"/>
                  </a:solidFill>
                  <a:latin typeface="Arial" pitchFamily="34" charset="0"/>
                  <a:ea typeface="ＭＳ Ｐゴシック" pitchFamily="34" charset="-128"/>
                </a:defRPr>
              </a:lvl4pPr>
              <a:lvl5pPr marL="2057400" indent="-228600" defTabSz="479425">
                <a:defRPr>
                  <a:solidFill>
                    <a:schemeClr val="tx1"/>
                  </a:solidFill>
                  <a:latin typeface="Arial" pitchFamily="34" charset="0"/>
                  <a:ea typeface="ＭＳ Ｐゴシック" pitchFamily="34" charset="-128"/>
                </a:defRPr>
              </a:lvl5pPr>
              <a:lvl6pPr marL="25146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Load Transfer = 100% (Good)</a:t>
              </a:r>
            </a:p>
          </p:txBody>
        </p:sp>
        <p:sp>
          <p:nvSpPr>
            <p:cNvPr id="28680" name="Rectangle 18"/>
            <p:cNvSpPr>
              <a:spLocks noChangeArrowheads="1"/>
            </p:cNvSpPr>
            <p:nvPr/>
          </p:nvSpPr>
          <p:spPr bwMode="auto">
            <a:xfrm>
              <a:off x="4606" y="1816"/>
              <a:ext cx="1023" cy="201"/>
            </a:xfrm>
            <a:prstGeom prst="rect">
              <a:avLst/>
            </a:prstGeom>
            <a:solidFill>
              <a:srgbClr val="DADADA"/>
            </a:solidFill>
            <a:ln w="12700">
              <a:solidFill>
                <a:srgbClr val="000000"/>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681" name="Freeform 19"/>
            <p:cNvSpPr>
              <a:spLocks/>
            </p:cNvSpPr>
            <p:nvPr/>
          </p:nvSpPr>
          <p:spPr bwMode="auto">
            <a:xfrm>
              <a:off x="3553" y="1778"/>
              <a:ext cx="1038" cy="278"/>
            </a:xfrm>
            <a:custGeom>
              <a:avLst/>
              <a:gdLst>
                <a:gd name="T0" fmla="*/ 0 w 1038"/>
                <a:gd name="T1" fmla="*/ 0 h 278"/>
                <a:gd name="T2" fmla="*/ 379 w 1038"/>
                <a:gd name="T3" fmla="*/ 14 h 278"/>
                <a:gd name="T4" fmla="*/ 788 w 1038"/>
                <a:gd name="T5" fmla="*/ 41 h 278"/>
                <a:gd name="T6" fmla="*/ 980 w 1038"/>
                <a:gd name="T7" fmla="*/ 59 h 278"/>
                <a:gd name="T8" fmla="*/ 1037 w 1038"/>
                <a:gd name="T9" fmla="*/ 73 h 278"/>
                <a:gd name="T10" fmla="*/ 1037 w 1038"/>
                <a:gd name="T11" fmla="*/ 277 h 278"/>
                <a:gd name="T12" fmla="*/ 970 w 1038"/>
                <a:gd name="T13" fmla="*/ 268 h 278"/>
                <a:gd name="T14" fmla="*/ 788 w 1038"/>
                <a:gd name="T15" fmla="*/ 250 h 278"/>
                <a:gd name="T16" fmla="*/ 379 w 1038"/>
                <a:gd name="T17" fmla="*/ 223 h 278"/>
                <a:gd name="T18" fmla="*/ 0 w 1038"/>
                <a:gd name="T19" fmla="*/ 209 h 278"/>
                <a:gd name="T20" fmla="*/ 0 w 1038"/>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278"/>
                <a:gd name="T35" fmla="*/ 1038 w 1038"/>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278">
                  <a:moveTo>
                    <a:pt x="0" y="0"/>
                  </a:moveTo>
                  <a:lnTo>
                    <a:pt x="379" y="14"/>
                  </a:lnTo>
                  <a:lnTo>
                    <a:pt x="788" y="41"/>
                  </a:lnTo>
                  <a:lnTo>
                    <a:pt x="980" y="59"/>
                  </a:lnTo>
                  <a:lnTo>
                    <a:pt x="1037" y="73"/>
                  </a:lnTo>
                  <a:lnTo>
                    <a:pt x="1037" y="277"/>
                  </a:lnTo>
                  <a:lnTo>
                    <a:pt x="970" y="268"/>
                  </a:lnTo>
                  <a:lnTo>
                    <a:pt x="788" y="250"/>
                  </a:lnTo>
                  <a:lnTo>
                    <a:pt x="379" y="223"/>
                  </a:lnTo>
                  <a:lnTo>
                    <a:pt x="0" y="209"/>
                  </a:lnTo>
                  <a:lnTo>
                    <a:pt x="0" y="0"/>
                  </a:lnTo>
                </a:path>
              </a:pathLst>
            </a:custGeom>
            <a:solidFill>
              <a:srgbClr val="DADADA"/>
            </a:solidFill>
            <a:ln w="12700" cap="rnd" cmpd="sng">
              <a:solidFill>
                <a:srgbClr val="000000"/>
              </a:solidFill>
              <a:prstDash val="solid"/>
              <a:round/>
              <a:headEnd/>
              <a:tailEnd/>
            </a:ln>
          </p:spPr>
          <p:txBody>
            <a:bodyP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682" name="Line 20"/>
            <p:cNvSpPr>
              <a:spLocks noChangeShapeType="1"/>
            </p:cNvSpPr>
            <p:nvPr/>
          </p:nvSpPr>
          <p:spPr bwMode="auto">
            <a:xfrm flipH="1">
              <a:off x="3396" y="1784"/>
              <a:ext cx="124"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683" name="Line 21"/>
            <p:cNvSpPr>
              <a:spLocks noChangeShapeType="1"/>
            </p:cNvSpPr>
            <p:nvPr/>
          </p:nvSpPr>
          <p:spPr bwMode="auto">
            <a:xfrm>
              <a:off x="3391" y="1853"/>
              <a:ext cx="129"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684" name="Line 22"/>
            <p:cNvSpPr>
              <a:spLocks noChangeShapeType="1"/>
            </p:cNvSpPr>
            <p:nvPr/>
          </p:nvSpPr>
          <p:spPr bwMode="auto">
            <a:xfrm flipV="1">
              <a:off x="3442" y="1606"/>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685" name="Line 23"/>
            <p:cNvSpPr>
              <a:spLocks noChangeShapeType="1"/>
            </p:cNvSpPr>
            <p:nvPr/>
          </p:nvSpPr>
          <p:spPr bwMode="auto">
            <a:xfrm>
              <a:off x="3442" y="1848"/>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grpSp>
          <p:nvGrpSpPr>
            <p:cNvPr id="28686" name="Group 24"/>
            <p:cNvGrpSpPr>
              <a:grpSpLocks/>
            </p:cNvGrpSpPr>
            <p:nvPr/>
          </p:nvGrpSpPr>
          <p:grpSpPr bwMode="auto">
            <a:xfrm>
              <a:off x="3275" y="1291"/>
              <a:ext cx="543" cy="270"/>
              <a:chOff x="3275" y="1291"/>
              <a:chExt cx="543" cy="270"/>
            </a:xfrm>
          </p:grpSpPr>
          <p:grpSp>
            <p:nvGrpSpPr>
              <p:cNvPr id="28728" name="Group 25"/>
              <p:cNvGrpSpPr>
                <a:grpSpLocks/>
              </p:cNvGrpSpPr>
              <p:nvPr/>
            </p:nvGrpSpPr>
            <p:grpSpPr bwMode="auto">
              <a:xfrm>
                <a:off x="3275" y="1325"/>
                <a:ext cx="276" cy="232"/>
                <a:chOff x="3275" y="1325"/>
                <a:chExt cx="276" cy="232"/>
              </a:xfrm>
            </p:grpSpPr>
            <p:sp>
              <p:nvSpPr>
                <p:cNvPr id="28730" name="AutoShape 26"/>
                <p:cNvSpPr>
                  <a:spLocks noChangeArrowheads="1"/>
                </p:cNvSpPr>
                <p:nvPr/>
              </p:nvSpPr>
              <p:spPr bwMode="auto">
                <a:xfrm>
                  <a:off x="3275" y="1350"/>
                  <a:ext cx="88" cy="93"/>
                </a:xfrm>
                <a:prstGeom prst="triangle">
                  <a:avLst>
                    <a:gd name="adj" fmla="val 49995"/>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31" name="Rectangle 27"/>
                <p:cNvSpPr>
                  <a:spLocks noChangeArrowheads="1"/>
                </p:cNvSpPr>
                <p:nvPr/>
              </p:nvSpPr>
              <p:spPr bwMode="auto">
                <a:xfrm>
                  <a:off x="3361" y="1325"/>
                  <a:ext cx="19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L</a:t>
                  </a:r>
                </a:p>
              </p:txBody>
            </p:sp>
          </p:grpSp>
          <p:sp>
            <p:nvSpPr>
              <p:cNvPr id="28729" name="Rectangle 28"/>
              <p:cNvSpPr>
                <a:spLocks noChangeArrowheads="1"/>
              </p:cNvSpPr>
              <p:nvPr/>
            </p:nvSpPr>
            <p:spPr bwMode="auto">
              <a:xfrm>
                <a:off x="3435" y="1291"/>
                <a:ext cx="38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400" dirty="0">
                    <a:solidFill>
                      <a:srgbClr val="FFFFFF"/>
                    </a:solidFill>
                  </a:rPr>
                  <a:t>= x</a:t>
                </a:r>
              </a:p>
            </p:txBody>
          </p:sp>
        </p:grpSp>
        <p:grpSp>
          <p:nvGrpSpPr>
            <p:cNvPr id="28687" name="Group 29"/>
            <p:cNvGrpSpPr>
              <a:grpSpLocks/>
            </p:cNvGrpSpPr>
            <p:nvPr/>
          </p:nvGrpSpPr>
          <p:grpSpPr bwMode="auto">
            <a:xfrm>
              <a:off x="5671" y="1670"/>
              <a:ext cx="615" cy="270"/>
              <a:chOff x="5671" y="1670"/>
              <a:chExt cx="615" cy="270"/>
            </a:xfrm>
          </p:grpSpPr>
          <p:grpSp>
            <p:nvGrpSpPr>
              <p:cNvPr id="28724" name="Group 30"/>
              <p:cNvGrpSpPr>
                <a:grpSpLocks/>
              </p:cNvGrpSpPr>
              <p:nvPr/>
            </p:nvGrpSpPr>
            <p:grpSpPr bwMode="auto">
              <a:xfrm>
                <a:off x="5671" y="1704"/>
                <a:ext cx="307" cy="232"/>
                <a:chOff x="5671" y="1704"/>
                <a:chExt cx="307" cy="232"/>
              </a:xfrm>
            </p:grpSpPr>
            <p:sp>
              <p:nvSpPr>
                <p:cNvPr id="28726" name="AutoShape 31"/>
                <p:cNvSpPr>
                  <a:spLocks noChangeArrowheads="1"/>
                </p:cNvSpPr>
                <p:nvPr/>
              </p:nvSpPr>
              <p:spPr bwMode="auto">
                <a:xfrm>
                  <a:off x="5671" y="1729"/>
                  <a:ext cx="88" cy="93"/>
                </a:xfrm>
                <a:prstGeom prst="triangle">
                  <a:avLst>
                    <a:gd name="adj" fmla="val 49995"/>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27" name="Rectangle 32"/>
                <p:cNvSpPr>
                  <a:spLocks noChangeArrowheads="1"/>
                </p:cNvSpPr>
                <p:nvPr/>
              </p:nvSpPr>
              <p:spPr bwMode="auto">
                <a:xfrm>
                  <a:off x="5757" y="1704"/>
                  <a:ext cx="221"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U</a:t>
                  </a:r>
                </a:p>
              </p:txBody>
            </p:sp>
          </p:grpSp>
          <p:sp>
            <p:nvSpPr>
              <p:cNvPr id="28725" name="Rectangle 33"/>
              <p:cNvSpPr>
                <a:spLocks noChangeArrowheads="1"/>
              </p:cNvSpPr>
              <p:nvPr/>
            </p:nvSpPr>
            <p:spPr bwMode="auto">
              <a:xfrm>
                <a:off x="5830" y="1670"/>
                <a:ext cx="45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400" dirty="0">
                    <a:solidFill>
                      <a:srgbClr val="FFFFFF"/>
                    </a:solidFill>
                  </a:rPr>
                  <a:t> = 0</a:t>
                </a:r>
              </a:p>
            </p:txBody>
          </p:sp>
        </p:grpSp>
        <p:sp>
          <p:nvSpPr>
            <p:cNvPr id="28688" name="Rectangle 34"/>
            <p:cNvSpPr>
              <a:spLocks noChangeArrowheads="1"/>
            </p:cNvSpPr>
            <p:nvPr/>
          </p:nvSpPr>
          <p:spPr bwMode="auto">
            <a:xfrm>
              <a:off x="3619" y="2086"/>
              <a:ext cx="2227"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3338" rIns="66675" bIns="33338">
              <a:spAutoFit/>
            </a:bodyPr>
            <a:lstStyle>
              <a:lvl1pPr defTabSz="479425">
                <a:defRPr>
                  <a:solidFill>
                    <a:schemeClr val="tx1"/>
                  </a:solidFill>
                  <a:latin typeface="Arial" pitchFamily="34" charset="0"/>
                  <a:ea typeface="ＭＳ Ｐゴシック" pitchFamily="34" charset="-128"/>
                </a:defRPr>
              </a:lvl1pPr>
              <a:lvl2pPr marL="742950" indent="-285750" defTabSz="479425">
                <a:defRPr>
                  <a:solidFill>
                    <a:schemeClr val="tx1"/>
                  </a:solidFill>
                  <a:latin typeface="Arial" pitchFamily="34" charset="0"/>
                  <a:ea typeface="ＭＳ Ｐゴシック" pitchFamily="34" charset="-128"/>
                </a:defRPr>
              </a:lvl2pPr>
              <a:lvl3pPr marL="1143000" indent="-228600" defTabSz="479425">
                <a:defRPr>
                  <a:solidFill>
                    <a:schemeClr val="tx1"/>
                  </a:solidFill>
                  <a:latin typeface="Arial" pitchFamily="34" charset="0"/>
                  <a:ea typeface="ＭＳ Ｐゴシック" pitchFamily="34" charset="-128"/>
                </a:defRPr>
              </a:lvl3pPr>
              <a:lvl4pPr marL="1600200" indent="-228600" defTabSz="479425">
                <a:defRPr>
                  <a:solidFill>
                    <a:schemeClr val="tx1"/>
                  </a:solidFill>
                  <a:latin typeface="Arial" pitchFamily="34" charset="0"/>
                  <a:ea typeface="ＭＳ Ｐゴシック" pitchFamily="34" charset="-128"/>
                </a:defRPr>
              </a:lvl4pPr>
              <a:lvl5pPr marL="2057400" indent="-228600" defTabSz="479425">
                <a:defRPr>
                  <a:solidFill>
                    <a:schemeClr val="tx1"/>
                  </a:solidFill>
                  <a:latin typeface="Arial" pitchFamily="34" charset="0"/>
                  <a:ea typeface="ＭＳ Ｐゴシック" pitchFamily="34" charset="-128"/>
                </a:defRPr>
              </a:lvl5pPr>
              <a:lvl6pPr marL="25146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794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Load Transfer = 0% (Poor)</a:t>
              </a:r>
            </a:p>
          </p:txBody>
        </p:sp>
        <p:sp>
          <p:nvSpPr>
            <p:cNvPr id="28689" name="Freeform 35"/>
            <p:cNvSpPr>
              <a:spLocks/>
            </p:cNvSpPr>
            <p:nvPr/>
          </p:nvSpPr>
          <p:spPr bwMode="auto">
            <a:xfrm>
              <a:off x="3589" y="2863"/>
              <a:ext cx="1038" cy="277"/>
            </a:xfrm>
            <a:custGeom>
              <a:avLst/>
              <a:gdLst>
                <a:gd name="T0" fmla="*/ 0 w 1038"/>
                <a:gd name="T1" fmla="*/ 0 h 277"/>
                <a:gd name="T2" fmla="*/ 379 w 1038"/>
                <a:gd name="T3" fmla="*/ 14 h 277"/>
                <a:gd name="T4" fmla="*/ 788 w 1038"/>
                <a:gd name="T5" fmla="*/ 41 h 277"/>
                <a:gd name="T6" fmla="*/ 980 w 1038"/>
                <a:gd name="T7" fmla="*/ 59 h 277"/>
                <a:gd name="T8" fmla="*/ 1037 w 1038"/>
                <a:gd name="T9" fmla="*/ 72 h 277"/>
                <a:gd name="T10" fmla="*/ 1037 w 1038"/>
                <a:gd name="T11" fmla="*/ 276 h 277"/>
                <a:gd name="T12" fmla="*/ 970 w 1038"/>
                <a:gd name="T13" fmla="*/ 267 h 277"/>
                <a:gd name="T14" fmla="*/ 788 w 1038"/>
                <a:gd name="T15" fmla="*/ 249 h 277"/>
                <a:gd name="T16" fmla="*/ 379 w 1038"/>
                <a:gd name="T17" fmla="*/ 222 h 277"/>
                <a:gd name="T18" fmla="*/ 0 w 1038"/>
                <a:gd name="T19" fmla="*/ 208 h 277"/>
                <a:gd name="T20" fmla="*/ 0 w 1038"/>
                <a:gd name="T21" fmla="*/ 0 h 2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277"/>
                <a:gd name="T35" fmla="*/ 1038 w 1038"/>
                <a:gd name="T36" fmla="*/ 277 h 2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277">
                  <a:moveTo>
                    <a:pt x="0" y="0"/>
                  </a:moveTo>
                  <a:lnTo>
                    <a:pt x="379" y="14"/>
                  </a:lnTo>
                  <a:lnTo>
                    <a:pt x="788" y="41"/>
                  </a:lnTo>
                  <a:lnTo>
                    <a:pt x="980" y="59"/>
                  </a:lnTo>
                  <a:lnTo>
                    <a:pt x="1037" y="72"/>
                  </a:lnTo>
                  <a:lnTo>
                    <a:pt x="1037" y="276"/>
                  </a:lnTo>
                  <a:lnTo>
                    <a:pt x="970" y="267"/>
                  </a:lnTo>
                  <a:lnTo>
                    <a:pt x="788" y="249"/>
                  </a:lnTo>
                  <a:lnTo>
                    <a:pt x="379" y="222"/>
                  </a:lnTo>
                  <a:lnTo>
                    <a:pt x="0" y="208"/>
                  </a:lnTo>
                  <a:lnTo>
                    <a:pt x="0" y="0"/>
                  </a:lnTo>
                </a:path>
              </a:pathLst>
            </a:custGeom>
            <a:solidFill>
              <a:srgbClr val="DADADA"/>
            </a:solidFill>
            <a:ln w="12700" cap="rnd" cmpd="sng">
              <a:solidFill>
                <a:srgbClr val="000000"/>
              </a:solidFill>
              <a:prstDash val="solid"/>
              <a:round/>
              <a:headEnd/>
              <a:tailEnd/>
            </a:ln>
          </p:spPr>
          <p:txBody>
            <a:bodyPr/>
            <a:lstStyle/>
            <a:p>
              <a:pPr eaLnBrk="0" fontAlgn="base" hangingPunct="0">
                <a:spcBef>
                  <a:spcPct val="0"/>
                </a:spcBef>
                <a:spcAft>
                  <a:spcPct val="0"/>
                </a:spcAft>
              </a:pPr>
              <a:endParaRPr lang="en-US" dirty="0">
                <a:solidFill>
                  <a:srgbClr val="FFFFFF"/>
                </a:solidFill>
                <a:ea typeface="ＭＳ Ｐゴシック" pitchFamily="34" charset="-128"/>
              </a:endParaRPr>
            </a:p>
          </p:txBody>
        </p:sp>
        <p:grpSp>
          <p:nvGrpSpPr>
            <p:cNvPr id="28690" name="Group 36"/>
            <p:cNvGrpSpPr>
              <a:grpSpLocks/>
            </p:cNvGrpSpPr>
            <p:nvPr/>
          </p:nvGrpSpPr>
          <p:grpSpPr bwMode="auto">
            <a:xfrm>
              <a:off x="3427" y="2681"/>
              <a:ext cx="129" cy="435"/>
              <a:chOff x="3427" y="2681"/>
              <a:chExt cx="129" cy="435"/>
            </a:xfrm>
          </p:grpSpPr>
          <p:sp>
            <p:nvSpPr>
              <p:cNvPr id="28720" name="Line 37"/>
              <p:cNvSpPr>
                <a:spLocks noChangeShapeType="1"/>
              </p:cNvSpPr>
              <p:nvPr/>
            </p:nvSpPr>
            <p:spPr bwMode="auto">
              <a:xfrm flipH="1">
                <a:off x="3432" y="2863"/>
                <a:ext cx="124"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21" name="Line 38"/>
              <p:cNvSpPr>
                <a:spLocks noChangeShapeType="1"/>
              </p:cNvSpPr>
              <p:nvPr/>
            </p:nvSpPr>
            <p:spPr bwMode="auto">
              <a:xfrm>
                <a:off x="3427" y="2935"/>
                <a:ext cx="129"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22" name="Line 39"/>
              <p:cNvSpPr>
                <a:spLocks noChangeShapeType="1"/>
              </p:cNvSpPr>
              <p:nvPr/>
            </p:nvSpPr>
            <p:spPr bwMode="auto">
              <a:xfrm flipV="1">
                <a:off x="3477" y="2681"/>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23" name="Line 40"/>
              <p:cNvSpPr>
                <a:spLocks noChangeShapeType="1"/>
              </p:cNvSpPr>
              <p:nvPr/>
            </p:nvSpPr>
            <p:spPr bwMode="auto">
              <a:xfrm>
                <a:off x="3477" y="2934"/>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grpSp>
        <p:grpSp>
          <p:nvGrpSpPr>
            <p:cNvPr id="28691" name="Group 41"/>
            <p:cNvGrpSpPr>
              <a:grpSpLocks/>
            </p:cNvGrpSpPr>
            <p:nvPr/>
          </p:nvGrpSpPr>
          <p:grpSpPr bwMode="auto">
            <a:xfrm>
              <a:off x="3275" y="2463"/>
              <a:ext cx="543" cy="270"/>
              <a:chOff x="3275" y="2463"/>
              <a:chExt cx="543" cy="270"/>
            </a:xfrm>
          </p:grpSpPr>
          <p:grpSp>
            <p:nvGrpSpPr>
              <p:cNvPr id="28716" name="Group 42"/>
              <p:cNvGrpSpPr>
                <a:grpSpLocks/>
              </p:cNvGrpSpPr>
              <p:nvPr/>
            </p:nvGrpSpPr>
            <p:grpSpPr bwMode="auto">
              <a:xfrm>
                <a:off x="3275" y="2497"/>
                <a:ext cx="276" cy="232"/>
                <a:chOff x="3275" y="2497"/>
                <a:chExt cx="276" cy="232"/>
              </a:xfrm>
            </p:grpSpPr>
            <p:sp>
              <p:nvSpPr>
                <p:cNvPr id="28718" name="AutoShape 43"/>
                <p:cNvSpPr>
                  <a:spLocks noChangeArrowheads="1"/>
                </p:cNvSpPr>
                <p:nvPr/>
              </p:nvSpPr>
              <p:spPr bwMode="auto">
                <a:xfrm>
                  <a:off x="3275" y="2523"/>
                  <a:ext cx="88" cy="92"/>
                </a:xfrm>
                <a:prstGeom prst="triangle">
                  <a:avLst>
                    <a:gd name="adj" fmla="val 49995"/>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19" name="Rectangle 44"/>
                <p:cNvSpPr>
                  <a:spLocks noChangeArrowheads="1"/>
                </p:cNvSpPr>
                <p:nvPr/>
              </p:nvSpPr>
              <p:spPr bwMode="auto">
                <a:xfrm>
                  <a:off x="3361" y="2497"/>
                  <a:ext cx="19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L</a:t>
                  </a:r>
                </a:p>
              </p:txBody>
            </p:sp>
          </p:grpSp>
          <p:sp>
            <p:nvSpPr>
              <p:cNvPr id="28717" name="Rectangle 45"/>
              <p:cNvSpPr>
                <a:spLocks noChangeArrowheads="1"/>
              </p:cNvSpPr>
              <p:nvPr/>
            </p:nvSpPr>
            <p:spPr bwMode="auto">
              <a:xfrm>
                <a:off x="3435" y="2463"/>
                <a:ext cx="38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400" dirty="0">
                    <a:solidFill>
                      <a:srgbClr val="FFFFFF"/>
                    </a:solidFill>
                  </a:rPr>
                  <a:t>= x</a:t>
                </a:r>
              </a:p>
            </p:txBody>
          </p:sp>
        </p:grpSp>
        <p:grpSp>
          <p:nvGrpSpPr>
            <p:cNvPr id="28692" name="Group 46"/>
            <p:cNvGrpSpPr>
              <a:grpSpLocks/>
            </p:cNvGrpSpPr>
            <p:nvPr/>
          </p:nvGrpSpPr>
          <p:grpSpPr bwMode="auto">
            <a:xfrm>
              <a:off x="5641" y="2463"/>
              <a:ext cx="569" cy="270"/>
              <a:chOff x="5641" y="2463"/>
              <a:chExt cx="569" cy="270"/>
            </a:xfrm>
          </p:grpSpPr>
          <p:grpSp>
            <p:nvGrpSpPr>
              <p:cNvPr id="28712" name="Group 47"/>
              <p:cNvGrpSpPr>
                <a:grpSpLocks/>
              </p:cNvGrpSpPr>
              <p:nvPr/>
            </p:nvGrpSpPr>
            <p:grpSpPr bwMode="auto">
              <a:xfrm>
                <a:off x="5641" y="2497"/>
                <a:ext cx="307" cy="232"/>
                <a:chOff x="5641" y="2497"/>
                <a:chExt cx="307" cy="232"/>
              </a:xfrm>
            </p:grpSpPr>
            <p:sp>
              <p:nvSpPr>
                <p:cNvPr id="28714" name="AutoShape 48"/>
                <p:cNvSpPr>
                  <a:spLocks noChangeArrowheads="1"/>
                </p:cNvSpPr>
                <p:nvPr/>
              </p:nvSpPr>
              <p:spPr bwMode="auto">
                <a:xfrm>
                  <a:off x="5641" y="2523"/>
                  <a:ext cx="89" cy="92"/>
                </a:xfrm>
                <a:prstGeom prst="triangle">
                  <a:avLst>
                    <a:gd name="adj" fmla="val 49995"/>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15" name="Rectangle 49"/>
                <p:cNvSpPr>
                  <a:spLocks noChangeArrowheads="1"/>
                </p:cNvSpPr>
                <p:nvPr/>
              </p:nvSpPr>
              <p:spPr bwMode="auto">
                <a:xfrm>
                  <a:off x="5728" y="2497"/>
                  <a:ext cx="220"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000" dirty="0">
                      <a:solidFill>
                        <a:srgbClr val="FFFFFF"/>
                      </a:solidFill>
                    </a:rPr>
                    <a:t>U</a:t>
                  </a:r>
                </a:p>
              </p:txBody>
            </p:sp>
          </p:grpSp>
          <p:sp>
            <p:nvSpPr>
              <p:cNvPr id="28713" name="Rectangle 50"/>
              <p:cNvSpPr>
                <a:spLocks noChangeArrowheads="1"/>
              </p:cNvSpPr>
              <p:nvPr/>
            </p:nvSpPr>
            <p:spPr bwMode="auto">
              <a:xfrm>
                <a:off x="5827" y="2463"/>
                <a:ext cx="38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31750" rIns="63500" bIns="31750">
                <a:spAutoFit/>
              </a:bodyPr>
              <a:lstStyle>
                <a:lvl1pPr defTabSz="434975">
                  <a:defRPr>
                    <a:solidFill>
                      <a:schemeClr val="tx1"/>
                    </a:solidFill>
                    <a:latin typeface="Arial" pitchFamily="34" charset="0"/>
                    <a:ea typeface="ＭＳ Ｐゴシック" pitchFamily="34" charset="-128"/>
                  </a:defRPr>
                </a:lvl1pPr>
                <a:lvl2pPr marL="742950" indent="-285750" defTabSz="434975">
                  <a:defRPr>
                    <a:solidFill>
                      <a:schemeClr val="tx1"/>
                    </a:solidFill>
                    <a:latin typeface="Arial" pitchFamily="34" charset="0"/>
                    <a:ea typeface="ＭＳ Ｐゴシック" pitchFamily="34" charset="-128"/>
                  </a:defRPr>
                </a:lvl2pPr>
                <a:lvl3pPr marL="1143000" indent="-228600" defTabSz="434975">
                  <a:defRPr>
                    <a:solidFill>
                      <a:schemeClr val="tx1"/>
                    </a:solidFill>
                    <a:latin typeface="Arial" pitchFamily="34" charset="0"/>
                    <a:ea typeface="ＭＳ Ｐゴシック" pitchFamily="34" charset="-128"/>
                  </a:defRPr>
                </a:lvl3pPr>
                <a:lvl4pPr marL="1600200" indent="-228600" defTabSz="434975">
                  <a:defRPr>
                    <a:solidFill>
                      <a:schemeClr val="tx1"/>
                    </a:solidFill>
                    <a:latin typeface="Arial" pitchFamily="34" charset="0"/>
                    <a:ea typeface="ＭＳ Ｐゴシック" pitchFamily="34" charset="-128"/>
                  </a:defRPr>
                </a:lvl4pPr>
                <a:lvl5pPr marL="2057400" indent="-228600" defTabSz="434975">
                  <a:defRPr>
                    <a:solidFill>
                      <a:schemeClr val="tx1"/>
                    </a:solidFill>
                    <a:latin typeface="Arial" pitchFamily="34" charset="0"/>
                    <a:ea typeface="ＭＳ Ｐゴシック" pitchFamily="34" charset="-128"/>
                  </a:defRPr>
                </a:lvl5pPr>
                <a:lvl6pPr marL="25146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349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2400" dirty="0">
                    <a:solidFill>
                      <a:srgbClr val="FFFFFF"/>
                    </a:solidFill>
                  </a:rPr>
                  <a:t>= x</a:t>
                </a:r>
              </a:p>
            </p:txBody>
          </p:sp>
        </p:grpSp>
        <p:sp>
          <p:nvSpPr>
            <p:cNvPr id="28693" name="Freeform 51"/>
            <p:cNvSpPr>
              <a:spLocks/>
            </p:cNvSpPr>
            <p:nvPr/>
          </p:nvSpPr>
          <p:spPr bwMode="auto">
            <a:xfrm>
              <a:off x="4599" y="2863"/>
              <a:ext cx="1038" cy="277"/>
            </a:xfrm>
            <a:custGeom>
              <a:avLst/>
              <a:gdLst>
                <a:gd name="T0" fmla="*/ 1037 w 1038"/>
                <a:gd name="T1" fmla="*/ 0 h 277"/>
                <a:gd name="T2" fmla="*/ 658 w 1038"/>
                <a:gd name="T3" fmla="*/ 14 h 277"/>
                <a:gd name="T4" fmla="*/ 249 w 1038"/>
                <a:gd name="T5" fmla="*/ 41 h 277"/>
                <a:gd name="T6" fmla="*/ 57 w 1038"/>
                <a:gd name="T7" fmla="*/ 59 h 277"/>
                <a:gd name="T8" fmla="*/ 0 w 1038"/>
                <a:gd name="T9" fmla="*/ 72 h 277"/>
                <a:gd name="T10" fmla="*/ 0 w 1038"/>
                <a:gd name="T11" fmla="*/ 276 h 277"/>
                <a:gd name="T12" fmla="*/ 67 w 1038"/>
                <a:gd name="T13" fmla="*/ 267 h 277"/>
                <a:gd name="T14" fmla="*/ 249 w 1038"/>
                <a:gd name="T15" fmla="*/ 249 h 277"/>
                <a:gd name="T16" fmla="*/ 658 w 1038"/>
                <a:gd name="T17" fmla="*/ 222 h 277"/>
                <a:gd name="T18" fmla="*/ 1037 w 1038"/>
                <a:gd name="T19" fmla="*/ 208 h 277"/>
                <a:gd name="T20" fmla="*/ 1037 w 1038"/>
                <a:gd name="T21" fmla="*/ 0 h 2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8"/>
                <a:gd name="T34" fmla="*/ 0 h 277"/>
                <a:gd name="T35" fmla="*/ 1038 w 1038"/>
                <a:gd name="T36" fmla="*/ 277 h 2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8" h="277">
                  <a:moveTo>
                    <a:pt x="1037" y="0"/>
                  </a:moveTo>
                  <a:lnTo>
                    <a:pt x="658" y="14"/>
                  </a:lnTo>
                  <a:lnTo>
                    <a:pt x="249" y="41"/>
                  </a:lnTo>
                  <a:lnTo>
                    <a:pt x="57" y="59"/>
                  </a:lnTo>
                  <a:lnTo>
                    <a:pt x="0" y="72"/>
                  </a:lnTo>
                  <a:lnTo>
                    <a:pt x="0" y="276"/>
                  </a:lnTo>
                  <a:lnTo>
                    <a:pt x="67" y="267"/>
                  </a:lnTo>
                  <a:lnTo>
                    <a:pt x="249" y="249"/>
                  </a:lnTo>
                  <a:lnTo>
                    <a:pt x="658" y="222"/>
                  </a:lnTo>
                  <a:lnTo>
                    <a:pt x="1037" y="208"/>
                  </a:lnTo>
                  <a:lnTo>
                    <a:pt x="1037" y="0"/>
                  </a:lnTo>
                </a:path>
              </a:pathLst>
            </a:custGeom>
            <a:solidFill>
              <a:srgbClr val="DADADA"/>
            </a:solidFill>
            <a:ln w="12700" cap="rnd" cmpd="sng">
              <a:solidFill>
                <a:srgbClr val="000000"/>
              </a:solidFill>
              <a:prstDash val="solid"/>
              <a:round/>
              <a:headEnd/>
              <a:tailEnd/>
            </a:ln>
          </p:spPr>
          <p:txBody>
            <a:bodyPr/>
            <a:lstStyle/>
            <a:p>
              <a:pPr eaLnBrk="0" fontAlgn="base" hangingPunct="0">
                <a:spcBef>
                  <a:spcPct val="0"/>
                </a:spcBef>
                <a:spcAft>
                  <a:spcPct val="0"/>
                </a:spcAft>
              </a:pPr>
              <a:endParaRPr lang="en-US" dirty="0">
                <a:solidFill>
                  <a:srgbClr val="FFFFFF"/>
                </a:solidFill>
                <a:ea typeface="ＭＳ Ｐゴシック" pitchFamily="34" charset="-128"/>
              </a:endParaRPr>
            </a:p>
          </p:txBody>
        </p:sp>
        <p:grpSp>
          <p:nvGrpSpPr>
            <p:cNvPr id="28694" name="Group 52"/>
            <p:cNvGrpSpPr>
              <a:grpSpLocks/>
            </p:cNvGrpSpPr>
            <p:nvPr/>
          </p:nvGrpSpPr>
          <p:grpSpPr bwMode="auto">
            <a:xfrm>
              <a:off x="5654" y="2685"/>
              <a:ext cx="130" cy="435"/>
              <a:chOff x="5654" y="2685"/>
              <a:chExt cx="130" cy="435"/>
            </a:xfrm>
          </p:grpSpPr>
          <p:sp>
            <p:nvSpPr>
              <p:cNvPr id="28708" name="Line 53"/>
              <p:cNvSpPr>
                <a:spLocks noChangeShapeType="1"/>
              </p:cNvSpPr>
              <p:nvPr/>
            </p:nvSpPr>
            <p:spPr bwMode="auto">
              <a:xfrm flipH="1">
                <a:off x="5660" y="2867"/>
                <a:ext cx="124"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09" name="Line 54"/>
              <p:cNvSpPr>
                <a:spLocks noChangeShapeType="1"/>
              </p:cNvSpPr>
              <p:nvPr/>
            </p:nvSpPr>
            <p:spPr bwMode="auto">
              <a:xfrm>
                <a:off x="5654" y="2939"/>
                <a:ext cx="130" cy="0"/>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10" name="Line 55"/>
              <p:cNvSpPr>
                <a:spLocks noChangeShapeType="1"/>
              </p:cNvSpPr>
              <p:nvPr/>
            </p:nvSpPr>
            <p:spPr bwMode="auto">
              <a:xfrm flipV="1">
                <a:off x="5705" y="2685"/>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sp>
            <p:nvSpPr>
              <p:cNvPr id="28711" name="Line 56"/>
              <p:cNvSpPr>
                <a:spLocks noChangeShapeType="1"/>
              </p:cNvSpPr>
              <p:nvPr/>
            </p:nvSpPr>
            <p:spPr bwMode="auto">
              <a:xfrm>
                <a:off x="5705" y="2938"/>
                <a:ext cx="0" cy="182"/>
              </a:xfrm>
              <a:prstGeom prst="line">
                <a:avLst/>
              </a:prstGeom>
              <a:noFill/>
              <a:ln w="1270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FFFFFF"/>
                  </a:solidFill>
                  <a:ea typeface="ＭＳ Ｐゴシック" pitchFamily="34" charset="-128"/>
                </a:endParaRPr>
              </a:p>
            </p:txBody>
          </p:sp>
        </p:grpSp>
        <p:grpSp>
          <p:nvGrpSpPr>
            <p:cNvPr id="28695" name="Group 57"/>
            <p:cNvGrpSpPr>
              <a:grpSpLocks/>
            </p:cNvGrpSpPr>
            <p:nvPr/>
          </p:nvGrpSpPr>
          <p:grpSpPr bwMode="auto">
            <a:xfrm>
              <a:off x="4288" y="1476"/>
              <a:ext cx="340" cy="340"/>
              <a:chOff x="4288" y="1476"/>
              <a:chExt cx="340" cy="340"/>
            </a:xfrm>
          </p:grpSpPr>
          <p:sp>
            <p:nvSpPr>
              <p:cNvPr id="28697" name="Oval 58"/>
              <p:cNvSpPr>
                <a:spLocks noChangeArrowheads="1"/>
              </p:cNvSpPr>
              <p:nvPr/>
            </p:nvSpPr>
            <p:spPr bwMode="auto">
              <a:xfrm>
                <a:off x="4288" y="1476"/>
                <a:ext cx="340" cy="340"/>
              </a:xfrm>
              <a:prstGeom prst="ellipse">
                <a:avLst/>
              </a:prstGeom>
              <a:solidFill>
                <a:schemeClr val="bg2"/>
              </a:solidFill>
              <a:ln w="12700">
                <a:solidFill>
                  <a:srgbClr val="676767"/>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698" name="Oval 59"/>
              <p:cNvSpPr>
                <a:spLocks noChangeArrowheads="1"/>
              </p:cNvSpPr>
              <p:nvPr/>
            </p:nvSpPr>
            <p:spPr bwMode="auto">
              <a:xfrm>
                <a:off x="4367" y="1555"/>
                <a:ext cx="183" cy="183"/>
              </a:xfrm>
              <a:prstGeom prst="ellipse">
                <a:avLst/>
              </a:prstGeom>
              <a:solidFill>
                <a:schemeClr val="folHlink"/>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699" name="Oval 60"/>
              <p:cNvSpPr>
                <a:spLocks noChangeArrowheads="1"/>
              </p:cNvSpPr>
              <p:nvPr/>
            </p:nvSpPr>
            <p:spPr bwMode="auto">
              <a:xfrm>
                <a:off x="4453" y="1641"/>
                <a:ext cx="10" cy="1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0" name="Oval 61"/>
              <p:cNvSpPr>
                <a:spLocks noChangeArrowheads="1"/>
              </p:cNvSpPr>
              <p:nvPr/>
            </p:nvSpPr>
            <p:spPr bwMode="auto">
              <a:xfrm>
                <a:off x="4460" y="1585"/>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1" name="Oval 62"/>
              <p:cNvSpPr>
                <a:spLocks noChangeArrowheads="1"/>
              </p:cNvSpPr>
              <p:nvPr/>
            </p:nvSpPr>
            <p:spPr bwMode="auto">
              <a:xfrm>
                <a:off x="4502" y="1606"/>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2" name="Oval 63"/>
              <p:cNvSpPr>
                <a:spLocks noChangeArrowheads="1"/>
              </p:cNvSpPr>
              <p:nvPr/>
            </p:nvSpPr>
            <p:spPr bwMode="auto">
              <a:xfrm>
                <a:off x="4519" y="1646"/>
                <a:ext cx="6" cy="6"/>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3" name="Oval 64"/>
              <p:cNvSpPr>
                <a:spLocks noChangeArrowheads="1"/>
              </p:cNvSpPr>
              <p:nvPr/>
            </p:nvSpPr>
            <p:spPr bwMode="auto">
              <a:xfrm>
                <a:off x="4500" y="1687"/>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4" name="Oval 65"/>
              <p:cNvSpPr>
                <a:spLocks noChangeArrowheads="1"/>
              </p:cNvSpPr>
              <p:nvPr/>
            </p:nvSpPr>
            <p:spPr bwMode="auto">
              <a:xfrm>
                <a:off x="4458" y="1708"/>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5" name="Oval 66"/>
              <p:cNvSpPr>
                <a:spLocks noChangeArrowheads="1"/>
              </p:cNvSpPr>
              <p:nvPr/>
            </p:nvSpPr>
            <p:spPr bwMode="auto">
              <a:xfrm>
                <a:off x="4413" y="1606"/>
                <a:ext cx="6"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6" name="Oval 67"/>
              <p:cNvSpPr>
                <a:spLocks noChangeArrowheads="1"/>
              </p:cNvSpPr>
              <p:nvPr/>
            </p:nvSpPr>
            <p:spPr bwMode="auto">
              <a:xfrm>
                <a:off x="4396" y="1646"/>
                <a:ext cx="5" cy="6"/>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sp>
            <p:nvSpPr>
              <p:cNvPr id="28707" name="Oval 68"/>
              <p:cNvSpPr>
                <a:spLocks noChangeArrowheads="1"/>
              </p:cNvSpPr>
              <p:nvPr/>
            </p:nvSpPr>
            <p:spPr bwMode="auto">
              <a:xfrm>
                <a:off x="4415" y="1687"/>
                <a:ext cx="5" cy="5"/>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grpSp>
        <p:sp>
          <p:nvSpPr>
            <p:cNvPr id="28696" name="Rectangle 69"/>
            <p:cNvSpPr>
              <a:spLocks noChangeArrowheads="1"/>
            </p:cNvSpPr>
            <p:nvPr/>
          </p:nvSpPr>
          <p:spPr bwMode="auto">
            <a:xfrm>
              <a:off x="4398" y="3008"/>
              <a:ext cx="427" cy="35"/>
            </a:xfrm>
            <a:prstGeom prst="rect">
              <a:avLst/>
            </a:prstGeom>
            <a:solidFill>
              <a:srgbClr val="04CD88"/>
            </a:solidFill>
            <a:ln w="12700">
              <a:solidFill>
                <a:schemeClr val="accent1"/>
              </a:solidFill>
              <a:miter lim="800000"/>
              <a:headEnd/>
              <a:tailEnd/>
            </a:ln>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dirty="0">
                <a:solidFill>
                  <a:srgbClr val="FFFFFF"/>
                </a:solidFill>
              </a:endParaRPr>
            </a:p>
          </p:txBody>
        </p:sp>
      </p:grpSp>
      <p:pic>
        <p:nvPicPr>
          <p:cNvPr id="72" name="Picture 71">
            <a:extLst>
              <a:ext uri="{FF2B5EF4-FFF2-40B4-BE49-F238E27FC236}">
                <a16:creationId xmlns:a16="http://schemas.microsoft.com/office/drawing/2014/main" id="{8A022F8B-38BC-46CD-9EF1-BF1DA3F37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460688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685800"/>
            <a:ext cx="6908800" cy="1143000"/>
          </a:xfrm>
          <a:noFill/>
        </p:spPr>
        <p:txBody>
          <a:bodyPr anchor="ctr"/>
          <a:lstStyle/>
          <a:p>
            <a:pPr eaLnBrk="1" hangingPunct="1"/>
            <a:r>
              <a:rPr lang="en-US" altLang="en-US" dirty="0"/>
              <a:t>Dowel Slot Alignment</a:t>
            </a:r>
          </a:p>
        </p:txBody>
      </p:sp>
      <p:pic>
        <p:nvPicPr>
          <p:cNvPr id="4" name="Picture 3">
            <a:extLst>
              <a:ext uri="{FF2B5EF4-FFF2-40B4-BE49-F238E27FC236}">
                <a16:creationId xmlns:a16="http://schemas.microsoft.com/office/drawing/2014/main" id="{4B20B3D7-2E67-4AE1-9257-F13EB9EC5EBA}"/>
              </a:ext>
            </a:extLst>
          </p:cNvPr>
          <p:cNvPicPr>
            <a:picLocks noChangeAspect="1"/>
          </p:cNvPicPr>
          <p:nvPr/>
        </p:nvPicPr>
        <p:blipFill>
          <a:blip r:embed="rId3"/>
          <a:stretch>
            <a:fillRect/>
          </a:stretch>
        </p:blipFill>
        <p:spPr>
          <a:xfrm>
            <a:off x="556704" y="1793850"/>
            <a:ext cx="3634292" cy="2497661"/>
          </a:xfrm>
          <a:prstGeom prst="rect">
            <a:avLst/>
          </a:prstGeom>
        </p:spPr>
      </p:pic>
      <p:pic>
        <p:nvPicPr>
          <p:cNvPr id="53" name="Picture 235" descr="dowelbar">
            <a:extLst>
              <a:ext uri="{FF2B5EF4-FFF2-40B4-BE49-F238E27FC236}">
                <a16:creationId xmlns:a16="http://schemas.microsoft.com/office/drawing/2014/main" id="{24A1BECC-22E3-4CB5-8874-8C395C81596D}"/>
              </a:ext>
            </a:extLst>
          </p:cNvPr>
          <p:cNvPicPr>
            <a:picLocks noChangeAspect="1" noChangeArrowheads="1"/>
          </p:cNvPicPr>
          <p:nvPr/>
        </p:nvPicPr>
        <p:blipFill>
          <a:blip r:embed="rId4" cstate="print"/>
          <a:srcRect t="7076" r="13428" b="14151"/>
          <a:stretch>
            <a:fillRect/>
          </a:stretch>
        </p:blipFill>
        <p:spPr bwMode="auto">
          <a:xfrm>
            <a:off x="2883981" y="4010830"/>
            <a:ext cx="3212019" cy="19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3">
            <a:extLst>
              <a:ext uri="{FF2B5EF4-FFF2-40B4-BE49-F238E27FC236}">
                <a16:creationId xmlns:a16="http://schemas.microsoft.com/office/drawing/2014/main" id="{E6BA98B7-7BD3-475C-A8C1-872A32A48BD3}"/>
              </a:ext>
            </a:extLst>
          </p:cNvPr>
          <p:cNvGrpSpPr>
            <a:grpSpLocks/>
          </p:cNvGrpSpPr>
          <p:nvPr/>
        </p:nvGrpSpPr>
        <p:grpSpPr bwMode="auto">
          <a:xfrm>
            <a:off x="5550864" y="1371600"/>
            <a:ext cx="2907336" cy="4049959"/>
            <a:chOff x="3206" y="1164"/>
            <a:chExt cx="2197" cy="2947"/>
          </a:xfrm>
        </p:grpSpPr>
        <p:sp>
          <p:nvSpPr>
            <p:cNvPr id="55" name="Rectangle 4">
              <a:extLst>
                <a:ext uri="{FF2B5EF4-FFF2-40B4-BE49-F238E27FC236}">
                  <a16:creationId xmlns:a16="http://schemas.microsoft.com/office/drawing/2014/main" id="{051CD48E-D820-44A2-9BC8-7F12CF15EE4B}"/>
                </a:ext>
              </a:extLst>
            </p:cNvPr>
            <p:cNvSpPr>
              <a:spLocks noChangeArrowheads="1"/>
            </p:cNvSpPr>
            <p:nvPr/>
          </p:nvSpPr>
          <p:spPr bwMode="auto">
            <a:xfrm>
              <a:off x="3206" y="1164"/>
              <a:ext cx="1540"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5" tIns="34925" rIns="66675" bIns="34925">
              <a:spAutoFit/>
            </a:bodyPr>
            <a:lstStyle/>
            <a:p>
              <a:pPr defTabSz="495300"/>
              <a:r>
                <a:rPr lang="en-US" sz="1600" b="1" dirty="0">
                  <a:solidFill>
                    <a:srgbClr val="FFFFFF"/>
                  </a:solidFill>
                </a:rPr>
                <a:t>Correctly Aligned </a:t>
              </a:r>
              <a:br>
                <a:rPr lang="en-US" sz="1600" b="1" dirty="0">
                  <a:solidFill>
                    <a:srgbClr val="FFFFFF"/>
                  </a:solidFill>
                </a:rPr>
              </a:br>
              <a:r>
                <a:rPr lang="en-US" sz="1600" b="1" dirty="0">
                  <a:solidFill>
                    <a:srgbClr val="FFFFFF"/>
                  </a:solidFill>
                </a:rPr>
                <a:t>Dowel Slots</a:t>
              </a:r>
            </a:p>
          </p:txBody>
        </p:sp>
        <p:sp>
          <p:nvSpPr>
            <p:cNvPr id="57" name="Rectangle 6">
              <a:extLst>
                <a:ext uri="{FF2B5EF4-FFF2-40B4-BE49-F238E27FC236}">
                  <a16:creationId xmlns:a16="http://schemas.microsoft.com/office/drawing/2014/main" id="{0F063B9B-6D54-427E-A131-31F3C915703C}"/>
                </a:ext>
              </a:extLst>
            </p:cNvPr>
            <p:cNvSpPr>
              <a:spLocks noChangeArrowheads="1"/>
            </p:cNvSpPr>
            <p:nvPr/>
          </p:nvSpPr>
          <p:spPr bwMode="auto">
            <a:xfrm>
              <a:off x="3873" y="1683"/>
              <a:ext cx="1528" cy="2428"/>
            </a:xfrm>
            <a:prstGeom prst="rect">
              <a:avLst/>
            </a:prstGeom>
            <a:solidFill>
              <a:schemeClr val="tx2"/>
            </a:solidFill>
            <a:ln w="12700">
              <a:solidFill>
                <a:srgbClr val="FFFFFF"/>
              </a:solidFill>
              <a:miter lim="800000"/>
              <a:headEnd/>
              <a:tailEnd/>
            </a:ln>
          </p:spPr>
          <p:txBody>
            <a:bodyPr wrap="none" anchor="ctr"/>
            <a:lstStyle/>
            <a:p>
              <a:endParaRPr lang="en-US" dirty="0"/>
            </a:p>
          </p:txBody>
        </p:sp>
        <p:sp>
          <p:nvSpPr>
            <p:cNvPr id="58" name="Line 7">
              <a:extLst>
                <a:ext uri="{FF2B5EF4-FFF2-40B4-BE49-F238E27FC236}">
                  <a16:creationId xmlns:a16="http://schemas.microsoft.com/office/drawing/2014/main" id="{7A7F10C2-12A3-4D59-84DB-467879A435D2}"/>
                </a:ext>
              </a:extLst>
            </p:cNvPr>
            <p:cNvSpPr>
              <a:spLocks noChangeShapeType="1"/>
            </p:cNvSpPr>
            <p:nvPr/>
          </p:nvSpPr>
          <p:spPr bwMode="auto">
            <a:xfrm>
              <a:off x="4668" y="1551"/>
              <a:ext cx="0" cy="2448"/>
            </a:xfrm>
            <a:prstGeom prst="line">
              <a:avLst/>
            </a:prstGeom>
            <a:noFill/>
            <a:ln w="25400">
              <a:solidFill>
                <a:srgbClr val="FFFFFF"/>
              </a:solidFill>
              <a:prstDash val="dash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59" name="Line 8">
              <a:extLst>
                <a:ext uri="{FF2B5EF4-FFF2-40B4-BE49-F238E27FC236}">
                  <a16:creationId xmlns:a16="http://schemas.microsoft.com/office/drawing/2014/main" id="{8420DD8B-D380-40BD-818B-66AA6458A976}"/>
                </a:ext>
              </a:extLst>
            </p:cNvPr>
            <p:cNvSpPr>
              <a:spLocks noChangeShapeType="1"/>
            </p:cNvSpPr>
            <p:nvPr/>
          </p:nvSpPr>
          <p:spPr bwMode="auto">
            <a:xfrm flipH="1">
              <a:off x="3868" y="2135"/>
              <a:ext cx="1534"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60" name="Line 9">
              <a:extLst>
                <a:ext uri="{FF2B5EF4-FFF2-40B4-BE49-F238E27FC236}">
                  <a16:creationId xmlns:a16="http://schemas.microsoft.com/office/drawing/2014/main" id="{FE888057-D582-47B2-84AA-F7D4F931B558}"/>
                </a:ext>
              </a:extLst>
            </p:cNvPr>
            <p:cNvSpPr>
              <a:spLocks noChangeShapeType="1"/>
            </p:cNvSpPr>
            <p:nvPr/>
          </p:nvSpPr>
          <p:spPr bwMode="auto">
            <a:xfrm flipH="1">
              <a:off x="3868" y="2691"/>
              <a:ext cx="1534" cy="347"/>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61" name="Freeform 10">
              <a:extLst>
                <a:ext uri="{FF2B5EF4-FFF2-40B4-BE49-F238E27FC236}">
                  <a16:creationId xmlns:a16="http://schemas.microsoft.com/office/drawing/2014/main" id="{326E8A4F-14CA-450B-A9BE-30CCC45C2DAE}"/>
                </a:ext>
              </a:extLst>
            </p:cNvPr>
            <p:cNvSpPr>
              <a:spLocks/>
            </p:cNvSpPr>
            <p:nvPr/>
          </p:nvSpPr>
          <p:spPr bwMode="auto">
            <a:xfrm>
              <a:off x="3872" y="3536"/>
              <a:ext cx="1531" cy="251"/>
            </a:xfrm>
            <a:custGeom>
              <a:avLst/>
              <a:gdLst>
                <a:gd name="T0" fmla="*/ 1530 w 1531"/>
                <a:gd name="T1" fmla="*/ 17 h 251"/>
                <a:gd name="T2" fmla="*/ 1505 w 1531"/>
                <a:gd name="T3" fmla="*/ 8 h 251"/>
                <a:gd name="T4" fmla="*/ 1466 w 1531"/>
                <a:gd name="T5" fmla="*/ 0 h 251"/>
                <a:gd name="T6" fmla="*/ 1434 w 1531"/>
                <a:gd name="T7" fmla="*/ 0 h 251"/>
                <a:gd name="T8" fmla="*/ 1410 w 1531"/>
                <a:gd name="T9" fmla="*/ 16 h 251"/>
                <a:gd name="T10" fmla="*/ 1386 w 1531"/>
                <a:gd name="T11" fmla="*/ 24 h 251"/>
                <a:gd name="T12" fmla="*/ 1362 w 1531"/>
                <a:gd name="T13" fmla="*/ 32 h 251"/>
                <a:gd name="T14" fmla="*/ 1330 w 1531"/>
                <a:gd name="T15" fmla="*/ 57 h 251"/>
                <a:gd name="T16" fmla="*/ 1298 w 1531"/>
                <a:gd name="T17" fmla="*/ 73 h 251"/>
                <a:gd name="T18" fmla="*/ 1274 w 1531"/>
                <a:gd name="T19" fmla="*/ 81 h 251"/>
                <a:gd name="T20" fmla="*/ 1242 w 1531"/>
                <a:gd name="T21" fmla="*/ 81 h 251"/>
                <a:gd name="T22" fmla="*/ 1194 w 1531"/>
                <a:gd name="T23" fmla="*/ 81 h 251"/>
                <a:gd name="T24" fmla="*/ 1131 w 1531"/>
                <a:gd name="T25" fmla="*/ 81 h 251"/>
                <a:gd name="T26" fmla="*/ 1083 w 1531"/>
                <a:gd name="T27" fmla="*/ 81 h 251"/>
                <a:gd name="T28" fmla="*/ 1059 w 1531"/>
                <a:gd name="T29" fmla="*/ 73 h 251"/>
                <a:gd name="T30" fmla="*/ 1011 w 1531"/>
                <a:gd name="T31" fmla="*/ 73 h 251"/>
                <a:gd name="T32" fmla="*/ 980 w 1531"/>
                <a:gd name="T33" fmla="*/ 65 h 251"/>
                <a:gd name="T34" fmla="*/ 956 w 1531"/>
                <a:gd name="T35" fmla="*/ 57 h 251"/>
                <a:gd name="T36" fmla="*/ 892 w 1531"/>
                <a:gd name="T37" fmla="*/ 48 h 251"/>
                <a:gd name="T38" fmla="*/ 868 w 1531"/>
                <a:gd name="T39" fmla="*/ 48 h 251"/>
                <a:gd name="T40" fmla="*/ 836 w 1531"/>
                <a:gd name="T41" fmla="*/ 40 h 251"/>
                <a:gd name="T42" fmla="*/ 805 w 1531"/>
                <a:gd name="T43" fmla="*/ 40 h 251"/>
                <a:gd name="T44" fmla="*/ 741 w 1531"/>
                <a:gd name="T45" fmla="*/ 40 h 251"/>
                <a:gd name="T46" fmla="*/ 717 w 1531"/>
                <a:gd name="T47" fmla="*/ 48 h 251"/>
                <a:gd name="T48" fmla="*/ 685 w 1531"/>
                <a:gd name="T49" fmla="*/ 65 h 251"/>
                <a:gd name="T50" fmla="*/ 661 w 1531"/>
                <a:gd name="T51" fmla="*/ 73 h 251"/>
                <a:gd name="T52" fmla="*/ 613 w 1531"/>
                <a:gd name="T53" fmla="*/ 81 h 251"/>
                <a:gd name="T54" fmla="*/ 582 w 1531"/>
                <a:gd name="T55" fmla="*/ 105 h 251"/>
                <a:gd name="T56" fmla="*/ 550 w 1531"/>
                <a:gd name="T57" fmla="*/ 113 h 251"/>
                <a:gd name="T58" fmla="*/ 518 w 1531"/>
                <a:gd name="T59" fmla="*/ 121 h 251"/>
                <a:gd name="T60" fmla="*/ 494 w 1531"/>
                <a:gd name="T61" fmla="*/ 121 h 251"/>
                <a:gd name="T62" fmla="*/ 462 w 1531"/>
                <a:gd name="T63" fmla="*/ 129 h 251"/>
                <a:gd name="T64" fmla="*/ 438 w 1531"/>
                <a:gd name="T65" fmla="*/ 129 h 251"/>
                <a:gd name="T66" fmla="*/ 390 w 1531"/>
                <a:gd name="T67" fmla="*/ 129 h 251"/>
                <a:gd name="T68" fmla="*/ 366 w 1531"/>
                <a:gd name="T69" fmla="*/ 129 h 251"/>
                <a:gd name="T70" fmla="*/ 342 w 1531"/>
                <a:gd name="T71" fmla="*/ 137 h 251"/>
                <a:gd name="T72" fmla="*/ 318 w 1531"/>
                <a:gd name="T73" fmla="*/ 145 h 251"/>
                <a:gd name="T74" fmla="*/ 287 w 1531"/>
                <a:gd name="T75" fmla="*/ 161 h 251"/>
                <a:gd name="T76" fmla="*/ 263 w 1531"/>
                <a:gd name="T77" fmla="*/ 169 h 251"/>
                <a:gd name="T78" fmla="*/ 231 w 1531"/>
                <a:gd name="T79" fmla="*/ 185 h 251"/>
                <a:gd name="T80" fmla="*/ 207 w 1531"/>
                <a:gd name="T81" fmla="*/ 202 h 251"/>
                <a:gd name="T82" fmla="*/ 183 w 1531"/>
                <a:gd name="T83" fmla="*/ 218 h 251"/>
                <a:gd name="T84" fmla="*/ 151 w 1531"/>
                <a:gd name="T85" fmla="*/ 226 h 251"/>
                <a:gd name="T86" fmla="*/ 120 w 1531"/>
                <a:gd name="T87" fmla="*/ 242 h 251"/>
                <a:gd name="T88" fmla="*/ 96 w 1531"/>
                <a:gd name="T89" fmla="*/ 242 h 251"/>
                <a:gd name="T90" fmla="*/ 72 w 1531"/>
                <a:gd name="T91" fmla="*/ 242 h 251"/>
                <a:gd name="T92" fmla="*/ 48 w 1531"/>
                <a:gd name="T93" fmla="*/ 250 h 251"/>
                <a:gd name="T94" fmla="*/ 24 w 1531"/>
                <a:gd name="T95" fmla="*/ 250 h 251"/>
                <a:gd name="T96" fmla="*/ 0 w 1531"/>
                <a:gd name="T97" fmla="*/ 250 h 2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1"/>
                <a:gd name="T148" fmla="*/ 0 h 251"/>
                <a:gd name="T149" fmla="*/ 1531 w 1531"/>
                <a:gd name="T150" fmla="*/ 251 h 2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1" h="251">
                  <a:moveTo>
                    <a:pt x="1530" y="17"/>
                  </a:moveTo>
                  <a:lnTo>
                    <a:pt x="1505" y="8"/>
                  </a:lnTo>
                  <a:lnTo>
                    <a:pt x="1466" y="0"/>
                  </a:lnTo>
                  <a:lnTo>
                    <a:pt x="1434" y="0"/>
                  </a:lnTo>
                  <a:lnTo>
                    <a:pt x="1410" y="16"/>
                  </a:lnTo>
                  <a:lnTo>
                    <a:pt x="1386" y="24"/>
                  </a:lnTo>
                  <a:lnTo>
                    <a:pt x="1362" y="32"/>
                  </a:lnTo>
                  <a:lnTo>
                    <a:pt x="1330" y="57"/>
                  </a:lnTo>
                  <a:lnTo>
                    <a:pt x="1298" y="73"/>
                  </a:lnTo>
                  <a:lnTo>
                    <a:pt x="1274" y="81"/>
                  </a:lnTo>
                  <a:lnTo>
                    <a:pt x="1242" y="81"/>
                  </a:lnTo>
                  <a:lnTo>
                    <a:pt x="1194" y="81"/>
                  </a:lnTo>
                  <a:lnTo>
                    <a:pt x="1131" y="81"/>
                  </a:lnTo>
                  <a:lnTo>
                    <a:pt x="1083" y="81"/>
                  </a:lnTo>
                  <a:lnTo>
                    <a:pt x="1059" y="73"/>
                  </a:lnTo>
                  <a:lnTo>
                    <a:pt x="1011" y="73"/>
                  </a:lnTo>
                  <a:lnTo>
                    <a:pt x="980" y="65"/>
                  </a:lnTo>
                  <a:lnTo>
                    <a:pt x="956" y="57"/>
                  </a:lnTo>
                  <a:lnTo>
                    <a:pt x="892" y="48"/>
                  </a:lnTo>
                  <a:lnTo>
                    <a:pt x="868" y="48"/>
                  </a:lnTo>
                  <a:lnTo>
                    <a:pt x="836" y="40"/>
                  </a:lnTo>
                  <a:lnTo>
                    <a:pt x="805" y="40"/>
                  </a:lnTo>
                  <a:lnTo>
                    <a:pt x="741" y="40"/>
                  </a:lnTo>
                  <a:lnTo>
                    <a:pt x="717" y="48"/>
                  </a:lnTo>
                  <a:lnTo>
                    <a:pt x="685" y="65"/>
                  </a:lnTo>
                  <a:lnTo>
                    <a:pt x="661" y="73"/>
                  </a:lnTo>
                  <a:lnTo>
                    <a:pt x="613" y="81"/>
                  </a:lnTo>
                  <a:lnTo>
                    <a:pt x="582" y="105"/>
                  </a:lnTo>
                  <a:lnTo>
                    <a:pt x="550" y="113"/>
                  </a:lnTo>
                  <a:lnTo>
                    <a:pt x="518" y="121"/>
                  </a:lnTo>
                  <a:lnTo>
                    <a:pt x="494" y="121"/>
                  </a:lnTo>
                  <a:lnTo>
                    <a:pt x="462" y="129"/>
                  </a:lnTo>
                  <a:lnTo>
                    <a:pt x="438" y="129"/>
                  </a:lnTo>
                  <a:lnTo>
                    <a:pt x="390" y="129"/>
                  </a:lnTo>
                  <a:lnTo>
                    <a:pt x="366" y="129"/>
                  </a:lnTo>
                  <a:lnTo>
                    <a:pt x="342" y="137"/>
                  </a:lnTo>
                  <a:lnTo>
                    <a:pt x="318" y="145"/>
                  </a:lnTo>
                  <a:lnTo>
                    <a:pt x="287" y="161"/>
                  </a:lnTo>
                  <a:lnTo>
                    <a:pt x="263" y="169"/>
                  </a:lnTo>
                  <a:lnTo>
                    <a:pt x="231" y="185"/>
                  </a:lnTo>
                  <a:lnTo>
                    <a:pt x="207" y="202"/>
                  </a:lnTo>
                  <a:lnTo>
                    <a:pt x="183" y="218"/>
                  </a:lnTo>
                  <a:lnTo>
                    <a:pt x="151" y="226"/>
                  </a:lnTo>
                  <a:lnTo>
                    <a:pt x="120" y="242"/>
                  </a:lnTo>
                  <a:lnTo>
                    <a:pt x="96" y="242"/>
                  </a:lnTo>
                  <a:lnTo>
                    <a:pt x="72" y="242"/>
                  </a:lnTo>
                  <a:lnTo>
                    <a:pt x="48" y="250"/>
                  </a:lnTo>
                  <a:lnTo>
                    <a:pt x="24" y="250"/>
                  </a:lnTo>
                  <a:lnTo>
                    <a:pt x="0" y="250"/>
                  </a:lnTo>
                </a:path>
              </a:pathLst>
            </a:custGeom>
            <a:noFill/>
            <a:ln w="254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2" name="Rectangle 11">
              <a:extLst>
                <a:ext uri="{FF2B5EF4-FFF2-40B4-BE49-F238E27FC236}">
                  <a16:creationId xmlns:a16="http://schemas.microsoft.com/office/drawing/2014/main" id="{8F924B41-3F7B-4B88-A00B-D7CA47AFF648}"/>
                </a:ext>
              </a:extLst>
            </p:cNvPr>
            <p:cNvSpPr>
              <a:spLocks noChangeArrowheads="1"/>
            </p:cNvSpPr>
            <p:nvPr/>
          </p:nvSpPr>
          <p:spPr bwMode="auto">
            <a:xfrm>
              <a:off x="3983" y="199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3" name="Rectangle 12">
              <a:extLst>
                <a:ext uri="{FF2B5EF4-FFF2-40B4-BE49-F238E27FC236}">
                  <a16:creationId xmlns:a16="http://schemas.microsoft.com/office/drawing/2014/main" id="{ACBBDA76-4CD8-4C23-8A9E-738800878BEF}"/>
                </a:ext>
              </a:extLst>
            </p:cNvPr>
            <p:cNvSpPr>
              <a:spLocks noChangeArrowheads="1"/>
            </p:cNvSpPr>
            <p:nvPr/>
          </p:nvSpPr>
          <p:spPr bwMode="auto">
            <a:xfrm>
              <a:off x="4065" y="199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4" name="Rectangle 13">
              <a:extLst>
                <a:ext uri="{FF2B5EF4-FFF2-40B4-BE49-F238E27FC236}">
                  <a16:creationId xmlns:a16="http://schemas.microsoft.com/office/drawing/2014/main" id="{C8CB7EA4-EB3C-4278-9781-AE6AB2EA4AA7}"/>
                </a:ext>
              </a:extLst>
            </p:cNvPr>
            <p:cNvSpPr>
              <a:spLocks noChangeArrowheads="1"/>
            </p:cNvSpPr>
            <p:nvPr/>
          </p:nvSpPr>
          <p:spPr bwMode="auto">
            <a:xfrm>
              <a:off x="4148" y="1996"/>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5" name="Rectangle 14">
              <a:extLst>
                <a:ext uri="{FF2B5EF4-FFF2-40B4-BE49-F238E27FC236}">
                  <a16:creationId xmlns:a16="http://schemas.microsoft.com/office/drawing/2014/main" id="{4569DC9A-9434-4F3A-A2B6-7DA1581CE712}"/>
                </a:ext>
              </a:extLst>
            </p:cNvPr>
            <p:cNvSpPr>
              <a:spLocks noChangeArrowheads="1"/>
            </p:cNvSpPr>
            <p:nvPr/>
          </p:nvSpPr>
          <p:spPr bwMode="auto">
            <a:xfrm>
              <a:off x="4367" y="1996"/>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6" name="Rectangle 15">
              <a:extLst>
                <a:ext uri="{FF2B5EF4-FFF2-40B4-BE49-F238E27FC236}">
                  <a16:creationId xmlns:a16="http://schemas.microsoft.com/office/drawing/2014/main" id="{B3C698EF-C962-4687-B238-0284B839318E}"/>
                </a:ext>
              </a:extLst>
            </p:cNvPr>
            <p:cNvSpPr>
              <a:spLocks noChangeArrowheads="1"/>
            </p:cNvSpPr>
            <p:nvPr/>
          </p:nvSpPr>
          <p:spPr bwMode="auto">
            <a:xfrm>
              <a:off x="4449" y="199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7" name="Rectangle 16">
              <a:extLst>
                <a:ext uri="{FF2B5EF4-FFF2-40B4-BE49-F238E27FC236}">
                  <a16:creationId xmlns:a16="http://schemas.microsoft.com/office/drawing/2014/main" id="{068003B7-8444-4337-8245-8425AC0CE4AA}"/>
                </a:ext>
              </a:extLst>
            </p:cNvPr>
            <p:cNvSpPr>
              <a:spLocks noChangeArrowheads="1"/>
            </p:cNvSpPr>
            <p:nvPr/>
          </p:nvSpPr>
          <p:spPr bwMode="auto">
            <a:xfrm>
              <a:off x="4532" y="1996"/>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8" name="Rectangle 17">
              <a:extLst>
                <a:ext uri="{FF2B5EF4-FFF2-40B4-BE49-F238E27FC236}">
                  <a16:creationId xmlns:a16="http://schemas.microsoft.com/office/drawing/2014/main" id="{8A0CB61B-400F-47C6-A216-34167E837D61}"/>
                </a:ext>
              </a:extLst>
            </p:cNvPr>
            <p:cNvSpPr>
              <a:spLocks noChangeArrowheads="1"/>
            </p:cNvSpPr>
            <p:nvPr/>
          </p:nvSpPr>
          <p:spPr bwMode="auto">
            <a:xfrm>
              <a:off x="4367" y="2803"/>
              <a:ext cx="27" cy="27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69" name="Rectangle 18">
              <a:extLst>
                <a:ext uri="{FF2B5EF4-FFF2-40B4-BE49-F238E27FC236}">
                  <a16:creationId xmlns:a16="http://schemas.microsoft.com/office/drawing/2014/main" id="{3C298B0D-0558-4F66-9074-48A3A6154089}"/>
                </a:ext>
              </a:extLst>
            </p:cNvPr>
            <p:cNvSpPr>
              <a:spLocks noChangeArrowheads="1"/>
            </p:cNvSpPr>
            <p:nvPr/>
          </p:nvSpPr>
          <p:spPr bwMode="auto">
            <a:xfrm>
              <a:off x="4449" y="2775"/>
              <a:ext cx="28" cy="27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0" name="Rectangle 19">
              <a:extLst>
                <a:ext uri="{FF2B5EF4-FFF2-40B4-BE49-F238E27FC236}">
                  <a16:creationId xmlns:a16="http://schemas.microsoft.com/office/drawing/2014/main" id="{6DD63EE2-309A-4103-B34C-FB521AEE066B}"/>
                </a:ext>
              </a:extLst>
            </p:cNvPr>
            <p:cNvSpPr>
              <a:spLocks noChangeArrowheads="1"/>
            </p:cNvSpPr>
            <p:nvPr/>
          </p:nvSpPr>
          <p:spPr bwMode="auto">
            <a:xfrm>
              <a:off x="4532" y="2746"/>
              <a:ext cx="27" cy="27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1" name="Rectangle 20">
              <a:extLst>
                <a:ext uri="{FF2B5EF4-FFF2-40B4-BE49-F238E27FC236}">
                  <a16:creationId xmlns:a16="http://schemas.microsoft.com/office/drawing/2014/main" id="{67C387CE-8C1A-4B55-93F4-A5EABBD42EB4}"/>
                </a:ext>
              </a:extLst>
            </p:cNvPr>
            <p:cNvSpPr>
              <a:spLocks noChangeArrowheads="1"/>
            </p:cNvSpPr>
            <p:nvPr/>
          </p:nvSpPr>
          <p:spPr bwMode="auto">
            <a:xfrm>
              <a:off x="3983" y="2885"/>
              <a:ext cx="28" cy="27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2" name="Rectangle 21">
              <a:extLst>
                <a:ext uri="{FF2B5EF4-FFF2-40B4-BE49-F238E27FC236}">
                  <a16:creationId xmlns:a16="http://schemas.microsoft.com/office/drawing/2014/main" id="{D4DAAE9C-2E6A-45D1-AD60-D6795C241E04}"/>
                </a:ext>
              </a:extLst>
            </p:cNvPr>
            <p:cNvSpPr>
              <a:spLocks noChangeArrowheads="1"/>
            </p:cNvSpPr>
            <p:nvPr/>
          </p:nvSpPr>
          <p:spPr bwMode="auto">
            <a:xfrm>
              <a:off x="4065" y="2857"/>
              <a:ext cx="28" cy="27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3" name="Rectangle 22">
              <a:extLst>
                <a:ext uri="{FF2B5EF4-FFF2-40B4-BE49-F238E27FC236}">
                  <a16:creationId xmlns:a16="http://schemas.microsoft.com/office/drawing/2014/main" id="{95AD4619-A33E-4CB8-A568-27B9943D221F}"/>
                </a:ext>
              </a:extLst>
            </p:cNvPr>
            <p:cNvSpPr>
              <a:spLocks noChangeArrowheads="1"/>
            </p:cNvSpPr>
            <p:nvPr/>
          </p:nvSpPr>
          <p:spPr bwMode="auto">
            <a:xfrm>
              <a:off x="4148" y="2830"/>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4" name="Rectangle 23">
              <a:extLst>
                <a:ext uri="{FF2B5EF4-FFF2-40B4-BE49-F238E27FC236}">
                  <a16:creationId xmlns:a16="http://schemas.microsoft.com/office/drawing/2014/main" id="{2A8F3CB3-B5EC-4E74-BCF3-C5C0B0DB765B}"/>
                </a:ext>
              </a:extLst>
            </p:cNvPr>
            <p:cNvSpPr>
              <a:spLocks noChangeArrowheads="1"/>
            </p:cNvSpPr>
            <p:nvPr/>
          </p:nvSpPr>
          <p:spPr bwMode="auto">
            <a:xfrm>
              <a:off x="4367" y="3525"/>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5" name="Rectangle 24">
              <a:extLst>
                <a:ext uri="{FF2B5EF4-FFF2-40B4-BE49-F238E27FC236}">
                  <a16:creationId xmlns:a16="http://schemas.microsoft.com/office/drawing/2014/main" id="{76B6A60A-861A-4EAA-BE67-9BD765221C7C}"/>
                </a:ext>
              </a:extLst>
            </p:cNvPr>
            <p:cNvSpPr>
              <a:spLocks noChangeArrowheads="1"/>
            </p:cNvSpPr>
            <p:nvPr/>
          </p:nvSpPr>
          <p:spPr bwMode="auto">
            <a:xfrm>
              <a:off x="4449" y="3525"/>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6" name="Rectangle 25">
              <a:extLst>
                <a:ext uri="{FF2B5EF4-FFF2-40B4-BE49-F238E27FC236}">
                  <a16:creationId xmlns:a16="http://schemas.microsoft.com/office/drawing/2014/main" id="{91DB28D5-496E-4296-BBC1-B9A6948B2145}"/>
                </a:ext>
              </a:extLst>
            </p:cNvPr>
            <p:cNvSpPr>
              <a:spLocks noChangeArrowheads="1"/>
            </p:cNvSpPr>
            <p:nvPr/>
          </p:nvSpPr>
          <p:spPr bwMode="auto">
            <a:xfrm>
              <a:off x="4532" y="3469"/>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7" name="Rectangle 26">
              <a:extLst>
                <a:ext uri="{FF2B5EF4-FFF2-40B4-BE49-F238E27FC236}">
                  <a16:creationId xmlns:a16="http://schemas.microsoft.com/office/drawing/2014/main" id="{F2F6BEA0-92BD-4ABA-8674-E0C29E9552C5}"/>
                </a:ext>
              </a:extLst>
            </p:cNvPr>
            <p:cNvSpPr>
              <a:spLocks noChangeArrowheads="1"/>
            </p:cNvSpPr>
            <p:nvPr/>
          </p:nvSpPr>
          <p:spPr bwMode="auto">
            <a:xfrm>
              <a:off x="3983" y="363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8" name="Rectangle 27">
              <a:extLst>
                <a:ext uri="{FF2B5EF4-FFF2-40B4-BE49-F238E27FC236}">
                  <a16:creationId xmlns:a16="http://schemas.microsoft.com/office/drawing/2014/main" id="{F3F5601A-6133-416A-A235-512AE5569CE9}"/>
                </a:ext>
              </a:extLst>
            </p:cNvPr>
            <p:cNvSpPr>
              <a:spLocks noChangeArrowheads="1"/>
            </p:cNvSpPr>
            <p:nvPr/>
          </p:nvSpPr>
          <p:spPr bwMode="auto">
            <a:xfrm>
              <a:off x="4065" y="3608"/>
              <a:ext cx="28" cy="27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79" name="Rectangle 28">
              <a:extLst>
                <a:ext uri="{FF2B5EF4-FFF2-40B4-BE49-F238E27FC236}">
                  <a16:creationId xmlns:a16="http://schemas.microsoft.com/office/drawing/2014/main" id="{2909CE1E-0008-4D80-B6EB-8959DA446B65}"/>
                </a:ext>
              </a:extLst>
            </p:cNvPr>
            <p:cNvSpPr>
              <a:spLocks noChangeArrowheads="1"/>
            </p:cNvSpPr>
            <p:nvPr/>
          </p:nvSpPr>
          <p:spPr bwMode="auto">
            <a:xfrm>
              <a:off x="4148" y="3581"/>
              <a:ext cx="27" cy="27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0" name="Rectangle 29">
              <a:extLst>
                <a:ext uri="{FF2B5EF4-FFF2-40B4-BE49-F238E27FC236}">
                  <a16:creationId xmlns:a16="http://schemas.microsoft.com/office/drawing/2014/main" id="{5258A9BD-7954-406E-955F-4C2EFABAA718}"/>
                </a:ext>
              </a:extLst>
            </p:cNvPr>
            <p:cNvSpPr>
              <a:spLocks noChangeArrowheads="1"/>
            </p:cNvSpPr>
            <p:nvPr/>
          </p:nvSpPr>
          <p:spPr bwMode="auto">
            <a:xfrm rot="-5100000">
              <a:off x="4839" y="3569"/>
              <a:ext cx="277"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1" name="Rectangle 30">
              <a:extLst>
                <a:ext uri="{FF2B5EF4-FFF2-40B4-BE49-F238E27FC236}">
                  <a16:creationId xmlns:a16="http://schemas.microsoft.com/office/drawing/2014/main" id="{FC909A43-2F63-4F29-BD2E-65221C1A9D38}"/>
                </a:ext>
              </a:extLst>
            </p:cNvPr>
            <p:cNvSpPr>
              <a:spLocks noChangeArrowheads="1"/>
            </p:cNvSpPr>
            <p:nvPr/>
          </p:nvSpPr>
          <p:spPr bwMode="auto">
            <a:xfrm rot="-5820000">
              <a:off x="4709" y="3569"/>
              <a:ext cx="277"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2" name="Rectangle 31">
              <a:extLst>
                <a:ext uri="{FF2B5EF4-FFF2-40B4-BE49-F238E27FC236}">
                  <a16:creationId xmlns:a16="http://schemas.microsoft.com/office/drawing/2014/main" id="{C189010D-6E16-4D9F-BADA-290033A4C492}"/>
                </a:ext>
              </a:extLst>
            </p:cNvPr>
            <p:cNvSpPr>
              <a:spLocks noChangeArrowheads="1"/>
            </p:cNvSpPr>
            <p:nvPr/>
          </p:nvSpPr>
          <p:spPr bwMode="auto">
            <a:xfrm rot="5820000">
              <a:off x="4626" y="3569"/>
              <a:ext cx="277"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nvGrpSpPr>
            <p:cNvPr id="83" name="Group 32">
              <a:extLst>
                <a:ext uri="{FF2B5EF4-FFF2-40B4-BE49-F238E27FC236}">
                  <a16:creationId xmlns:a16="http://schemas.microsoft.com/office/drawing/2014/main" id="{4E866A19-7F70-4223-AB5B-F5FF3B826DF9}"/>
                </a:ext>
              </a:extLst>
            </p:cNvPr>
            <p:cNvGrpSpPr>
              <a:grpSpLocks/>
            </p:cNvGrpSpPr>
            <p:nvPr/>
          </p:nvGrpSpPr>
          <p:grpSpPr bwMode="auto">
            <a:xfrm>
              <a:off x="4779" y="1987"/>
              <a:ext cx="191" cy="287"/>
              <a:chOff x="4779" y="1987"/>
              <a:chExt cx="191" cy="287"/>
            </a:xfrm>
          </p:grpSpPr>
          <p:sp>
            <p:nvSpPr>
              <p:cNvPr id="98" name="Rectangle 33">
                <a:extLst>
                  <a:ext uri="{FF2B5EF4-FFF2-40B4-BE49-F238E27FC236}">
                    <a16:creationId xmlns:a16="http://schemas.microsoft.com/office/drawing/2014/main" id="{8C05F9A7-A073-45A4-B47A-DCA06083F1B8}"/>
                  </a:ext>
                </a:extLst>
              </p:cNvPr>
              <p:cNvSpPr>
                <a:spLocks noChangeArrowheads="1"/>
              </p:cNvSpPr>
              <p:nvPr/>
            </p:nvSpPr>
            <p:spPr bwMode="auto">
              <a:xfrm rot="-6120000">
                <a:off x="4816" y="2113"/>
                <a:ext cx="279"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9" name="Rectangle 34">
                <a:extLst>
                  <a:ext uri="{FF2B5EF4-FFF2-40B4-BE49-F238E27FC236}">
                    <a16:creationId xmlns:a16="http://schemas.microsoft.com/office/drawing/2014/main" id="{3CC83BB8-4C6A-45DD-B2C8-14AE58DA3A72}"/>
                  </a:ext>
                </a:extLst>
              </p:cNvPr>
              <p:cNvSpPr>
                <a:spLocks noChangeArrowheads="1"/>
              </p:cNvSpPr>
              <p:nvPr/>
            </p:nvSpPr>
            <p:spPr bwMode="auto">
              <a:xfrm rot="-6120000">
                <a:off x="4736" y="2117"/>
                <a:ext cx="277"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00" name="Rectangle 35">
                <a:extLst>
                  <a:ext uri="{FF2B5EF4-FFF2-40B4-BE49-F238E27FC236}">
                    <a16:creationId xmlns:a16="http://schemas.microsoft.com/office/drawing/2014/main" id="{F54F32A3-674A-425E-B095-35712FFA84D0}"/>
                  </a:ext>
                </a:extLst>
              </p:cNvPr>
              <p:cNvSpPr>
                <a:spLocks noChangeArrowheads="1"/>
              </p:cNvSpPr>
              <p:nvPr/>
            </p:nvSpPr>
            <p:spPr bwMode="auto">
              <a:xfrm rot="-6120000">
                <a:off x="4654" y="2121"/>
                <a:ext cx="278"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sp>
          <p:nvSpPr>
            <p:cNvPr id="84" name="Rectangle 36">
              <a:extLst>
                <a:ext uri="{FF2B5EF4-FFF2-40B4-BE49-F238E27FC236}">
                  <a16:creationId xmlns:a16="http://schemas.microsoft.com/office/drawing/2014/main" id="{E9CBAF73-3F42-43DF-A2D4-637BB17BAD89}"/>
                </a:ext>
              </a:extLst>
            </p:cNvPr>
            <p:cNvSpPr>
              <a:spLocks noChangeArrowheads="1"/>
            </p:cNvSpPr>
            <p:nvPr/>
          </p:nvSpPr>
          <p:spPr bwMode="auto">
            <a:xfrm>
              <a:off x="5146" y="263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5" name="Rectangle 37">
              <a:extLst>
                <a:ext uri="{FF2B5EF4-FFF2-40B4-BE49-F238E27FC236}">
                  <a16:creationId xmlns:a16="http://schemas.microsoft.com/office/drawing/2014/main" id="{C2A8D0F1-C750-4FA9-B17E-7336C5D49E53}"/>
                </a:ext>
              </a:extLst>
            </p:cNvPr>
            <p:cNvSpPr>
              <a:spLocks noChangeArrowheads="1"/>
            </p:cNvSpPr>
            <p:nvPr/>
          </p:nvSpPr>
          <p:spPr bwMode="auto">
            <a:xfrm>
              <a:off x="5228" y="2636"/>
              <a:ext cx="27"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6" name="Rectangle 38">
              <a:extLst>
                <a:ext uri="{FF2B5EF4-FFF2-40B4-BE49-F238E27FC236}">
                  <a16:creationId xmlns:a16="http://schemas.microsoft.com/office/drawing/2014/main" id="{88A22E77-8ACC-434B-8553-3F971402F39F}"/>
                </a:ext>
              </a:extLst>
            </p:cNvPr>
            <p:cNvSpPr>
              <a:spLocks noChangeArrowheads="1"/>
            </p:cNvSpPr>
            <p:nvPr/>
          </p:nvSpPr>
          <p:spPr bwMode="auto">
            <a:xfrm>
              <a:off x="5310" y="2636"/>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7" name="Rectangle 39">
              <a:extLst>
                <a:ext uri="{FF2B5EF4-FFF2-40B4-BE49-F238E27FC236}">
                  <a16:creationId xmlns:a16="http://schemas.microsoft.com/office/drawing/2014/main" id="{A5AD13E1-B9A2-4F3D-AA85-D794106EE4A0}"/>
                </a:ext>
              </a:extLst>
            </p:cNvPr>
            <p:cNvSpPr>
              <a:spLocks noChangeArrowheads="1"/>
            </p:cNvSpPr>
            <p:nvPr/>
          </p:nvSpPr>
          <p:spPr bwMode="auto">
            <a:xfrm rot="6120000">
              <a:off x="5027" y="2099"/>
              <a:ext cx="278"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8" name="Rectangle 40">
              <a:extLst>
                <a:ext uri="{FF2B5EF4-FFF2-40B4-BE49-F238E27FC236}">
                  <a16:creationId xmlns:a16="http://schemas.microsoft.com/office/drawing/2014/main" id="{4AF4DAAE-CE18-416A-9D09-0CC72F4081C7}"/>
                </a:ext>
              </a:extLst>
            </p:cNvPr>
            <p:cNvSpPr>
              <a:spLocks noChangeArrowheads="1"/>
            </p:cNvSpPr>
            <p:nvPr/>
          </p:nvSpPr>
          <p:spPr bwMode="auto">
            <a:xfrm rot="6120000">
              <a:off x="5107" y="2116"/>
              <a:ext cx="278"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89" name="Rectangle 41">
              <a:extLst>
                <a:ext uri="{FF2B5EF4-FFF2-40B4-BE49-F238E27FC236}">
                  <a16:creationId xmlns:a16="http://schemas.microsoft.com/office/drawing/2014/main" id="{0A5F9115-BB6A-47BB-B2EF-3A3A9D3B0966}"/>
                </a:ext>
              </a:extLst>
            </p:cNvPr>
            <p:cNvSpPr>
              <a:spLocks noChangeArrowheads="1"/>
            </p:cNvSpPr>
            <p:nvPr/>
          </p:nvSpPr>
          <p:spPr bwMode="auto">
            <a:xfrm rot="6120000">
              <a:off x="5188" y="2133"/>
              <a:ext cx="278" cy="27"/>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nvGrpSpPr>
            <p:cNvPr id="90" name="Group 42">
              <a:extLst>
                <a:ext uri="{FF2B5EF4-FFF2-40B4-BE49-F238E27FC236}">
                  <a16:creationId xmlns:a16="http://schemas.microsoft.com/office/drawing/2014/main" id="{7C09FF19-DD14-42CB-B214-88F8154F56E2}"/>
                </a:ext>
              </a:extLst>
            </p:cNvPr>
            <p:cNvGrpSpPr>
              <a:grpSpLocks/>
            </p:cNvGrpSpPr>
            <p:nvPr/>
          </p:nvGrpSpPr>
          <p:grpSpPr bwMode="auto">
            <a:xfrm>
              <a:off x="4760" y="2651"/>
              <a:ext cx="188" cy="312"/>
              <a:chOff x="4760" y="2651"/>
              <a:chExt cx="188" cy="312"/>
            </a:xfrm>
          </p:grpSpPr>
          <p:sp>
            <p:nvSpPr>
              <p:cNvPr id="95" name="Rectangle 43">
                <a:extLst>
                  <a:ext uri="{FF2B5EF4-FFF2-40B4-BE49-F238E27FC236}">
                    <a16:creationId xmlns:a16="http://schemas.microsoft.com/office/drawing/2014/main" id="{93979D52-C040-4A2B-AB92-FCD9E8A08A7B}"/>
                  </a:ext>
                </a:extLst>
              </p:cNvPr>
              <p:cNvSpPr>
                <a:spLocks noChangeArrowheads="1"/>
              </p:cNvSpPr>
              <p:nvPr/>
            </p:nvSpPr>
            <p:spPr bwMode="auto">
              <a:xfrm rot="-6120000">
                <a:off x="4795" y="2776"/>
                <a:ext cx="278"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6" name="Rectangle 44">
                <a:extLst>
                  <a:ext uri="{FF2B5EF4-FFF2-40B4-BE49-F238E27FC236}">
                    <a16:creationId xmlns:a16="http://schemas.microsoft.com/office/drawing/2014/main" id="{311A8D2A-96F9-490D-B5BB-7A6D64D7E532}"/>
                  </a:ext>
                </a:extLst>
              </p:cNvPr>
              <p:cNvSpPr>
                <a:spLocks noChangeArrowheads="1"/>
              </p:cNvSpPr>
              <p:nvPr/>
            </p:nvSpPr>
            <p:spPr bwMode="auto">
              <a:xfrm rot="-6120000">
                <a:off x="4715" y="2793"/>
                <a:ext cx="278"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7" name="Rectangle 45">
                <a:extLst>
                  <a:ext uri="{FF2B5EF4-FFF2-40B4-BE49-F238E27FC236}">
                    <a16:creationId xmlns:a16="http://schemas.microsoft.com/office/drawing/2014/main" id="{5DE61449-3B30-4111-8181-0A8BD1611691}"/>
                  </a:ext>
                </a:extLst>
              </p:cNvPr>
              <p:cNvSpPr>
                <a:spLocks noChangeArrowheads="1"/>
              </p:cNvSpPr>
              <p:nvPr/>
            </p:nvSpPr>
            <p:spPr bwMode="auto">
              <a:xfrm rot="-6120000">
                <a:off x="4635" y="2810"/>
                <a:ext cx="278"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sp>
          <p:nvSpPr>
            <p:cNvPr id="91" name="Rectangle 46">
              <a:extLst>
                <a:ext uri="{FF2B5EF4-FFF2-40B4-BE49-F238E27FC236}">
                  <a16:creationId xmlns:a16="http://schemas.microsoft.com/office/drawing/2014/main" id="{6A40FCB7-A6F4-48CC-97D0-728B14734478}"/>
                </a:ext>
              </a:extLst>
            </p:cNvPr>
            <p:cNvSpPr>
              <a:spLocks noChangeArrowheads="1"/>
            </p:cNvSpPr>
            <p:nvPr/>
          </p:nvSpPr>
          <p:spPr bwMode="auto">
            <a:xfrm>
              <a:off x="5106" y="3552"/>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2" name="Rectangle 47">
              <a:extLst>
                <a:ext uri="{FF2B5EF4-FFF2-40B4-BE49-F238E27FC236}">
                  <a16:creationId xmlns:a16="http://schemas.microsoft.com/office/drawing/2014/main" id="{C6B53412-6D8F-4D1E-A988-9CF812705955}"/>
                </a:ext>
              </a:extLst>
            </p:cNvPr>
            <p:cNvSpPr>
              <a:spLocks noChangeArrowheads="1"/>
            </p:cNvSpPr>
            <p:nvPr/>
          </p:nvSpPr>
          <p:spPr bwMode="auto">
            <a:xfrm rot="4620000">
              <a:off x="5064" y="3620"/>
              <a:ext cx="278" cy="2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3" name="Rectangle 48">
              <a:extLst>
                <a:ext uri="{FF2B5EF4-FFF2-40B4-BE49-F238E27FC236}">
                  <a16:creationId xmlns:a16="http://schemas.microsoft.com/office/drawing/2014/main" id="{AB58FFB7-140B-49B4-805B-187997C2DCEF}"/>
                </a:ext>
              </a:extLst>
            </p:cNvPr>
            <p:cNvSpPr>
              <a:spLocks noChangeArrowheads="1"/>
            </p:cNvSpPr>
            <p:nvPr/>
          </p:nvSpPr>
          <p:spPr bwMode="auto">
            <a:xfrm>
              <a:off x="5271" y="3333"/>
              <a:ext cx="28" cy="27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4" name="Rectangle 49">
              <a:extLst>
                <a:ext uri="{FF2B5EF4-FFF2-40B4-BE49-F238E27FC236}">
                  <a16:creationId xmlns:a16="http://schemas.microsoft.com/office/drawing/2014/main" id="{1BB24533-D501-462F-AFD3-890F4134AEE3}"/>
                </a:ext>
              </a:extLst>
            </p:cNvPr>
            <p:cNvSpPr>
              <a:spLocks noChangeArrowheads="1"/>
            </p:cNvSpPr>
            <p:nvPr/>
          </p:nvSpPr>
          <p:spPr bwMode="auto">
            <a:xfrm>
              <a:off x="4394" y="1636"/>
              <a:ext cx="78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025" tIns="36512" rIns="73025" bIns="36512">
              <a:spAutoFit/>
            </a:bodyPr>
            <a:lstStyle/>
            <a:p>
              <a:pPr defTabSz="585788"/>
              <a:r>
                <a:rPr lang="en-US" sz="1400" i="1" dirty="0">
                  <a:solidFill>
                    <a:srgbClr val="FFFFFF"/>
                  </a:solidFill>
                </a:rPr>
                <a:t>Centerline</a:t>
              </a:r>
            </a:p>
          </p:txBody>
        </p:sp>
      </p:grpSp>
      <p:pic>
        <p:nvPicPr>
          <p:cNvPr id="56" name="Picture 55">
            <a:extLst>
              <a:ext uri="{FF2B5EF4-FFF2-40B4-BE49-F238E27FC236}">
                <a16:creationId xmlns:a16="http://schemas.microsoft.com/office/drawing/2014/main" id="{74368A66-7DA1-4D88-9ABA-A9896AA47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66570417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CBFF0B3-140A-C89A-3E50-79B6869068E4}"/>
              </a:ext>
            </a:extLst>
          </p:cNvPr>
          <p:cNvGraphicFramePr>
            <a:graphicFrameLocks/>
          </p:cNvGraphicFramePr>
          <p:nvPr/>
        </p:nvGraphicFramePr>
        <p:xfrm>
          <a:off x="1603770" y="2490492"/>
          <a:ext cx="5776033" cy="33373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296501C-12D7-4BDE-8F58-55ABED3352BB}"/>
              </a:ext>
            </a:extLst>
          </p:cNvPr>
          <p:cNvSpPr>
            <a:spLocks noGrp="1"/>
          </p:cNvSpPr>
          <p:nvPr>
            <p:ph type="title"/>
          </p:nvPr>
        </p:nvSpPr>
        <p:spPr/>
        <p:txBody>
          <a:bodyPr/>
          <a:lstStyle/>
          <a:p>
            <a:r>
              <a:rPr lang="en-US" dirty="0"/>
              <a:t>DBR Performance</a:t>
            </a:r>
            <a:r>
              <a:rPr lang="en-US" sz="1350" dirty="0"/>
              <a:t>)</a:t>
            </a:r>
          </a:p>
        </p:txBody>
      </p:sp>
      <p:sp>
        <p:nvSpPr>
          <p:cNvPr id="9" name="Content Placeholder 8">
            <a:extLst>
              <a:ext uri="{FF2B5EF4-FFF2-40B4-BE49-F238E27FC236}">
                <a16:creationId xmlns:a16="http://schemas.microsoft.com/office/drawing/2014/main" id="{3FB55B4A-5C19-7EFB-8FF7-BFB02F439403}"/>
              </a:ext>
            </a:extLst>
          </p:cNvPr>
          <p:cNvSpPr>
            <a:spLocks noGrp="1"/>
          </p:cNvSpPr>
          <p:nvPr>
            <p:ph idx="1"/>
          </p:nvPr>
        </p:nvSpPr>
        <p:spPr/>
        <p:txBody>
          <a:bodyPr/>
          <a:lstStyle/>
          <a:p>
            <a:r>
              <a:rPr lang="en-US" dirty="0"/>
              <a:t>Washington State DOT</a:t>
            </a:r>
          </a:p>
        </p:txBody>
      </p:sp>
      <p:grpSp>
        <p:nvGrpSpPr>
          <p:cNvPr id="11" name="Group 10">
            <a:extLst>
              <a:ext uri="{FF2B5EF4-FFF2-40B4-BE49-F238E27FC236}">
                <a16:creationId xmlns:a16="http://schemas.microsoft.com/office/drawing/2014/main" id="{F8E624A3-63BA-721D-E287-82FF5E50BFD5}"/>
              </a:ext>
            </a:extLst>
          </p:cNvPr>
          <p:cNvGrpSpPr/>
          <p:nvPr/>
        </p:nvGrpSpPr>
        <p:grpSpPr>
          <a:xfrm>
            <a:off x="7524509" y="3061624"/>
            <a:ext cx="898416" cy="2268235"/>
            <a:chOff x="10043605" y="2955235"/>
            <a:chExt cx="1197888" cy="3024313"/>
          </a:xfrm>
        </p:grpSpPr>
        <p:sp>
          <p:nvSpPr>
            <p:cNvPr id="8" name="Rectangle 7">
              <a:extLst>
                <a:ext uri="{FF2B5EF4-FFF2-40B4-BE49-F238E27FC236}">
                  <a16:creationId xmlns:a16="http://schemas.microsoft.com/office/drawing/2014/main" id="{939A2032-F568-EE74-47BC-7C206FFF1E1C}"/>
                </a:ext>
              </a:extLst>
            </p:cNvPr>
            <p:cNvSpPr/>
            <p:nvPr/>
          </p:nvSpPr>
          <p:spPr>
            <a:xfrm>
              <a:off x="10052773" y="2955235"/>
              <a:ext cx="1188720" cy="94604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Average in-service Age:</a:t>
              </a:r>
              <a:br>
                <a:rPr lang="en-US" sz="1200" dirty="0"/>
              </a:br>
              <a:r>
                <a:rPr lang="en-US" sz="1200" dirty="0"/>
                <a:t>18 </a:t>
              </a:r>
              <a:r>
                <a:rPr lang="en-US" sz="1200" dirty="0" err="1"/>
                <a:t>yrs</a:t>
              </a:r>
              <a:endParaRPr lang="en-US" sz="1200" dirty="0"/>
            </a:p>
          </p:txBody>
        </p:sp>
        <p:sp>
          <p:nvSpPr>
            <p:cNvPr id="10" name="Rectangle 9">
              <a:extLst>
                <a:ext uri="{FF2B5EF4-FFF2-40B4-BE49-F238E27FC236}">
                  <a16:creationId xmlns:a16="http://schemas.microsoft.com/office/drawing/2014/main" id="{6D080B6F-4F9D-2E18-9BEB-5191441B0528}"/>
                </a:ext>
              </a:extLst>
            </p:cNvPr>
            <p:cNvSpPr/>
            <p:nvPr/>
          </p:nvSpPr>
          <p:spPr>
            <a:xfrm>
              <a:off x="10043605" y="3901284"/>
              <a:ext cx="1188720" cy="2078264"/>
            </a:xfrm>
            <a:prstGeom prst="rect">
              <a:avLst/>
            </a:prstGeom>
            <a:solidFill>
              <a:srgbClr val="00B2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Average Age at DBR:</a:t>
              </a:r>
              <a:br>
                <a:rPr lang="en-US" sz="1200" dirty="0"/>
              </a:br>
              <a:r>
                <a:rPr lang="en-US" sz="1200" dirty="0"/>
                <a:t>34 </a:t>
              </a:r>
              <a:r>
                <a:rPr lang="en-US" sz="1200" dirty="0" err="1"/>
                <a:t>yrs</a:t>
              </a:r>
              <a:endParaRPr lang="en-US" sz="1200" dirty="0"/>
            </a:p>
          </p:txBody>
        </p:sp>
      </p:grpSp>
      <p:pic>
        <p:nvPicPr>
          <p:cNvPr id="4" name="Picture 3">
            <a:extLst>
              <a:ext uri="{FF2B5EF4-FFF2-40B4-BE49-F238E27FC236}">
                <a16:creationId xmlns:a16="http://schemas.microsoft.com/office/drawing/2014/main" id="{72C181B9-AC8B-AF50-E461-85FEC7BA0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910614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Smoothness and Fuel Consumption</a:t>
            </a:r>
          </a:p>
        </p:txBody>
      </p:sp>
      <p:sp>
        <p:nvSpPr>
          <p:cNvPr id="8" name="Content Placeholder 7"/>
          <p:cNvSpPr>
            <a:spLocks noGrp="1"/>
          </p:cNvSpPr>
          <p:nvPr>
            <p:ph idx="1"/>
          </p:nvPr>
        </p:nvSpPr>
        <p:spPr/>
        <p:txBody>
          <a:bodyPr>
            <a:normAutofit/>
          </a:bodyPr>
          <a:lstStyle/>
          <a:p>
            <a:pPr>
              <a:buFont typeface="Wingdings" panose="05000000000000000000" pitchFamily="2" charset="2"/>
              <a:buChar char="Ø"/>
            </a:pPr>
            <a:r>
              <a:rPr lang="en-US" dirty="0"/>
              <a:t>It is well-documented that vehicle fuel efficiency is related to the smoothness of the pavement</a:t>
            </a:r>
          </a:p>
          <a:p>
            <a:pPr lvl="1">
              <a:buFont typeface="Wingdings" panose="05000000000000000000" pitchFamily="2" charset="2"/>
              <a:buChar char="Ø"/>
            </a:pPr>
            <a:r>
              <a:rPr lang="en-US" dirty="0"/>
              <a:t>Smoother pavements result in less fuel consumption and less carbon emissions</a:t>
            </a:r>
          </a:p>
          <a:p>
            <a:pPr lvl="1">
              <a:buFont typeface="Wingdings" panose="05000000000000000000" pitchFamily="2" charset="2"/>
              <a:buChar char="Ø"/>
            </a:pPr>
            <a:r>
              <a:rPr lang="en-US" dirty="0"/>
              <a:t>This is foundational to the World Bank HDM 4 model and has been validated by recent research by NCHRP, Caltrans, and in Europe </a:t>
            </a:r>
          </a:p>
          <a:p>
            <a:pPr marL="0" indent="0">
              <a:buNone/>
            </a:pPr>
            <a:endParaRPr lang="en-US" dirty="0"/>
          </a:p>
        </p:txBody>
      </p:sp>
      <p:pic>
        <p:nvPicPr>
          <p:cNvPr id="3" name="Picture 2">
            <a:extLst>
              <a:ext uri="{FF2B5EF4-FFF2-40B4-BE49-F238E27FC236}">
                <a16:creationId xmlns:a16="http://schemas.microsoft.com/office/drawing/2014/main" id="{9BDDCE91-DDB8-018C-A613-638088068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929773437"/>
      </p:ext>
    </p:extLst>
  </p:cSld>
  <p:clrMapOvr>
    <a:masterClrMapping/>
  </p:clrMapOvr>
  <mc:AlternateContent xmlns:mc="http://schemas.openxmlformats.org/markup-compatibility/2006" xmlns:p14="http://schemas.microsoft.com/office/powerpoint/2010/main">
    <mc:Choice Requires="p14">
      <p:transition p14:dur="10" advTm="40342"/>
    </mc:Choice>
    <mc:Fallback xmlns="">
      <p:transition advTm="4034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0D684A4-A40C-DEA8-3B56-55C307150E84}"/>
              </a:ext>
            </a:extLst>
          </p:cNvPr>
          <p:cNvSpPr>
            <a:spLocks noGrp="1" noChangeArrowheads="1"/>
          </p:cNvSpPr>
          <p:nvPr>
            <p:ph type="title"/>
          </p:nvPr>
        </p:nvSpPr>
        <p:spPr/>
        <p:txBody>
          <a:bodyPr/>
          <a:lstStyle/>
          <a:p>
            <a:r>
              <a:rPr lang="en-US" altLang="en-US" dirty="0"/>
              <a:t>Overcoming  Challenges</a:t>
            </a:r>
          </a:p>
        </p:txBody>
      </p:sp>
      <p:sp>
        <p:nvSpPr>
          <p:cNvPr id="11267" name="Content Placeholder 2">
            <a:extLst>
              <a:ext uri="{FF2B5EF4-FFF2-40B4-BE49-F238E27FC236}">
                <a16:creationId xmlns:a16="http://schemas.microsoft.com/office/drawing/2014/main" id="{6E02DD9A-CA9A-9A52-6F60-CC34BE956C5E}"/>
              </a:ext>
            </a:extLst>
          </p:cNvPr>
          <p:cNvSpPr>
            <a:spLocks noGrp="1" noChangeArrowheads="1"/>
          </p:cNvSpPr>
          <p:nvPr>
            <p:ph sz="half" idx="1"/>
          </p:nvPr>
        </p:nvSpPr>
        <p:spPr/>
        <p:txBody>
          <a:bodyPr/>
          <a:lstStyle/>
          <a:p>
            <a:r>
              <a:rPr lang="en-US" altLang="en-US"/>
              <a:t>Since the beginning, men and woman have overcome overwhelming challenges while building roadways to better the way of life for their contemporaries.</a:t>
            </a:r>
          </a:p>
        </p:txBody>
      </p:sp>
      <p:pic>
        <p:nvPicPr>
          <p:cNvPr id="4" name="Content Placeholder 3" descr="A picture containing text, sport, boxing&#10;&#10;Description automatically generated">
            <a:extLst>
              <a:ext uri="{FF2B5EF4-FFF2-40B4-BE49-F238E27FC236}">
                <a16:creationId xmlns:a16="http://schemas.microsoft.com/office/drawing/2014/main" id="{C6A0B567-B521-531D-5EC9-E6DF2BA1CFB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096" t="477" r="17143" b="-1"/>
          <a:stretch/>
        </p:blipFill>
        <p:spPr>
          <a:xfrm>
            <a:off x="4876800" y="1828800"/>
            <a:ext cx="3586990" cy="4134270"/>
          </a:xfrm>
        </p:spPr>
      </p:pic>
      <p:pic>
        <p:nvPicPr>
          <p:cNvPr id="2" name="Picture 1">
            <a:extLst>
              <a:ext uri="{FF2B5EF4-FFF2-40B4-BE49-F238E27FC236}">
                <a16:creationId xmlns:a16="http://schemas.microsoft.com/office/drawing/2014/main" id="{48F780B8-D3BC-EEFC-D7DF-F11393E2B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33400" y="338138"/>
            <a:ext cx="8915400" cy="1262062"/>
          </a:xfrm>
        </p:spPr>
        <p:txBody>
          <a:bodyPr/>
          <a:lstStyle/>
          <a:p>
            <a:r>
              <a:rPr lang="en-US" altLang="en-US" sz="3800" dirty="0">
                <a:cs typeface="Times New Roman" pitchFamily="18" charset="0"/>
              </a:rPr>
              <a:t>CALTRANS Fuel Efficiency Research</a:t>
            </a:r>
          </a:p>
        </p:txBody>
      </p:sp>
      <p:pic>
        <p:nvPicPr>
          <p:cNvPr id="77827" name="Picture 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71600" y="1858963"/>
            <a:ext cx="6477000" cy="4084637"/>
          </a:xfr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61D43E9-9971-49E6-8712-64CD083CAB99}"/>
              </a:ext>
            </a:extLst>
          </p:cNvPr>
          <p:cNvSpPr/>
          <p:nvPr/>
        </p:nvSpPr>
        <p:spPr bwMode="auto">
          <a:xfrm>
            <a:off x="914400" y="2895600"/>
            <a:ext cx="7010400" cy="1905000"/>
          </a:xfrm>
          <a:prstGeom prst="ellipse">
            <a:avLst/>
          </a:prstGeom>
          <a:noFill/>
          <a:ln w="1047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48" charset="-128"/>
            </a:endParaRPr>
          </a:p>
        </p:txBody>
      </p:sp>
    </p:spTree>
    <p:extLst>
      <p:ext uri="{BB962C8B-B14F-4D97-AF65-F5344CB8AC3E}">
        <p14:creationId xmlns:p14="http://schemas.microsoft.com/office/powerpoint/2010/main" val="3895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40267" y="457200"/>
            <a:ext cx="8932333" cy="1143000"/>
          </a:xfrm>
        </p:spPr>
        <p:txBody>
          <a:bodyPr>
            <a:noAutofit/>
          </a:bodyPr>
          <a:lstStyle/>
          <a:p>
            <a:r>
              <a:rPr lang="en-US" sz="4000" dirty="0"/>
              <a:t>Safety, Surface Texture and Friction</a:t>
            </a:r>
          </a:p>
        </p:txBody>
      </p:sp>
      <p:sp>
        <p:nvSpPr>
          <p:cNvPr id="40963" name="Rectangle 3"/>
          <p:cNvSpPr>
            <a:spLocks noGrp="1" noChangeArrowheads="1"/>
          </p:cNvSpPr>
          <p:nvPr>
            <p:ph idx="1"/>
          </p:nvPr>
        </p:nvSpPr>
        <p:spPr>
          <a:xfrm>
            <a:off x="304799" y="1930400"/>
            <a:ext cx="4881563" cy="4470400"/>
          </a:xfrm>
        </p:spPr>
        <p:txBody>
          <a:bodyPr>
            <a:noAutofit/>
          </a:bodyPr>
          <a:lstStyle/>
          <a:p>
            <a:pPr>
              <a:lnSpc>
                <a:spcPct val="80000"/>
              </a:lnSpc>
              <a:spcAft>
                <a:spcPts val="600"/>
              </a:spcAft>
              <a:buFont typeface="Wingdings" panose="05000000000000000000" pitchFamily="2" charset="2"/>
              <a:buChar char="Ø"/>
            </a:pPr>
            <a:r>
              <a:rPr lang="en-US" sz="3200" dirty="0"/>
              <a:t>Wisconsin DOT and Marquette University found that, overall accident rates for ground surfaces were 40% less than for un-ground surfaces over a 6-year research period, 57% in wet  weather conditions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3" name="Picture 2" descr="A picture containing outdoor, grate&#10;&#10;Description automatically generated">
            <a:extLst>
              <a:ext uri="{FF2B5EF4-FFF2-40B4-BE49-F238E27FC236}">
                <a16:creationId xmlns:a16="http://schemas.microsoft.com/office/drawing/2014/main" id="{88288B8F-5B4F-2E3A-0948-99C65F998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53000" y="2590800"/>
            <a:ext cx="3759200" cy="2819400"/>
          </a:xfrm>
          <a:prstGeom prst="rect">
            <a:avLst/>
          </a:prstGeom>
        </p:spPr>
      </p:pic>
    </p:spTree>
    <p:extLst>
      <p:ext uri="{BB962C8B-B14F-4D97-AF65-F5344CB8AC3E}">
        <p14:creationId xmlns:p14="http://schemas.microsoft.com/office/powerpoint/2010/main" val="237146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8BBDAB6A-DF80-4E4C-80DE-88A48475DDA7}" type="slidenum">
              <a:rPr lang="en-US"/>
              <a:pPr>
                <a:defRPr/>
              </a:pPr>
              <a:t>32</a:t>
            </a:fld>
            <a:endParaRPr lang="en-US" dirty="0"/>
          </a:p>
        </p:txBody>
      </p:sp>
      <p:pic>
        <p:nvPicPr>
          <p:cNvPr id="28677" name="Picture 4" descr="D:\Promotional\Grooving Promotional Tools\Grooving Intnl Airport-Safety G&amp;G\Sca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84383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49B261-06F3-053A-FABE-A0C22DCD8127}"/>
              </a:ext>
            </a:extLst>
          </p:cNvPr>
          <p:cNvSpPr txBox="1"/>
          <p:nvPr/>
        </p:nvSpPr>
        <p:spPr>
          <a:xfrm>
            <a:off x="990600" y="914400"/>
            <a:ext cx="7315200" cy="523220"/>
          </a:xfrm>
          <a:prstGeom prst="rect">
            <a:avLst/>
          </a:prstGeom>
          <a:noFill/>
        </p:spPr>
        <p:txBody>
          <a:bodyPr wrap="square" rtlCol="0">
            <a:spAutoFit/>
          </a:bodyPr>
          <a:lstStyle/>
          <a:p>
            <a:r>
              <a:rPr lang="en-US" sz="2800" b="1" dirty="0">
                <a:solidFill>
                  <a:srgbClr val="FF0000"/>
                </a:solidFill>
              </a:rPr>
              <a:t>What are the benefits of safety grooving?</a:t>
            </a:r>
          </a:p>
        </p:txBody>
      </p:sp>
    </p:spTree>
    <p:extLst>
      <p:ext uri="{BB962C8B-B14F-4D97-AF65-F5344CB8AC3E}">
        <p14:creationId xmlns:p14="http://schemas.microsoft.com/office/powerpoint/2010/main" val="341221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A4968466-717E-48F1-9712-B44E88465915}"/>
              </a:ext>
            </a:extLst>
          </p:cNvPr>
          <p:cNvGrpSpPr>
            <a:grpSpLocks/>
          </p:cNvGrpSpPr>
          <p:nvPr/>
        </p:nvGrpSpPr>
        <p:grpSpPr bwMode="auto">
          <a:xfrm>
            <a:off x="1219200" y="646113"/>
            <a:ext cx="6778625" cy="2365375"/>
            <a:chOff x="768" y="297"/>
            <a:chExt cx="4270" cy="1490"/>
          </a:xfrm>
        </p:grpSpPr>
        <p:sp>
          <p:nvSpPr>
            <p:cNvPr id="79993" name="Freeform 3">
              <a:extLst>
                <a:ext uri="{FF2B5EF4-FFF2-40B4-BE49-F238E27FC236}">
                  <a16:creationId xmlns:a16="http://schemas.microsoft.com/office/drawing/2014/main" id="{9670290B-474E-46AF-97AA-61D310946291}"/>
                </a:ext>
              </a:extLst>
            </p:cNvPr>
            <p:cNvSpPr>
              <a:spLocks/>
            </p:cNvSpPr>
            <p:nvPr/>
          </p:nvSpPr>
          <p:spPr bwMode="auto">
            <a:xfrm>
              <a:off x="768" y="1039"/>
              <a:ext cx="849" cy="272"/>
            </a:xfrm>
            <a:custGeom>
              <a:avLst/>
              <a:gdLst>
                <a:gd name="T0" fmla="*/ 0 w 875"/>
                <a:gd name="T1" fmla="*/ 14 h 331"/>
                <a:gd name="T2" fmla="*/ 203 w 875"/>
                <a:gd name="T3" fmla="*/ 14 h 331"/>
                <a:gd name="T4" fmla="*/ 204 w 875"/>
                <a:gd name="T5" fmla="*/ 2 h 331"/>
                <a:gd name="T6" fmla="*/ 216 w 875"/>
                <a:gd name="T7" fmla="*/ 5 h 331"/>
                <a:gd name="T8" fmla="*/ 227 w 875"/>
                <a:gd name="T9" fmla="*/ 0 h 331"/>
                <a:gd name="T10" fmla="*/ 239 w 875"/>
                <a:gd name="T11" fmla="*/ 4 h 331"/>
                <a:gd name="T12" fmla="*/ 257 w 875"/>
                <a:gd name="T13" fmla="*/ 0 h 331"/>
                <a:gd name="T14" fmla="*/ 271 w 875"/>
                <a:gd name="T15" fmla="*/ 4 h 331"/>
                <a:gd name="T16" fmla="*/ 283 w 875"/>
                <a:gd name="T17" fmla="*/ 2 h 331"/>
                <a:gd name="T18" fmla="*/ 298 w 875"/>
                <a:gd name="T19" fmla="*/ 4 h 331"/>
                <a:gd name="T20" fmla="*/ 311 w 875"/>
                <a:gd name="T21" fmla="*/ 2 h 331"/>
                <a:gd name="T22" fmla="*/ 326 w 875"/>
                <a:gd name="T23" fmla="*/ 4 h 331"/>
                <a:gd name="T24" fmla="*/ 343 w 875"/>
                <a:gd name="T25" fmla="*/ 2 h 331"/>
                <a:gd name="T26" fmla="*/ 354 w 875"/>
                <a:gd name="T27" fmla="*/ 4 h 331"/>
                <a:gd name="T28" fmla="*/ 373 w 875"/>
                <a:gd name="T29" fmla="*/ 2 h 331"/>
                <a:gd name="T30" fmla="*/ 373 w 875"/>
                <a:gd name="T31" fmla="*/ 14 h 331"/>
                <a:gd name="T32" fmla="*/ 540 w 875"/>
                <a:gd name="T33" fmla="*/ 14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5"/>
                <a:gd name="T52" fmla="*/ 0 h 331"/>
                <a:gd name="T53" fmla="*/ 875 w 875"/>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5" h="331">
                  <a:moveTo>
                    <a:pt x="0" y="325"/>
                  </a:moveTo>
                  <a:lnTo>
                    <a:pt x="328" y="329"/>
                  </a:lnTo>
                  <a:lnTo>
                    <a:pt x="330" y="27"/>
                  </a:lnTo>
                  <a:lnTo>
                    <a:pt x="349" y="100"/>
                  </a:lnTo>
                  <a:lnTo>
                    <a:pt x="368" y="0"/>
                  </a:lnTo>
                  <a:lnTo>
                    <a:pt x="389" y="84"/>
                  </a:lnTo>
                  <a:lnTo>
                    <a:pt x="416" y="0"/>
                  </a:lnTo>
                  <a:lnTo>
                    <a:pt x="440" y="88"/>
                  </a:lnTo>
                  <a:lnTo>
                    <a:pt x="459" y="7"/>
                  </a:lnTo>
                  <a:lnTo>
                    <a:pt x="482" y="85"/>
                  </a:lnTo>
                  <a:lnTo>
                    <a:pt x="505" y="7"/>
                  </a:lnTo>
                  <a:lnTo>
                    <a:pt x="529" y="85"/>
                  </a:lnTo>
                  <a:lnTo>
                    <a:pt x="555" y="2"/>
                  </a:lnTo>
                  <a:lnTo>
                    <a:pt x="575" y="80"/>
                  </a:lnTo>
                  <a:lnTo>
                    <a:pt x="603" y="23"/>
                  </a:lnTo>
                  <a:lnTo>
                    <a:pt x="603" y="331"/>
                  </a:lnTo>
                  <a:lnTo>
                    <a:pt x="875" y="331"/>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4" name="Freeform 4">
              <a:extLst>
                <a:ext uri="{FF2B5EF4-FFF2-40B4-BE49-F238E27FC236}">
                  <a16:creationId xmlns:a16="http://schemas.microsoft.com/office/drawing/2014/main" id="{DA1475DC-5DEF-4C4F-9CC5-DD7103761FEB}"/>
                </a:ext>
              </a:extLst>
            </p:cNvPr>
            <p:cNvSpPr>
              <a:spLocks/>
            </p:cNvSpPr>
            <p:nvPr/>
          </p:nvSpPr>
          <p:spPr bwMode="auto">
            <a:xfrm>
              <a:off x="1616" y="1036"/>
              <a:ext cx="527" cy="271"/>
            </a:xfrm>
            <a:custGeom>
              <a:avLst/>
              <a:gdLst>
                <a:gd name="T0" fmla="*/ 0 w 578"/>
                <a:gd name="T1" fmla="*/ 56 h 301"/>
                <a:gd name="T2" fmla="*/ 1 w 578"/>
                <a:gd name="T3" fmla="*/ 5 h 301"/>
                <a:gd name="T4" fmla="*/ 5 w 578"/>
                <a:gd name="T5" fmla="*/ 17 h 301"/>
                <a:gd name="T6" fmla="*/ 10 w 578"/>
                <a:gd name="T7" fmla="*/ 0 h 301"/>
                <a:gd name="T8" fmla="*/ 15 w 578"/>
                <a:gd name="T9" fmla="*/ 14 h 301"/>
                <a:gd name="T10" fmla="*/ 21 w 578"/>
                <a:gd name="T11" fmla="*/ 0 h 301"/>
                <a:gd name="T12" fmla="*/ 27 w 578"/>
                <a:gd name="T13" fmla="*/ 15 h 301"/>
                <a:gd name="T14" fmla="*/ 33 w 578"/>
                <a:gd name="T15" fmla="*/ 4 h 301"/>
                <a:gd name="T16" fmla="*/ 36 w 578"/>
                <a:gd name="T17" fmla="*/ 14 h 301"/>
                <a:gd name="T18" fmla="*/ 43 w 578"/>
                <a:gd name="T19" fmla="*/ 4 h 301"/>
                <a:gd name="T20" fmla="*/ 47 w 578"/>
                <a:gd name="T21" fmla="*/ 14 h 301"/>
                <a:gd name="T22" fmla="*/ 55 w 578"/>
                <a:gd name="T23" fmla="*/ 1 h 301"/>
                <a:gd name="T24" fmla="*/ 60 w 578"/>
                <a:gd name="T25" fmla="*/ 14 h 301"/>
                <a:gd name="T26" fmla="*/ 67 w 578"/>
                <a:gd name="T27" fmla="*/ 5 h 301"/>
                <a:gd name="T28" fmla="*/ 67 w 578"/>
                <a:gd name="T29" fmla="*/ 56 h 301"/>
                <a:gd name="T30" fmla="*/ 132 w 578"/>
                <a:gd name="T31" fmla="*/ 56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8"/>
                <a:gd name="T49" fmla="*/ 0 h 301"/>
                <a:gd name="T50" fmla="*/ 578 w 578"/>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8" h="301">
                  <a:moveTo>
                    <a:pt x="0" y="298"/>
                  </a:moveTo>
                  <a:lnTo>
                    <a:pt x="1" y="25"/>
                  </a:lnTo>
                  <a:lnTo>
                    <a:pt x="22" y="89"/>
                  </a:lnTo>
                  <a:lnTo>
                    <a:pt x="41" y="0"/>
                  </a:lnTo>
                  <a:lnTo>
                    <a:pt x="63" y="75"/>
                  </a:lnTo>
                  <a:lnTo>
                    <a:pt x="92" y="0"/>
                  </a:lnTo>
                  <a:lnTo>
                    <a:pt x="119" y="80"/>
                  </a:lnTo>
                  <a:lnTo>
                    <a:pt x="138" y="4"/>
                  </a:lnTo>
                  <a:lnTo>
                    <a:pt x="162" y="76"/>
                  </a:lnTo>
                  <a:lnTo>
                    <a:pt x="186" y="4"/>
                  </a:lnTo>
                  <a:lnTo>
                    <a:pt x="211" y="76"/>
                  </a:lnTo>
                  <a:lnTo>
                    <a:pt x="237" y="1"/>
                  </a:lnTo>
                  <a:lnTo>
                    <a:pt x="261" y="72"/>
                  </a:lnTo>
                  <a:lnTo>
                    <a:pt x="289" y="20"/>
                  </a:lnTo>
                  <a:lnTo>
                    <a:pt x="289" y="300"/>
                  </a:lnTo>
                  <a:lnTo>
                    <a:pt x="577"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5" name="Freeform 5">
              <a:extLst>
                <a:ext uri="{FF2B5EF4-FFF2-40B4-BE49-F238E27FC236}">
                  <a16:creationId xmlns:a16="http://schemas.microsoft.com/office/drawing/2014/main" id="{DC1A02C4-D624-4FE2-9F9E-A2FEDC80C715}"/>
                </a:ext>
              </a:extLst>
            </p:cNvPr>
            <p:cNvSpPr>
              <a:spLocks/>
            </p:cNvSpPr>
            <p:nvPr/>
          </p:nvSpPr>
          <p:spPr bwMode="auto">
            <a:xfrm>
              <a:off x="2141" y="1031"/>
              <a:ext cx="528" cy="271"/>
            </a:xfrm>
            <a:custGeom>
              <a:avLst/>
              <a:gdLst>
                <a:gd name="T0" fmla="*/ 0 w 579"/>
                <a:gd name="T1" fmla="*/ 58 h 300"/>
                <a:gd name="T2" fmla="*/ 1 w 579"/>
                <a:gd name="T3" fmla="*/ 5 h 300"/>
                <a:gd name="T4" fmla="*/ 5 w 579"/>
                <a:gd name="T5" fmla="*/ 17 h 300"/>
                <a:gd name="T6" fmla="*/ 10 w 579"/>
                <a:gd name="T7" fmla="*/ 0 h 300"/>
                <a:gd name="T8" fmla="*/ 15 w 579"/>
                <a:gd name="T9" fmla="*/ 14 h 300"/>
                <a:gd name="T10" fmla="*/ 21 w 579"/>
                <a:gd name="T11" fmla="*/ 0 h 300"/>
                <a:gd name="T12" fmla="*/ 27 w 579"/>
                <a:gd name="T13" fmla="*/ 15 h 300"/>
                <a:gd name="T14" fmla="*/ 33 w 579"/>
                <a:gd name="T15" fmla="*/ 4 h 300"/>
                <a:gd name="T16" fmla="*/ 37 w 579"/>
                <a:gd name="T17" fmla="*/ 15 h 300"/>
                <a:gd name="T18" fmla="*/ 43 w 579"/>
                <a:gd name="T19" fmla="*/ 4 h 300"/>
                <a:gd name="T20" fmla="*/ 47 w 579"/>
                <a:gd name="T21" fmla="*/ 15 h 300"/>
                <a:gd name="T22" fmla="*/ 55 w 579"/>
                <a:gd name="T23" fmla="*/ 1 h 300"/>
                <a:gd name="T24" fmla="*/ 60 w 579"/>
                <a:gd name="T25" fmla="*/ 14 h 300"/>
                <a:gd name="T26" fmla="*/ 67 w 579"/>
                <a:gd name="T27" fmla="*/ 5 h 300"/>
                <a:gd name="T28" fmla="*/ 67 w 579"/>
                <a:gd name="T29" fmla="*/ 59 h 300"/>
                <a:gd name="T30" fmla="*/ 133 w 579"/>
                <a:gd name="T31" fmla="*/ 59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9"/>
                <a:gd name="T49" fmla="*/ 0 h 300"/>
                <a:gd name="T50" fmla="*/ 579 w 579"/>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9" h="300">
                  <a:moveTo>
                    <a:pt x="0" y="297"/>
                  </a:moveTo>
                  <a:lnTo>
                    <a:pt x="1" y="25"/>
                  </a:lnTo>
                  <a:lnTo>
                    <a:pt x="23" y="89"/>
                  </a:lnTo>
                  <a:lnTo>
                    <a:pt x="41" y="0"/>
                  </a:lnTo>
                  <a:lnTo>
                    <a:pt x="64" y="75"/>
                  </a:lnTo>
                  <a:lnTo>
                    <a:pt x="92" y="0"/>
                  </a:lnTo>
                  <a:lnTo>
                    <a:pt x="118" y="79"/>
                  </a:lnTo>
                  <a:lnTo>
                    <a:pt x="140" y="4"/>
                  </a:lnTo>
                  <a:lnTo>
                    <a:pt x="163" y="76"/>
                  </a:lnTo>
                  <a:lnTo>
                    <a:pt x="187" y="4"/>
                  </a:lnTo>
                  <a:lnTo>
                    <a:pt x="211" y="76"/>
                  </a:lnTo>
                  <a:lnTo>
                    <a:pt x="239" y="1"/>
                  </a:lnTo>
                  <a:lnTo>
                    <a:pt x="262" y="72"/>
                  </a:lnTo>
                  <a:lnTo>
                    <a:pt x="290" y="20"/>
                  </a:lnTo>
                  <a:lnTo>
                    <a:pt x="290" y="299"/>
                  </a:lnTo>
                  <a:lnTo>
                    <a:pt x="578" y="299"/>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6" name="Freeform 6">
              <a:extLst>
                <a:ext uri="{FF2B5EF4-FFF2-40B4-BE49-F238E27FC236}">
                  <a16:creationId xmlns:a16="http://schemas.microsoft.com/office/drawing/2014/main" id="{42CF6144-BDD8-400C-92E5-3F982B1F7F70}"/>
                </a:ext>
              </a:extLst>
            </p:cNvPr>
            <p:cNvSpPr>
              <a:spLocks/>
            </p:cNvSpPr>
            <p:nvPr/>
          </p:nvSpPr>
          <p:spPr bwMode="auto">
            <a:xfrm>
              <a:off x="2664" y="1028"/>
              <a:ext cx="527" cy="275"/>
            </a:xfrm>
            <a:custGeom>
              <a:avLst/>
              <a:gdLst>
                <a:gd name="T0" fmla="*/ 0 w 578"/>
                <a:gd name="T1" fmla="*/ 63 h 303"/>
                <a:gd name="T2" fmla="*/ 1 w 578"/>
                <a:gd name="T3" fmla="*/ 5 h 303"/>
                <a:gd name="T4" fmla="*/ 5 w 578"/>
                <a:gd name="T5" fmla="*/ 19 h 303"/>
                <a:gd name="T6" fmla="*/ 10 w 578"/>
                <a:gd name="T7" fmla="*/ 0 h 303"/>
                <a:gd name="T8" fmla="*/ 15 w 578"/>
                <a:gd name="T9" fmla="*/ 16 h 303"/>
                <a:gd name="T10" fmla="*/ 21 w 578"/>
                <a:gd name="T11" fmla="*/ 0 h 303"/>
                <a:gd name="T12" fmla="*/ 27 w 578"/>
                <a:gd name="T13" fmla="*/ 17 h 303"/>
                <a:gd name="T14" fmla="*/ 33 w 578"/>
                <a:gd name="T15" fmla="*/ 5 h 303"/>
                <a:gd name="T16" fmla="*/ 37 w 578"/>
                <a:gd name="T17" fmla="*/ 16 h 303"/>
                <a:gd name="T18" fmla="*/ 43 w 578"/>
                <a:gd name="T19" fmla="*/ 5 h 303"/>
                <a:gd name="T20" fmla="*/ 47 w 578"/>
                <a:gd name="T21" fmla="*/ 16 h 303"/>
                <a:gd name="T22" fmla="*/ 55 w 578"/>
                <a:gd name="T23" fmla="*/ 2 h 303"/>
                <a:gd name="T24" fmla="*/ 60 w 578"/>
                <a:gd name="T25" fmla="*/ 15 h 303"/>
                <a:gd name="T26" fmla="*/ 67 w 578"/>
                <a:gd name="T27" fmla="*/ 5 h 303"/>
                <a:gd name="T28" fmla="*/ 67 w 578"/>
                <a:gd name="T29" fmla="*/ 63 h 303"/>
                <a:gd name="T30" fmla="*/ 132 w 578"/>
                <a:gd name="T31" fmla="*/ 63 h 3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8"/>
                <a:gd name="T49" fmla="*/ 0 h 303"/>
                <a:gd name="T50" fmla="*/ 578 w 578"/>
                <a:gd name="T51" fmla="*/ 303 h 3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8" h="303">
                  <a:moveTo>
                    <a:pt x="0" y="299"/>
                  </a:moveTo>
                  <a:lnTo>
                    <a:pt x="1" y="25"/>
                  </a:lnTo>
                  <a:lnTo>
                    <a:pt x="22" y="91"/>
                  </a:lnTo>
                  <a:lnTo>
                    <a:pt x="41" y="0"/>
                  </a:lnTo>
                  <a:lnTo>
                    <a:pt x="64" y="76"/>
                  </a:lnTo>
                  <a:lnTo>
                    <a:pt x="93" y="0"/>
                  </a:lnTo>
                  <a:lnTo>
                    <a:pt x="119" y="81"/>
                  </a:lnTo>
                  <a:lnTo>
                    <a:pt x="139" y="6"/>
                  </a:lnTo>
                  <a:lnTo>
                    <a:pt x="163" y="76"/>
                  </a:lnTo>
                  <a:lnTo>
                    <a:pt x="187" y="6"/>
                  </a:lnTo>
                  <a:lnTo>
                    <a:pt x="211" y="76"/>
                  </a:lnTo>
                  <a:lnTo>
                    <a:pt x="238" y="2"/>
                  </a:lnTo>
                  <a:lnTo>
                    <a:pt x="261" y="73"/>
                  </a:lnTo>
                  <a:lnTo>
                    <a:pt x="290" y="21"/>
                  </a:lnTo>
                  <a:lnTo>
                    <a:pt x="290" y="302"/>
                  </a:lnTo>
                  <a:lnTo>
                    <a:pt x="577" y="302"/>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7" name="Freeform 7">
              <a:extLst>
                <a:ext uri="{FF2B5EF4-FFF2-40B4-BE49-F238E27FC236}">
                  <a16:creationId xmlns:a16="http://schemas.microsoft.com/office/drawing/2014/main" id="{EDF0C145-5D54-4037-98EB-D51F5056C72F}"/>
                </a:ext>
              </a:extLst>
            </p:cNvPr>
            <p:cNvSpPr>
              <a:spLocks/>
            </p:cNvSpPr>
            <p:nvPr/>
          </p:nvSpPr>
          <p:spPr bwMode="auto">
            <a:xfrm>
              <a:off x="3194" y="1032"/>
              <a:ext cx="529" cy="272"/>
            </a:xfrm>
            <a:custGeom>
              <a:avLst/>
              <a:gdLst>
                <a:gd name="T0" fmla="*/ 0 w 580"/>
                <a:gd name="T1" fmla="*/ 59 h 301"/>
                <a:gd name="T2" fmla="*/ 1 w 580"/>
                <a:gd name="T3" fmla="*/ 5 h 301"/>
                <a:gd name="T4" fmla="*/ 5 w 580"/>
                <a:gd name="T5" fmla="*/ 17 h 301"/>
                <a:gd name="T6" fmla="*/ 10 w 580"/>
                <a:gd name="T7" fmla="*/ 0 h 301"/>
                <a:gd name="T8" fmla="*/ 15 w 580"/>
                <a:gd name="T9" fmla="*/ 14 h 301"/>
                <a:gd name="T10" fmla="*/ 21 w 580"/>
                <a:gd name="T11" fmla="*/ 0 h 301"/>
                <a:gd name="T12" fmla="*/ 27 w 580"/>
                <a:gd name="T13" fmla="*/ 15 h 301"/>
                <a:gd name="T14" fmla="*/ 33 w 580"/>
                <a:gd name="T15" fmla="*/ 4 h 301"/>
                <a:gd name="T16" fmla="*/ 37 w 580"/>
                <a:gd name="T17" fmla="*/ 15 h 301"/>
                <a:gd name="T18" fmla="*/ 43 w 580"/>
                <a:gd name="T19" fmla="*/ 4 h 301"/>
                <a:gd name="T20" fmla="*/ 47 w 580"/>
                <a:gd name="T21" fmla="*/ 15 h 301"/>
                <a:gd name="T22" fmla="*/ 56 w 580"/>
                <a:gd name="T23" fmla="*/ 1 h 301"/>
                <a:gd name="T24" fmla="*/ 60 w 580"/>
                <a:gd name="T25" fmla="*/ 14 h 301"/>
                <a:gd name="T26" fmla="*/ 67 w 580"/>
                <a:gd name="T27" fmla="*/ 5 h 301"/>
                <a:gd name="T28" fmla="*/ 67 w 580"/>
                <a:gd name="T29" fmla="*/ 59 h 301"/>
                <a:gd name="T30" fmla="*/ 134 w 580"/>
                <a:gd name="T31" fmla="*/ 59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0"/>
                <a:gd name="T49" fmla="*/ 0 h 301"/>
                <a:gd name="T50" fmla="*/ 580 w 580"/>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0" h="301">
                  <a:moveTo>
                    <a:pt x="0" y="298"/>
                  </a:moveTo>
                  <a:lnTo>
                    <a:pt x="1" y="25"/>
                  </a:lnTo>
                  <a:lnTo>
                    <a:pt x="21" y="89"/>
                  </a:lnTo>
                  <a:lnTo>
                    <a:pt x="40" y="0"/>
                  </a:lnTo>
                  <a:lnTo>
                    <a:pt x="64" y="75"/>
                  </a:lnTo>
                  <a:lnTo>
                    <a:pt x="92" y="0"/>
                  </a:lnTo>
                  <a:lnTo>
                    <a:pt x="118" y="80"/>
                  </a:lnTo>
                  <a:lnTo>
                    <a:pt x="139" y="4"/>
                  </a:lnTo>
                  <a:lnTo>
                    <a:pt x="162" y="76"/>
                  </a:lnTo>
                  <a:lnTo>
                    <a:pt x="186" y="4"/>
                  </a:lnTo>
                  <a:lnTo>
                    <a:pt x="211" y="76"/>
                  </a:lnTo>
                  <a:lnTo>
                    <a:pt x="239" y="1"/>
                  </a:lnTo>
                  <a:lnTo>
                    <a:pt x="261" y="72"/>
                  </a:lnTo>
                  <a:lnTo>
                    <a:pt x="291" y="20"/>
                  </a:lnTo>
                  <a:lnTo>
                    <a:pt x="291" y="300"/>
                  </a:lnTo>
                  <a:lnTo>
                    <a:pt x="579"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8" name="Freeform 8">
              <a:extLst>
                <a:ext uri="{FF2B5EF4-FFF2-40B4-BE49-F238E27FC236}">
                  <a16:creationId xmlns:a16="http://schemas.microsoft.com/office/drawing/2014/main" id="{C2270C5A-E77D-4A47-9ECF-A26C70672E28}"/>
                </a:ext>
              </a:extLst>
            </p:cNvPr>
            <p:cNvSpPr>
              <a:spLocks/>
            </p:cNvSpPr>
            <p:nvPr/>
          </p:nvSpPr>
          <p:spPr bwMode="auto">
            <a:xfrm>
              <a:off x="3721" y="1031"/>
              <a:ext cx="529" cy="271"/>
            </a:xfrm>
            <a:custGeom>
              <a:avLst/>
              <a:gdLst>
                <a:gd name="T0" fmla="*/ 0 w 579"/>
                <a:gd name="T1" fmla="*/ 58 h 300"/>
                <a:gd name="T2" fmla="*/ 2 w 579"/>
                <a:gd name="T3" fmla="*/ 5 h 300"/>
                <a:gd name="T4" fmla="*/ 5 w 579"/>
                <a:gd name="T5" fmla="*/ 17 h 300"/>
                <a:gd name="T6" fmla="*/ 10 w 579"/>
                <a:gd name="T7" fmla="*/ 0 h 300"/>
                <a:gd name="T8" fmla="*/ 15 w 579"/>
                <a:gd name="T9" fmla="*/ 14 h 300"/>
                <a:gd name="T10" fmla="*/ 22 w 579"/>
                <a:gd name="T11" fmla="*/ 0 h 300"/>
                <a:gd name="T12" fmla="*/ 28 w 579"/>
                <a:gd name="T13" fmla="*/ 15 h 300"/>
                <a:gd name="T14" fmla="*/ 34 w 579"/>
                <a:gd name="T15" fmla="*/ 4 h 300"/>
                <a:gd name="T16" fmla="*/ 38 w 579"/>
                <a:gd name="T17" fmla="*/ 15 h 300"/>
                <a:gd name="T18" fmla="*/ 44 w 579"/>
                <a:gd name="T19" fmla="*/ 4 h 300"/>
                <a:gd name="T20" fmla="*/ 49 w 579"/>
                <a:gd name="T21" fmla="*/ 15 h 300"/>
                <a:gd name="T22" fmla="*/ 57 w 579"/>
                <a:gd name="T23" fmla="*/ 1 h 300"/>
                <a:gd name="T24" fmla="*/ 62 w 579"/>
                <a:gd name="T25" fmla="*/ 14 h 300"/>
                <a:gd name="T26" fmla="*/ 69 w 579"/>
                <a:gd name="T27" fmla="*/ 5 h 300"/>
                <a:gd name="T28" fmla="*/ 69 w 579"/>
                <a:gd name="T29" fmla="*/ 59 h 300"/>
                <a:gd name="T30" fmla="*/ 137 w 579"/>
                <a:gd name="T31" fmla="*/ 59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9"/>
                <a:gd name="T49" fmla="*/ 0 h 300"/>
                <a:gd name="T50" fmla="*/ 579 w 579"/>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9" h="300">
                  <a:moveTo>
                    <a:pt x="0" y="297"/>
                  </a:moveTo>
                  <a:lnTo>
                    <a:pt x="2" y="25"/>
                  </a:lnTo>
                  <a:lnTo>
                    <a:pt x="22" y="89"/>
                  </a:lnTo>
                  <a:lnTo>
                    <a:pt x="42" y="0"/>
                  </a:lnTo>
                  <a:lnTo>
                    <a:pt x="65" y="75"/>
                  </a:lnTo>
                  <a:lnTo>
                    <a:pt x="92" y="0"/>
                  </a:lnTo>
                  <a:lnTo>
                    <a:pt x="119" y="79"/>
                  </a:lnTo>
                  <a:lnTo>
                    <a:pt x="140" y="4"/>
                  </a:lnTo>
                  <a:lnTo>
                    <a:pt x="163" y="76"/>
                  </a:lnTo>
                  <a:lnTo>
                    <a:pt x="188" y="4"/>
                  </a:lnTo>
                  <a:lnTo>
                    <a:pt x="212" y="76"/>
                  </a:lnTo>
                  <a:lnTo>
                    <a:pt x="239" y="1"/>
                  </a:lnTo>
                  <a:lnTo>
                    <a:pt x="262" y="72"/>
                  </a:lnTo>
                  <a:lnTo>
                    <a:pt x="291" y="20"/>
                  </a:lnTo>
                  <a:lnTo>
                    <a:pt x="291" y="299"/>
                  </a:lnTo>
                  <a:lnTo>
                    <a:pt x="578" y="299"/>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99" name="Freeform 9">
              <a:extLst>
                <a:ext uri="{FF2B5EF4-FFF2-40B4-BE49-F238E27FC236}">
                  <a16:creationId xmlns:a16="http://schemas.microsoft.com/office/drawing/2014/main" id="{7B9BCA71-16CF-4EB1-8034-F173437EE246}"/>
                </a:ext>
              </a:extLst>
            </p:cNvPr>
            <p:cNvSpPr>
              <a:spLocks/>
            </p:cNvSpPr>
            <p:nvPr/>
          </p:nvSpPr>
          <p:spPr bwMode="auto">
            <a:xfrm>
              <a:off x="4251" y="1030"/>
              <a:ext cx="524" cy="272"/>
            </a:xfrm>
            <a:custGeom>
              <a:avLst/>
              <a:gdLst>
                <a:gd name="T0" fmla="*/ 0 w 577"/>
                <a:gd name="T1" fmla="*/ 59 h 301"/>
                <a:gd name="T2" fmla="*/ 0 w 577"/>
                <a:gd name="T3" fmla="*/ 5 h 301"/>
                <a:gd name="T4" fmla="*/ 5 w 577"/>
                <a:gd name="T5" fmla="*/ 18 h 301"/>
                <a:gd name="T6" fmla="*/ 9 w 577"/>
                <a:gd name="T7" fmla="*/ 0 h 301"/>
                <a:gd name="T8" fmla="*/ 14 w 577"/>
                <a:gd name="T9" fmla="*/ 14 h 301"/>
                <a:gd name="T10" fmla="*/ 20 w 577"/>
                <a:gd name="T11" fmla="*/ 0 h 301"/>
                <a:gd name="T12" fmla="*/ 25 w 577"/>
                <a:gd name="T13" fmla="*/ 15 h 301"/>
                <a:gd name="T14" fmla="*/ 30 w 577"/>
                <a:gd name="T15" fmla="*/ 5 h 301"/>
                <a:gd name="T16" fmla="*/ 35 w 577"/>
                <a:gd name="T17" fmla="*/ 15 h 301"/>
                <a:gd name="T18" fmla="*/ 40 w 577"/>
                <a:gd name="T19" fmla="*/ 5 h 301"/>
                <a:gd name="T20" fmla="*/ 44 w 577"/>
                <a:gd name="T21" fmla="*/ 15 h 301"/>
                <a:gd name="T22" fmla="*/ 51 w 577"/>
                <a:gd name="T23" fmla="*/ 1 h 301"/>
                <a:gd name="T24" fmla="*/ 55 w 577"/>
                <a:gd name="T25" fmla="*/ 14 h 301"/>
                <a:gd name="T26" fmla="*/ 62 w 577"/>
                <a:gd name="T27" fmla="*/ 5 h 301"/>
                <a:gd name="T28" fmla="*/ 62 w 577"/>
                <a:gd name="T29" fmla="*/ 59 h 301"/>
                <a:gd name="T30" fmla="*/ 123 w 577"/>
                <a:gd name="T31" fmla="*/ 59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7"/>
                <a:gd name="T49" fmla="*/ 0 h 301"/>
                <a:gd name="T50" fmla="*/ 577 w 577"/>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7" h="301">
                  <a:moveTo>
                    <a:pt x="0" y="298"/>
                  </a:moveTo>
                  <a:lnTo>
                    <a:pt x="0" y="25"/>
                  </a:lnTo>
                  <a:lnTo>
                    <a:pt x="20" y="90"/>
                  </a:lnTo>
                  <a:lnTo>
                    <a:pt x="40" y="0"/>
                  </a:lnTo>
                  <a:lnTo>
                    <a:pt x="64" y="75"/>
                  </a:lnTo>
                  <a:lnTo>
                    <a:pt x="91" y="0"/>
                  </a:lnTo>
                  <a:lnTo>
                    <a:pt x="117" y="80"/>
                  </a:lnTo>
                  <a:lnTo>
                    <a:pt x="138" y="5"/>
                  </a:lnTo>
                  <a:lnTo>
                    <a:pt x="161" y="76"/>
                  </a:lnTo>
                  <a:lnTo>
                    <a:pt x="186" y="5"/>
                  </a:lnTo>
                  <a:lnTo>
                    <a:pt x="211" y="76"/>
                  </a:lnTo>
                  <a:lnTo>
                    <a:pt x="238" y="1"/>
                  </a:lnTo>
                  <a:lnTo>
                    <a:pt x="260" y="73"/>
                  </a:lnTo>
                  <a:lnTo>
                    <a:pt x="289" y="20"/>
                  </a:lnTo>
                  <a:lnTo>
                    <a:pt x="289" y="300"/>
                  </a:lnTo>
                  <a:lnTo>
                    <a:pt x="576"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80000" name="Rectangle 10">
              <a:extLst>
                <a:ext uri="{FF2B5EF4-FFF2-40B4-BE49-F238E27FC236}">
                  <a16:creationId xmlns:a16="http://schemas.microsoft.com/office/drawing/2014/main" id="{EF13BA53-D654-4386-A513-33F161E9CC83}"/>
                </a:ext>
              </a:extLst>
            </p:cNvPr>
            <p:cNvSpPr>
              <a:spLocks noChangeArrowheads="1"/>
            </p:cNvSpPr>
            <p:nvPr/>
          </p:nvSpPr>
          <p:spPr bwMode="auto">
            <a:xfrm>
              <a:off x="2406" y="1381"/>
              <a:ext cx="2632"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tabLst>
                  <a:tab pos="1139825" algn="l"/>
                </a:tabLst>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tabLst>
                  <a:tab pos="1139825" algn="l"/>
                </a:tabLst>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tabLst>
                  <a:tab pos="1139825" algn="l"/>
                </a:tabLst>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tabLst>
                  <a:tab pos="1139825" algn="l"/>
                </a:tabLst>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9pPr>
            </a:lstStyle>
            <a:p>
              <a:pPr>
                <a:spcBef>
                  <a:spcPct val="0"/>
                </a:spcBef>
                <a:buClrTx/>
                <a:buSzTx/>
                <a:buFontTx/>
                <a:buNone/>
              </a:pPr>
              <a:r>
                <a:rPr lang="en-US" altLang="en-US" sz="1800" b="1" dirty="0">
                  <a:latin typeface="Arial Narrow" panose="020B0606020202030204" pitchFamily="34" charset="0"/>
                </a:rPr>
                <a:t>Land area-       .08 inches for hard aggregate</a:t>
              </a:r>
            </a:p>
            <a:p>
              <a:pPr>
                <a:spcBef>
                  <a:spcPct val="0"/>
                </a:spcBef>
                <a:buClrTx/>
                <a:buSzTx/>
                <a:buFontTx/>
                <a:buNone/>
              </a:pPr>
              <a:r>
                <a:rPr lang="en-US" altLang="en-US" sz="1800" b="1" dirty="0">
                  <a:latin typeface="Arial Narrow" panose="020B0606020202030204" pitchFamily="34" charset="0"/>
                </a:rPr>
                <a:t>	- .110  inches for soft aggregate</a:t>
              </a:r>
            </a:p>
          </p:txBody>
        </p:sp>
        <p:sp>
          <p:nvSpPr>
            <p:cNvPr id="80001" name="Line 11">
              <a:extLst>
                <a:ext uri="{FF2B5EF4-FFF2-40B4-BE49-F238E27FC236}">
                  <a16:creationId xmlns:a16="http://schemas.microsoft.com/office/drawing/2014/main" id="{E62EC88B-0E2A-45EE-A620-79DE0DB2413C}"/>
                </a:ext>
              </a:extLst>
            </p:cNvPr>
            <p:cNvSpPr>
              <a:spLocks noChangeShapeType="1"/>
            </p:cNvSpPr>
            <p:nvPr/>
          </p:nvSpPr>
          <p:spPr bwMode="auto">
            <a:xfrm>
              <a:off x="1619" y="1371"/>
              <a:ext cx="0" cy="2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0002" name="Line 12">
              <a:extLst>
                <a:ext uri="{FF2B5EF4-FFF2-40B4-BE49-F238E27FC236}">
                  <a16:creationId xmlns:a16="http://schemas.microsoft.com/office/drawing/2014/main" id="{EF21068F-286B-4627-B15E-B5F21434176A}"/>
                </a:ext>
              </a:extLst>
            </p:cNvPr>
            <p:cNvSpPr>
              <a:spLocks noChangeShapeType="1"/>
            </p:cNvSpPr>
            <p:nvPr/>
          </p:nvSpPr>
          <p:spPr bwMode="auto">
            <a:xfrm>
              <a:off x="1877" y="1370"/>
              <a:ext cx="1" cy="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0003" name="Line 13">
              <a:extLst>
                <a:ext uri="{FF2B5EF4-FFF2-40B4-BE49-F238E27FC236}">
                  <a16:creationId xmlns:a16="http://schemas.microsoft.com/office/drawing/2014/main" id="{57DAAC98-7288-489D-99B5-1B0EF9251688}"/>
                </a:ext>
              </a:extLst>
            </p:cNvPr>
            <p:cNvSpPr>
              <a:spLocks noChangeShapeType="1"/>
            </p:cNvSpPr>
            <p:nvPr/>
          </p:nvSpPr>
          <p:spPr bwMode="auto">
            <a:xfrm>
              <a:off x="1883" y="717"/>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0004" name="Line 14">
              <a:extLst>
                <a:ext uri="{FF2B5EF4-FFF2-40B4-BE49-F238E27FC236}">
                  <a16:creationId xmlns:a16="http://schemas.microsoft.com/office/drawing/2014/main" id="{32A1A89E-CED8-4217-BF89-F7BBE9ABEC55}"/>
                </a:ext>
              </a:extLst>
            </p:cNvPr>
            <p:cNvSpPr>
              <a:spLocks noChangeShapeType="1"/>
            </p:cNvSpPr>
            <p:nvPr/>
          </p:nvSpPr>
          <p:spPr bwMode="auto">
            <a:xfrm>
              <a:off x="2139" y="715"/>
              <a:ext cx="0" cy="2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0005" name="Rectangle 15">
              <a:extLst>
                <a:ext uri="{FF2B5EF4-FFF2-40B4-BE49-F238E27FC236}">
                  <a16:creationId xmlns:a16="http://schemas.microsoft.com/office/drawing/2014/main" id="{10EC4CFC-9530-44D6-8026-A6B42BD5A177}"/>
                </a:ext>
              </a:extLst>
            </p:cNvPr>
            <p:cNvSpPr>
              <a:spLocks noChangeArrowheads="1"/>
            </p:cNvSpPr>
            <p:nvPr/>
          </p:nvSpPr>
          <p:spPr bwMode="auto">
            <a:xfrm>
              <a:off x="2639" y="628"/>
              <a:ext cx="182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t>Width of diamond blades</a:t>
              </a:r>
            </a:p>
            <a:p>
              <a:pPr>
                <a:spcBef>
                  <a:spcPct val="0"/>
                </a:spcBef>
                <a:buClrTx/>
                <a:buSzTx/>
                <a:buFontTx/>
                <a:buNone/>
              </a:pPr>
              <a:r>
                <a:rPr lang="en-US" altLang="en-US" sz="1800" b="1" dirty="0"/>
                <a:t>(.125 inches)</a:t>
              </a:r>
            </a:p>
          </p:txBody>
        </p:sp>
        <p:sp>
          <p:nvSpPr>
            <p:cNvPr id="80006" name="Line 16">
              <a:extLst>
                <a:ext uri="{FF2B5EF4-FFF2-40B4-BE49-F238E27FC236}">
                  <a16:creationId xmlns:a16="http://schemas.microsoft.com/office/drawing/2014/main" id="{1CC93271-1B92-4F50-B7A0-8558B51BF228}"/>
                </a:ext>
              </a:extLst>
            </p:cNvPr>
            <p:cNvSpPr>
              <a:spLocks noChangeShapeType="1"/>
            </p:cNvSpPr>
            <p:nvPr/>
          </p:nvSpPr>
          <p:spPr bwMode="auto">
            <a:xfrm flipH="1">
              <a:off x="1160" y="150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80007" name="Line 17">
              <a:extLst>
                <a:ext uri="{FF2B5EF4-FFF2-40B4-BE49-F238E27FC236}">
                  <a16:creationId xmlns:a16="http://schemas.microsoft.com/office/drawing/2014/main" id="{76A12093-91DA-4B79-B61C-55703BFBE6AE}"/>
                </a:ext>
              </a:extLst>
            </p:cNvPr>
            <p:cNvSpPr>
              <a:spLocks noChangeShapeType="1"/>
            </p:cNvSpPr>
            <p:nvPr/>
          </p:nvSpPr>
          <p:spPr bwMode="auto">
            <a:xfrm flipH="1">
              <a:off x="1412" y="853"/>
              <a:ext cx="459"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80008" name="Line 18">
              <a:extLst>
                <a:ext uri="{FF2B5EF4-FFF2-40B4-BE49-F238E27FC236}">
                  <a16:creationId xmlns:a16="http://schemas.microsoft.com/office/drawing/2014/main" id="{F53D8801-D822-44CA-B111-3418719A1DC8}"/>
                </a:ext>
              </a:extLst>
            </p:cNvPr>
            <p:cNvSpPr>
              <a:spLocks noChangeShapeType="1"/>
            </p:cNvSpPr>
            <p:nvPr/>
          </p:nvSpPr>
          <p:spPr bwMode="auto">
            <a:xfrm>
              <a:off x="2150" y="85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80009" name="Line 19">
              <a:extLst>
                <a:ext uri="{FF2B5EF4-FFF2-40B4-BE49-F238E27FC236}">
                  <a16:creationId xmlns:a16="http://schemas.microsoft.com/office/drawing/2014/main" id="{FCA728C8-0F73-4D13-9DA6-021C1BEFC778}"/>
                </a:ext>
              </a:extLst>
            </p:cNvPr>
            <p:cNvSpPr>
              <a:spLocks noChangeShapeType="1"/>
            </p:cNvSpPr>
            <p:nvPr/>
          </p:nvSpPr>
          <p:spPr bwMode="auto">
            <a:xfrm>
              <a:off x="1890" y="150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10381" name="Text Box 20">
              <a:extLst>
                <a:ext uri="{FF2B5EF4-FFF2-40B4-BE49-F238E27FC236}">
                  <a16:creationId xmlns:a16="http://schemas.microsoft.com/office/drawing/2014/main" id="{12D68D21-D33C-4EBE-B268-71E432DA83CD}"/>
                </a:ext>
              </a:extLst>
            </p:cNvPr>
            <p:cNvSpPr txBox="1">
              <a:spLocks noChangeArrowheads="1"/>
            </p:cNvSpPr>
            <p:nvPr/>
          </p:nvSpPr>
          <p:spPr bwMode="auto">
            <a:xfrm>
              <a:off x="1919" y="297"/>
              <a:ext cx="2314" cy="330"/>
            </a:xfrm>
            <a:prstGeom prst="rect">
              <a:avLst/>
            </a:prstGeom>
            <a:noFill/>
            <a:ln>
              <a:noFill/>
            </a:ln>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defRPr/>
              </a:pPr>
              <a:r>
                <a:rPr lang="en-US" sz="2800" b="1" dirty="0">
                  <a:latin typeface="+mn-lt"/>
                </a:rPr>
                <a:t>Diamond Grinding</a:t>
              </a:r>
            </a:p>
          </p:txBody>
        </p:sp>
      </p:grpSp>
      <p:grpSp>
        <p:nvGrpSpPr>
          <p:cNvPr id="79875" name="Group 21">
            <a:extLst>
              <a:ext uri="{FF2B5EF4-FFF2-40B4-BE49-F238E27FC236}">
                <a16:creationId xmlns:a16="http://schemas.microsoft.com/office/drawing/2014/main" id="{03F075ED-6DC5-4A53-B7E5-FC23B6E40AA1}"/>
              </a:ext>
            </a:extLst>
          </p:cNvPr>
          <p:cNvGrpSpPr>
            <a:grpSpLocks/>
          </p:cNvGrpSpPr>
          <p:nvPr/>
        </p:nvGrpSpPr>
        <p:grpSpPr bwMode="auto">
          <a:xfrm>
            <a:off x="1219200" y="3230563"/>
            <a:ext cx="6705600" cy="2820987"/>
            <a:chOff x="768" y="1925"/>
            <a:chExt cx="4224" cy="1777"/>
          </a:xfrm>
        </p:grpSpPr>
        <p:sp>
          <p:nvSpPr>
            <p:cNvPr id="79876" name="Freeform 22">
              <a:extLst>
                <a:ext uri="{FF2B5EF4-FFF2-40B4-BE49-F238E27FC236}">
                  <a16:creationId xmlns:a16="http://schemas.microsoft.com/office/drawing/2014/main" id="{8A9D6683-8A9A-4EBE-882C-B3093D123B57}"/>
                </a:ext>
              </a:extLst>
            </p:cNvPr>
            <p:cNvSpPr>
              <a:spLocks/>
            </p:cNvSpPr>
            <p:nvPr/>
          </p:nvSpPr>
          <p:spPr bwMode="auto">
            <a:xfrm>
              <a:off x="768" y="2882"/>
              <a:ext cx="4224" cy="237"/>
            </a:xfrm>
            <a:custGeom>
              <a:avLst/>
              <a:gdLst>
                <a:gd name="T0" fmla="*/ 0 w 5053"/>
                <a:gd name="T1" fmla="*/ 0 h 269"/>
                <a:gd name="T2" fmla="*/ 0 w 5053"/>
                <a:gd name="T3" fmla="*/ 34 h 269"/>
                <a:gd name="T4" fmla="*/ 23 w 5053"/>
                <a:gd name="T5" fmla="*/ 34 h 269"/>
                <a:gd name="T6" fmla="*/ 23 w 5053"/>
                <a:gd name="T7" fmla="*/ 0 h 269"/>
                <a:gd name="T8" fmla="*/ 68 w 5053"/>
                <a:gd name="T9" fmla="*/ 0 h 269"/>
                <a:gd name="T10" fmla="*/ 68 w 5053"/>
                <a:gd name="T11" fmla="*/ 34 h 269"/>
                <a:gd name="T12" fmla="*/ 91 w 5053"/>
                <a:gd name="T13" fmla="*/ 34 h 269"/>
                <a:gd name="T14" fmla="*/ 91 w 5053"/>
                <a:gd name="T15" fmla="*/ 0 h 269"/>
                <a:gd name="T16" fmla="*/ 135 w 5053"/>
                <a:gd name="T17" fmla="*/ 0 h 269"/>
                <a:gd name="T18" fmla="*/ 135 w 5053"/>
                <a:gd name="T19" fmla="*/ 34 h 269"/>
                <a:gd name="T20" fmla="*/ 159 w 5053"/>
                <a:gd name="T21" fmla="*/ 34 h 269"/>
                <a:gd name="T22" fmla="*/ 159 w 5053"/>
                <a:gd name="T23" fmla="*/ 0 h 269"/>
                <a:gd name="T24" fmla="*/ 204 w 5053"/>
                <a:gd name="T25" fmla="*/ 0 h 269"/>
                <a:gd name="T26" fmla="*/ 204 w 5053"/>
                <a:gd name="T27" fmla="*/ 34 h 269"/>
                <a:gd name="T28" fmla="*/ 227 w 5053"/>
                <a:gd name="T29" fmla="*/ 35 h 269"/>
                <a:gd name="T30" fmla="*/ 227 w 5053"/>
                <a:gd name="T31" fmla="*/ 2 h 269"/>
                <a:gd name="T32" fmla="*/ 273 w 5053"/>
                <a:gd name="T33" fmla="*/ 2 h 269"/>
                <a:gd name="T34" fmla="*/ 273 w 5053"/>
                <a:gd name="T35" fmla="*/ 35 h 269"/>
                <a:gd name="T36" fmla="*/ 288 w 5053"/>
                <a:gd name="T37" fmla="*/ 35 h 2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53"/>
                <a:gd name="T58" fmla="*/ 0 h 269"/>
                <a:gd name="T59" fmla="*/ 5053 w 5053"/>
                <a:gd name="T60" fmla="*/ 269 h 2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53" h="269">
                  <a:moveTo>
                    <a:pt x="0" y="0"/>
                  </a:moveTo>
                  <a:lnTo>
                    <a:pt x="0" y="264"/>
                  </a:lnTo>
                  <a:lnTo>
                    <a:pt x="394" y="266"/>
                  </a:lnTo>
                  <a:lnTo>
                    <a:pt x="394" y="0"/>
                  </a:lnTo>
                  <a:lnTo>
                    <a:pt x="1192" y="0"/>
                  </a:lnTo>
                  <a:lnTo>
                    <a:pt x="1192" y="266"/>
                  </a:lnTo>
                  <a:lnTo>
                    <a:pt x="1591" y="266"/>
                  </a:lnTo>
                  <a:lnTo>
                    <a:pt x="1591" y="0"/>
                  </a:lnTo>
                  <a:lnTo>
                    <a:pt x="2389" y="0"/>
                  </a:lnTo>
                  <a:lnTo>
                    <a:pt x="2389" y="266"/>
                  </a:lnTo>
                  <a:lnTo>
                    <a:pt x="2788" y="266"/>
                  </a:lnTo>
                  <a:lnTo>
                    <a:pt x="2788" y="0"/>
                  </a:lnTo>
                  <a:lnTo>
                    <a:pt x="3586" y="0"/>
                  </a:lnTo>
                  <a:lnTo>
                    <a:pt x="3586" y="266"/>
                  </a:lnTo>
                  <a:lnTo>
                    <a:pt x="3988" y="268"/>
                  </a:lnTo>
                  <a:lnTo>
                    <a:pt x="3988" y="2"/>
                  </a:lnTo>
                  <a:lnTo>
                    <a:pt x="4786" y="2"/>
                  </a:lnTo>
                  <a:lnTo>
                    <a:pt x="4786" y="268"/>
                  </a:lnTo>
                  <a:lnTo>
                    <a:pt x="5052" y="268"/>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77" name="Oval 23">
              <a:extLst>
                <a:ext uri="{FF2B5EF4-FFF2-40B4-BE49-F238E27FC236}">
                  <a16:creationId xmlns:a16="http://schemas.microsoft.com/office/drawing/2014/main" id="{3704A0E4-AF31-47A7-B5AE-C4FBCA1A278E}"/>
                </a:ext>
              </a:extLst>
            </p:cNvPr>
            <p:cNvSpPr>
              <a:spLocks noChangeArrowheads="1"/>
            </p:cNvSpPr>
            <p:nvPr/>
          </p:nvSpPr>
          <p:spPr bwMode="auto">
            <a:xfrm>
              <a:off x="2359" y="3022"/>
              <a:ext cx="13"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78" name="Freeform 24">
              <a:extLst>
                <a:ext uri="{FF2B5EF4-FFF2-40B4-BE49-F238E27FC236}">
                  <a16:creationId xmlns:a16="http://schemas.microsoft.com/office/drawing/2014/main" id="{833C29F2-FA25-443B-8427-06E20BA10343}"/>
                </a:ext>
              </a:extLst>
            </p:cNvPr>
            <p:cNvSpPr>
              <a:spLocks/>
            </p:cNvSpPr>
            <p:nvPr/>
          </p:nvSpPr>
          <p:spPr bwMode="auto">
            <a:xfrm>
              <a:off x="2006" y="3316"/>
              <a:ext cx="50" cy="84"/>
            </a:xfrm>
            <a:custGeom>
              <a:avLst/>
              <a:gdLst>
                <a:gd name="T0" fmla="*/ 0 w 61"/>
                <a:gd name="T1" fmla="*/ 0 h 95"/>
                <a:gd name="T2" fmla="*/ 2 w 61"/>
                <a:gd name="T3" fmla="*/ 13 h 95"/>
                <a:gd name="T4" fmla="*/ 2 w 61"/>
                <a:gd name="T5" fmla="*/ 6 h 95"/>
                <a:gd name="T6" fmla="*/ 0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0"/>
                  </a:moveTo>
                  <a:lnTo>
                    <a:pt x="13" y="94"/>
                  </a:lnTo>
                  <a:lnTo>
                    <a:pt x="60"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79" name="Freeform 25">
              <a:extLst>
                <a:ext uri="{FF2B5EF4-FFF2-40B4-BE49-F238E27FC236}">
                  <a16:creationId xmlns:a16="http://schemas.microsoft.com/office/drawing/2014/main" id="{DFF1646C-D007-437C-ABE1-766FC1365570}"/>
                </a:ext>
              </a:extLst>
            </p:cNvPr>
            <p:cNvSpPr>
              <a:spLocks/>
            </p:cNvSpPr>
            <p:nvPr/>
          </p:nvSpPr>
          <p:spPr bwMode="auto">
            <a:xfrm>
              <a:off x="2948" y="3255"/>
              <a:ext cx="44" cy="84"/>
            </a:xfrm>
            <a:custGeom>
              <a:avLst/>
              <a:gdLst>
                <a:gd name="T0" fmla="*/ 2 w 53"/>
                <a:gd name="T1" fmla="*/ 0 h 96"/>
                <a:gd name="T2" fmla="*/ 0 w 53"/>
                <a:gd name="T3" fmla="*/ 8 h 96"/>
                <a:gd name="T4" fmla="*/ 2 w 53"/>
                <a:gd name="T5" fmla="*/ 11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1"/>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0" name="Freeform 26">
              <a:extLst>
                <a:ext uri="{FF2B5EF4-FFF2-40B4-BE49-F238E27FC236}">
                  <a16:creationId xmlns:a16="http://schemas.microsoft.com/office/drawing/2014/main" id="{AE26C974-2C6D-4A48-B827-4EA8F7CB6827}"/>
                </a:ext>
              </a:extLst>
            </p:cNvPr>
            <p:cNvSpPr>
              <a:spLocks/>
            </p:cNvSpPr>
            <p:nvPr/>
          </p:nvSpPr>
          <p:spPr bwMode="auto">
            <a:xfrm>
              <a:off x="2261" y="2924"/>
              <a:ext cx="51" cy="78"/>
            </a:xfrm>
            <a:custGeom>
              <a:avLst/>
              <a:gdLst>
                <a:gd name="T0" fmla="*/ 3 w 61"/>
                <a:gd name="T1" fmla="*/ 0 h 88"/>
                <a:gd name="T2" fmla="*/ 0 w 61"/>
                <a:gd name="T3" fmla="*/ 12 h 88"/>
                <a:gd name="T4" fmla="*/ 3 w 61"/>
                <a:gd name="T5" fmla="*/ 12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1" name="Oval 27">
              <a:extLst>
                <a:ext uri="{FF2B5EF4-FFF2-40B4-BE49-F238E27FC236}">
                  <a16:creationId xmlns:a16="http://schemas.microsoft.com/office/drawing/2014/main" id="{AFFA87C7-395D-450E-A7CE-6C773FABEF3D}"/>
                </a:ext>
              </a:extLst>
            </p:cNvPr>
            <p:cNvSpPr>
              <a:spLocks noChangeArrowheads="1"/>
            </p:cNvSpPr>
            <p:nvPr/>
          </p:nvSpPr>
          <p:spPr bwMode="auto">
            <a:xfrm>
              <a:off x="2759" y="3332"/>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82" name="Oval 28">
              <a:extLst>
                <a:ext uri="{FF2B5EF4-FFF2-40B4-BE49-F238E27FC236}">
                  <a16:creationId xmlns:a16="http://schemas.microsoft.com/office/drawing/2014/main" id="{3B9EAB18-F950-476E-9825-E7C71C2A7E2F}"/>
                </a:ext>
              </a:extLst>
            </p:cNvPr>
            <p:cNvSpPr>
              <a:spLocks noChangeArrowheads="1"/>
            </p:cNvSpPr>
            <p:nvPr/>
          </p:nvSpPr>
          <p:spPr bwMode="auto">
            <a:xfrm>
              <a:off x="2154" y="3224"/>
              <a:ext cx="13"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83" name="Freeform 29">
              <a:extLst>
                <a:ext uri="{FF2B5EF4-FFF2-40B4-BE49-F238E27FC236}">
                  <a16:creationId xmlns:a16="http://schemas.microsoft.com/office/drawing/2014/main" id="{18ABA92C-2FEC-452A-9F2E-0165F8921240}"/>
                </a:ext>
              </a:extLst>
            </p:cNvPr>
            <p:cNvSpPr>
              <a:spLocks/>
            </p:cNvSpPr>
            <p:nvPr/>
          </p:nvSpPr>
          <p:spPr bwMode="auto">
            <a:xfrm>
              <a:off x="2162" y="2900"/>
              <a:ext cx="50" cy="83"/>
            </a:xfrm>
            <a:custGeom>
              <a:avLst/>
              <a:gdLst>
                <a:gd name="T0" fmla="*/ 0 w 60"/>
                <a:gd name="T1" fmla="*/ 0 h 95"/>
                <a:gd name="T2" fmla="*/ 3 w 60"/>
                <a:gd name="T3" fmla="*/ 10 h 95"/>
                <a:gd name="T4" fmla="*/ 3 w 60"/>
                <a:gd name="T5" fmla="*/ 5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4" name="Freeform 30">
              <a:extLst>
                <a:ext uri="{FF2B5EF4-FFF2-40B4-BE49-F238E27FC236}">
                  <a16:creationId xmlns:a16="http://schemas.microsoft.com/office/drawing/2014/main" id="{BEDB43FB-DA45-4BA5-8A5E-78921B860531}"/>
                </a:ext>
              </a:extLst>
            </p:cNvPr>
            <p:cNvSpPr>
              <a:spLocks/>
            </p:cNvSpPr>
            <p:nvPr/>
          </p:nvSpPr>
          <p:spPr bwMode="auto">
            <a:xfrm>
              <a:off x="2187" y="3307"/>
              <a:ext cx="53" cy="83"/>
            </a:xfrm>
            <a:custGeom>
              <a:avLst/>
              <a:gdLst>
                <a:gd name="T0" fmla="*/ 5 w 62"/>
                <a:gd name="T1" fmla="*/ 0 h 95"/>
                <a:gd name="T2" fmla="*/ 4 w 62"/>
                <a:gd name="T3" fmla="*/ 10 h 95"/>
                <a:gd name="T4" fmla="*/ 0 w 62"/>
                <a:gd name="T5" fmla="*/ 5 h 95"/>
                <a:gd name="T6" fmla="*/ 5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5" name="Freeform 31">
              <a:extLst>
                <a:ext uri="{FF2B5EF4-FFF2-40B4-BE49-F238E27FC236}">
                  <a16:creationId xmlns:a16="http://schemas.microsoft.com/office/drawing/2014/main" id="{B9F67478-5CDB-44B6-90B0-09A17C1BA21A}"/>
                </a:ext>
              </a:extLst>
            </p:cNvPr>
            <p:cNvSpPr>
              <a:spLocks/>
            </p:cNvSpPr>
            <p:nvPr/>
          </p:nvSpPr>
          <p:spPr bwMode="auto">
            <a:xfrm>
              <a:off x="2613" y="3292"/>
              <a:ext cx="52" cy="76"/>
            </a:xfrm>
            <a:custGeom>
              <a:avLst/>
              <a:gdLst>
                <a:gd name="T0" fmla="*/ 3 w 62"/>
                <a:gd name="T1" fmla="*/ 0 h 87"/>
                <a:gd name="T2" fmla="*/ 0 w 62"/>
                <a:gd name="T3" fmla="*/ 10 h 87"/>
                <a:gd name="T4" fmla="*/ 4 w 62"/>
                <a:gd name="T5" fmla="*/ 10 h 87"/>
                <a:gd name="T6" fmla="*/ 3 w 62"/>
                <a:gd name="T7" fmla="*/ 0 h 87"/>
                <a:gd name="T8" fmla="*/ 0 60000 65536"/>
                <a:gd name="T9" fmla="*/ 0 60000 65536"/>
                <a:gd name="T10" fmla="*/ 0 60000 65536"/>
                <a:gd name="T11" fmla="*/ 0 60000 65536"/>
                <a:gd name="T12" fmla="*/ 0 w 62"/>
                <a:gd name="T13" fmla="*/ 0 h 87"/>
                <a:gd name="T14" fmla="*/ 62 w 62"/>
                <a:gd name="T15" fmla="*/ 87 h 87"/>
              </a:gdLst>
              <a:ahLst/>
              <a:cxnLst>
                <a:cxn ang="T8">
                  <a:pos x="T0" y="T1"/>
                </a:cxn>
                <a:cxn ang="T9">
                  <a:pos x="T2" y="T3"/>
                </a:cxn>
                <a:cxn ang="T10">
                  <a:pos x="T4" y="T5"/>
                </a:cxn>
                <a:cxn ang="T11">
                  <a:pos x="T6" y="T7"/>
                </a:cxn>
              </a:cxnLst>
              <a:rect l="T12" t="T13" r="T14" b="T15"/>
              <a:pathLst>
                <a:path w="62" h="87">
                  <a:moveTo>
                    <a:pt x="31" y="0"/>
                  </a:moveTo>
                  <a:lnTo>
                    <a:pt x="0" y="86"/>
                  </a:lnTo>
                  <a:lnTo>
                    <a:pt x="61" y="86"/>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6" name="Freeform 32">
              <a:extLst>
                <a:ext uri="{FF2B5EF4-FFF2-40B4-BE49-F238E27FC236}">
                  <a16:creationId xmlns:a16="http://schemas.microsoft.com/office/drawing/2014/main" id="{0C01307C-65E8-4F4C-A9E0-DED638A4EA25}"/>
                </a:ext>
              </a:extLst>
            </p:cNvPr>
            <p:cNvSpPr>
              <a:spLocks/>
            </p:cNvSpPr>
            <p:nvPr/>
          </p:nvSpPr>
          <p:spPr bwMode="auto">
            <a:xfrm>
              <a:off x="1687" y="3082"/>
              <a:ext cx="52" cy="77"/>
            </a:xfrm>
            <a:custGeom>
              <a:avLst/>
              <a:gdLst>
                <a:gd name="T0" fmla="*/ 3 w 61"/>
                <a:gd name="T1" fmla="*/ 0 h 87"/>
                <a:gd name="T2" fmla="*/ 0 w 61"/>
                <a:gd name="T3" fmla="*/ 12 h 87"/>
                <a:gd name="T4" fmla="*/ 5 w 61"/>
                <a:gd name="T5" fmla="*/ 12 h 87"/>
                <a:gd name="T6" fmla="*/ 3 w 61"/>
                <a:gd name="T7" fmla="*/ 0 h 87"/>
                <a:gd name="T8" fmla="*/ 0 60000 65536"/>
                <a:gd name="T9" fmla="*/ 0 60000 65536"/>
                <a:gd name="T10" fmla="*/ 0 60000 65536"/>
                <a:gd name="T11" fmla="*/ 0 60000 65536"/>
                <a:gd name="T12" fmla="*/ 0 w 61"/>
                <a:gd name="T13" fmla="*/ 0 h 87"/>
                <a:gd name="T14" fmla="*/ 61 w 61"/>
                <a:gd name="T15" fmla="*/ 87 h 87"/>
              </a:gdLst>
              <a:ahLst/>
              <a:cxnLst>
                <a:cxn ang="T8">
                  <a:pos x="T0" y="T1"/>
                </a:cxn>
                <a:cxn ang="T9">
                  <a:pos x="T2" y="T3"/>
                </a:cxn>
                <a:cxn ang="T10">
                  <a:pos x="T4" y="T5"/>
                </a:cxn>
                <a:cxn ang="T11">
                  <a:pos x="T6" y="T7"/>
                </a:cxn>
              </a:cxnLst>
              <a:rect l="T12" t="T13" r="T14" b="T15"/>
              <a:pathLst>
                <a:path w="61" h="87">
                  <a:moveTo>
                    <a:pt x="30" y="0"/>
                  </a:moveTo>
                  <a:lnTo>
                    <a:pt x="0" y="86"/>
                  </a:lnTo>
                  <a:lnTo>
                    <a:pt x="60" y="86"/>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7" name="Oval 33">
              <a:extLst>
                <a:ext uri="{FF2B5EF4-FFF2-40B4-BE49-F238E27FC236}">
                  <a16:creationId xmlns:a16="http://schemas.microsoft.com/office/drawing/2014/main" id="{69C3270F-7AEC-4678-9A1C-E80B9B465A9F}"/>
                </a:ext>
              </a:extLst>
            </p:cNvPr>
            <p:cNvSpPr>
              <a:spLocks noChangeArrowheads="1"/>
            </p:cNvSpPr>
            <p:nvPr/>
          </p:nvSpPr>
          <p:spPr bwMode="auto">
            <a:xfrm>
              <a:off x="1129" y="3075"/>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88" name="Freeform 34">
              <a:extLst>
                <a:ext uri="{FF2B5EF4-FFF2-40B4-BE49-F238E27FC236}">
                  <a16:creationId xmlns:a16="http://schemas.microsoft.com/office/drawing/2014/main" id="{2A7E0B5A-2C12-4FAE-A412-360F0C1D86D7}"/>
                </a:ext>
              </a:extLst>
            </p:cNvPr>
            <p:cNvSpPr>
              <a:spLocks/>
            </p:cNvSpPr>
            <p:nvPr/>
          </p:nvSpPr>
          <p:spPr bwMode="auto">
            <a:xfrm>
              <a:off x="1272" y="2914"/>
              <a:ext cx="50" cy="77"/>
            </a:xfrm>
            <a:custGeom>
              <a:avLst/>
              <a:gdLst>
                <a:gd name="T0" fmla="*/ 3 w 60"/>
                <a:gd name="T1" fmla="*/ 0 h 88"/>
                <a:gd name="T2" fmla="*/ 0 w 60"/>
                <a:gd name="T3" fmla="*/ 11 h 88"/>
                <a:gd name="T4" fmla="*/ 3 w 60"/>
                <a:gd name="T5" fmla="*/ 11 h 88"/>
                <a:gd name="T6" fmla="*/ 3 w 60"/>
                <a:gd name="T7" fmla="*/ 0 h 88"/>
                <a:gd name="T8" fmla="*/ 0 60000 65536"/>
                <a:gd name="T9" fmla="*/ 0 60000 65536"/>
                <a:gd name="T10" fmla="*/ 0 60000 65536"/>
                <a:gd name="T11" fmla="*/ 0 60000 65536"/>
                <a:gd name="T12" fmla="*/ 0 w 60"/>
                <a:gd name="T13" fmla="*/ 0 h 88"/>
                <a:gd name="T14" fmla="*/ 60 w 60"/>
                <a:gd name="T15" fmla="*/ 88 h 88"/>
              </a:gdLst>
              <a:ahLst/>
              <a:cxnLst>
                <a:cxn ang="T8">
                  <a:pos x="T0" y="T1"/>
                </a:cxn>
                <a:cxn ang="T9">
                  <a:pos x="T2" y="T3"/>
                </a:cxn>
                <a:cxn ang="T10">
                  <a:pos x="T4" y="T5"/>
                </a:cxn>
                <a:cxn ang="T11">
                  <a:pos x="T6" y="T7"/>
                </a:cxn>
              </a:cxnLst>
              <a:rect l="T12" t="T13" r="T14" b="T15"/>
              <a:pathLst>
                <a:path w="60" h="88">
                  <a:moveTo>
                    <a:pt x="28" y="0"/>
                  </a:moveTo>
                  <a:lnTo>
                    <a:pt x="0" y="87"/>
                  </a:lnTo>
                  <a:lnTo>
                    <a:pt x="59" y="87"/>
                  </a:lnTo>
                  <a:lnTo>
                    <a:pt x="28"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89" name="Freeform 35">
              <a:extLst>
                <a:ext uri="{FF2B5EF4-FFF2-40B4-BE49-F238E27FC236}">
                  <a16:creationId xmlns:a16="http://schemas.microsoft.com/office/drawing/2014/main" id="{2056469A-D477-4628-A985-84A1CCFAF0AC}"/>
                </a:ext>
              </a:extLst>
            </p:cNvPr>
            <p:cNvSpPr>
              <a:spLocks/>
            </p:cNvSpPr>
            <p:nvPr/>
          </p:nvSpPr>
          <p:spPr bwMode="auto">
            <a:xfrm>
              <a:off x="1268" y="3093"/>
              <a:ext cx="51" cy="84"/>
            </a:xfrm>
            <a:custGeom>
              <a:avLst/>
              <a:gdLst>
                <a:gd name="T0" fmla="*/ 0 w 62"/>
                <a:gd name="T1" fmla="*/ 0 h 95"/>
                <a:gd name="T2" fmla="*/ 2 w 62"/>
                <a:gd name="T3" fmla="*/ 13 h 95"/>
                <a:gd name="T4" fmla="*/ 2 w 62"/>
                <a:gd name="T5" fmla="*/ 6 h 95"/>
                <a:gd name="T6" fmla="*/ 0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0" y="0"/>
                  </a:moveTo>
                  <a:lnTo>
                    <a:pt x="14" y="94"/>
                  </a:lnTo>
                  <a:lnTo>
                    <a:pt x="61"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0" name="Freeform 36">
              <a:extLst>
                <a:ext uri="{FF2B5EF4-FFF2-40B4-BE49-F238E27FC236}">
                  <a16:creationId xmlns:a16="http://schemas.microsoft.com/office/drawing/2014/main" id="{CA518DAA-6605-401E-97EB-81A1DF8DF224}"/>
                </a:ext>
              </a:extLst>
            </p:cNvPr>
            <p:cNvSpPr>
              <a:spLocks/>
            </p:cNvSpPr>
            <p:nvPr/>
          </p:nvSpPr>
          <p:spPr bwMode="auto">
            <a:xfrm>
              <a:off x="1564" y="3134"/>
              <a:ext cx="45" cy="85"/>
            </a:xfrm>
            <a:custGeom>
              <a:avLst/>
              <a:gdLst>
                <a:gd name="T0" fmla="*/ 3 w 54"/>
                <a:gd name="T1" fmla="*/ 0 h 96"/>
                <a:gd name="T2" fmla="*/ 0 w 54"/>
                <a:gd name="T3" fmla="*/ 9 h 96"/>
                <a:gd name="T4" fmla="*/ 3 w 54"/>
                <a:gd name="T5" fmla="*/ 13 h 96"/>
                <a:gd name="T6" fmla="*/ 3 w 54"/>
                <a:gd name="T7" fmla="*/ 0 h 96"/>
                <a:gd name="T8" fmla="*/ 0 60000 65536"/>
                <a:gd name="T9" fmla="*/ 0 60000 65536"/>
                <a:gd name="T10" fmla="*/ 0 60000 65536"/>
                <a:gd name="T11" fmla="*/ 0 60000 65536"/>
                <a:gd name="T12" fmla="*/ 0 w 54"/>
                <a:gd name="T13" fmla="*/ 0 h 96"/>
                <a:gd name="T14" fmla="*/ 54 w 54"/>
                <a:gd name="T15" fmla="*/ 96 h 96"/>
              </a:gdLst>
              <a:ahLst/>
              <a:cxnLst>
                <a:cxn ang="T8">
                  <a:pos x="T0" y="T1"/>
                </a:cxn>
                <a:cxn ang="T9">
                  <a:pos x="T2" y="T3"/>
                </a:cxn>
                <a:cxn ang="T10">
                  <a:pos x="T4" y="T5"/>
                </a:cxn>
                <a:cxn ang="T11">
                  <a:pos x="T6" y="T7"/>
                </a:cxn>
              </a:cxnLst>
              <a:rect l="T12" t="T13" r="T14" b="T15"/>
              <a:pathLst>
                <a:path w="54" h="96">
                  <a:moveTo>
                    <a:pt x="53" y="0"/>
                  </a:moveTo>
                  <a:lnTo>
                    <a:pt x="0" y="60"/>
                  </a:lnTo>
                  <a:lnTo>
                    <a:pt x="53" y="95"/>
                  </a:lnTo>
                  <a:lnTo>
                    <a:pt x="53"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1" name="Freeform 37">
              <a:extLst>
                <a:ext uri="{FF2B5EF4-FFF2-40B4-BE49-F238E27FC236}">
                  <a16:creationId xmlns:a16="http://schemas.microsoft.com/office/drawing/2014/main" id="{A7EC54AB-151D-4B0C-AB41-BB261431380E}"/>
                </a:ext>
              </a:extLst>
            </p:cNvPr>
            <p:cNvSpPr>
              <a:spLocks/>
            </p:cNvSpPr>
            <p:nvPr/>
          </p:nvSpPr>
          <p:spPr bwMode="auto">
            <a:xfrm>
              <a:off x="1440" y="3236"/>
              <a:ext cx="52" cy="78"/>
            </a:xfrm>
            <a:custGeom>
              <a:avLst/>
              <a:gdLst>
                <a:gd name="T0" fmla="*/ 3 w 62"/>
                <a:gd name="T1" fmla="*/ 0 h 88"/>
                <a:gd name="T2" fmla="*/ 0 w 62"/>
                <a:gd name="T3" fmla="*/ 12 h 88"/>
                <a:gd name="T4" fmla="*/ 4 w 62"/>
                <a:gd name="T5" fmla="*/ 12 h 88"/>
                <a:gd name="T6" fmla="*/ 3 w 62"/>
                <a:gd name="T7" fmla="*/ 0 h 88"/>
                <a:gd name="T8" fmla="*/ 0 60000 65536"/>
                <a:gd name="T9" fmla="*/ 0 60000 65536"/>
                <a:gd name="T10" fmla="*/ 0 60000 65536"/>
                <a:gd name="T11" fmla="*/ 0 60000 65536"/>
                <a:gd name="T12" fmla="*/ 0 w 62"/>
                <a:gd name="T13" fmla="*/ 0 h 88"/>
                <a:gd name="T14" fmla="*/ 62 w 62"/>
                <a:gd name="T15" fmla="*/ 88 h 88"/>
              </a:gdLst>
              <a:ahLst/>
              <a:cxnLst>
                <a:cxn ang="T8">
                  <a:pos x="T0" y="T1"/>
                </a:cxn>
                <a:cxn ang="T9">
                  <a:pos x="T2" y="T3"/>
                </a:cxn>
                <a:cxn ang="T10">
                  <a:pos x="T4" y="T5"/>
                </a:cxn>
                <a:cxn ang="T11">
                  <a:pos x="T6" y="T7"/>
                </a:cxn>
              </a:cxnLst>
              <a:rect l="T12" t="T13" r="T14" b="T15"/>
              <a:pathLst>
                <a:path w="62" h="88">
                  <a:moveTo>
                    <a:pt x="32" y="0"/>
                  </a:moveTo>
                  <a:lnTo>
                    <a:pt x="0" y="87"/>
                  </a:lnTo>
                  <a:lnTo>
                    <a:pt x="61" y="87"/>
                  </a:lnTo>
                  <a:lnTo>
                    <a:pt x="3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2" name="Oval 38">
              <a:extLst>
                <a:ext uri="{FF2B5EF4-FFF2-40B4-BE49-F238E27FC236}">
                  <a16:creationId xmlns:a16="http://schemas.microsoft.com/office/drawing/2014/main" id="{01E656A8-FC0B-4644-9886-BBA470EB6B85}"/>
                </a:ext>
              </a:extLst>
            </p:cNvPr>
            <p:cNvSpPr>
              <a:spLocks noChangeArrowheads="1"/>
            </p:cNvSpPr>
            <p:nvPr/>
          </p:nvSpPr>
          <p:spPr bwMode="auto">
            <a:xfrm>
              <a:off x="1373" y="2980"/>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93" name="Oval 39">
              <a:extLst>
                <a:ext uri="{FF2B5EF4-FFF2-40B4-BE49-F238E27FC236}">
                  <a16:creationId xmlns:a16="http://schemas.microsoft.com/office/drawing/2014/main" id="{1437A941-905C-45B7-9E5A-A38254C6E4B1}"/>
                </a:ext>
              </a:extLst>
            </p:cNvPr>
            <p:cNvSpPr>
              <a:spLocks noChangeArrowheads="1"/>
            </p:cNvSpPr>
            <p:nvPr/>
          </p:nvSpPr>
          <p:spPr bwMode="auto">
            <a:xfrm>
              <a:off x="1649" y="293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894" name="Freeform 40">
              <a:extLst>
                <a:ext uri="{FF2B5EF4-FFF2-40B4-BE49-F238E27FC236}">
                  <a16:creationId xmlns:a16="http://schemas.microsoft.com/office/drawing/2014/main" id="{B9C3F07E-BC54-4D02-A233-D6CC37D7C20F}"/>
                </a:ext>
              </a:extLst>
            </p:cNvPr>
            <p:cNvSpPr>
              <a:spLocks/>
            </p:cNvSpPr>
            <p:nvPr/>
          </p:nvSpPr>
          <p:spPr bwMode="auto">
            <a:xfrm>
              <a:off x="1393" y="3131"/>
              <a:ext cx="51" cy="83"/>
            </a:xfrm>
            <a:custGeom>
              <a:avLst/>
              <a:gdLst>
                <a:gd name="T0" fmla="*/ 0 w 61"/>
                <a:gd name="T1" fmla="*/ 0 h 94"/>
                <a:gd name="T2" fmla="*/ 3 w 61"/>
                <a:gd name="T3" fmla="*/ 12 h 94"/>
                <a:gd name="T4" fmla="*/ 3 w 61"/>
                <a:gd name="T5" fmla="*/ 6 h 94"/>
                <a:gd name="T6" fmla="*/ 0 w 61"/>
                <a:gd name="T7" fmla="*/ 0 h 94"/>
                <a:gd name="T8" fmla="*/ 0 60000 65536"/>
                <a:gd name="T9" fmla="*/ 0 60000 65536"/>
                <a:gd name="T10" fmla="*/ 0 60000 65536"/>
                <a:gd name="T11" fmla="*/ 0 60000 65536"/>
                <a:gd name="T12" fmla="*/ 0 w 61"/>
                <a:gd name="T13" fmla="*/ 0 h 94"/>
                <a:gd name="T14" fmla="*/ 61 w 61"/>
                <a:gd name="T15" fmla="*/ 94 h 94"/>
              </a:gdLst>
              <a:ahLst/>
              <a:cxnLst>
                <a:cxn ang="T8">
                  <a:pos x="T0" y="T1"/>
                </a:cxn>
                <a:cxn ang="T9">
                  <a:pos x="T2" y="T3"/>
                </a:cxn>
                <a:cxn ang="T10">
                  <a:pos x="T4" y="T5"/>
                </a:cxn>
                <a:cxn ang="T11">
                  <a:pos x="T6" y="T7"/>
                </a:cxn>
              </a:cxnLst>
              <a:rect l="T12" t="T13" r="T14" b="T15"/>
              <a:pathLst>
                <a:path w="61" h="94">
                  <a:moveTo>
                    <a:pt x="0" y="0"/>
                  </a:moveTo>
                  <a:lnTo>
                    <a:pt x="13" y="93"/>
                  </a:lnTo>
                  <a:lnTo>
                    <a:pt x="60"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5" name="Freeform 41">
              <a:extLst>
                <a:ext uri="{FF2B5EF4-FFF2-40B4-BE49-F238E27FC236}">
                  <a16:creationId xmlns:a16="http://schemas.microsoft.com/office/drawing/2014/main" id="{8D3BC40C-6AF1-4DE1-9B21-DA607ACB5C5B}"/>
                </a:ext>
              </a:extLst>
            </p:cNvPr>
            <p:cNvSpPr>
              <a:spLocks/>
            </p:cNvSpPr>
            <p:nvPr/>
          </p:nvSpPr>
          <p:spPr bwMode="auto">
            <a:xfrm>
              <a:off x="1567" y="2979"/>
              <a:ext cx="51" cy="84"/>
            </a:xfrm>
            <a:custGeom>
              <a:avLst/>
              <a:gdLst>
                <a:gd name="T0" fmla="*/ 3 w 61"/>
                <a:gd name="T1" fmla="*/ 0 h 95"/>
                <a:gd name="T2" fmla="*/ 3 w 61"/>
                <a:gd name="T3" fmla="*/ 13 h 95"/>
                <a:gd name="T4" fmla="*/ 0 w 61"/>
                <a:gd name="T5" fmla="*/ 6 h 95"/>
                <a:gd name="T6" fmla="*/ 3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6" name="Freeform 42">
              <a:extLst>
                <a:ext uri="{FF2B5EF4-FFF2-40B4-BE49-F238E27FC236}">
                  <a16:creationId xmlns:a16="http://schemas.microsoft.com/office/drawing/2014/main" id="{D76DB4FB-C37C-482B-8BB8-905E70BF3EF6}"/>
                </a:ext>
              </a:extLst>
            </p:cNvPr>
            <p:cNvSpPr>
              <a:spLocks/>
            </p:cNvSpPr>
            <p:nvPr/>
          </p:nvSpPr>
          <p:spPr bwMode="auto">
            <a:xfrm>
              <a:off x="1128" y="2916"/>
              <a:ext cx="51" cy="82"/>
            </a:xfrm>
            <a:custGeom>
              <a:avLst/>
              <a:gdLst>
                <a:gd name="T0" fmla="*/ 3 w 61"/>
                <a:gd name="T1" fmla="*/ 0 h 93"/>
                <a:gd name="T2" fmla="*/ 0 w 61"/>
                <a:gd name="T3" fmla="*/ 10 h 93"/>
                <a:gd name="T4" fmla="*/ 3 w 61"/>
                <a:gd name="T5" fmla="*/ 12 h 93"/>
                <a:gd name="T6" fmla="*/ 3 w 61"/>
                <a:gd name="T7" fmla="*/ 0 h 93"/>
                <a:gd name="T8" fmla="*/ 0 60000 65536"/>
                <a:gd name="T9" fmla="*/ 0 60000 65536"/>
                <a:gd name="T10" fmla="*/ 0 60000 65536"/>
                <a:gd name="T11" fmla="*/ 0 60000 65536"/>
                <a:gd name="T12" fmla="*/ 0 w 61"/>
                <a:gd name="T13" fmla="*/ 0 h 93"/>
                <a:gd name="T14" fmla="*/ 61 w 61"/>
                <a:gd name="T15" fmla="*/ 93 h 93"/>
              </a:gdLst>
              <a:ahLst/>
              <a:cxnLst>
                <a:cxn ang="T8">
                  <a:pos x="T0" y="T1"/>
                </a:cxn>
                <a:cxn ang="T9">
                  <a:pos x="T2" y="T3"/>
                </a:cxn>
                <a:cxn ang="T10">
                  <a:pos x="T4" y="T5"/>
                </a:cxn>
                <a:cxn ang="T11">
                  <a:pos x="T6" y="T7"/>
                </a:cxn>
              </a:cxnLst>
              <a:rect l="T12" t="T13" r="T14" b="T15"/>
              <a:pathLst>
                <a:path w="61" h="93">
                  <a:moveTo>
                    <a:pt x="60" y="0"/>
                  </a:moveTo>
                  <a:lnTo>
                    <a:pt x="0" y="69"/>
                  </a:lnTo>
                  <a:lnTo>
                    <a:pt x="56" y="92"/>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7" name="Freeform 43">
              <a:extLst>
                <a:ext uri="{FF2B5EF4-FFF2-40B4-BE49-F238E27FC236}">
                  <a16:creationId xmlns:a16="http://schemas.microsoft.com/office/drawing/2014/main" id="{33491487-8E69-49CE-9114-E99D6B3633CA}"/>
                </a:ext>
              </a:extLst>
            </p:cNvPr>
            <p:cNvSpPr>
              <a:spLocks/>
            </p:cNvSpPr>
            <p:nvPr/>
          </p:nvSpPr>
          <p:spPr bwMode="auto">
            <a:xfrm>
              <a:off x="2302" y="3078"/>
              <a:ext cx="75" cy="52"/>
            </a:xfrm>
            <a:custGeom>
              <a:avLst/>
              <a:gdLst>
                <a:gd name="T0" fmla="*/ 0 w 89"/>
                <a:gd name="T1" fmla="*/ 4 h 59"/>
                <a:gd name="T2" fmla="*/ 6 w 89"/>
                <a:gd name="T3" fmla="*/ 8 h 59"/>
                <a:gd name="T4" fmla="*/ 6 w 89"/>
                <a:gd name="T5" fmla="*/ 0 h 59"/>
                <a:gd name="T6" fmla="*/ 0 w 89"/>
                <a:gd name="T7" fmla="*/ 4 h 59"/>
                <a:gd name="T8" fmla="*/ 0 60000 65536"/>
                <a:gd name="T9" fmla="*/ 0 60000 65536"/>
                <a:gd name="T10" fmla="*/ 0 60000 65536"/>
                <a:gd name="T11" fmla="*/ 0 60000 65536"/>
                <a:gd name="T12" fmla="*/ 0 w 89"/>
                <a:gd name="T13" fmla="*/ 0 h 59"/>
                <a:gd name="T14" fmla="*/ 89 w 89"/>
                <a:gd name="T15" fmla="*/ 59 h 59"/>
              </a:gdLst>
              <a:ahLst/>
              <a:cxnLst>
                <a:cxn ang="T8">
                  <a:pos x="T0" y="T1"/>
                </a:cxn>
                <a:cxn ang="T9">
                  <a:pos x="T2" y="T3"/>
                </a:cxn>
                <a:cxn ang="T10">
                  <a:pos x="T4" y="T5"/>
                </a:cxn>
                <a:cxn ang="T11">
                  <a:pos x="T6" y="T7"/>
                </a:cxn>
              </a:cxnLst>
              <a:rect l="T12" t="T13" r="T14" b="T15"/>
              <a:pathLst>
                <a:path w="89" h="59">
                  <a:moveTo>
                    <a:pt x="0" y="33"/>
                  </a:moveTo>
                  <a:lnTo>
                    <a:pt x="88" y="58"/>
                  </a:lnTo>
                  <a:lnTo>
                    <a:pt x="85"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8" name="Freeform 44">
              <a:extLst>
                <a:ext uri="{FF2B5EF4-FFF2-40B4-BE49-F238E27FC236}">
                  <a16:creationId xmlns:a16="http://schemas.microsoft.com/office/drawing/2014/main" id="{8727854D-3679-43E2-83E8-17FAB7A89EA8}"/>
                </a:ext>
              </a:extLst>
            </p:cNvPr>
            <p:cNvSpPr>
              <a:spLocks/>
            </p:cNvSpPr>
            <p:nvPr/>
          </p:nvSpPr>
          <p:spPr bwMode="auto">
            <a:xfrm>
              <a:off x="2169" y="3124"/>
              <a:ext cx="52" cy="84"/>
            </a:xfrm>
            <a:custGeom>
              <a:avLst/>
              <a:gdLst>
                <a:gd name="T0" fmla="*/ 5 w 61"/>
                <a:gd name="T1" fmla="*/ 0 h 95"/>
                <a:gd name="T2" fmla="*/ 4 w 61"/>
                <a:gd name="T3" fmla="*/ 13 h 95"/>
                <a:gd name="T4" fmla="*/ 0 w 61"/>
                <a:gd name="T5" fmla="*/ 6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899" name="Oval 45">
              <a:extLst>
                <a:ext uri="{FF2B5EF4-FFF2-40B4-BE49-F238E27FC236}">
                  <a16:creationId xmlns:a16="http://schemas.microsoft.com/office/drawing/2014/main" id="{0F950255-97E6-48C5-B458-628F2952A004}"/>
                </a:ext>
              </a:extLst>
            </p:cNvPr>
            <p:cNvSpPr>
              <a:spLocks noChangeArrowheads="1"/>
            </p:cNvSpPr>
            <p:nvPr/>
          </p:nvSpPr>
          <p:spPr bwMode="auto">
            <a:xfrm>
              <a:off x="2126" y="2928"/>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0" name="Oval 46">
              <a:extLst>
                <a:ext uri="{FF2B5EF4-FFF2-40B4-BE49-F238E27FC236}">
                  <a16:creationId xmlns:a16="http://schemas.microsoft.com/office/drawing/2014/main" id="{98E8FF0B-5284-4253-A92B-FF30793D5130}"/>
                </a:ext>
              </a:extLst>
            </p:cNvPr>
            <p:cNvSpPr>
              <a:spLocks noChangeArrowheads="1"/>
            </p:cNvSpPr>
            <p:nvPr/>
          </p:nvSpPr>
          <p:spPr bwMode="auto">
            <a:xfrm>
              <a:off x="2022" y="3290"/>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1" name="Freeform 47">
              <a:extLst>
                <a:ext uri="{FF2B5EF4-FFF2-40B4-BE49-F238E27FC236}">
                  <a16:creationId xmlns:a16="http://schemas.microsoft.com/office/drawing/2014/main" id="{0A0F6F11-E1F9-4F6E-B632-277024C3872B}"/>
                </a:ext>
              </a:extLst>
            </p:cNvPr>
            <p:cNvSpPr>
              <a:spLocks/>
            </p:cNvSpPr>
            <p:nvPr/>
          </p:nvSpPr>
          <p:spPr bwMode="auto">
            <a:xfrm>
              <a:off x="2686" y="2924"/>
              <a:ext cx="51" cy="77"/>
            </a:xfrm>
            <a:custGeom>
              <a:avLst/>
              <a:gdLst>
                <a:gd name="T0" fmla="*/ 3 w 60"/>
                <a:gd name="T1" fmla="*/ 0 h 88"/>
                <a:gd name="T2" fmla="*/ 0 w 60"/>
                <a:gd name="T3" fmla="*/ 11 h 88"/>
                <a:gd name="T4" fmla="*/ 5 w 60"/>
                <a:gd name="T5" fmla="*/ 11 h 88"/>
                <a:gd name="T6" fmla="*/ 3 w 60"/>
                <a:gd name="T7" fmla="*/ 0 h 88"/>
                <a:gd name="T8" fmla="*/ 0 60000 65536"/>
                <a:gd name="T9" fmla="*/ 0 60000 65536"/>
                <a:gd name="T10" fmla="*/ 0 60000 65536"/>
                <a:gd name="T11" fmla="*/ 0 60000 65536"/>
                <a:gd name="T12" fmla="*/ 0 w 60"/>
                <a:gd name="T13" fmla="*/ 0 h 88"/>
                <a:gd name="T14" fmla="*/ 60 w 60"/>
                <a:gd name="T15" fmla="*/ 88 h 88"/>
              </a:gdLst>
              <a:ahLst/>
              <a:cxnLst>
                <a:cxn ang="T8">
                  <a:pos x="T0" y="T1"/>
                </a:cxn>
                <a:cxn ang="T9">
                  <a:pos x="T2" y="T3"/>
                </a:cxn>
                <a:cxn ang="T10">
                  <a:pos x="T4" y="T5"/>
                </a:cxn>
                <a:cxn ang="T11">
                  <a:pos x="T6" y="T7"/>
                </a:cxn>
              </a:cxnLst>
              <a:rect l="T12" t="T13" r="T14" b="T15"/>
              <a:pathLst>
                <a:path w="60" h="88">
                  <a:moveTo>
                    <a:pt x="30" y="0"/>
                  </a:moveTo>
                  <a:lnTo>
                    <a:pt x="0" y="87"/>
                  </a:lnTo>
                  <a:lnTo>
                    <a:pt x="59" y="87"/>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02" name="Freeform 48">
              <a:extLst>
                <a:ext uri="{FF2B5EF4-FFF2-40B4-BE49-F238E27FC236}">
                  <a16:creationId xmlns:a16="http://schemas.microsoft.com/office/drawing/2014/main" id="{59FC22E7-1C83-4BF5-91B9-3BF5C6C28112}"/>
                </a:ext>
              </a:extLst>
            </p:cNvPr>
            <p:cNvSpPr>
              <a:spLocks/>
            </p:cNvSpPr>
            <p:nvPr/>
          </p:nvSpPr>
          <p:spPr bwMode="auto">
            <a:xfrm>
              <a:off x="2368" y="3211"/>
              <a:ext cx="50" cy="77"/>
            </a:xfrm>
            <a:custGeom>
              <a:avLst/>
              <a:gdLst>
                <a:gd name="T0" fmla="*/ 3 w 59"/>
                <a:gd name="T1" fmla="*/ 0 h 88"/>
                <a:gd name="T2" fmla="*/ 0 w 59"/>
                <a:gd name="T3" fmla="*/ 11 h 88"/>
                <a:gd name="T4" fmla="*/ 4 w 59"/>
                <a:gd name="T5" fmla="*/ 11 h 88"/>
                <a:gd name="T6" fmla="*/ 3 w 59"/>
                <a:gd name="T7" fmla="*/ 0 h 88"/>
                <a:gd name="T8" fmla="*/ 0 60000 65536"/>
                <a:gd name="T9" fmla="*/ 0 60000 65536"/>
                <a:gd name="T10" fmla="*/ 0 60000 65536"/>
                <a:gd name="T11" fmla="*/ 0 60000 65536"/>
                <a:gd name="T12" fmla="*/ 0 w 59"/>
                <a:gd name="T13" fmla="*/ 0 h 88"/>
                <a:gd name="T14" fmla="*/ 59 w 59"/>
                <a:gd name="T15" fmla="*/ 88 h 88"/>
              </a:gdLst>
              <a:ahLst/>
              <a:cxnLst>
                <a:cxn ang="T8">
                  <a:pos x="T0" y="T1"/>
                </a:cxn>
                <a:cxn ang="T9">
                  <a:pos x="T2" y="T3"/>
                </a:cxn>
                <a:cxn ang="T10">
                  <a:pos x="T4" y="T5"/>
                </a:cxn>
                <a:cxn ang="T11">
                  <a:pos x="T6" y="T7"/>
                </a:cxn>
              </a:cxnLst>
              <a:rect l="T12" t="T13" r="T14" b="T15"/>
              <a:pathLst>
                <a:path w="59" h="88">
                  <a:moveTo>
                    <a:pt x="29" y="0"/>
                  </a:moveTo>
                  <a:lnTo>
                    <a:pt x="0" y="87"/>
                  </a:lnTo>
                  <a:lnTo>
                    <a:pt x="58" y="87"/>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03" name="Freeform 49">
              <a:extLst>
                <a:ext uri="{FF2B5EF4-FFF2-40B4-BE49-F238E27FC236}">
                  <a16:creationId xmlns:a16="http://schemas.microsoft.com/office/drawing/2014/main" id="{2486E88C-A9E1-48C3-BB8D-D19CED71B07B}"/>
                </a:ext>
              </a:extLst>
            </p:cNvPr>
            <p:cNvSpPr>
              <a:spLocks/>
            </p:cNvSpPr>
            <p:nvPr/>
          </p:nvSpPr>
          <p:spPr bwMode="auto">
            <a:xfrm>
              <a:off x="1146" y="3130"/>
              <a:ext cx="52" cy="83"/>
            </a:xfrm>
            <a:custGeom>
              <a:avLst/>
              <a:gdLst>
                <a:gd name="T0" fmla="*/ 5 w 61"/>
                <a:gd name="T1" fmla="*/ 0 h 95"/>
                <a:gd name="T2" fmla="*/ 4 w 61"/>
                <a:gd name="T3" fmla="*/ 10 h 95"/>
                <a:gd name="T4" fmla="*/ 0 w 61"/>
                <a:gd name="T5" fmla="*/ 5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04" name="Freeform 50">
              <a:extLst>
                <a:ext uri="{FF2B5EF4-FFF2-40B4-BE49-F238E27FC236}">
                  <a16:creationId xmlns:a16="http://schemas.microsoft.com/office/drawing/2014/main" id="{0841CEC1-5B66-480C-ABCF-D4924378B95F}"/>
                </a:ext>
              </a:extLst>
            </p:cNvPr>
            <p:cNvSpPr>
              <a:spLocks/>
            </p:cNvSpPr>
            <p:nvPr/>
          </p:nvSpPr>
          <p:spPr bwMode="auto">
            <a:xfrm>
              <a:off x="1453" y="2959"/>
              <a:ext cx="51" cy="83"/>
            </a:xfrm>
            <a:custGeom>
              <a:avLst/>
              <a:gdLst>
                <a:gd name="T0" fmla="*/ 0 w 60"/>
                <a:gd name="T1" fmla="*/ 0 h 95"/>
                <a:gd name="T2" fmla="*/ 3 w 60"/>
                <a:gd name="T3" fmla="*/ 10 h 95"/>
                <a:gd name="T4" fmla="*/ 5 w 60"/>
                <a:gd name="T5" fmla="*/ 5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05" name="Oval 51">
              <a:extLst>
                <a:ext uri="{FF2B5EF4-FFF2-40B4-BE49-F238E27FC236}">
                  <a16:creationId xmlns:a16="http://schemas.microsoft.com/office/drawing/2014/main" id="{F09F2607-50E7-4CE9-ABD2-AF2AB5A18451}"/>
                </a:ext>
              </a:extLst>
            </p:cNvPr>
            <p:cNvSpPr>
              <a:spLocks noChangeArrowheads="1"/>
            </p:cNvSpPr>
            <p:nvPr/>
          </p:nvSpPr>
          <p:spPr bwMode="auto">
            <a:xfrm>
              <a:off x="1520" y="306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6" name="Oval 52">
              <a:extLst>
                <a:ext uri="{FF2B5EF4-FFF2-40B4-BE49-F238E27FC236}">
                  <a16:creationId xmlns:a16="http://schemas.microsoft.com/office/drawing/2014/main" id="{306F34C3-3170-411C-91FC-CDB97AE9B71D}"/>
                </a:ext>
              </a:extLst>
            </p:cNvPr>
            <p:cNvSpPr>
              <a:spLocks noChangeArrowheads="1"/>
            </p:cNvSpPr>
            <p:nvPr/>
          </p:nvSpPr>
          <p:spPr bwMode="auto">
            <a:xfrm>
              <a:off x="1655" y="3343"/>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7" name="Oval 53">
              <a:extLst>
                <a:ext uri="{FF2B5EF4-FFF2-40B4-BE49-F238E27FC236}">
                  <a16:creationId xmlns:a16="http://schemas.microsoft.com/office/drawing/2014/main" id="{35859D04-349D-4CA1-B660-B943149DBA1D}"/>
                </a:ext>
              </a:extLst>
            </p:cNvPr>
            <p:cNvSpPr>
              <a:spLocks noChangeArrowheads="1"/>
            </p:cNvSpPr>
            <p:nvPr/>
          </p:nvSpPr>
          <p:spPr bwMode="auto">
            <a:xfrm>
              <a:off x="1225" y="315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8" name="Oval 54">
              <a:extLst>
                <a:ext uri="{FF2B5EF4-FFF2-40B4-BE49-F238E27FC236}">
                  <a16:creationId xmlns:a16="http://schemas.microsoft.com/office/drawing/2014/main" id="{48F43951-46AF-4E90-8E89-E606F19FD436}"/>
                </a:ext>
              </a:extLst>
            </p:cNvPr>
            <p:cNvSpPr>
              <a:spLocks noChangeArrowheads="1"/>
            </p:cNvSpPr>
            <p:nvPr/>
          </p:nvSpPr>
          <p:spPr bwMode="auto">
            <a:xfrm>
              <a:off x="1351" y="329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09" name="Oval 55">
              <a:extLst>
                <a:ext uri="{FF2B5EF4-FFF2-40B4-BE49-F238E27FC236}">
                  <a16:creationId xmlns:a16="http://schemas.microsoft.com/office/drawing/2014/main" id="{E827D507-FEF4-4608-BDB4-105471766256}"/>
                </a:ext>
              </a:extLst>
            </p:cNvPr>
            <p:cNvSpPr>
              <a:spLocks noChangeArrowheads="1"/>
            </p:cNvSpPr>
            <p:nvPr/>
          </p:nvSpPr>
          <p:spPr bwMode="auto">
            <a:xfrm>
              <a:off x="1071" y="3206"/>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10" name="Oval 56">
              <a:extLst>
                <a:ext uri="{FF2B5EF4-FFF2-40B4-BE49-F238E27FC236}">
                  <a16:creationId xmlns:a16="http://schemas.microsoft.com/office/drawing/2014/main" id="{03E272DF-C05C-4FE2-AF31-7C7093EF1603}"/>
                </a:ext>
              </a:extLst>
            </p:cNvPr>
            <p:cNvSpPr>
              <a:spLocks noChangeArrowheads="1"/>
            </p:cNvSpPr>
            <p:nvPr/>
          </p:nvSpPr>
          <p:spPr bwMode="auto">
            <a:xfrm>
              <a:off x="1908" y="318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11" name="Freeform 57">
              <a:extLst>
                <a:ext uri="{FF2B5EF4-FFF2-40B4-BE49-F238E27FC236}">
                  <a16:creationId xmlns:a16="http://schemas.microsoft.com/office/drawing/2014/main" id="{D7B51313-94CB-4E78-9C8C-C30773FFB660}"/>
                </a:ext>
              </a:extLst>
            </p:cNvPr>
            <p:cNvSpPr>
              <a:spLocks/>
            </p:cNvSpPr>
            <p:nvPr/>
          </p:nvSpPr>
          <p:spPr bwMode="auto">
            <a:xfrm>
              <a:off x="2233" y="3189"/>
              <a:ext cx="45" cy="85"/>
            </a:xfrm>
            <a:custGeom>
              <a:avLst/>
              <a:gdLst>
                <a:gd name="T0" fmla="*/ 3 w 53"/>
                <a:gd name="T1" fmla="*/ 0 h 96"/>
                <a:gd name="T2" fmla="*/ 0 w 53"/>
                <a:gd name="T3" fmla="*/ 9 h 96"/>
                <a:gd name="T4" fmla="*/ 3 w 53"/>
                <a:gd name="T5" fmla="*/ 13 h 96"/>
                <a:gd name="T6" fmla="*/ 3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2" name="Oval 58">
              <a:extLst>
                <a:ext uri="{FF2B5EF4-FFF2-40B4-BE49-F238E27FC236}">
                  <a16:creationId xmlns:a16="http://schemas.microsoft.com/office/drawing/2014/main" id="{48F8C6DB-5500-40B8-A7E2-672973A2622C}"/>
                </a:ext>
              </a:extLst>
            </p:cNvPr>
            <p:cNvSpPr>
              <a:spLocks noChangeArrowheads="1"/>
            </p:cNvSpPr>
            <p:nvPr/>
          </p:nvSpPr>
          <p:spPr bwMode="auto">
            <a:xfrm>
              <a:off x="2380" y="2928"/>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13" name="Freeform 59">
              <a:extLst>
                <a:ext uri="{FF2B5EF4-FFF2-40B4-BE49-F238E27FC236}">
                  <a16:creationId xmlns:a16="http://schemas.microsoft.com/office/drawing/2014/main" id="{16064D8E-0766-417B-8558-04D5770BA81A}"/>
                </a:ext>
              </a:extLst>
            </p:cNvPr>
            <p:cNvSpPr>
              <a:spLocks/>
            </p:cNvSpPr>
            <p:nvPr/>
          </p:nvSpPr>
          <p:spPr bwMode="auto">
            <a:xfrm>
              <a:off x="2194" y="2982"/>
              <a:ext cx="51" cy="83"/>
            </a:xfrm>
            <a:custGeom>
              <a:avLst/>
              <a:gdLst>
                <a:gd name="T0" fmla="*/ 3 w 61"/>
                <a:gd name="T1" fmla="*/ 0 h 95"/>
                <a:gd name="T2" fmla="*/ 3 w 61"/>
                <a:gd name="T3" fmla="*/ 10 h 95"/>
                <a:gd name="T4" fmla="*/ 0 w 61"/>
                <a:gd name="T5" fmla="*/ 5 h 95"/>
                <a:gd name="T6" fmla="*/ 3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4" name="Oval 60">
              <a:extLst>
                <a:ext uri="{FF2B5EF4-FFF2-40B4-BE49-F238E27FC236}">
                  <a16:creationId xmlns:a16="http://schemas.microsoft.com/office/drawing/2014/main" id="{F1151257-5FD8-4969-8D65-11096F4D4E99}"/>
                </a:ext>
              </a:extLst>
            </p:cNvPr>
            <p:cNvSpPr>
              <a:spLocks noChangeArrowheads="1"/>
            </p:cNvSpPr>
            <p:nvPr/>
          </p:nvSpPr>
          <p:spPr bwMode="auto">
            <a:xfrm>
              <a:off x="2146" y="3064"/>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15" name="Freeform 61">
              <a:extLst>
                <a:ext uri="{FF2B5EF4-FFF2-40B4-BE49-F238E27FC236}">
                  <a16:creationId xmlns:a16="http://schemas.microsoft.com/office/drawing/2014/main" id="{867E5283-FB0C-4EC8-A02B-C47F392D9134}"/>
                </a:ext>
              </a:extLst>
            </p:cNvPr>
            <p:cNvSpPr>
              <a:spLocks/>
            </p:cNvSpPr>
            <p:nvPr/>
          </p:nvSpPr>
          <p:spPr bwMode="auto">
            <a:xfrm>
              <a:off x="2748" y="3172"/>
              <a:ext cx="51" cy="84"/>
            </a:xfrm>
            <a:custGeom>
              <a:avLst/>
              <a:gdLst>
                <a:gd name="T0" fmla="*/ 5 w 60"/>
                <a:gd name="T1" fmla="*/ 13 h 95"/>
                <a:gd name="T2" fmla="*/ 3 w 60"/>
                <a:gd name="T3" fmla="*/ 0 h 95"/>
                <a:gd name="T4" fmla="*/ 0 w 60"/>
                <a:gd name="T5" fmla="*/ 7 h 95"/>
                <a:gd name="T6" fmla="*/ 5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59" y="94"/>
                  </a:moveTo>
                  <a:lnTo>
                    <a:pt x="47" y="0"/>
                  </a:lnTo>
                  <a:lnTo>
                    <a:pt x="0" y="47"/>
                  </a:lnTo>
                  <a:lnTo>
                    <a:pt x="59"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6" name="Freeform 62">
              <a:extLst>
                <a:ext uri="{FF2B5EF4-FFF2-40B4-BE49-F238E27FC236}">
                  <a16:creationId xmlns:a16="http://schemas.microsoft.com/office/drawing/2014/main" id="{9DB0662B-E2F1-4CA8-86DE-D62CA299ADC1}"/>
                </a:ext>
              </a:extLst>
            </p:cNvPr>
            <p:cNvSpPr>
              <a:spLocks/>
            </p:cNvSpPr>
            <p:nvPr/>
          </p:nvSpPr>
          <p:spPr bwMode="auto">
            <a:xfrm>
              <a:off x="1943" y="3150"/>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7" name="Freeform 63">
              <a:extLst>
                <a:ext uri="{FF2B5EF4-FFF2-40B4-BE49-F238E27FC236}">
                  <a16:creationId xmlns:a16="http://schemas.microsoft.com/office/drawing/2014/main" id="{B494725A-C26A-4ACB-9496-8EEAA610B65A}"/>
                </a:ext>
              </a:extLst>
            </p:cNvPr>
            <p:cNvSpPr>
              <a:spLocks/>
            </p:cNvSpPr>
            <p:nvPr/>
          </p:nvSpPr>
          <p:spPr bwMode="auto">
            <a:xfrm>
              <a:off x="1831" y="3234"/>
              <a:ext cx="52" cy="83"/>
            </a:xfrm>
            <a:custGeom>
              <a:avLst/>
              <a:gdLst>
                <a:gd name="T0" fmla="*/ 4 w 62"/>
                <a:gd name="T1" fmla="*/ 0 h 95"/>
                <a:gd name="T2" fmla="*/ 3 w 62"/>
                <a:gd name="T3" fmla="*/ 10 h 95"/>
                <a:gd name="T4" fmla="*/ 0 w 62"/>
                <a:gd name="T5" fmla="*/ 5 h 95"/>
                <a:gd name="T6" fmla="*/ 4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8" name="Freeform 64">
              <a:extLst>
                <a:ext uri="{FF2B5EF4-FFF2-40B4-BE49-F238E27FC236}">
                  <a16:creationId xmlns:a16="http://schemas.microsoft.com/office/drawing/2014/main" id="{719BA80B-1FED-4416-9F9B-F1D5FA44EF03}"/>
                </a:ext>
              </a:extLst>
            </p:cNvPr>
            <p:cNvSpPr>
              <a:spLocks/>
            </p:cNvSpPr>
            <p:nvPr/>
          </p:nvSpPr>
          <p:spPr bwMode="auto">
            <a:xfrm>
              <a:off x="1694" y="3237"/>
              <a:ext cx="76" cy="52"/>
            </a:xfrm>
            <a:custGeom>
              <a:avLst/>
              <a:gdLst>
                <a:gd name="T0" fmla="*/ 0 w 90"/>
                <a:gd name="T1" fmla="*/ 4 h 59"/>
                <a:gd name="T2" fmla="*/ 6 w 90"/>
                <a:gd name="T3" fmla="*/ 8 h 59"/>
                <a:gd name="T4" fmla="*/ 6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19" name="Freeform 65">
              <a:extLst>
                <a:ext uri="{FF2B5EF4-FFF2-40B4-BE49-F238E27FC236}">
                  <a16:creationId xmlns:a16="http://schemas.microsoft.com/office/drawing/2014/main" id="{6AEE3755-7B95-4ADD-8836-09CC04D8C821}"/>
                </a:ext>
              </a:extLst>
            </p:cNvPr>
            <p:cNvSpPr>
              <a:spLocks/>
            </p:cNvSpPr>
            <p:nvPr/>
          </p:nvSpPr>
          <p:spPr bwMode="auto">
            <a:xfrm>
              <a:off x="1844" y="3353"/>
              <a:ext cx="75" cy="53"/>
            </a:xfrm>
            <a:custGeom>
              <a:avLst/>
              <a:gdLst>
                <a:gd name="T0" fmla="*/ 0 w 90"/>
                <a:gd name="T1" fmla="*/ 4 h 60"/>
                <a:gd name="T2" fmla="*/ 6 w 90"/>
                <a:gd name="T3" fmla="*/ 8 h 60"/>
                <a:gd name="T4" fmla="*/ 5 w 90"/>
                <a:gd name="T5" fmla="*/ 0 h 60"/>
                <a:gd name="T6" fmla="*/ 0 w 90"/>
                <a:gd name="T7" fmla="*/ 4 h 60"/>
                <a:gd name="T8" fmla="*/ 0 60000 65536"/>
                <a:gd name="T9" fmla="*/ 0 60000 65536"/>
                <a:gd name="T10" fmla="*/ 0 60000 65536"/>
                <a:gd name="T11" fmla="*/ 0 60000 65536"/>
                <a:gd name="T12" fmla="*/ 0 w 90"/>
                <a:gd name="T13" fmla="*/ 0 h 60"/>
                <a:gd name="T14" fmla="*/ 90 w 90"/>
                <a:gd name="T15" fmla="*/ 60 h 60"/>
              </a:gdLst>
              <a:ahLst/>
              <a:cxnLst>
                <a:cxn ang="T8">
                  <a:pos x="T0" y="T1"/>
                </a:cxn>
                <a:cxn ang="T9">
                  <a:pos x="T2" y="T3"/>
                </a:cxn>
                <a:cxn ang="T10">
                  <a:pos x="T4" y="T5"/>
                </a:cxn>
                <a:cxn ang="T11">
                  <a:pos x="T6" y="T7"/>
                </a:cxn>
              </a:cxnLst>
              <a:rect l="T12" t="T13" r="T14" b="T15"/>
              <a:pathLst>
                <a:path w="90" h="60">
                  <a:moveTo>
                    <a:pt x="0" y="34"/>
                  </a:moveTo>
                  <a:lnTo>
                    <a:pt x="89" y="59"/>
                  </a:lnTo>
                  <a:lnTo>
                    <a:pt x="86" y="0"/>
                  </a:lnTo>
                  <a:lnTo>
                    <a:pt x="0" y="3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20" name="Oval 66">
              <a:extLst>
                <a:ext uri="{FF2B5EF4-FFF2-40B4-BE49-F238E27FC236}">
                  <a16:creationId xmlns:a16="http://schemas.microsoft.com/office/drawing/2014/main" id="{3150A008-F5B8-4123-B91A-620D32A04E9E}"/>
                </a:ext>
              </a:extLst>
            </p:cNvPr>
            <p:cNvSpPr>
              <a:spLocks noChangeArrowheads="1"/>
            </p:cNvSpPr>
            <p:nvPr/>
          </p:nvSpPr>
          <p:spPr bwMode="auto">
            <a:xfrm>
              <a:off x="2711" y="3164"/>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1" name="Oval 67">
              <a:extLst>
                <a:ext uri="{FF2B5EF4-FFF2-40B4-BE49-F238E27FC236}">
                  <a16:creationId xmlns:a16="http://schemas.microsoft.com/office/drawing/2014/main" id="{A3F53BC9-FBEF-4B55-9CC9-A56BA2D3D9E4}"/>
                </a:ext>
              </a:extLst>
            </p:cNvPr>
            <p:cNvSpPr>
              <a:spLocks noChangeArrowheads="1"/>
            </p:cNvSpPr>
            <p:nvPr/>
          </p:nvSpPr>
          <p:spPr bwMode="auto">
            <a:xfrm>
              <a:off x="1193" y="3019"/>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2" name="Oval 68">
              <a:extLst>
                <a:ext uri="{FF2B5EF4-FFF2-40B4-BE49-F238E27FC236}">
                  <a16:creationId xmlns:a16="http://schemas.microsoft.com/office/drawing/2014/main" id="{11F649FD-AE51-484D-B797-CD02110A4C40}"/>
                </a:ext>
              </a:extLst>
            </p:cNvPr>
            <p:cNvSpPr>
              <a:spLocks noChangeArrowheads="1"/>
            </p:cNvSpPr>
            <p:nvPr/>
          </p:nvSpPr>
          <p:spPr bwMode="auto">
            <a:xfrm>
              <a:off x="1659" y="2998"/>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3" name="Oval 69">
              <a:extLst>
                <a:ext uri="{FF2B5EF4-FFF2-40B4-BE49-F238E27FC236}">
                  <a16:creationId xmlns:a16="http://schemas.microsoft.com/office/drawing/2014/main" id="{836EDB9F-6F11-4932-B353-C64E8F448E3F}"/>
                </a:ext>
              </a:extLst>
            </p:cNvPr>
            <p:cNvSpPr>
              <a:spLocks noChangeArrowheads="1"/>
            </p:cNvSpPr>
            <p:nvPr/>
          </p:nvSpPr>
          <p:spPr bwMode="auto">
            <a:xfrm>
              <a:off x="2315" y="3350"/>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4" name="Oval 70">
              <a:extLst>
                <a:ext uri="{FF2B5EF4-FFF2-40B4-BE49-F238E27FC236}">
                  <a16:creationId xmlns:a16="http://schemas.microsoft.com/office/drawing/2014/main" id="{F82147B5-61D7-4FC0-B133-D22797E364E0}"/>
                </a:ext>
              </a:extLst>
            </p:cNvPr>
            <p:cNvSpPr>
              <a:spLocks noChangeArrowheads="1"/>
            </p:cNvSpPr>
            <p:nvPr/>
          </p:nvSpPr>
          <p:spPr bwMode="auto">
            <a:xfrm>
              <a:off x="1771" y="3214"/>
              <a:ext cx="11" cy="19"/>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5" name="Freeform 71">
              <a:extLst>
                <a:ext uri="{FF2B5EF4-FFF2-40B4-BE49-F238E27FC236}">
                  <a16:creationId xmlns:a16="http://schemas.microsoft.com/office/drawing/2014/main" id="{9E061678-6AF2-4F37-8856-B72918440A49}"/>
                </a:ext>
              </a:extLst>
            </p:cNvPr>
            <p:cNvSpPr>
              <a:spLocks/>
            </p:cNvSpPr>
            <p:nvPr/>
          </p:nvSpPr>
          <p:spPr bwMode="auto">
            <a:xfrm>
              <a:off x="4505" y="2881"/>
              <a:ext cx="51" cy="77"/>
            </a:xfrm>
            <a:custGeom>
              <a:avLst/>
              <a:gdLst>
                <a:gd name="T0" fmla="*/ 3 w 60"/>
                <a:gd name="T1" fmla="*/ 0 h 87"/>
                <a:gd name="T2" fmla="*/ 0 w 60"/>
                <a:gd name="T3" fmla="*/ 12 h 87"/>
                <a:gd name="T4" fmla="*/ 5 w 60"/>
                <a:gd name="T5" fmla="*/ 12 h 87"/>
                <a:gd name="T6" fmla="*/ 3 w 60"/>
                <a:gd name="T7" fmla="*/ 0 h 87"/>
                <a:gd name="T8" fmla="*/ 0 60000 65536"/>
                <a:gd name="T9" fmla="*/ 0 60000 65536"/>
                <a:gd name="T10" fmla="*/ 0 60000 65536"/>
                <a:gd name="T11" fmla="*/ 0 60000 65536"/>
                <a:gd name="T12" fmla="*/ 0 w 60"/>
                <a:gd name="T13" fmla="*/ 0 h 87"/>
                <a:gd name="T14" fmla="*/ 60 w 60"/>
                <a:gd name="T15" fmla="*/ 87 h 87"/>
              </a:gdLst>
              <a:ahLst/>
              <a:cxnLst>
                <a:cxn ang="T8">
                  <a:pos x="T0" y="T1"/>
                </a:cxn>
                <a:cxn ang="T9">
                  <a:pos x="T2" y="T3"/>
                </a:cxn>
                <a:cxn ang="T10">
                  <a:pos x="T4" y="T5"/>
                </a:cxn>
                <a:cxn ang="T11">
                  <a:pos x="T6" y="T7"/>
                </a:cxn>
              </a:cxnLst>
              <a:rect l="T12" t="T13" r="T14" b="T15"/>
              <a:pathLst>
                <a:path w="60" h="87">
                  <a:moveTo>
                    <a:pt x="29" y="0"/>
                  </a:moveTo>
                  <a:lnTo>
                    <a:pt x="0" y="86"/>
                  </a:lnTo>
                  <a:lnTo>
                    <a:pt x="59"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26" name="Oval 72">
              <a:extLst>
                <a:ext uri="{FF2B5EF4-FFF2-40B4-BE49-F238E27FC236}">
                  <a16:creationId xmlns:a16="http://schemas.microsoft.com/office/drawing/2014/main" id="{683248AC-C84D-4C52-BE7A-97FCCEECE660}"/>
                </a:ext>
              </a:extLst>
            </p:cNvPr>
            <p:cNvSpPr>
              <a:spLocks noChangeArrowheads="1"/>
            </p:cNvSpPr>
            <p:nvPr/>
          </p:nvSpPr>
          <p:spPr bwMode="auto">
            <a:xfrm>
              <a:off x="4397" y="3004"/>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7" name="Freeform 73">
              <a:extLst>
                <a:ext uri="{FF2B5EF4-FFF2-40B4-BE49-F238E27FC236}">
                  <a16:creationId xmlns:a16="http://schemas.microsoft.com/office/drawing/2014/main" id="{64D6A051-8043-4100-8BF0-966D9A8BBE0B}"/>
                </a:ext>
              </a:extLst>
            </p:cNvPr>
            <p:cNvSpPr>
              <a:spLocks/>
            </p:cNvSpPr>
            <p:nvPr/>
          </p:nvSpPr>
          <p:spPr bwMode="auto">
            <a:xfrm>
              <a:off x="4804" y="3281"/>
              <a:ext cx="44" cy="85"/>
            </a:xfrm>
            <a:custGeom>
              <a:avLst/>
              <a:gdLst>
                <a:gd name="T0" fmla="*/ 2 w 53"/>
                <a:gd name="T1" fmla="*/ 0 h 96"/>
                <a:gd name="T2" fmla="*/ 0 w 53"/>
                <a:gd name="T3" fmla="*/ 9 h 96"/>
                <a:gd name="T4" fmla="*/ 2 w 53"/>
                <a:gd name="T5" fmla="*/ 13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28" name="Oval 74">
              <a:extLst>
                <a:ext uri="{FF2B5EF4-FFF2-40B4-BE49-F238E27FC236}">
                  <a16:creationId xmlns:a16="http://schemas.microsoft.com/office/drawing/2014/main" id="{26496DF2-EED6-49D7-BC32-1276CAB51860}"/>
                </a:ext>
              </a:extLst>
            </p:cNvPr>
            <p:cNvSpPr>
              <a:spLocks noChangeArrowheads="1"/>
            </p:cNvSpPr>
            <p:nvPr/>
          </p:nvSpPr>
          <p:spPr bwMode="auto">
            <a:xfrm>
              <a:off x="4767" y="3099"/>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29" name="Oval 75">
              <a:extLst>
                <a:ext uri="{FF2B5EF4-FFF2-40B4-BE49-F238E27FC236}">
                  <a16:creationId xmlns:a16="http://schemas.microsoft.com/office/drawing/2014/main" id="{FBD191AE-1AE6-467F-B790-D790204BB61A}"/>
                </a:ext>
              </a:extLst>
            </p:cNvPr>
            <p:cNvSpPr>
              <a:spLocks noChangeArrowheads="1"/>
            </p:cNvSpPr>
            <p:nvPr/>
          </p:nvSpPr>
          <p:spPr bwMode="auto">
            <a:xfrm>
              <a:off x="4192" y="3206"/>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30" name="Freeform 76">
              <a:extLst>
                <a:ext uri="{FF2B5EF4-FFF2-40B4-BE49-F238E27FC236}">
                  <a16:creationId xmlns:a16="http://schemas.microsoft.com/office/drawing/2014/main" id="{BC56B6C7-FEF7-4D2C-8E78-79484421A58D}"/>
                </a:ext>
              </a:extLst>
            </p:cNvPr>
            <p:cNvSpPr>
              <a:spLocks/>
            </p:cNvSpPr>
            <p:nvPr/>
          </p:nvSpPr>
          <p:spPr bwMode="auto">
            <a:xfrm>
              <a:off x="4198" y="2882"/>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1" name="Freeform 77">
              <a:extLst>
                <a:ext uri="{FF2B5EF4-FFF2-40B4-BE49-F238E27FC236}">
                  <a16:creationId xmlns:a16="http://schemas.microsoft.com/office/drawing/2014/main" id="{2F86959B-2128-4B45-9CFD-B236520EA092}"/>
                </a:ext>
              </a:extLst>
            </p:cNvPr>
            <p:cNvSpPr>
              <a:spLocks/>
            </p:cNvSpPr>
            <p:nvPr/>
          </p:nvSpPr>
          <p:spPr bwMode="auto">
            <a:xfrm>
              <a:off x="4224" y="3288"/>
              <a:ext cx="52" cy="84"/>
            </a:xfrm>
            <a:custGeom>
              <a:avLst/>
              <a:gdLst>
                <a:gd name="T0" fmla="*/ 5 w 61"/>
                <a:gd name="T1" fmla="*/ 0 h 95"/>
                <a:gd name="T2" fmla="*/ 4 w 61"/>
                <a:gd name="T3" fmla="*/ 13 h 95"/>
                <a:gd name="T4" fmla="*/ 0 w 61"/>
                <a:gd name="T5" fmla="*/ 7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7"/>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2" name="Freeform 78">
              <a:extLst>
                <a:ext uri="{FF2B5EF4-FFF2-40B4-BE49-F238E27FC236}">
                  <a16:creationId xmlns:a16="http://schemas.microsoft.com/office/drawing/2014/main" id="{5635E516-76DD-49B2-92D7-933505FCB666}"/>
                </a:ext>
              </a:extLst>
            </p:cNvPr>
            <p:cNvSpPr>
              <a:spLocks/>
            </p:cNvSpPr>
            <p:nvPr/>
          </p:nvSpPr>
          <p:spPr bwMode="auto">
            <a:xfrm>
              <a:off x="4699" y="3230"/>
              <a:ext cx="51" cy="77"/>
            </a:xfrm>
            <a:custGeom>
              <a:avLst/>
              <a:gdLst>
                <a:gd name="T0" fmla="*/ 3 w 61"/>
                <a:gd name="T1" fmla="*/ 0 h 88"/>
                <a:gd name="T2" fmla="*/ 0 w 61"/>
                <a:gd name="T3" fmla="*/ 11 h 88"/>
                <a:gd name="T4" fmla="*/ 3 w 61"/>
                <a:gd name="T5" fmla="*/ 11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0" y="0"/>
                  </a:moveTo>
                  <a:lnTo>
                    <a:pt x="0" y="87"/>
                  </a:lnTo>
                  <a:lnTo>
                    <a:pt x="60" y="87"/>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3" name="Freeform 79">
              <a:extLst>
                <a:ext uri="{FF2B5EF4-FFF2-40B4-BE49-F238E27FC236}">
                  <a16:creationId xmlns:a16="http://schemas.microsoft.com/office/drawing/2014/main" id="{2B85CEFA-CCEC-4C5A-9384-06EE01F24573}"/>
                </a:ext>
              </a:extLst>
            </p:cNvPr>
            <p:cNvSpPr>
              <a:spLocks/>
            </p:cNvSpPr>
            <p:nvPr/>
          </p:nvSpPr>
          <p:spPr bwMode="auto">
            <a:xfrm>
              <a:off x="3724" y="3064"/>
              <a:ext cx="51" cy="76"/>
            </a:xfrm>
            <a:custGeom>
              <a:avLst/>
              <a:gdLst>
                <a:gd name="T0" fmla="*/ 3 w 60"/>
                <a:gd name="T1" fmla="*/ 0 h 87"/>
                <a:gd name="T2" fmla="*/ 0 w 60"/>
                <a:gd name="T3" fmla="*/ 10 h 87"/>
                <a:gd name="T4" fmla="*/ 5 w 60"/>
                <a:gd name="T5" fmla="*/ 10 h 87"/>
                <a:gd name="T6" fmla="*/ 3 w 60"/>
                <a:gd name="T7" fmla="*/ 0 h 87"/>
                <a:gd name="T8" fmla="*/ 0 60000 65536"/>
                <a:gd name="T9" fmla="*/ 0 60000 65536"/>
                <a:gd name="T10" fmla="*/ 0 60000 65536"/>
                <a:gd name="T11" fmla="*/ 0 60000 65536"/>
                <a:gd name="T12" fmla="*/ 0 w 60"/>
                <a:gd name="T13" fmla="*/ 0 h 87"/>
                <a:gd name="T14" fmla="*/ 60 w 60"/>
                <a:gd name="T15" fmla="*/ 87 h 87"/>
              </a:gdLst>
              <a:ahLst/>
              <a:cxnLst>
                <a:cxn ang="T8">
                  <a:pos x="T0" y="T1"/>
                </a:cxn>
                <a:cxn ang="T9">
                  <a:pos x="T2" y="T3"/>
                </a:cxn>
                <a:cxn ang="T10">
                  <a:pos x="T4" y="T5"/>
                </a:cxn>
                <a:cxn ang="T11">
                  <a:pos x="T6" y="T7"/>
                </a:cxn>
              </a:cxnLst>
              <a:rect l="T12" t="T13" r="T14" b="T15"/>
              <a:pathLst>
                <a:path w="60" h="87">
                  <a:moveTo>
                    <a:pt x="29" y="0"/>
                  </a:moveTo>
                  <a:lnTo>
                    <a:pt x="0" y="86"/>
                  </a:lnTo>
                  <a:lnTo>
                    <a:pt x="59"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4" name="Oval 80">
              <a:extLst>
                <a:ext uri="{FF2B5EF4-FFF2-40B4-BE49-F238E27FC236}">
                  <a16:creationId xmlns:a16="http://schemas.microsoft.com/office/drawing/2014/main" id="{3D3C3796-582A-4C18-86E1-FD812DD466D2}"/>
                </a:ext>
              </a:extLst>
            </p:cNvPr>
            <p:cNvSpPr>
              <a:spLocks noChangeArrowheads="1"/>
            </p:cNvSpPr>
            <p:nvPr/>
          </p:nvSpPr>
          <p:spPr bwMode="auto">
            <a:xfrm>
              <a:off x="3166" y="3057"/>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35" name="Freeform 81">
              <a:extLst>
                <a:ext uri="{FF2B5EF4-FFF2-40B4-BE49-F238E27FC236}">
                  <a16:creationId xmlns:a16="http://schemas.microsoft.com/office/drawing/2014/main" id="{B55BF8ED-AD1A-43ED-8EC9-2237A8BF08AF}"/>
                </a:ext>
              </a:extLst>
            </p:cNvPr>
            <p:cNvSpPr>
              <a:spLocks/>
            </p:cNvSpPr>
            <p:nvPr/>
          </p:nvSpPr>
          <p:spPr bwMode="auto">
            <a:xfrm>
              <a:off x="3309" y="2896"/>
              <a:ext cx="50" cy="77"/>
            </a:xfrm>
            <a:custGeom>
              <a:avLst/>
              <a:gdLst>
                <a:gd name="T0" fmla="*/ 2 w 61"/>
                <a:gd name="T1" fmla="*/ 0 h 87"/>
                <a:gd name="T2" fmla="*/ 0 w 61"/>
                <a:gd name="T3" fmla="*/ 12 h 87"/>
                <a:gd name="T4" fmla="*/ 2 w 61"/>
                <a:gd name="T5" fmla="*/ 12 h 87"/>
                <a:gd name="T6" fmla="*/ 2 w 61"/>
                <a:gd name="T7" fmla="*/ 0 h 87"/>
                <a:gd name="T8" fmla="*/ 0 60000 65536"/>
                <a:gd name="T9" fmla="*/ 0 60000 65536"/>
                <a:gd name="T10" fmla="*/ 0 60000 65536"/>
                <a:gd name="T11" fmla="*/ 0 60000 65536"/>
                <a:gd name="T12" fmla="*/ 0 w 61"/>
                <a:gd name="T13" fmla="*/ 0 h 87"/>
                <a:gd name="T14" fmla="*/ 61 w 61"/>
                <a:gd name="T15" fmla="*/ 87 h 87"/>
              </a:gdLst>
              <a:ahLst/>
              <a:cxnLst>
                <a:cxn ang="T8">
                  <a:pos x="T0" y="T1"/>
                </a:cxn>
                <a:cxn ang="T9">
                  <a:pos x="T2" y="T3"/>
                </a:cxn>
                <a:cxn ang="T10">
                  <a:pos x="T4" y="T5"/>
                </a:cxn>
                <a:cxn ang="T11">
                  <a:pos x="T6" y="T7"/>
                </a:cxn>
              </a:cxnLst>
              <a:rect l="T12" t="T13" r="T14" b="T15"/>
              <a:pathLst>
                <a:path w="61" h="87">
                  <a:moveTo>
                    <a:pt x="29" y="0"/>
                  </a:moveTo>
                  <a:lnTo>
                    <a:pt x="0" y="86"/>
                  </a:lnTo>
                  <a:lnTo>
                    <a:pt x="60"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6" name="Freeform 82">
              <a:extLst>
                <a:ext uri="{FF2B5EF4-FFF2-40B4-BE49-F238E27FC236}">
                  <a16:creationId xmlns:a16="http://schemas.microsoft.com/office/drawing/2014/main" id="{54E174D5-8809-45BB-9821-48A71753EE4B}"/>
                </a:ext>
              </a:extLst>
            </p:cNvPr>
            <p:cNvSpPr>
              <a:spLocks/>
            </p:cNvSpPr>
            <p:nvPr/>
          </p:nvSpPr>
          <p:spPr bwMode="auto">
            <a:xfrm>
              <a:off x="3305" y="3075"/>
              <a:ext cx="52" cy="84"/>
            </a:xfrm>
            <a:custGeom>
              <a:avLst/>
              <a:gdLst>
                <a:gd name="T0" fmla="*/ 0 w 61"/>
                <a:gd name="T1" fmla="*/ 0 h 95"/>
                <a:gd name="T2" fmla="*/ 3 w 61"/>
                <a:gd name="T3" fmla="*/ 13 h 95"/>
                <a:gd name="T4" fmla="*/ 5 w 61"/>
                <a:gd name="T5" fmla="*/ 6 h 95"/>
                <a:gd name="T6" fmla="*/ 0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0"/>
                  </a:moveTo>
                  <a:lnTo>
                    <a:pt x="13" y="94"/>
                  </a:lnTo>
                  <a:lnTo>
                    <a:pt x="60"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7" name="Freeform 83">
              <a:extLst>
                <a:ext uri="{FF2B5EF4-FFF2-40B4-BE49-F238E27FC236}">
                  <a16:creationId xmlns:a16="http://schemas.microsoft.com/office/drawing/2014/main" id="{40DF7606-1D12-4BB8-808F-36BA80E93B43}"/>
                </a:ext>
              </a:extLst>
            </p:cNvPr>
            <p:cNvSpPr>
              <a:spLocks/>
            </p:cNvSpPr>
            <p:nvPr/>
          </p:nvSpPr>
          <p:spPr bwMode="auto">
            <a:xfrm>
              <a:off x="3601" y="3116"/>
              <a:ext cx="44" cy="84"/>
            </a:xfrm>
            <a:custGeom>
              <a:avLst/>
              <a:gdLst>
                <a:gd name="T0" fmla="*/ 2 w 53"/>
                <a:gd name="T1" fmla="*/ 0 h 96"/>
                <a:gd name="T2" fmla="*/ 0 w 53"/>
                <a:gd name="T3" fmla="*/ 8 h 96"/>
                <a:gd name="T4" fmla="*/ 2 w 53"/>
                <a:gd name="T5" fmla="*/ 11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8" name="Freeform 84">
              <a:extLst>
                <a:ext uri="{FF2B5EF4-FFF2-40B4-BE49-F238E27FC236}">
                  <a16:creationId xmlns:a16="http://schemas.microsoft.com/office/drawing/2014/main" id="{955485B5-322A-431C-8FAE-664AED74358A}"/>
                </a:ext>
              </a:extLst>
            </p:cNvPr>
            <p:cNvSpPr>
              <a:spLocks/>
            </p:cNvSpPr>
            <p:nvPr/>
          </p:nvSpPr>
          <p:spPr bwMode="auto">
            <a:xfrm>
              <a:off x="3477" y="3218"/>
              <a:ext cx="51" cy="77"/>
            </a:xfrm>
            <a:custGeom>
              <a:avLst/>
              <a:gdLst>
                <a:gd name="T0" fmla="*/ 3 w 61"/>
                <a:gd name="T1" fmla="*/ 0 h 88"/>
                <a:gd name="T2" fmla="*/ 0 w 61"/>
                <a:gd name="T3" fmla="*/ 11 h 88"/>
                <a:gd name="T4" fmla="*/ 3 w 61"/>
                <a:gd name="T5" fmla="*/ 11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39" name="Oval 85">
              <a:extLst>
                <a:ext uri="{FF2B5EF4-FFF2-40B4-BE49-F238E27FC236}">
                  <a16:creationId xmlns:a16="http://schemas.microsoft.com/office/drawing/2014/main" id="{E154B56A-F42D-4C2C-8E9E-1FECB2B483C0}"/>
                </a:ext>
              </a:extLst>
            </p:cNvPr>
            <p:cNvSpPr>
              <a:spLocks noChangeArrowheads="1"/>
            </p:cNvSpPr>
            <p:nvPr/>
          </p:nvSpPr>
          <p:spPr bwMode="auto">
            <a:xfrm>
              <a:off x="3409" y="2961"/>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40" name="Oval 86">
              <a:extLst>
                <a:ext uri="{FF2B5EF4-FFF2-40B4-BE49-F238E27FC236}">
                  <a16:creationId xmlns:a16="http://schemas.microsoft.com/office/drawing/2014/main" id="{718C598A-6A6D-4F9B-B615-A1CDBB277330}"/>
                </a:ext>
              </a:extLst>
            </p:cNvPr>
            <p:cNvSpPr>
              <a:spLocks noChangeArrowheads="1"/>
            </p:cNvSpPr>
            <p:nvPr/>
          </p:nvSpPr>
          <p:spPr bwMode="auto">
            <a:xfrm>
              <a:off x="3686" y="291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41" name="Freeform 87">
              <a:extLst>
                <a:ext uri="{FF2B5EF4-FFF2-40B4-BE49-F238E27FC236}">
                  <a16:creationId xmlns:a16="http://schemas.microsoft.com/office/drawing/2014/main" id="{9350BC4F-F738-4787-AAA1-3E2F65AC57C1}"/>
                </a:ext>
              </a:extLst>
            </p:cNvPr>
            <p:cNvSpPr>
              <a:spLocks/>
            </p:cNvSpPr>
            <p:nvPr/>
          </p:nvSpPr>
          <p:spPr bwMode="auto">
            <a:xfrm>
              <a:off x="4528" y="3123"/>
              <a:ext cx="53" cy="85"/>
            </a:xfrm>
            <a:custGeom>
              <a:avLst/>
              <a:gdLst>
                <a:gd name="T0" fmla="*/ 0 w 63"/>
                <a:gd name="T1" fmla="*/ 0 h 96"/>
                <a:gd name="T2" fmla="*/ 3 w 63"/>
                <a:gd name="T3" fmla="*/ 13 h 96"/>
                <a:gd name="T4" fmla="*/ 4 w 63"/>
                <a:gd name="T5" fmla="*/ 7 h 96"/>
                <a:gd name="T6" fmla="*/ 0 w 63"/>
                <a:gd name="T7" fmla="*/ 0 h 96"/>
                <a:gd name="T8" fmla="*/ 0 60000 65536"/>
                <a:gd name="T9" fmla="*/ 0 60000 65536"/>
                <a:gd name="T10" fmla="*/ 0 60000 65536"/>
                <a:gd name="T11" fmla="*/ 0 60000 65536"/>
                <a:gd name="T12" fmla="*/ 0 w 63"/>
                <a:gd name="T13" fmla="*/ 0 h 96"/>
                <a:gd name="T14" fmla="*/ 63 w 63"/>
                <a:gd name="T15" fmla="*/ 96 h 96"/>
              </a:gdLst>
              <a:ahLst/>
              <a:cxnLst>
                <a:cxn ang="T8">
                  <a:pos x="T0" y="T1"/>
                </a:cxn>
                <a:cxn ang="T9">
                  <a:pos x="T2" y="T3"/>
                </a:cxn>
                <a:cxn ang="T10">
                  <a:pos x="T4" y="T5"/>
                </a:cxn>
                <a:cxn ang="T11">
                  <a:pos x="T6" y="T7"/>
                </a:cxn>
              </a:cxnLst>
              <a:rect l="T12" t="T13" r="T14" b="T15"/>
              <a:pathLst>
                <a:path w="63" h="96">
                  <a:moveTo>
                    <a:pt x="0" y="0"/>
                  </a:moveTo>
                  <a:lnTo>
                    <a:pt x="13" y="95"/>
                  </a:lnTo>
                  <a:lnTo>
                    <a:pt x="62" y="47"/>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2" name="Freeform 88">
              <a:extLst>
                <a:ext uri="{FF2B5EF4-FFF2-40B4-BE49-F238E27FC236}">
                  <a16:creationId xmlns:a16="http://schemas.microsoft.com/office/drawing/2014/main" id="{79FB60AC-E9CA-4D00-AB9A-7D7F834EF369}"/>
                </a:ext>
              </a:extLst>
            </p:cNvPr>
            <p:cNvSpPr>
              <a:spLocks/>
            </p:cNvSpPr>
            <p:nvPr/>
          </p:nvSpPr>
          <p:spPr bwMode="auto">
            <a:xfrm>
              <a:off x="3430" y="3113"/>
              <a:ext cx="51" cy="84"/>
            </a:xfrm>
            <a:custGeom>
              <a:avLst/>
              <a:gdLst>
                <a:gd name="T0" fmla="*/ 0 w 60"/>
                <a:gd name="T1" fmla="*/ 0 h 95"/>
                <a:gd name="T2" fmla="*/ 3 w 60"/>
                <a:gd name="T3" fmla="*/ 13 h 95"/>
                <a:gd name="T4" fmla="*/ 5 w 60"/>
                <a:gd name="T5" fmla="*/ 6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3" name="Freeform 89">
              <a:extLst>
                <a:ext uri="{FF2B5EF4-FFF2-40B4-BE49-F238E27FC236}">
                  <a16:creationId xmlns:a16="http://schemas.microsoft.com/office/drawing/2014/main" id="{AFE4BE8B-9E58-45A9-B00F-CA42FC0656AB}"/>
                </a:ext>
              </a:extLst>
            </p:cNvPr>
            <p:cNvSpPr>
              <a:spLocks/>
            </p:cNvSpPr>
            <p:nvPr/>
          </p:nvSpPr>
          <p:spPr bwMode="auto">
            <a:xfrm>
              <a:off x="3604" y="2961"/>
              <a:ext cx="51" cy="83"/>
            </a:xfrm>
            <a:custGeom>
              <a:avLst/>
              <a:gdLst>
                <a:gd name="T0" fmla="*/ 2 w 62"/>
                <a:gd name="T1" fmla="*/ 0 h 95"/>
                <a:gd name="T2" fmla="*/ 2 w 62"/>
                <a:gd name="T3" fmla="*/ 10 h 95"/>
                <a:gd name="T4" fmla="*/ 0 w 62"/>
                <a:gd name="T5" fmla="*/ 5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4" name="Freeform 90">
              <a:extLst>
                <a:ext uri="{FF2B5EF4-FFF2-40B4-BE49-F238E27FC236}">
                  <a16:creationId xmlns:a16="http://schemas.microsoft.com/office/drawing/2014/main" id="{9C0A528B-AB10-4E39-BBA8-26CECEE7F387}"/>
                </a:ext>
              </a:extLst>
            </p:cNvPr>
            <p:cNvSpPr>
              <a:spLocks/>
            </p:cNvSpPr>
            <p:nvPr/>
          </p:nvSpPr>
          <p:spPr bwMode="auto">
            <a:xfrm>
              <a:off x="3165" y="2897"/>
              <a:ext cx="51" cy="82"/>
            </a:xfrm>
            <a:custGeom>
              <a:avLst/>
              <a:gdLst>
                <a:gd name="T0" fmla="*/ 2 w 62"/>
                <a:gd name="T1" fmla="*/ 0 h 93"/>
                <a:gd name="T2" fmla="*/ 0 w 62"/>
                <a:gd name="T3" fmla="*/ 10 h 93"/>
                <a:gd name="T4" fmla="*/ 2 w 62"/>
                <a:gd name="T5" fmla="*/ 12 h 93"/>
                <a:gd name="T6" fmla="*/ 2 w 62"/>
                <a:gd name="T7" fmla="*/ 0 h 93"/>
                <a:gd name="T8" fmla="*/ 0 60000 65536"/>
                <a:gd name="T9" fmla="*/ 0 60000 65536"/>
                <a:gd name="T10" fmla="*/ 0 60000 65536"/>
                <a:gd name="T11" fmla="*/ 0 60000 65536"/>
                <a:gd name="T12" fmla="*/ 0 w 62"/>
                <a:gd name="T13" fmla="*/ 0 h 93"/>
                <a:gd name="T14" fmla="*/ 62 w 62"/>
                <a:gd name="T15" fmla="*/ 93 h 93"/>
              </a:gdLst>
              <a:ahLst/>
              <a:cxnLst>
                <a:cxn ang="T8">
                  <a:pos x="T0" y="T1"/>
                </a:cxn>
                <a:cxn ang="T9">
                  <a:pos x="T2" y="T3"/>
                </a:cxn>
                <a:cxn ang="T10">
                  <a:pos x="T4" y="T5"/>
                </a:cxn>
                <a:cxn ang="T11">
                  <a:pos x="T6" y="T7"/>
                </a:cxn>
              </a:cxnLst>
              <a:rect l="T12" t="T13" r="T14" b="T15"/>
              <a:pathLst>
                <a:path w="62" h="93">
                  <a:moveTo>
                    <a:pt x="61" y="0"/>
                  </a:moveTo>
                  <a:lnTo>
                    <a:pt x="0" y="69"/>
                  </a:lnTo>
                  <a:lnTo>
                    <a:pt x="56" y="92"/>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5" name="Freeform 91">
              <a:extLst>
                <a:ext uri="{FF2B5EF4-FFF2-40B4-BE49-F238E27FC236}">
                  <a16:creationId xmlns:a16="http://schemas.microsoft.com/office/drawing/2014/main" id="{5D037C98-7985-41C2-A4CF-FD27673FE265}"/>
                </a:ext>
              </a:extLst>
            </p:cNvPr>
            <p:cNvSpPr>
              <a:spLocks/>
            </p:cNvSpPr>
            <p:nvPr/>
          </p:nvSpPr>
          <p:spPr bwMode="auto">
            <a:xfrm>
              <a:off x="4339" y="3059"/>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6" name="Freeform 92">
              <a:extLst>
                <a:ext uri="{FF2B5EF4-FFF2-40B4-BE49-F238E27FC236}">
                  <a16:creationId xmlns:a16="http://schemas.microsoft.com/office/drawing/2014/main" id="{B89BD6C1-C078-4508-AFAA-553CC94016DF}"/>
                </a:ext>
              </a:extLst>
            </p:cNvPr>
            <p:cNvSpPr>
              <a:spLocks/>
            </p:cNvSpPr>
            <p:nvPr/>
          </p:nvSpPr>
          <p:spPr bwMode="auto">
            <a:xfrm>
              <a:off x="3303" y="3275"/>
              <a:ext cx="53" cy="84"/>
            </a:xfrm>
            <a:custGeom>
              <a:avLst/>
              <a:gdLst>
                <a:gd name="T0" fmla="*/ 5 w 62"/>
                <a:gd name="T1" fmla="*/ 0 h 95"/>
                <a:gd name="T2" fmla="*/ 4 w 62"/>
                <a:gd name="T3" fmla="*/ 13 h 95"/>
                <a:gd name="T4" fmla="*/ 0 w 62"/>
                <a:gd name="T5" fmla="*/ 6 h 95"/>
                <a:gd name="T6" fmla="*/ 5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47" name="Oval 93">
              <a:extLst>
                <a:ext uri="{FF2B5EF4-FFF2-40B4-BE49-F238E27FC236}">
                  <a16:creationId xmlns:a16="http://schemas.microsoft.com/office/drawing/2014/main" id="{38B09EBA-16A9-4A58-BF64-6EFBEDA23A0A}"/>
                </a:ext>
              </a:extLst>
            </p:cNvPr>
            <p:cNvSpPr>
              <a:spLocks noChangeArrowheads="1"/>
            </p:cNvSpPr>
            <p:nvPr/>
          </p:nvSpPr>
          <p:spPr bwMode="auto">
            <a:xfrm>
              <a:off x="4163" y="2909"/>
              <a:ext cx="11" cy="19"/>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48" name="Oval 94">
              <a:extLst>
                <a:ext uri="{FF2B5EF4-FFF2-40B4-BE49-F238E27FC236}">
                  <a16:creationId xmlns:a16="http://schemas.microsoft.com/office/drawing/2014/main" id="{7E70A8AF-510D-494B-BC41-80E3D091802D}"/>
                </a:ext>
              </a:extLst>
            </p:cNvPr>
            <p:cNvSpPr>
              <a:spLocks noChangeArrowheads="1"/>
            </p:cNvSpPr>
            <p:nvPr/>
          </p:nvSpPr>
          <p:spPr bwMode="auto">
            <a:xfrm>
              <a:off x="4623" y="301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49" name="Oval 95">
              <a:extLst>
                <a:ext uri="{FF2B5EF4-FFF2-40B4-BE49-F238E27FC236}">
                  <a16:creationId xmlns:a16="http://schemas.microsoft.com/office/drawing/2014/main" id="{55C0FCBC-8A2D-41E1-A588-9911D97D6D44}"/>
                </a:ext>
              </a:extLst>
            </p:cNvPr>
            <p:cNvSpPr>
              <a:spLocks noChangeArrowheads="1"/>
            </p:cNvSpPr>
            <p:nvPr/>
          </p:nvSpPr>
          <p:spPr bwMode="auto">
            <a:xfrm>
              <a:off x="4059" y="327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50" name="Freeform 96">
              <a:extLst>
                <a:ext uri="{FF2B5EF4-FFF2-40B4-BE49-F238E27FC236}">
                  <a16:creationId xmlns:a16="http://schemas.microsoft.com/office/drawing/2014/main" id="{08CD8A3A-D567-471A-BB31-E5929386AA9C}"/>
                </a:ext>
              </a:extLst>
            </p:cNvPr>
            <p:cNvSpPr>
              <a:spLocks/>
            </p:cNvSpPr>
            <p:nvPr/>
          </p:nvSpPr>
          <p:spPr bwMode="auto">
            <a:xfrm>
              <a:off x="4700" y="2917"/>
              <a:ext cx="51" cy="78"/>
            </a:xfrm>
            <a:custGeom>
              <a:avLst/>
              <a:gdLst>
                <a:gd name="T0" fmla="*/ 3 w 61"/>
                <a:gd name="T1" fmla="*/ 0 h 88"/>
                <a:gd name="T2" fmla="*/ 0 w 61"/>
                <a:gd name="T3" fmla="*/ 12 h 88"/>
                <a:gd name="T4" fmla="*/ 3 w 61"/>
                <a:gd name="T5" fmla="*/ 12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1" name="Freeform 97">
              <a:extLst>
                <a:ext uri="{FF2B5EF4-FFF2-40B4-BE49-F238E27FC236}">
                  <a16:creationId xmlns:a16="http://schemas.microsoft.com/office/drawing/2014/main" id="{1F0076BC-2640-420E-9503-E7FAA103627F}"/>
                </a:ext>
              </a:extLst>
            </p:cNvPr>
            <p:cNvSpPr>
              <a:spLocks/>
            </p:cNvSpPr>
            <p:nvPr/>
          </p:nvSpPr>
          <p:spPr bwMode="auto">
            <a:xfrm>
              <a:off x="4404" y="3192"/>
              <a:ext cx="50" cy="78"/>
            </a:xfrm>
            <a:custGeom>
              <a:avLst/>
              <a:gdLst>
                <a:gd name="T0" fmla="*/ 3 w 59"/>
                <a:gd name="T1" fmla="*/ 0 h 88"/>
                <a:gd name="T2" fmla="*/ 0 w 59"/>
                <a:gd name="T3" fmla="*/ 12 h 88"/>
                <a:gd name="T4" fmla="*/ 4 w 59"/>
                <a:gd name="T5" fmla="*/ 12 h 88"/>
                <a:gd name="T6" fmla="*/ 3 w 59"/>
                <a:gd name="T7" fmla="*/ 0 h 88"/>
                <a:gd name="T8" fmla="*/ 0 60000 65536"/>
                <a:gd name="T9" fmla="*/ 0 60000 65536"/>
                <a:gd name="T10" fmla="*/ 0 60000 65536"/>
                <a:gd name="T11" fmla="*/ 0 60000 65536"/>
                <a:gd name="T12" fmla="*/ 0 w 59"/>
                <a:gd name="T13" fmla="*/ 0 h 88"/>
                <a:gd name="T14" fmla="*/ 59 w 59"/>
                <a:gd name="T15" fmla="*/ 88 h 88"/>
              </a:gdLst>
              <a:ahLst/>
              <a:cxnLst>
                <a:cxn ang="T8">
                  <a:pos x="T0" y="T1"/>
                </a:cxn>
                <a:cxn ang="T9">
                  <a:pos x="T2" y="T3"/>
                </a:cxn>
                <a:cxn ang="T10">
                  <a:pos x="T4" y="T5"/>
                </a:cxn>
                <a:cxn ang="T11">
                  <a:pos x="T6" y="T7"/>
                </a:cxn>
              </a:cxnLst>
              <a:rect l="T12" t="T13" r="T14" b="T15"/>
              <a:pathLst>
                <a:path w="59" h="88">
                  <a:moveTo>
                    <a:pt x="29" y="0"/>
                  </a:moveTo>
                  <a:lnTo>
                    <a:pt x="0" y="87"/>
                  </a:lnTo>
                  <a:lnTo>
                    <a:pt x="58" y="87"/>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2" name="Freeform 98">
              <a:extLst>
                <a:ext uri="{FF2B5EF4-FFF2-40B4-BE49-F238E27FC236}">
                  <a16:creationId xmlns:a16="http://schemas.microsoft.com/office/drawing/2014/main" id="{3026AFF5-7B8B-431B-9824-3602573AED6F}"/>
                </a:ext>
              </a:extLst>
            </p:cNvPr>
            <p:cNvSpPr>
              <a:spLocks/>
            </p:cNvSpPr>
            <p:nvPr/>
          </p:nvSpPr>
          <p:spPr bwMode="auto">
            <a:xfrm>
              <a:off x="4612" y="3235"/>
              <a:ext cx="50" cy="84"/>
            </a:xfrm>
            <a:custGeom>
              <a:avLst/>
              <a:gdLst>
                <a:gd name="T0" fmla="*/ 0 w 60"/>
                <a:gd name="T1" fmla="*/ 13 h 95"/>
                <a:gd name="T2" fmla="*/ 3 w 60"/>
                <a:gd name="T3" fmla="*/ 0 h 95"/>
                <a:gd name="T4" fmla="*/ 3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3" name="Freeform 99">
              <a:extLst>
                <a:ext uri="{FF2B5EF4-FFF2-40B4-BE49-F238E27FC236}">
                  <a16:creationId xmlns:a16="http://schemas.microsoft.com/office/drawing/2014/main" id="{78065CDB-B272-4CE9-8F13-2E2CA73CA8DF}"/>
                </a:ext>
              </a:extLst>
            </p:cNvPr>
            <p:cNvSpPr>
              <a:spLocks/>
            </p:cNvSpPr>
            <p:nvPr/>
          </p:nvSpPr>
          <p:spPr bwMode="auto">
            <a:xfrm>
              <a:off x="4465" y="2970"/>
              <a:ext cx="51" cy="84"/>
            </a:xfrm>
            <a:custGeom>
              <a:avLst/>
              <a:gdLst>
                <a:gd name="T0" fmla="*/ 0 w 62"/>
                <a:gd name="T1" fmla="*/ 0 h 95"/>
                <a:gd name="T2" fmla="*/ 2 w 62"/>
                <a:gd name="T3" fmla="*/ 13 h 95"/>
                <a:gd name="T4" fmla="*/ 2 w 62"/>
                <a:gd name="T5" fmla="*/ 6 h 95"/>
                <a:gd name="T6" fmla="*/ 0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0" y="0"/>
                  </a:moveTo>
                  <a:lnTo>
                    <a:pt x="13" y="94"/>
                  </a:lnTo>
                  <a:lnTo>
                    <a:pt x="61"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4" name="Freeform 100">
              <a:extLst>
                <a:ext uri="{FF2B5EF4-FFF2-40B4-BE49-F238E27FC236}">
                  <a16:creationId xmlns:a16="http://schemas.microsoft.com/office/drawing/2014/main" id="{8955C33C-61A5-4F9E-9983-379EA884920D}"/>
                </a:ext>
              </a:extLst>
            </p:cNvPr>
            <p:cNvSpPr>
              <a:spLocks/>
            </p:cNvSpPr>
            <p:nvPr/>
          </p:nvSpPr>
          <p:spPr bwMode="auto">
            <a:xfrm>
              <a:off x="3184" y="3111"/>
              <a:ext cx="51" cy="85"/>
            </a:xfrm>
            <a:custGeom>
              <a:avLst/>
              <a:gdLst>
                <a:gd name="T0" fmla="*/ 3 w 61"/>
                <a:gd name="T1" fmla="*/ 0 h 96"/>
                <a:gd name="T2" fmla="*/ 3 w 61"/>
                <a:gd name="T3" fmla="*/ 13 h 96"/>
                <a:gd name="T4" fmla="*/ 0 w 61"/>
                <a:gd name="T5" fmla="*/ 7 h 96"/>
                <a:gd name="T6" fmla="*/ 3 w 61"/>
                <a:gd name="T7" fmla="*/ 0 h 96"/>
                <a:gd name="T8" fmla="*/ 0 60000 65536"/>
                <a:gd name="T9" fmla="*/ 0 60000 65536"/>
                <a:gd name="T10" fmla="*/ 0 60000 65536"/>
                <a:gd name="T11" fmla="*/ 0 60000 65536"/>
                <a:gd name="T12" fmla="*/ 0 w 61"/>
                <a:gd name="T13" fmla="*/ 0 h 96"/>
                <a:gd name="T14" fmla="*/ 61 w 61"/>
                <a:gd name="T15" fmla="*/ 96 h 96"/>
              </a:gdLst>
              <a:ahLst/>
              <a:cxnLst>
                <a:cxn ang="T8">
                  <a:pos x="T0" y="T1"/>
                </a:cxn>
                <a:cxn ang="T9">
                  <a:pos x="T2" y="T3"/>
                </a:cxn>
                <a:cxn ang="T10">
                  <a:pos x="T4" y="T5"/>
                </a:cxn>
                <a:cxn ang="T11">
                  <a:pos x="T6" y="T7"/>
                </a:cxn>
              </a:cxnLst>
              <a:rect l="T12" t="T13" r="T14" b="T15"/>
              <a:pathLst>
                <a:path w="61" h="96">
                  <a:moveTo>
                    <a:pt x="60" y="0"/>
                  </a:moveTo>
                  <a:lnTo>
                    <a:pt x="49" y="95"/>
                  </a:lnTo>
                  <a:lnTo>
                    <a:pt x="0" y="47"/>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5" name="Freeform 101">
              <a:extLst>
                <a:ext uri="{FF2B5EF4-FFF2-40B4-BE49-F238E27FC236}">
                  <a16:creationId xmlns:a16="http://schemas.microsoft.com/office/drawing/2014/main" id="{59C607F0-8A2E-4564-8DF8-678723445AF2}"/>
                </a:ext>
              </a:extLst>
            </p:cNvPr>
            <p:cNvSpPr>
              <a:spLocks/>
            </p:cNvSpPr>
            <p:nvPr/>
          </p:nvSpPr>
          <p:spPr bwMode="auto">
            <a:xfrm>
              <a:off x="3490" y="2940"/>
              <a:ext cx="51" cy="84"/>
            </a:xfrm>
            <a:custGeom>
              <a:avLst/>
              <a:gdLst>
                <a:gd name="T0" fmla="*/ 0 w 60"/>
                <a:gd name="T1" fmla="*/ 0 h 95"/>
                <a:gd name="T2" fmla="*/ 3 w 60"/>
                <a:gd name="T3" fmla="*/ 13 h 95"/>
                <a:gd name="T4" fmla="*/ 5 w 60"/>
                <a:gd name="T5" fmla="*/ 6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56" name="Oval 102">
              <a:extLst>
                <a:ext uri="{FF2B5EF4-FFF2-40B4-BE49-F238E27FC236}">
                  <a16:creationId xmlns:a16="http://schemas.microsoft.com/office/drawing/2014/main" id="{A0B41855-AF1E-4FC8-BC6B-0CDE596049D1}"/>
                </a:ext>
              </a:extLst>
            </p:cNvPr>
            <p:cNvSpPr>
              <a:spLocks noChangeArrowheads="1"/>
            </p:cNvSpPr>
            <p:nvPr/>
          </p:nvSpPr>
          <p:spPr bwMode="auto">
            <a:xfrm>
              <a:off x="3556" y="3043"/>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57" name="Oval 103">
              <a:extLst>
                <a:ext uri="{FF2B5EF4-FFF2-40B4-BE49-F238E27FC236}">
                  <a16:creationId xmlns:a16="http://schemas.microsoft.com/office/drawing/2014/main" id="{6340D3F9-E1A2-4E8E-A4EF-00BD74A5F4B1}"/>
                </a:ext>
              </a:extLst>
            </p:cNvPr>
            <p:cNvSpPr>
              <a:spLocks noChangeArrowheads="1"/>
            </p:cNvSpPr>
            <p:nvPr/>
          </p:nvSpPr>
          <p:spPr bwMode="auto">
            <a:xfrm>
              <a:off x="3692" y="3324"/>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58" name="Oval 104">
              <a:extLst>
                <a:ext uri="{FF2B5EF4-FFF2-40B4-BE49-F238E27FC236}">
                  <a16:creationId xmlns:a16="http://schemas.microsoft.com/office/drawing/2014/main" id="{0E32CB43-984A-4150-ACD4-8775BE55B08A}"/>
                </a:ext>
              </a:extLst>
            </p:cNvPr>
            <p:cNvSpPr>
              <a:spLocks noChangeArrowheads="1"/>
            </p:cNvSpPr>
            <p:nvPr/>
          </p:nvSpPr>
          <p:spPr bwMode="auto">
            <a:xfrm>
              <a:off x="3261" y="3134"/>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59" name="Oval 105">
              <a:extLst>
                <a:ext uri="{FF2B5EF4-FFF2-40B4-BE49-F238E27FC236}">
                  <a16:creationId xmlns:a16="http://schemas.microsoft.com/office/drawing/2014/main" id="{8B2827A3-2699-41F9-8B4E-A583EDD833FF}"/>
                </a:ext>
              </a:extLst>
            </p:cNvPr>
            <p:cNvSpPr>
              <a:spLocks noChangeArrowheads="1"/>
            </p:cNvSpPr>
            <p:nvPr/>
          </p:nvSpPr>
          <p:spPr bwMode="auto">
            <a:xfrm>
              <a:off x="3014" y="3191"/>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0" name="Oval 106">
              <a:extLst>
                <a:ext uri="{FF2B5EF4-FFF2-40B4-BE49-F238E27FC236}">
                  <a16:creationId xmlns:a16="http://schemas.microsoft.com/office/drawing/2014/main" id="{418606AC-654A-452D-A627-0658236A6451}"/>
                </a:ext>
              </a:extLst>
            </p:cNvPr>
            <p:cNvSpPr>
              <a:spLocks noChangeArrowheads="1"/>
            </p:cNvSpPr>
            <p:nvPr/>
          </p:nvSpPr>
          <p:spPr bwMode="auto">
            <a:xfrm>
              <a:off x="3107" y="3188"/>
              <a:ext cx="13"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1" name="Oval 107">
              <a:extLst>
                <a:ext uri="{FF2B5EF4-FFF2-40B4-BE49-F238E27FC236}">
                  <a16:creationId xmlns:a16="http://schemas.microsoft.com/office/drawing/2014/main" id="{80879B59-4098-4726-B154-150498841A61}"/>
                </a:ext>
              </a:extLst>
            </p:cNvPr>
            <p:cNvSpPr>
              <a:spLocks noChangeArrowheads="1"/>
            </p:cNvSpPr>
            <p:nvPr/>
          </p:nvSpPr>
          <p:spPr bwMode="auto">
            <a:xfrm>
              <a:off x="4014" y="3173"/>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2" name="Freeform 108">
              <a:extLst>
                <a:ext uri="{FF2B5EF4-FFF2-40B4-BE49-F238E27FC236}">
                  <a16:creationId xmlns:a16="http://schemas.microsoft.com/office/drawing/2014/main" id="{7D05F7E8-A8AE-4DF3-B593-4E38E8D48C58}"/>
                </a:ext>
              </a:extLst>
            </p:cNvPr>
            <p:cNvSpPr>
              <a:spLocks/>
            </p:cNvSpPr>
            <p:nvPr/>
          </p:nvSpPr>
          <p:spPr bwMode="auto">
            <a:xfrm>
              <a:off x="4270" y="3171"/>
              <a:ext cx="45" cy="85"/>
            </a:xfrm>
            <a:custGeom>
              <a:avLst/>
              <a:gdLst>
                <a:gd name="T0" fmla="*/ 3 w 53"/>
                <a:gd name="T1" fmla="*/ 0 h 96"/>
                <a:gd name="T2" fmla="*/ 0 w 53"/>
                <a:gd name="T3" fmla="*/ 9 h 96"/>
                <a:gd name="T4" fmla="*/ 3 w 53"/>
                <a:gd name="T5" fmla="*/ 13 h 96"/>
                <a:gd name="T6" fmla="*/ 3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63" name="Oval 109">
              <a:extLst>
                <a:ext uri="{FF2B5EF4-FFF2-40B4-BE49-F238E27FC236}">
                  <a16:creationId xmlns:a16="http://schemas.microsoft.com/office/drawing/2014/main" id="{AFBA26E6-0838-40B0-8956-EE6E513B3AEA}"/>
                </a:ext>
              </a:extLst>
            </p:cNvPr>
            <p:cNvSpPr>
              <a:spLocks noChangeArrowheads="1"/>
            </p:cNvSpPr>
            <p:nvPr/>
          </p:nvSpPr>
          <p:spPr bwMode="auto">
            <a:xfrm>
              <a:off x="4416" y="2909"/>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4" name="Freeform 110">
              <a:extLst>
                <a:ext uri="{FF2B5EF4-FFF2-40B4-BE49-F238E27FC236}">
                  <a16:creationId xmlns:a16="http://schemas.microsoft.com/office/drawing/2014/main" id="{78B54795-6F1D-4C27-84A4-1CBB4C206079}"/>
                </a:ext>
              </a:extLst>
            </p:cNvPr>
            <p:cNvSpPr>
              <a:spLocks/>
            </p:cNvSpPr>
            <p:nvPr/>
          </p:nvSpPr>
          <p:spPr bwMode="auto">
            <a:xfrm>
              <a:off x="4231" y="2963"/>
              <a:ext cx="51" cy="84"/>
            </a:xfrm>
            <a:custGeom>
              <a:avLst/>
              <a:gdLst>
                <a:gd name="T0" fmla="*/ 2 w 62"/>
                <a:gd name="T1" fmla="*/ 0 h 95"/>
                <a:gd name="T2" fmla="*/ 2 w 62"/>
                <a:gd name="T3" fmla="*/ 13 h 95"/>
                <a:gd name="T4" fmla="*/ 0 w 62"/>
                <a:gd name="T5" fmla="*/ 6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65" name="Oval 111">
              <a:extLst>
                <a:ext uri="{FF2B5EF4-FFF2-40B4-BE49-F238E27FC236}">
                  <a16:creationId xmlns:a16="http://schemas.microsoft.com/office/drawing/2014/main" id="{FA0066C4-8C44-41E4-9950-D6A77878E3CC}"/>
                </a:ext>
              </a:extLst>
            </p:cNvPr>
            <p:cNvSpPr>
              <a:spLocks noChangeArrowheads="1"/>
            </p:cNvSpPr>
            <p:nvPr/>
          </p:nvSpPr>
          <p:spPr bwMode="auto">
            <a:xfrm>
              <a:off x="4183" y="3046"/>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6" name="Oval 112">
              <a:extLst>
                <a:ext uri="{FF2B5EF4-FFF2-40B4-BE49-F238E27FC236}">
                  <a16:creationId xmlns:a16="http://schemas.microsoft.com/office/drawing/2014/main" id="{722BDD1B-67C7-40A9-B3E4-D9A3A69084D0}"/>
                </a:ext>
              </a:extLst>
            </p:cNvPr>
            <p:cNvSpPr>
              <a:spLocks noChangeArrowheads="1"/>
            </p:cNvSpPr>
            <p:nvPr/>
          </p:nvSpPr>
          <p:spPr bwMode="auto">
            <a:xfrm>
              <a:off x="4564" y="3267"/>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67" name="Freeform 113">
              <a:extLst>
                <a:ext uri="{FF2B5EF4-FFF2-40B4-BE49-F238E27FC236}">
                  <a16:creationId xmlns:a16="http://schemas.microsoft.com/office/drawing/2014/main" id="{4C63672E-CFBE-484E-BF0A-570A5AC669F6}"/>
                </a:ext>
              </a:extLst>
            </p:cNvPr>
            <p:cNvSpPr>
              <a:spLocks/>
            </p:cNvSpPr>
            <p:nvPr/>
          </p:nvSpPr>
          <p:spPr bwMode="auto">
            <a:xfrm>
              <a:off x="4785" y="3153"/>
              <a:ext cx="51" cy="84"/>
            </a:xfrm>
            <a:custGeom>
              <a:avLst/>
              <a:gdLst>
                <a:gd name="T0" fmla="*/ 3 w 61"/>
                <a:gd name="T1" fmla="*/ 13 h 95"/>
                <a:gd name="T2" fmla="*/ 3 w 61"/>
                <a:gd name="T3" fmla="*/ 0 h 95"/>
                <a:gd name="T4" fmla="*/ 0 w 61"/>
                <a:gd name="T5" fmla="*/ 7 h 95"/>
                <a:gd name="T6" fmla="*/ 3 w 61"/>
                <a:gd name="T7" fmla="*/ 13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94"/>
                  </a:moveTo>
                  <a:lnTo>
                    <a:pt x="48" y="0"/>
                  </a:lnTo>
                  <a:lnTo>
                    <a:pt x="0" y="48"/>
                  </a:lnTo>
                  <a:lnTo>
                    <a:pt x="6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68" name="Freeform 114">
              <a:extLst>
                <a:ext uri="{FF2B5EF4-FFF2-40B4-BE49-F238E27FC236}">
                  <a16:creationId xmlns:a16="http://schemas.microsoft.com/office/drawing/2014/main" id="{003C33B6-52CB-4A77-8A0F-38BCA3F0BBE8}"/>
                </a:ext>
              </a:extLst>
            </p:cNvPr>
            <p:cNvSpPr>
              <a:spLocks/>
            </p:cNvSpPr>
            <p:nvPr/>
          </p:nvSpPr>
          <p:spPr bwMode="auto">
            <a:xfrm>
              <a:off x="4645" y="3093"/>
              <a:ext cx="51" cy="84"/>
            </a:xfrm>
            <a:custGeom>
              <a:avLst/>
              <a:gdLst>
                <a:gd name="T0" fmla="*/ 0 w 61"/>
                <a:gd name="T1" fmla="*/ 13 h 95"/>
                <a:gd name="T2" fmla="*/ 3 w 61"/>
                <a:gd name="T3" fmla="*/ 0 h 95"/>
                <a:gd name="T4" fmla="*/ 3 w 61"/>
                <a:gd name="T5" fmla="*/ 7 h 95"/>
                <a:gd name="T6" fmla="*/ 0 w 61"/>
                <a:gd name="T7" fmla="*/ 13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94"/>
                  </a:moveTo>
                  <a:lnTo>
                    <a:pt x="13" y="0"/>
                  </a:lnTo>
                  <a:lnTo>
                    <a:pt x="60"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69" name="Freeform 115">
              <a:extLst>
                <a:ext uri="{FF2B5EF4-FFF2-40B4-BE49-F238E27FC236}">
                  <a16:creationId xmlns:a16="http://schemas.microsoft.com/office/drawing/2014/main" id="{AE2F43AE-0968-4250-8712-D27CE2CB9938}"/>
                </a:ext>
              </a:extLst>
            </p:cNvPr>
            <p:cNvSpPr>
              <a:spLocks/>
            </p:cNvSpPr>
            <p:nvPr/>
          </p:nvSpPr>
          <p:spPr bwMode="auto">
            <a:xfrm>
              <a:off x="3979" y="3232"/>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70" name="Freeform 116">
              <a:extLst>
                <a:ext uri="{FF2B5EF4-FFF2-40B4-BE49-F238E27FC236}">
                  <a16:creationId xmlns:a16="http://schemas.microsoft.com/office/drawing/2014/main" id="{1EE4EC1D-4E5F-4086-BABB-29D6ADF5E36C}"/>
                </a:ext>
              </a:extLst>
            </p:cNvPr>
            <p:cNvSpPr>
              <a:spLocks/>
            </p:cNvSpPr>
            <p:nvPr/>
          </p:nvSpPr>
          <p:spPr bwMode="auto">
            <a:xfrm>
              <a:off x="3808" y="3261"/>
              <a:ext cx="51" cy="83"/>
            </a:xfrm>
            <a:custGeom>
              <a:avLst/>
              <a:gdLst>
                <a:gd name="T0" fmla="*/ 2 w 62"/>
                <a:gd name="T1" fmla="*/ 0 h 95"/>
                <a:gd name="T2" fmla="*/ 2 w 62"/>
                <a:gd name="T3" fmla="*/ 10 h 95"/>
                <a:gd name="T4" fmla="*/ 0 w 62"/>
                <a:gd name="T5" fmla="*/ 5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71" name="Freeform 117">
              <a:extLst>
                <a:ext uri="{FF2B5EF4-FFF2-40B4-BE49-F238E27FC236}">
                  <a16:creationId xmlns:a16="http://schemas.microsoft.com/office/drawing/2014/main" id="{EA80BED9-2E10-4814-98D4-64B718F7BD22}"/>
                </a:ext>
              </a:extLst>
            </p:cNvPr>
            <p:cNvSpPr>
              <a:spLocks/>
            </p:cNvSpPr>
            <p:nvPr/>
          </p:nvSpPr>
          <p:spPr bwMode="auto">
            <a:xfrm>
              <a:off x="3731" y="3219"/>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72" name="Freeform 118">
              <a:extLst>
                <a:ext uri="{FF2B5EF4-FFF2-40B4-BE49-F238E27FC236}">
                  <a16:creationId xmlns:a16="http://schemas.microsoft.com/office/drawing/2014/main" id="{48A48C93-8EBB-4481-A561-D60FD49BAB66}"/>
                </a:ext>
              </a:extLst>
            </p:cNvPr>
            <p:cNvSpPr>
              <a:spLocks/>
            </p:cNvSpPr>
            <p:nvPr/>
          </p:nvSpPr>
          <p:spPr bwMode="auto">
            <a:xfrm>
              <a:off x="4064" y="3160"/>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4"/>
                  </a:moveTo>
                  <a:lnTo>
                    <a:pt x="89" y="58"/>
                  </a:lnTo>
                  <a:lnTo>
                    <a:pt x="86" y="0"/>
                  </a:lnTo>
                  <a:lnTo>
                    <a:pt x="0" y="3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73" name="Oval 119">
              <a:extLst>
                <a:ext uri="{FF2B5EF4-FFF2-40B4-BE49-F238E27FC236}">
                  <a16:creationId xmlns:a16="http://schemas.microsoft.com/office/drawing/2014/main" id="{3577BFD0-8F04-4033-AF67-637947FC799C}"/>
                </a:ext>
              </a:extLst>
            </p:cNvPr>
            <p:cNvSpPr>
              <a:spLocks noChangeArrowheads="1"/>
            </p:cNvSpPr>
            <p:nvPr/>
          </p:nvSpPr>
          <p:spPr bwMode="auto">
            <a:xfrm>
              <a:off x="4733" y="3179"/>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74" name="Oval 120">
              <a:extLst>
                <a:ext uri="{FF2B5EF4-FFF2-40B4-BE49-F238E27FC236}">
                  <a16:creationId xmlns:a16="http://schemas.microsoft.com/office/drawing/2014/main" id="{CDE8E3BB-65A3-44FA-9DCD-59035E772D53}"/>
                </a:ext>
              </a:extLst>
            </p:cNvPr>
            <p:cNvSpPr>
              <a:spLocks noChangeArrowheads="1"/>
            </p:cNvSpPr>
            <p:nvPr/>
          </p:nvSpPr>
          <p:spPr bwMode="auto">
            <a:xfrm>
              <a:off x="3229" y="3000"/>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75" name="Oval 121">
              <a:extLst>
                <a:ext uri="{FF2B5EF4-FFF2-40B4-BE49-F238E27FC236}">
                  <a16:creationId xmlns:a16="http://schemas.microsoft.com/office/drawing/2014/main" id="{47082890-3ED1-463A-9A1C-294B60622C0B}"/>
                </a:ext>
              </a:extLst>
            </p:cNvPr>
            <p:cNvSpPr>
              <a:spLocks noChangeArrowheads="1"/>
            </p:cNvSpPr>
            <p:nvPr/>
          </p:nvSpPr>
          <p:spPr bwMode="auto">
            <a:xfrm>
              <a:off x="3695" y="2980"/>
              <a:ext cx="13"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76" name="Oval 122">
              <a:extLst>
                <a:ext uri="{FF2B5EF4-FFF2-40B4-BE49-F238E27FC236}">
                  <a16:creationId xmlns:a16="http://schemas.microsoft.com/office/drawing/2014/main" id="{D0F0D9A9-A87A-4AA2-B3C6-8CE349EB5A35}"/>
                </a:ext>
              </a:extLst>
            </p:cNvPr>
            <p:cNvSpPr>
              <a:spLocks noChangeArrowheads="1"/>
            </p:cNvSpPr>
            <p:nvPr/>
          </p:nvSpPr>
          <p:spPr bwMode="auto">
            <a:xfrm>
              <a:off x="4351" y="333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77" name="Oval 123">
              <a:extLst>
                <a:ext uri="{FF2B5EF4-FFF2-40B4-BE49-F238E27FC236}">
                  <a16:creationId xmlns:a16="http://schemas.microsoft.com/office/drawing/2014/main" id="{E0C49B62-28E6-4A00-B7B0-15AE72820707}"/>
                </a:ext>
              </a:extLst>
            </p:cNvPr>
            <p:cNvSpPr>
              <a:spLocks noChangeArrowheads="1"/>
            </p:cNvSpPr>
            <p:nvPr/>
          </p:nvSpPr>
          <p:spPr bwMode="auto">
            <a:xfrm>
              <a:off x="3807" y="3196"/>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79978" name="Freeform 124">
              <a:extLst>
                <a:ext uri="{FF2B5EF4-FFF2-40B4-BE49-F238E27FC236}">
                  <a16:creationId xmlns:a16="http://schemas.microsoft.com/office/drawing/2014/main" id="{8EE99F4B-A336-4E50-88EE-30CE86A564D7}"/>
                </a:ext>
              </a:extLst>
            </p:cNvPr>
            <p:cNvSpPr>
              <a:spLocks/>
            </p:cNvSpPr>
            <p:nvPr/>
          </p:nvSpPr>
          <p:spPr bwMode="auto">
            <a:xfrm>
              <a:off x="2841" y="3226"/>
              <a:ext cx="49" cy="84"/>
            </a:xfrm>
            <a:custGeom>
              <a:avLst/>
              <a:gdLst>
                <a:gd name="T0" fmla="*/ 0 w 60"/>
                <a:gd name="T1" fmla="*/ 13 h 95"/>
                <a:gd name="T2" fmla="*/ 2 w 60"/>
                <a:gd name="T3" fmla="*/ 0 h 95"/>
                <a:gd name="T4" fmla="*/ 2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7"/>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79" name="Freeform 125">
              <a:extLst>
                <a:ext uri="{FF2B5EF4-FFF2-40B4-BE49-F238E27FC236}">
                  <a16:creationId xmlns:a16="http://schemas.microsoft.com/office/drawing/2014/main" id="{0634B257-DCA0-466A-BC73-FF4091832A83}"/>
                </a:ext>
              </a:extLst>
            </p:cNvPr>
            <p:cNvSpPr>
              <a:spLocks/>
            </p:cNvSpPr>
            <p:nvPr/>
          </p:nvSpPr>
          <p:spPr bwMode="auto">
            <a:xfrm>
              <a:off x="3112" y="3286"/>
              <a:ext cx="50" cy="84"/>
            </a:xfrm>
            <a:custGeom>
              <a:avLst/>
              <a:gdLst>
                <a:gd name="T0" fmla="*/ 0 w 60"/>
                <a:gd name="T1" fmla="*/ 13 h 95"/>
                <a:gd name="T2" fmla="*/ 3 w 60"/>
                <a:gd name="T3" fmla="*/ 0 h 95"/>
                <a:gd name="T4" fmla="*/ 3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79980" name="Line 126">
              <a:extLst>
                <a:ext uri="{FF2B5EF4-FFF2-40B4-BE49-F238E27FC236}">
                  <a16:creationId xmlns:a16="http://schemas.microsoft.com/office/drawing/2014/main" id="{34F13110-8EA5-4D6F-94A5-DBE1DC60BEF4}"/>
                </a:ext>
              </a:extLst>
            </p:cNvPr>
            <p:cNvSpPr>
              <a:spLocks noChangeShapeType="1"/>
            </p:cNvSpPr>
            <p:nvPr/>
          </p:nvSpPr>
          <p:spPr bwMode="auto">
            <a:xfrm flipH="1" flipV="1">
              <a:off x="2947" y="2437"/>
              <a:ext cx="6" cy="4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9981" name="Line 127">
              <a:extLst>
                <a:ext uri="{FF2B5EF4-FFF2-40B4-BE49-F238E27FC236}">
                  <a16:creationId xmlns:a16="http://schemas.microsoft.com/office/drawing/2014/main" id="{2302B246-DDC2-4D9F-AFCB-CE32BD52A137}"/>
                </a:ext>
              </a:extLst>
            </p:cNvPr>
            <p:cNvSpPr>
              <a:spLocks noChangeShapeType="1"/>
            </p:cNvSpPr>
            <p:nvPr/>
          </p:nvSpPr>
          <p:spPr bwMode="auto">
            <a:xfrm>
              <a:off x="2968" y="2680"/>
              <a:ext cx="943" cy="0"/>
            </a:xfrm>
            <a:prstGeom prst="line">
              <a:avLst/>
            </a:prstGeom>
            <a:noFill/>
            <a:ln w="1905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dirty="0"/>
            </a:p>
          </p:txBody>
        </p:sp>
        <p:sp>
          <p:nvSpPr>
            <p:cNvPr id="79982" name="Line 128">
              <a:extLst>
                <a:ext uri="{FF2B5EF4-FFF2-40B4-BE49-F238E27FC236}">
                  <a16:creationId xmlns:a16="http://schemas.microsoft.com/office/drawing/2014/main" id="{2B035079-A615-4DA7-8178-9CED63E0726A}"/>
                </a:ext>
              </a:extLst>
            </p:cNvPr>
            <p:cNvSpPr>
              <a:spLocks noChangeShapeType="1"/>
            </p:cNvSpPr>
            <p:nvPr/>
          </p:nvSpPr>
          <p:spPr bwMode="auto">
            <a:xfrm>
              <a:off x="2447" y="3118"/>
              <a:ext cx="2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9983" name="Line 129">
              <a:extLst>
                <a:ext uri="{FF2B5EF4-FFF2-40B4-BE49-F238E27FC236}">
                  <a16:creationId xmlns:a16="http://schemas.microsoft.com/office/drawing/2014/main" id="{231D3908-489D-4416-AE17-4E05A14C3B48}"/>
                </a:ext>
              </a:extLst>
            </p:cNvPr>
            <p:cNvSpPr>
              <a:spLocks noChangeShapeType="1"/>
            </p:cNvSpPr>
            <p:nvPr/>
          </p:nvSpPr>
          <p:spPr bwMode="auto">
            <a:xfrm>
              <a:off x="2565" y="3133"/>
              <a:ext cx="0" cy="337"/>
            </a:xfrm>
            <a:prstGeom prst="line">
              <a:avLst/>
            </a:prstGeom>
            <a:noFill/>
            <a:ln w="19050">
              <a:solidFill>
                <a:schemeClr val="tx1"/>
              </a:solidFill>
              <a:round/>
              <a:headEnd type="triangle" w="med" len="lg"/>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9984" name="Line 130">
              <a:extLst>
                <a:ext uri="{FF2B5EF4-FFF2-40B4-BE49-F238E27FC236}">
                  <a16:creationId xmlns:a16="http://schemas.microsoft.com/office/drawing/2014/main" id="{17DFD0E7-A582-4371-BFF8-8A28280C76E1}"/>
                </a:ext>
              </a:extLst>
            </p:cNvPr>
            <p:cNvSpPr>
              <a:spLocks noChangeShapeType="1"/>
            </p:cNvSpPr>
            <p:nvPr/>
          </p:nvSpPr>
          <p:spPr bwMode="auto">
            <a:xfrm flipV="1">
              <a:off x="2565" y="2499"/>
              <a:ext cx="0" cy="366"/>
            </a:xfrm>
            <a:prstGeom prst="line">
              <a:avLst/>
            </a:prstGeom>
            <a:noFill/>
            <a:ln w="19050">
              <a:solidFill>
                <a:schemeClr val="tx1"/>
              </a:solidFill>
              <a:round/>
              <a:headEnd type="triangle" w="med" len="lg"/>
              <a:tailEnd type="none" w="med" len="lg"/>
            </a:ln>
            <a:extLst>
              <a:ext uri="{909E8E84-426E-40DD-AFC4-6F175D3DCCD1}">
                <a14:hiddenFill xmlns:a14="http://schemas.microsoft.com/office/drawing/2010/main">
                  <a:noFill/>
                </a14:hiddenFill>
              </a:ext>
            </a:extLst>
          </p:spPr>
          <p:txBody>
            <a:bodyPr wrap="none" anchor="ctr"/>
            <a:lstStyle/>
            <a:p>
              <a:endParaRPr lang="en-US" dirty="0"/>
            </a:p>
          </p:txBody>
        </p:sp>
        <p:sp>
          <p:nvSpPr>
            <p:cNvPr id="79985" name="Rectangle 131">
              <a:extLst>
                <a:ext uri="{FF2B5EF4-FFF2-40B4-BE49-F238E27FC236}">
                  <a16:creationId xmlns:a16="http://schemas.microsoft.com/office/drawing/2014/main" id="{31B71F8A-0566-4DC8-A1C5-7EC3D5A84F0E}"/>
                </a:ext>
              </a:extLst>
            </p:cNvPr>
            <p:cNvSpPr>
              <a:spLocks noChangeArrowheads="1"/>
            </p:cNvSpPr>
            <p:nvPr/>
          </p:nvSpPr>
          <p:spPr bwMode="auto">
            <a:xfrm>
              <a:off x="3107" y="2457"/>
              <a:ext cx="8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t>.75 inches</a:t>
              </a:r>
            </a:p>
          </p:txBody>
        </p:sp>
        <p:sp>
          <p:nvSpPr>
            <p:cNvPr id="79986" name="Rectangle 132">
              <a:extLst>
                <a:ext uri="{FF2B5EF4-FFF2-40B4-BE49-F238E27FC236}">
                  <a16:creationId xmlns:a16="http://schemas.microsoft.com/office/drawing/2014/main" id="{81668D2A-7D91-4ED4-B49C-F88DB661178A}"/>
                </a:ext>
              </a:extLst>
            </p:cNvPr>
            <p:cNvSpPr>
              <a:spLocks noChangeArrowheads="1"/>
            </p:cNvSpPr>
            <p:nvPr/>
          </p:nvSpPr>
          <p:spPr bwMode="auto">
            <a:xfrm>
              <a:off x="2093" y="3471"/>
              <a:ext cx="8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t>.125 inches</a:t>
              </a:r>
            </a:p>
          </p:txBody>
        </p:sp>
        <p:sp>
          <p:nvSpPr>
            <p:cNvPr id="79987" name="Rectangle 133">
              <a:extLst>
                <a:ext uri="{FF2B5EF4-FFF2-40B4-BE49-F238E27FC236}">
                  <a16:creationId xmlns:a16="http://schemas.microsoft.com/office/drawing/2014/main" id="{CE45294C-6F84-4A1C-9DCB-D3B09F860A7D}"/>
                </a:ext>
              </a:extLst>
            </p:cNvPr>
            <p:cNvSpPr>
              <a:spLocks noChangeArrowheads="1"/>
            </p:cNvSpPr>
            <p:nvPr/>
          </p:nvSpPr>
          <p:spPr bwMode="auto">
            <a:xfrm>
              <a:off x="1164" y="2223"/>
              <a:ext cx="1537"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dirty="0"/>
                <a:t>Saw blade thickness</a:t>
              </a:r>
            </a:p>
            <a:p>
              <a:pPr>
                <a:spcBef>
                  <a:spcPct val="0"/>
                </a:spcBef>
                <a:buClrTx/>
                <a:buSzTx/>
                <a:buFontTx/>
                <a:buNone/>
              </a:pPr>
              <a:r>
                <a:rPr lang="en-US" altLang="en-US" sz="1800" b="1" dirty="0"/>
                <a:t>(.125 inches)</a:t>
              </a:r>
            </a:p>
          </p:txBody>
        </p:sp>
        <p:sp>
          <p:nvSpPr>
            <p:cNvPr id="79988" name="Line 134">
              <a:extLst>
                <a:ext uri="{FF2B5EF4-FFF2-40B4-BE49-F238E27FC236}">
                  <a16:creationId xmlns:a16="http://schemas.microsoft.com/office/drawing/2014/main" id="{79A2ECF6-29E6-46C5-AF3D-B042A91E238B}"/>
                </a:ext>
              </a:extLst>
            </p:cNvPr>
            <p:cNvSpPr>
              <a:spLocks noChangeShapeType="1"/>
            </p:cNvSpPr>
            <p:nvPr/>
          </p:nvSpPr>
          <p:spPr bwMode="auto">
            <a:xfrm flipV="1">
              <a:off x="1764" y="2593"/>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9989" name="Line 135">
              <a:extLst>
                <a:ext uri="{FF2B5EF4-FFF2-40B4-BE49-F238E27FC236}">
                  <a16:creationId xmlns:a16="http://schemas.microsoft.com/office/drawing/2014/main" id="{9DFAF436-D26D-4F5A-8AB0-5E09A36D6DDF}"/>
                </a:ext>
              </a:extLst>
            </p:cNvPr>
            <p:cNvSpPr>
              <a:spLocks noChangeShapeType="1"/>
            </p:cNvSpPr>
            <p:nvPr/>
          </p:nvSpPr>
          <p:spPr bwMode="auto">
            <a:xfrm flipV="1">
              <a:off x="2092" y="2593"/>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9990" name="Line 136">
              <a:extLst>
                <a:ext uri="{FF2B5EF4-FFF2-40B4-BE49-F238E27FC236}">
                  <a16:creationId xmlns:a16="http://schemas.microsoft.com/office/drawing/2014/main" id="{E3465B7E-27FD-495C-8331-12B2C6EB4667}"/>
                </a:ext>
              </a:extLst>
            </p:cNvPr>
            <p:cNvSpPr>
              <a:spLocks noChangeShapeType="1"/>
            </p:cNvSpPr>
            <p:nvPr/>
          </p:nvSpPr>
          <p:spPr bwMode="auto">
            <a:xfrm>
              <a:off x="1769" y="2707"/>
              <a:ext cx="317" cy="0"/>
            </a:xfrm>
            <a:prstGeom prst="line">
              <a:avLst/>
            </a:prstGeom>
            <a:noFill/>
            <a:ln w="1905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dirty="0"/>
            </a:p>
          </p:txBody>
        </p:sp>
        <p:sp>
          <p:nvSpPr>
            <p:cNvPr id="79991" name="Line 137">
              <a:extLst>
                <a:ext uri="{FF2B5EF4-FFF2-40B4-BE49-F238E27FC236}">
                  <a16:creationId xmlns:a16="http://schemas.microsoft.com/office/drawing/2014/main" id="{B70C81E1-319B-4BD3-B0A5-D860E3A883AC}"/>
                </a:ext>
              </a:extLst>
            </p:cNvPr>
            <p:cNvSpPr>
              <a:spLocks noChangeShapeType="1"/>
            </p:cNvSpPr>
            <p:nvPr/>
          </p:nvSpPr>
          <p:spPr bwMode="auto">
            <a:xfrm flipH="1" flipV="1">
              <a:off x="3929" y="2438"/>
              <a:ext cx="5" cy="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363" name="Text Box 138">
              <a:extLst>
                <a:ext uri="{FF2B5EF4-FFF2-40B4-BE49-F238E27FC236}">
                  <a16:creationId xmlns:a16="http://schemas.microsoft.com/office/drawing/2014/main" id="{E2FE02D0-2CAB-445D-AC0A-04F95391E2D9}"/>
                </a:ext>
              </a:extLst>
            </p:cNvPr>
            <p:cNvSpPr txBox="1">
              <a:spLocks noChangeArrowheads="1"/>
            </p:cNvSpPr>
            <p:nvPr/>
          </p:nvSpPr>
          <p:spPr bwMode="auto">
            <a:xfrm>
              <a:off x="1919" y="1925"/>
              <a:ext cx="2372" cy="330"/>
            </a:xfrm>
            <a:prstGeom prst="rect">
              <a:avLst/>
            </a:prstGeom>
            <a:noFill/>
            <a:ln>
              <a:noFill/>
            </a:ln>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defRPr/>
              </a:pPr>
              <a:r>
                <a:rPr lang="en-US" sz="2800" b="1" dirty="0">
                  <a:latin typeface="+mn-lt"/>
                </a:rPr>
                <a:t>Diamond Grooving</a:t>
              </a:r>
            </a:p>
          </p:txBody>
        </p:sp>
      </p:grpSp>
      <p:pic>
        <p:nvPicPr>
          <p:cNvPr id="2" name="Picture 1">
            <a:extLst>
              <a:ext uri="{FF2B5EF4-FFF2-40B4-BE49-F238E27FC236}">
                <a16:creationId xmlns:a16="http://schemas.microsoft.com/office/drawing/2014/main" id="{A003D879-8BB5-F402-3ADF-DB68A882A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825345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Grp="1" noChangeArrowheads="1"/>
          </p:cNvSpPr>
          <p:nvPr>
            <p:ph type="title"/>
          </p:nvPr>
        </p:nvSpPr>
        <p:spPr>
          <a:xfrm>
            <a:off x="533400" y="473075"/>
            <a:ext cx="8383588" cy="1143000"/>
          </a:xfrm>
        </p:spPr>
        <p:txBody>
          <a:bodyPr/>
          <a:lstStyle/>
          <a:p>
            <a:pPr eaLnBrk="1" hangingPunct="1"/>
            <a:r>
              <a:rPr lang="en-US" altLang="en-US" sz="4000" dirty="0"/>
              <a:t>CALTRANS Grooved Pavement Study</a:t>
            </a:r>
          </a:p>
        </p:txBody>
      </p:sp>
      <p:sp>
        <p:nvSpPr>
          <p:cNvPr id="50182" name="Rectangle 3"/>
          <p:cNvSpPr>
            <a:spLocks noGrp="1" noChangeArrowheads="1"/>
          </p:cNvSpPr>
          <p:nvPr>
            <p:ph type="body" idx="1"/>
          </p:nvPr>
        </p:nvSpPr>
        <p:spPr>
          <a:xfrm>
            <a:off x="609600" y="1905000"/>
            <a:ext cx="7772400" cy="3657600"/>
          </a:xfrm>
        </p:spPr>
        <p:txBody>
          <a:bodyPr/>
          <a:lstStyle/>
          <a:p>
            <a:pPr eaLnBrk="1" hangingPunct="1">
              <a:lnSpc>
                <a:spcPct val="90000"/>
              </a:lnSpc>
              <a:buFont typeface="Wingdings" panose="05000000000000000000" pitchFamily="2" charset="2"/>
              <a:buChar char="Ø"/>
            </a:pPr>
            <a:r>
              <a:rPr lang="en-US" altLang="en-US" dirty="0"/>
              <a:t>Study conducted over a four-year period</a:t>
            </a:r>
          </a:p>
          <a:p>
            <a:pPr eaLnBrk="1" hangingPunct="1">
              <a:lnSpc>
                <a:spcPct val="90000"/>
              </a:lnSpc>
              <a:buFont typeface="Wingdings" panose="05000000000000000000" pitchFamily="2" charset="2"/>
              <a:buChar char="Ø"/>
            </a:pPr>
            <a:r>
              <a:rPr lang="en-US" altLang="en-US" dirty="0"/>
              <a:t>All grooved and un-grooved control sections located on freeways in urban Los Angeles County</a:t>
            </a:r>
          </a:p>
          <a:p>
            <a:pPr eaLnBrk="1" hangingPunct="1">
              <a:lnSpc>
                <a:spcPct val="90000"/>
              </a:lnSpc>
              <a:buFont typeface="Wingdings" panose="05000000000000000000" pitchFamily="2" charset="2"/>
              <a:buChar char="Ø"/>
            </a:pPr>
            <a:r>
              <a:rPr lang="en-US" altLang="en-US" dirty="0"/>
              <a:t>Study includes 322 lane-miles of grooved pavement</a:t>
            </a:r>
          </a:p>
          <a:p>
            <a:pPr eaLnBrk="1" hangingPunct="1">
              <a:lnSpc>
                <a:spcPct val="90000"/>
              </a:lnSpc>
              <a:buFont typeface="Wingdings" panose="05000000000000000000" pitchFamily="2" charset="2"/>
              <a:buChar char="Ø"/>
            </a:pPr>
            <a:r>
              <a:rPr lang="en-US" altLang="en-US" dirty="0"/>
              <a:t>Study includes 750 lane-miles of un-grooved control sections</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881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52400"/>
            <a:ext cx="2667000" cy="1738090"/>
          </a:xfrm>
        </p:spPr>
        <p:txBody>
          <a:bodyPr>
            <a:normAutofit/>
          </a:bodyPr>
          <a:lstStyle/>
          <a:p>
            <a:r>
              <a:rPr lang="en-US" sz="4000" dirty="0"/>
              <a:t>Caltrans Grooving Research</a:t>
            </a:r>
          </a:p>
        </p:txBody>
      </p:sp>
      <p:pic>
        <p:nvPicPr>
          <p:cNvPr id="3" name="Picture 2"/>
          <p:cNvPicPr>
            <a:picLocks noChangeAspect="1"/>
          </p:cNvPicPr>
          <p:nvPr/>
        </p:nvPicPr>
        <p:blipFill rotWithShape="1">
          <a:blip r:embed="rId2"/>
          <a:srcRect l="30378" t="15148" r="42597" b="17755"/>
          <a:stretch/>
        </p:blipFill>
        <p:spPr>
          <a:xfrm>
            <a:off x="204978" y="533400"/>
            <a:ext cx="4748022" cy="6126480"/>
          </a:xfrm>
          <a:prstGeom prst="rect">
            <a:avLst/>
          </a:prstGeom>
        </p:spPr>
      </p:pic>
      <p:pic>
        <p:nvPicPr>
          <p:cNvPr id="4" name="Picture 3"/>
          <p:cNvPicPr>
            <a:picLocks noChangeAspect="1"/>
          </p:cNvPicPr>
          <p:nvPr/>
        </p:nvPicPr>
        <p:blipFill rotWithShape="1">
          <a:blip r:embed="rId2"/>
          <a:srcRect l="31263" t="54954" r="51192" b="38493"/>
          <a:stretch/>
        </p:blipFill>
        <p:spPr>
          <a:xfrm>
            <a:off x="1135797" y="5188624"/>
            <a:ext cx="7814597" cy="1516976"/>
          </a:xfrm>
          <a:prstGeom prst="rect">
            <a:avLst/>
          </a:prstGeom>
          <a:ln w="34925">
            <a:solidFill>
              <a:schemeClr val="accent1"/>
            </a:solidFill>
          </a:ln>
        </p:spPr>
      </p:pic>
      <p:cxnSp>
        <p:nvCxnSpPr>
          <p:cNvPr id="6" name="Straight Arrow Connector 5"/>
          <p:cNvCxnSpPr>
            <a:cxnSpLocks/>
          </p:cNvCxnSpPr>
          <p:nvPr/>
        </p:nvCxnSpPr>
        <p:spPr>
          <a:xfrm flipH="1" flipV="1">
            <a:off x="2159889" y="4685704"/>
            <a:ext cx="838199" cy="45720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7E515B6-8294-1707-D6F1-A45003586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43369"/>
            <a:ext cx="3447746" cy="242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045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8">
            <a:extLst>
              <a:ext uri="{FF2B5EF4-FFF2-40B4-BE49-F238E27FC236}">
                <a16:creationId xmlns:a16="http://schemas.microsoft.com/office/drawing/2014/main" id="{1F459E4D-0E0E-4C59-A05A-F5C31E6E5B77}"/>
              </a:ext>
            </a:extLst>
          </p:cNvPr>
          <p:cNvSpPr>
            <a:spLocks noGrp="1" noChangeArrowheads="1"/>
          </p:cNvSpPr>
          <p:nvPr>
            <p:ph type="title"/>
          </p:nvPr>
        </p:nvSpPr>
        <p:spPr/>
        <p:txBody>
          <a:bodyPr/>
          <a:lstStyle/>
          <a:p>
            <a:r>
              <a:rPr lang="en-US" altLang="en-US" dirty="0"/>
              <a:t>Friction Enhancement by Grooving</a:t>
            </a:r>
          </a:p>
        </p:txBody>
      </p:sp>
      <p:sp>
        <p:nvSpPr>
          <p:cNvPr id="83971" name="Slide Number Placeholder 4">
            <a:extLst>
              <a:ext uri="{FF2B5EF4-FFF2-40B4-BE49-F238E27FC236}">
                <a16:creationId xmlns:a16="http://schemas.microsoft.com/office/drawing/2014/main" id="{4065687F-B786-42C9-8FFD-A81D4966D2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4BA9B67-8652-48A6-AFC6-73C7A75177E2}" type="slidenum">
              <a:rPr lang="en-US" altLang="en-US" sz="1000"/>
              <a:pPr>
                <a:spcBef>
                  <a:spcPct val="0"/>
                </a:spcBef>
                <a:buClrTx/>
                <a:buSzTx/>
                <a:buFontTx/>
                <a:buNone/>
              </a:pPr>
              <a:t>36</a:t>
            </a:fld>
            <a:endParaRPr lang="en-US" altLang="en-US" sz="1000" dirty="0"/>
          </a:p>
        </p:txBody>
      </p:sp>
      <p:pic>
        <p:nvPicPr>
          <p:cNvPr id="83972" name="Picture 2">
            <a:extLst>
              <a:ext uri="{FF2B5EF4-FFF2-40B4-BE49-F238E27FC236}">
                <a16:creationId xmlns:a16="http://schemas.microsoft.com/office/drawing/2014/main" id="{2C2460E9-B39F-4DD8-9ED5-ADE92DCCB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049838"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a:extLst>
              <a:ext uri="{FF2B5EF4-FFF2-40B4-BE49-F238E27FC236}">
                <a16:creationId xmlns:a16="http://schemas.microsoft.com/office/drawing/2014/main" id="{B2C5F834-7F2B-024A-DE95-8E78B4F76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B2C9045-9C32-AADF-0DD2-61BE37F0861D}"/>
              </a:ext>
            </a:extLst>
          </p:cNvPr>
          <p:cNvSpPr txBox="1"/>
          <p:nvPr/>
        </p:nvSpPr>
        <p:spPr>
          <a:xfrm>
            <a:off x="1676400" y="5791200"/>
            <a:ext cx="6019800" cy="369332"/>
          </a:xfrm>
          <a:prstGeom prst="rect">
            <a:avLst/>
          </a:prstGeom>
          <a:noFill/>
        </p:spPr>
        <p:txBody>
          <a:bodyPr wrap="square" rtlCol="0">
            <a:spAutoFit/>
          </a:bodyPr>
          <a:lstStyle/>
          <a:p>
            <a:pPr algn="ctr"/>
            <a:r>
              <a:rPr lang="en-US" b="1" dirty="0">
                <a:solidFill>
                  <a:srgbClr val="FF0000"/>
                </a:solidFill>
              </a:rPr>
              <a:t>I-70 Surface Texture Research Section by KDOT</a:t>
            </a:r>
          </a:p>
        </p:txBody>
      </p:sp>
    </p:spTree>
    <p:extLst>
      <p:ext uri="{BB962C8B-B14F-4D97-AF65-F5344CB8AC3E}">
        <p14:creationId xmlns:p14="http://schemas.microsoft.com/office/powerpoint/2010/main" val="236001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Quiet Pavements</a:t>
            </a:r>
          </a:p>
        </p:txBody>
      </p:sp>
      <p:sp>
        <p:nvSpPr>
          <p:cNvPr id="3" name="Content Placeholder 2"/>
          <p:cNvSpPr>
            <a:spLocks noGrp="1"/>
          </p:cNvSpPr>
          <p:nvPr>
            <p:ph idx="1"/>
          </p:nvPr>
        </p:nvSpPr>
        <p:spPr/>
        <p:txBody>
          <a:bodyPr/>
          <a:lstStyle/>
          <a:p>
            <a:r>
              <a:rPr lang="en-US" dirty="0"/>
              <a:t>Quiet pavements are good neighbors</a:t>
            </a:r>
          </a:p>
          <a:p>
            <a:r>
              <a:rPr lang="en-US" dirty="0"/>
              <a:t>Reduces social costs</a:t>
            </a:r>
          </a:p>
          <a:p>
            <a:r>
              <a:rPr lang="en-US" dirty="0"/>
              <a:t>Diamond grinding keeps pavements quiet</a:t>
            </a:r>
          </a:p>
          <a:p>
            <a:pPr lvl="1"/>
            <a:r>
              <a:rPr lang="en-US" dirty="0"/>
              <a:t>Thin asphalt rubber overlays contribute to urban heat island and lack acoustic longevity</a:t>
            </a:r>
          </a:p>
          <a:p>
            <a:pPr lvl="1"/>
            <a:r>
              <a:rPr lang="en-US" dirty="0"/>
              <a:t>NGCS is most recent example of an industry innovation to address noise</a:t>
            </a:r>
          </a:p>
        </p:txBody>
      </p:sp>
      <p:pic>
        <p:nvPicPr>
          <p:cNvPr id="4" name="Picture 3">
            <a:extLst>
              <a:ext uri="{FF2B5EF4-FFF2-40B4-BE49-F238E27FC236}">
                <a16:creationId xmlns:a16="http://schemas.microsoft.com/office/drawing/2014/main" id="{40F13B9A-6A4C-C177-9EE6-BF9AC5A18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10828576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838200"/>
            <a:ext cx="8398932" cy="808307"/>
          </a:xfrm>
        </p:spPr>
        <p:txBody>
          <a:bodyPr>
            <a:normAutofit fontScale="90000"/>
          </a:bodyPr>
          <a:lstStyle/>
          <a:p>
            <a:pPr eaLnBrk="1" hangingPunct="1"/>
            <a:r>
              <a:rPr lang="en-US" sz="4400" dirty="0"/>
              <a:t>Diamond Ground Surfaces Are Quiet</a:t>
            </a:r>
          </a:p>
        </p:txBody>
      </p:sp>
      <p:sp>
        <p:nvSpPr>
          <p:cNvPr id="4099" name="Rectangle 3"/>
          <p:cNvSpPr>
            <a:spLocks noGrp="1" noChangeArrowheads="1"/>
          </p:cNvSpPr>
          <p:nvPr>
            <p:ph type="body" idx="1"/>
          </p:nvPr>
        </p:nvSpPr>
        <p:spPr>
          <a:xfrm>
            <a:off x="381000" y="2079544"/>
            <a:ext cx="3979333" cy="4854656"/>
          </a:xfrm>
        </p:spPr>
        <p:txBody>
          <a:bodyPr>
            <a:normAutofit/>
          </a:bodyPr>
          <a:lstStyle/>
          <a:p>
            <a:pPr>
              <a:buFont typeface="Wingdings" panose="05000000000000000000" pitchFamily="2" charset="2"/>
              <a:buChar char="Ø"/>
            </a:pPr>
            <a:r>
              <a:rPr lang="en-US" sz="2400" dirty="0"/>
              <a:t>Research conducted by the National Concrete Pavement Technology Center shows diamond grinding as the most quiet PCCP surface texture commonly used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1247" y="1828801"/>
            <a:ext cx="471175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730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xfrm>
            <a:off x="381000" y="152400"/>
            <a:ext cx="8458200" cy="1431925"/>
          </a:xfrm>
        </p:spPr>
        <p:txBody>
          <a:bodyPr/>
          <a:lstStyle/>
          <a:p>
            <a:r>
              <a:rPr lang="en-US" altLang="en-US" sz="4300" dirty="0"/>
              <a:t>CA and AZ PCCP Noise Test Results </a:t>
            </a:r>
          </a:p>
        </p:txBody>
      </p:sp>
      <p:pic>
        <p:nvPicPr>
          <p:cNvPr id="81613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828800"/>
            <a:ext cx="6456164"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204927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a:extLst>
              <a:ext uri="{FF2B5EF4-FFF2-40B4-BE49-F238E27FC236}">
                <a16:creationId xmlns:a16="http://schemas.microsoft.com/office/drawing/2014/main" id="{15FDD911-D2CB-788D-8AB0-BBE971712484}"/>
              </a:ext>
            </a:extLst>
          </p:cNvPr>
          <p:cNvSpPr>
            <a:spLocks noGrp="1" noChangeArrowheads="1"/>
          </p:cNvSpPr>
          <p:nvPr>
            <p:ph type="title"/>
          </p:nvPr>
        </p:nvSpPr>
        <p:spPr>
          <a:xfrm>
            <a:off x="457200" y="892174"/>
            <a:ext cx="7313613" cy="708026"/>
          </a:xfrm>
        </p:spPr>
        <p:txBody>
          <a:bodyPr/>
          <a:lstStyle/>
          <a:p>
            <a:pPr eaLnBrk="1" hangingPunct="1">
              <a:defRPr/>
            </a:pPr>
            <a:r>
              <a:rPr lang="en-US" dirty="0">
                <a:solidFill>
                  <a:schemeClr val="tx1"/>
                </a:solidFill>
                <a:latin typeface="Times New Roman" pitchFamily="18" charset="0"/>
                <a:cs typeface="Times New Roman" pitchFamily="18" charset="0"/>
              </a:rPr>
              <a:t>Appian Way – Roman Road</a:t>
            </a:r>
          </a:p>
        </p:txBody>
      </p:sp>
      <p:pic>
        <p:nvPicPr>
          <p:cNvPr id="10243" name="Picture 8" descr="roman_5">
            <a:extLst>
              <a:ext uri="{FF2B5EF4-FFF2-40B4-BE49-F238E27FC236}">
                <a16:creationId xmlns:a16="http://schemas.microsoft.com/office/drawing/2014/main" id="{20DAFC4B-A20C-DF49-5935-5A0FA4DB5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34163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Roman Roads">
            <a:extLst>
              <a:ext uri="{FF2B5EF4-FFF2-40B4-BE49-F238E27FC236}">
                <a16:creationId xmlns:a16="http://schemas.microsoft.com/office/drawing/2014/main" id="{D7643EC6-EBAE-CF98-C8A8-88D6FEC8813D}"/>
              </a:ext>
            </a:extLst>
          </p:cNvPr>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381000" y="1752600"/>
            <a:ext cx="3797564" cy="2681288"/>
          </a:xfrm>
        </p:spPr>
      </p:pic>
      <p:pic>
        <p:nvPicPr>
          <p:cNvPr id="10244" name="Picture 9" descr="rd_appian1_">
            <a:extLst>
              <a:ext uri="{FF2B5EF4-FFF2-40B4-BE49-F238E27FC236}">
                <a16:creationId xmlns:a16="http://schemas.microsoft.com/office/drawing/2014/main" id="{856452F8-9C1C-7518-531D-E55B440FF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692183"/>
            <a:ext cx="35956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7B507D1-5B38-BAF7-8F38-2CC2E1261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VC-002F"/>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343400" y="1828800"/>
            <a:ext cx="2514600" cy="2543175"/>
          </a:xfrm>
        </p:spPr>
      </p:pic>
      <p:sp>
        <p:nvSpPr>
          <p:cNvPr id="96259" name="Rectangle 3"/>
          <p:cNvSpPr>
            <a:spLocks noGrp="1" noRot="1" noChangeArrowheads="1"/>
          </p:cNvSpPr>
          <p:nvPr>
            <p:ph type="title" sz="quarter" idx="4294967295"/>
          </p:nvPr>
        </p:nvSpPr>
        <p:spPr>
          <a:xfrm>
            <a:off x="457200" y="762000"/>
            <a:ext cx="8467725" cy="1066800"/>
          </a:xfrm>
        </p:spPr>
        <p:txBody>
          <a:bodyPr anchor="ctr"/>
          <a:lstStyle/>
          <a:p>
            <a:pPr eaLnBrk="1" hangingPunct="1">
              <a:defRPr/>
            </a:pPr>
            <a:r>
              <a:rPr lang="en-US" sz="3200" dirty="0">
                <a:solidFill>
                  <a:schemeClr val="tx1"/>
                </a:solidFill>
              </a:rPr>
              <a:t>Industry Partners With Purdue University to Develop Quieter Diamond Saw-cut Surfaces</a:t>
            </a:r>
            <a:r>
              <a:rPr lang="en-US" sz="3200" b="1" dirty="0">
                <a:solidFill>
                  <a:srgbClr val="FFFF99"/>
                </a:solidFill>
                <a:effectLst>
                  <a:outerShdw blurRad="38100" dist="38100" dir="2700000" algn="tl">
                    <a:srgbClr val="FFFFFF"/>
                  </a:outerShdw>
                </a:effectLst>
              </a:rPr>
              <a:t> </a:t>
            </a:r>
          </a:p>
        </p:txBody>
      </p:sp>
      <p:pic>
        <p:nvPicPr>
          <p:cNvPr id="41988" name="Picture 4" descr="laser 00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248400" y="4114800"/>
            <a:ext cx="2590800" cy="1943100"/>
          </a:xfrm>
        </p:spPr>
      </p:pic>
      <p:pic>
        <p:nvPicPr>
          <p:cNvPr id="41989" name="Picture 5"/>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t="36568" r="23141"/>
          <a:stretch>
            <a:fillRect/>
          </a:stretch>
        </p:blipFill>
        <p:spPr>
          <a:xfrm>
            <a:off x="457200" y="1828800"/>
            <a:ext cx="3200400" cy="2400300"/>
          </a:xfrm>
        </p:spPr>
      </p:pic>
      <p:pic>
        <p:nvPicPr>
          <p:cNvPr id="41990" name="Picture 6" descr="joints 002 [640x480]"/>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600200" y="4219575"/>
            <a:ext cx="3048000" cy="1724025"/>
          </a:xfrm>
        </p:spPr>
      </p:pic>
      <p:sp>
        <p:nvSpPr>
          <p:cNvPr id="41991"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86DFA91E-6A29-4F3C-B335-8D2919A0DA47}" type="slidenum">
              <a:rPr lang="en-US" altLang="en-US" sz="1000" smtClean="0">
                <a:ea typeface="ＭＳ Ｐゴシック" pitchFamily="34" charset="-128"/>
              </a:rPr>
              <a:pPr>
                <a:spcBef>
                  <a:spcPct val="0"/>
                </a:spcBef>
                <a:buClrTx/>
                <a:buSzTx/>
                <a:buFontTx/>
                <a:buNone/>
              </a:pPr>
              <a:t>40</a:t>
            </a:fld>
            <a:endParaRPr lang="en-US" altLang="en-US" sz="1000" dirty="0">
              <a:ea typeface="ＭＳ Ｐゴシック" pitchFamily="34" charset="-128"/>
            </a:endParaRPr>
          </a:p>
        </p:txBody>
      </p:sp>
      <p:sp>
        <p:nvSpPr>
          <p:cNvPr id="41992" name="Footer Placeholder 1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41993"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08900" y="304800"/>
            <a:ext cx="11303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76668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565150" y="605596"/>
            <a:ext cx="8088313" cy="978729"/>
          </a:xfrm>
        </p:spPr>
        <p:txBody>
          <a:bodyPr>
            <a:spAutoFit/>
          </a:bodyPr>
          <a:lstStyle/>
          <a:p>
            <a:pPr eaLnBrk="1" hangingPunct="1"/>
            <a:r>
              <a:rPr lang="en-US" altLang="en-US" sz="3600" dirty="0">
                <a:solidFill>
                  <a:schemeClr val="tx1"/>
                </a:solidFill>
              </a:rPr>
              <a:t>Purdue Research Produces the Next Generation Concrete Surface (NGCS)</a:t>
            </a:r>
          </a:p>
        </p:txBody>
      </p:sp>
      <p:pic>
        <p:nvPicPr>
          <p:cNvPr id="24580" name="Picture 6" descr="DuluthNGCS009"/>
          <p:cNvPicPr>
            <a:picLocks noChangeAspect="1" noChangeArrowheads="1"/>
          </p:cNvPicPr>
          <p:nvPr/>
        </p:nvPicPr>
        <p:blipFill rotWithShape="1">
          <a:blip r:embed="rId2">
            <a:extLst>
              <a:ext uri="{28A0092B-C50C-407E-A947-70E740481C1C}">
                <a14:useLocalDpi xmlns:a14="http://schemas.microsoft.com/office/drawing/2010/main" val="0"/>
              </a:ext>
            </a:extLst>
          </a:blip>
          <a:srcRect r="35025" b="7778"/>
          <a:stretch/>
        </p:blipFill>
        <p:spPr bwMode="auto">
          <a:xfrm>
            <a:off x="4953000" y="1914525"/>
            <a:ext cx="3713328"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5" name="Picture 2"/>
          <p:cNvPicPr>
            <a:picLocks noChangeAspect="1" noChangeArrowheads="1"/>
          </p:cNvPicPr>
          <p:nvPr/>
        </p:nvPicPr>
        <p:blipFill rotWithShape="1">
          <a:blip r:embed="rId4" cstate="screen"/>
          <a:srcRect l="29661" t="1401" r="5233" b="7557"/>
          <a:stretch/>
        </p:blipFill>
        <p:spPr bwMode="auto">
          <a:xfrm>
            <a:off x="457200" y="1926140"/>
            <a:ext cx="4303016" cy="3941260"/>
          </a:xfrm>
          <a:prstGeom prst="rect">
            <a:avLst/>
          </a:prstGeom>
          <a:noFill/>
          <a:ln w="9525">
            <a:noFill/>
            <a:miter lim="800000"/>
            <a:headEnd/>
            <a:tailEnd/>
          </a:ln>
        </p:spPr>
      </p:pic>
    </p:spTree>
    <p:extLst>
      <p:ext uri="{BB962C8B-B14F-4D97-AF65-F5344CB8AC3E}">
        <p14:creationId xmlns:p14="http://schemas.microsoft.com/office/powerpoint/2010/main" val="35760521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idx="4294967295"/>
          </p:nvPr>
        </p:nvSpPr>
        <p:spPr>
          <a:xfrm>
            <a:off x="457200" y="762000"/>
            <a:ext cx="8305800" cy="1143000"/>
          </a:xfrm>
        </p:spPr>
        <p:txBody>
          <a:bodyPr anchor="ctr"/>
          <a:lstStyle/>
          <a:p>
            <a:pPr eaLnBrk="1" hangingPunct="1"/>
            <a:r>
              <a:rPr lang="en-US" altLang="en-US" sz="4000" dirty="0">
                <a:solidFill>
                  <a:schemeClr val="tx1"/>
                </a:solidFill>
              </a:rPr>
              <a:t>NGCS Field Validation is Conducted at MNROAD With Minnesota DOT</a:t>
            </a:r>
          </a:p>
        </p:txBody>
      </p:sp>
      <p:pic>
        <p:nvPicPr>
          <p:cNvPr id="4915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9200" y="1927225"/>
            <a:ext cx="6613525" cy="3963988"/>
          </a:xfrm>
        </p:spPr>
      </p:pic>
      <p:sp>
        <p:nvSpPr>
          <p:cNvPr id="4915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2362B3F4-9479-4164-B279-4DA4D2CF5DB7}" type="slidenum">
              <a:rPr lang="en-US" altLang="en-US" sz="1000" smtClean="0">
                <a:ea typeface="ＭＳ Ｐゴシック" pitchFamily="34" charset="-128"/>
              </a:rPr>
              <a:pPr>
                <a:spcBef>
                  <a:spcPct val="0"/>
                </a:spcBef>
                <a:buClrTx/>
                <a:buSzTx/>
                <a:buFontTx/>
                <a:buNone/>
              </a:pPr>
              <a:t>42</a:t>
            </a:fld>
            <a:endParaRPr lang="en-US" altLang="en-US" sz="1000" dirty="0">
              <a:ea typeface="ＭＳ Ｐゴシック" pitchFamily="34" charset="-128"/>
            </a:endParaRPr>
          </a:p>
        </p:txBody>
      </p:sp>
      <p:sp>
        <p:nvSpPr>
          <p:cNvPr id="49157"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4915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304800"/>
            <a:ext cx="11303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8527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381000" y="1000125"/>
            <a:ext cx="8534400" cy="584200"/>
          </a:xfrm>
        </p:spPr>
        <p:txBody>
          <a:bodyPr>
            <a:spAutoFit/>
          </a:bodyPr>
          <a:lstStyle/>
          <a:p>
            <a:pPr eaLnBrk="1" hangingPunct="1"/>
            <a:r>
              <a:rPr lang="en-US" altLang="en-US" sz="4000" dirty="0"/>
              <a:t>Comparison to Other Pavement Surfaces</a:t>
            </a:r>
          </a:p>
        </p:txBody>
      </p:sp>
      <p:pic>
        <p:nvPicPr>
          <p:cNvPr id="51203" name="Picture 2"/>
          <p:cNvPicPr>
            <a:picLocks noChangeAspect="1"/>
          </p:cNvPicPr>
          <p:nvPr/>
        </p:nvPicPr>
        <p:blipFill>
          <a:blip r:embed="rId3">
            <a:extLst>
              <a:ext uri="{28A0092B-C50C-407E-A947-70E740481C1C}">
                <a14:useLocalDpi xmlns:a14="http://schemas.microsoft.com/office/drawing/2010/main" val="0"/>
              </a:ext>
            </a:extLst>
          </a:blip>
          <a:srcRect l="1410" t="31270" r="5385" b="3746"/>
          <a:stretch>
            <a:fillRect/>
          </a:stretch>
        </p:blipFill>
        <p:spPr bwMode="auto">
          <a:xfrm>
            <a:off x="492125" y="1981200"/>
            <a:ext cx="75088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715C4AC0-050D-4DDB-B658-5DDC43E12FBB}" type="slidenum">
              <a:rPr lang="en-US" altLang="en-US" sz="1000" smtClean="0">
                <a:ea typeface="ＭＳ Ｐゴシック" pitchFamily="34" charset="-128"/>
              </a:rPr>
              <a:pPr>
                <a:spcBef>
                  <a:spcPct val="0"/>
                </a:spcBef>
                <a:buClrTx/>
                <a:buSzTx/>
                <a:buFontTx/>
                <a:buNone/>
              </a:pPr>
              <a:t>43</a:t>
            </a:fld>
            <a:endParaRPr lang="en-US" altLang="en-US" sz="1000" dirty="0">
              <a:ea typeface="ＭＳ Ｐゴシック" pitchFamily="34" charset="-128"/>
            </a:endParaRPr>
          </a:p>
        </p:txBody>
      </p:sp>
      <p:sp>
        <p:nvSpPr>
          <p:cNvPr id="51205"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5120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304800"/>
            <a:ext cx="11303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6884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533400" y="974725"/>
            <a:ext cx="7878763" cy="633413"/>
          </a:xfrm>
        </p:spPr>
        <p:txBody>
          <a:bodyPr>
            <a:spAutoFit/>
          </a:bodyPr>
          <a:lstStyle/>
          <a:p>
            <a:pPr eaLnBrk="1" hangingPunct="1"/>
            <a:r>
              <a:rPr lang="en-US" altLang="en-US" dirty="0"/>
              <a:t>Kansas DOT I-70 Results</a:t>
            </a:r>
          </a:p>
        </p:txBody>
      </p:sp>
      <p:sp>
        <p:nvSpPr>
          <p:cNvPr id="58371" name="Picture 2"/>
          <p:cNvSpPr>
            <a:spLocks noChangeAspect="1"/>
          </p:cNvSpPr>
          <p:nvPr/>
        </p:nvSpPr>
        <p:spPr bwMode="auto">
          <a:xfrm>
            <a:off x="1382713" y="1981200"/>
            <a:ext cx="6389687"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sp>
        <p:nvSpPr>
          <p:cNvPr id="58372"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691AB65C-DE45-41E0-805F-7F889A2B87B4}" type="slidenum">
              <a:rPr lang="en-US" altLang="en-US" sz="1000" smtClean="0">
                <a:ea typeface="ＭＳ Ｐゴシック" pitchFamily="34" charset="-128"/>
              </a:rPr>
              <a:pPr>
                <a:spcBef>
                  <a:spcPct val="0"/>
                </a:spcBef>
                <a:buClrTx/>
                <a:buSzTx/>
                <a:buFontTx/>
                <a:buNone/>
              </a:pPr>
              <a:t>44</a:t>
            </a:fld>
            <a:endParaRPr lang="en-US" altLang="en-US" sz="1000" dirty="0">
              <a:ea typeface="ＭＳ Ｐゴシック" pitchFamily="34" charset="-128"/>
            </a:endParaRPr>
          </a:p>
        </p:txBody>
      </p:sp>
      <p:sp>
        <p:nvSpPr>
          <p:cNvPr id="58373"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sp>
        <p:nvSpPr>
          <p:cNvPr id="5837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pic>
        <p:nvPicPr>
          <p:cNvPr id="58375" name="Picture 4"/>
          <p:cNvPicPr>
            <a:picLocks noChangeAspect="1" noChangeArrowheads="1"/>
          </p:cNvPicPr>
          <p:nvPr/>
        </p:nvPicPr>
        <p:blipFill>
          <a:blip r:embed="rId3">
            <a:extLst>
              <a:ext uri="{28A0092B-C50C-407E-A947-70E740481C1C}">
                <a14:useLocalDpi xmlns:a14="http://schemas.microsoft.com/office/drawing/2010/main" val="0"/>
              </a:ext>
            </a:extLst>
          </a:blip>
          <a:srcRect l="1282" t="31805" r="5641" b="3258"/>
          <a:stretch>
            <a:fillRect/>
          </a:stretch>
        </p:blipFill>
        <p:spPr bwMode="auto">
          <a:xfrm>
            <a:off x="990600" y="1981200"/>
            <a:ext cx="71628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304800"/>
            <a:ext cx="11303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171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NGCS Provides Great Friction</a:t>
            </a:r>
          </a:p>
        </p:txBody>
      </p:sp>
      <p:sp>
        <p:nvSpPr>
          <p:cNvPr id="6" name="Content Placeholder 5">
            <a:extLst>
              <a:ext uri="{FF2B5EF4-FFF2-40B4-BE49-F238E27FC236}">
                <a16:creationId xmlns:a16="http://schemas.microsoft.com/office/drawing/2014/main" id="{0CE25947-863B-4A6A-9678-2217AE1FC0C9}"/>
              </a:ext>
            </a:extLst>
          </p:cNvPr>
          <p:cNvSpPr>
            <a:spLocks noGrp="1"/>
          </p:cNvSpPr>
          <p:nvPr>
            <p:ph sz="half" idx="1"/>
          </p:nvPr>
        </p:nvSpPr>
        <p:spPr>
          <a:xfrm>
            <a:off x="381000" y="1778184"/>
            <a:ext cx="4229100" cy="4038600"/>
          </a:xfrm>
        </p:spPr>
        <p:txBody>
          <a:bodyPr/>
          <a:lstStyle/>
          <a:p>
            <a:pPr marL="0" indent="0">
              <a:buNone/>
            </a:pPr>
            <a:r>
              <a:rPr lang="en-US" dirty="0"/>
              <a:t>NGCS utilizes both grinding and grooving providing a safe surface.  The grinding exposes the microtexture while the grooving provides excellent macrotexture for wet weather conditions.</a:t>
            </a:r>
          </a:p>
        </p:txBody>
      </p:sp>
      <p:sp>
        <p:nvSpPr>
          <p:cNvPr id="4" name="Footer Placeholder 3"/>
          <p:cNvSpPr>
            <a:spLocks noGrp="1"/>
          </p:cNvSpPr>
          <p:nvPr>
            <p:ph type="ftr" sz="quarter" idx="11"/>
          </p:nvPr>
        </p:nvSpPr>
        <p:spPr/>
        <p:txBody>
          <a:bodyPr/>
          <a:lstStyle/>
          <a:p>
            <a:pPr>
              <a:defRPr/>
            </a:pPr>
            <a:r>
              <a:rPr lang="en-US" dirty="0">
                <a:solidFill>
                  <a:srgbClr val="000000"/>
                </a:solidFill>
              </a:rPr>
              <a:t>International Grooving and Grinding Association</a:t>
            </a:r>
          </a:p>
        </p:txBody>
      </p:sp>
      <p:sp>
        <p:nvSpPr>
          <p:cNvPr id="5" name="Slide Number Placeholder 4"/>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45</a:t>
            </a:fld>
            <a:endParaRPr lang="en-US" dirty="0">
              <a:solidFill>
                <a:srgbClr val="000000"/>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998" y="2286000"/>
            <a:ext cx="4273002" cy="309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1732A4A9-68FE-49DC-BDCB-FE0DB856F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023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26E7-7C92-4A1D-B873-17FC8D177654}"/>
              </a:ext>
            </a:extLst>
          </p:cNvPr>
          <p:cNvSpPr>
            <a:spLocks noGrp="1"/>
          </p:cNvSpPr>
          <p:nvPr>
            <p:ph type="title"/>
          </p:nvPr>
        </p:nvSpPr>
        <p:spPr/>
        <p:txBody>
          <a:bodyPr/>
          <a:lstStyle/>
          <a:p>
            <a:r>
              <a:rPr lang="en-US" dirty="0"/>
              <a:t>Grinding Increases Carbonation</a:t>
            </a:r>
          </a:p>
        </p:txBody>
      </p:sp>
      <p:sp>
        <p:nvSpPr>
          <p:cNvPr id="3" name="Content Placeholder 2">
            <a:extLst>
              <a:ext uri="{FF2B5EF4-FFF2-40B4-BE49-F238E27FC236}">
                <a16:creationId xmlns:a16="http://schemas.microsoft.com/office/drawing/2014/main" id="{4A52A102-A7CF-43A3-AE60-1856A51E0FD2}"/>
              </a:ext>
            </a:extLst>
          </p:cNvPr>
          <p:cNvSpPr>
            <a:spLocks noGrp="1"/>
          </p:cNvSpPr>
          <p:nvPr>
            <p:ph idx="1"/>
          </p:nvPr>
        </p:nvSpPr>
        <p:spPr>
          <a:xfrm>
            <a:off x="304800" y="1981200"/>
            <a:ext cx="8305800" cy="4102416"/>
          </a:xfrm>
        </p:spPr>
        <p:txBody>
          <a:bodyPr>
            <a:normAutofit fontScale="92500"/>
          </a:bodyPr>
          <a:lstStyle/>
          <a:p>
            <a:r>
              <a:rPr lang="en-US" dirty="0"/>
              <a:t>Diamond Grinding is a carbon neutral process… possibly carbon negative! </a:t>
            </a:r>
          </a:p>
          <a:p>
            <a:r>
              <a:rPr lang="en-US" dirty="0"/>
              <a:t>Diamond grinding every 10 to 15 years creates a “fresh” surface with more surface area for carbonation</a:t>
            </a:r>
          </a:p>
          <a:p>
            <a:pPr lvl="1"/>
            <a:r>
              <a:rPr lang="en-US" dirty="0"/>
              <a:t>Will more than double the amount of sequestered CO</a:t>
            </a:r>
            <a:r>
              <a:rPr lang="en-US" baseline="-25000" dirty="0"/>
              <a:t>2</a:t>
            </a:r>
          </a:p>
          <a:p>
            <a:r>
              <a:rPr lang="en-US" dirty="0"/>
              <a:t>Overlaying concrete with asphalt will shut out atmospheric CO</a:t>
            </a:r>
            <a:r>
              <a:rPr lang="en-US" baseline="-25000" dirty="0"/>
              <a:t>2</a:t>
            </a:r>
            <a:r>
              <a:rPr lang="en-US" dirty="0"/>
              <a:t> and terminate sequestration</a:t>
            </a:r>
          </a:p>
          <a:p>
            <a:pPr lvl="1"/>
            <a:endParaRPr lang="en-US" dirty="0"/>
          </a:p>
        </p:txBody>
      </p:sp>
      <p:pic>
        <p:nvPicPr>
          <p:cNvPr id="5" name="Picture 4">
            <a:extLst>
              <a:ext uri="{FF2B5EF4-FFF2-40B4-BE49-F238E27FC236}">
                <a16:creationId xmlns:a16="http://schemas.microsoft.com/office/drawing/2014/main" id="{00121EE1-C772-1A70-7D53-B34AA07FA8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4225164522"/>
      </p:ext>
    </p:extLst>
  </p:cSld>
  <p:clrMapOvr>
    <a:masterClrMapping/>
  </p:clrMapOvr>
  <mc:AlternateContent xmlns:mc="http://schemas.openxmlformats.org/markup-compatibility/2006" xmlns:p14="http://schemas.microsoft.com/office/powerpoint/2010/main">
    <mc:Choice Requires="p14">
      <p:transition p14:dur="10" advTm="126604"/>
    </mc:Choice>
    <mc:Fallback xmlns="">
      <p:transition advTm="126604"/>
    </mc:Fallback>
  </mc:AlternateContent>
  <p:timing>
    <p:tnLst>
      <p:par>
        <p:cTn id="1" dur="indefinite" restart="never" nodeType="tmRoot"/>
      </p:par>
    </p:tnLst>
  </p:timing>
  <p:extLst>
    <p:ext uri="{3A86A75C-4F4B-4683-9AE1-C65F6400EC91}">
      <p14:laserTraceLst xmlns:p14="http://schemas.microsoft.com/office/powerpoint/2010/main">
        <p14:tracePtLst>
          <p14:tracePt t="48863" x="7894638" y="3781425"/>
          <p14:tracePt t="48868" x="7377113" y="3925888"/>
          <p14:tracePt t="48876" x="7061200" y="4011613"/>
          <p14:tracePt t="48885" x="6934200" y="4062413"/>
          <p14:tracePt t="48892" x="6891338" y="4079875"/>
          <p14:tracePt t="48900" x="6891338" y="4087813"/>
          <p14:tracePt t="49159" x="6875463" y="4095750"/>
          <p14:tracePt t="49167" x="6781800" y="4130675"/>
          <p14:tracePt t="49174" x="6619875" y="4171950"/>
          <p14:tracePt t="49182" x="6424613" y="4214813"/>
          <p14:tracePt t="49188" x="6203950" y="4240213"/>
          <p14:tracePt t="49197" x="6049963" y="4257675"/>
          <p14:tracePt t="49204" x="5889625" y="4283075"/>
          <p14:tracePt t="49213" x="5761038" y="4300538"/>
          <p14:tracePt t="49220" x="5676900" y="4325938"/>
          <p14:tracePt t="49228" x="5600700" y="4341813"/>
          <p14:tracePt t="49237" x="5540375" y="4368800"/>
          <p14:tracePt t="49245" x="5507038" y="4384675"/>
          <p14:tracePt t="49253" x="5472113" y="4402138"/>
          <p14:tracePt t="49260" x="5395913" y="4435475"/>
          <p14:tracePt t="49267" x="5327650" y="4478338"/>
          <p14:tracePt t="49274" x="5243513" y="4521200"/>
          <p14:tracePt t="49284" x="5124450" y="4554538"/>
          <p14:tracePt t="49290" x="4997450" y="4605338"/>
          <p14:tracePt t="49298" x="4903788" y="4648200"/>
          <p14:tracePt t="49306" x="4784725" y="4699000"/>
          <p14:tracePt t="49314" x="4683125" y="4741863"/>
          <p14:tracePt t="49322" x="4589463" y="4775200"/>
          <p14:tracePt t="49330" x="4546600" y="4802188"/>
          <p14:tracePt t="49338" x="4529138" y="4810125"/>
          <p14:tracePt t="49345" x="4521200" y="4810125"/>
          <p14:tracePt t="49605" x="4513263" y="4818063"/>
          <p14:tracePt t="49610" x="4460875" y="4843463"/>
          <p14:tracePt t="49619" x="4427538" y="4852988"/>
          <p14:tracePt t="49626" x="4419600" y="4860925"/>
          <p14:tracePt t="49635" x="4394200" y="4868863"/>
          <p14:tracePt t="49642" x="4384675" y="4886325"/>
          <p14:tracePt t="49658" x="4384675" y="4894263"/>
          <p14:tracePt t="49666" x="4384675" y="4903788"/>
          <p14:tracePt t="49674" x="4384675" y="4911725"/>
          <p14:tracePt t="49680" x="4384675" y="4929188"/>
          <p14:tracePt t="49688" x="4402138" y="4946650"/>
          <p14:tracePt t="49697" x="4435475" y="4972050"/>
          <p14:tracePt t="49704" x="4478338" y="4987925"/>
          <p14:tracePt t="49713" x="4529138" y="5022850"/>
          <p14:tracePt t="49720" x="4589463" y="5038725"/>
          <p14:tracePt t="49728" x="4640263" y="5056188"/>
          <p14:tracePt t="49737" x="4691063" y="5064125"/>
          <p14:tracePt t="49745" x="4724400" y="5091113"/>
          <p14:tracePt t="49753" x="4775200" y="5116513"/>
          <p14:tracePt t="49760" x="4818063" y="5132388"/>
          <p14:tracePt t="49769" x="4843463" y="5141913"/>
          <p14:tracePt t="49773" x="4878388" y="5149850"/>
          <p14:tracePt t="49782" x="4911725" y="5157788"/>
          <p14:tracePt t="49790" x="4972050" y="5183188"/>
          <p14:tracePt t="49798" x="5030788" y="5192713"/>
          <p14:tracePt t="49806" x="5073650" y="5208588"/>
          <p14:tracePt t="49813" x="5124450" y="5208588"/>
          <p14:tracePt t="49822" x="5167313" y="5218113"/>
          <p14:tracePt t="49829" x="5208588" y="5218113"/>
          <p14:tracePt t="49838" x="5235575" y="5218113"/>
          <p14:tracePt t="49844" x="5260975" y="5218113"/>
          <p14:tracePt t="50119" x="5226050" y="5235575"/>
          <p14:tracePt t="50127" x="5192713" y="5251450"/>
          <p14:tracePt t="50135" x="5157788" y="5268913"/>
          <p14:tracePt t="50142" x="5132388" y="5286375"/>
          <p14:tracePt t="50151" x="5116513" y="5294313"/>
          <p14:tracePt t="50158" x="5106988" y="5294313"/>
          <p14:tracePt t="50167" x="5091113" y="5302250"/>
          <p14:tracePt t="50174" x="5091113" y="5319713"/>
          <p14:tracePt t="50188" x="5091113" y="5337175"/>
          <p14:tracePt t="50196" x="5091113" y="5345113"/>
          <p14:tracePt t="50204" x="5091113" y="5353050"/>
          <p14:tracePt t="50212" x="5081588" y="5353050"/>
          <p14:tracePt t="50220" x="5081588" y="5362575"/>
          <p14:tracePt t="50228" x="5073650" y="5370513"/>
          <p14:tracePt t="50236" x="5064125" y="5370513"/>
          <p14:tracePt t="50258" x="5056188" y="5370513"/>
          <p14:tracePt t="50580" x="5048250" y="5370513"/>
          <p14:tracePt t="50588" x="5013325" y="5370513"/>
          <p14:tracePt t="50595" x="4987925" y="5370513"/>
          <p14:tracePt t="50604" x="4962525" y="5370513"/>
          <p14:tracePt t="50611" x="4946650" y="5370513"/>
          <p14:tracePt t="50619" x="4919663" y="5362575"/>
          <p14:tracePt t="50627" x="4886325" y="5353050"/>
          <p14:tracePt t="50635" x="4852988" y="5337175"/>
          <p14:tracePt t="50644" x="4818063" y="5319713"/>
          <p14:tracePt t="50651" x="4759325" y="5302250"/>
          <p14:tracePt t="50658" x="4708525" y="5294313"/>
          <p14:tracePt t="50666" x="4648200" y="5286375"/>
          <p14:tracePt t="50675" x="4589463" y="5276850"/>
          <p14:tracePt t="50679" x="4546600" y="5276850"/>
          <p14:tracePt t="50688" x="4529138" y="5276850"/>
          <p14:tracePt t="50696" x="4513263" y="5276850"/>
          <p14:tracePt t="50704" x="4495800" y="5276850"/>
          <p14:tracePt t="50713" x="4478338" y="5276850"/>
          <p14:tracePt t="50720" x="4460875" y="5276850"/>
          <p14:tracePt t="50728" x="4452938" y="5276850"/>
          <p14:tracePt t="50736" x="4445000" y="5276850"/>
          <p14:tracePt t="50744" x="4427538" y="5276850"/>
          <p14:tracePt t="50752" x="4419600" y="5286375"/>
          <p14:tracePt t="50757" x="4410075" y="5286375"/>
          <p14:tracePt t="50769" x="4402138" y="5294313"/>
          <p14:tracePt t="50774" x="4394200" y="5294313"/>
          <p14:tracePt t="51013" x="4394200" y="5276850"/>
          <p14:tracePt t="51019" x="4394200" y="5268913"/>
          <p14:tracePt t="51025" x="4384675" y="5268913"/>
          <p14:tracePt t="51033" x="4376738" y="5268913"/>
          <p14:tracePt t="51136" x="4359275" y="5260975"/>
          <p14:tracePt t="51143" x="4341813" y="5251450"/>
          <p14:tracePt t="51150" x="4308475" y="5235575"/>
          <p14:tracePt t="51158" x="4275138" y="5218113"/>
          <p14:tracePt t="51166" x="4240213" y="5200650"/>
          <p14:tracePt t="51172" x="4206875" y="5183188"/>
          <p14:tracePt t="51181" x="4156075" y="5167313"/>
          <p14:tracePt t="51188" x="4121150" y="5149850"/>
          <p14:tracePt t="51197" x="4095750" y="5141913"/>
          <p14:tracePt t="51205" x="4079875" y="5132388"/>
          <p14:tracePt t="51214" x="4044950" y="5124450"/>
          <p14:tracePt t="51223" x="4027488" y="5116513"/>
          <p14:tracePt t="51228" x="4002088" y="5106988"/>
          <p14:tracePt t="51236" x="3986213" y="5099050"/>
          <p14:tracePt t="51244" x="3951288" y="5081588"/>
          <p14:tracePt t="51252" x="3925888" y="5064125"/>
          <p14:tracePt t="51260" x="3892550" y="5056188"/>
          <p14:tracePt t="51267" x="3867150" y="5038725"/>
          <p14:tracePt t="51274" x="3824288" y="5022850"/>
          <p14:tracePt t="51282" x="3773488" y="5005388"/>
          <p14:tracePt t="51290" x="3738563" y="4997450"/>
          <p14:tracePt t="51297" x="3705225" y="4979988"/>
          <p14:tracePt t="51306" x="3671888" y="4962525"/>
          <p14:tracePt t="51313" x="3629025" y="4946650"/>
          <p14:tracePt t="51322" x="3594100" y="4937125"/>
          <p14:tracePt t="51329" x="3568700" y="4929188"/>
          <p14:tracePt t="51337" x="3535363" y="4919663"/>
          <p14:tracePt t="51344" x="3527425" y="4919663"/>
          <p14:tracePt t="51352" x="3509963" y="4919663"/>
          <p14:tracePt t="51361" x="3492500" y="4919663"/>
          <p14:tracePt t="51368" x="3484563" y="4919663"/>
          <p14:tracePt t="51376" x="3449638" y="4919663"/>
          <p14:tracePt t="51384" x="3424238" y="4919663"/>
          <p14:tracePt t="51391" x="3416300" y="4919663"/>
          <p14:tracePt t="51401" x="3398838" y="4919663"/>
          <p14:tracePt t="51407" x="3390900" y="4919663"/>
          <p14:tracePt t="51645" x="3390900" y="4911725"/>
          <p14:tracePt t="51650" x="3390900" y="4886325"/>
          <p14:tracePt t="51659" x="3390900" y="4868863"/>
          <p14:tracePt t="51667" x="3390900" y="4852988"/>
          <p14:tracePt t="51675" x="3390900" y="4843463"/>
          <p14:tracePt t="51681" x="3390900" y="4835525"/>
          <p14:tracePt t="51688" x="3390900" y="4827588"/>
          <p14:tracePt t="51792" x="3390900" y="4818063"/>
          <p14:tracePt t="51823" x="3408363" y="4818063"/>
          <p14:tracePt t="51832" x="3408363" y="4810125"/>
          <p14:tracePt t="51839" x="3416300" y="4810125"/>
          <p14:tracePt t="51845" x="3424238" y="4810125"/>
          <p14:tracePt t="51852" x="3433763" y="4802188"/>
          <p14:tracePt t="51876" x="3441700" y="4802188"/>
          <p14:tracePt t="52081" x="3441700" y="4792663"/>
          <p14:tracePt t="52104" x="3449638" y="4792663"/>
          <p14:tracePt t="52110" x="3449638" y="4775200"/>
          <p14:tracePt t="52118" x="3449638" y="4767263"/>
          <p14:tracePt t="52126" x="3449638" y="4759325"/>
          <p14:tracePt t="52134" x="3449638" y="4749800"/>
          <p14:tracePt t="52150" x="3449638" y="4741863"/>
          <p14:tracePt t="52158" x="3449638" y="4733925"/>
          <p14:tracePt t="52167" x="3449638" y="4724400"/>
          <p14:tracePt t="52182" x="3449638" y="4716463"/>
          <p14:tracePt t="52188" x="3449638" y="4708525"/>
          <p14:tracePt t="52198" x="3441700" y="4708525"/>
          <p14:tracePt t="52204" x="3441700" y="4699000"/>
          <p14:tracePt t="52213" x="3441700" y="4691063"/>
          <p14:tracePt t="52220" x="3441700" y="4683125"/>
          <p14:tracePt t="52236" x="3441700" y="4673600"/>
          <p14:tracePt t="52245" x="3433763" y="4665663"/>
          <p14:tracePt t="52269" x="3424238" y="4657725"/>
          <p14:tracePt t="52274" x="3424238" y="4648200"/>
          <p14:tracePt t="52282" x="3416300" y="4648200"/>
          <p14:tracePt t="52290" x="3416300" y="4640263"/>
          <p14:tracePt t="52306" x="3416300" y="4630738"/>
          <p14:tracePt t="52322" x="3416300" y="4622800"/>
          <p14:tracePt t="52344" x="3416300" y="4614863"/>
          <p14:tracePt t="52360" x="3416300" y="4605338"/>
          <p14:tracePt t="52369" x="3416300" y="4597400"/>
          <p14:tracePt t="52385" x="3416300" y="4589463"/>
          <p14:tracePt t="52401" x="3416300" y="4579938"/>
          <p14:tracePt t="52503" x="3433763" y="4579938"/>
          <p14:tracePt t="52511" x="3459163" y="4579938"/>
          <p14:tracePt t="52516" x="3484563" y="4589463"/>
          <p14:tracePt t="52527" x="3502025" y="4597400"/>
          <p14:tracePt t="52532" x="3535363" y="4614863"/>
          <p14:tracePt t="52540" x="3594100" y="4622800"/>
          <p14:tracePt t="52548" x="3654425" y="4648200"/>
          <p14:tracePt t="52556" x="3722688" y="4657725"/>
          <p14:tracePt t="52563" x="3781425" y="4673600"/>
          <p14:tracePt t="52572" x="3841750" y="4683125"/>
          <p14:tracePt t="52580" x="3900488" y="4699000"/>
          <p14:tracePt t="52589" x="3986213" y="4716463"/>
          <p14:tracePt t="52597" x="4062413" y="4741863"/>
          <p14:tracePt t="52603" x="4138613" y="4759325"/>
          <p14:tracePt t="52610" x="4206875" y="4784725"/>
          <p14:tracePt t="52618" x="4283075" y="4802188"/>
          <p14:tracePt t="52626" x="4368800" y="4810125"/>
          <p14:tracePt t="52635" x="4445000" y="4835525"/>
          <p14:tracePt t="52642" x="4521200" y="4843463"/>
          <p14:tracePt t="52651" x="4589463" y="4852988"/>
          <p14:tracePt t="52658" x="4665663" y="4868863"/>
          <p14:tracePt t="52667" x="4749800" y="4878388"/>
          <p14:tracePt t="52672" x="4827588" y="4886325"/>
          <p14:tracePt t="52680" x="4886325" y="4894263"/>
          <p14:tracePt t="52688" x="4919663" y="4894263"/>
          <p14:tracePt t="52696" x="4946650" y="4903788"/>
          <p14:tracePt t="52704" x="4972050" y="4903788"/>
          <p14:tracePt t="52713" x="4997450" y="4903788"/>
          <p14:tracePt t="52720" x="5013325" y="4903788"/>
          <p14:tracePt t="52728" x="5030788" y="4903788"/>
          <p14:tracePt t="52736" x="5048250" y="4903788"/>
          <p14:tracePt t="52752" x="5056188" y="4903788"/>
          <p14:tracePt t="52760" x="5056188" y="4894263"/>
          <p14:tracePt t="52767" x="5064125" y="4894263"/>
          <p14:tracePt t="53050" x="5106988" y="4894263"/>
          <p14:tracePt t="53057" x="5149850" y="4894263"/>
          <p14:tracePt t="53066" x="5183188" y="4894263"/>
          <p14:tracePt t="53074" x="5226050" y="4894263"/>
          <p14:tracePt t="53083" x="5268913" y="4894263"/>
          <p14:tracePt t="53087" x="5337175" y="4894263"/>
          <p14:tracePt t="53098" x="5387975" y="4894263"/>
          <p14:tracePt t="53103" x="5438775" y="4894263"/>
          <p14:tracePt t="53110" x="5489575" y="4903788"/>
          <p14:tracePt t="53119" x="5557838" y="4903788"/>
          <p14:tracePt t="53126" x="5616575" y="4903788"/>
          <p14:tracePt t="53135" x="5659438" y="4911725"/>
          <p14:tracePt t="53142" x="5710238" y="4911725"/>
          <p14:tracePt t="53151" x="5753100" y="4911725"/>
          <p14:tracePt t="53158" x="5788025" y="4919663"/>
          <p14:tracePt t="53166" x="5795963" y="4919663"/>
          <p14:tracePt t="53174" x="5813425" y="4919663"/>
          <p14:tracePt t="53180" x="5821363" y="4919663"/>
          <p14:tracePt t="53188" x="5829300" y="4919663"/>
          <p14:tracePt t="53197" x="5838825" y="4919663"/>
          <p14:tracePt t="53204" x="5846763" y="4919663"/>
          <p14:tracePt t="53213" x="5854700" y="4929188"/>
          <p14:tracePt t="53220" x="5872163" y="4929188"/>
          <p14:tracePt t="53228" x="5905500" y="4937125"/>
          <p14:tracePt t="53236" x="5915025" y="4946650"/>
          <p14:tracePt t="53244" x="5932488" y="4954588"/>
          <p14:tracePt t="53252" x="5940425" y="4962525"/>
          <p14:tracePt t="53274" x="5948363" y="4962525"/>
          <p14:tracePt t="53314" x="5948363" y="4972050"/>
          <p14:tracePt t="53322" x="5948363" y="4987925"/>
          <p14:tracePt t="53330" x="5948363" y="5013325"/>
          <p14:tracePt t="53336" x="5948363" y="5038725"/>
          <p14:tracePt t="53344" x="5948363" y="5064125"/>
          <p14:tracePt t="53352" x="5948363" y="5091113"/>
          <p14:tracePt t="53361" x="5948363" y="5124450"/>
          <p14:tracePt t="53368" x="5948363" y="5157788"/>
          <p14:tracePt t="53376" x="5948363" y="5183188"/>
          <p14:tracePt t="53384" x="5940425" y="5218113"/>
          <p14:tracePt t="53392" x="5932488" y="5251450"/>
          <p14:tracePt t="53401" x="5922963" y="5286375"/>
          <p14:tracePt t="53408" x="5905500" y="5319713"/>
          <p14:tracePt t="53416" x="5897563" y="5345113"/>
          <p14:tracePt t="53424" x="5880100" y="5380038"/>
          <p14:tracePt t="53430" x="5872163" y="5395913"/>
          <p14:tracePt t="53438" x="5872163" y="5405438"/>
          <p14:tracePt t="53446" x="5864225" y="5421313"/>
          <p14:tracePt t="53454" x="5854700" y="5430838"/>
          <p14:tracePt t="53463" x="5846763" y="5438775"/>
          <p14:tracePt t="53470" x="5846763" y="5446713"/>
          <p14:tracePt t="53478" x="5838825" y="5456238"/>
          <p14:tracePt t="53494" x="5829300" y="5464175"/>
          <p14:tracePt t="53502" x="5821363" y="5472113"/>
          <p14:tracePt t="53509" x="5813425" y="5481638"/>
          <p14:tracePt t="53516" x="5795963" y="5481638"/>
          <p14:tracePt t="53525" x="5778500" y="5497513"/>
          <p14:tracePt t="53533" x="5761038" y="5507038"/>
          <p14:tracePt t="53540" x="5727700" y="5507038"/>
          <p14:tracePt t="53548" x="5702300" y="5507038"/>
          <p14:tracePt t="53556" x="5694363" y="5507038"/>
          <p14:tracePt t="53762" x="5694363" y="5489575"/>
          <p14:tracePt t="53768" x="5694363" y="5481638"/>
          <p14:tracePt t="53775" x="5694363" y="5472113"/>
          <p14:tracePt t="53792" x="5694363" y="5464175"/>
          <p14:tracePt t="53878" x="5694363" y="5446713"/>
          <p14:tracePt t="53886" x="5694363" y="5438775"/>
          <p14:tracePt t="53901" x="5694363" y="5430838"/>
          <p14:tracePt t="53908" x="5694363" y="5413375"/>
          <p14:tracePt t="53922" x="5694363" y="5405438"/>
          <p14:tracePt t="53931" x="5694363" y="5395913"/>
          <p14:tracePt t="53947" x="5694363" y="5380038"/>
          <p14:tracePt t="53954" x="5694363" y="5370513"/>
          <p14:tracePt t="53963" x="5694363" y="5362575"/>
          <p14:tracePt t="53970" x="5694363" y="5353050"/>
          <p14:tracePt t="53978" x="5694363" y="5345113"/>
          <p14:tracePt t="53987" x="5702300" y="5345113"/>
          <p14:tracePt t="53995" x="5710238" y="5337175"/>
          <p14:tracePt t="54003" x="5710238" y="5327650"/>
          <p14:tracePt t="54011" x="5719763" y="5319713"/>
          <p14:tracePt t="54017" x="5735638" y="5311775"/>
          <p14:tracePt t="54032" x="5735638" y="5302250"/>
          <p14:tracePt t="54040" x="5745163" y="5294313"/>
          <p14:tracePt t="54047" x="5761038" y="5294313"/>
          <p14:tracePt t="54057" x="5770563" y="5276850"/>
          <p14:tracePt t="54064" x="5778500" y="5268913"/>
          <p14:tracePt t="54072" x="5795963" y="5260975"/>
          <p14:tracePt t="54080" x="5803900" y="5260975"/>
          <p14:tracePt t="54088" x="5813425" y="5243513"/>
          <p14:tracePt t="54094" x="5821363" y="5226050"/>
          <p14:tracePt t="54103" x="5838825" y="5218113"/>
          <p14:tracePt t="54115" x="5846763" y="5218113"/>
          <p14:tracePt t="54119" x="5846763" y="5200650"/>
          <p14:tracePt t="54126" x="5854700" y="5192713"/>
          <p14:tracePt t="54134" x="5864225" y="5192713"/>
          <p14:tracePt t="54142" x="5864225" y="5183188"/>
          <p14:tracePt t="54503" x="5872163" y="5175250"/>
          <p14:tracePt t="54519" x="5880100" y="5167313"/>
          <p14:tracePt t="54540" x="5889625" y="5167313"/>
          <p14:tracePt t="54548" x="5889625" y="5157788"/>
          <p14:tracePt t="54557" x="5897563" y="5157788"/>
          <p14:tracePt t="54564" x="5897563" y="5149850"/>
          <p14:tracePt t="54573" x="5905500" y="5149850"/>
          <p14:tracePt t="54580" x="5905500" y="5141913"/>
          <p14:tracePt t="54589" x="5915025" y="5132388"/>
          <p14:tracePt t="54595" x="5915025" y="5124450"/>
          <p14:tracePt t="54619" x="5915025" y="5116513"/>
          <p14:tracePt t="54627" x="5922963" y="5106988"/>
          <p14:tracePt t="54636" x="5932488" y="5106988"/>
          <p14:tracePt t="54643" x="5932488" y="5099050"/>
          <p14:tracePt t="54650" x="5940425" y="5091113"/>
          <p14:tracePt t="54666" x="5940425" y="5081588"/>
          <p14:tracePt t="54681" x="5948363" y="5081588"/>
          <p14:tracePt t="54697" x="5957888" y="5081588"/>
          <p14:tracePt t="55283" x="5948363" y="5081588"/>
          <p14:tracePt t="55298" x="5940425" y="5081588"/>
          <p14:tracePt t="55308" x="5922963" y="5081588"/>
          <p14:tracePt t="55315" x="5915025" y="5091113"/>
          <p14:tracePt t="55323" x="5880100" y="5091113"/>
          <p14:tracePt t="55330" x="5846763" y="5099050"/>
          <p14:tracePt t="55336" x="5813425" y="5099050"/>
          <p14:tracePt t="55347" x="5795963" y="5099050"/>
          <p14:tracePt t="55353" x="5761038" y="5099050"/>
          <p14:tracePt t="55360" x="5735638" y="5106988"/>
          <p14:tracePt t="55368" x="5702300" y="5106988"/>
          <p14:tracePt t="55376" x="5694363" y="5106988"/>
          <p14:tracePt t="55385" x="5668963" y="5106988"/>
          <p14:tracePt t="55393" x="5659438" y="5106988"/>
          <p14:tracePt t="55401" x="5641975" y="5106988"/>
          <p14:tracePt t="55408" x="5616575" y="5106988"/>
          <p14:tracePt t="55417" x="5608638" y="5106988"/>
          <p14:tracePt t="55422" x="5583238" y="5106988"/>
          <p14:tracePt t="55430" x="5565775" y="5106988"/>
          <p14:tracePt t="55438" x="5557838" y="5106988"/>
          <p14:tracePt t="55447" x="5549900" y="5116513"/>
          <p14:tracePt t="55454" x="5540375" y="5116513"/>
          <p14:tracePt t="55472" x="5532438" y="5116513"/>
          <p14:tracePt t="55855" x="5514975" y="5116513"/>
          <p14:tracePt t="55861" x="5507038" y="5106988"/>
          <p14:tracePt t="55870" x="5489575" y="5106988"/>
          <p14:tracePt t="55877" x="5481638" y="5099050"/>
          <p14:tracePt t="55885" x="5472113" y="5091113"/>
          <p14:tracePt t="55892" x="5464175" y="5091113"/>
          <p14:tracePt t="55900" x="5446713" y="5091113"/>
          <p14:tracePt t="55908" x="5438775" y="5081588"/>
          <p14:tracePt t="55913" x="5421313" y="5073650"/>
          <p14:tracePt t="55922" x="5413375" y="5064125"/>
          <p14:tracePt t="55930" x="5405438" y="5064125"/>
          <p14:tracePt t="55938" x="5395913" y="5064125"/>
          <p14:tracePt t="55946" x="5387975" y="5064125"/>
          <p14:tracePt t="55963" x="5380038" y="5064125"/>
          <p14:tracePt t="55970" x="5380038" y="5056188"/>
          <p14:tracePt t="55978" x="5370513" y="5056188"/>
          <p14:tracePt t="57674" x="5370513" y="5048250"/>
          <p14:tracePt t="57683" x="5387975" y="5038725"/>
          <p14:tracePt t="57688" x="5395913" y="5030788"/>
          <p14:tracePt t="57697" x="5421313" y="5022850"/>
          <p14:tracePt t="57705" x="5438775" y="5013325"/>
          <p14:tracePt t="57713" x="5456238" y="4997450"/>
          <p14:tracePt t="57720" x="5464175" y="4987925"/>
          <p14:tracePt t="57728" x="5481638" y="4979988"/>
          <p14:tracePt t="57736" x="5489575" y="4972050"/>
          <p14:tracePt t="57745" x="5497513" y="4972050"/>
          <p14:tracePt t="57751" x="5497513" y="4962525"/>
          <p14:tracePt t="57758" x="5507038" y="4962525"/>
          <p14:tracePt t="57766" x="5514975" y="4954588"/>
          <p14:tracePt t="57782" x="5524500" y="4954588"/>
          <p14:tracePt t="57790" x="5524500" y="4946650"/>
          <p14:tracePt t="57822" x="5532438" y="4946650"/>
          <p14:tracePt t="57830" x="5540375" y="4946650"/>
          <p14:tracePt t="57836" x="5540375" y="4937125"/>
          <p14:tracePt t="57853" x="5549900" y="4937125"/>
          <p14:tracePt t="57860" x="5549900" y="4929188"/>
          <p14:tracePt t="57885" x="5557838" y="4929188"/>
          <p14:tracePt t="57901" x="5565775" y="4929188"/>
          <p14:tracePt t="57914" x="5583238" y="4929188"/>
          <p14:tracePt t="57922" x="5591175" y="4929188"/>
          <p14:tracePt t="57930" x="5608638" y="4929188"/>
          <p14:tracePt t="57938" x="5626100" y="4929188"/>
          <p14:tracePt t="57947" x="5626100" y="4937125"/>
          <p14:tracePt t="57954" x="5634038" y="4937125"/>
          <p14:tracePt t="57963" x="5641975" y="4937125"/>
          <p14:tracePt t="58008" x="5641975" y="4946650"/>
          <p14:tracePt t="58025" x="5641975" y="4954588"/>
          <p14:tracePt t="58033" x="5641975" y="4972050"/>
          <p14:tracePt t="58040" x="5641975" y="4979988"/>
          <p14:tracePt t="58047" x="5641975" y="4987925"/>
          <p14:tracePt t="58056" x="5641975" y="5005388"/>
          <p14:tracePt t="58072" x="5641975" y="5022850"/>
          <p14:tracePt t="58086" x="5641975" y="5030788"/>
          <p14:tracePt t="58098" x="5641975" y="5048250"/>
          <p14:tracePt t="58115" x="5641975" y="5064125"/>
          <p14:tracePt t="58119" x="5641975" y="5073650"/>
          <p14:tracePt t="58126" x="5641975" y="5081588"/>
          <p14:tracePt t="58134" x="5634038" y="5091113"/>
          <p14:tracePt t="58142" x="5634038" y="5099050"/>
          <p14:tracePt t="58158" x="5616575" y="5106988"/>
          <p14:tracePt t="58166" x="5608638" y="5106988"/>
          <p14:tracePt t="58179" x="5608638" y="5116513"/>
          <p14:tracePt t="58188" x="5600700" y="5116513"/>
          <p14:tracePt t="58196" x="5591175" y="5116513"/>
          <p14:tracePt t="58799" x="5583238" y="5116513"/>
          <p14:tracePt t="58807" x="5549900" y="5124450"/>
          <p14:tracePt t="58815" x="5497513" y="5124450"/>
          <p14:tracePt t="58824" x="5456238" y="5124450"/>
          <p14:tracePt t="58830" x="5421313" y="5124450"/>
          <p14:tracePt t="58836" x="5405438" y="5124450"/>
          <p14:tracePt t="58852" x="5395913" y="5124450"/>
          <p14:tracePt t="59013" x="5370513" y="5124450"/>
          <p14:tracePt t="59019" x="5345113" y="5124450"/>
          <p14:tracePt t="59026" x="5327650" y="5132388"/>
          <p14:tracePt t="59032" x="5302250" y="5132388"/>
          <p14:tracePt t="59040" x="5294313" y="5132388"/>
          <p14:tracePt t="59048" x="5276850" y="5141913"/>
          <p14:tracePt t="59056" x="5268913" y="5141913"/>
          <p14:tracePt t="59064" x="5260975" y="5141913"/>
          <p14:tracePt t="59080" x="5243513" y="5149850"/>
          <p14:tracePt t="59086" x="5235575" y="5149850"/>
          <p14:tracePt t="59094" x="5235575" y="5157788"/>
          <p14:tracePt t="59102" x="5226050" y="5157788"/>
          <p14:tracePt t="59110" x="5218113" y="5157788"/>
          <p14:tracePt t="59118" x="5208588" y="5157788"/>
          <p14:tracePt t="59126" x="5192713" y="5167313"/>
          <p14:tracePt t="59135" x="5175250" y="5167313"/>
          <p14:tracePt t="59143" x="5157788" y="5167313"/>
          <p14:tracePt t="59151" x="5149850" y="5175250"/>
          <p14:tracePt t="59159" x="5141913" y="5175250"/>
          <p14:tracePt t="59163" x="5132388" y="5175250"/>
          <p14:tracePt t="59172" x="5116513" y="5183188"/>
          <p14:tracePt t="59180" x="5099050" y="5183188"/>
          <p14:tracePt t="59188" x="5091113" y="5192713"/>
          <p14:tracePt t="59197" x="5073650" y="5192713"/>
          <p14:tracePt t="59203" x="5064125" y="5192713"/>
          <p14:tracePt t="59220" x="5064125" y="5200650"/>
          <p14:tracePt t="59228" x="5056188" y="5200650"/>
          <p14:tracePt t="59244" x="5048250" y="5200650"/>
          <p14:tracePt t="59251" x="5038725" y="5200650"/>
          <p14:tracePt t="59258" x="5038725" y="5208588"/>
          <p14:tracePt t="59274" x="5038725" y="5218113"/>
          <p14:tracePt t="59282" x="5030788" y="5218113"/>
          <p14:tracePt t="59290" x="5013325" y="5218113"/>
          <p14:tracePt t="59306" x="4997450" y="5235575"/>
          <p14:tracePt t="59313" x="4987925" y="5235575"/>
          <p14:tracePt t="59322" x="4987925" y="5243513"/>
          <p14:tracePt t="59338" x="4979988" y="5243513"/>
          <p14:tracePt t="59344" x="4972050" y="5243513"/>
          <p14:tracePt t="59352" x="4972050" y="5251450"/>
          <p14:tracePt t="59360" x="4962525" y="5251450"/>
          <p14:tracePt t="59369" x="4962525" y="5260975"/>
          <p14:tracePt t="59376" x="4954588" y="5260975"/>
          <p14:tracePt t="59385" x="4946650" y="5260975"/>
          <p14:tracePt t="59392" x="4937125" y="5268913"/>
          <p14:tracePt t="59401" x="4911725" y="5268913"/>
          <p14:tracePt t="59408" x="4878388" y="5268913"/>
          <p14:tracePt t="59413" x="4852988" y="5268913"/>
          <p14:tracePt t="59422" x="4810125" y="5268913"/>
          <p14:tracePt t="59429" x="4767263" y="5268913"/>
          <p14:tracePt t="59438" x="4708525" y="5268913"/>
          <p14:tracePt t="59446" x="4665663" y="5268913"/>
          <p14:tracePt t="59454" x="4622800" y="5268913"/>
          <p14:tracePt t="59463" x="4572000" y="5268913"/>
          <p14:tracePt t="59470" x="4546600" y="5268913"/>
          <p14:tracePt t="59478" x="4513263" y="5268913"/>
          <p14:tracePt t="59486" x="4486275" y="5268913"/>
          <p14:tracePt t="59494" x="4470400" y="5268913"/>
          <p14:tracePt t="59502" x="4452938" y="5268913"/>
          <p14:tracePt t="59508" x="4435475" y="5268913"/>
          <p14:tracePt t="59517" x="4427538" y="5268913"/>
          <p14:tracePt t="59524" x="4410075" y="5268913"/>
          <p14:tracePt t="59532" x="4402138" y="5268913"/>
          <p14:tracePt t="59869" x="4410075" y="5268913"/>
          <p14:tracePt t="59878" x="4435475" y="5268913"/>
          <p14:tracePt t="59885" x="4460875" y="5268913"/>
          <p14:tracePt t="59893" x="4460875" y="5260975"/>
          <p14:tracePt t="84885" x="4460875" y="5243513"/>
          <p14:tracePt t="84893" x="4460875" y="5218113"/>
          <p14:tracePt t="84901" x="4460875" y="5192713"/>
          <p14:tracePt t="84910" x="4460875" y="5183188"/>
          <p14:tracePt t="84917" x="4460875" y="5167313"/>
          <p14:tracePt t="85135" x="4460875" y="5157788"/>
          <p14:tracePt t="85143" x="4427538" y="5132388"/>
          <p14:tracePt t="85151" x="4402138" y="5106988"/>
          <p14:tracePt t="85159" x="4376738" y="5081588"/>
          <p14:tracePt t="85166" x="4351338" y="5056188"/>
          <p14:tracePt t="85174" x="4316413" y="5038725"/>
          <p14:tracePt t="85182" x="4291013" y="5013325"/>
          <p14:tracePt t="85190" x="4275138" y="5005388"/>
          <p14:tracePt t="85197" x="4257675" y="4997450"/>
          <p14:tracePt t="85206" x="4240213" y="4987925"/>
          <p14:tracePt t="85212" x="4224338" y="4979988"/>
          <p14:tracePt t="85228" x="4214813" y="4979988"/>
          <p14:tracePt t="85290" x="4214813" y="4972050"/>
          <p14:tracePt t="85314" x="4206875" y="4972050"/>
          <p14:tracePt t="85401" x="4197350" y="4972050"/>
          <p14:tracePt t="85683" x="4197350" y="4979988"/>
          <p14:tracePt t="85691" x="4206875" y="4987925"/>
          <p14:tracePt t="85699" x="4232275" y="4997450"/>
          <p14:tracePt t="85707" x="4257675" y="5013325"/>
          <p14:tracePt t="85713" x="4275138" y="5030788"/>
          <p14:tracePt t="85720" x="4300538" y="5038725"/>
          <p14:tracePt t="85728" x="4325938" y="5038725"/>
          <p14:tracePt t="85736" x="4341813" y="5038725"/>
          <p14:tracePt t="85744" x="4351338" y="5048250"/>
          <p14:tracePt t="85752" x="4368800" y="5056188"/>
          <p14:tracePt t="85760" x="4384675" y="5064125"/>
          <p14:tracePt t="85769" x="4394200" y="5073650"/>
          <p14:tracePt t="85776" x="4410075" y="5073650"/>
          <p14:tracePt t="85785" x="4419600" y="5073650"/>
          <p14:tracePt t="85792" x="4419600" y="5081588"/>
          <p14:tracePt t="86135" x="4419600" y="5073650"/>
          <p14:tracePt t="86143" x="4427538" y="5073650"/>
          <p14:tracePt t="86151" x="4427538" y="5064125"/>
          <p14:tracePt t="86183" x="4427538" y="5056188"/>
          <p14:tracePt t="86214" x="4427538" y="5048250"/>
          <p14:tracePt t="86228" x="4435475" y="5048250"/>
          <p14:tracePt t="86323" x="4435475" y="5038725"/>
          <p14:tracePt t="86456" x="4460875" y="5038725"/>
          <p14:tracePt t="86463" x="4503738" y="5038725"/>
          <p14:tracePt t="86470" x="4554538" y="5048250"/>
          <p14:tracePt t="86478" x="4572000" y="5056188"/>
          <p14:tracePt t="86486" x="4597400" y="5056188"/>
          <p14:tracePt t="86494" x="4622800" y="5064125"/>
          <p14:tracePt t="86502" x="4640263" y="5064125"/>
          <p14:tracePt t="86510" x="4648200" y="5064125"/>
          <p14:tracePt t="86517" x="4657725" y="5064125"/>
          <p14:tracePt t="86525" x="4665663" y="5064125"/>
          <p14:tracePt t="86534" x="4673600" y="5064125"/>
          <p14:tracePt t="86541" x="4683125" y="5064125"/>
          <p14:tracePt t="86777" x="4733925" y="5064125"/>
          <p14:tracePt t="86785" x="4810125" y="5064125"/>
          <p14:tracePt t="86791" x="4894263" y="5081588"/>
          <p14:tracePt t="86799" x="4997450" y="5099050"/>
          <p14:tracePt t="86807" x="5081588" y="5099050"/>
          <p14:tracePt t="86816" x="5157788" y="5106988"/>
          <p14:tracePt t="86822" x="5243513" y="5124450"/>
          <p14:tracePt t="86830" x="5311775" y="5124450"/>
          <p14:tracePt t="86837" x="5395913" y="5124450"/>
          <p14:tracePt t="86847" x="5472113" y="5124450"/>
          <p14:tracePt t="86854" x="5583238" y="5132388"/>
          <p14:tracePt t="86862" x="5745163" y="5141913"/>
          <p14:tracePt t="86870" x="5915025" y="5141913"/>
          <p14:tracePt t="86875" x="6118225" y="5141913"/>
          <p14:tracePt t="86885" x="6272213" y="5157788"/>
          <p14:tracePt t="86892" x="6399213" y="5157788"/>
          <p14:tracePt t="86901" x="6483350" y="5175250"/>
          <p14:tracePt t="86908" x="6543675" y="5192713"/>
          <p14:tracePt t="86916" x="6569075" y="5200650"/>
          <p14:tracePt t="86924" x="6602413" y="5208588"/>
          <p14:tracePt t="86932" x="6627813" y="5208588"/>
          <p14:tracePt t="86940" x="6670675" y="5218113"/>
          <p14:tracePt t="86948" x="6705600" y="5218113"/>
          <p14:tracePt t="86954" x="6731000" y="5226050"/>
          <p14:tracePt t="86963" x="6781800" y="5226050"/>
          <p14:tracePt t="86970" x="6824663" y="5226050"/>
          <p14:tracePt t="86978" x="6850063" y="5218113"/>
          <p14:tracePt t="87159" x="6900863" y="5208588"/>
          <p14:tracePt t="87167" x="6985000" y="5208588"/>
          <p14:tracePt t="87175" x="7096125" y="5200650"/>
          <p14:tracePt t="87182" x="7258050" y="5192713"/>
          <p14:tracePt t="87190" x="7478713" y="5157788"/>
          <p14:tracePt t="87198" x="7724775" y="5132388"/>
          <p14:tracePt t="87206" x="7902575" y="5116513"/>
          <p14:tracePt t="87214" x="8099425" y="5073650"/>
          <p14:tracePt t="87221" x="8218488" y="5064125"/>
          <p14:tracePt t="87228" x="8320088" y="5056188"/>
          <p14:tracePt t="87237" x="8404225" y="5038725"/>
          <p14:tracePt t="87244" x="8439150" y="5030788"/>
          <p14:tracePt t="87252" x="8464550" y="5022850"/>
          <p14:tracePt t="87277" x="8464550" y="5013325"/>
          <p14:tracePt t="87284" x="8464550" y="4997450"/>
          <p14:tracePt t="87298" x="8464550" y="4972050"/>
          <p14:tracePt t="87306" x="8464550" y="4954588"/>
          <p14:tracePt t="87313" x="8464550" y="4929188"/>
          <p14:tracePt t="87322" x="8464550" y="4894263"/>
          <p14:tracePt t="87329" x="8464550" y="4878388"/>
          <p14:tracePt t="87338" x="8464550" y="4843463"/>
          <p14:tracePt t="87346" x="8464550" y="4810125"/>
          <p14:tracePt t="87354" x="8464550" y="4784725"/>
          <p14:tracePt t="87363" x="8464550" y="4767263"/>
          <p14:tracePt t="87369" x="8455025" y="4749800"/>
          <p14:tracePt t="87376" x="8455025" y="4724400"/>
          <p14:tracePt t="87384" x="8455025" y="4716463"/>
          <p14:tracePt t="87392" x="8447088" y="4708525"/>
          <p14:tracePt t="87400" x="8439150" y="4699000"/>
          <p14:tracePt t="87408" x="8439150" y="4691063"/>
          <p14:tracePt t="87416" x="8429625" y="4683125"/>
          <p14:tracePt t="87432" x="8429625" y="4673600"/>
          <p14:tracePt t="87440" x="8429625" y="4665663"/>
          <p14:tracePt t="87447" x="8429625" y="4648200"/>
          <p14:tracePt t="87456" x="8429625" y="4630738"/>
          <p14:tracePt t="87470" x="8429625" y="4605338"/>
          <p14:tracePt t="87477" x="8429625" y="4597400"/>
          <p14:tracePt t="87486" x="8429625" y="4572000"/>
          <p14:tracePt t="87494" x="8421688" y="4546600"/>
          <p14:tracePt t="87501" x="8413750" y="4529138"/>
          <p14:tracePt t="87510" x="8396288" y="4513263"/>
          <p14:tracePt t="87518" x="8378825" y="4486275"/>
          <p14:tracePt t="87526" x="8370888" y="4470400"/>
          <p14:tracePt t="87822" x="8345488" y="4460875"/>
          <p14:tracePt t="87830" x="8302625" y="4435475"/>
          <p14:tracePt t="87837" x="8251825" y="4410075"/>
          <p14:tracePt t="87846" x="8191500" y="4376738"/>
          <p14:tracePt t="87854" x="8115300" y="4341813"/>
          <p14:tracePt t="87861" x="8039100" y="4308475"/>
          <p14:tracePt t="87868" x="7980363" y="4283075"/>
          <p14:tracePt t="87876" x="7912100" y="4249738"/>
          <p14:tracePt t="87884" x="7851775" y="4232275"/>
          <p14:tracePt t="87892" x="7800975" y="4206875"/>
          <p14:tracePt t="87900" x="7767638" y="4189413"/>
          <p14:tracePt t="87907" x="7732713" y="4171950"/>
          <p14:tracePt t="87916" x="7707313" y="4164013"/>
          <p14:tracePt t="87924" x="7691438" y="4146550"/>
          <p14:tracePt t="87931" x="7666038" y="4146550"/>
          <p14:tracePt t="87940" x="7648575" y="4146550"/>
          <p14:tracePt t="87948" x="7623175" y="4138613"/>
          <p14:tracePt t="87956" x="7605713" y="4130675"/>
          <p14:tracePt t="87963" x="7572375" y="4121150"/>
          <p14:tracePt t="87970" x="7529513" y="4121150"/>
          <p14:tracePt t="87978" x="7453313" y="4113213"/>
          <p14:tracePt t="87986" x="7392988" y="4113213"/>
          <p14:tracePt t="87994" x="7324725" y="4113213"/>
          <p14:tracePt t="88002" x="7240588" y="4095750"/>
          <p14:tracePt t="88010" x="7154863" y="4095750"/>
          <p14:tracePt t="88018" x="7078663" y="4087813"/>
          <p14:tracePt t="88026" x="7019925" y="4087813"/>
          <p14:tracePt t="88034" x="6977063" y="4079875"/>
          <p14:tracePt t="88040" x="6943725" y="4070350"/>
          <p14:tracePt t="88048" x="6916738" y="4070350"/>
          <p14:tracePt t="88056" x="6908800" y="4070350"/>
          <p14:tracePt t="88063" x="6900863" y="4062413"/>
          <p14:tracePt t="88072" x="6891338" y="4062413"/>
          <p14:tracePt t="88088" x="6883400" y="4062413"/>
          <p14:tracePt t="88096" x="6875463" y="4062413"/>
          <p14:tracePt t="88229" x="6891338" y="4062413"/>
          <p14:tracePt t="88237" x="6926263" y="4062413"/>
          <p14:tracePt t="88246" x="6977063" y="4062413"/>
          <p14:tracePt t="88252" x="7010400" y="4062413"/>
          <p14:tracePt t="88260" x="7061200" y="4062413"/>
          <p14:tracePt t="88268" x="7146925" y="4062413"/>
          <p14:tracePt t="88276" x="7248525" y="4062413"/>
          <p14:tracePt t="88282" x="7342188" y="4062413"/>
          <p14:tracePt t="88292" x="7443788" y="4070350"/>
          <p14:tracePt t="88298" x="7521575" y="4079875"/>
          <p14:tracePt t="88306" x="7580313" y="4087813"/>
          <p14:tracePt t="88314" x="7623175" y="4105275"/>
          <p14:tracePt t="88323" x="7656513" y="4121150"/>
          <p14:tracePt t="88330" x="7691438" y="4130675"/>
          <p14:tracePt t="88338" x="7724775" y="4146550"/>
          <p14:tracePt t="88346" x="7767638" y="4164013"/>
          <p14:tracePt t="88354" x="7783513" y="4181475"/>
          <p14:tracePt t="88363" x="7810500" y="4189413"/>
          <p14:tracePt t="88370" x="7835900" y="4206875"/>
          <p14:tracePt t="88376" x="7851775" y="4214813"/>
          <p14:tracePt t="88385" x="7869238" y="4240213"/>
          <p14:tracePt t="88392" x="7886700" y="4257675"/>
          <p14:tracePt t="88401" x="7902575" y="4265613"/>
          <p14:tracePt t="88408" x="7920038" y="4291013"/>
          <p14:tracePt t="88417" x="7937500" y="4308475"/>
          <p14:tracePt t="88424" x="7945438" y="4341813"/>
          <p14:tracePt t="88432" x="7962900" y="4376738"/>
          <p14:tracePt t="88440" x="7970838" y="4435475"/>
          <p14:tracePt t="88447" x="7988300" y="4495800"/>
          <p14:tracePt t="88454" x="7988300" y="4554538"/>
          <p14:tracePt t="88463" x="7988300" y="4614863"/>
          <p14:tracePt t="88470" x="7988300" y="4657725"/>
          <p14:tracePt t="88478" x="7988300" y="4699000"/>
          <p14:tracePt t="88486" x="7980363" y="4749800"/>
          <p14:tracePt t="88494" x="7970838" y="4792663"/>
          <p14:tracePt t="88502" x="7954963" y="4827588"/>
          <p14:tracePt t="88511" x="7920038" y="4852988"/>
          <p14:tracePt t="88519" x="7877175" y="4886325"/>
          <p14:tracePt t="88526" x="7826375" y="4929188"/>
          <p14:tracePt t="88535" x="7750175" y="4979988"/>
          <p14:tracePt t="88540" x="7648575" y="5038725"/>
          <p14:tracePt t="88547" x="7546975" y="5099050"/>
          <p14:tracePt t="88556" x="7427913" y="5157788"/>
          <p14:tracePt t="88563" x="7283450" y="5192713"/>
          <p14:tracePt t="88572" x="7164388" y="5235575"/>
          <p14:tracePt t="88580" x="7078663" y="5260975"/>
          <p14:tracePt t="88588" x="6985000" y="5294313"/>
          <p14:tracePt t="88597" x="6900863" y="5319713"/>
          <p14:tracePt t="88604" x="6807200" y="5345113"/>
          <p14:tracePt t="88612" x="6721475" y="5370513"/>
          <p14:tracePt t="88619" x="6645275" y="5380038"/>
          <p14:tracePt t="88626" x="6535738" y="5395913"/>
          <p14:tracePt t="88635" x="6450013" y="5395913"/>
          <p14:tracePt t="88643" x="6338888" y="5395913"/>
          <p14:tracePt t="88650" x="6254750" y="5395913"/>
          <p14:tracePt t="88658" x="6194425" y="5387975"/>
          <p14:tracePt t="88667" x="6153150" y="5370513"/>
          <p14:tracePt t="88674" x="6118225" y="5345113"/>
          <p14:tracePt t="88682" x="6092825" y="5319713"/>
          <p14:tracePt t="88935" x="6034088" y="5311775"/>
          <p14:tracePt t="88942" x="5854700" y="5286375"/>
          <p14:tracePt t="88948" x="5583238" y="5268913"/>
          <p14:tracePt t="88955" x="5319713" y="5251450"/>
          <p14:tracePt t="88964" x="5116513" y="5251450"/>
          <p14:tracePt t="88970" x="4937125" y="5251450"/>
          <p14:tracePt t="88978" x="4810125" y="5251450"/>
          <p14:tracePt t="88987" x="4733925" y="5260975"/>
          <p14:tracePt t="88995" x="4708525" y="5268913"/>
          <p14:tracePt t="89003" x="4691063" y="5286375"/>
          <p14:tracePt t="89011" x="4673600" y="5286375"/>
          <p14:tracePt t="89056" x="4665663" y="5294313"/>
          <p14:tracePt t="89063" x="4665663" y="5302250"/>
          <p14:tracePt t="89073" x="4648200" y="5302250"/>
          <p14:tracePt t="89080" x="4640263" y="5302250"/>
          <p14:tracePt t="89089" x="4630738" y="5302250"/>
          <p14:tracePt t="89097" x="4614863" y="5302250"/>
          <p14:tracePt t="89104" x="4597400" y="5302250"/>
          <p14:tracePt t="89112" x="4572000" y="5302250"/>
          <p14:tracePt t="89120" x="4546600" y="5302250"/>
          <p14:tracePt t="89134" x="4529138" y="5294313"/>
          <p14:tracePt t="89142" x="4513263" y="5276850"/>
          <p14:tracePt t="89150" x="4503738" y="5268913"/>
          <p14:tracePt t="89157" x="4503738" y="5260975"/>
          <p14:tracePt t="89174" x="4503738" y="5251450"/>
          <p14:tracePt t="89253" x="4503738" y="5243513"/>
          <p14:tracePt t="89261" x="4503738" y="5235575"/>
          <p14:tracePt t="89269" x="4503738" y="5226050"/>
          <p14:tracePt t="89535" x="4452938" y="5235575"/>
          <p14:tracePt t="89541" x="4359275" y="5235575"/>
          <p14:tracePt t="89549" x="4206875" y="5235575"/>
          <p14:tracePt t="89558" x="4011613" y="5235575"/>
          <p14:tracePt t="89565" x="3806825" y="5235575"/>
          <p14:tracePt t="89575" x="3629025" y="5235575"/>
          <p14:tracePt t="89581" x="3517900" y="5235575"/>
          <p14:tracePt t="89587" x="3449638" y="5235575"/>
          <p14:tracePt t="89597" x="3416300" y="5235575"/>
          <p14:tracePt t="89604" x="3390900" y="5235575"/>
          <p14:tracePt t="89626" x="3382963" y="5235575"/>
          <p14:tracePt t="89635" x="3355975" y="5235575"/>
          <p14:tracePt t="89642" x="3297238" y="5235575"/>
          <p14:tracePt t="89651" x="3211513" y="5251450"/>
          <p14:tracePt t="89658" x="3094038" y="5251450"/>
          <p14:tracePt t="89667" x="2982913" y="5251450"/>
          <p14:tracePt t="89674" x="2881313" y="5260975"/>
          <p14:tracePt t="89682" x="2795588" y="5260975"/>
          <p14:tracePt t="89690" x="2727325" y="5260975"/>
          <p14:tracePt t="89698" x="2668588" y="5260975"/>
          <p14:tracePt t="89704" x="2625725" y="5260975"/>
          <p14:tracePt t="89712" x="2574925" y="5260975"/>
          <p14:tracePt t="89720" x="2557463" y="5251450"/>
          <p14:tracePt t="89728" x="2524125" y="5251450"/>
          <p14:tracePt t="89736" x="2498725" y="5243513"/>
          <p14:tracePt t="89744" x="2489200" y="5243513"/>
          <p14:tracePt t="89752" x="2463800" y="5243513"/>
          <p14:tracePt t="89760" x="2447925" y="5243513"/>
          <p14:tracePt t="89769" x="2438400" y="5235575"/>
          <p14:tracePt t="89776" x="2422525" y="5235575"/>
          <p14:tracePt t="89785" x="2397125" y="5235575"/>
          <p14:tracePt t="89790" x="2379663" y="5235575"/>
          <p14:tracePt t="89798" x="2362200" y="5235575"/>
          <p14:tracePt t="89806" x="2336800" y="5235575"/>
          <p14:tracePt t="89813" x="2319338" y="5235575"/>
          <p14:tracePt t="89822" x="2303463" y="5235575"/>
          <p14:tracePt t="90049" x="2286000" y="5235575"/>
          <p14:tracePt t="90057" x="2260600" y="5235575"/>
          <p14:tracePt t="90065" x="2209800" y="5235575"/>
          <p14:tracePt t="90073" x="2141538" y="5235575"/>
          <p14:tracePt t="90083" x="2030413" y="5243513"/>
          <p14:tracePt t="90090" x="1928813" y="5260975"/>
          <p14:tracePt t="90097" x="1844675" y="5260975"/>
          <p14:tracePt t="90104" x="1766888" y="5260975"/>
          <p14:tracePt t="90114" x="1725613" y="5260975"/>
          <p14:tracePt t="90120" x="1700213" y="5260975"/>
          <p14:tracePt t="90126" x="1682750" y="5260975"/>
          <p14:tracePt t="90134" x="1674813" y="5260975"/>
          <p14:tracePt t="90150" x="1665288" y="5260975"/>
          <p14:tracePt t="90158" x="1657350" y="5260975"/>
          <p14:tracePt t="90167" x="1639888" y="5260975"/>
          <p14:tracePt t="90174" x="1631950" y="5260975"/>
          <p14:tracePt t="90182" x="1614488" y="5260975"/>
          <p14:tracePt t="90190" x="1581150" y="5260975"/>
          <p14:tracePt t="90197" x="1555750" y="5251450"/>
          <p14:tracePt t="90206" x="1520825" y="5243513"/>
          <p14:tracePt t="90212" x="1462088" y="5243513"/>
          <p14:tracePt t="90220" x="1385888" y="5235575"/>
          <p14:tracePt t="90228" x="1317625" y="5218113"/>
          <p14:tracePt t="90236" x="1257300" y="5218113"/>
          <p14:tracePt t="90244" x="1198563" y="5218113"/>
          <p14:tracePt t="90252" x="1155700" y="5208588"/>
          <p14:tracePt t="90260" x="1079500" y="5208588"/>
          <p14:tracePt t="90268" x="1036638" y="5208588"/>
          <p14:tracePt t="90277" x="1011238" y="5208588"/>
          <p14:tracePt t="90285" x="985838" y="5208588"/>
          <p14:tracePt t="90290" x="952500" y="5208588"/>
          <p14:tracePt t="90297" x="942975" y="5208588"/>
          <p14:tracePt t="90306" x="925513" y="5208588"/>
          <p14:tracePt t="90313" x="909638" y="5208588"/>
          <p14:tracePt t="90330" x="900113" y="5208588"/>
          <p14:tracePt t="90363" x="900113" y="5200650"/>
          <p14:tracePt t="90376" x="900113" y="5183188"/>
          <p14:tracePt t="90676" x="900113" y="5175250"/>
          <p14:tracePt t="90682" x="900113" y="5167313"/>
          <p14:tracePt t="90690" x="900113" y="5157788"/>
          <p14:tracePt t="90706" x="900113" y="5149850"/>
          <p14:tracePt t="90712" x="900113" y="5141913"/>
          <p14:tracePt t="90736" x="900113" y="5132388"/>
          <p14:tracePt t="90744" x="900113" y="5124450"/>
          <p14:tracePt t="90769" x="900113" y="5116513"/>
          <p14:tracePt t="90790" x="900113" y="5106988"/>
          <p14:tracePt t="90798" x="900113" y="5099050"/>
          <p14:tracePt t="90813" x="900113" y="5081588"/>
          <p14:tracePt t="90822" x="900113" y="5073650"/>
          <p14:tracePt t="90838" x="900113" y="5056188"/>
          <p14:tracePt t="90854" x="900113" y="5048250"/>
          <p14:tracePt t="90864" x="900113" y="5030788"/>
          <p14:tracePt t="90870" x="900113" y="5022850"/>
          <p14:tracePt t="90876" x="900113" y="5005388"/>
          <p14:tracePt t="90885" x="900113" y="4979988"/>
          <p14:tracePt t="90892" x="909638" y="4962525"/>
          <p14:tracePt t="90901" x="909638" y="4937125"/>
          <p14:tracePt t="90908" x="917575" y="4903788"/>
          <p14:tracePt t="90917" x="925513" y="4886325"/>
          <p14:tracePt t="90925" x="942975" y="4852988"/>
          <p14:tracePt t="90932" x="960438" y="4843463"/>
          <p14:tracePt t="90940" x="968375" y="4835525"/>
          <p14:tracePt t="90947" x="968375" y="4827588"/>
          <p14:tracePt t="90954" x="977900" y="4818063"/>
          <p14:tracePt t="90971" x="985838" y="4818063"/>
          <p14:tracePt t="90978" x="993775" y="4810125"/>
          <p14:tracePt t="90987" x="1011238" y="4802188"/>
          <p14:tracePt t="90995" x="1028700" y="4802188"/>
          <p14:tracePt t="91003" x="1036638" y="4802188"/>
          <p14:tracePt t="91010" x="1054100" y="4802188"/>
          <p14:tracePt t="91019" x="1069975" y="4802188"/>
          <p14:tracePt t="91026" x="1079500" y="4802188"/>
          <p14:tracePt t="91035" x="1096963" y="4802188"/>
          <p14:tracePt t="91040" x="1112838" y="4802188"/>
          <p14:tracePt t="91048" x="1130300" y="4802188"/>
          <p14:tracePt t="91056" x="1147763" y="4802188"/>
          <p14:tracePt t="91080" x="1155700" y="4802188"/>
          <p14:tracePt t="91089" x="1173163" y="4802188"/>
          <p14:tracePt t="91098" x="1181100" y="4802188"/>
          <p14:tracePt t="91104" x="1216025" y="4802188"/>
          <p14:tracePt t="91114" x="1249363" y="4810125"/>
          <p14:tracePt t="91120" x="1308100" y="4818063"/>
          <p14:tracePt t="91131" x="1350963" y="4818063"/>
          <p14:tracePt t="91135" x="1376363" y="4827588"/>
          <p14:tracePt t="91141" x="1401763" y="4827588"/>
          <p14:tracePt t="91149" x="1427163" y="4843463"/>
          <p14:tracePt t="91158" x="1444625" y="4852988"/>
          <p14:tracePt t="91167" x="1462088" y="4860925"/>
          <p14:tracePt t="91174" x="1470025" y="4860925"/>
          <p14:tracePt t="91182" x="1487488" y="4860925"/>
          <p14:tracePt t="91190" x="1504950" y="4868863"/>
          <p14:tracePt t="91196" x="1512888" y="4886325"/>
          <p14:tracePt t="91204" x="1512888" y="4894263"/>
          <p14:tracePt t="91213" x="1530350" y="4894263"/>
          <p14:tracePt t="91227" x="1538288" y="4894263"/>
          <p14:tracePt t="91260" x="1538288" y="4903788"/>
          <p14:tracePt t="91268" x="1538288" y="4911725"/>
          <p14:tracePt t="91284" x="1538288" y="4919663"/>
          <p14:tracePt t="91290" x="1538288" y="4929188"/>
          <p14:tracePt t="91297" x="1538288" y="4937125"/>
          <p14:tracePt t="91306" x="1538288" y="4946650"/>
          <p14:tracePt t="91322" x="1538288" y="4954588"/>
          <p14:tracePt t="91337" x="1538288" y="4962525"/>
          <p14:tracePt t="91589" x="1538288" y="4972050"/>
          <p14:tracePt t="91600" x="1530350" y="4979988"/>
          <p14:tracePt t="91605" x="1530350" y="4987925"/>
          <p14:tracePt t="91616" x="1530350" y="4997450"/>
          <p14:tracePt t="91617" x="1530350" y="5005388"/>
          <p14:tracePt t="91626" x="1530350" y="5022850"/>
          <p14:tracePt t="91635" x="1530350" y="5038725"/>
          <p14:tracePt t="91651" x="1520825" y="5056188"/>
          <p14:tracePt t="91658" x="1520825" y="5064125"/>
          <p14:tracePt t="91666" x="1520825" y="5073650"/>
          <p14:tracePt t="91674" x="1520825" y="5081588"/>
          <p14:tracePt t="91682" x="1520825" y="5091113"/>
          <p14:tracePt t="91814" x="1520825" y="5099050"/>
          <p14:tracePt t="91822" x="1504950" y="5106988"/>
          <p14:tracePt t="91830" x="1495425" y="5106988"/>
          <p14:tracePt t="92073" x="1495425" y="5099050"/>
          <p14:tracePt t="92082" x="1504950" y="5099050"/>
          <p14:tracePt t="92094" x="1504950" y="5091113"/>
          <p14:tracePt t="92098" x="1504950" y="5081588"/>
          <p14:tracePt t="92104" x="1512888" y="5073650"/>
          <p14:tracePt t="92120" x="1520825" y="5073650"/>
          <p14:tracePt t="92134" x="1530350" y="5064125"/>
          <p14:tracePt t="92150" x="1538288" y="5064125"/>
          <p14:tracePt t="92158" x="1538288" y="5056188"/>
          <p14:tracePt t="92166" x="1546225" y="5056188"/>
          <p14:tracePt t="92181" x="1563688" y="5038725"/>
          <p14:tracePt t="92190" x="1581150" y="5030788"/>
          <p14:tracePt t="92203" x="1589088" y="5022850"/>
          <p14:tracePt t="92214" x="1606550" y="5022850"/>
          <p14:tracePt t="92291" x="1606550" y="5005388"/>
          <p14:tracePt t="92298" x="1606550" y="4997450"/>
          <p14:tracePt t="92314" x="1597025" y="4979988"/>
          <p14:tracePt t="92322" x="1581150" y="4962525"/>
          <p14:tracePt t="92331" x="1563688" y="4946650"/>
          <p14:tracePt t="92338" x="1546225" y="4937125"/>
          <p14:tracePt t="92347" x="1530350" y="4929188"/>
          <p14:tracePt t="92354" x="1504950" y="4919663"/>
          <p14:tracePt t="92363" x="1495425" y="4911725"/>
          <p14:tracePt t="92369" x="1487488" y="4911725"/>
          <p14:tracePt t="92385" x="1477963" y="4903788"/>
          <p14:tracePt t="92392" x="1470025" y="4903788"/>
          <p14:tracePt t="92455" x="1452563" y="4903788"/>
          <p14:tracePt t="92464" x="1411288" y="4929188"/>
          <p14:tracePt t="92472" x="1368425" y="4962525"/>
          <p14:tracePt t="92479" x="1333500" y="4997450"/>
          <p14:tracePt t="92487" x="1308100" y="5022850"/>
          <p14:tracePt t="92494" x="1292225" y="5048250"/>
          <p14:tracePt t="92502" x="1274763" y="5073650"/>
          <p14:tracePt t="92510" x="1266825" y="5081588"/>
          <p14:tracePt t="92518" x="1257300" y="5106988"/>
          <p14:tracePt t="92524" x="1257300" y="5124450"/>
          <p14:tracePt t="92535" x="1257300" y="5132388"/>
          <p14:tracePt t="92540" x="1257300" y="5141913"/>
          <p14:tracePt t="92548" x="1257300" y="5157788"/>
          <p14:tracePt t="92563" x="1257300" y="5167313"/>
          <p14:tracePt t="92572" x="1257300" y="5175250"/>
          <p14:tracePt t="92579" x="1257300" y="5183188"/>
          <p14:tracePt t="92588" x="1249363" y="5192713"/>
          <p14:tracePt t="92597" x="1249363" y="5200650"/>
          <p14:tracePt t="92604" x="1231900" y="5208588"/>
          <p14:tracePt t="92613" x="1223963" y="5218113"/>
          <p14:tracePt t="92618" x="1216025" y="5226050"/>
          <p14:tracePt t="92626" x="1206500" y="5243513"/>
          <p14:tracePt t="92635" x="1198563" y="5251450"/>
          <p14:tracePt t="92642" x="1181100" y="5260975"/>
          <p14:tracePt t="92651" x="1181100" y="5268913"/>
          <p14:tracePt t="92658" x="1163638" y="5276850"/>
          <p14:tracePt t="92667" x="1155700" y="5276850"/>
          <p14:tracePt t="92674" x="1155700" y="5286375"/>
          <p14:tracePt t="92682" x="1147763" y="5294313"/>
          <p14:tracePt t="92690" x="1138238" y="5302250"/>
          <p14:tracePt t="92768" x="1112838" y="5302250"/>
          <p14:tracePt t="92774" x="1062038" y="5268913"/>
          <p14:tracePt t="92782" x="1003300" y="5226050"/>
          <p14:tracePt t="92790" x="942975" y="5175250"/>
          <p14:tracePt t="92798" x="884238" y="5106988"/>
          <p14:tracePt t="92806" x="823913" y="5048250"/>
          <p14:tracePt t="92813" x="773113" y="4987925"/>
          <p14:tracePt t="92822" x="765175" y="4962525"/>
          <p14:tracePt t="92830" x="747713" y="4911725"/>
          <p14:tracePt t="92838" x="747713" y="4878388"/>
          <p14:tracePt t="92847" x="739775" y="4852988"/>
          <p14:tracePt t="92854" x="739775" y="4835525"/>
          <p14:tracePt t="92863" x="739775" y="4818063"/>
          <p14:tracePt t="92868" x="747713" y="4802188"/>
          <p14:tracePt t="92876" x="773113" y="4792663"/>
          <p14:tracePt t="92884" x="823913" y="4775200"/>
          <p14:tracePt t="92892" x="900113" y="4767263"/>
          <p14:tracePt t="92900" x="1011238" y="4759325"/>
          <p14:tracePt t="92908" x="1122363" y="4759325"/>
          <p14:tracePt t="92917" x="1198563" y="4759325"/>
          <p14:tracePt t="92924" x="1257300" y="4759325"/>
          <p14:tracePt t="92932" x="1282700" y="4759325"/>
          <p14:tracePt t="92940" x="1308100" y="4759325"/>
          <p14:tracePt t="92947" x="1325563" y="4759325"/>
          <p14:tracePt t="92956" x="1333500" y="4759325"/>
          <p14:tracePt t="92963" x="1368425" y="4749800"/>
          <p14:tracePt t="92970" x="1393825" y="4733925"/>
          <p14:tracePt t="92978" x="1419225" y="4724400"/>
          <p14:tracePt t="92986" x="1427163" y="4708525"/>
          <p14:tracePt t="92994" x="1436688" y="4699000"/>
          <p14:tracePt t="93002" x="1444625" y="4699000"/>
          <p14:tracePt t="93010" x="1452563" y="4699000"/>
          <p14:tracePt t="93026" x="1462088" y="4699000"/>
          <p14:tracePt t="93032" x="1470025" y="4691063"/>
          <p14:tracePt t="93040" x="1477963" y="4691063"/>
          <p14:tracePt t="93047" x="1487488" y="4691063"/>
          <p14:tracePt t="93056" x="1495425" y="4691063"/>
          <p14:tracePt t="93064" x="1504950" y="4691063"/>
          <p14:tracePt t="93072" x="1512888" y="4691063"/>
          <p14:tracePt t="93080" x="1530350" y="4691063"/>
          <p14:tracePt t="93088" x="1546225" y="4691063"/>
          <p14:tracePt t="93097" x="1555750" y="4691063"/>
          <p14:tracePt t="93113" x="1563688" y="4691063"/>
          <p14:tracePt t="93149" x="1563688" y="4683125"/>
          <p14:tracePt t="93183" x="1563688" y="4673600"/>
          <p14:tracePt t="93190" x="1563688" y="4665663"/>
          <p14:tracePt t="93196" x="1563688" y="4657725"/>
          <p14:tracePt t="93213" x="1563688" y="4648200"/>
          <p14:tracePt t="93220" x="1563688" y="4640263"/>
          <p14:tracePt t="93228" x="1555750" y="4640263"/>
          <p14:tracePt t="93236" x="1538288" y="4630738"/>
          <p14:tracePt t="93244" x="1530350" y="4630738"/>
          <p14:tracePt t="93252" x="1512888" y="4622800"/>
          <p14:tracePt t="93260" x="1477963" y="4622800"/>
          <p14:tracePt t="93269" x="1436688" y="4622800"/>
          <p14:tracePt t="93273" x="1411288" y="4622800"/>
          <p14:tracePt t="93283" x="1368425" y="4622800"/>
          <p14:tracePt t="93289" x="1317625" y="4622800"/>
          <p14:tracePt t="93297" x="1274763" y="4614863"/>
          <p14:tracePt t="93305" x="1241425" y="4614863"/>
          <p14:tracePt t="93313" x="1223963" y="4605338"/>
          <p14:tracePt t="93322" x="1198563" y="4605338"/>
          <p14:tracePt t="93329" x="1181100" y="4605338"/>
          <p14:tracePt t="93338" x="1163638" y="4605338"/>
          <p14:tracePt t="93346" x="1138238" y="4605338"/>
          <p14:tracePt t="93353" x="1104900" y="4605338"/>
          <p14:tracePt t="93362" x="1062038" y="4605338"/>
          <p14:tracePt t="93367" x="1044575" y="4605338"/>
          <p14:tracePt t="93375" x="1011238" y="4605338"/>
          <p14:tracePt t="93384" x="985838" y="4605338"/>
          <p14:tracePt t="93391" x="960438" y="4597400"/>
          <p14:tracePt t="93400" x="942975" y="4597400"/>
          <p14:tracePt t="93407" x="909638" y="4597400"/>
          <p14:tracePt t="93416" x="884238" y="4589463"/>
          <p14:tracePt t="93423" x="866775" y="4589463"/>
          <p14:tracePt t="93432" x="841375" y="4589463"/>
          <p14:tracePt t="93439" x="823913" y="4589463"/>
          <p14:tracePt t="93447" x="808038" y="4597400"/>
          <p14:tracePt t="93453" x="808038" y="4605338"/>
          <p14:tracePt t="93461" x="790575" y="4605338"/>
          <p14:tracePt t="93469" x="773113" y="4614863"/>
          <p14:tracePt t="93477" x="765175" y="4622800"/>
          <p14:tracePt t="93486" x="747713" y="4640263"/>
          <p14:tracePt t="93493" x="730250" y="4657725"/>
          <p14:tracePt t="93502" x="714375" y="4673600"/>
          <p14:tracePt t="93510" x="704850" y="4699000"/>
          <p14:tracePt t="93517" x="688975" y="4733925"/>
          <p14:tracePt t="93526" x="679450" y="4767263"/>
          <p14:tracePt t="93532" x="679450" y="4802188"/>
          <p14:tracePt t="93540" x="679450" y="4835525"/>
          <p14:tracePt t="93547" x="679450" y="4860925"/>
          <p14:tracePt t="93556" x="679450" y="4903788"/>
          <p14:tracePt t="93563" x="679450" y="4929188"/>
          <p14:tracePt t="93572" x="671513" y="4962525"/>
          <p14:tracePt t="93579" x="671513" y="5005388"/>
          <p14:tracePt t="93588" x="671513" y="5064125"/>
          <p14:tracePt t="93596" x="696913" y="5099050"/>
          <p14:tracePt t="93604" x="730250" y="5141913"/>
          <p14:tracePt t="93612" x="790575" y="5192713"/>
          <p14:tracePt t="93617" x="849313" y="5243513"/>
          <p14:tracePt t="93626" x="900113" y="5286375"/>
          <p14:tracePt t="93634" x="968375" y="5319713"/>
          <p14:tracePt t="93642" x="1011238" y="5337175"/>
          <p14:tracePt t="93650" x="1062038" y="5380038"/>
          <p14:tracePt t="93657" x="1112838" y="5395913"/>
          <p14:tracePt t="93667" x="1173163" y="5405438"/>
          <p14:tracePt t="93673" x="1274763" y="5430838"/>
          <p14:tracePt t="93682" x="1333500" y="5438775"/>
          <p14:tracePt t="93690" x="1411288" y="5446713"/>
          <p14:tracePt t="93695" x="1452563" y="5464175"/>
          <p14:tracePt t="93703" x="1512888" y="5464175"/>
          <p14:tracePt t="93712" x="1555750" y="5464175"/>
          <p14:tracePt t="93719" x="1597025" y="5464175"/>
          <p14:tracePt t="93727" x="1657350" y="5472113"/>
          <p14:tracePt t="93736" x="1725613" y="5472113"/>
          <p14:tracePt t="93743" x="1784350" y="5472113"/>
          <p14:tracePt t="93752" x="1860550" y="5464175"/>
          <p14:tracePt t="93759" x="1938338" y="5446713"/>
          <p14:tracePt t="93767" x="1997075" y="5430838"/>
          <p14:tracePt t="93775" x="2055813" y="5413375"/>
          <p14:tracePt t="93782" x="2116138" y="5405438"/>
          <p14:tracePt t="93789" x="2149475" y="5395913"/>
          <p14:tracePt t="93797" x="2174875" y="5380038"/>
          <p14:tracePt t="93805" x="2184400" y="5380038"/>
          <p14:tracePt t="93813" x="2200275" y="5370513"/>
          <p14:tracePt t="93987" x="2098675" y="5370513"/>
          <p14:tracePt t="93996" x="1946275" y="5353050"/>
          <p14:tracePt t="94004" x="1801813" y="5353050"/>
          <p14:tracePt t="94012" x="1690688" y="5353050"/>
          <p14:tracePt t="94018" x="1614488" y="5345113"/>
          <p14:tracePt t="94024" x="1546225" y="5337175"/>
          <p14:tracePt t="94034" x="1470025" y="5337175"/>
          <p14:tracePt t="94040" x="1427163" y="5327650"/>
          <p14:tracePt t="94047" x="1368425" y="5319713"/>
          <p14:tracePt t="94056" x="1317625" y="5302250"/>
          <p14:tracePt t="94063" x="1257300" y="5286375"/>
          <p14:tracePt t="94072" x="1173163" y="5276850"/>
          <p14:tracePt t="94080" x="1096963" y="5251450"/>
          <p14:tracePt t="94087" x="1011238" y="5243513"/>
          <p14:tracePt t="94097" x="925513" y="5235575"/>
          <p14:tracePt t="94104" x="841375" y="5235575"/>
          <p14:tracePt t="94114" x="765175" y="5226050"/>
          <p14:tracePt t="94118" x="704850" y="5208588"/>
          <p14:tracePt t="94126" x="671513" y="5192713"/>
          <p14:tracePt t="94134" x="636588" y="5183188"/>
          <p14:tracePt t="94142" x="620713" y="5175250"/>
          <p14:tracePt t="94151" x="620713" y="5167313"/>
          <p14:tracePt t="94159" x="611188" y="5157788"/>
          <p14:tracePt t="94167" x="611188" y="5141913"/>
          <p14:tracePt t="94173" x="611188" y="5124450"/>
          <p14:tracePt t="94181" x="611188" y="5099050"/>
          <p14:tracePt t="94197" x="628650" y="5081588"/>
          <p14:tracePt t="94205" x="688975" y="5064125"/>
          <p14:tracePt t="94212" x="798513" y="5038725"/>
          <p14:tracePt t="94220" x="942975" y="5038725"/>
          <p14:tracePt t="94228" x="1104900" y="5013325"/>
          <p14:tracePt t="94236" x="1343025" y="5005388"/>
          <p14:tracePt t="94244" x="1520825" y="4987925"/>
          <p14:tracePt t="94252" x="1649413" y="4979988"/>
          <p14:tracePt t="94259" x="1725613" y="4954588"/>
          <p14:tracePt t="94269" x="1801813" y="4911725"/>
          <p14:tracePt t="94275" x="1878013" y="4878388"/>
          <p14:tracePt t="94282" x="1938338" y="4843463"/>
          <p14:tracePt t="94290" x="1979613" y="4818063"/>
          <p14:tracePt t="94297" x="2005013" y="4792663"/>
          <p14:tracePt t="94306" x="2014538" y="4767263"/>
          <p14:tracePt t="94313" x="2022475" y="4767263"/>
          <p14:tracePt t="94321" x="2022475" y="4759325"/>
          <p14:tracePt t="94423" x="2022475" y="4767263"/>
          <p14:tracePt t="94432" x="2022475" y="4775200"/>
          <p14:tracePt t="94501" x="1963738" y="4775200"/>
          <p14:tracePt t="94509" x="1844675" y="4775200"/>
          <p14:tracePt t="94517" x="1708150" y="4775200"/>
          <p14:tracePt t="94525" x="1589088" y="4775200"/>
          <p14:tracePt t="94532" x="1495425" y="4759325"/>
          <p14:tracePt t="94540" x="1376363" y="4759325"/>
          <p14:tracePt t="94547" x="1292225" y="4759325"/>
          <p14:tracePt t="94556" x="1223963" y="4759325"/>
          <p14:tracePt t="94563" x="1147763" y="4784725"/>
          <p14:tracePt t="94571" x="1087438" y="4802188"/>
          <p14:tracePt t="94579" x="1054100" y="4810125"/>
          <p14:tracePt t="94587" x="1019175" y="4818063"/>
          <p14:tracePt t="94596" x="993775" y="4827588"/>
          <p14:tracePt t="94604" x="968375" y="4843463"/>
          <p14:tracePt t="94609" x="960438" y="4852988"/>
          <p14:tracePt t="94617" x="942975" y="4860925"/>
          <p14:tracePt t="94634" x="942975" y="4868863"/>
          <p14:tracePt t="94642" x="935038" y="4886325"/>
          <p14:tracePt t="94657" x="935038" y="4903788"/>
          <p14:tracePt t="94666" x="942975" y="4929188"/>
          <p14:tracePt t="94673" x="977900" y="4946650"/>
          <p14:tracePt t="94682" x="1062038" y="4962525"/>
          <p14:tracePt t="94690" x="1155700" y="4987925"/>
          <p14:tracePt t="94695" x="1257300" y="5013325"/>
          <p14:tracePt t="94703" x="1325563" y="5022850"/>
          <p14:tracePt t="94712" x="1419225" y="5038725"/>
          <p14:tracePt t="94719" x="1495425" y="5064125"/>
          <p14:tracePt t="94727" x="1555750" y="5073650"/>
          <p14:tracePt t="94735" x="1581150" y="5081588"/>
          <p14:tracePt t="94744" x="1606550" y="5091113"/>
          <p14:tracePt t="94751" x="1622425" y="5091113"/>
          <p14:tracePt t="94759" x="1631950" y="5099050"/>
          <p14:tracePt t="94768" x="1639888" y="5099050"/>
          <p14:tracePt t="94774" x="1657350" y="5106988"/>
          <p14:tracePt t="94781" x="1665288" y="5106988"/>
          <p14:tracePt t="94790" x="1690688" y="5116513"/>
          <p14:tracePt t="94797" x="1716088" y="5116513"/>
          <p14:tracePt t="94806" x="1741488" y="5116513"/>
          <p14:tracePt t="94813" x="1776413" y="5116513"/>
          <p14:tracePt t="94822" x="1801813" y="5116513"/>
          <p14:tracePt t="94830" x="1809750" y="5116513"/>
          <p14:tracePt t="94838" x="1835150" y="5116513"/>
          <p14:tracePt t="94847" x="1844675" y="5116513"/>
          <p14:tracePt t="94854" x="1852613" y="5116513"/>
          <p14:tracePt t="95243" x="1835150" y="5132388"/>
          <p14:tracePt t="95251" x="1801813" y="5141913"/>
          <p14:tracePt t="95260" x="1766888" y="5157788"/>
          <p14:tracePt t="95267" x="1708150" y="5183188"/>
          <p14:tracePt t="95273" x="1614488" y="5200650"/>
          <p14:tracePt t="95282" x="1530350" y="5200650"/>
          <p14:tracePt t="95289" x="1444625" y="5200650"/>
          <p14:tracePt t="95297" x="1393825" y="5200650"/>
          <p14:tracePt t="95305" x="1343025" y="5200650"/>
          <p14:tracePt t="95313" x="1317625" y="5200650"/>
          <p14:tracePt t="95321" x="1274763" y="5183188"/>
          <p14:tracePt t="95329" x="1241425" y="5167313"/>
          <p14:tracePt t="95337" x="1206500" y="5132388"/>
          <p14:tracePt t="95346" x="1173163" y="5106988"/>
          <p14:tracePt t="95353" x="1130300" y="5073650"/>
          <p14:tracePt t="95362" x="1104900" y="5048250"/>
          <p14:tracePt t="95367" x="1062038" y="4997450"/>
          <p14:tracePt t="95375" x="1036638" y="4962525"/>
          <p14:tracePt t="95384" x="1019175" y="4911725"/>
          <p14:tracePt t="95391" x="1003300" y="4860925"/>
          <p14:tracePt t="95400" x="993775" y="4835525"/>
          <p14:tracePt t="95408" x="960438" y="4792663"/>
          <p14:tracePt t="95416" x="952500" y="4749800"/>
          <p14:tracePt t="95424" x="935038" y="4716463"/>
          <p14:tracePt t="95432" x="935038" y="4699000"/>
          <p14:tracePt t="95437" x="925513" y="4673600"/>
          <p14:tracePt t="95446" x="925513" y="4657725"/>
          <p14:tracePt t="95454" x="925513" y="4640263"/>
          <p14:tracePt t="95462" x="925513" y="4614863"/>
          <p14:tracePt t="95470" x="925513" y="4597400"/>
          <p14:tracePt t="95477" x="925513" y="4564063"/>
          <p14:tracePt t="95486" x="925513" y="4538663"/>
          <p14:tracePt t="95493" x="925513" y="4521200"/>
          <p14:tracePt t="95501" x="952500" y="4495800"/>
          <p14:tracePt t="95510" x="960438" y="4470400"/>
          <p14:tracePt t="95517" x="977900" y="4452938"/>
          <p14:tracePt t="95526" x="1003300" y="4427538"/>
          <p14:tracePt t="95532" x="1019175" y="4410075"/>
          <p14:tracePt t="95540" x="1036638" y="4394200"/>
          <p14:tracePt t="95548" x="1062038" y="4376738"/>
          <p14:tracePt t="95556" x="1069975" y="4368800"/>
          <p14:tracePt t="95563" x="1079500" y="4359275"/>
          <p14:tracePt t="95579" x="1087438" y="4359275"/>
          <p14:tracePt t="95587" x="1087438" y="4351338"/>
          <p14:tracePt t="95596" x="1096963" y="4351338"/>
          <p14:tracePt t="95603" x="1096963" y="4341813"/>
          <p14:tracePt t="95609" x="1104900" y="4333875"/>
          <p14:tracePt t="95617" x="1112838" y="4333875"/>
          <p14:tracePt t="95625" x="1130300" y="4333875"/>
          <p14:tracePt t="95634" x="1147763" y="4325938"/>
          <p14:tracePt t="95642" x="1189038" y="4316413"/>
          <p14:tracePt t="95650" x="1223963" y="4316413"/>
          <p14:tracePt t="95658" x="1266825" y="4308475"/>
          <p14:tracePt t="95666" x="1308100" y="4300538"/>
          <p14:tracePt t="95673" x="1343025" y="4300538"/>
          <p14:tracePt t="95681" x="1360488" y="4300538"/>
          <p14:tracePt t="95689" x="1368425" y="4300538"/>
          <p14:tracePt t="95703" x="1368425" y="4291013"/>
          <p14:tracePt t="95711" x="1376363" y="4291013"/>
          <p14:tracePt t="95727" x="1376363" y="4283075"/>
          <p14:tracePt t="95735" x="1385888" y="4283075"/>
          <p14:tracePt t="95760" x="1393825" y="4283075"/>
          <p14:tracePt t="95767" x="1401763" y="4275138"/>
          <p14:tracePt t="95790" x="1411288" y="4275138"/>
          <p14:tracePt t="95806" x="1419225" y="4275138"/>
          <p14:tracePt t="95813" x="1427163" y="4291013"/>
          <p14:tracePt t="95822" x="1436688" y="4325938"/>
          <p14:tracePt t="95830" x="1436688" y="4359275"/>
          <p14:tracePt t="95838" x="1436688" y="4384675"/>
          <p14:tracePt t="95847" x="1444625" y="4419600"/>
          <p14:tracePt t="95853" x="1444625" y="4435475"/>
          <p14:tracePt t="95860" x="1444625" y="4445000"/>
          <p14:tracePt t="95868" x="1452563" y="4445000"/>
          <p14:tracePt t="95884" x="1462088" y="4419600"/>
          <p14:tracePt t="95892" x="1462088" y="4394200"/>
          <p14:tracePt t="97177" x="1470025" y="4394200"/>
          <p14:tracePt t="97182" x="1504950" y="4394200"/>
          <p14:tracePt t="97191" x="1563688" y="4394200"/>
          <p14:tracePt t="97198" x="1606550" y="4394200"/>
          <p14:tracePt t="97205" x="1665288" y="4384675"/>
          <p14:tracePt t="97214" x="1700213" y="4376738"/>
          <p14:tracePt t="97221" x="1741488" y="4368800"/>
          <p14:tracePt t="97228" x="1793875" y="4368800"/>
          <p14:tracePt t="97237" x="1819275" y="4359275"/>
          <p14:tracePt t="97245" x="1835150" y="4351338"/>
          <p14:tracePt t="97253" x="1844675" y="4351338"/>
          <p14:tracePt t="97533" x="1852613" y="4351338"/>
          <p14:tracePt t="97541" x="1878013" y="4351338"/>
          <p14:tracePt t="97548" x="1928813" y="4351338"/>
          <p14:tracePt t="97557" x="2005013" y="4351338"/>
          <p14:tracePt t="97563" x="2073275" y="4351338"/>
          <p14:tracePt t="97572" x="2159000" y="4351338"/>
          <p14:tracePt t="97580" x="2260600" y="4359275"/>
          <p14:tracePt t="97587" x="2336800" y="4368800"/>
          <p14:tracePt t="97597" x="2405063" y="4384675"/>
          <p14:tracePt t="97602" x="2463800" y="4394200"/>
          <p14:tracePt t="97610" x="2516188" y="4410075"/>
          <p14:tracePt t="97618" x="2557463" y="4419600"/>
          <p14:tracePt t="97626" x="2617788" y="4427538"/>
          <p14:tracePt t="97635" x="2668588" y="4435475"/>
          <p14:tracePt t="97642" x="2711450" y="4445000"/>
          <p14:tracePt t="97650" x="2770188" y="4460875"/>
          <p14:tracePt t="97658" x="2846388" y="4470400"/>
          <p14:tracePt t="97666" x="2957513" y="4470400"/>
          <p14:tracePt t="97674" x="3084513" y="4478338"/>
          <p14:tracePt t="97682" x="3228975" y="4495800"/>
          <p14:tracePt t="97690" x="3365500" y="4503738"/>
          <p14:tracePt t="97696" x="3502025" y="4529138"/>
          <p14:tracePt t="97704" x="3636963" y="4538663"/>
          <p14:tracePt t="97713" x="3738563" y="4546600"/>
          <p14:tracePt t="97720" x="3824288" y="4572000"/>
          <p14:tracePt t="97728" x="3908425" y="4572000"/>
          <p14:tracePt t="97736" x="3968750" y="4572000"/>
          <p14:tracePt t="97744" x="4019550" y="4579938"/>
          <p14:tracePt t="97752" x="4037013" y="4579938"/>
          <p14:tracePt t="97760" x="4052888" y="4579938"/>
          <p14:tracePt t="97769" x="4062413" y="4579938"/>
          <p14:tracePt t="97971" x="4062413" y="4597400"/>
          <p14:tracePt t="97978" x="4062413" y="4605338"/>
          <p14:tracePt t="97986" x="4062413" y="4622800"/>
          <p14:tracePt t="97994" x="4062413" y="4640263"/>
          <p14:tracePt t="98003" x="4062413" y="4648200"/>
          <p14:tracePt t="98010" x="4062413" y="4665663"/>
          <p14:tracePt t="98018" x="4052888" y="4673600"/>
          <p14:tracePt t="98024" x="4052888" y="4683125"/>
          <p14:tracePt t="98032" x="4052888" y="4699000"/>
          <p14:tracePt t="98040" x="4070350" y="4733925"/>
          <p14:tracePt t="98049" x="4121150" y="4775200"/>
          <p14:tracePt t="98056" x="4214813" y="4818063"/>
          <p14:tracePt t="98063" x="4300538" y="4852988"/>
          <p14:tracePt t="98072" x="4394200" y="4886325"/>
          <p14:tracePt t="98079" x="4478338" y="4903788"/>
          <p14:tracePt t="98088" x="4572000" y="4937125"/>
          <p14:tracePt t="98096" x="4657725" y="4962525"/>
          <p14:tracePt t="98104" x="4759325" y="4987925"/>
          <p14:tracePt t="98110" x="4843463" y="4997450"/>
          <p14:tracePt t="98117" x="4929188" y="5005388"/>
          <p14:tracePt t="98125" x="5022850" y="5030788"/>
          <p14:tracePt t="98133" x="5091113" y="5038725"/>
          <p14:tracePt t="98142" x="5149850" y="5038725"/>
          <p14:tracePt t="98150" x="5208588" y="5048250"/>
          <p14:tracePt t="98157" x="5268913" y="5048250"/>
          <p14:tracePt t="98166" x="5311775" y="5048250"/>
          <p14:tracePt t="98173" x="5395913" y="5048250"/>
          <p14:tracePt t="98181" x="5456238" y="5048250"/>
          <p14:tracePt t="98187" x="5497513" y="5048250"/>
          <p14:tracePt t="98195" x="5532438" y="5048250"/>
          <p14:tracePt t="98203" x="5540375" y="5048250"/>
          <p14:tracePt t="98212" x="5549900" y="5048250"/>
          <p14:tracePt t="98532" x="5565775" y="5048250"/>
          <p14:tracePt t="98540" x="5641975" y="5048250"/>
          <p14:tracePt t="98547" x="5735638" y="5048250"/>
          <p14:tracePt t="98556" x="5864225" y="5048250"/>
          <p14:tracePt t="98564" x="5983288" y="5048250"/>
          <p14:tracePt t="98572" x="6076950" y="5048250"/>
          <p14:tracePt t="98580" x="6161088" y="5048250"/>
          <p14:tracePt t="98589" x="6262688" y="5073650"/>
          <p14:tracePt t="98597" x="6338888" y="5081588"/>
          <p14:tracePt t="98604" x="6399213" y="5099050"/>
          <p14:tracePt t="98610" x="6450013" y="5124450"/>
          <p14:tracePt t="98618" x="6483350" y="5132388"/>
          <p14:tracePt t="98626" x="6526213" y="5141913"/>
          <p14:tracePt t="98635" x="6586538" y="5157788"/>
          <p14:tracePt t="98642" x="6654800" y="5175250"/>
          <p14:tracePt t="98651" x="6696075" y="5192713"/>
          <p14:tracePt t="98658" x="6738938" y="5200650"/>
          <p14:tracePt t="98666" x="6789738" y="5208588"/>
          <p14:tracePt t="98674" x="6824663" y="5218113"/>
          <p14:tracePt t="98682" x="6858000" y="5226050"/>
          <p14:tracePt t="98688" x="6900863" y="5226050"/>
          <p14:tracePt t="98697" x="6943725" y="5235575"/>
          <p14:tracePt t="98704" x="6985000" y="5235575"/>
          <p14:tracePt t="98714" x="7035800" y="5243513"/>
          <p14:tracePt t="98721" x="7078663" y="5243513"/>
          <p14:tracePt t="98728" x="7113588" y="5251450"/>
          <p14:tracePt t="98736" x="7129463" y="5251450"/>
          <p14:tracePt t="98745" x="7154863" y="5251450"/>
          <p14:tracePt t="98753" x="7164388" y="5251450"/>
          <p14:tracePt t="99032" x="7164388" y="5260975"/>
          <p14:tracePt t="99057" x="7164388" y="5268913"/>
          <p14:tracePt t="99063" x="7164388" y="5276850"/>
          <p14:tracePt t="99080" x="7164388" y="5294313"/>
          <p14:tracePt t="99089" x="7164388" y="5302250"/>
          <p14:tracePt t="99104" x="7164388" y="5311775"/>
          <p14:tracePt t="99119" x="7172325" y="5327650"/>
          <p14:tracePt t="99126" x="7180263" y="5327650"/>
          <p14:tracePt t="99134" x="7205663" y="5345113"/>
          <p14:tracePt t="99142" x="7223125" y="5345113"/>
          <p14:tracePt t="99275" x="7232650" y="5353050"/>
          <p14:tracePt t="99282" x="7240588" y="5353050"/>
          <p14:tracePt t="99291" x="7248525" y="5353050"/>
          <p14:tracePt t="99297" x="7265988" y="5362575"/>
          <p14:tracePt t="99306" x="7273925" y="5370513"/>
          <p14:tracePt t="99323" x="7283450" y="5370513"/>
          <p14:tracePt t="99330" x="7291388" y="5370513"/>
          <p14:tracePt t="99338" x="7299325" y="5370513"/>
          <p14:tracePt t="99348" x="7299325" y="5380038"/>
          <p14:tracePt t="99559" x="7291388" y="5395913"/>
          <p14:tracePt t="99566" x="7265988" y="5405438"/>
          <p14:tracePt t="99573" x="7240588" y="5405438"/>
          <p14:tracePt t="99580" x="7232650" y="5413375"/>
          <p14:tracePt t="99589" x="7205663" y="5413375"/>
          <p14:tracePt t="99595" x="7197725" y="5421313"/>
          <p14:tracePt t="99604" x="7180263" y="5421313"/>
          <p14:tracePt t="99610" x="7172325" y="5421313"/>
          <p14:tracePt t="99618" x="7164388" y="5421313"/>
          <p14:tracePt t="99626" x="7154863" y="5421313"/>
          <p14:tracePt t="99634" x="7146925" y="5421313"/>
          <p14:tracePt t="99642" x="7138988" y="5421313"/>
          <p14:tracePt t="99650" x="7121525" y="5421313"/>
          <p14:tracePt t="99657" x="7104063" y="5421313"/>
          <p14:tracePt t="99666" x="7088188" y="5421313"/>
          <p14:tracePt t="99674" x="7045325" y="5421313"/>
          <p14:tracePt t="99682" x="7010400" y="5421313"/>
          <p14:tracePt t="99688" x="6969125" y="5413375"/>
          <p14:tracePt t="99696" x="6908800" y="5405438"/>
          <p14:tracePt t="99704" x="6840538" y="5380038"/>
          <p14:tracePt t="99713" x="6799263" y="5370513"/>
          <p14:tracePt t="99720" x="6764338" y="5353050"/>
          <p14:tracePt t="99728" x="6731000" y="5337175"/>
          <p14:tracePt t="99736" x="6705600" y="5319713"/>
          <p14:tracePt t="99744" x="6680200" y="5311775"/>
          <p14:tracePt t="100073" x="6670675" y="5311775"/>
          <p14:tracePt t="100088" x="6645275" y="5311775"/>
          <p14:tracePt t="100096" x="6637338" y="5311775"/>
          <p14:tracePt t="100107" x="6602413" y="5311775"/>
          <p14:tracePt t="100111" x="6569075" y="5311775"/>
          <p14:tracePt t="100119" x="6510338" y="5311775"/>
          <p14:tracePt t="100126" x="6424613" y="5311775"/>
          <p14:tracePt t="100134" x="6338888" y="5311775"/>
          <p14:tracePt t="100142" x="6262688" y="5311775"/>
          <p14:tracePt t="100150" x="6178550" y="5311775"/>
          <p14:tracePt t="100158" x="6118225" y="5311775"/>
          <p14:tracePt t="100166" x="6059488" y="5311775"/>
          <p14:tracePt t="100174" x="6008688" y="5311775"/>
          <p14:tracePt t="100182" x="5948363" y="5311775"/>
          <p14:tracePt t="100188" x="5889625" y="5302250"/>
          <p14:tracePt t="100197" x="5846763" y="5302250"/>
          <p14:tracePt t="100204" x="5813425" y="5302250"/>
          <p14:tracePt t="100212" x="5761038" y="5294313"/>
          <p14:tracePt t="100220" x="5710238" y="5294313"/>
          <p14:tracePt t="100228" x="5668963" y="5294313"/>
          <p14:tracePt t="100236" x="5626100" y="5294313"/>
          <p14:tracePt t="100244" x="5565775" y="5294313"/>
          <p14:tracePt t="100252" x="5507038" y="5286375"/>
          <p14:tracePt t="100260" x="5464175" y="5268913"/>
          <p14:tracePt t="100268" x="5405438" y="5260975"/>
          <p14:tracePt t="100274" x="5345113" y="5260975"/>
          <p14:tracePt t="100282" x="5260975" y="5243513"/>
          <p14:tracePt t="100291" x="5200650" y="5235575"/>
          <p14:tracePt t="100298" x="5106988" y="5218113"/>
          <p14:tracePt t="100306" x="5038725" y="5208588"/>
          <p14:tracePt t="100313" x="4954588" y="5200650"/>
          <p14:tracePt t="100322" x="4894263" y="5192713"/>
          <p14:tracePt t="100330" x="4818063" y="5192713"/>
          <p14:tracePt t="100338" x="4759325" y="5175250"/>
          <p14:tracePt t="100347" x="4716463" y="5175250"/>
          <p14:tracePt t="100353" x="4673600" y="5167313"/>
          <p14:tracePt t="100360" x="4640263" y="5167313"/>
          <p14:tracePt t="100368" x="4614863" y="5167313"/>
          <p14:tracePt t="100376" x="4589463" y="5157788"/>
          <p14:tracePt t="100385" x="4564063" y="5157788"/>
          <p14:tracePt t="100392" x="4546600" y="5157788"/>
          <p14:tracePt t="100401" x="4521200" y="5157788"/>
          <p14:tracePt t="100408" x="4513263" y="5149850"/>
          <p14:tracePt t="100416" x="4486275" y="5141913"/>
          <p14:tracePt t="100424" x="4470400" y="5141913"/>
          <p14:tracePt t="100432" x="4470400" y="5132388"/>
          <p14:tracePt t="100438" x="4460875" y="5132388"/>
          <p14:tracePt t="100447" x="4460875" y="5124450"/>
          <p14:tracePt t="100689" x="4435475" y="5132388"/>
          <p14:tracePt t="100699" x="4419600" y="5141913"/>
          <p14:tracePt t="100706" x="4394200" y="5157788"/>
          <p14:tracePt t="100712" x="4376738" y="5167313"/>
          <p14:tracePt t="100720" x="4368800" y="5167313"/>
          <p14:tracePt t="100737" x="4351338" y="5175250"/>
          <p14:tracePt t="100744" x="4325938" y="5175250"/>
          <p14:tracePt t="100753" x="4275138" y="5175250"/>
          <p14:tracePt t="100760" x="4206875" y="5175250"/>
          <p14:tracePt t="100769" x="4105275" y="5175250"/>
          <p14:tracePt t="100774" x="4002088" y="5175250"/>
          <p14:tracePt t="100782" x="3892550" y="5175250"/>
          <p14:tracePt t="100790" x="3806825" y="5175250"/>
          <p14:tracePt t="100797" x="3705225" y="5175250"/>
          <p14:tracePt t="100806" x="3636963" y="5175250"/>
          <p14:tracePt t="100814" x="3568700" y="5175250"/>
          <p14:tracePt t="100822" x="3475038" y="5175250"/>
          <p14:tracePt t="100830" x="3390900" y="5175250"/>
          <p14:tracePt t="100838" x="3271838" y="5175250"/>
          <p14:tracePt t="100848" x="3127375" y="5157788"/>
          <p14:tracePt t="100853" x="2974975" y="5157788"/>
          <p14:tracePt t="100860" x="2795588" y="5149850"/>
          <p14:tracePt t="100869" x="2608263" y="5132388"/>
          <p14:tracePt t="100876" x="2371725" y="5124450"/>
          <p14:tracePt t="100897" x="1835150" y="5091113"/>
          <p14:tracePt t="100901" x="1665288" y="5091113"/>
          <p14:tracePt t="100908" x="1538288" y="5081588"/>
          <p14:tracePt t="100916" x="1419225" y="5081588"/>
          <p14:tracePt t="100925" x="1360488" y="5064125"/>
          <p14:tracePt t="100932" x="1300163" y="5056188"/>
          <p14:tracePt t="100940" x="1257300" y="5038725"/>
          <p14:tracePt t="100948" x="1206500" y="5030788"/>
          <p14:tracePt t="100954" x="1173163" y="5013325"/>
          <p14:tracePt t="100962" x="1130300" y="5013325"/>
          <p14:tracePt t="100972" x="1087438" y="5005388"/>
          <p14:tracePt t="100978" x="1054100" y="4997450"/>
          <p14:tracePt t="100986" x="1019175" y="4997450"/>
          <p14:tracePt t="100994" x="985838" y="4997450"/>
          <p14:tracePt t="101001" x="960438" y="4987925"/>
          <p14:tracePt t="101010" x="935038" y="4987925"/>
          <p14:tracePt t="101016" x="900113" y="4987925"/>
          <p14:tracePt t="101024" x="858838" y="4987925"/>
          <p14:tracePt t="101032" x="815975" y="4987925"/>
          <p14:tracePt t="101040" x="781050" y="4997450"/>
          <p14:tracePt t="101047" x="730250" y="5005388"/>
          <p14:tracePt t="101056" x="688975" y="5013325"/>
          <p14:tracePt t="101063" x="646113" y="5022850"/>
          <p14:tracePt t="101072" x="595313" y="5022850"/>
          <p14:tracePt t="101079" x="552450" y="5030788"/>
          <p14:tracePt t="101087" x="519113" y="5030788"/>
          <p14:tracePt t="101096" x="484188" y="5030788"/>
          <p14:tracePt t="101110" x="466725" y="5030788"/>
          <p14:tracePt t="101134" x="458788" y="5038725"/>
          <p14:tracePt t="101142" x="450850" y="5038725"/>
          <p14:tracePt t="101151" x="441325" y="5048250"/>
          <p14:tracePt t="101158" x="433388" y="5048250"/>
          <p14:tracePt t="101167" x="415925" y="5056188"/>
          <p14:tracePt t="101174" x="390525" y="5073650"/>
          <p14:tracePt t="101179" x="365125" y="5099050"/>
          <p14:tracePt t="101190" x="347663" y="5124450"/>
          <p14:tracePt t="101196" x="314325" y="5157788"/>
          <p14:tracePt t="101204" x="306388" y="5183188"/>
          <p14:tracePt t="101212" x="306388" y="5200650"/>
          <p14:tracePt t="101220" x="296863" y="5218113"/>
          <p14:tracePt t="101228" x="296863" y="5235575"/>
          <p14:tracePt t="101236" x="296863" y="5251450"/>
          <p14:tracePt t="101252" x="296863" y="5260975"/>
          <p14:tracePt t="101259" x="296863" y="5268913"/>
          <p14:tracePt t="101329" x="296863" y="5276850"/>
          <p14:tracePt t="101338" x="296863" y="5311775"/>
          <p14:tracePt t="101344" x="288925" y="5337175"/>
          <p14:tracePt t="101354" x="280988" y="5353050"/>
          <p14:tracePt t="101368" x="271463" y="5380038"/>
          <p14:tracePt t="101384" x="271463" y="5395913"/>
          <p14:tracePt t="101392" x="271463" y="5405438"/>
          <p14:tracePt t="101401" x="263525" y="5405438"/>
          <p14:tracePt t="101407" x="255588" y="5421313"/>
          <p14:tracePt t="101416" x="255588" y="5430838"/>
          <p14:tracePt t="101432" x="255588" y="5438775"/>
          <p14:tracePt t="101438" x="246063" y="5456238"/>
          <p14:tracePt t="101446" x="238125" y="5472113"/>
          <p14:tracePt t="101454" x="220663" y="5489575"/>
          <p14:tracePt t="101462" x="212725" y="5514975"/>
          <p14:tracePt t="101470" x="203200" y="5532438"/>
          <p14:tracePt t="101478" x="203200" y="5549900"/>
          <p14:tracePt t="101486" x="195263" y="5575300"/>
          <p14:tracePt t="101494" x="195263" y="5583238"/>
          <p14:tracePt t="101502" x="195263" y="5600700"/>
          <p14:tracePt t="101510" x="195263" y="5616575"/>
          <p14:tracePt t="101518" x="187325" y="5626100"/>
          <p14:tracePt t="101524" x="187325" y="5634038"/>
          <p14:tracePt t="101531" x="187325" y="5641975"/>
          <p14:tracePt t="101540" x="187325" y="5651500"/>
          <p14:tracePt t="101547" x="177800" y="5651500"/>
          <p14:tracePt t="101556" x="177800" y="5659438"/>
          <p14:tracePt t="101563" x="177800" y="5668963"/>
          <p14:tracePt t="101572" x="177800" y="5676900"/>
          <p14:tracePt t="101579" x="177800" y="5684838"/>
          <p14:tracePt t="101588" x="177800" y="5694363"/>
          <p14:tracePt t="101602" x="177800" y="5702300"/>
          <p14:tracePt t="101625" x="177800" y="5710238"/>
          <p14:tracePt t="101650" x="177800" y="5719763"/>
          <p14:tracePt t="101658" x="177800" y="5727700"/>
          <p14:tracePt t="101674" x="177800" y="5735638"/>
          <p14:tracePt t="101720" x="177800" y="5745163"/>
          <p14:tracePt t="101736" x="169863" y="5753100"/>
          <p14:tracePt t="101744" x="169863" y="5761038"/>
          <p14:tracePt t="101752" x="169863" y="5770563"/>
          <p14:tracePt t="101760" x="161925" y="5778500"/>
          <p14:tracePt t="101774" x="161925" y="5788025"/>
          <p14:tracePt t="101782" x="152400" y="5795963"/>
          <p14:tracePt t="101790" x="152400" y="5803900"/>
          <p14:tracePt t="101813" x="152400" y="5813425"/>
          <p14:tracePt t="101822" x="152400" y="5821363"/>
          <p14:tracePt t="101837" x="152400" y="5838825"/>
          <p14:tracePt t="101846" x="152400" y="5854700"/>
          <p14:tracePt t="101860" x="152400" y="5872163"/>
          <p14:tracePt t="101868" x="152400" y="5880100"/>
          <p14:tracePt t="101876" x="152400" y="5905500"/>
          <p14:tracePt t="101884" x="161925" y="5922963"/>
          <p14:tracePt t="101892" x="161925" y="5940425"/>
          <p14:tracePt t="101901" x="177800" y="5940425"/>
          <p14:tracePt t="101908" x="203200" y="5957888"/>
          <p14:tracePt t="101916" x="220663" y="5973763"/>
          <p14:tracePt t="101924" x="238125" y="5983288"/>
          <p14:tracePt t="101930" x="263525" y="5991225"/>
          <p14:tracePt t="101938" x="288925" y="6008688"/>
          <p14:tracePt t="101946" x="306388" y="6016625"/>
          <p14:tracePt t="101954" x="322263" y="6024563"/>
          <p14:tracePt t="101961" x="339725" y="6024563"/>
          <p14:tracePt t="101969" x="365125" y="6042025"/>
          <p14:tracePt t="101978" x="400050" y="6049963"/>
          <p14:tracePt t="101986" x="425450" y="6059488"/>
          <p14:tracePt t="101994" x="441325" y="6067425"/>
          <p14:tracePt t="102001" x="476250" y="6084888"/>
          <p14:tracePt t="102010" x="501650" y="6092825"/>
          <p14:tracePt t="102018" x="534988" y="6102350"/>
          <p14:tracePt t="102024" x="569913" y="6110288"/>
          <p14:tracePt t="102032" x="611188" y="6118225"/>
          <p14:tracePt t="102040" x="663575" y="6127750"/>
          <p14:tracePt t="102047" x="747713" y="6127750"/>
          <p14:tracePt t="102056" x="815975" y="6135688"/>
          <p14:tracePt t="102063" x="900113" y="6135688"/>
          <p14:tracePt t="102072" x="985838" y="6135688"/>
          <p14:tracePt t="102079" x="1069975" y="6135688"/>
          <p14:tracePt t="102087" x="1147763" y="6135688"/>
          <p14:tracePt t="102094" x="1223963" y="6127750"/>
          <p14:tracePt t="102101" x="1292225" y="6127750"/>
          <p14:tracePt t="102113" x="1333500" y="6118225"/>
          <p14:tracePt t="102118" x="1368425" y="6110288"/>
          <p14:tracePt t="102126" x="1393825" y="6110288"/>
          <p14:tracePt t="102134" x="1401763" y="6110288"/>
          <p14:tracePt t="102142" x="1419225" y="6110288"/>
          <p14:tracePt t="102150" x="1427163" y="6110288"/>
          <p14:tracePt t="102480" x="1436688" y="6110288"/>
          <p14:tracePt t="102487" x="1495425" y="6127750"/>
          <p14:tracePt t="102495" x="1555750" y="6143625"/>
          <p14:tracePt t="102504" x="1639888" y="6153150"/>
          <p14:tracePt t="102510" x="1733550" y="6169025"/>
          <p14:tracePt t="102516" x="1801813" y="6186488"/>
          <p14:tracePt t="102524" x="1878013" y="6194425"/>
          <p14:tracePt t="102533" x="1963738" y="6221413"/>
          <p14:tracePt t="102540" x="2047875" y="6229350"/>
          <p14:tracePt t="102547" x="2124075" y="6229350"/>
          <p14:tracePt t="102556" x="2209800" y="6246813"/>
          <p14:tracePt t="102563" x="2293938" y="6254750"/>
          <p14:tracePt t="102572" x="2387600" y="6262688"/>
          <p14:tracePt t="102580" x="2481263" y="6262688"/>
          <p14:tracePt t="102589" x="2541588" y="6262688"/>
          <p14:tracePt t="102596" x="2600325" y="6262688"/>
          <p14:tracePt t="102602" x="2643188" y="6262688"/>
          <p14:tracePt t="102610" x="2676525" y="6272213"/>
          <p14:tracePt t="102619" x="2719388" y="6272213"/>
          <p14:tracePt t="102626" x="2778125" y="6280150"/>
          <p14:tracePt t="102634" x="2855913" y="6288088"/>
          <p14:tracePt t="102642" x="2949575" y="6305550"/>
          <p14:tracePt t="102650" x="3135313" y="6330950"/>
          <p14:tracePt t="102658" x="3314700" y="6338888"/>
          <p14:tracePt t="102666" x="3535363" y="6391275"/>
          <p14:tracePt t="102674" x="3781425" y="6399213"/>
          <p14:tracePt t="102680" x="3951288" y="6442075"/>
          <p14:tracePt t="102688" x="4062413" y="6467475"/>
          <p14:tracePt t="102697" x="4181475" y="6475413"/>
          <p14:tracePt t="102704" x="4265613" y="6483350"/>
          <p14:tracePt t="102713" x="4325938" y="6492875"/>
          <p14:tracePt t="102720" x="4368800" y="6510338"/>
          <p14:tracePt t="102728" x="4419600" y="6518275"/>
          <p14:tracePt t="102736" x="4445000" y="6518275"/>
          <p14:tracePt t="102744" x="4470400" y="6518275"/>
          <p14:tracePt t="102752" x="4513263" y="6518275"/>
          <p14:tracePt t="102760" x="4572000" y="6518275"/>
          <p14:tracePt t="102769" x="4614863" y="6518275"/>
          <p14:tracePt t="102773" x="4648200" y="6518275"/>
          <p14:tracePt t="102782" x="4691063" y="6510338"/>
          <p14:tracePt t="102790" x="4708525" y="6500813"/>
          <p14:tracePt t="103112" x="4741863" y="6500813"/>
          <p14:tracePt t="103120" x="4827588" y="6500813"/>
          <p14:tracePt t="103133" x="4911725" y="6483350"/>
          <p14:tracePt t="103136" x="5013325" y="6475413"/>
          <p14:tracePt t="103143" x="5116513" y="6450013"/>
          <p14:tracePt t="103150" x="5218113" y="6450013"/>
          <p14:tracePt t="103158" x="5302250" y="6442075"/>
          <p14:tracePt t="103166" x="5370513" y="6442075"/>
          <p14:tracePt t="103174" x="5464175" y="6424613"/>
          <p14:tracePt t="103179" x="5549900" y="6407150"/>
          <p14:tracePt t="103188" x="5634038" y="6407150"/>
          <p14:tracePt t="103196" x="5719763" y="6407150"/>
          <p14:tracePt t="103204" x="5803900" y="6407150"/>
          <p14:tracePt t="103211" x="5864225" y="6407150"/>
          <p14:tracePt t="103220" x="5948363" y="6399213"/>
          <p14:tracePt t="103228" x="6034088" y="6399213"/>
          <p14:tracePt t="103236" x="6076950" y="6399213"/>
          <p14:tracePt t="103244" x="6135688" y="6399213"/>
          <p14:tracePt t="103252" x="6194425" y="6399213"/>
          <p14:tracePt t="103258" x="6288088" y="6399213"/>
          <p14:tracePt t="103268" x="6416675" y="6416675"/>
          <p14:tracePt t="103274" x="6543675" y="6416675"/>
          <p14:tracePt t="103282" x="6688138" y="6424613"/>
          <p14:tracePt t="103290" x="6789738" y="6424613"/>
          <p14:tracePt t="103298" x="6858000" y="6424613"/>
          <p14:tracePt t="103306" x="6916738" y="6424613"/>
          <p14:tracePt t="103313" x="6959600" y="6424613"/>
          <p14:tracePt t="103322" x="6994525" y="6424613"/>
          <p14:tracePt t="103329" x="7027863" y="6424613"/>
          <p14:tracePt t="103338" x="7035800" y="6407150"/>
          <p14:tracePt t="103344" x="7045325" y="6399213"/>
          <p14:tracePt t="103351" x="7053263" y="6391275"/>
          <p14:tracePt t="103360" x="7053263" y="6373813"/>
          <p14:tracePt t="103367" x="7053263" y="6365875"/>
          <p14:tracePt t="103652" x="7061200" y="6365875"/>
          <p14:tracePt t="103658" x="7061200" y="6356350"/>
          <p14:tracePt t="103667" x="7061200" y="6348413"/>
          <p14:tracePt t="103674" x="7070725" y="6330950"/>
          <p14:tracePt t="103680" x="7078663" y="6313488"/>
          <p14:tracePt t="103688" x="7088188" y="6297613"/>
          <p14:tracePt t="103697" x="7096125" y="6280150"/>
          <p14:tracePt t="103704" x="7096125" y="6262688"/>
          <p14:tracePt t="103713" x="7104063" y="6237288"/>
          <p14:tracePt t="103720" x="7104063" y="6229350"/>
          <p14:tracePt t="103728" x="7104063" y="6221413"/>
          <p14:tracePt t="103736" x="7104063" y="6211888"/>
          <p14:tracePt t="103752" x="7104063" y="6203950"/>
          <p14:tracePt t="103760" x="7104063" y="6194425"/>
          <p14:tracePt t="103774" x="7104063" y="6186488"/>
          <p14:tracePt t="103806" x="7104063" y="6178550"/>
          <p14:tracePt t="103813" x="7113588" y="6178550"/>
          <p14:tracePt t="103822" x="7113588" y="6169025"/>
          <p14:tracePt t="103838" x="7121525" y="6161088"/>
          <p14:tracePt t="103847" x="7129463" y="6153150"/>
          <p14:tracePt t="103852" x="7129463" y="6143625"/>
          <p14:tracePt t="103860" x="7129463" y="6135688"/>
          <p14:tracePt t="103868" x="7129463" y="6118225"/>
          <p14:tracePt t="103881" x="7129463" y="6110288"/>
          <p14:tracePt t="103884" x="7129463" y="6092825"/>
          <p14:tracePt t="103892" x="7138988" y="6084888"/>
          <p14:tracePt t="103900" x="7138988" y="6067425"/>
          <p14:tracePt t="103907" x="7138988" y="6059488"/>
          <p14:tracePt t="103924" x="7138988" y="6042025"/>
          <p14:tracePt t="103929" x="7138988" y="6034088"/>
          <p14:tracePt t="103940" x="7138988" y="6024563"/>
          <p14:tracePt t="103946" x="7138988" y="6008688"/>
          <p14:tracePt t="103954" x="7138988" y="5999163"/>
          <p14:tracePt t="103963" x="7138988" y="5983288"/>
          <p14:tracePt t="103969" x="7138988" y="5965825"/>
          <p14:tracePt t="103978" x="7138988" y="5957888"/>
          <p14:tracePt t="103986" x="7138988" y="5940425"/>
          <p14:tracePt t="103994" x="7138988" y="5932488"/>
          <p14:tracePt t="104002" x="7138988" y="5915025"/>
          <p14:tracePt t="104010" x="7138988" y="5897563"/>
          <p14:tracePt t="104024" x="7138988" y="5889625"/>
          <p14:tracePt t="104032" x="7146925" y="5872163"/>
          <p14:tracePt t="104040" x="7146925" y="5864225"/>
          <p14:tracePt t="104047" x="7146925" y="5846763"/>
          <p14:tracePt t="104056" x="7146925" y="5838825"/>
          <p14:tracePt t="104063" x="7146925" y="5821363"/>
          <p14:tracePt t="104072" x="7146925" y="5813425"/>
          <p14:tracePt t="104079" x="7154863" y="5813425"/>
          <p14:tracePt t="104088" x="7154863" y="5795963"/>
          <p14:tracePt t="104096" x="7154863" y="5788025"/>
          <p14:tracePt t="104109" x="7154863" y="5770563"/>
          <p14:tracePt t="104118" x="7154863" y="5761038"/>
          <p14:tracePt t="104134" x="7154863" y="5745163"/>
          <p14:tracePt t="104142" x="7154863" y="5735638"/>
          <p14:tracePt t="104157" x="7154863" y="5727700"/>
          <p14:tracePt t="104618" x="7154863" y="5719763"/>
          <p14:tracePt t="104626" x="7154863" y="5710238"/>
          <p14:tracePt t="104635" x="7154863" y="5684838"/>
          <p14:tracePt t="104643" x="7164388" y="5668963"/>
          <p14:tracePt t="104650" x="7164388" y="5659438"/>
          <p14:tracePt t="104658" x="7164388" y="5634038"/>
          <p14:tracePt t="104666" x="7164388" y="5626100"/>
          <p14:tracePt t="104672" x="7172325" y="5608638"/>
          <p14:tracePt t="104682" x="7180263" y="5583238"/>
          <p14:tracePt t="104688" x="7180263" y="5575300"/>
          <p14:tracePt t="104697" x="7189788" y="5565775"/>
          <p14:tracePt t="104706" x="7197725" y="5549900"/>
          <p14:tracePt t="104714" x="7205663" y="5540375"/>
          <p14:tracePt t="104728" x="7215188" y="5540375"/>
          <p14:tracePt t="104737" x="7215188" y="5532438"/>
          <p14:tracePt t="104752" x="7215188" y="5524500"/>
          <p14:tracePt t="104784" x="7215188" y="5514975"/>
          <p14:tracePt t="104790" x="7215188" y="5507038"/>
          <p14:tracePt t="105643" x="7215188" y="5497513"/>
          <p14:tracePt t="105738" x="7215188" y="5489575"/>
          <p14:tracePt t="105761" x="7215188" y="5481638"/>
          <p14:tracePt t="105767" x="7223125" y="5481638"/>
          <p14:tracePt t="106385" x="7232650" y="5481638"/>
          <p14:tracePt t="106401" x="7232650" y="5472113"/>
          <p14:tracePt t="107532" x="7232650" y="5464175"/>
          <p14:tracePt t="108831" x="7232650" y="5456238"/>
          <p14:tracePt t="109245" x="7240588" y="5456238"/>
          <p14:tracePt t="109259" x="7248525" y="5456238"/>
          <p14:tracePt t="109332" x="7248525" y="5464175"/>
          <p14:tracePt t="109337" x="7248525" y="5472113"/>
          <p14:tracePt t="109345" x="7248525" y="5481638"/>
          <p14:tracePt t="109353" x="7248525" y="5489575"/>
          <p14:tracePt t="109362" x="7248525" y="5497513"/>
          <p14:tracePt t="109368" x="7248525" y="5507038"/>
          <p14:tracePt t="109377" x="7248525" y="5514975"/>
          <p14:tracePt t="109384" x="7248525" y="5524500"/>
          <p14:tracePt t="109401" x="7248525" y="5532438"/>
          <p14:tracePt t="109408" x="7248525" y="5540375"/>
          <p14:tracePt t="109430" x="7248525" y="5549900"/>
          <p14:tracePt t="109454" x="7248525" y="5557838"/>
          <p14:tracePt t="110861" x="7248525" y="5549900"/>
          <p14:tracePt t="111595" x="7248525" y="5557838"/>
          <p14:tracePt t="111605" x="7248525" y="5565775"/>
          <p14:tracePt t="111619" x="7248525" y="5575300"/>
          <p14:tracePt t="111627" x="7248525" y="5583238"/>
          <p14:tracePt t="111642" x="7248525" y="5591175"/>
          <p14:tracePt t="111651" x="7248525" y="5608638"/>
          <p14:tracePt t="112275" x="7248525" y="5616575"/>
          <p14:tracePt t="112283" x="7248525" y="5626100"/>
          <p14:tracePt t="112628" x="7248525" y="5634038"/>
          <p14:tracePt t="112635" x="7248525" y="5641975"/>
          <p14:tracePt t="112644" x="7240588" y="5651500"/>
          <p14:tracePt t="112650" x="7240588" y="5659438"/>
          <p14:tracePt t="112658" x="7240588" y="5668963"/>
          <p14:tracePt t="112663" x="7240588" y="5676900"/>
          <p14:tracePt t="112672" x="7232650" y="5684838"/>
          <p14:tracePt t="112680" x="7232650" y="5702300"/>
          <p14:tracePt t="112688" x="7232650" y="5710238"/>
          <p14:tracePt t="112697" x="7232650" y="5727700"/>
          <p14:tracePt t="112704" x="7223125" y="5735638"/>
          <p14:tracePt t="112713" x="7223125" y="5753100"/>
          <p14:tracePt t="112720" x="7223125" y="5770563"/>
          <p14:tracePt t="112728" x="7223125" y="5778500"/>
          <p14:tracePt t="112736" x="7223125" y="5788025"/>
          <p14:tracePt t="112744" x="7223125" y="5795963"/>
          <p14:tracePt t="112758" x="7223125" y="5803900"/>
          <p14:tracePt t="112767" x="7215188" y="5803900"/>
          <p14:tracePt t="112774" x="7215188" y="5813425"/>
          <p14:tracePt t="112903" x="7205663" y="5813425"/>
          <p14:tracePt t="112908" x="7197725" y="5813425"/>
          <p14:tracePt t="112922" x="7197725" y="5803900"/>
          <p14:tracePt t="112946" x="7197725" y="5795963"/>
          <p14:tracePt t="112953" x="7197725" y="5788025"/>
          <p14:tracePt t="112978" x="7197725" y="5778500"/>
          <p14:tracePt t="112994" x="7197725" y="5770563"/>
          <p14:tracePt t="113423" x="7189788" y="5770563"/>
          <p14:tracePt t="113439" x="7189788" y="5778500"/>
          <p14:tracePt t="113448" x="7180263" y="5788025"/>
          <p14:tracePt t="113457" x="7180263" y="5803900"/>
          <p14:tracePt t="113462" x="7180263" y="5813425"/>
          <p14:tracePt t="113470" x="7180263" y="5821363"/>
          <p14:tracePt t="113478" x="7180263" y="5829300"/>
          <p14:tracePt t="113486" x="7172325" y="5838825"/>
          <p14:tracePt t="113492" x="7172325" y="5854700"/>
          <p14:tracePt t="113502" x="7164388" y="5864225"/>
          <p14:tracePt t="113508" x="7154863" y="5872163"/>
          <p14:tracePt t="113517" x="7154863" y="5880100"/>
          <p14:tracePt t="113524" x="7146925" y="5889625"/>
          <p14:tracePt t="113532" x="7146925" y="5897563"/>
          <p14:tracePt t="113540" x="7146925" y="5915025"/>
          <p14:tracePt t="113547" x="7138988" y="5915025"/>
          <p14:tracePt t="113556" x="7129463" y="5922963"/>
          <p14:tracePt t="113563" x="7129463" y="5932488"/>
          <p14:tracePt t="113572" x="7121525" y="5940425"/>
          <p14:tracePt t="113578" x="7104063" y="5948363"/>
          <p14:tracePt t="113586" x="7096125" y="5965825"/>
          <p14:tracePt t="113594" x="7088188" y="5983288"/>
          <p14:tracePt t="113610" x="7078663" y="5999163"/>
          <p14:tracePt t="113618" x="7070725" y="6016625"/>
          <p14:tracePt t="113634" x="7061200" y="6024563"/>
          <p14:tracePt t="113642" x="7061200" y="6034088"/>
          <p14:tracePt t="113656" x="7061200" y="6042025"/>
          <p14:tracePt t="113666" x="7053263" y="6042025"/>
          <p14:tracePt t="113672" x="7045325" y="6049963"/>
          <p14:tracePt t="113790" x="7045325" y="6059488"/>
          <p14:tracePt t="113798" x="7035800" y="6059488"/>
          <p14:tracePt t="113806" x="7035800" y="6067425"/>
          <p14:tracePt t="113813" x="7035800" y="6076950"/>
          <p14:tracePt t="113836" x="7035800" y="6084888"/>
          <p14:tracePt t="113852" x="7035800" y="6092825"/>
          <p14:tracePt t="113860" x="7027863" y="6092825"/>
          <p14:tracePt t="113876" x="7027863" y="6102350"/>
          <p14:tracePt t="113885" x="7019925" y="6102350"/>
          <p14:tracePt t="113963" x="7002463" y="6102350"/>
          <p14:tracePt t="113970" x="6985000" y="6102350"/>
          <p14:tracePt t="113992" x="6969125" y="6102350"/>
          <p14:tracePt t="114246" x="6969125" y="6084888"/>
          <p14:tracePt t="114251" x="6969125" y="6067425"/>
          <p14:tracePt t="114259" x="6969125" y="6049963"/>
          <p14:tracePt t="114266" x="6969125" y="6024563"/>
          <p14:tracePt t="114274" x="6969125" y="6008688"/>
          <p14:tracePt t="114282" x="6969125" y="5983288"/>
          <p14:tracePt t="114291" x="6969125" y="5948363"/>
          <p14:tracePt t="114298" x="6969125" y="5932488"/>
          <p14:tracePt t="114306" x="6977063" y="5915025"/>
          <p14:tracePt t="114314" x="6977063" y="5880100"/>
          <p14:tracePt t="114322" x="6977063" y="5854700"/>
          <p14:tracePt t="114328" x="6977063" y="5846763"/>
          <p14:tracePt t="114338" x="6985000" y="5821363"/>
          <p14:tracePt t="114344" x="6985000" y="5803900"/>
          <p14:tracePt t="114353" x="6985000" y="5795963"/>
          <p14:tracePt t="114360" x="6994525" y="5770563"/>
          <p14:tracePt t="114369" x="6994525" y="5761038"/>
          <p14:tracePt t="114376" x="6994525" y="5753100"/>
          <p14:tracePt t="114385" x="6994525" y="5745163"/>
          <p14:tracePt t="114393" x="6994525" y="5735638"/>
          <p14:tracePt t="114401" x="6994525" y="5719763"/>
          <p14:tracePt t="114410" x="6994525" y="5710238"/>
          <p14:tracePt t="114422" x="6994525" y="5702300"/>
          <p14:tracePt t="114431" x="6994525" y="5694363"/>
          <p14:tracePt t="114438" x="6994525" y="5684838"/>
          <p14:tracePt t="114463" x="6994525" y="5676900"/>
          <p14:tracePt t="114769" x="7002463" y="5651500"/>
          <p14:tracePt t="114775" x="7010400" y="5634038"/>
          <p14:tracePt t="114782" x="7010400" y="5616575"/>
          <p14:tracePt t="114799" x="7019925" y="5608638"/>
          <p14:tracePt t="114807" x="7027863" y="5591175"/>
          <p14:tracePt t="114813" x="7035800" y="5591175"/>
          <p14:tracePt t="114828" x="7035800" y="5583238"/>
          <p14:tracePt t="114836" x="7045325" y="5575300"/>
          <p14:tracePt t="114844" x="7045325" y="5565775"/>
          <p14:tracePt t="114852" x="7053263" y="5565775"/>
          <p14:tracePt t="114860" x="7053263" y="5557838"/>
          <p14:tracePt t="114868" x="7061200" y="5549900"/>
          <p14:tracePt t="114876" x="7070725" y="5549900"/>
          <p14:tracePt t="114885" x="7078663" y="5549900"/>
          <p14:tracePt t="114892" x="7078663" y="5540375"/>
          <p14:tracePt t="114901" x="7088188" y="5540375"/>
          <p14:tracePt t="114905" x="7088188" y="5532438"/>
          <p14:tracePt t="114916" x="7096125" y="5532438"/>
          <p14:tracePt t="115189" x="7104063" y="5532438"/>
          <p14:tracePt t="117016" x="7146925" y="5514975"/>
          <p14:tracePt t="117024" x="7189788" y="5497513"/>
          <p14:tracePt t="117033" x="7265988" y="5464175"/>
          <p14:tracePt t="117040" x="7342188" y="5430838"/>
          <p14:tracePt t="117047" x="7435850" y="5387975"/>
          <p14:tracePt t="117056" x="7512050" y="5370513"/>
          <p14:tracePt t="117063" x="7562850" y="5337175"/>
          <p14:tracePt t="117072" x="7623175" y="5319713"/>
          <p14:tracePt t="117078" x="7666038" y="5294313"/>
          <p14:tracePt t="117086" x="7699375" y="5286375"/>
          <p14:tracePt t="117094" x="7724775" y="5286375"/>
          <p14:tracePt t="117104" x="7750175" y="5276850"/>
          <p14:tracePt t="117110" x="7767638" y="5268913"/>
          <p14:tracePt t="117142" x="7767638" y="5260975"/>
          <p14:tracePt t="117158" x="7767638" y="5251450"/>
          <p14:tracePt t="117401" x="7783513" y="5243513"/>
          <p14:tracePt t="117407" x="7818438" y="5218113"/>
          <p14:tracePt t="117416" x="7843838" y="5200650"/>
          <p14:tracePt t="117422" x="7877175" y="5167313"/>
          <p14:tracePt t="117430" x="7912100" y="5132388"/>
          <p14:tracePt t="117438" x="7954963" y="5106988"/>
          <p14:tracePt t="117447" x="7988300" y="5081588"/>
          <p14:tracePt t="117454" x="8013700" y="5056188"/>
          <p14:tracePt t="117462" x="8039100" y="5038725"/>
          <p14:tracePt t="117470" x="8064500" y="5013325"/>
          <p14:tracePt t="117478" x="8074025" y="4987925"/>
          <p14:tracePt t="117486" x="8099425" y="4972050"/>
          <p14:tracePt t="117492" x="8115300" y="4954588"/>
          <p14:tracePt t="117502" x="8132763" y="4946650"/>
          <p14:tracePt t="117508" x="8140700" y="4929188"/>
          <p14:tracePt t="117517" x="8140700" y="4903788"/>
          <p14:tracePt t="117524" x="8140700" y="4894263"/>
          <p14:tracePt t="117532" x="8140700" y="4878388"/>
          <p14:tracePt t="117540" x="8140700" y="4868863"/>
          <p14:tracePt t="117548" x="8140700" y="4852988"/>
          <p14:tracePt t="117751" x="8150225" y="4843463"/>
          <p14:tracePt t="117759" x="8208963" y="4784725"/>
          <p14:tracePt t="117767" x="8294688" y="4716463"/>
          <p14:tracePt t="117775" x="8388350" y="4640263"/>
          <p14:tracePt t="117782" x="8472488" y="4572000"/>
          <p14:tracePt t="117790" x="8540750" y="4503738"/>
          <p14:tracePt t="117798" x="8616950" y="4435475"/>
          <p14:tracePt t="117806" x="8702675" y="4376738"/>
          <p14:tracePt t="117813" x="8753475" y="4325938"/>
          <p14:tracePt t="117822" x="8778875" y="4300538"/>
          <p14:tracePt t="117828" x="8837613" y="4249738"/>
          <p14:tracePt t="117836" x="8888413" y="4214813"/>
          <p14:tracePt t="117844" x="8940800" y="4189413"/>
          <p14:tracePt t="117852" x="8974138" y="4171950"/>
          <p14:tracePt t="117860" x="8999538" y="4156075"/>
          <p14:tracePt t="117868" x="9024938" y="4146550"/>
          <p14:tracePt t="117876" x="9024938" y="4138613"/>
          <p14:tracePt t="117892" x="9024938" y="4121150"/>
          <p14:tracePt t="117900" x="9024938" y="4113213"/>
          <p14:tracePt t="118064" x="9085263" y="409575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p:txBody>
          <a:bodyPr/>
          <a:lstStyle/>
          <a:p>
            <a:r>
              <a:rPr lang="en-US" altLang="en-US" dirty="0">
                <a:cs typeface="Times New Roman" pitchFamily="18" charset="0"/>
              </a:rPr>
              <a:t>MIT IRI Fuel Savings Calculator</a:t>
            </a:r>
          </a:p>
        </p:txBody>
      </p:sp>
      <p:sp>
        <p:nvSpPr>
          <p:cNvPr id="2" name="Content Placeholder 1">
            <a:extLst>
              <a:ext uri="{FF2B5EF4-FFF2-40B4-BE49-F238E27FC236}">
                <a16:creationId xmlns:a16="http://schemas.microsoft.com/office/drawing/2014/main" id="{ACAFD579-8D52-14D0-BFC2-DD7B06870E52}"/>
              </a:ext>
            </a:extLst>
          </p:cNvPr>
          <p:cNvSpPr>
            <a:spLocks noGrp="1"/>
          </p:cNvSpPr>
          <p:nvPr>
            <p:ph idx="1"/>
          </p:nvPr>
        </p:nvSpPr>
        <p:spPr/>
        <p:txBody>
          <a:bodyPr/>
          <a:lstStyle/>
          <a:p>
            <a:r>
              <a:rPr lang="en-US" sz="2400" dirty="0"/>
              <a:t>Case Study I-90 Albany NY (6-Lane Divided PCCP Highway)</a:t>
            </a:r>
          </a:p>
          <a:p>
            <a:pPr lvl="1"/>
            <a:r>
              <a:rPr lang="en-US" sz="2000" dirty="0"/>
              <a:t>57,000 AADT</a:t>
            </a:r>
          </a:p>
          <a:p>
            <a:pPr lvl="1"/>
            <a:r>
              <a:rPr lang="en-US" sz="2000" dirty="0"/>
              <a:t>17% Trucks</a:t>
            </a:r>
          </a:p>
          <a:p>
            <a:pPr lvl="1"/>
            <a:r>
              <a:rPr lang="en-US" sz="2000" dirty="0"/>
              <a:t>Pre-grind IRI Average 95 in/mile</a:t>
            </a:r>
          </a:p>
          <a:p>
            <a:pPr lvl="1"/>
            <a:r>
              <a:rPr lang="en-US" sz="2000" dirty="0"/>
              <a:t>Post-grind IRI Average 40 in/mile</a:t>
            </a:r>
          </a:p>
          <a:p>
            <a:r>
              <a:rPr lang="en-US" sz="2400" dirty="0"/>
              <a:t>Annual Fuel Cost Savings For Motorists $67,000/mile/year</a:t>
            </a:r>
          </a:p>
          <a:p>
            <a:r>
              <a:rPr lang="en-US" sz="2400" dirty="0"/>
              <a:t>Annual Carbon Savings 104,000 metric tons/mile/year</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948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473075"/>
            <a:ext cx="8382000" cy="1143000"/>
          </a:xfrm>
        </p:spPr>
        <p:txBody>
          <a:bodyPr/>
          <a:lstStyle/>
          <a:p>
            <a:r>
              <a:rPr lang="en-US" altLang="en-US" dirty="0"/>
              <a:t>Diamond Saw-Cut Surface Textures</a:t>
            </a:r>
          </a:p>
        </p:txBody>
      </p:sp>
      <p:sp>
        <p:nvSpPr>
          <p:cNvPr id="2" name="Content Placeholder 1"/>
          <p:cNvSpPr>
            <a:spLocks noGrp="1"/>
          </p:cNvSpPr>
          <p:nvPr>
            <p:ph idx="1"/>
          </p:nvPr>
        </p:nvSpPr>
        <p:spPr>
          <a:xfrm>
            <a:off x="152400" y="1981200"/>
            <a:ext cx="4097855" cy="3124200"/>
          </a:xfrm>
        </p:spPr>
        <p:txBody>
          <a:bodyPr/>
          <a:lstStyle/>
          <a:p>
            <a:pPr>
              <a:buClr>
                <a:srgbClr val="FF0000"/>
              </a:buClr>
              <a:buFont typeface="Wingdings" panose="05000000000000000000" pitchFamily="2" charset="2"/>
              <a:buChar char="Ø"/>
            </a:pPr>
            <a:r>
              <a:rPr lang="en-US" sz="3600" dirty="0"/>
              <a:t>By far, the most sustainable pavement preservation treatments available</a:t>
            </a:r>
          </a:p>
          <a:p>
            <a:pPr>
              <a:buClr>
                <a:srgbClr val="FF0000"/>
              </a:buClr>
              <a:buFont typeface="Wingdings" panose="05000000000000000000" pitchFamily="2" charset="2"/>
              <a:buChar char="Ø"/>
            </a:pP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4" name="Picture 3">
            <a:extLst>
              <a:ext uri="{FF2B5EF4-FFF2-40B4-BE49-F238E27FC236}">
                <a16:creationId xmlns:a16="http://schemas.microsoft.com/office/drawing/2014/main" id="{0695A873-033F-4F08-89AB-D7A68E2B64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68" r="3889"/>
          <a:stretch/>
        </p:blipFill>
        <p:spPr>
          <a:xfrm>
            <a:off x="4191000" y="1860550"/>
            <a:ext cx="4606636" cy="4057825"/>
          </a:xfrm>
          <a:prstGeom prst="rect">
            <a:avLst/>
          </a:prstGeom>
        </p:spPr>
      </p:pic>
    </p:spTree>
    <p:extLst>
      <p:ext uri="{BB962C8B-B14F-4D97-AF65-F5344CB8AC3E}">
        <p14:creationId xmlns:p14="http://schemas.microsoft.com/office/powerpoint/2010/main" val="185097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D7925C0-8541-144E-796B-97400F055856}"/>
              </a:ext>
            </a:extLst>
          </p:cNvPr>
          <p:cNvSpPr>
            <a:spLocks noGrp="1" noChangeArrowheads="1"/>
          </p:cNvSpPr>
          <p:nvPr>
            <p:ph type="title"/>
          </p:nvPr>
        </p:nvSpPr>
        <p:spPr/>
        <p:txBody>
          <a:bodyPr/>
          <a:lstStyle/>
          <a:p>
            <a:r>
              <a:rPr lang="en-US" altLang="en-US"/>
              <a:t>Begin With the End in Mind</a:t>
            </a:r>
          </a:p>
        </p:txBody>
      </p:sp>
      <p:sp>
        <p:nvSpPr>
          <p:cNvPr id="18435" name="Rectangle 6">
            <a:extLst>
              <a:ext uri="{FF2B5EF4-FFF2-40B4-BE49-F238E27FC236}">
                <a16:creationId xmlns:a16="http://schemas.microsoft.com/office/drawing/2014/main" id="{4DDA62E7-4E75-57B3-47C0-8695A3FE2F41}"/>
              </a:ext>
            </a:extLst>
          </p:cNvPr>
          <p:cNvSpPr>
            <a:spLocks noGrp="1" noChangeArrowheads="1"/>
          </p:cNvSpPr>
          <p:nvPr>
            <p:ph type="body" idx="1"/>
          </p:nvPr>
        </p:nvSpPr>
        <p:spPr>
          <a:xfrm>
            <a:off x="533400" y="1828800"/>
            <a:ext cx="8229600" cy="4530725"/>
          </a:xfrm>
        </p:spPr>
        <p:txBody>
          <a:bodyPr/>
          <a:lstStyle/>
          <a:p>
            <a:pPr>
              <a:buFont typeface="Wingdings" panose="05000000000000000000" pitchFamily="2" charset="2"/>
              <a:buChar char="Ø"/>
            </a:pPr>
            <a:r>
              <a:rPr lang="en-US" altLang="en-US" sz="2800"/>
              <a:t>Construct pavements capable of extended design life (50 years and more)</a:t>
            </a:r>
          </a:p>
          <a:p>
            <a:pPr>
              <a:buFont typeface="Wingdings" panose="05000000000000000000" pitchFamily="2" charset="2"/>
              <a:buChar char="Ø"/>
            </a:pPr>
            <a:r>
              <a:rPr lang="en-US" altLang="en-US" sz="2800"/>
              <a:t>Build pavement with additional sacrificial thickness allowing for subsequent surface removal to improve ride, friction, noise, etc.</a:t>
            </a:r>
          </a:p>
          <a:p>
            <a:pPr>
              <a:buFont typeface="Wingdings" panose="05000000000000000000" pitchFamily="2" charset="2"/>
              <a:buChar char="Ø"/>
            </a:pPr>
            <a:r>
              <a:rPr lang="en-US" altLang="en-US" sz="2800"/>
              <a:t>Anticipate future repair cycles – incorporate pavement preservation in your plan (What will repair materials cost in the future?)</a:t>
            </a:r>
          </a:p>
          <a:p>
            <a:pPr>
              <a:buFont typeface="Wingdings" panose="05000000000000000000" pitchFamily="2" charset="2"/>
              <a:buChar char="Ø"/>
            </a:pPr>
            <a:r>
              <a:rPr lang="en-US" altLang="en-US" sz="2800"/>
              <a:t>Spend now, save later</a:t>
            </a:r>
          </a:p>
        </p:txBody>
      </p:sp>
      <p:pic>
        <p:nvPicPr>
          <p:cNvPr id="2" name="Picture 1">
            <a:extLst>
              <a:ext uri="{FF2B5EF4-FFF2-40B4-BE49-F238E27FC236}">
                <a16:creationId xmlns:a16="http://schemas.microsoft.com/office/drawing/2014/main" id="{6DB0B2C3-A8A3-5C2B-488F-DF49E5E9E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395687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a:extLst>
              <a:ext uri="{FF2B5EF4-FFF2-40B4-BE49-F238E27FC236}">
                <a16:creationId xmlns:a16="http://schemas.microsoft.com/office/drawing/2014/main" id="{AD890E19-B56C-9064-48F4-C1199DFDE524}"/>
              </a:ext>
            </a:extLst>
          </p:cNvPr>
          <p:cNvSpPr>
            <a:spLocks noGrp="1" noChangeArrowheads="1"/>
          </p:cNvSpPr>
          <p:nvPr>
            <p:ph type="title"/>
          </p:nvPr>
        </p:nvSpPr>
        <p:spPr>
          <a:xfrm>
            <a:off x="381000" y="304800"/>
            <a:ext cx="9142412" cy="1323975"/>
          </a:xfrm>
        </p:spPr>
        <p:txBody>
          <a:bodyPr/>
          <a:lstStyle/>
          <a:p>
            <a:pPr eaLnBrk="1" hangingPunct="1">
              <a:defRPr/>
            </a:pPr>
            <a:r>
              <a:rPr lang="en-US" dirty="0">
                <a:solidFill>
                  <a:schemeClr val="tx1"/>
                </a:solidFill>
                <a:latin typeface="Times New Roman" pitchFamily="18" charset="0"/>
                <a:cs typeface="Times New Roman" pitchFamily="18" charset="0"/>
              </a:rPr>
              <a:t>Alaska-Canadian Highway(ALCAN)</a:t>
            </a:r>
          </a:p>
        </p:txBody>
      </p:sp>
      <p:pic>
        <p:nvPicPr>
          <p:cNvPr id="12291" name="Picture 4" descr="177px-Alaska_Highway1">
            <a:extLst>
              <a:ext uri="{FF2B5EF4-FFF2-40B4-BE49-F238E27FC236}">
                <a16:creationId xmlns:a16="http://schemas.microsoft.com/office/drawing/2014/main" id="{300684ED-B508-5EE8-29E3-815DB6F67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49425"/>
            <a:ext cx="25908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220px-Alcan_construction">
            <a:extLst>
              <a:ext uri="{FF2B5EF4-FFF2-40B4-BE49-F238E27FC236}">
                <a16:creationId xmlns:a16="http://schemas.microsoft.com/office/drawing/2014/main" id="{0FA358FB-39B5-E0D3-7B6B-9B87499669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363" y="3409950"/>
            <a:ext cx="39687"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220px-Alcan_construction">
            <a:extLst>
              <a:ext uri="{FF2B5EF4-FFF2-40B4-BE49-F238E27FC236}">
                <a16:creationId xmlns:a16="http://schemas.microsoft.com/office/drawing/2014/main" id="{12DA9D47-59CA-0C96-952A-450D96C232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363" y="3409950"/>
            <a:ext cx="39687"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a:extLst>
              <a:ext uri="{FF2B5EF4-FFF2-40B4-BE49-F238E27FC236}">
                <a16:creationId xmlns:a16="http://schemas.microsoft.com/office/drawing/2014/main" id="{0D950AAE-F367-7B5D-5287-49A7171423BF}"/>
              </a:ext>
            </a:extLst>
          </p:cNvPr>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l="8142" r="12212"/>
          <a:stretch>
            <a:fillRect/>
          </a:stretch>
        </p:blipFill>
        <p:spPr>
          <a:xfrm>
            <a:off x="304800" y="1752600"/>
            <a:ext cx="4800600" cy="3058129"/>
          </a:xfrm>
          <a:noFill/>
          <a:extLst>
            <a:ext uri="{909E8E84-426E-40DD-AFC4-6F175D3DCCD1}">
              <a14:hiddenFill xmlns:a14="http://schemas.microsoft.com/office/drawing/2010/main">
                <a:solidFill>
                  <a:srgbClr val="FFFFFF"/>
                </a:solidFill>
              </a14:hiddenFill>
            </a:ext>
          </a:extLst>
        </p:spPr>
      </p:pic>
      <p:pic>
        <p:nvPicPr>
          <p:cNvPr id="12295" name="Picture 8">
            <a:extLst>
              <a:ext uri="{FF2B5EF4-FFF2-40B4-BE49-F238E27FC236}">
                <a16:creationId xmlns:a16="http://schemas.microsoft.com/office/drawing/2014/main" id="{103973D6-D299-BEED-13E3-A5047E533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124200"/>
            <a:ext cx="32004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968296F-D369-907C-5C39-CAD9D0355F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A2D4-6993-0EEE-582A-A66F761A670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3FE4A25-6734-9C0F-26E1-6CB7680020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831"/>
          <a:stretch/>
        </p:blipFill>
        <p:spPr>
          <a:xfrm>
            <a:off x="228600" y="228600"/>
            <a:ext cx="8723860" cy="5943600"/>
          </a:xfrm>
        </p:spPr>
      </p:pic>
      <p:sp>
        <p:nvSpPr>
          <p:cNvPr id="4" name="Footer Placeholder 3">
            <a:extLst>
              <a:ext uri="{FF2B5EF4-FFF2-40B4-BE49-F238E27FC236}">
                <a16:creationId xmlns:a16="http://schemas.microsoft.com/office/drawing/2014/main" id="{2E5FE551-0295-CECF-E294-9807C441ACF1}"/>
              </a:ext>
            </a:extLst>
          </p:cNvPr>
          <p:cNvSpPr>
            <a:spLocks noGrp="1"/>
          </p:cNvSpPr>
          <p:nvPr>
            <p:ph type="ftr" sz="quarter" idx="11"/>
          </p:nvPr>
        </p:nvSpPr>
        <p:spPr/>
        <p:txBody>
          <a:bodyPr/>
          <a:lstStyle/>
          <a:p>
            <a:pPr>
              <a:defRPr/>
            </a:pPr>
            <a:r>
              <a:rPr lang="en-US">
                <a:solidFill>
                  <a:srgbClr val="000000"/>
                </a:solidFill>
              </a:rPr>
              <a:t>International Grooving and Grinding Association</a:t>
            </a:r>
            <a:endParaRPr lang="en-US" dirty="0">
              <a:solidFill>
                <a:srgbClr val="000000"/>
              </a:solidFill>
            </a:endParaRPr>
          </a:p>
        </p:txBody>
      </p:sp>
      <p:sp>
        <p:nvSpPr>
          <p:cNvPr id="5" name="Slide Number Placeholder 4">
            <a:extLst>
              <a:ext uri="{FF2B5EF4-FFF2-40B4-BE49-F238E27FC236}">
                <a16:creationId xmlns:a16="http://schemas.microsoft.com/office/drawing/2014/main" id="{234332CC-6CE6-A077-6637-7A6127CF3DD2}"/>
              </a:ext>
            </a:extLst>
          </p:cNvPr>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4185903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1" y="914400"/>
            <a:ext cx="7313613" cy="685800"/>
          </a:xfrm>
        </p:spPr>
        <p:txBody>
          <a:bodyPr>
            <a:normAutofit/>
          </a:bodyPr>
          <a:lstStyle/>
          <a:p>
            <a:r>
              <a:rPr lang="en-US" dirty="0"/>
              <a:t>Summary</a:t>
            </a:r>
          </a:p>
        </p:txBody>
      </p:sp>
      <p:sp>
        <p:nvSpPr>
          <p:cNvPr id="79875" name="Rectangle 3"/>
          <p:cNvSpPr>
            <a:spLocks noGrp="1" noChangeArrowheads="1"/>
          </p:cNvSpPr>
          <p:nvPr>
            <p:ph idx="1"/>
          </p:nvPr>
        </p:nvSpPr>
        <p:spPr>
          <a:xfrm>
            <a:off x="533401" y="1676400"/>
            <a:ext cx="8355013" cy="4471987"/>
          </a:xfrm>
        </p:spPr>
        <p:txBody>
          <a:bodyPr/>
          <a:lstStyle/>
          <a:p>
            <a:pPr>
              <a:buFont typeface="Wingdings" pitchFamily="-48" charset="2"/>
              <a:buChar char="Ø"/>
            </a:pPr>
            <a:r>
              <a:rPr lang="en-US" sz="2200" dirty="0"/>
              <a:t>This is a challenging time for the industry, Innovative, cost-effective solutions are needed to meet these challenges</a:t>
            </a:r>
          </a:p>
          <a:p>
            <a:pPr>
              <a:buFont typeface="Wingdings" pitchFamily="-48" charset="2"/>
              <a:buChar char="Ø"/>
            </a:pPr>
            <a:r>
              <a:rPr lang="en-US" sz="2200" dirty="0"/>
              <a:t>Diamond Grinding techniques provide sustainable benefits such as increased friction (safety), reduced noise, improved smoothness and long life</a:t>
            </a:r>
          </a:p>
          <a:p>
            <a:pPr>
              <a:buFont typeface="Wingdings" pitchFamily="-48" charset="2"/>
              <a:buChar char="Ø"/>
            </a:pPr>
            <a:r>
              <a:rPr lang="en-US" sz="2200" dirty="0"/>
              <a:t>Diamond grinding can lower your carbon footprint</a:t>
            </a:r>
          </a:p>
          <a:p>
            <a:pPr>
              <a:buFont typeface="Wingdings" pitchFamily="-48" charset="2"/>
              <a:buChar char="Ø"/>
            </a:pPr>
            <a:r>
              <a:rPr lang="en-US" sz="2200" dirty="0"/>
              <a:t>Diamond saw-cut textures can reduce accidents</a:t>
            </a:r>
          </a:p>
          <a:p>
            <a:pPr>
              <a:buFont typeface="Wingdings" pitchFamily="-48" charset="2"/>
              <a:buChar char="Ø"/>
            </a:pPr>
            <a:r>
              <a:rPr lang="en-US" sz="2200" dirty="0"/>
              <a:t>Diamond saw-cut textures should be programed into your pavement management programs</a:t>
            </a:r>
          </a:p>
          <a:p>
            <a:pPr>
              <a:buFont typeface="Wingdings" pitchFamily="-48" charset="2"/>
              <a:buChar char="Ø"/>
            </a:pPr>
            <a:r>
              <a:rPr lang="en-US" sz="2200" dirty="0"/>
              <a:t>IGGA and ACPA are ready to assist!</a:t>
            </a:r>
            <a:r>
              <a:rPr lang="en-US" sz="2200" dirty="0">
                <a:cs typeface="Arial" charset="0"/>
              </a:rPr>
              <a:t> </a:t>
            </a:r>
          </a:p>
          <a:p>
            <a:pPr>
              <a:buFont typeface="Wingdings" pitchFamily="-48" charset="2"/>
              <a:buChar char="Ø"/>
            </a:pPr>
            <a:endParaRPr lang="en-US" sz="2200" dirty="0">
              <a:latin typeface="Lucida Sans" pitchFamily="34" charset="0"/>
            </a:endParaRPr>
          </a:p>
          <a:p>
            <a:pPr>
              <a:buFont typeface="Wingdings" pitchFamily="-48" charset="2"/>
              <a:buChar char="Ø"/>
            </a:pPr>
            <a:endParaRPr lang="en-US" sz="2200" dirty="0">
              <a:solidFill>
                <a:srgbClr val="FFFF00"/>
              </a:solidFill>
              <a:latin typeface="Lucida Sans"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5765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E1E38-49BC-4B21-A60E-8024BCA8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96B46318-54FD-4F4E-8E91-15E092DFE8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4612" y="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D73460-2B68-44F5-AD9A-1C06BA60B112}"/>
              </a:ext>
            </a:extLst>
          </p:cNvPr>
          <p:cNvSpPr txBox="1"/>
          <p:nvPr/>
        </p:nvSpPr>
        <p:spPr>
          <a:xfrm>
            <a:off x="600364" y="1545934"/>
            <a:ext cx="7795491" cy="923330"/>
          </a:xfrm>
          <a:prstGeom prst="rect">
            <a:avLst/>
          </a:prstGeom>
          <a:noFill/>
        </p:spPr>
        <p:txBody>
          <a:bodyPr wrap="square" rtlCol="0">
            <a:spAutoFit/>
          </a:bodyPr>
          <a:lstStyle/>
          <a:p>
            <a:pPr algn="ctr"/>
            <a:r>
              <a:rPr lang="en-US" sz="5400" b="1" dirty="0">
                <a:solidFill>
                  <a:srgbClr val="FFFF00"/>
                </a:solidFill>
              </a:rPr>
              <a:t>VISIT US ON THE WEB</a:t>
            </a:r>
          </a:p>
        </p:txBody>
      </p:sp>
      <p:sp>
        <p:nvSpPr>
          <p:cNvPr id="4" name="TextBox 3">
            <a:extLst>
              <a:ext uri="{FF2B5EF4-FFF2-40B4-BE49-F238E27FC236}">
                <a16:creationId xmlns:a16="http://schemas.microsoft.com/office/drawing/2014/main" id="{90E115A9-ED97-4F34-87D0-0F42A3AFE46C}"/>
              </a:ext>
            </a:extLst>
          </p:cNvPr>
          <p:cNvSpPr txBox="1"/>
          <p:nvPr/>
        </p:nvSpPr>
        <p:spPr>
          <a:xfrm>
            <a:off x="101600" y="4027055"/>
            <a:ext cx="9042400" cy="2062103"/>
          </a:xfrm>
          <a:prstGeom prst="rect">
            <a:avLst/>
          </a:prstGeom>
          <a:noFill/>
        </p:spPr>
        <p:txBody>
          <a:bodyPr wrap="square" rtlCol="0">
            <a:spAutoFit/>
          </a:bodyPr>
          <a:lstStyle/>
          <a:p>
            <a:pPr algn="ctr"/>
            <a:r>
              <a:rPr lang="en-US" sz="3200" b="1" dirty="0">
                <a:solidFill>
                  <a:srgbClr val="FFFF00"/>
                </a:solidFill>
              </a:rPr>
              <a:t>International Grooving and Grinding Association </a:t>
            </a:r>
          </a:p>
          <a:p>
            <a:pPr algn="ctr"/>
            <a:r>
              <a:rPr lang="en-US" sz="3200" b="1" dirty="0">
                <a:solidFill>
                  <a:srgbClr val="FFFF00"/>
                </a:solidFill>
              </a:rPr>
              <a:t>  </a:t>
            </a:r>
          </a:p>
          <a:p>
            <a:pPr algn="ctr"/>
            <a:r>
              <a:rPr lang="en-US" sz="3200" b="1" dirty="0">
                <a:solidFill>
                  <a:srgbClr val="FFFF00"/>
                </a:solidFill>
              </a:rPr>
              <a:t>www.igga.net</a:t>
            </a:r>
          </a:p>
        </p:txBody>
      </p:sp>
    </p:spTree>
    <p:extLst>
      <p:ext uri="{BB962C8B-B14F-4D97-AF65-F5344CB8AC3E}">
        <p14:creationId xmlns:p14="http://schemas.microsoft.com/office/powerpoint/2010/main" val="2605095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dirty="0"/>
              <a:t>The Game Has Changed</a:t>
            </a:r>
          </a:p>
        </p:txBody>
      </p:sp>
      <p:sp>
        <p:nvSpPr>
          <p:cNvPr id="19459" name="Rectangle 8"/>
          <p:cNvSpPr>
            <a:spLocks noChangeArrowheads="1"/>
          </p:cNvSpPr>
          <p:nvPr/>
        </p:nvSpPr>
        <p:spPr bwMode="auto">
          <a:xfrm>
            <a:off x="762000" y="1828800"/>
            <a:ext cx="4572000"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Minimal system expansion</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Maintain the present system</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Minimize traffic disruptions</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Increase safety</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Address customer’s needs</a:t>
            </a:r>
          </a:p>
          <a:p>
            <a:pPr marL="800100" lvl="1"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Reduce roughness/noise</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latin typeface="+mn-lt"/>
                <a:ea typeface="MS PGothic" pitchFamily="34" charset="-128"/>
              </a:rPr>
              <a:t>Save money</a:t>
            </a:r>
          </a:p>
          <a:p>
            <a:pPr marL="342900" indent="-342900" eaLnBrk="1" hangingPunct="1">
              <a:lnSpc>
                <a:spcPct val="90000"/>
              </a:lnSpc>
              <a:spcBef>
                <a:spcPct val="50000"/>
              </a:spcBef>
              <a:buClr>
                <a:srgbClr val="FF0000"/>
              </a:buClr>
              <a:buSzPct val="70000"/>
              <a:buFont typeface="Wingdings" pitchFamily="2" charset="2"/>
              <a:buChar char="Ø"/>
              <a:defRPr/>
            </a:pPr>
            <a:r>
              <a:rPr lang="en-US" sz="2200" dirty="0">
                <a:solidFill>
                  <a:srgbClr val="C00000"/>
                </a:solidFill>
                <a:latin typeface="+mn-lt"/>
                <a:ea typeface="MS PGothic" pitchFamily="34" charset="-128"/>
              </a:rPr>
              <a:t>Protect the Environment</a:t>
            </a:r>
          </a:p>
          <a:p>
            <a:pPr eaLnBrk="1" hangingPunct="1">
              <a:lnSpc>
                <a:spcPct val="90000"/>
              </a:lnSpc>
              <a:spcBef>
                <a:spcPct val="50000"/>
              </a:spcBef>
              <a:buClr>
                <a:schemeClr val="tx2"/>
              </a:buClr>
              <a:buSzPct val="70000"/>
              <a:buFont typeface="Wingdings" pitchFamily="2" charset="2"/>
              <a:buNone/>
              <a:defRPr/>
            </a:pPr>
            <a:endParaRPr lang="en-US" sz="2400" dirty="0">
              <a:latin typeface="Lucida Sans" pitchFamily="34" charset="0"/>
              <a:ea typeface="MS PGothic"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8" name="Content Placeholder 8">
            <a:extLst>
              <a:ext uri="{FF2B5EF4-FFF2-40B4-BE49-F238E27FC236}">
                <a16:creationId xmlns:a16="http://schemas.microsoft.com/office/drawing/2014/main" id="{01D05CC8-DB2C-4E24-974A-27189A660016}"/>
              </a:ext>
            </a:extLst>
          </p:cNvPr>
          <p:cNvPicPr>
            <a:picLocks noGrp="1" noChangeAspect="1"/>
          </p:cNvPicPr>
          <p:nvPr>
            <p:ph sz="half" idx="1"/>
          </p:nvPr>
        </p:nvPicPr>
        <p:blipFill rotWithShape="1">
          <a:blip r:embed="rId4"/>
          <a:srcRect t="6383"/>
          <a:stretch/>
        </p:blipFill>
        <p:spPr>
          <a:xfrm>
            <a:off x="5410200" y="1828800"/>
            <a:ext cx="2692400" cy="3352800"/>
          </a:xfrm>
          <a:prstGeom prst="rect">
            <a:avLst/>
          </a:prstGeom>
        </p:spPr>
      </p:pic>
      <p:sp>
        <p:nvSpPr>
          <p:cNvPr id="2" name="TextBox 1">
            <a:extLst>
              <a:ext uri="{FF2B5EF4-FFF2-40B4-BE49-F238E27FC236}">
                <a16:creationId xmlns:a16="http://schemas.microsoft.com/office/drawing/2014/main" id="{80837CE3-F6DA-4F9D-A73E-983FE73F7E76}"/>
              </a:ext>
            </a:extLst>
          </p:cNvPr>
          <p:cNvSpPr txBox="1"/>
          <p:nvPr/>
        </p:nvSpPr>
        <p:spPr>
          <a:xfrm>
            <a:off x="4648200" y="5334000"/>
            <a:ext cx="4268204" cy="646331"/>
          </a:xfrm>
          <a:prstGeom prst="rect">
            <a:avLst/>
          </a:prstGeom>
          <a:noFill/>
        </p:spPr>
        <p:txBody>
          <a:bodyPr wrap="square" rtlCol="0">
            <a:spAutoFit/>
          </a:bodyPr>
          <a:lstStyle/>
          <a:p>
            <a:pPr algn="ctr"/>
            <a:r>
              <a:rPr lang="en-US" b="1" dirty="0">
                <a:solidFill>
                  <a:srgbClr val="C00000"/>
                </a:solidFill>
              </a:rPr>
              <a:t>I-10 Katy Freeway – Houston TX</a:t>
            </a:r>
          </a:p>
          <a:p>
            <a:pPr algn="ctr"/>
            <a:r>
              <a:rPr lang="en-US" b="1" dirty="0">
                <a:solidFill>
                  <a:srgbClr val="C00000"/>
                </a:solidFill>
              </a:rPr>
              <a:t>26 lanes wide – All Diamond Ground</a:t>
            </a:r>
          </a:p>
        </p:txBody>
      </p:sp>
    </p:spTree>
    <p:extLst>
      <p:ext uri="{BB962C8B-B14F-4D97-AF65-F5344CB8AC3E}">
        <p14:creationId xmlns:p14="http://schemas.microsoft.com/office/powerpoint/2010/main" val="1253111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473075"/>
            <a:ext cx="8153400" cy="1143000"/>
          </a:xfrm>
        </p:spPr>
        <p:txBody>
          <a:bodyPr/>
          <a:lstStyle/>
          <a:p>
            <a:pPr eaLnBrk="1" hangingPunct="1"/>
            <a:r>
              <a:rPr lang="en-US" sz="4000" dirty="0"/>
              <a:t>The New Challenge - Sustainability</a:t>
            </a:r>
          </a:p>
        </p:txBody>
      </p:sp>
      <p:sp>
        <p:nvSpPr>
          <p:cNvPr id="12291" name="Content Placeholder 4"/>
          <p:cNvSpPr>
            <a:spLocks noGrp="1"/>
          </p:cNvSpPr>
          <p:nvPr>
            <p:ph sz="half" idx="2"/>
          </p:nvPr>
        </p:nvSpPr>
        <p:spPr/>
        <p:txBody>
          <a:bodyPr/>
          <a:lstStyle/>
          <a:p>
            <a:pPr>
              <a:buClr>
                <a:srgbClr val="FF0000"/>
              </a:buClr>
              <a:buFont typeface="Wingdings" pitchFamily="2" charset="2"/>
              <a:buChar char="Ø"/>
            </a:pPr>
            <a:r>
              <a:rPr lang="en-US" sz="3200" dirty="0"/>
              <a:t>Preserving our planet for the generations that follow while meeting the needs for today’s society</a:t>
            </a:r>
            <a:r>
              <a:rPr lang="en-US" dirty="0"/>
              <a:t>.</a:t>
            </a:r>
          </a:p>
          <a:p>
            <a:pPr>
              <a:buClr>
                <a:srgbClr val="FF0000"/>
              </a:buClr>
              <a:buFont typeface="Wingdings" pitchFamily="2" charset="2"/>
              <a:buChar char="Ø"/>
            </a:pPr>
            <a:r>
              <a:rPr lang="en-US" sz="3200" dirty="0"/>
              <a:t>It’s a balancing act!</a:t>
            </a:r>
          </a:p>
        </p:txBody>
      </p:sp>
      <p:pic>
        <p:nvPicPr>
          <p:cNvPr id="3" name="Picture 2" descr="Text, whiteboard&#10;&#10;Description automatically generated">
            <a:extLst>
              <a:ext uri="{FF2B5EF4-FFF2-40B4-BE49-F238E27FC236}">
                <a16:creationId xmlns:a16="http://schemas.microsoft.com/office/drawing/2014/main" id="{EBD4B7CC-2F6F-943D-51EF-F334CE7149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47" r="9094"/>
          <a:stretch/>
        </p:blipFill>
        <p:spPr>
          <a:xfrm>
            <a:off x="533400" y="2514600"/>
            <a:ext cx="4152900" cy="2694546"/>
          </a:xfrm>
          <a:prstGeom prst="rect">
            <a:avLst/>
          </a:prstGeom>
        </p:spPr>
      </p:pic>
      <p:pic>
        <p:nvPicPr>
          <p:cNvPr id="4" name="Picture 3">
            <a:extLst>
              <a:ext uri="{FF2B5EF4-FFF2-40B4-BE49-F238E27FC236}">
                <a16:creationId xmlns:a16="http://schemas.microsoft.com/office/drawing/2014/main" id="{940148F8-3D4C-0AEA-2A30-9A4862AD7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259693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C18E5D-D78C-78C5-DB3B-B15469427AAC}"/>
              </a:ext>
            </a:extLst>
          </p:cNvPr>
          <p:cNvSpPr>
            <a:spLocks noGrp="1" noChangeArrowheads="1"/>
          </p:cNvSpPr>
          <p:nvPr>
            <p:ph type="title"/>
          </p:nvPr>
        </p:nvSpPr>
        <p:spPr>
          <a:xfrm>
            <a:off x="457200" y="990600"/>
            <a:ext cx="9753600" cy="647700"/>
          </a:xfrm>
        </p:spPr>
        <p:txBody>
          <a:bodyPr/>
          <a:lstStyle/>
          <a:p>
            <a:r>
              <a:rPr lang="en-US" altLang="en-US" dirty="0">
                <a:cs typeface="Times New Roman" panose="02020603050405020304" pitchFamily="18" charset="0"/>
              </a:rPr>
              <a:t>Sustainability – PCCP Perspective</a:t>
            </a:r>
          </a:p>
        </p:txBody>
      </p:sp>
      <p:sp>
        <p:nvSpPr>
          <p:cNvPr id="43011" name="Rectangle 3">
            <a:extLst>
              <a:ext uri="{FF2B5EF4-FFF2-40B4-BE49-F238E27FC236}">
                <a16:creationId xmlns:a16="http://schemas.microsoft.com/office/drawing/2014/main" id="{EA20135C-5F39-2404-35B2-AE5155D33907}"/>
              </a:ext>
            </a:extLst>
          </p:cNvPr>
          <p:cNvSpPr>
            <a:spLocks noGrp="1" noChangeArrowheads="1"/>
          </p:cNvSpPr>
          <p:nvPr>
            <p:ph type="body" idx="1"/>
          </p:nvPr>
        </p:nvSpPr>
        <p:spPr>
          <a:xfrm>
            <a:off x="152400" y="1962150"/>
            <a:ext cx="3922713" cy="4362450"/>
          </a:xfrm>
        </p:spPr>
        <p:txBody>
          <a:bodyPr/>
          <a:lstStyle/>
          <a:p>
            <a:pPr lvl="1"/>
            <a:r>
              <a:rPr lang="en-US" altLang="en-US" sz="2400" dirty="0"/>
              <a:t>Economic</a:t>
            </a:r>
          </a:p>
          <a:p>
            <a:pPr lvl="2"/>
            <a:r>
              <a:rPr lang="en-US" altLang="en-US" dirty="0"/>
              <a:t>Cost</a:t>
            </a:r>
          </a:p>
          <a:p>
            <a:pPr lvl="2"/>
            <a:r>
              <a:rPr lang="en-US" altLang="en-US" dirty="0"/>
              <a:t>Longevity</a:t>
            </a:r>
          </a:p>
          <a:p>
            <a:pPr lvl="1"/>
            <a:r>
              <a:rPr lang="en-US" altLang="en-US" sz="2400" dirty="0"/>
              <a:t>Social</a:t>
            </a:r>
          </a:p>
          <a:p>
            <a:pPr lvl="2"/>
            <a:r>
              <a:rPr lang="en-US" altLang="en-US" dirty="0"/>
              <a:t>Traffic </a:t>
            </a:r>
          </a:p>
          <a:p>
            <a:pPr lvl="2"/>
            <a:r>
              <a:rPr lang="en-US" altLang="en-US" dirty="0"/>
              <a:t>Traffic Noise</a:t>
            </a:r>
          </a:p>
          <a:p>
            <a:pPr lvl="2"/>
            <a:r>
              <a:rPr lang="en-US" altLang="en-US" dirty="0"/>
              <a:t>Safety</a:t>
            </a:r>
          </a:p>
          <a:p>
            <a:pPr lvl="1"/>
            <a:r>
              <a:rPr lang="en-US" altLang="en-US" sz="2400" dirty="0"/>
              <a:t>Environmental</a:t>
            </a:r>
          </a:p>
          <a:p>
            <a:pPr lvl="1"/>
            <a:endParaRPr lang="en-US" altLang="en-US" sz="2400" dirty="0"/>
          </a:p>
        </p:txBody>
      </p:sp>
      <p:pic>
        <p:nvPicPr>
          <p:cNvPr id="273414" name="Picture 6" descr="Sustainability Venn Diagram">
            <a:extLst>
              <a:ext uri="{FF2B5EF4-FFF2-40B4-BE49-F238E27FC236}">
                <a16:creationId xmlns:a16="http://schemas.microsoft.com/office/drawing/2014/main" id="{C8EF42C3-978F-85D9-44ED-1C7C6C646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33613"/>
            <a:ext cx="3390900" cy="3176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B64DB-F95B-1112-E084-D1443F2C9B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F0B373-8474-D053-D288-F72F8054E6C4}"/>
              </a:ext>
            </a:extLst>
          </p:cNvPr>
          <p:cNvSpPr>
            <a:spLocks noGrp="1"/>
          </p:cNvSpPr>
          <p:nvPr>
            <p:ph type="title"/>
          </p:nvPr>
        </p:nvSpPr>
        <p:spPr/>
        <p:txBody>
          <a:bodyPr/>
          <a:lstStyle/>
          <a:p>
            <a:r>
              <a:rPr lang="en-US" dirty="0"/>
              <a:t>Don’t Be Discouraged!</a:t>
            </a:r>
          </a:p>
        </p:txBody>
      </p:sp>
      <p:sp>
        <p:nvSpPr>
          <p:cNvPr id="5" name="Footer Placeholder 4">
            <a:extLst>
              <a:ext uri="{FF2B5EF4-FFF2-40B4-BE49-F238E27FC236}">
                <a16:creationId xmlns:a16="http://schemas.microsoft.com/office/drawing/2014/main" id="{5B37B044-8BAB-AF72-06BA-0A6A692E572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0696686-D2EF-3C7B-B1AD-6D60447A1D2C}"/>
              </a:ext>
            </a:extLst>
          </p:cNvPr>
          <p:cNvSpPr>
            <a:spLocks noGrp="1"/>
          </p:cNvSpPr>
          <p:nvPr>
            <p:ph type="sldNum" sz="quarter" idx="12"/>
          </p:nvPr>
        </p:nvSpPr>
        <p:spPr/>
        <p:txBody>
          <a:bodyPr/>
          <a:lstStyle/>
          <a:p>
            <a:pPr>
              <a:defRPr/>
            </a:pPr>
            <a:fld id="{C3C3458A-4206-46A9-8F29-DE19C0ED5608}" type="slidenum">
              <a:rPr lang="en-US" altLang="en-US" smtClean="0"/>
              <a:pPr>
                <a:defRPr/>
              </a:pPr>
              <a:t>9</a:t>
            </a:fld>
            <a:endParaRPr lang="en-US" altLang="en-US"/>
          </a:p>
        </p:txBody>
      </p:sp>
      <p:pic>
        <p:nvPicPr>
          <p:cNvPr id="8" name="Picture 7">
            <a:extLst>
              <a:ext uri="{FF2B5EF4-FFF2-40B4-BE49-F238E27FC236}">
                <a16:creationId xmlns:a16="http://schemas.microsoft.com/office/drawing/2014/main" id="{154B3F55-7F56-6367-D1B6-EBEA94133834}"/>
              </a:ext>
            </a:extLst>
          </p:cNvPr>
          <p:cNvPicPr>
            <a:picLocks noChangeAspect="1"/>
          </p:cNvPicPr>
          <p:nvPr/>
        </p:nvPicPr>
        <p:blipFill rotWithShape="1">
          <a:blip r:embed="rId2">
            <a:extLst>
              <a:ext uri="{28A0092B-C50C-407E-A947-70E740481C1C}">
                <a14:useLocalDpi xmlns:a14="http://schemas.microsoft.com/office/drawing/2010/main" val="0"/>
              </a:ext>
            </a:extLst>
          </a:blip>
          <a:srcRect t="5882"/>
          <a:stretch/>
        </p:blipFill>
        <p:spPr>
          <a:xfrm>
            <a:off x="1466850" y="1741088"/>
            <a:ext cx="6305550" cy="4354912"/>
          </a:xfrm>
          <a:prstGeom prst="rect">
            <a:avLst/>
          </a:prstGeom>
        </p:spPr>
      </p:pic>
      <p:pic>
        <p:nvPicPr>
          <p:cNvPr id="11" name="Picture 10">
            <a:extLst>
              <a:ext uri="{FF2B5EF4-FFF2-40B4-BE49-F238E27FC236}">
                <a16:creationId xmlns:a16="http://schemas.microsoft.com/office/drawing/2014/main" id="{EB52E4FD-D3FE-EB29-E2AC-E605EE9FF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289207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fined">
  <a:themeElements>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bfabbae-75c3-4cd1-9a45-a28906e6cac7">
      <UserInfo>
        <DisplayName>Pearson, Mary L.</DisplayName>
        <AccountId>437</AccountId>
        <AccountType/>
      </UserInfo>
    </SharedWithUsers>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728532EC-0E57-429C-A3D6-C73C472518B5}"/>
</file>

<file path=customXml/itemProps2.xml><?xml version="1.0" encoding="utf-8"?>
<ds:datastoreItem xmlns:ds="http://schemas.openxmlformats.org/officeDocument/2006/customXml" ds:itemID="{10B0001E-A509-42EA-8E7E-4CC3F0949B5A}"/>
</file>

<file path=customXml/itemProps3.xml><?xml version="1.0" encoding="utf-8"?>
<ds:datastoreItem xmlns:ds="http://schemas.openxmlformats.org/officeDocument/2006/customXml" ds:itemID="{76A0C387-5DBD-43AD-87FE-7BAF085E90BE}"/>
</file>

<file path=docProps/app.xml><?xml version="1.0" encoding="utf-8"?>
<Properties xmlns="http://schemas.openxmlformats.org/officeDocument/2006/extended-properties" xmlns:vt="http://schemas.openxmlformats.org/officeDocument/2006/docPropsVTypes">
  <TotalTime>5992</TotalTime>
  <Words>2334</Words>
  <Application>Microsoft Office PowerPoint</Application>
  <PresentationFormat>On-screen Show (4:3)</PresentationFormat>
  <Paragraphs>286</Paragraphs>
  <Slides>52</Slides>
  <Notes>27</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Malgun Gothic</vt:lpstr>
      <vt:lpstr>ＭＳ Ｐゴシック</vt:lpstr>
      <vt:lpstr>ＭＳ Ｐゴシック</vt:lpstr>
      <vt:lpstr>Arial</vt:lpstr>
      <vt:lpstr>Arial Narrow</vt:lpstr>
      <vt:lpstr>Calibri</vt:lpstr>
      <vt:lpstr>Courier New</vt:lpstr>
      <vt:lpstr>Lucida Sans</vt:lpstr>
      <vt:lpstr>Symbol</vt:lpstr>
      <vt:lpstr>Times New Roman</vt:lpstr>
      <vt:lpstr>Wingdings</vt:lpstr>
      <vt:lpstr>Refined</vt:lpstr>
      <vt:lpstr>PowerPoint Presentation</vt:lpstr>
      <vt:lpstr>Introduction</vt:lpstr>
      <vt:lpstr>Overcoming  Challenges</vt:lpstr>
      <vt:lpstr>Appian Way – Roman Road</vt:lpstr>
      <vt:lpstr>Alaska-Canadian Highway(ALCAN)</vt:lpstr>
      <vt:lpstr>The Game Has Changed</vt:lpstr>
      <vt:lpstr>The New Challenge - Sustainability</vt:lpstr>
      <vt:lpstr>Sustainability – PCCP Perspective</vt:lpstr>
      <vt:lpstr>Don’t Be Discouraged!</vt:lpstr>
      <vt:lpstr>BIL/IILJ Carbon Reduction Initiative</vt:lpstr>
      <vt:lpstr>Tomorrow’s Technologies Here Today</vt:lpstr>
      <vt:lpstr>What are Sustainable Pavement Attributes?</vt:lpstr>
      <vt:lpstr>Fuel Efficiency</vt:lpstr>
      <vt:lpstr>Safety</vt:lpstr>
      <vt:lpstr>Light Colored and Cool</vt:lpstr>
      <vt:lpstr>Diamond Saw-Cut Surface Textures</vt:lpstr>
      <vt:lpstr>Advantages of Saw-Cut Textures</vt:lpstr>
      <vt:lpstr>Diamond Saw-Cut Surface Textures</vt:lpstr>
      <vt:lpstr>What Is Diamond Grinding?</vt:lpstr>
      <vt:lpstr>PowerPoint Presentation</vt:lpstr>
      <vt:lpstr>Diamond Ground Tunnel Pavements</vt:lpstr>
      <vt:lpstr>Pavement Problems Addressed</vt:lpstr>
      <vt:lpstr>US-45 West Bend WI – Pre Grind</vt:lpstr>
      <vt:lpstr>US-45 West Bend WI - Post Grind</vt:lpstr>
      <vt:lpstr>Dowel Bar Retrofit - DBR</vt:lpstr>
      <vt:lpstr>Purpose of Dowel Bar Retrofit</vt:lpstr>
      <vt:lpstr>Dowel Slot Alignment</vt:lpstr>
      <vt:lpstr>DBR Performance)</vt:lpstr>
      <vt:lpstr>Smoothness and Fuel Consumption</vt:lpstr>
      <vt:lpstr>CALTRANS Fuel Efficiency Research</vt:lpstr>
      <vt:lpstr>Safety, Surface Texture and Friction</vt:lpstr>
      <vt:lpstr>PowerPoint Presentation</vt:lpstr>
      <vt:lpstr>PowerPoint Presentation</vt:lpstr>
      <vt:lpstr>CALTRANS Grooved Pavement Study</vt:lpstr>
      <vt:lpstr>Caltrans Grooving Research</vt:lpstr>
      <vt:lpstr>Friction Enhancement by Grooving</vt:lpstr>
      <vt:lpstr>Quiet Pavements</vt:lpstr>
      <vt:lpstr>Diamond Ground Surfaces Are Quiet</vt:lpstr>
      <vt:lpstr>CA and AZ PCCP Noise Test Results </vt:lpstr>
      <vt:lpstr>Industry Partners With Purdue University to Develop Quieter Diamond Saw-cut Surfaces </vt:lpstr>
      <vt:lpstr>Purdue Research Produces the Next Generation Concrete Surface (NGCS)</vt:lpstr>
      <vt:lpstr>NGCS Field Validation is Conducted at MNROAD With Minnesota DOT</vt:lpstr>
      <vt:lpstr>Comparison to Other Pavement Surfaces</vt:lpstr>
      <vt:lpstr>Kansas DOT I-70 Results</vt:lpstr>
      <vt:lpstr>NGCS Provides Great Friction</vt:lpstr>
      <vt:lpstr>Grinding Increases Carbonation</vt:lpstr>
      <vt:lpstr>MIT IRI Fuel Savings Calculator</vt:lpstr>
      <vt:lpstr>Diamond Saw-Cut Surface Textures</vt:lpstr>
      <vt:lpstr>Begin With the End in Mind</vt:lpstr>
      <vt:lpstr>PowerPoint Presentation</vt:lpstr>
      <vt:lpstr>Summary</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Pavement Preservation Partnership</dc:title>
  <dc:creator>Owner</dc:creator>
  <cp:lastModifiedBy>Elia, Hala N.</cp:lastModifiedBy>
  <cp:revision>334</cp:revision>
  <dcterms:created xsi:type="dcterms:W3CDTF">2013-02-05T00:07:26Z</dcterms:created>
  <dcterms:modified xsi:type="dcterms:W3CDTF">2023-05-16T16:59:16Z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0x010100604D448380806849915725CB97AB94DB</vt:lpwstr>
  </property>
</Properties>
</file>