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9.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52.xml" ContentType="application/vnd.openxmlformats-officedocument.presentationml.slide+xml"/>
  <Override PartName="/ppt/slides/slide4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56.xml" ContentType="application/vnd.openxmlformats-officedocument.presentationml.slide+xml"/>
  <Override PartName="/ppt/slides/slide47.xml" ContentType="application/vnd.openxmlformats-officedocument.presentationml.slide+xml"/>
  <Override PartName="/ppt/slides/slide55.xml" ContentType="application/vnd.openxmlformats-officedocument.presentationml.slide+xml"/>
  <Override PartName="/ppt/slides/slide50.xml" ContentType="application/vnd.openxmlformats-officedocument.presentationml.slide+xml"/>
  <Override PartName="/ppt/slides/slide53.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48.xml" ContentType="application/vnd.openxmlformats-officedocument.presentationml.slide+xml"/>
  <Override PartName="/ppt/slides/slide51.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36.xml" ContentType="application/vnd.openxmlformats-officedocument.presentationml.slide+xml"/>
  <Override PartName="/ppt/slides/slide4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45.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slides/slide63.xml" ContentType="application/vnd.openxmlformats-officedocument.presentationml.slide+xml"/>
  <Override PartName="/ppt/slides/slide44.xml" ContentType="application/vnd.openxmlformats-officedocument.presentationml.slide+xml"/>
  <Override PartName="/ppt/slides/slide38.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style1.xml" ContentType="application/vnd.ms-office.chartstyle+xml"/>
  <Override PartName="/ppt/charts/chart1.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olors4.xml" ContentType="application/vnd.ms-office.chartcolorstyle+xml"/>
  <Override PartName="/ppt/charts/style4.xml" ContentType="application/vnd.ms-office.chartstyle+xml"/>
  <Override PartName="/ppt/charts/colors1.xml" ContentType="application/vnd.ms-office.chartcolor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85" r:id="rId2"/>
    <p:sldId id="296" r:id="rId3"/>
    <p:sldId id="297" r:id="rId4"/>
    <p:sldId id="298" r:id="rId5"/>
    <p:sldId id="299" r:id="rId6"/>
    <p:sldId id="340" r:id="rId7"/>
    <p:sldId id="341" r:id="rId8"/>
    <p:sldId id="342" r:id="rId9"/>
    <p:sldId id="343" r:id="rId10"/>
    <p:sldId id="344" r:id="rId11"/>
    <p:sldId id="345" r:id="rId12"/>
    <p:sldId id="351" r:id="rId13"/>
    <p:sldId id="377" r:id="rId14"/>
    <p:sldId id="347" r:id="rId15"/>
    <p:sldId id="337" r:id="rId16"/>
    <p:sldId id="338" r:id="rId17"/>
    <p:sldId id="378" r:id="rId18"/>
    <p:sldId id="346" r:id="rId19"/>
    <p:sldId id="367" r:id="rId20"/>
    <p:sldId id="379" r:id="rId21"/>
    <p:sldId id="370" r:id="rId22"/>
    <p:sldId id="371" r:id="rId23"/>
    <p:sldId id="369" r:id="rId24"/>
    <p:sldId id="310" r:id="rId25"/>
    <p:sldId id="311" r:id="rId26"/>
    <p:sldId id="380" r:id="rId27"/>
    <p:sldId id="256" r:id="rId28"/>
    <p:sldId id="313" r:id="rId29"/>
    <p:sldId id="269" r:id="rId30"/>
    <p:sldId id="263" r:id="rId31"/>
    <p:sldId id="266" r:id="rId32"/>
    <p:sldId id="316" r:id="rId33"/>
    <p:sldId id="334" r:id="rId34"/>
    <p:sldId id="373" r:id="rId35"/>
    <p:sldId id="374" r:id="rId36"/>
    <p:sldId id="375" r:id="rId37"/>
    <p:sldId id="356" r:id="rId38"/>
    <p:sldId id="330" r:id="rId39"/>
    <p:sldId id="271" r:id="rId40"/>
    <p:sldId id="325" r:id="rId41"/>
    <p:sldId id="312" r:id="rId42"/>
    <p:sldId id="317" r:id="rId43"/>
    <p:sldId id="314" r:id="rId44"/>
    <p:sldId id="315" r:id="rId45"/>
    <p:sldId id="267" r:id="rId46"/>
    <p:sldId id="318" r:id="rId47"/>
    <p:sldId id="324" r:id="rId48"/>
    <p:sldId id="323" r:id="rId49"/>
    <p:sldId id="319" r:id="rId50"/>
    <p:sldId id="357" r:id="rId51"/>
    <p:sldId id="328" r:id="rId52"/>
    <p:sldId id="353" r:id="rId53"/>
    <p:sldId id="354" r:id="rId54"/>
    <p:sldId id="355" r:id="rId55"/>
    <p:sldId id="260" r:id="rId56"/>
    <p:sldId id="359" r:id="rId57"/>
    <p:sldId id="362" r:id="rId58"/>
    <p:sldId id="365" r:id="rId59"/>
    <p:sldId id="381" r:id="rId60"/>
    <p:sldId id="382" r:id="rId61"/>
    <p:sldId id="366" r:id="rId62"/>
    <p:sldId id="358" r:id="rId63"/>
    <p:sldId id="383" r:id="rId6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0714CE-6C1E-48BF-89C6-188531FCCE8A}">
          <p14:sldIdLst>
            <p14:sldId id="385"/>
            <p14:sldId id="296"/>
            <p14:sldId id="297"/>
            <p14:sldId id="298"/>
            <p14:sldId id="299"/>
            <p14:sldId id="340"/>
            <p14:sldId id="341"/>
            <p14:sldId id="342"/>
            <p14:sldId id="343"/>
            <p14:sldId id="344"/>
            <p14:sldId id="345"/>
            <p14:sldId id="351"/>
            <p14:sldId id="377"/>
            <p14:sldId id="347"/>
            <p14:sldId id="337"/>
            <p14:sldId id="338"/>
            <p14:sldId id="378"/>
            <p14:sldId id="346"/>
            <p14:sldId id="367"/>
            <p14:sldId id="379"/>
            <p14:sldId id="370"/>
            <p14:sldId id="371"/>
            <p14:sldId id="369"/>
            <p14:sldId id="310"/>
            <p14:sldId id="311"/>
            <p14:sldId id="380"/>
            <p14:sldId id="256"/>
            <p14:sldId id="313"/>
            <p14:sldId id="269"/>
            <p14:sldId id="263"/>
            <p14:sldId id="266"/>
            <p14:sldId id="316"/>
            <p14:sldId id="334"/>
            <p14:sldId id="373"/>
            <p14:sldId id="374"/>
            <p14:sldId id="375"/>
            <p14:sldId id="356"/>
            <p14:sldId id="330"/>
            <p14:sldId id="271"/>
            <p14:sldId id="325"/>
            <p14:sldId id="312"/>
            <p14:sldId id="317"/>
            <p14:sldId id="314"/>
            <p14:sldId id="315"/>
            <p14:sldId id="267"/>
            <p14:sldId id="318"/>
            <p14:sldId id="324"/>
            <p14:sldId id="323"/>
            <p14:sldId id="319"/>
            <p14:sldId id="357"/>
            <p14:sldId id="328"/>
            <p14:sldId id="353"/>
            <p14:sldId id="354"/>
            <p14:sldId id="355"/>
            <p14:sldId id="260"/>
            <p14:sldId id="359"/>
            <p14:sldId id="362"/>
            <p14:sldId id="365"/>
            <p14:sldId id="381"/>
            <p14:sldId id="382"/>
            <p14:sldId id="366"/>
          </p14:sldIdLst>
        </p14:section>
        <p14:section name="Untitled Section" id="{4B1B0A72-7416-4A9F-8C5E-A539DA5DDC34}">
          <p14:sldIdLst>
            <p14:sldId id="358"/>
            <p14:sldId id="3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3" d="100"/>
          <a:sy n="83" d="100"/>
        </p:scale>
        <p:origin x="64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J42891\Desktop\AC%20Content%20vs%20IDEAL-CT%20&amp;%20APA%20for%20DMS%20Meeting%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J42891\Desktop\AC%20Content%20vs%20IDEAL-CT%20&amp;%20APA%20for%20DMS%20Meeting%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J42891\Desktop\AC%20Content%20vs%20IDEAL-CT%20&amp;%20APA%20for%20DMS%20Meeting%20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J42891\Desktop\AC%20Content%20vs%20IDEAL-CT%20&amp;%20APA%20for%20DMS%20Meeting%20202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Performance</a:t>
            </a:r>
            <a:r>
              <a:rPr lang="en-US" baseline="0"/>
              <a:t> Tests by Binder Contents</a:t>
            </a:r>
            <a:endParaRPr lang="en-US"/>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6658754052802227E-2"/>
          <c:y val="6.6401666873421847E-2"/>
          <c:w val="0.87979173559187451"/>
          <c:h val="0.80266683265942917"/>
        </c:manualLayout>
      </c:layout>
      <c:scatterChart>
        <c:scatterStyle val="smoothMarker"/>
        <c:varyColors val="0"/>
        <c:ser>
          <c:idx val="2"/>
          <c:order val="0"/>
          <c:tx>
            <c:v>APA Limit (Upper)</c:v>
          </c:tx>
          <c:spPr>
            <a:ln w="34925" cap="rnd">
              <a:solidFill>
                <a:schemeClr val="accent1">
                  <a:lumMod val="60000"/>
                  <a:lumOff val="40000"/>
                </a:schemeClr>
              </a:solidFill>
              <a:round/>
            </a:ln>
            <a:effectLst>
              <a:outerShdw blurRad="57150" dist="19050" dir="5400000" algn="ctr" rotWithShape="0">
                <a:srgbClr val="000000">
                  <a:alpha val="63000"/>
                </a:srgb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72F3-4A09-80F0-F2297893B8CE}"/>
                </c:ext>
              </c:extLst>
            </c:dLbl>
            <c:dLbl>
              <c:idx val="1"/>
              <c:layout>
                <c:manualLayout>
                  <c:x val="2.9118773946360154E-2"/>
                  <c:y val="5.7445200302343048E-2"/>
                </c:manualLayout>
              </c:layout>
              <c:tx>
                <c:rich>
                  <a:bodyPr/>
                  <a:lstStyle/>
                  <a:p>
                    <a:fld id="{5A22B141-B415-4F23-B909-37CB6A7E705C}" type="YVALUE">
                      <a:rPr lang="en-US"/>
                      <a:pPr/>
                      <a:t>[Y VALUE]</a:t>
                    </a:fld>
                    <a:r>
                      <a:rPr lang="en-US"/>
                      <a:t>mm at 6.0% AC</a:t>
                    </a:r>
                  </a:p>
                  <a:p>
                    <a:r>
                      <a:rPr lang="en-US"/>
                      <a:t>(Maximum APA Value)</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2F3-4A09-80F0-F2297893B8CE}"/>
                </c:ext>
              </c:extLst>
            </c:dLbl>
            <c:dLbl>
              <c:idx val="2"/>
              <c:delete val="1"/>
              <c:extLst>
                <c:ext xmlns:c15="http://schemas.microsoft.com/office/drawing/2012/chart" uri="{CE6537A1-D6FC-4f65-9D91-7224C49458BB}"/>
                <c:ext xmlns:c16="http://schemas.microsoft.com/office/drawing/2014/chart" uri="{C3380CC4-5D6E-409C-BE32-E72D297353CC}">
                  <c16:uniqueId val="{00000002-72F3-4A09-80F0-F2297893B8C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a:solidFill>
                        <a:schemeClr val="bg1"/>
                      </a:solidFill>
                    </a:ln>
                    <a:effectLst/>
                  </c:spPr>
                </c15:leaderLines>
              </c:ext>
            </c:extLst>
          </c:dLbls>
          <c:xVal>
            <c:numRef>
              <c:f>(Sheet1!$C$12,Sheet1!$C$12,Sheet1!$C$12)</c:f>
              <c:numCache>
                <c:formatCode>0.00%</c:formatCode>
                <c:ptCount val="3"/>
                <c:pt idx="0">
                  <c:v>0.06</c:v>
                </c:pt>
                <c:pt idx="1">
                  <c:v>0.06</c:v>
                </c:pt>
                <c:pt idx="2">
                  <c:v>0.06</c:v>
                </c:pt>
              </c:numCache>
            </c:numRef>
          </c:xVal>
          <c:yVal>
            <c:numLit>
              <c:formatCode>General</c:formatCode>
              <c:ptCount val="3"/>
              <c:pt idx="0">
                <c:v>0</c:v>
              </c:pt>
              <c:pt idx="1">
                <c:v>5</c:v>
              </c:pt>
              <c:pt idx="2">
                <c:v>10</c:v>
              </c:pt>
            </c:numLit>
          </c:yVal>
          <c:smooth val="1"/>
          <c:extLst>
            <c:ext xmlns:c16="http://schemas.microsoft.com/office/drawing/2014/chart" uri="{C3380CC4-5D6E-409C-BE32-E72D297353CC}">
              <c16:uniqueId val="{00000003-72F3-4A09-80F0-F2297893B8CE}"/>
            </c:ext>
          </c:extLst>
        </c:ser>
        <c:ser>
          <c:idx val="0"/>
          <c:order val="2"/>
          <c:tx>
            <c:v>APA</c:v>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xVal>
            <c:numRef>
              <c:f>Sheet1!$C$5:$C$14</c:f>
              <c:numCache>
                <c:formatCode>0.00%</c:formatCode>
                <c:ptCount val="10"/>
                <c:pt idx="0">
                  <c:v>0.03</c:v>
                </c:pt>
                <c:pt idx="1">
                  <c:v>3.7530000000000001E-2</c:v>
                </c:pt>
                <c:pt idx="2">
                  <c:v>4.2000000000000003E-2</c:v>
                </c:pt>
                <c:pt idx="3">
                  <c:v>4.5999999999999999E-2</c:v>
                </c:pt>
                <c:pt idx="4">
                  <c:v>0.05</c:v>
                </c:pt>
                <c:pt idx="5">
                  <c:v>5.2999999999999999E-2</c:v>
                </c:pt>
                <c:pt idx="6">
                  <c:v>5.6000000000000001E-2</c:v>
                </c:pt>
                <c:pt idx="7">
                  <c:v>0.06</c:v>
                </c:pt>
                <c:pt idx="8">
                  <c:v>6.5000000000000002E-2</c:v>
                </c:pt>
                <c:pt idx="9">
                  <c:v>7.0000000000000007E-2</c:v>
                </c:pt>
              </c:numCache>
            </c:numRef>
          </c:xVal>
          <c:yVal>
            <c:numRef>
              <c:f>Sheet1!$D$5:$D$14</c:f>
              <c:numCache>
                <c:formatCode>0.0</c:formatCode>
                <c:ptCount val="10"/>
                <c:pt idx="0">
                  <c:v>0</c:v>
                </c:pt>
                <c:pt idx="1">
                  <c:v>0.5</c:v>
                </c:pt>
                <c:pt idx="2">
                  <c:v>0.75</c:v>
                </c:pt>
                <c:pt idx="3">
                  <c:v>1</c:v>
                </c:pt>
                <c:pt idx="4">
                  <c:v>2</c:v>
                </c:pt>
                <c:pt idx="5">
                  <c:v>3</c:v>
                </c:pt>
                <c:pt idx="6">
                  <c:v>4</c:v>
                </c:pt>
                <c:pt idx="7">
                  <c:v>5</c:v>
                </c:pt>
                <c:pt idx="8">
                  <c:v>6</c:v>
                </c:pt>
                <c:pt idx="9">
                  <c:v>7</c:v>
                </c:pt>
              </c:numCache>
            </c:numRef>
          </c:yVal>
          <c:smooth val="1"/>
          <c:extLst>
            <c:ext xmlns:c16="http://schemas.microsoft.com/office/drawing/2014/chart" uri="{C3380CC4-5D6E-409C-BE32-E72D297353CC}">
              <c16:uniqueId val="{00000004-72F3-4A09-80F0-F2297893B8CE}"/>
            </c:ext>
          </c:extLst>
        </c:ser>
        <c:dLbls>
          <c:showLegendKey val="0"/>
          <c:showVal val="0"/>
          <c:showCatName val="0"/>
          <c:showSerName val="0"/>
          <c:showPercent val="0"/>
          <c:showBubbleSize val="0"/>
        </c:dLbls>
        <c:axId val="434278368"/>
        <c:axId val="434277056"/>
      </c:scatterChart>
      <c:scatterChart>
        <c:scatterStyle val="smoothMarker"/>
        <c:varyColors val="0"/>
        <c:ser>
          <c:idx val="3"/>
          <c:order val="1"/>
          <c:tx>
            <c:v>IDEAL-CT Limit (Lower)</c:v>
          </c:tx>
          <c:spPr>
            <a:ln w="34925" cap="rnd">
              <a:solidFill>
                <a:schemeClr val="accent2">
                  <a:lumMod val="60000"/>
                  <a:lumOff val="40000"/>
                </a:schemeClr>
              </a:solidFill>
              <a:round/>
            </a:ln>
            <a:effectLst>
              <a:outerShdw blurRad="57150" dist="19050" dir="5400000" algn="ctr" rotWithShape="0">
                <a:srgbClr val="000000">
                  <a:alpha val="63000"/>
                </a:srgb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5-72F3-4A09-80F0-F2297893B8CE}"/>
                </c:ext>
              </c:extLst>
            </c:dLbl>
            <c:dLbl>
              <c:idx val="1"/>
              <c:layout>
                <c:manualLayout>
                  <c:x val="-0.2192490421455939"/>
                  <c:y val="-7.2811850899589983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fld id="{D79B4642-93A1-4B62-8AAF-E8E0F2834318}" type="YVALUE">
                      <a:rPr lang="en-US" sz="1050" b="1">
                        <a:solidFill>
                          <a:schemeClr val="bg1"/>
                        </a:solidFill>
                      </a:rPr>
                      <a:pPr>
                        <a:defRPr sz="1050" b="1">
                          <a:solidFill>
                            <a:schemeClr val="bg1"/>
                          </a:solidFill>
                        </a:defRPr>
                      </a:pPr>
                      <a:t>[Y VALUE]</a:t>
                    </a:fld>
                    <a:r>
                      <a:rPr lang="en-US" sz="1050" b="1">
                        <a:solidFill>
                          <a:schemeClr val="bg1"/>
                        </a:solidFill>
                      </a:rPr>
                      <a:t> at 4.6% AC</a:t>
                    </a:r>
                  </a:p>
                  <a:p>
                    <a:pPr>
                      <a:defRPr sz="1050" b="1">
                        <a:solidFill>
                          <a:schemeClr val="bg1"/>
                        </a:solidFill>
                      </a:defRPr>
                    </a:pPr>
                    <a:r>
                      <a:rPr lang="en-US" sz="1050" b="1">
                        <a:solidFill>
                          <a:schemeClr val="bg1"/>
                        </a:solidFill>
                      </a:rPr>
                      <a:t>(Minimum</a:t>
                    </a:r>
                    <a:r>
                      <a:rPr lang="en-US" sz="1050" b="1" baseline="0">
                        <a:solidFill>
                          <a:schemeClr val="bg1"/>
                        </a:solidFill>
                      </a:rPr>
                      <a:t> CT Index Value)</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72F3-4A09-80F0-F2297893B8CE}"/>
                </c:ext>
              </c:extLst>
            </c:dLbl>
            <c:dLbl>
              <c:idx val="2"/>
              <c:delete val="1"/>
              <c:extLst>
                <c:ext xmlns:c15="http://schemas.microsoft.com/office/drawing/2012/chart" uri="{CE6537A1-D6FC-4f65-9D91-7224C49458BB}"/>
                <c:ext xmlns:c16="http://schemas.microsoft.com/office/drawing/2014/chart" uri="{C3380CC4-5D6E-409C-BE32-E72D297353CC}">
                  <c16:uniqueId val="{00000007-72F3-4A09-80F0-F2297893B8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a:solidFill>
                        <a:schemeClr val="bg1"/>
                      </a:solidFill>
                    </a:ln>
                    <a:effectLst/>
                  </c:spPr>
                </c15:leaderLines>
              </c:ext>
            </c:extLst>
          </c:dLbls>
          <c:xVal>
            <c:numRef>
              <c:f>(Sheet1!$C$8,Sheet1!$C$8,Sheet1!$C$8)</c:f>
              <c:numCache>
                <c:formatCode>0.00%</c:formatCode>
                <c:ptCount val="3"/>
                <c:pt idx="0">
                  <c:v>4.5999999999999999E-2</c:v>
                </c:pt>
                <c:pt idx="1">
                  <c:v>4.5999999999999999E-2</c:v>
                </c:pt>
                <c:pt idx="2">
                  <c:v>4.5999999999999999E-2</c:v>
                </c:pt>
              </c:numCache>
            </c:numRef>
          </c:xVal>
          <c:yVal>
            <c:numLit>
              <c:formatCode>General</c:formatCode>
              <c:ptCount val="3"/>
              <c:pt idx="0">
                <c:v>0</c:v>
              </c:pt>
              <c:pt idx="1">
                <c:v>50</c:v>
              </c:pt>
              <c:pt idx="2">
                <c:v>150</c:v>
              </c:pt>
            </c:numLit>
          </c:yVal>
          <c:smooth val="1"/>
          <c:extLst>
            <c:ext xmlns:c16="http://schemas.microsoft.com/office/drawing/2014/chart" uri="{C3380CC4-5D6E-409C-BE32-E72D297353CC}">
              <c16:uniqueId val="{00000008-72F3-4A09-80F0-F2297893B8CE}"/>
            </c:ext>
          </c:extLst>
        </c:ser>
        <c:ser>
          <c:idx val="1"/>
          <c:order val="3"/>
          <c:tx>
            <c:v>IDEAL-CT</c:v>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c:spPr>
          </c:marker>
          <c:xVal>
            <c:numRef>
              <c:f>Sheet1!$C$5:$C$14</c:f>
              <c:numCache>
                <c:formatCode>0.00%</c:formatCode>
                <c:ptCount val="10"/>
                <c:pt idx="0">
                  <c:v>0.03</c:v>
                </c:pt>
                <c:pt idx="1">
                  <c:v>3.7530000000000001E-2</c:v>
                </c:pt>
                <c:pt idx="2">
                  <c:v>4.2000000000000003E-2</c:v>
                </c:pt>
                <c:pt idx="3">
                  <c:v>4.5999999999999999E-2</c:v>
                </c:pt>
                <c:pt idx="4">
                  <c:v>0.05</c:v>
                </c:pt>
                <c:pt idx="5">
                  <c:v>5.2999999999999999E-2</c:v>
                </c:pt>
                <c:pt idx="6">
                  <c:v>5.6000000000000001E-2</c:v>
                </c:pt>
                <c:pt idx="7">
                  <c:v>0.06</c:v>
                </c:pt>
                <c:pt idx="8">
                  <c:v>6.5000000000000002E-2</c:v>
                </c:pt>
                <c:pt idx="9">
                  <c:v>7.0000000000000007E-2</c:v>
                </c:pt>
              </c:numCache>
            </c:numRef>
          </c:xVal>
          <c:yVal>
            <c:numRef>
              <c:f>Sheet1!$E$5:$E$14</c:f>
              <c:numCache>
                <c:formatCode>General</c:formatCode>
                <c:ptCount val="10"/>
                <c:pt idx="0">
                  <c:v>25</c:v>
                </c:pt>
                <c:pt idx="1">
                  <c:v>30</c:v>
                </c:pt>
                <c:pt idx="2">
                  <c:v>45</c:v>
                </c:pt>
                <c:pt idx="3">
                  <c:v>50</c:v>
                </c:pt>
                <c:pt idx="4">
                  <c:v>55</c:v>
                </c:pt>
                <c:pt idx="5">
                  <c:v>62</c:v>
                </c:pt>
                <c:pt idx="6">
                  <c:v>70</c:v>
                </c:pt>
                <c:pt idx="7">
                  <c:v>85</c:v>
                </c:pt>
                <c:pt idx="8">
                  <c:v>120</c:v>
                </c:pt>
                <c:pt idx="9">
                  <c:v>150</c:v>
                </c:pt>
              </c:numCache>
            </c:numRef>
          </c:yVal>
          <c:smooth val="1"/>
          <c:extLst>
            <c:ext xmlns:c16="http://schemas.microsoft.com/office/drawing/2014/chart" uri="{C3380CC4-5D6E-409C-BE32-E72D297353CC}">
              <c16:uniqueId val="{00000009-72F3-4A09-80F0-F2297893B8CE}"/>
            </c:ext>
          </c:extLst>
        </c:ser>
        <c:dLbls>
          <c:showLegendKey val="0"/>
          <c:showVal val="0"/>
          <c:showCatName val="0"/>
          <c:showSerName val="0"/>
          <c:showPercent val="0"/>
          <c:showBubbleSize val="0"/>
        </c:dLbls>
        <c:axId val="440617472"/>
        <c:axId val="440615832"/>
      </c:scatterChart>
      <c:valAx>
        <c:axId val="434278368"/>
        <c:scaling>
          <c:orientation val="minMax"/>
          <c:max val="7.5000000000000011E-2"/>
          <c:min val="2.5000000000000005E-2"/>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Binder Content</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34277056"/>
        <c:crosses val="autoZero"/>
        <c:crossBetween val="midCat"/>
        <c:majorUnit val="1.0000000000000002E-2"/>
      </c:valAx>
      <c:valAx>
        <c:axId val="434277056"/>
        <c:scaling>
          <c:orientation val="minMax"/>
          <c:max val="1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Rut Depth (mm)</a:t>
                </a:r>
              </a:p>
              <a:p>
                <a:pPr>
                  <a:defRPr/>
                </a:pPr>
                <a:r>
                  <a:rPr lang="en-US"/>
                  <a:t>(Blue)</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34278368"/>
        <c:crosses val="autoZero"/>
        <c:crossBetween val="midCat"/>
      </c:valAx>
      <c:valAx>
        <c:axId val="440615832"/>
        <c:scaling>
          <c:orientation val="minMax"/>
          <c:max val="150"/>
          <c:min val="0"/>
        </c:scaling>
        <c:delete val="0"/>
        <c:axPos val="r"/>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CT Index</a:t>
                </a:r>
              </a:p>
              <a:p>
                <a:pPr>
                  <a:defRPr/>
                </a:pPr>
                <a:r>
                  <a:rPr lang="en-US"/>
                  <a:t>(Orange)</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40617472"/>
        <c:crosses val="max"/>
        <c:crossBetween val="midCat"/>
        <c:majorUnit val="15"/>
      </c:valAx>
      <c:valAx>
        <c:axId val="440617472"/>
        <c:scaling>
          <c:orientation val="minMax"/>
        </c:scaling>
        <c:delete val="1"/>
        <c:axPos val="b"/>
        <c:numFmt formatCode="0.00%" sourceLinked="1"/>
        <c:majorTickMark val="none"/>
        <c:minorTickMark val="none"/>
        <c:tickLblPos val="nextTo"/>
        <c:crossAx val="44061583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Performance</a:t>
            </a:r>
            <a:r>
              <a:rPr lang="en-US" baseline="0"/>
              <a:t> Tests by Binder Contents</a:t>
            </a:r>
            <a:endParaRPr lang="en-US"/>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6658754052802227E-2"/>
          <c:y val="6.6401666873421847E-2"/>
          <c:w val="0.87979173559187451"/>
          <c:h val="0.80266683265942917"/>
        </c:manualLayout>
      </c:layout>
      <c:scatterChart>
        <c:scatterStyle val="smoothMarker"/>
        <c:varyColors val="0"/>
        <c:ser>
          <c:idx val="2"/>
          <c:order val="0"/>
          <c:tx>
            <c:v>APA Limit (Upper)</c:v>
          </c:tx>
          <c:spPr>
            <a:ln w="34925" cap="rnd">
              <a:solidFill>
                <a:schemeClr val="accent1">
                  <a:lumMod val="60000"/>
                  <a:lumOff val="40000"/>
                </a:schemeClr>
              </a:solidFill>
              <a:round/>
            </a:ln>
            <a:effectLst>
              <a:outerShdw blurRad="57150" dist="19050" dir="5400000" algn="ctr" rotWithShape="0">
                <a:srgbClr val="000000">
                  <a:alpha val="63000"/>
                </a:srgb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72F3-4A09-80F0-F2297893B8CE}"/>
                </c:ext>
              </c:extLst>
            </c:dLbl>
            <c:dLbl>
              <c:idx val="1"/>
              <c:layout>
                <c:manualLayout>
                  <c:x val="2.9118773946360154E-2"/>
                  <c:y val="5.7445200302343048E-2"/>
                </c:manualLayout>
              </c:layout>
              <c:tx>
                <c:rich>
                  <a:bodyPr/>
                  <a:lstStyle/>
                  <a:p>
                    <a:fld id="{5A22B141-B415-4F23-B909-37CB6A7E705C}" type="YVALUE">
                      <a:rPr lang="en-US"/>
                      <a:pPr/>
                      <a:t>[Y VALUE]</a:t>
                    </a:fld>
                    <a:r>
                      <a:rPr lang="en-US"/>
                      <a:t>mm at 6.0% AC</a:t>
                    </a:r>
                  </a:p>
                  <a:p>
                    <a:r>
                      <a:rPr lang="en-US"/>
                      <a:t>(Maximum APA Value)</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2F3-4A09-80F0-F2297893B8CE}"/>
                </c:ext>
              </c:extLst>
            </c:dLbl>
            <c:dLbl>
              <c:idx val="2"/>
              <c:delete val="1"/>
              <c:extLst>
                <c:ext xmlns:c15="http://schemas.microsoft.com/office/drawing/2012/chart" uri="{CE6537A1-D6FC-4f65-9D91-7224C49458BB}"/>
                <c:ext xmlns:c16="http://schemas.microsoft.com/office/drawing/2014/chart" uri="{C3380CC4-5D6E-409C-BE32-E72D297353CC}">
                  <c16:uniqueId val="{00000002-72F3-4A09-80F0-F2297893B8C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a:solidFill>
                        <a:schemeClr val="bg1"/>
                      </a:solidFill>
                    </a:ln>
                    <a:effectLst/>
                  </c:spPr>
                </c15:leaderLines>
              </c:ext>
            </c:extLst>
          </c:dLbls>
          <c:xVal>
            <c:numRef>
              <c:f>(Sheet1!$C$12,Sheet1!$C$12,Sheet1!$C$12)</c:f>
              <c:numCache>
                <c:formatCode>0.00%</c:formatCode>
                <c:ptCount val="3"/>
                <c:pt idx="0">
                  <c:v>0.06</c:v>
                </c:pt>
                <c:pt idx="1">
                  <c:v>0.06</c:v>
                </c:pt>
                <c:pt idx="2">
                  <c:v>0.06</c:v>
                </c:pt>
              </c:numCache>
            </c:numRef>
          </c:xVal>
          <c:yVal>
            <c:numLit>
              <c:formatCode>General</c:formatCode>
              <c:ptCount val="3"/>
              <c:pt idx="0">
                <c:v>0</c:v>
              </c:pt>
              <c:pt idx="1">
                <c:v>5</c:v>
              </c:pt>
              <c:pt idx="2">
                <c:v>10</c:v>
              </c:pt>
            </c:numLit>
          </c:yVal>
          <c:smooth val="1"/>
          <c:extLst>
            <c:ext xmlns:c16="http://schemas.microsoft.com/office/drawing/2014/chart" uri="{C3380CC4-5D6E-409C-BE32-E72D297353CC}">
              <c16:uniqueId val="{00000003-72F3-4A09-80F0-F2297893B8CE}"/>
            </c:ext>
          </c:extLst>
        </c:ser>
        <c:ser>
          <c:idx val="0"/>
          <c:order val="2"/>
          <c:tx>
            <c:v>APA</c:v>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xVal>
            <c:numRef>
              <c:f>Sheet1!$C$5:$C$14</c:f>
              <c:numCache>
                <c:formatCode>0.00%</c:formatCode>
                <c:ptCount val="10"/>
                <c:pt idx="0">
                  <c:v>0.03</c:v>
                </c:pt>
                <c:pt idx="1">
                  <c:v>3.7530000000000001E-2</c:v>
                </c:pt>
                <c:pt idx="2">
                  <c:v>4.2000000000000003E-2</c:v>
                </c:pt>
                <c:pt idx="3">
                  <c:v>4.5999999999999999E-2</c:v>
                </c:pt>
                <c:pt idx="4">
                  <c:v>0.05</c:v>
                </c:pt>
                <c:pt idx="5">
                  <c:v>5.2999999999999999E-2</c:v>
                </c:pt>
                <c:pt idx="6">
                  <c:v>5.6000000000000001E-2</c:v>
                </c:pt>
                <c:pt idx="7">
                  <c:v>0.06</c:v>
                </c:pt>
                <c:pt idx="8">
                  <c:v>6.5000000000000002E-2</c:v>
                </c:pt>
                <c:pt idx="9">
                  <c:v>7.0000000000000007E-2</c:v>
                </c:pt>
              </c:numCache>
            </c:numRef>
          </c:xVal>
          <c:yVal>
            <c:numRef>
              <c:f>Sheet1!$D$5:$D$14</c:f>
              <c:numCache>
                <c:formatCode>0.0</c:formatCode>
                <c:ptCount val="10"/>
                <c:pt idx="0">
                  <c:v>0</c:v>
                </c:pt>
                <c:pt idx="1">
                  <c:v>0.5</c:v>
                </c:pt>
                <c:pt idx="2">
                  <c:v>0.75</c:v>
                </c:pt>
                <c:pt idx="3">
                  <c:v>1</c:v>
                </c:pt>
                <c:pt idx="4">
                  <c:v>2</c:v>
                </c:pt>
                <c:pt idx="5">
                  <c:v>3</c:v>
                </c:pt>
                <c:pt idx="6">
                  <c:v>4</c:v>
                </c:pt>
                <c:pt idx="7">
                  <c:v>5</c:v>
                </c:pt>
                <c:pt idx="8">
                  <c:v>6</c:v>
                </c:pt>
                <c:pt idx="9">
                  <c:v>7</c:v>
                </c:pt>
              </c:numCache>
            </c:numRef>
          </c:yVal>
          <c:smooth val="1"/>
          <c:extLst>
            <c:ext xmlns:c16="http://schemas.microsoft.com/office/drawing/2014/chart" uri="{C3380CC4-5D6E-409C-BE32-E72D297353CC}">
              <c16:uniqueId val="{00000004-72F3-4A09-80F0-F2297893B8CE}"/>
            </c:ext>
          </c:extLst>
        </c:ser>
        <c:dLbls>
          <c:showLegendKey val="0"/>
          <c:showVal val="0"/>
          <c:showCatName val="0"/>
          <c:showSerName val="0"/>
          <c:showPercent val="0"/>
          <c:showBubbleSize val="0"/>
        </c:dLbls>
        <c:axId val="434278368"/>
        <c:axId val="434277056"/>
      </c:scatterChart>
      <c:scatterChart>
        <c:scatterStyle val="smoothMarker"/>
        <c:varyColors val="0"/>
        <c:ser>
          <c:idx val="3"/>
          <c:order val="1"/>
          <c:tx>
            <c:v>IDEAL-CT Limit (Lower)</c:v>
          </c:tx>
          <c:spPr>
            <a:ln w="34925" cap="rnd">
              <a:solidFill>
                <a:schemeClr val="accent2">
                  <a:lumMod val="60000"/>
                  <a:lumOff val="40000"/>
                </a:schemeClr>
              </a:solidFill>
              <a:round/>
            </a:ln>
            <a:effectLst>
              <a:outerShdw blurRad="57150" dist="19050" dir="5400000" algn="ctr" rotWithShape="0">
                <a:srgbClr val="000000">
                  <a:alpha val="63000"/>
                </a:srgb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5-72F3-4A09-80F0-F2297893B8CE}"/>
                </c:ext>
              </c:extLst>
            </c:dLbl>
            <c:dLbl>
              <c:idx val="1"/>
              <c:layout>
                <c:manualLayout>
                  <c:x val="-0.2192490421455939"/>
                  <c:y val="-7.2811850899589983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fld id="{D79B4642-93A1-4B62-8AAF-E8E0F2834318}" type="YVALUE">
                      <a:rPr lang="en-US" sz="1050" b="1">
                        <a:solidFill>
                          <a:schemeClr val="bg1"/>
                        </a:solidFill>
                      </a:rPr>
                      <a:pPr>
                        <a:defRPr sz="1050" b="1">
                          <a:solidFill>
                            <a:schemeClr val="bg1"/>
                          </a:solidFill>
                        </a:defRPr>
                      </a:pPr>
                      <a:t>[Y VALUE]</a:t>
                    </a:fld>
                    <a:r>
                      <a:rPr lang="en-US" sz="1050" b="1">
                        <a:solidFill>
                          <a:schemeClr val="bg1"/>
                        </a:solidFill>
                      </a:rPr>
                      <a:t> at 4.6% AC</a:t>
                    </a:r>
                  </a:p>
                  <a:p>
                    <a:pPr>
                      <a:defRPr sz="1050" b="1">
                        <a:solidFill>
                          <a:schemeClr val="bg1"/>
                        </a:solidFill>
                      </a:defRPr>
                    </a:pPr>
                    <a:r>
                      <a:rPr lang="en-US" sz="1050" b="1">
                        <a:solidFill>
                          <a:schemeClr val="bg1"/>
                        </a:solidFill>
                      </a:rPr>
                      <a:t>(Minimum</a:t>
                    </a:r>
                    <a:r>
                      <a:rPr lang="en-US" sz="1050" b="1" baseline="0">
                        <a:solidFill>
                          <a:schemeClr val="bg1"/>
                        </a:solidFill>
                      </a:rPr>
                      <a:t> CT Index Value)</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72F3-4A09-80F0-F2297893B8CE}"/>
                </c:ext>
              </c:extLst>
            </c:dLbl>
            <c:dLbl>
              <c:idx val="2"/>
              <c:delete val="1"/>
              <c:extLst>
                <c:ext xmlns:c15="http://schemas.microsoft.com/office/drawing/2012/chart" uri="{CE6537A1-D6FC-4f65-9D91-7224C49458BB}"/>
                <c:ext xmlns:c16="http://schemas.microsoft.com/office/drawing/2014/chart" uri="{C3380CC4-5D6E-409C-BE32-E72D297353CC}">
                  <c16:uniqueId val="{00000007-72F3-4A09-80F0-F2297893B8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a:solidFill>
                        <a:schemeClr val="bg1"/>
                      </a:solidFill>
                    </a:ln>
                    <a:effectLst/>
                  </c:spPr>
                </c15:leaderLines>
              </c:ext>
            </c:extLst>
          </c:dLbls>
          <c:xVal>
            <c:numRef>
              <c:f>(Sheet1!$C$8,Sheet1!$C$8,Sheet1!$C$8)</c:f>
              <c:numCache>
                <c:formatCode>0.00%</c:formatCode>
                <c:ptCount val="3"/>
                <c:pt idx="0">
                  <c:v>4.5999999999999999E-2</c:v>
                </c:pt>
                <c:pt idx="1">
                  <c:v>4.5999999999999999E-2</c:v>
                </c:pt>
                <c:pt idx="2">
                  <c:v>4.5999999999999999E-2</c:v>
                </c:pt>
              </c:numCache>
            </c:numRef>
          </c:xVal>
          <c:yVal>
            <c:numLit>
              <c:formatCode>General</c:formatCode>
              <c:ptCount val="3"/>
              <c:pt idx="0">
                <c:v>0</c:v>
              </c:pt>
              <c:pt idx="1">
                <c:v>50</c:v>
              </c:pt>
              <c:pt idx="2">
                <c:v>150</c:v>
              </c:pt>
            </c:numLit>
          </c:yVal>
          <c:smooth val="1"/>
          <c:extLst>
            <c:ext xmlns:c16="http://schemas.microsoft.com/office/drawing/2014/chart" uri="{C3380CC4-5D6E-409C-BE32-E72D297353CC}">
              <c16:uniqueId val="{00000008-72F3-4A09-80F0-F2297893B8CE}"/>
            </c:ext>
          </c:extLst>
        </c:ser>
        <c:ser>
          <c:idx val="1"/>
          <c:order val="3"/>
          <c:tx>
            <c:v>IDEAL-CT</c:v>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c:spPr>
          </c:marker>
          <c:xVal>
            <c:numRef>
              <c:f>Sheet1!$C$5:$C$14</c:f>
              <c:numCache>
                <c:formatCode>0.00%</c:formatCode>
                <c:ptCount val="10"/>
                <c:pt idx="0">
                  <c:v>0.03</c:v>
                </c:pt>
                <c:pt idx="1">
                  <c:v>3.7530000000000001E-2</c:v>
                </c:pt>
                <c:pt idx="2">
                  <c:v>4.2000000000000003E-2</c:v>
                </c:pt>
                <c:pt idx="3">
                  <c:v>4.5999999999999999E-2</c:v>
                </c:pt>
                <c:pt idx="4">
                  <c:v>0.05</c:v>
                </c:pt>
                <c:pt idx="5">
                  <c:v>5.2999999999999999E-2</c:v>
                </c:pt>
                <c:pt idx="6">
                  <c:v>5.6000000000000001E-2</c:v>
                </c:pt>
                <c:pt idx="7">
                  <c:v>0.06</c:v>
                </c:pt>
                <c:pt idx="8">
                  <c:v>6.5000000000000002E-2</c:v>
                </c:pt>
                <c:pt idx="9">
                  <c:v>7.0000000000000007E-2</c:v>
                </c:pt>
              </c:numCache>
            </c:numRef>
          </c:xVal>
          <c:yVal>
            <c:numRef>
              <c:f>Sheet1!$E$5:$E$14</c:f>
              <c:numCache>
                <c:formatCode>General</c:formatCode>
                <c:ptCount val="10"/>
                <c:pt idx="0">
                  <c:v>25</c:v>
                </c:pt>
                <c:pt idx="1">
                  <c:v>30</c:v>
                </c:pt>
                <c:pt idx="2">
                  <c:v>45</c:v>
                </c:pt>
                <c:pt idx="3">
                  <c:v>50</c:v>
                </c:pt>
                <c:pt idx="4">
                  <c:v>55</c:v>
                </c:pt>
                <c:pt idx="5">
                  <c:v>62</c:v>
                </c:pt>
                <c:pt idx="6">
                  <c:v>70</c:v>
                </c:pt>
                <c:pt idx="7">
                  <c:v>85</c:v>
                </c:pt>
                <c:pt idx="8">
                  <c:v>120</c:v>
                </c:pt>
                <c:pt idx="9">
                  <c:v>150</c:v>
                </c:pt>
              </c:numCache>
            </c:numRef>
          </c:yVal>
          <c:smooth val="1"/>
          <c:extLst>
            <c:ext xmlns:c16="http://schemas.microsoft.com/office/drawing/2014/chart" uri="{C3380CC4-5D6E-409C-BE32-E72D297353CC}">
              <c16:uniqueId val="{00000009-72F3-4A09-80F0-F2297893B8CE}"/>
            </c:ext>
          </c:extLst>
        </c:ser>
        <c:dLbls>
          <c:showLegendKey val="0"/>
          <c:showVal val="0"/>
          <c:showCatName val="0"/>
          <c:showSerName val="0"/>
          <c:showPercent val="0"/>
          <c:showBubbleSize val="0"/>
        </c:dLbls>
        <c:axId val="440617472"/>
        <c:axId val="440615832"/>
      </c:scatterChart>
      <c:valAx>
        <c:axId val="434278368"/>
        <c:scaling>
          <c:orientation val="minMax"/>
          <c:max val="7.5000000000000011E-2"/>
          <c:min val="2.5000000000000005E-2"/>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Binder Content</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34277056"/>
        <c:crosses val="autoZero"/>
        <c:crossBetween val="midCat"/>
        <c:majorUnit val="1.0000000000000002E-2"/>
      </c:valAx>
      <c:valAx>
        <c:axId val="434277056"/>
        <c:scaling>
          <c:orientation val="minMax"/>
          <c:max val="1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Rut Depth (mm)</a:t>
                </a:r>
              </a:p>
              <a:p>
                <a:pPr>
                  <a:defRPr/>
                </a:pPr>
                <a:r>
                  <a:rPr lang="en-US"/>
                  <a:t>(Blue)</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34278368"/>
        <c:crosses val="autoZero"/>
        <c:crossBetween val="midCat"/>
      </c:valAx>
      <c:valAx>
        <c:axId val="440615832"/>
        <c:scaling>
          <c:orientation val="minMax"/>
          <c:max val="150"/>
          <c:min val="0"/>
        </c:scaling>
        <c:delete val="0"/>
        <c:axPos val="r"/>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CT Index</a:t>
                </a:r>
              </a:p>
              <a:p>
                <a:pPr>
                  <a:defRPr/>
                </a:pPr>
                <a:r>
                  <a:rPr lang="en-US"/>
                  <a:t>(Orange)</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40617472"/>
        <c:crosses val="max"/>
        <c:crossBetween val="midCat"/>
        <c:majorUnit val="15"/>
      </c:valAx>
      <c:valAx>
        <c:axId val="440617472"/>
        <c:scaling>
          <c:orientation val="minMax"/>
        </c:scaling>
        <c:delete val="1"/>
        <c:axPos val="b"/>
        <c:numFmt formatCode="0.00%" sourceLinked="1"/>
        <c:majorTickMark val="none"/>
        <c:minorTickMark val="none"/>
        <c:tickLblPos val="nextTo"/>
        <c:crossAx val="44061583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Performance</a:t>
            </a:r>
            <a:r>
              <a:rPr lang="en-US" baseline="0"/>
              <a:t> Tests by Binder Contents</a:t>
            </a:r>
            <a:endParaRPr lang="en-US"/>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6658754052802227E-2"/>
          <c:y val="6.6401666873421847E-2"/>
          <c:w val="0.87979173559187451"/>
          <c:h val="0.80266683265942917"/>
        </c:manualLayout>
      </c:layout>
      <c:scatterChart>
        <c:scatterStyle val="smoothMarker"/>
        <c:varyColors val="0"/>
        <c:ser>
          <c:idx val="2"/>
          <c:order val="0"/>
          <c:tx>
            <c:v>APA Limit (Upper)</c:v>
          </c:tx>
          <c:spPr>
            <a:ln w="34925" cap="rnd">
              <a:solidFill>
                <a:schemeClr val="accent1">
                  <a:lumMod val="60000"/>
                  <a:lumOff val="40000"/>
                </a:schemeClr>
              </a:solidFill>
              <a:round/>
            </a:ln>
            <a:effectLst>
              <a:outerShdw blurRad="57150" dist="19050" dir="5400000" algn="ctr" rotWithShape="0">
                <a:srgbClr val="000000">
                  <a:alpha val="63000"/>
                </a:srgb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72F3-4A09-80F0-F2297893B8CE}"/>
                </c:ext>
              </c:extLst>
            </c:dLbl>
            <c:dLbl>
              <c:idx val="1"/>
              <c:layout>
                <c:manualLayout>
                  <c:x val="2.9118773946360154E-2"/>
                  <c:y val="5.7445200302343048E-2"/>
                </c:manualLayout>
              </c:layout>
              <c:tx>
                <c:rich>
                  <a:bodyPr/>
                  <a:lstStyle/>
                  <a:p>
                    <a:fld id="{5A22B141-B415-4F23-B909-37CB6A7E705C}" type="YVALUE">
                      <a:rPr lang="en-US"/>
                      <a:pPr/>
                      <a:t>[Y VALUE]</a:t>
                    </a:fld>
                    <a:r>
                      <a:rPr lang="en-US"/>
                      <a:t>mm at 6.0% AC</a:t>
                    </a:r>
                  </a:p>
                  <a:p>
                    <a:r>
                      <a:rPr lang="en-US"/>
                      <a:t>(Maximum APA Value)</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2F3-4A09-80F0-F2297893B8CE}"/>
                </c:ext>
              </c:extLst>
            </c:dLbl>
            <c:dLbl>
              <c:idx val="2"/>
              <c:delete val="1"/>
              <c:extLst>
                <c:ext xmlns:c15="http://schemas.microsoft.com/office/drawing/2012/chart" uri="{CE6537A1-D6FC-4f65-9D91-7224C49458BB}"/>
                <c:ext xmlns:c16="http://schemas.microsoft.com/office/drawing/2014/chart" uri="{C3380CC4-5D6E-409C-BE32-E72D297353CC}">
                  <c16:uniqueId val="{00000002-72F3-4A09-80F0-F2297893B8C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a:solidFill>
                        <a:schemeClr val="bg1"/>
                      </a:solidFill>
                    </a:ln>
                    <a:effectLst/>
                  </c:spPr>
                </c15:leaderLines>
              </c:ext>
            </c:extLst>
          </c:dLbls>
          <c:xVal>
            <c:numRef>
              <c:f>(Sheet1!$C$12,Sheet1!$C$12,Sheet1!$C$12)</c:f>
              <c:numCache>
                <c:formatCode>0.00%</c:formatCode>
                <c:ptCount val="3"/>
                <c:pt idx="0">
                  <c:v>0.06</c:v>
                </c:pt>
                <c:pt idx="1">
                  <c:v>0.06</c:v>
                </c:pt>
                <c:pt idx="2">
                  <c:v>0.06</c:v>
                </c:pt>
              </c:numCache>
            </c:numRef>
          </c:xVal>
          <c:yVal>
            <c:numLit>
              <c:formatCode>General</c:formatCode>
              <c:ptCount val="3"/>
              <c:pt idx="0">
                <c:v>0</c:v>
              </c:pt>
              <c:pt idx="1">
                <c:v>5</c:v>
              </c:pt>
              <c:pt idx="2">
                <c:v>10</c:v>
              </c:pt>
            </c:numLit>
          </c:yVal>
          <c:smooth val="1"/>
          <c:extLst>
            <c:ext xmlns:c16="http://schemas.microsoft.com/office/drawing/2014/chart" uri="{C3380CC4-5D6E-409C-BE32-E72D297353CC}">
              <c16:uniqueId val="{00000003-72F3-4A09-80F0-F2297893B8CE}"/>
            </c:ext>
          </c:extLst>
        </c:ser>
        <c:ser>
          <c:idx val="0"/>
          <c:order val="2"/>
          <c:tx>
            <c:v>APA</c:v>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xVal>
            <c:numRef>
              <c:f>Sheet1!$C$5:$C$14</c:f>
              <c:numCache>
                <c:formatCode>0.00%</c:formatCode>
                <c:ptCount val="10"/>
                <c:pt idx="0">
                  <c:v>0.03</c:v>
                </c:pt>
                <c:pt idx="1">
                  <c:v>3.7530000000000001E-2</c:v>
                </c:pt>
                <c:pt idx="2">
                  <c:v>4.2000000000000003E-2</c:v>
                </c:pt>
                <c:pt idx="3">
                  <c:v>4.5999999999999999E-2</c:v>
                </c:pt>
                <c:pt idx="4">
                  <c:v>0.05</c:v>
                </c:pt>
                <c:pt idx="5">
                  <c:v>5.2999999999999999E-2</c:v>
                </c:pt>
                <c:pt idx="6">
                  <c:v>5.6000000000000001E-2</c:v>
                </c:pt>
                <c:pt idx="7">
                  <c:v>0.06</c:v>
                </c:pt>
                <c:pt idx="8">
                  <c:v>6.5000000000000002E-2</c:v>
                </c:pt>
                <c:pt idx="9">
                  <c:v>7.0000000000000007E-2</c:v>
                </c:pt>
              </c:numCache>
            </c:numRef>
          </c:xVal>
          <c:yVal>
            <c:numRef>
              <c:f>Sheet1!$D$5:$D$14</c:f>
              <c:numCache>
                <c:formatCode>0.0</c:formatCode>
                <c:ptCount val="10"/>
                <c:pt idx="0">
                  <c:v>0</c:v>
                </c:pt>
                <c:pt idx="1">
                  <c:v>0.5</c:v>
                </c:pt>
                <c:pt idx="2">
                  <c:v>0.75</c:v>
                </c:pt>
                <c:pt idx="3">
                  <c:v>1</c:v>
                </c:pt>
                <c:pt idx="4">
                  <c:v>2</c:v>
                </c:pt>
                <c:pt idx="5">
                  <c:v>3</c:v>
                </c:pt>
                <c:pt idx="6">
                  <c:v>4</c:v>
                </c:pt>
                <c:pt idx="7">
                  <c:v>5</c:v>
                </c:pt>
                <c:pt idx="8">
                  <c:v>6</c:v>
                </c:pt>
                <c:pt idx="9">
                  <c:v>7</c:v>
                </c:pt>
              </c:numCache>
            </c:numRef>
          </c:yVal>
          <c:smooth val="1"/>
          <c:extLst>
            <c:ext xmlns:c16="http://schemas.microsoft.com/office/drawing/2014/chart" uri="{C3380CC4-5D6E-409C-BE32-E72D297353CC}">
              <c16:uniqueId val="{00000004-72F3-4A09-80F0-F2297893B8CE}"/>
            </c:ext>
          </c:extLst>
        </c:ser>
        <c:dLbls>
          <c:showLegendKey val="0"/>
          <c:showVal val="0"/>
          <c:showCatName val="0"/>
          <c:showSerName val="0"/>
          <c:showPercent val="0"/>
          <c:showBubbleSize val="0"/>
        </c:dLbls>
        <c:axId val="434278368"/>
        <c:axId val="434277056"/>
      </c:scatterChart>
      <c:scatterChart>
        <c:scatterStyle val="smoothMarker"/>
        <c:varyColors val="0"/>
        <c:ser>
          <c:idx val="3"/>
          <c:order val="1"/>
          <c:tx>
            <c:v>IDEAL-CT Limit (Lower)</c:v>
          </c:tx>
          <c:spPr>
            <a:ln w="34925" cap="rnd">
              <a:solidFill>
                <a:schemeClr val="accent2">
                  <a:lumMod val="60000"/>
                  <a:lumOff val="40000"/>
                </a:schemeClr>
              </a:solidFill>
              <a:round/>
            </a:ln>
            <a:effectLst>
              <a:outerShdw blurRad="57150" dist="19050" dir="5400000" algn="ctr" rotWithShape="0">
                <a:srgbClr val="000000">
                  <a:alpha val="63000"/>
                </a:srgb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5-72F3-4A09-80F0-F2297893B8CE}"/>
                </c:ext>
              </c:extLst>
            </c:dLbl>
            <c:dLbl>
              <c:idx val="1"/>
              <c:layout>
                <c:manualLayout>
                  <c:x val="-0.2192490421455939"/>
                  <c:y val="-7.2811850899589983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fld id="{D79B4642-93A1-4B62-8AAF-E8E0F2834318}" type="YVALUE">
                      <a:rPr lang="en-US" sz="1050" b="1">
                        <a:solidFill>
                          <a:schemeClr val="bg1"/>
                        </a:solidFill>
                      </a:rPr>
                      <a:pPr>
                        <a:defRPr sz="1050" b="1">
                          <a:solidFill>
                            <a:schemeClr val="bg1"/>
                          </a:solidFill>
                        </a:defRPr>
                      </a:pPr>
                      <a:t>[Y VALUE]</a:t>
                    </a:fld>
                    <a:r>
                      <a:rPr lang="en-US" sz="1050" b="1">
                        <a:solidFill>
                          <a:schemeClr val="bg1"/>
                        </a:solidFill>
                      </a:rPr>
                      <a:t> at 4.6% AC</a:t>
                    </a:r>
                  </a:p>
                  <a:p>
                    <a:pPr>
                      <a:defRPr sz="1050" b="1">
                        <a:solidFill>
                          <a:schemeClr val="bg1"/>
                        </a:solidFill>
                      </a:defRPr>
                    </a:pPr>
                    <a:r>
                      <a:rPr lang="en-US" sz="1050" b="1">
                        <a:solidFill>
                          <a:schemeClr val="bg1"/>
                        </a:solidFill>
                      </a:rPr>
                      <a:t>(Minimum</a:t>
                    </a:r>
                    <a:r>
                      <a:rPr lang="en-US" sz="1050" b="1" baseline="0">
                        <a:solidFill>
                          <a:schemeClr val="bg1"/>
                        </a:solidFill>
                      </a:rPr>
                      <a:t> CT Index Value)</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72F3-4A09-80F0-F2297893B8CE}"/>
                </c:ext>
              </c:extLst>
            </c:dLbl>
            <c:dLbl>
              <c:idx val="2"/>
              <c:delete val="1"/>
              <c:extLst>
                <c:ext xmlns:c15="http://schemas.microsoft.com/office/drawing/2012/chart" uri="{CE6537A1-D6FC-4f65-9D91-7224C49458BB}"/>
                <c:ext xmlns:c16="http://schemas.microsoft.com/office/drawing/2014/chart" uri="{C3380CC4-5D6E-409C-BE32-E72D297353CC}">
                  <c16:uniqueId val="{00000007-72F3-4A09-80F0-F2297893B8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a:solidFill>
                        <a:schemeClr val="bg1"/>
                      </a:solidFill>
                    </a:ln>
                    <a:effectLst/>
                  </c:spPr>
                </c15:leaderLines>
              </c:ext>
            </c:extLst>
          </c:dLbls>
          <c:xVal>
            <c:numRef>
              <c:f>(Sheet1!$C$8,Sheet1!$C$8,Sheet1!$C$8)</c:f>
              <c:numCache>
                <c:formatCode>0.00%</c:formatCode>
                <c:ptCount val="3"/>
                <c:pt idx="0">
                  <c:v>4.5999999999999999E-2</c:v>
                </c:pt>
                <c:pt idx="1">
                  <c:v>4.5999999999999999E-2</c:v>
                </c:pt>
                <c:pt idx="2">
                  <c:v>4.5999999999999999E-2</c:v>
                </c:pt>
              </c:numCache>
            </c:numRef>
          </c:xVal>
          <c:yVal>
            <c:numLit>
              <c:formatCode>General</c:formatCode>
              <c:ptCount val="3"/>
              <c:pt idx="0">
                <c:v>0</c:v>
              </c:pt>
              <c:pt idx="1">
                <c:v>50</c:v>
              </c:pt>
              <c:pt idx="2">
                <c:v>150</c:v>
              </c:pt>
            </c:numLit>
          </c:yVal>
          <c:smooth val="1"/>
          <c:extLst>
            <c:ext xmlns:c16="http://schemas.microsoft.com/office/drawing/2014/chart" uri="{C3380CC4-5D6E-409C-BE32-E72D297353CC}">
              <c16:uniqueId val="{00000008-72F3-4A09-80F0-F2297893B8CE}"/>
            </c:ext>
          </c:extLst>
        </c:ser>
        <c:ser>
          <c:idx val="1"/>
          <c:order val="3"/>
          <c:tx>
            <c:v>IDEAL-CT</c:v>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c:spPr>
          </c:marker>
          <c:xVal>
            <c:numRef>
              <c:f>Sheet1!$C$5:$C$14</c:f>
              <c:numCache>
                <c:formatCode>0.00%</c:formatCode>
                <c:ptCount val="10"/>
                <c:pt idx="0">
                  <c:v>0.03</c:v>
                </c:pt>
                <c:pt idx="1">
                  <c:v>3.7530000000000001E-2</c:v>
                </c:pt>
                <c:pt idx="2">
                  <c:v>4.2000000000000003E-2</c:v>
                </c:pt>
                <c:pt idx="3">
                  <c:v>4.5999999999999999E-2</c:v>
                </c:pt>
                <c:pt idx="4">
                  <c:v>0.05</c:v>
                </c:pt>
                <c:pt idx="5">
                  <c:v>5.2999999999999999E-2</c:v>
                </c:pt>
                <c:pt idx="6">
                  <c:v>5.6000000000000001E-2</c:v>
                </c:pt>
                <c:pt idx="7">
                  <c:v>0.06</c:v>
                </c:pt>
                <c:pt idx="8">
                  <c:v>6.5000000000000002E-2</c:v>
                </c:pt>
                <c:pt idx="9">
                  <c:v>7.0000000000000007E-2</c:v>
                </c:pt>
              </c:numCache>
            </c:numRef>
          </c:xVal>
          <c:yVal>
            <c:numRef>
              <c:f>Sheet1!$E$5:$E$14</c:f>
              <c:numCache>
                <c:formatCode>General</c:formatCode>
                <c:ptCount val="10"/>
                <c:pt idx="0">
                  <c:v>25</c:v>
                </c:pt>
                <c:pt idx="1">
                  <c:v>30</c:v>
                </c:pt>
                <c:pt idx="2">
                  <c:v>45</c:v>
                </c:pt>
                <c:pt idx="3">
                  <c:v>50</c:v>
                </c:pt>
                <c:pt idx="4">
                  <c:v>55</c:v>
                </c:pt>
                <c:pt idx="5">
                  <c:v>62</c:v>
                </c:pt>
                <c:pt idx="6">
                  <c:v>70</c:v>
                </c:pt>
                <c:pt idx="7">
                  <c:v>85</c:v>
                </c:pt>
                <c:pt idx="8">
                  <c:v>120</c:v>
                </c:pt>
                <c:pt idx="9">
                  <c:v>150</c:v>
                </c:pt>
              </c:numCache>
            </c:numRef>
          </c:yVal>
          <c:smooth val="1"/>
          <c:extLst>
            <c:ext xmlns:c16="http://schemas.microsoft.com/office/drawing/2014/chart" uri="{C3380CC4-5D6E-409C-BE32-E72D297353CC}">
              <c16:uniqueId val="{00000009-72F3-4A09-80F0-F2297893B8CE}"/>
            </c:ext>
          </c:extLst>
        </c:ser>
        <c:dLbls>
          <c:showLegendKey val="0"/>
          <c:showVal val="0"/>
          <c:showCatName val="0"/>
          <c:showSerName val="0"/>
          <c:showPercent val="0"/>
          <c:showBubbleSize val="0"/>
        </c:dLbls>
        <c:axId val="440617472"/>
        <c:axId val="440615832"/>
      </c:scatterChart>
      <c:valAx>
        <c:axId val="434278368"/>
        <c:scaling>
          <c:orientation val="minMax"/>
          <c:max val="7.5000000000000011E-2"/>
          <c:min val="2.5000000000000005E-2"/>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Binder Content</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34277056"/>
        <c:crosses val="autoZero"/>
        <c:crossBetween val="midCat"/>
        <c:majorUnit val="1.0000000000000002E-2"/>
      </c:valAx>
      <c:valAx>
        <c:axId val="434277056"/>
        <c:scaling>
          <c:orientation val="minMax"/>
          <c:max val="1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Rut Depth (mm)</a:t>
                </a:r>
              </a:p>
              <a:p>
                <a:pPr>
                  <a:defRPr/>
                </a:pPr>
                <a:r>
                  <a:rPr lang="en-US"/>
                  <a:t>(Blue)</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34278368"/>
        <c:crosses val="autoZero"/>
        <c:crossBetween val="midCat"/>
      </c:valAx>
      <c:valAx>
        <c:axId val="440615832"/>
        <c:scaling>
          <c:orientation val="minMax"/>
          <c:max val="150"/>
          <c:min val="0"/>
        </c:scaling>
        <c:delete val="0"/>
        <c:axPos val="r"/>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CT Index</a:t>
                </a:r>
              </a:p>
              <a:p>
                <a:pPr>
                  <a:defRPr/>
                </a:pPr>
                <a:r>
                  <a:rPr lang="en-US"/>
                  <a:t>(Orange)</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40617472"/>
        <c:crosses val="max"/>
        <c:crossBetween val="midCat"/>
        <c:majorUnit val="15"/>
      </c:valAx>
      <c:valAx>
        <c:axId val="440617472"/>
        <c:scaling>
          <c:orientation val="minMax"/>
        </c:scaling>
        <c:delete val="1"/>
        <c:axPos val="b"/>
        <c:numFmt formatCode="0.00%" sourceLinked="1"/>
        <c:majorTickMark val="none"/>
        <c:minorTickMark val="none"/>
        <c:tickLblPos val="nextTo"/>
        <c:crossAx val="44061583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Performance</a:t>
            </a:r>
            <a:r>
              <a:rPr lang="en-US" baseline="0"/>
              <a:t> Tests by Binder Contents</a:t>
            </a:r>
            <a:endParaRPr lang="en-US"/>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6658754052802227E-2"/>
          <c:y val="6.6401666873421847E-2"/>
          <c:w val="0.87979173559187451"/>
          <c:h val="0.80266683265942917"/>
        </c:manualLayout>
      </c:layout>
      <c:scatterChart>
        <c:scatterStyle val="smoothMarker"/>
        <c:varyColors val="0"/>
        <c:ser>
          <c:idx val="2"/>
          <c:order val="0"/>
          <c:tx>
            <c:v>APA Limit (Upper)</c:v>
          </c:tx>
          <c:spPr>
            <a:ln w="34925" cap="rnd">
              <a:solidFill>
                <a:schemeClr val="accent1">
                  <a:lumMod val="60000"/>
                  <a:lumOff val="40000"/>
                </a:schemeClr>
              </a:solidFill>
              <a:round/>
            </a:ln>
            <a:effectLst>
              <a:outerShdw blurRad="57150" dist="19050" dir="5400000" algn="ctr" rotWithShape="0">
                <a:srgbClr val="000000">
                  <a:alpha val="63000"/>
                </a:srgb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72F3-4A09-80F0-F2297893B8CE}"/>
                </c:ext>
              </c:extLst>
            </c:dLbl>
            <c:dLbl>
              <c:idx val="1"/>
              <c:layout>
                <c:manualLayout>
                  <c:x val="2.9118773946360154E-2"/>
                  <c:y val="5.7445200302343048E-2"/>
                </c:manualLayout>
              </c:layout>
              <c:tx>
                <c:rich>
                  <a:bodyPr/>
                  <a:lstStyle/>
                  <a:p>
                    <a:fld id="{5A22B141-B415-4F23-B909-37CB6A7E705C}" type="YVALUE">
                      <a:rPr lang="en-US"/>
                      <a:pPr/>
                      <a:t>[Y VALUE]</a:t>
                    </a:fld>
                    <a:r>
                      <a:rPr lang="en-US"/>
                      <a:t>mm at 6.0% AC</a:t>
                    </a:r>
                  </a:p>
                  <a:p>
                    <a:r>
                      <a:rPr lang="en-US"/>
                      <a:t>(Maximum APA Value)</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2F3-4A09-80F0-F2297893B8CE}"/>
                </c:ext>
              </c:extLst>
            </c:dLbl>
            <c:dLbl>
              <c:idx val="2"/>
              <c:delete val="1"/>
              <c:extLst>
                <c:ext xmlns:c15="http://schemas.microsoft.com/office/drawing/2012/chart" uri="{CE6537A1-D6FC-4f65-9D91-7224C49458BB}"/>
                <c:ext xmlns:c16="http://schemas.microsoft.com/office/drawing/2014/chart" uri="{C3380CC4-5D6E-409C-BE32-E72D297353CC}">
                  <c16:uniqueId val="{00000002-72F3-4A09-80F0-F2297893B8C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a:solidFill>
                        <a:schemeClr val="bg1"/>
                      </a:solidFill>
                    </a:ln>
                    <a:effectLst/>
                  </c:spPr>
                </c15:leaderLines>
              </c:ext>
            </c:extLst>
          </c:dLbls>
          <c:xVal>
            <c:numRef>
              <c:f>(Sheet1!$C$12,Sheet1!$C$12,Sheet1!$C$12)</c:f>
              <c:numCache>
                <c:formatCode>0.00%</c:formatCode>
                <c:ptCount val="3"/>
                <c:pt idx="0">
                  <c:v>0.06</c:v>
                </c:pt>
                <c:pt idx="1">
                  <c:v>0.06</c:v>
                </c:pt>
                <c:pt idx="2">
                  <c:v>0.06</c:v>
                </c:pt>
              </c:numCache>
            </c:numRef>
          </c:xVal>
          <c:yVal>
            <c:numLit>
              <c:formatCode>General</c:formatCode>
              <c:ptCount val="3"/>
              <c:pt idx="0">
                <c:v>0</c:v>
              </c:pt>
              <c:pt idx="1">
                <c:v>5</c:v>
              </c:pt>
              <c:pt idx="2">
                <c:v>10</c:v>
              </c:pt>
            </c:numLit>
          </c:yVal>
          <c:smooth val="1"/>
          <c:extLst>
            <c:ext xmlns:c16="http://schemas.microsoft.com/office/drawing/2014/chart" uri="{C3380CC4-5D6E-409C-BE32-E72D297353CC}">
              <c16:uniqueId val="{00000003-72F3-4A09-80F0-F2297893B8CE}"/>
            </c:ext>
          </c:extLst>
        </c:ser>
        <c:ser>
          <c:idx val="0"/>
          <c:order val="2"/>
          <c:tx>
            <c:v>APA</c:v>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xVal>
            <c:numRef>
              <c:f>Sheet1!$C$5:$C$14</c:f>
              <c:numCache>
                <c:formatCode>0.00%</c:formatCode>
                <c:ptCount val="10"/>
                <c:pt idx="0">
                  <c:v>0.03</c:v>
                </c:pt>
                <c:pt idx="1">
                  <c:v>3.7530000000000001E-2</c:v>
                </c:pt>
                <c:pt idx="2">
                  <c:v>4.2000000000000003E-2</c:v>
                </c:pt>
                <c:pt idx="3">
                  <c:v>4.5999999999999999E-2</c:v>
                </c:pt>
                <c:pt idx="4">
                  <c:v>0.05</c:v>
                </c:pt>
                <c:pt idx="5">
                  <c:v>5.2999999999999999E-2</c:v>
                </c:pt>
                <c:pt idx="6">
                  <c:v>5.6000000000000001E-2</c:v>
                </c:pt>
                <c:pt idx="7">
                  <c:v>0.06</c:v>
                </c:pt>
                <c:pt idx="8">
                  <c:v>6.5000000000000002E-2</c:v>
                </c:pt>
                <c:pt idx="9">
                  <c:v>7.0000000000000007E-2</c:v>
                </c:pt>
              </c:numCache>
            </c:numRef>
          </c:xVal>
          <c:yVal>
            <c:numRef>
              <c:f>Sheet1!$D$5:$D$14</c:f>
              <c:numCache>
                <c:formatCode>0.0</c:formatCode>
                <c:ptCount val="10"/>
                <c:pt idx="0">
                  <c:v>0</c:v>
                </c:pt>
                <c:pt idx="1">
                  <c:v>0.5</c:v>
                </c:pt>
                <c:pt idx="2">
                  <c:v>0.75</c:v>
                </c:pt>
                <c:pt idx="3">
                  <c:v>1</c:v>
                </c:pt>
                <c:pt idx="4">
                  <c:v>2</c:v>
                </c:pt>
                <c:pt idx="5">
                  <c:v>3</c:v>
                </c:pt>
                <c:pt idx="6">
                  <c:v>4</c:v>
                </c:pt>
                <c:pt idx="7">
                  <c:v>5</c:v>
                </c:pt>
                <c:pt idx="8">
                  <c:v>6</c:v>
                </c:pt>
                <c:pt idx="9">
                  <c:v>7</c:v>
                </c:pt>
              </c:numCache>
            </c:numRef>
          </c:yVal>
          <c:smooth val="1"/>
          <c:extLst>
            <c:ext xmlns:c16="http://schemas.microsoft.com/office/drawing/2014/chart" uri="{C3380CC4-5D6E-409C-BE32-E72D297353CC}">
              <c16:uniqueId val="{00000004-72F3-4A09-80F0-F2297893B8CE}"/>
            </c:ext>
          </c:extLst>
        </c:ser>
        <c:dLbls>
          <c:showLegendKey val="0"/>
          <c:showVal val="0"/>
          <c:showCatName val="0"/>
          <c:showSerName val="0"/>
          <c:showPercent val="0"/>
          <c:showBubbleSize val="0"/>
        </c:dLbls>
        <c:axId val="434278368"/>
        <c:axId val="434277056"/>
      </c:scatterChart>
      <c:scatterChart>
        <c:scatterStyle val="smoothMarker"/>
        <c:varyColors val="0"/>
        <c:ser>
          <c:idx val="3"/>
          <c:order val="1"/>
          <c:tx>
            <c:v>IDEAL-CT Limit (Lower)</c:v>
          </c:tx>
          <c:spPr>
            <a:ln w="34925" cap="rnd">
              <a:solidFill>
                <a:schemeClr val="accent2">
                  <a:lumMod val="60000"/>
                  <a:lumOff val="40000"/>
                </a:schemeClr>
              </a:solidFill>
              <a:round/>
            </a:ln>
            <a:effectLst>
              <a:outerShdw blurRad="57150" dist="19050" dir="5400000" algn="ctr" rotWithShape="0">
                <a:srgbClr val="000000">
                  <a:alpha val="63000"/>
                </a:srgb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5-72F3-4A09-80F0-F2297893B8CE}"/>
                </c:ext>
              </c:extLst>
            </c:dLbl>
            <c:dLbl>
              <c:idx val="1"/>
              <c:layout>
                <c:manualLayout>
                  <c:x val="-0.2192490421455939"/>
                  <c:y val="-7.2811850899589983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fld id="{D79B4642-93A1-4B62-8AAF-E8E0F2834318}" type="YVALUE">
                      <a:rPr lang="en-US" sz="1050" b="1">
                        <a:solidFill>
                          <a:schemeClr val="bg1"/>
                        </a:solidFill>
                      </a:rPr>
                      <a:pPr>
                        <a:defRPr sz="1050" b="1">
                          <a:solidFill>
                            <a:schemeClr val="bg1"/>
                          </a:solidFill>
                        </a:defRPr>
                      </a:pPr>
                      <a:t>[Y VALUE]</a:t>
                    </a:fld>
                    <a:r>
                      <a:rPr lang="en-US" sz="1050" b="1">
                        <a:solidFill>
                          <a:schemeClr val="bg1"/>
                        </a:solidFill>
                      </a:rPr>
                      <a:t> at 4.6% AC</a:t>
                    </a:r>
                  </a:p>
                  <a:p>
                    <a:pPr>
                      <a:defRPr sz="1050" b="1">
                        <a:solidFill>
                          <a:schemeClr val="bg1"/>
                        </a:solidFill>
                      </a:defRPr>
                    </a:pPr>
                    <a:r>
                      <a:rPr lang="en-US" sz="1050" b="1">
                        <a:solidFill>
                          <a:schemeClr val="bg1"/>
                        </a:solidFill>
                      </a:rPr>
                      <a:t>(Minimum</a:t>
                    </a:r>
                    <a:r>
                      <a:rPr lang="en-US" sz="1050" b="1" baseline="0">
                        <a:solidFill>
                          <a:schemeClr val="bg1"/>
                        </a:solidFill>
                      </a:rPr>
                      <a:t> CT Index Value)</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72F3-4A09-80F0-F2297893B8CE}"/>
                </c:ext>
              </c:extLst>
            </c:dLbl>
            <c:dLbl>
              <c:idx val="2"/>
              <c:delete val="1"/>
              <c:extLst>
                <c:ext xmlns:c15="http://schemas.microsoft.com/office/drawing/2012/chart" uri="{CE6537A1-D6FC-4f65-9D91-7224C49458BB}"/>
                <c:ext xmlns:c16="http://schemas.microsoft.com/office/drawing/2014/chart" uri="{C3380CC4-5D6E-409C-BE32-E72D297353CC}">
                  <c16:uniqueId val="{00000007-72F3-4A09-80F0-F2297893B8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a:solidFill>
                        <a:schemeClr val="bg1"/>
                      </a:solidFill>
                    </a:ln>
                    <a:effectLst/>
                  </c:spPr>
                </c15:leaderLines>
              </c:ext>
            </c:extLst>
          </c:dLbls>
          <c:xVal>
            <c:numRef>
              <c:f>(Sheet1!$C$8,Sheet1!$C$8,Sheet1!$C$8)</c:f>
              <c:numCache>
                <c:formatCode>0.00%</c:formatCode>
                <c:ptCount val="3"/>
                <c:pt idx="0">
                  <c:v>4.5999999999999999E-2</c:v>
                </c:pt>
                <c:pt idx="1">
                  <c:v>4.5999999999999999E-2</c:v>
                </c:pt>
                <c:pt idx="2">
                  <c:v>4.5999999999999999E-2</c:v>
                </c:pt>
              </c:numCache>
            </c:numRef>
          </c:xVal>
          <c:yVal>
            <c:numLit>
              <c:formatCode>General</c:formatCode>
              <c:ptCount val="3"/>
              <c:pt idx="0">
                <c:v>0</c:v>
              </c:pt>
              <c:pt idx="1">
                <c:v>50</c:v>
              </c:pt>
              <c:pt idx="2">
                <c:v>150</c:v>
              </c:pt>
            </c:numLit>
          </c:yVal>
          <c:smooth val="1"/>
          <c:extLst>
            <c:ext xmlns:c16="http://schemas.microsoft.com/office/drawing/2014/chart" uri="{C3380CC4-5D6E-409C-BE32-E72D297353CC}">
              <c16:uniqueId val="{00000008-72F3-4A09-80F0-F2297893B8CE}"/>
            </c:ext>
          </c:extLst>
        </c:ser>
        <c:ser>
          <c:idx val="1"/>
          <c:order val="3"/>
          <c:tx>
            <c:v>IDEAL-CT</c:v>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c:spPr>
          </c:marker>
          <c:xVal>
            <c:numRef>
              <c:f>Sheet1!$C$5:$C$14</c:f>
              <c:numCache>
                <c:formatCode>0.00%</c:formatCode>
                <c:ptCount val="10"/>
                <c:pt idx="0">
                  <c:v>0.03</c:v>
                </c:pt>
                <c:pt idx="1">
                  <c:v>3.7530000000000001E-2</c:v>
                </c:pt>
                <c:pt idx="2">
                  <c:v>4.2000000000000003E-2</c:v>
                </c:pt>
                <c:pt idx="3">
                  <c:v>4.5999999999999999E-2</c:v>
                </c:pt>
                <c:pt idx="4">
                  <c:v>0.05</c:v>
                </c:pt>
                <c:pt idx="5">
                  <c:v>5.2999999999999999E-2</c:v>
                </c:pt>
                <c:pt idx="6">
                  <c:v>5.6000000000000001E-2</c:v>
                </c:pt>
                <c:pt idx="7">
                  <c:v>0.06</c:v>
                </c:pt>
                <c:pt idx="8">
                  <c:v>6.5000000000000002E-2</c:v>
                </c:pt>
                <c:pt idx="9">
                  <c:v>7.0000000000000007E-2</c:v>
                </c:pt>
              </c:numCache>
            </c:numRef>
          </c:xVal>
          <c:yVal>
            <c:numRef>
              <c:f>Sheet1!$E$5:$E$14</c:f>
              <c:numCache>
                <c:formatCode>General</c:formatCode>
                <c:ptCount val="10"/>
                <c:pt idx="0">
                  <c:v>25</c:v>
                </c:pt>
                <c:pt idx="1">
                  <c:v>30</c:v>
                </c:pt>
                <c:pt idx="2">
                  <c:v>45</c:v>
                </c:pt>
                <c:pt idx="3">
                  <c:v>50</c:v>
                </c:pt>
                <c:pt idx="4">
                  <c:v>55</c:v>
                </c:pt>
                <c:pt idx="5">
                  <c:v>62</c:v>
                </c:pt>
                <c:pt idx="6">
                  <c:v>70</c:v>
                </c:pt>
                <c:pt idx="7">
                  <c:v>85</c:v>
                </c:pt>
                <c:pt idx="8">
                  <c:v>120</c:v>
                </c:pt>
                <c:pt idx="9">
                  <c:v>150</c:v>
                </c:pt>
              </c:numCache>
            </c:numRef>
          </c:yVal>
          <c:smooth val="1"/>
          <c:extLst>
            <c:ext xmlns:c16="http://schemas.microsoft.com/office/drawing/2014/chart" uri="{C3380CC4-5D6E-409C-BE32-E72D297353CC}">
              <c16:uniqueId val="{00000009-72F3-4A09-80F0-F2297893B8CE}"/>
            </c:ext>
          </c:extLst>
        </c:ser>
        <c:dLbls>
          <c:showLegendKey val="0"/>
          <c:showVal val="0"/>
          <c:showCatName val="0"/>
          <c:showSerName val="0"/>
          <c:showPercent val="0"/>
          <c:showBubbleSize val="0"/>
        </c:dLbls>
        <c:axId val="440617472"/>
        <c:axId val="440615832"/>
      </c:scatterChart>
      <c:valAx>
        <c:axId val="434278368"/>
        <c:scaling>
          <c:orientation val="minMax"/>
          <c:max val="7.5000000000000011E-2"/>
          <c:min val="2.5000000000000005E-2"/>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Binder Content</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34277056"/>
        <c:crosses val="autoZero"/>
        <c:crossBetween val="midCat"/>
        <c:majorUnit val="1.0000000000000002E-2"/>
      </c:valAx>
      <c:valAx>
        <c:axId val="434277056"/>
        <c:scaling>
          <c:orientation val="minMax"/>
          <c:max val="1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Rut Depth (mm)</a:t>
                </a:r>
              </a:p>
              <a:p>
                <a:pPr>
                  <a:defRPr/>
                </a:pPr>
                <a:r>
                  <a:rPr lang="en-US"/>
                  <a:t>(Blue)</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34278368"/>
        <c:crosses val="autoZero"/>
        <c:crossBetween val="midCat"/>
      </c:valAx>
      <c:valAx>
        <c:axId val="440615832"/>
        <c:scaling>
          <c:orientation val="minMax"/>
          <c:max val="150"/>
          <c:min val="0"/>
        </c:scaling>
        <c:delete val="0"/>
        <c:axPos val="r"/>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CT Index</a:t>
                </a:r>
              </a:p>
              <a:p>
                <a:pPr>
                  <a:defRPr/>
                </a:pPr>
                <a:r>
                  <a:rPr lang="en-US"/>
                  <a:t>(Orange)</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40617472"/>
        <c:crosses val="max"/>
        <c:crossBetween val="midCat"/>
        <c:majorUnit val="15"/>
      </c:valAx>
      <c:valAx>
        <c:axId val="440617472"/>
        <c:scaling>
          <c:orientation val="minMax"/>
        </c:scaling>
        <c:delete val="1"/>
        <c:axPos val="b"/>
        <c:numFmt formatCode="0.00%" sourceLinked="1"/>
        <c:majorTickMark val="none"/>
        <c:minorTickMark val="none"/>
        <c:tickLblPos val="nextTo"/>
        <c:crossAx val="44061583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F16826A8-F756-4750-960E-C42E207B8364}" type="datetimeFigureOut">
              <a:rPr lang="en-US" smtClean="0"/>
              <a:t>5/23/2023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4F8A3437-E45F-4CBA-A039-FF65878F1280}" type="slidenum">
              <a:rPr lang="en-US" smtClean="0"/>
              <a:t>‹#›</a:t>
            </a:fld>
            <a:endParaRPr lang="en-US"/>
          </a:p>
        </p:txBody>
      </p:sp>
    </p:spTree>
    <p:extLst>
      <p:ext uri="{BB962C8B-B14F-4D97-AF65-F5344CB8AC3E}">
        <p14:creationId xmlns:p14="http://schemas.microsoft.com/office/powerpoint/2010/main" val="361237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a:t>
            </a:r>
            <a:r>
              <a:rPr lang="en-US" baseline="0" dirty="0" smtClean="0"/>
              <a:t>, school, church, aunt Lo Lou’s house-   Late last summer the Materials Division started to float the idea that we want the people to take on anything falling into this category that is even remotely materials related.</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13</a:t>
            </a:fld>
            <a:endParaRPr lang="en-US"/>
          </a:p>
        </p:txBody>
      </p:sp>
    </p:spTree>
    <p:extLst>
      <p:ext uri="{BB962C8B-B14F-4D97-AF65-F5344CB8AC3E}">
        <p14:creationId xmlns:p14="http://schemas.microsoft.com/office/powerpoint/2010/main" val="4192871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 holders -</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27</a:t>
            </a:fld>
            <a:endParaRPr lang="en-US"/>
          </a:p>
        </p:txBody>
      </p:sp>
    </p:spTree>
    <p:extLst>
      <p:ext uri="{BB962C8B-B14F-4D97-AF65-F5344CB8AC3E}">
        <p14:creationId xmlns:p14="http://schemas.microsoft.com/office/powerpoint/2010/main" val="3517407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a:t>
            </a:r>
            <a:r>
              <a:rPr lang="en-US" baseline="0" dirty="0"/>
              <a:t> last fall</a:t>
            </a:r>
          </a:p>
          <a:p>
            <a:r>
              <a:rPr lang="en-US" baseline="0" dirty="0"/>
              <a:t>Shake Hands – Smile , but  we are talking about change and there’s a little tension and some trust issues</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28</a:t>
            </a:fld>
            <a:endParaRPr lang="en-US"/>
          </a:p>
        </p:txBody>
      </p:sp>
    </p:spTree>
    <p:extLst>
      <p:ext uri="{BB962C8B-B14F-4D97-AF65-F5344CB8AC3E}">
        <p14:creationId xmlns:p14="http://schemas.microsoft.com/office/powerpoint/2010/main" val="256998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Industry and even U</a:t>
            </a:r>
            <a:r>
              <a:rPr lang="en-US" baseline="0" dirty="0"/>
              <a:t> of A buy it </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30</a:t>
            </a:fld>
            <a:endParaRPr lang="en-US"/>
          </a:p>
        </p:txBody>
      </p:sp>
    </p:spTree>
    <p:extLst>
      <p:ext uri="{BB962C8B-B14F-4D97-AF65-F5344CB8AC3E}">
        <p14:creationId xmlns:p14="http://schemas.microsoft.com/office/powerpoint/2010/main" val="412279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good, </a:t>
            </a:r>
            <a:r>
              <a:rPr lang="en-US" baseline="0" dirty="0"/>
              <a:t> better, cheap </a:t>
            </a:r>
          </a:p>
          <a:p>
            <a:r>
              <a:rPr lang="en-US" baseline="0" dirty="0"/>
              <a:t>What does amazing asphalt look like?</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31</a:t>
            </a:fld>
            <a:endParaRPr lang="en-US"/>
          </a:p>
        </p:txBody>
      </p:sp>
    </p:spTree>
    <p:extLst>
      <p:ext uri="{BB962C8B-B14F-4D97-AF65-F5344CB8AC3E}">
        <p14:creationId xmlns:p14="http://schemas.microsoft.com/office/powerpoint/2010/main" val="812457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produce amazing asphalt??? </a:t>
            </a:r>
            <a:r>
              <a:rPr lang="en-US" dirty="0">
                <a:solidFill>
                  <a:srgbClr val="FF0000"/>
                </a:solidFill>
              </a:rPr>
              <a:t>I </a:t>
            </a:r>
            <a:r>
              <a:rPr lang="en-US" sz="1800" dirty="0">
                <a:solidFill>
                  <a:srgbClr val="FF0000"/>
                </a:solidFill>
              </a:rPr>
              <a:t>think all decisions related to asphalt need to</a:t>
            </a:r>
            <a:r>
              <a:rPr lang="en-US" sz="1800" baseline="0" dirty="0">
                <a:solidFill>
                  <a:srgbClr val="FF0000"/>
                </a:solidFill>
              </a:rPr>
              <a:t> be judged by this complex matrix</a:t>
            </a:r>
            <a:endParaRPr lang="en-US" sz="1800" dirty="0">
              <a:solidFill>
                <a:srgbClr val="FF0000"/>
              </a:solidFill>
            </a:endParaRPr>
          </a:p>
        </p:txBody>
      </p:sp>
      <p:sp>
        <p:nvSpPr>
          <p:cNvPr id="4" name="Slide Number Placeholder 3"/>
          <p:cNvSpPr>
            <a:spLocks noGrp="1"/>
          </p:cNvSpPr>
          <p:nvPr>
            <p:ph type="sldNum" sz="quarter" idx="10"/>
          </p:nvPr>
        </p:nvSpPr>
        <p:spPr/>
        <p:txBody>
          <a:bodyPr/>
          <a:lstStyle/>
          <a:p>
            <a:fld id="{4F8A3437-E45F-4CBA-A039-FF65878F1280}" type="slidenum">
              <a:rPr lang="en-US" smtClean="0"/>
              <a:t>38</a:t>
            </a:fld>
            <a:endParaRPr lang="en-US"/>
          </a:p>
        </p:txBody>
      </p:sp>
    </p:spTree>
    <p:extLst>
      <p:ext uri="{BB962C8B-B14F-4D97-AF65-F5344CB8AC3E}">
        <p14:creationId xmlns:p14="http://schemas.microsoft.com/office/powerpoint/2010/main" val="4290480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DMS</a:t>
            </a:r>
            <a:r>
              <a:rPr lang="en-US" baseline="0" dirty="0"/>
              <a:t>’s did a survey of every RAP stockpile in the state.</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41</a:t>
            </a:fld>
            <a:endParaRPr lang="en-US"/>
          </a:p>
        </p:txBody>
      </p:sp>
    </p:spTree>
    <p:extLst>
      <p:ext uri="{BB962C8B-B14F-4D97-AF65-F5344CB8AC3E}">
        <p14:creationId xmlns:p14="http://schemas.microsoft.com/office/powerpoint/2010/main" val="4223679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Inconsisetncy</a:t>
            </a:r>
            <a:r>
              <a:rPr lang="en-US" dirty="0" smtClean="0"/>
              <a:t> </a:t>
            </a:r>
            <a:r>
              <a:rPr lang="en-US" baseline="0" dirty="0" smtClean="0"/>
              <a:t> with Quality Control   Uniform </a:t>
            </a:r>
            <a:r>
              <a:rPr lang="en-US" baseline="0" dirty="0" err="1" smtClean="0"/>
              <a:t>acccross</a:t>
            </a:r>
            <a:r>
              <a:rPr lang="en-US" baseline="0" dirty="0" smtClean="0"/>
              <a:t> the industry-</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45</a:t>
            </a:fld>
            <a:endParaRPr lang="en-US"/>
          </a:p>
        </p:txBody>
      </p:sp>
    </p:spTree>
    <p:extLst>
      <p:ext uri="{BB962C8B-B14F-4D97-AF65-F5344CB8AC3E}">
        <p14:creationId xmlns:p14="http://schemas.microsoft.com/office/powerpoint/2010/main" val="303643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a:t>
            </a:r>
            <a:r>
              <a:rPr lang="en-US" baseline="0" dirty="0"/>
              <a:t> Pavement </a:t>
            </a:r>
            <a:r>
              <a:rPr lang="en-US" baseline="0" dirty="0" smtClean="0"/>
              <a:t>Conference learning how to partner with the contractor</a:t>
            </a:r>
            <a:endParaRPr lang="en-US" baseline="0" dirty="0"/>
          </a:p>
          <a:p>
            <a:r>
              <a:rPr lang="en-US" baseline="0" dirty="0"/>
              <a:t>RAP Best Practices </a:t>
            </a:r>
            <a:r>
              <a:rPr lang="en-US" baseline="0" dirty="0" smtClean="0"/>
              <a:t>Specification</a:t>
            </a:r>
          </a:p>
          <a:p>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46</a:t>
            </a:fld>
            <a:endParaRPr lang="en-US"/>
          </a:p>
        </p:txBody>
      </p:sp>
    </p:spTree>
    <p:extLst>
      <p:ext uri="{BB962C8B-B14F-4D97-AF65-F5344CB8AC3E}">
        <p14:creationId xmlns:p14="http://schemas.microsoft.com/office/powerpoint/2010/main" val="1216315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they saw things from our perspective – their </a:t>
            </a:r>
            <a:r>
              <a:rPr lang="en-US" baseline="0" dirty="0" err="1" smtClean="0"/>
              <a:t>attituedes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47</a:t>
            </a:fld>
            <a:endParaRPr lang="en-US"/>
          </a:p>
        </p:txBody>
      </p:sp>
    </p:spTree>
    <p:extLst>
      <p:ext uri="{BB962C8B-B14F-4D97-AF65-F5344CB8AC3E}">
        <p14:creationId xmlns:p14="http://schemas.microsoft.com/office/powerpoint/2010/main" val="4222929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functional</a:t>
            </a:r>
            <a:r>
              <a:rPr lang="en-US" baseline="0" dirty="0" smtClean="0"/>
              <a:t>- Safer-     Tied to Plant inspection</a:t>
            </a:r>
          </a:p>
          <a:p>
            <a:r>
              <a:rPr lang="en-US" dirty="0" smtClean="0"/>
              <a:t>Reasonable</a:t>
            </a:r>
            <a:r>
              <a:rPr lang="en-US" baseline="0" dirty="0" smtClean="0"/>
              <a:t> </a:t>
            </a:r>
            <a:r>
              <a:rPr lang="en-US" baseline="0" dirty="0"/>
              <a:t>Compliance </a:t>
            </a:r>
            <a:endParaRPr lang="en-US" baseline="0" dirty="0" smtClean="0"/>
          </a:p>
          <a:p>
            <a:r>
              <a:rPr lang="en-US" baseline="0" dirty="0" smtClean="0"/>
              <a:t>Go into effect in the November letting-Will soon be published on the PM website</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49</a:t>
            </a:fld>
            <a:endParaRPr lang="en-US"/>
          </a:p>
        </p:txBody>
      </p:sp>
    </p:spTree>
    <p:extLst>
      <p:ext uri="{BB962C8B-B14F-4D97-AF65-F5344CB8AC3E}">
        <p14:creationId xmlns:p14="http://schemas.microsoft.com/office/powerpoint/2010/main" val="3318163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r>
            <a:r>
              <a:rPr lang="en-US" baseline="0" dirty="0" smtClean="0"/>
              <a:t>e overwhelming and immediate response we got was Asphalt!  Doesn’t Last, Isn’t durable, Cracks, too dry It needs more oil</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14</a:t>
            </a:fld>
            <a:endParaRPr lang="en-US"/>
          </a:p>
        </p:txBody>
      </p:sp>
    </p:spTree>
    <p:extLst>
      <p:ext uri="{BB962C8B-B14F-4D97-AF65-F5344CB8AC3E}">
        <p14:creationId xmlns:p14="http://schemas.microsoft.com/office/powerpoint/2010/main" val="1965702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County</a:t>
            </a:r>
          </a:p>
        </p:txBody>
      </p:sp>
      <p:sp>
        <p:nvSpPr>
          <p:cNvPr id="4" name="Slide Number Placeholder 3"/>
          <p:cNvSpPr>
            <a:spLocks noGrp="1"/>
          </p:cNvSpPr>
          <p:nvPr>
            <p:ph type="sldNum" sz="quarter" idx="10"/>
          </p:nvPr>
        </p:nvSpPr>
        <p:spPr/>
        <p:txBody>
          <a:bodyPr/>
          <a:lstStyle/>
          <a:p>
            <a:fld id="{4F8A3437-E45F-4CBA-A039-FF65878F1280}" type="slidenum">
              <a:rPr lang="en-US" smtClean="0"/>
              <a:t>50</a:t>
            </a:fld>
            <a:endParaRPr lang="en-US"/>
          </a:p>
        </p:txBody>
      </p:sp>
    </p:spTree>
    <p:extLst>
      <p:ext uri="{BB962C8B-B14F-4D97-AF65-F5344CB8AC3E}">
        <p14:creationId xmlns:p14="http://schemas.microsoft.com/office/powerpoint/2010/main" val="2936403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possible resistance to Rutting</a:t>
            </a:r>
            <a:r>
              <a:rPr lang="en-US" baseline="0" dirty="0"/>
              <a:t> and Cracking</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54</a:t>
            </a:fld>
            <a:endParaRPr lang="en-US"/>
          </a:p>
        </p:txBody>
      </p:sp>
    </p:spTree>
    <p:extLst>
      <p:ext uri="{BB962C8B-B14F-4D97-AF65-F5344CB8AC3E}">
        <p14:creationId xmlns:p14="http://schemas.microsoft.com/office/powerpoint/2010/main" val="1994041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simply add more </a:t>
            </a:r>
            <a:r>
              <a:rPr lang="en-US" dirty="0" err="1" smtClean="0"/>
              <a:t>oli</a:t>
            </a:r>
            <a:r>
              <a:rPr lang="en-US" dirty="0" smtClean="0"/>
              <a:t>- likely hit target for </a:t>
            </a:r>
            <a:r>
              <a:rPr lang="en-US" dirty="0" err="1" smtClean="0"/>
              <a:t>volumetrics</a:t>
            </a:r>
            <a:r>
              <a:rPr lang="en-US" dirty="0" smtClean="0"/>
              <a:t> </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59</a:t>
            </a:fld>
            <a:endParaRPr lang="en-US"/>
          </a:p>
        </p:txBody>
      </p:sp>
    </p:spTree>
    <p:extLst>
      <p:ext uri="{BB962C8B-B14F-4D97-AF65-F5344CB8AC3E}">
        <p14:creationId xmlns:p14="http://schemas.microsoft.com/office/powerpoint/2010/main" val="4004052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simply add more </a:t>
            </a:r>
            <a:r>
              <a:rPr lang="en-US" dirty="0" err="1" smtClean="0"/>
              <a:t>oli</a:t>
            </a:r>
            <a:r>
              <a:rPr lang="en-US" dirty="0" smtClean="0"/>
              <a:t>- likely hit target for </a:t>
            </a:r>
            <a:r>
              <a:rPr lang="en-US" dirty="0" err="1" smtClean="0"/>
              <a:t>volumetrics</a:t>
            </a:r>
            <a:r>
              <a:rPr lang="en-US" dirty="0" smtClean="0"/>
              <a:t> </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60</a:t>
            </a:fld>
            <a:endParaRPr lang="en-US"/>
          </a:p>
        </p:txBody>
      </p:sp>
    </p:spTree>
    <p:extLst>
      <p:ext uri="{BB962C8B-B14F-4D97-AF65-F5344CB8AC3E}">
        <p14:creationId xmlns:p14="http://schemas.microsoft.com/office/powerpoint/2010/main" val="3199225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Very intelligent kids that don’t really know anything about anything. </a:t>
            </a:r>
            <a:r>
              <a:rPr lang="en-US" dirty="0" smtClean="0"/>
              <a:t>Goals –</a:t>
            </a:r>
            <a:r>
              <a:rPr lang="en-US" baseline="0" dirty="0" smtClean="0"/>
              <a:t> Success- achievements like those are things you get to one day- and then your there.  That mindset is why </a:t>
            </a:r>
            <a:r>
              <a:rPr lang="en-US" baseline="0" dirty="0" err="1" smtClean="0"/>
              <a:t>superpave</a:t>
            </a:r>
            <a:r>
              <a:rPr lang="en-US" baseline="0" dirty="0" smtClean="0"/>
              <a:t> design has reached the end of its useful life.  Revising specifications, keeping up with performance, and addressing issues little by little is tedious, but if we do those things,  and we continue seek improvement 15-20-25 years from now people will look at our pavements and be impressed- Unless they come from Texas</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62</a:t>
            </a:fld>
            <a:endParaRPr lang="en-US"/>
          </a:p>
        </p:txBody>
      </p:sp>
    </p:spTree>
    <p:extLst>
      <p:ext uri="{BB962C8B-B14F-4D97-AF65-F5344CB8AC3E}">
        <p14:creationId xmlns:p14="http://schemas.microsoft.com/office/powerpoint/2010/main" val="49117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basic idea for a </a:t>
            </a:r>
            <a:r>
              <a:rPr lang="en-US" baseline="0" dirty="0" err="1" smtClean="0"/>
              <a:t>superpave</a:t>
            </a:r>
            <a:r>
              <a:rPr lang="en-US" baseline="0" dirty="0" smtClean="0"/>
              <a:t> design is for the ratio of these elements or (</a:t>
            </a:r>
            <a:r>
              <a:rPr lang="en-US" baseline="0" dirty="0" err="1" smtClean="0"/>
              <a:t>volumetrics</a:t>
            </a:r>
            <a:r>
              <a:rPr lang="en-US" baseline="0" dirty="0" smtClean="0"/>
              <a:t>) to be within the specified ranges at a specified </a:t>
            </a:r>
            <a:r>
              <a:rPr lang="en-US" baseline="0" dirty="0" err="1" smtClean="0"/>
              <a:t>compactive</a:t>
            </a:r>
            <a:r>
              <a:rPr lang="en-US" baseline="0" dirty="0" smtClean="0"/>
              <a:t> effort.</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19</a:t>
            </a:fld>
            <a:endParaRPr lang="en-US"/>
          </a:p>
        </p:txBody>
      </p:sp>
    </p:spTree>
    <p:extLst>
      <p:ext uri="{BB962C8B-B14F-4D97-AF65-F5344CB8AC3E}">
        <p14:creationId xmlns:p14="http://schemas.microsoft.com/office/powerpoint/2010/main" val="251233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of Gyratory Compaction </a:t>
            </a:r>
            <a:r>
              <a:rPr lang="en-US" dirty="0" err="1" smtClean="0"/>
              <a:t>Ccuve</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20</a:t>
            </a:fld>
            <a:endParaRPr lang="en-US"/>
          </a:p>
        </p:txBody>
      </p:sp>
    </p:spTree>
    <p:extLst>
      <p:ext uri="{BB962C8B-B14F-4D97-AF65-F5344CB8AC3E}">
        <p14:creationId xmlns:p14="http://schemas.microsoft.com/office/powerpoint/2010/main" val="288120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simply add more </a:t>
            </a:r>
            <a:r>
              <a:rPr lang="en-US" dirty="0" err="1" smtClean="0"/>
              <a:t>oli</a:t>
            </a:r>
            <a:r>
              <a:rPr lang="en-US" dirty="0" smtClean="0"/>
              <a:t>- likely hit target for </a:t>
            </a:r>
            <a:r>
              <a:rPr lang="en-US" dirty="0" err="1" smtClean="0"/>
              <a:t>volumetrics</a:t>
            </a:r>
            <a:r>
              <a:rPr lang="en-US" dirty="0" smtClean="0"/>
              <a:t> </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21</a:t>
            </a:fld>
            <a:endParaRPr lang="en-US"/>
          </a:p>
        </p:txBody>
      </p:sp>
    </p:spTree>
    <p:extLst>
      <p:ext uri="{BB962C8B-B14F-4D97-AF65-F5344CB8AC3E}">
        <p14:creationId xmlns:p14="http://schemas.microsoft.com/office/powerpoint/2010/main" val="719106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 Note-You may see some jobs coming up where we recommend removing the </a:t>
            </a:r>
            <a:r>
              <a:rPr lang="en-US" dirty="0" err="1" smtClean="0"/>
              <a:t>Ninitial</a:t>
            </a:r>
            <a:r>
              <a:rPr lang="en-US" baseline="0" dirty="0" smtClean="0"/>
              <a:t> req. because mixes that are too sensitive should fail the rut test.</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23</a:t>
            </a:fld>
            <a:endParaRPr lang="en-US"/>
          </a:p>
        </p:txBody>
      </p:sp>
    </p:spTree>
    <p:extLst>
      <p:ext uri="{BB962C8B-B14F-4D97-AF65-F5344CB8AC3E}">
        <p14:creationId xmlns:p14="http://schemas.microsoft.com/office/powerpoint/2010/main" val="348230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r>
              <a:rPr lang="en-US" baseline="0" dirty="0"/>
              <a:t> </a:t>
            </a:r>
            <a:r>
              <a:rPr lang="en-US" baseline="0" dirty="0" err="1"/>
              <a:t>Abade</a:t>
            </a:r>
            <a:r>
              <a:rPr lang="en-US" baseline="0" dirty="0"/>
              <a:t>  </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24</a:t>
            </a:fld>
            <a:endParaRPr lang="en-US"/>
          </a:p>
        </p:txBody>
      </p:sp>
    </p:spTree>
    <p:extLst>
      <p:ext uri="{BB962C8B-B14F-4D97-AF65-F5344CB8AC3E}">
        <p14:creationId xmlns:p14="http://schemas.microsoft.com/office/powerpoint/2010/main" val="146903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 lot of people</a:t>
            </a:r>
          </a:p>
          <a:p>
            <a:r>
              <a:rPr lang="en-US" baseline="0" dirty="0"/>
              <a:t>Lots of hands on the steering wheel</a:t>
            </a:r>
          </a:p>
          <a:p>
            <a:r>
              <a:rPr lang="en-US" baseline="0" dirty="0"/>
              <a:t>TRC 2201 will be the most successful</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25</a:t>
            </a:fld>
            <a:endParaRPr lang="en-US"/>
          </a:p>
        </p:txBody>
      </p:sp>
    </p:spTree>
    <p:extLst>
      <p:ext uri="{BB962C8B-B14F-4D97-AF65-F5344CB8AC3E}">
        <p14:creationId xmlns:p14="http://schemas.microsoft.com/office/powerpoint/2010/main" val="12703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 lot of people</a:t>
            </a:r>
          </a:p>
          <a:p>
            <a:r>
              <a:rPr lang="en-US" baseline="0" dirty="0"/>
              <a:t>Lots of hands on the steering wheel</a:t>
            </a:r>
          </a:p>
          <a:p>
            <a:r>
              <a:rPr lang="en-US" baseline="0" dirty="0"/>
              <a:t>TRC 2201 will be the most successful</a:t>
            </a:r>
            <a:endParaRPr lang="en-US" dirty="0"/>
          </a:p>
        </p:txBody>
      </p:sp>
      <p:sp>
        <p:nvSpPr>
          <p:cNvPr id="4" name="Slide Number Placeholder 3"/>
          <p:cNvSpPr>
            <a:spLocks noGrp="1"/>
          </p:cNvSpPr>
          <p:nvPr>
            <p:ph type="sldNum" sz="quarter" idx="10"/>
          </p:nvPr>
        </p:nvSpPr>
        <p:spPr/>
        <p:txBody>
          <a:bodyPr/>
          <a:lstStyle/>
          <a:p>
            <a:fld id="{4F8A3437-E45F-4CBA-A039-FF65878F1280}" type="slidenum">
              <a:rPr lang="en-US" smtClean="0"/>
              <a:t>26</a:t>
            </a:fld>
            <a:endParaRPr lang="en-US"/>
          </a:p>
        </p:txBody>
      </p:sp>
    </p:spTree>
    <p:extLst>
      <p:ext uri="{BB962C8B-B14F-4D97-AF65-F5344CB8AC3E}">
        <p14:creationId xmlns:p14="http://schemas.microsoft.com/office/powerpoint/2010/main" val="222215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A479-D064-CF38-D975-C4E27E12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8E57D-1224-CE25-EDD6-7DF1FDD0A1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420DB1-7228-EA5B-DF58-1EE17FDEBF2D}"/>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5" name="Footer Placeholder 4">
            <a:extLst>
              <a:ext uri="{FF2B5EF4-FFF2-40B4-BE49-F238E27FC236}">
                <a16:creationId xmlns:a16="http://schemas.microsoft.com/office/drawing/2014/main" id="{00B73CC5-5937-8232-D71B-E5B32D0511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E9A0BD-7CB0-F03D-A11C-147D10817D06}"/>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2455185753"/>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1DC4-E227-6A71-04D7-FEFDFBB408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2C064A-7157-7069-8588-0CF67741E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EF566-EBD1-5859-1E85-FB51709AA53A}"/>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5" name="Footer Placeholder 4">
            <a:extLst>
              <a:ext uri="{FF2B5EF4-FFF2-40B4-BE49-F238E27FC236}">
                <a16:creationId xmlns:a16="http://schemas.microsoft.com/office/drawing/2014/main" id="{D655065E-0564-55CE-36BA-C02E85A1C7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DF6F97-66C4-0B0D-BB23-F2D7323CF4AF}"/>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4038463505"/>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BA8A7-38F9-99A2-6651-612EA2FA8D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2ECCF4-43FB-B6D4-E63F-10D11F6DCF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A3B90-241E-09C6-54E2-724BE1FA63AB}"/>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5" name="Footer Placeholder 4">
            <a:extLst>
              <a:ext uri="{FF2B5EF4-FFF2-40B4-BE49-F238E27FC236}">
                <a16:creationId xmlns:a16="http://schemas.microsoft.com/office/drawing/2014/main" id="{0EFD6DA0-2323-71A7-919C-A64A930B06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55B2ED-6DAC-2206-26F4-8415CC4EBC4B}"/>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3267104061"/>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9680-E89A-314C-7EDD-2C19996B9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A4112-FF07-0447-3E93-F655B4DC1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A6146-719F-A30F-F8D1-33C447EF7DDD}"/>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5" name="Footer Placeholder 4">
            <a:extLst>
              <a:ext uri="{FF2B5EF4-FFF2-40B4-BE49-F238E27FC236}">
                <a16:creationId xmlns:a16="http://schemas.microsoft.com/office/drawing/2014/main" id="{0B33EB78-5E89-26F7-2E70-3F10A9BCD2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B2A04E-F517-CB20-2C4C-8D6B9CF705D6}"/>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1562028154"/>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7603B-8F10-B5D9-9988-706D7083C4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572EC9-F896-0D34-A5D7-50B1E99416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EEAAC1-3369-A87A-8769-E1FEE3F2DC39}"/>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5" name="Footer Placeholder 4">
            <a:extLst>
              <a:ext uri="{FF2B5EF4-FFF2-40B4-BE49-F238E27FC236}">
                <a16:creationId xmlns:a16="http://schemas.microsoft.com/office/drawing/2014/main" id="{59E32EEF-9F92-4E33-2829-CDCB18B1A1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1316C3-445F-58C4-0462-079EF653A285}"/>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519402113"/>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DCBD-E790-C416-8B9C-F390F609E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2C9E1-3C3A-8A22-5191-BB8BD2069F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783A7C-4779-6C01-4D9D-17311CD73E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2BBF80-5184-CDE3-8FD0-90853E150792}"/>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6" name="Footer Placeholder 5">
            <a:extLst>
              <a:ext uri="{FF2B5EF4-FFF2-40B4-BE49-F238E27FC236}">
                <a16:creationId xmlns:a16="http://schemas.microsoft.com/office/drawing/2014/main" id="{18A6509C-509B-5021-797D-C7033F0763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F2F311-55AB-3FD4-30C4-76EDA31C5EE5}"/>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2454115576"/>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7290-3158-970D-E8DD-76B7B34B0E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8D243C-6EEA-3453-F158-EA0BC4F60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7D9A3C-F09B-9EE5-D8EA-3C27CD8C35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829606-D5A5-63B3-EB15-1910B330F0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8239A-8E4F-EEDE-9C2E-12FE345413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3039-17FF-5010-26C3-35F46D338469}"/>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8" name="Footer Placeholder 7">
            <a:extLst>
              <a:ext uri="{FF2B5EF4-FFF2-40B4-BE49-F238E27FC236}">
                <a16:creationId xmlns:a16="http://schemas.microsoft.com/office/drawing/2014/main" id="{EA2AC89D-DD11-EA20-F0C4-DE6D8EF9D8A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68642A-44EE-196A-664B-CC93C203309E}"/>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2911253980"/>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E5B3-EC54-FC86-27E0-969CDCB10B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2D2DA-AB2A-8D6D-0A4D-196A38B9682A}"/>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4" name="Footer Placeholder 3">
            <a:extLst>
              <a:ext uri="{FF2B5EF4-FFF2-40B4-BE49-F238E27FC236}">
                <a16:creationId xmlns:a16="http://schemas.microsoft.com/office/drawing/2014/main" id="{9DD2F956-8FE3-649C-E2BE-28C6949FA80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C491EE8-FFE8-CD58-94FD-17DBCF8C9A4F}"/>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1527183579"/>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391B81-622D-2C78-AC20-ED903C724542}"/>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3" name="Footer Placeholder 2">
            <a:extLst>
              <a:ext uri="{FF2B5EF4-FFF2-40B4-BE49-F238E27FC236}">
                <a16:creationId xmlns:a16="http://schemas.microsoft.com/office/drawing/2014/main" id="{CA8D16DC-8958-AA39-22F3-D0EB2FEF41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D6E91D-2F52-1CD0-7357-A56AB570F0B5}"/>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3670984565"/>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25F6-DD7D-13F7-54BC-95C88097CA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508049-9101-D7B9-BD5B-55638AE07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42CDFD-51C5-2E33-F46A-158EE9AC0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5DFC69-0D32-92DE-019E-5D7E24EAD3EE}"/>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6" name="Footer Placeholder 5">
            <a:extLst>
              <a:ext uri="{FF2B5EF4-FFF2-40B4-BE49-F238E27FC236}">
                <a16:creationId xmlns:a16="http://schemas.microsoft.com/office/drawing/2014/main" id="{45543300-CF16-AD60-BF00-D22588AF1F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B22ED8-64E2-8FF0-B205-1E57A51DCE6F}"/>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2019175174"/>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1299-F7A1-FDE2-B10F-2B10F11F3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820F2C-2386-BA8A-10CB-F427BA2E08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475A2CD-6B61-2970-7AEC-D4390E2A9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4712C-DE66-732E-9B51-2C7FEFCAAB45}"/>
              </a:ext>
            </a:extLst>
          </p:cNvPr>
          <p:cNvSpPr>
            <a:spLocks noGrp="1"/>
          </p:cNvSpPr>
          <p:nvPr>
            <p:ph type="dt" sz="half" idx="10"/>
          </p:nvPr>
        </p:nvSpPr>
        <p:spPr/>
        <p:txBody>
          <a:bodyPr/>
          <a:lstStyle/>
          <a:p>
            <a:fld id="{B7678AB3-C9D1-4E89-A79D-CB464C26C9F3}" type="datetimeFigureOut">
              <a:rPr lang="en-US" smtClean="0"/>
              <a:t>5/23/2023</a:t>
            </a:fld>
            <a:endParaRPr lang="en-US" dirty="0"/>
          </a:p>
        </p:txBody>
      </p:sp>
      <p:sp>
        <p:nvSpPr>
          <p:cNvPr id="6" name="Footer Placeholder 5">
            <a:extLst>
              <a:ext uri="{FF2B5EF4-FFF2-40B4-BE49-F238E27FC236}">
                <a16:creationId xmlns:a16="http://schemas.microsoft.com/office/drawing/2014/main" id="{EAAAD4F9-A881-4F98-1636-EEF1F52C66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19DB9B-94B4-6529-3FF3-7E895499720C}"/>
              </a:ext>
            </a:extLst>
          </p:cNvPr>
          <p:cNvSpPr>
            <a:spLocks noGrp="1"/>
          </p:cNvSpPr>
          <p:nvPr>
            <p:ph type="sldNum" sz="quarter" idx="12"/>
          </p:nvPr>
        </p:nvSpPr>
        <p:spPr/>
        <p:txBody>
          <a:bodyPr/>
          <a:lstStyle/>
          <a:p>
            <a:fld id="{EB04E888-7D0F-489C-84BE-936F8B826BAB}" type="slidenum">
              <a:rPr lang="en-US" smtClean="0"/>
              <a:t>‹#›</a:t>
            </a:fld>
            <a:endParaRPr lang="en-US" dirty="0"/>
          </a:p>
        </p:txBody>
      </p:sp>
    </p:spTree>
    <p:extLst>
      <p:ext uri="{BB962C8B-B14F-4D97-AF65-F5344CB8AC3E}">
        <p14:creationId xmlns:p14="http://schemas.microsoft.com/office/powerpoint/2010/main" val="3685144887"/>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3E7440-27DF-6009-02F3-57E15926F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506249-8B70-DE3E-8E95-0C99F1C970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EB16D-6633-BC14-F1D3-2AF34A621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78AB3-C9D1-4E89-A79D-CB464C26C9F3}" type="datetimeFigureOut">
              <a:rPr lang="en-US" smtClean="0"/>
              <a:t>5/23/2023</a:t>
            </a:fld>
            <a:endParaRPr lang="en-US" dirty="0"/>
          </a:p>
        </p:txBody>
      </p:sp>
      <p:sp>
        <p:nvSpPr>
          <p:cNvPr id="5" name="Footer Placeholder 4">
            <a:extLst>
              <a:ext uri="{FF2B5EF4-FFF2-40B4-BE49-F238E27FC236}">
                <a16:creationId xmlns:a16="http://schemas.microsoft.com/office/drawing/2014/main" id="{73F0C92F-8324-3533-6CEF-EAB1844328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4CAA69D-A66C-CB23-966C-721E0923A3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4E888-7D0F-489C-84BE-936F8B826BAB}" type="slidenum">
              <a:rPr lang="en-US" smtClean="0"/>
              <a:t>‹#›</a:t>
            </a:fld>
            <a:endParaRPr lang="en-US" dirty="0"/>
          </a:p>
        </p:txBody>
      </p:sp>
    </p:spTree>
    <p:extLst>
      <p:ext uri="{BB962C8B-B14F-4D97-AF65-F5344CB8AC3E}">
        <p14:creationId xmlns:p14="http://schemas.microsoft.com/office/powerpoint/2010/main" val="987218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6519"/>
            <a:ext cx="12323688" cy="5879054"/>
          </a:xfrm>
          <a:prstGeom prst="rect">
            <a:avLst/>
          </a:prstGeom>
        </p:spPr>
      </p:pic>
    </p:spTree>
    <p:extLst>
      <p:ext uri="{BB962C8B-B14F-4D97-AF65-F5344CB8AC3E}">
        <p14:creationId xmlns:p14="http://schemas.microsoft.com/office/powerpoint/2010/main" val="148333813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123167"/>
            <a:ext cx="4751294" cy="4734834"/>
          </a:xfrm>
          <a:prstGeom prst="rect">
            <a:avLst/>
          </a:prstGeom>
        </p:spPr>
      </p:pic>
      <p:pic>
        <p:nvPicPr>
          <p:cNvPr id="3" name="Picture 2" descr="A picture containing ground, yellow, blacktop, stone&#10;&#10;Description automatically generated">
            <a:extLst>
              <a:ext uri="{FF2B5EF4-FFF2-40B4-BE49-F238E27FC236}">
                <a16:creationId xmlns:a16="http://schemas.microsoft.com/office/drawing/2014/main" id="{686FD340-C1B4-6EAA-1FD0-EFE668B48D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
            <a:ext cx="3305175" cy="4420736"/>
          </a:xfrm>
          <a:prstGeom prst="rect">
            <a:avLst/>
          </a:prstGeom>
        </p:spPr>
      </p:pic>
      <p:pic>
        <p:nvPicPr>
          <p:cNvPr id="5" name="Picture 4" descr="A picture containing text, ground, brick, stone&#10;&#10;Description automatically generated">
            <a:extLst>
              <a:ext uri="{FF2B5EF4-FFF2-40B4-BE49-F238E27FC236}">
                <a16:creationId xmlns:a16="http://schemas.microsoft.com/office/drawing/2014/main" id="{7ED36525-A19E-F7B3-DBF2-31AE196C3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658" y="1718430"/>
            <a:ext cx="3931342" cy="5139570"/>
          </a:xfrm>
          <a:prstGeom prst="rect">
            <a:avLst/>
          </a:prstGeom>
        </p:spPr>
      </p:pic>
      <p:pic>
        <p:nvPicPr>
          <p:cNvPr id="6" name="Picture 5" descr="A hand holding a watch&#10;&#10;Description automatically generated with medium confidence">
            <a:extLst>
              <a:ext uri="{FF2B5EF4-FFF2-40B4-BE49-F238E27FC236}">
                <a16:creationId xmlns:a16="http://schemas.microsoft.com/office/drawing/2014/main" id="{803737B1-4CEE-0FBB-A1F8-23A5D18D1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5811" y="-37750"/>
            <a:ext cx="5960378" cy="6933500"/>
          </a:xfrm>
          <a:prstGeom prst="rect">
            <a:avLst/>
          </a:prstGeom>
        </p:spPr>
      </p:pic>
    </p:spTree>
    <p:extLst>
      <p:ext uri="{BB962C8B-B14F-4D97-AF65-F5344CB8AC3E}">
        <p14:creationId xmlns:p14="http://schemas.microsoft.com/office/powerpoint/2010/main" val="3195950447"/>
      </p:ext>
    </p:extLst>
  </p:cSld>
  <p:clrMapOvr>
    <a:masterClrMapping/>
  </p:clrMapOvr>
  <mc:AlternateContent xmlns:mc="http://schemas.openxmlformats.org/markup-compatibility/2006" xmlns:p159="http://schemas.microsoft.com/office/powerpoint/2015/09/main">
    <mc:Choice Requires="p159">
      <p:transition spd="med" advClick="0" advTm="2000">
        <p159:morph option="byObject"/>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123167"/>
            <a:ext cx="4751294" cy="4734834"/>
          </a:xfrm>
          <a:prstGeom prst="rect">
            <a:avLst/>
          </a:prstGeom>
        </p:spPr>
      </p:pic>
      <p:pic>
        <p:nvPicPr>
          <p:cNvPr id="3" name="Picture 2" descr="A picture containing ground, yellow, blacktop, stone&#10;&#10;Description automatically generated">
            <a:extLst>
              <a:ext uri="{FF2B5EF4-FFF2-40B4-BE49-F238E27FC236}">
                <a16:creationId xmlns:a16="http://schemas.microsoft.com/office/drawing/2014/main" id="{686FD340-C1B4-6EAA-1FD0-EFE668B48D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
            <a:ext cx="3305175" cy="4420736"/>
          </a:xfrm>
          <a:prstGeom prst="rect">
            <a:avLst/>
          </a:prstGeom>
        </p:spPr>
      </p:pic>
      <p:pic>
        <p:nvPicPr>
          <p:cNvPr id="5" name="Picture 4" descr="A picture containing text, ground, brick, stone&#10;&#10;Description automatically generated">
            <a:extLst>
              <a:ext uri="{FF2B5EF4-FFF2-40B4-BE49-F238E27FC236}">
                <a16:creationId xmlns:a16="http://schemas.microsoft.com/office/drawing/2014/main" id="{7ED36525-A19E-F7B3-DBF2-31AE196C3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658" y="1718430"/>
            <a:ext cx="3931342" cy="5139570"/>
          </a:xfrm>
          <a:prstGeom prst="rect">
            <a:avLst/>
          </a:prstGeom>
        </p:spPr>
      </p:pic>
      <p:pic>
        <p:nvPicPr>
          <p:cNvPr id="6" name="Picture 5" descr="A hand holding a watch&#10;&#10;Description automatically generated with medium confidence">
            <a:extLst>
              <a:ext uri="{FF2B5EF4-FFF2-40B4-BE49-F238E27FC236}">
                <a16:creationId xmlns:a16="http://schemas.microsoft.com/office/drawing/2014/main" id="{803737B1-4CEE-0FBB-A1F8-23A5D18D1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6931" y="1988274"/>
            <a:ext cx="4186256" cy="4869726"/>
          </a:xfrm>
          <a:prstGeom prst="rect">
            <a:avLst/>
          </a:prstGeom>
        </p:spPr>
      </p:pic>
    </p:spTree>
    <p:extLst>
      <p:ext uri="{BB962C8B-B14F-4D97-AF65-F5344CB8AC3E}">
        <p14:creationId xmlns:p14="http://schemas.microsoft.com/office/powerpoint/2010/main" val="2347012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advTm="1000">
        <p159:morph option="byObject"/>
      </p:transition>
    </mc:Choice>
    <mc:Fallback xmlns="">
      <p:transition advClick="0" advTm="1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123167"/>
            <a:ext cx="4751294" cy="4734834"/>
          </a:xfrm>
          <a:prstGeom prst="rect">
            <a:avLst/>
          </a:prstGeom>
        </p:spPr>
      </p:pic>
      <p:pic>
        <p:nvPicPr>
          <p:cNvPr id="3" name="Picture 2" descr="A picture containing ground, yellow, blacktop, stone&#10;&#10;Description automatically generated">
            <a:extLst>
              <a:ext uri="{FF2B5EF4-FFF2-40B4-BE49-F238E27FC236}">
                <a16:creationId xmlns:a16="http://schemas.microsoft.com/office/drawing/2014/main" id="{686FD340-C1B4-6EAA-1FD0-EFE668B48D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
            <a:ext cx="3305175" cy="4420736"/>
          </a:xfrm>
          <a:prstGeom prst="rect">
            <a:avLst/>
          </a:prstGeom>
        </p:spPr>
      </p:pic>
      <p:pic>
        <p:nvPicPr>
          <p:cNvPr id="5" name="Picture 4" descr="A picture containing text, ground, brick, stone&#10;&#10;Description automatically generated">
            <a:extLst>
              <a:ext uri="{FF2B5EF4-FFF2-40B4-BE49-F238E27FC236}">
                <a16:creationId xmlns:a16="http://schemas.microsoft.com/office/drawing/2014/main" id="{7ED36525-A19E-F7B3-DBF2-31AE196C3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658" y="1718430"/>
            <a:ext cx="3931342" cy="5139570"/>
          </a:xfrm>
          <a:prstGeom prst="rect">
            <a:avLst/>
          </a:prstGeom>
        </p:spPr>
      </p:pic>
      <p:pic>
        <p:nvPicPr>
          <p:cNvPr id="6" name="Picture 5" descr="A hand holding a watch&#10;&#10;Description automatically generated with medium confidence">
            <a:extLst>
              <a:ext uri="{FF2B5EF4-FFF2-40B4-BE49-F238E27FC236}">
                <a16:creationId xmlns:a16="http://schemas.microsoft.com/office/drawing/2014/main" id="{803737B1-4CEE-0FBB-A1F8-23A5D18D1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6931" y="1988274"/>
            <a:ext cx="4186256" cy="4869726"/>
          </a:xfrm>
          <a:prstGeom prst="rect">
            <a:avLst/>
          </a:prstGeom>
        </p:spPr>
      </p:pic>
      <p:pic>
        <p:nvPicPr>
          <p:cNvPr id="7" name="Picture 6" descr="A picture containing text, building, outdoor, blue&#10;&#10;Description automatically generated">
            <a:extLst>
              <a:ext uri="{FF2B5EF4-FFF2-40B4-BE49-F238E27FC236}">
                <a16:creationId xmlns:a16="http://schemas.microsoft.com/office/drawing/2014/main" id="{0A18109E-4179-D064-8F3B-54C820F72E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5175" y="-2361024"/>
            <a:ext cx="5729768" cy="5692622"/>
          </a:xfrm>
          <a:prstGeom prst="rect">
            <a:avLst/>
          </a:prstGeom>
        </p:spPr>
      </p:pic>
    </p:spTree>
    <p:extLst>
      <p:ext uri="{BB962C8B-B14F-4D97-AF65-F5344CB8AC3E}">
        <p14:creationId xmlns:p14="http://schemas.microsoft.com/office/powerpoint/2010/main" val="305469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advTm="1000">
        <p159:morph option="byObject"/>
      </p:transition>
    </mc:Choice>
    <mc:Fallback xmlns="">
      <p:transition advClick="0" advTm="1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2123167"/>
            <a:ext cx="4751294" cy="4734834"/>
          </a:xfrm>
          <a:prstGeom prst="rect">
            <a:avLst/>
          </a:prstGeom>
        </p:spPr>
      </p:pic>
      <p:pic>
        <p:nvPicPr>
          <p:cNvPr id="3" name="Picture 2" descr="A picture containing ground, yellow, blacktop, stone&#10;&#10;Description automatically generated">
            <a:extLst>
              <a:ext uri="{FF2B5EF4-FFF2-40B4-BE49-F238E27FC236}">
                <a16:creationId xmlns:a16="http://schemas.microsoft.com/office/drawing/2014/main" id="{686FD340-C1B4-6EAA-1FD0-EFE668B48DD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1"/>
            <a:ext cx="3305175" cy="4420736"/>
          </a:xfrm>
          <a:prstGeom prst="rect">
            <a:avLst/>
          </a:prstGeom>
        </p:spPr>
      </p:pic>
      <p:pic>
        <p:nvPicPr>
          <p:cNvPr id="5" name="Picture 4" descr="A picture containing text, ground, brick, stone&#10;&#10;Description automatically generated">
            <a:extLst>
              <a:ext uri="{FF2B5EF4-FFF2-40B4-BE49-F238E27FC236}">
                <a16:creationId xmlns:a16="http://schemas.microsoft.com/office/drawing/2014/main" id="{7ED36525-A19E-F7B3-DBF2-31AE196C3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0658" y="1718430"/>
            <a:ext cx="3931342" cy="5139570"/>
          </a:xfrm>
          <a:prstGeom prst="rect">
            <a:avLst/>
          </a:prstGeom>
        </p:spPr>
      </p:pic>
      <p:pic>
        <p:nvPicPr>
          <p:cNvPr id="6" name="Picture 5" descr="A hand holding a watch&#10;&#10;Description automatically generated with medium confidence">
            <a:extLst>
              <a:ext uri="{FF2B5EF4-FFF2-40B4-BE49-F238E27FC236}">
                <a16:creationId xmlns:a16="http://schemas.microsoft.com/office/drawing/2014/main" id="{803737B1-4CEE-0FBB-A1F8-23A5D18D12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6931" y="1988274"/>
            <a:ext cx="4186256" cy="4869726"/>
          </a:xfrm>
          <a:prstGeom prst="rect">
            <a:avLst/>
          </a:prstGeom>
        </p:spPr>
      </p:pic>
      <p:pic>
        <p:nvPicPr>
          <p:cNvPr id="7" name="Picture 6" descr="A picture containing text, building, outdoor, blue&#10;&#10;Description automatically generated">
            <a:extLst>
              <a:ext uri="{FF2B5EF4-FFF2-40B4-BE49-F238E27FC236}">
                <a16:creationId xmlns:a16="http://schemas.microsoft.com/office/drawing/2014/main" id="{0A18109E-4179-D064-8F3B-54C820F72E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5175" y="0"/>
            <a:ext cx="5729768" cy="5692622"/>
          </a:xfrm>
          <a:prstGeom prst="rect">
            <a:avLst/>
          </a:prstGeom>
        </p:spPr>
      </p:pic>
      <p:sp>
        <p:nvSpPr>
          <p:cNvPr id="8" name="Rectangle: Rounded Corners 7">
            <a:extLst>
              <a:ext uri="{FF2B5EF4-FFF2-40B4-BE49-F238E27FC236}">
                <a16:creationId xmlns:a16="http://schemas.microsoft.com/office/drawing/2014/main" id="{8E7FA7E7-652C-9810-9E47-652C81F1693B}"/>
              </a:ext>
            </a:extLst>
          </p:cNvPr>
          <p:cNvSpPr/>
          <p:nvPr/>
        </p:nvSpPr>
        <p:spPr>
          <a:xfrm>
            <a:off x="954741" y="1178297"/>
            <a:ext cx="10587318" cy="4806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B0EB588-2E42-F3B1-1EA5-D97D8D2D10D7}"/>
              </a:ext>
            </a:extLst>
          </p:cNvPr>
          <p:cNvSpPr txBox="1"/>
          <p:nvPr/>
        </p:nvSpPr>
        <p:spPr>
          <a:xfrm>
            <a:off x="1165412" y="1503908"/>
            <a:ext cx="10165976" cy="4154984"/>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8800" b="1" dirty="0">
                <a:ln/>
                <a:solidFill>
                  <a:schemeClr val="accent4"/>
                </a:solidFill>
              </a:rPr>
              <a:t>“SOMEBODY NEEDS TO DO SOMETHING ABOUT THIS”</a:t>
            </a:r>
          </a:p>
        </p:txBody>
      </p:sp>
    </p:spTree>
    <p:extLst>
      <p:ext uri="{BB962C8B-B14F-4D97-AF65-F5344CB8AC3E}">
        <p14:creationId xmlns:p14="http://schemas.microsoft.com/office/powerpoint/2010/main" val="991341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E3497-35E6-B94A-8F82-BF4EA54FE8B0}"/>
              </a:ext>
            </a:extLst>
          </p:cNvPr>
          <p:cNvPicPr>
            <a:picLocks noChangeAspect="1"/>
          </p:cNvPicPr>
          <p:nvPr/>
        </p:nvPicPr>
        <p:blipFill>
          <a:blip r:embed="rId3"/>
          <a:stretch>
            <a:fillRect/>
          </a:stretch>
        </p:blipFill>
        <p:spPr>
          <a:xfrm>
            <a:off x="0" y="3557036"/>
            <a:ext cx="4169639" cy="3300964"/>
          </a:xfrm>
          <a:prstGeom prst="rect">
            <a:avLst/>
          </a:prstGeom>
        </p:spPr>
      </p:pic>
      <p:pic>
        <p:nvPicPr>
          <p:cNvPr id="6" name="Picture 5">
            <a:extLst>
              <a:ext uri="{FF2B5EF4-FFF2-40B4-BE49-F238E27FC236}">
                <a16:creationId xmlns:a16="http://schemas.microsoft.com/office/drawing/2014/main" id="{010F62D9-8E6E-D68E-B1EF-BB2A70756CE8}"/>
              </a:ext>
            </a:extLst>
          </p:cNvPr>
          <p:cNvPicPr>
            <a:picLocks noChangeAspect="1"/>
          </p:cNvPicPr>
          <p:nvPr/>
        </p:nvPicPr>
        <p:blipFill>
          <a:blip r:embed="rId4"/>
          <a:stretch>
            <a:fillRect/>
          </a:stretch>
        </p:blipFill>
        <p:spPr>
          <a:xfrm>
            <a:off x="3879591" y="3484441"/>
            <a:ext cx="5467525" cy="3373559"/>
          </a:xfrm>
          <a:prstGeom prst="rect">
            <a:avLst/>
          </a:prstGeom>
        </p:spPr>
      </p:pic>
      <p:pic>
        <p:nvPicPr>
          <p:cNvPr id="7" name="Picture 6">
            <a:extLst>
              <a:ext uri="{FF2B5EF4-FFF2-40B4-BE49-F238E27FC236}">
                <a16:creationId xmlns:a16="http://schemas.microsoft.com/office/drawing/2014/main" id="{E1CDAE8E-8A24-653E-8354-92183D35D828}"/>
              </a:ext>
            </a:extLst>
          </p:cNvPr>
          <p:cNvPicPr>
            <a:picLocks noChangeAspect="1"/>
          </p:cNvPicPr>
          <p:nvPr/>
        </p:nvPicPr>
        <p:blipFill>
          <a:blip r:embed="rId5"/>
          <a:stretch>
            <a:fillRect/>
          </a:stretch>
        </p:blipFill>
        <p:spPr>
          <a:xfrm>
            <a:off x="8761445" y="0"/>
            <a:ext cx="3430555" cy="6846131"/>
          </a:xfrm>
          <a:prstGeom prst="rect">
            <a:avLst/>
          </a:prstGeom>
        </p:spPr>
      </p:pic>
      <p:pic>
        <p:nvPicPr>
          <p:cNvPr id="2" name="Picture 1">
            <a:extLst>
              <a:ext uri="{FF2B5EF4-FFF2-40B4-BE49-F238E27FC236}">
                <a16:creationId xmlns:a16="http://schemas.microsoft.com/office/drawing/2014/main" id="{4CE647A3-2E35-841E-DA0C-E2A1B66011AC}"/>
              </a:ext>
            </a:extLst>
          </p:cNvPr>
          <p:cNvPicPr>
            <a:picLocks noChangeAspect="1"/>
          </p:cNvPicPr>
          <p:nvPr/>
        </p:nvPicPr>
        <p:blipFill>
          <a:blip r:embed="rId6"/>
          <a:stretch>
            <a:fillRect/>
          </a:stretch>
        </p:blipFill>
        <p:spPr>
          <a:xfrm>
            <a:off x="0" y="0"/>
            <a:ext cx="6380232" cy="3993290"/>
          </a:xfrm>
          <a:prstGeom prst="rect">
            <a:avLst/>
          </a:prstGeom>
        </p:spPr>
      </p:pic>
      <p:pic>
        <p:nvPicPr>
          <p:cNvPr id="3" name="Picture 2">
            <a:extLst>
              <a:ext uri="{FF2B5EF4-FFF2-40B4-BE49-F238E27FC236}">
                <a16:creationId xmlns:a16="http://schemas.microsoft.com/office/drawing/2014/main" id="{12DEA78F-4704-E9C1-735D-7CA12DE48C8D}"/>
              </a:ext>
            </a:extLst>
          </p:cNvPr>
          <p:cNvPicPr>
            <a:picLocks noChangeAspect="1"/>
          </p:cNvPicPr>
          <p:nvPr/>
        </p:nvPicPr>
        <p:blipFill>
          <a:blip r:embed="rId7"/>
          <a:stretch>
            <a:fillRect/>
          </a:stretch>
        </p:blipFill>
        <p:spPr>
          <a:xfrm>
            <a:off x="3436815" y="-11869"/>
            <a:ext cx="5534706" cy="4365308"/>
          </a:xfrm>
          <a:prstGeom prst="rect">
            <a:avLst/>
          </a:prstGeom>
        </p:spPr>
      </p:pic>
      <p:sp>
        <p:nvSpPr>
          <p:cNvPr id="9" name="TextBox 8">
            <a:extLst>
              <a:ext uri="{FF2B5EF4-FFF2-40B4-BE49-F238E27FC236}">
                <a16:creationId xmlns:a16="http://schemas.microsoft.com/office/drawing/2014/main" id="{824A1D20-6A29-ED78-00CB-A4F1BEEFA996}"/>
              </a:ext>
            </a:extLst>
          </p:cNvPr>
          <p:cNvSpPr txBox="1"/>
          <p:nvPr/>
        </p:nvSpPr>
        <p:spPr>
          <a:xfrm>
            <a:off x="1013012" y="1406949"/>
            <a:ext cx="10165976" cy="4154984"/>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8800" b="1" dirty="0">
                <a:ln/>
                <a:solidFill>
                  <a:schemeClr val="accent4"/>
                </a:solidFill>
              </a:rPr>
              <a:t>“SOMEBODY NEEDS TO DO SOMETHING ABOUT THIS”</a:t>
            </a:r>
          </a:p>
        </p:txBody>
      </p:sp>
    </p:spTree>
    <p:extLst>
      <p:ext uri="{BB962C8B-B14F-4D97-AF65-F5344CB8AC3E}">
        <p14:creationId xmlns:p14="http://schemas.microsoft.com/office/powerpoint/2010/main" val="33731502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CEA9011">
            <a:hlinkClick r:id="" action="ppaction://media"/>
            <a:extLst>
              <a:ext uri="{FF2B5EF4-FFF2-40B4-BE49-F238E27FC236}">
                <a16:creationId xmlns:a16="http://schemas.microsoft.com/office/drawing/2014/main" id="{42CB8AA7-BD56-9C5E-C427-8167F401F7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632" y="113211"/>
            <a:ext cx="11990735" cy="6744789"/>
          </a:xfrm>
          <a:prstGeom prst="rect">
            <a:avLst/>
          </a:prstGeom>
        </p:spPr>
      </p:pic>
    </p:spTree>
    <p:extLst>
      <p:ext uri="{BB962C8B-B14F-4D97-AF65-F5344CB8AC3E}">
        <p14:creationId xmlns:p14="http://schemas.microsoft.com/office/powerpoint/2010/main" val="13810476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F059D5-04B1-3BDD-1B79-430AD6B1D640}"/>
              </a:ext>
            </a:extLst>
          </p:cNvPr>
          <p:cNvPicPr>
            <a:picLocks noChangeAspect="1"/>
          </p:cNvPicPr>
          <p:nvPr/>
        </p:nvPicPr>
        <p:blipFill>
          <a:blip r:embed="rId2"/>
          <a:stretch>
            <a:fillRect/>
          </a:stretch>
        </p:blipFill>
        <p:spPr>
          <a:xfrm>
            <a:off x="642210" y="-57849"/>
            <a:ext cx="10907580" cy="6973698"/>
          </a:xfrm>
          <a:prstGeom prst="rect">
            <a:avLst/>
          </a:prstGeom>
        </p:spPr>
      </p:pic>
    </p:spTree>
    <p:extLst>
      <p:ext uri="{BB962C8B-B14F-4D97-AF65-F5344CB8AC3E}">
        <p14:creationId xmlns:p14="http://schemas.microsoft.com/office/powerpoint/2010/main" val="201921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F059D5-04B1-3BDD-1B79-430AD6B1D640}"/>
              </a:ext>
            </a:extLst>
          </p:cNvPr>
          <p:cNvPicPr>
            <a:picLocks noChangeAspect="1"/>
          </p:cNvPicPr>
          <p:nvPr/>
        </p:nvPicPr>
        <p:blipFill>
          <a:blip r:embed="rId2"/>
          <a:stretch>
            <a:fillRect/>
          </a:stretch>
        </p:blipFill>
        <p:spPr>
          <a:xfrm>
            <a:off x="642210" y="-57849"/>
            <a:ext cx="10907580" cy="6973698"/>
          </a:xfrm>
          <a:prstGeom prst="rect">
            <a:avLst/>
          </a:prstGeom>
        </p:spPr>
      </p:pic>
      <p:sp>
        <p:nvSpPr>
          <p:cNvPr id="2" name="TextBox 1">
            <a:extLst>
              <a:ext uri="{FF2B5EF4-FFF2-40B4-BE49-F238E27FC236}">
                <a16:creationId xmlns:a16="http://schemas.microsoft.com/office/drawing/2014/main" id="{9E2C80E3-8D61-6AE0-49A0-8BF1ADAB3549}"/>
              </a:ext>
            </a:extLst>
          </p:cNvPr>
          <p:cNvSpPr txBox="1"/>
          <p:nvPr/>
        </p:nvSpPr>
        <p:spPr>
          <a:xfrm>
            <a:off x="3709850" y="773339"/>
            <a:ext cx="4055293" cy="830997"/>
          </a:xfrm>
          <a:prstGeom prst="rect">
            <a:avLst/>
          </a:prstGeom>
          <a:noFill/>
        </p:spPr>
        <p:txBody>
          <a:bodyPr wrap="square" rtlCol="0">
            <a:spAutoFit/>
          </a:bodyPr>
          <a:lstStyle/>
          <a:p>
            <a:r>
              <a:rPr lang="en-US" sz="4800" b="1" dirty="0"/>
              <a:t>ADD MORE OIL</a:t>
            </a:r>
          </a:p>
        </p:txBody>
      </p:sp>
    </p:spTree>
    <p:extLst>
      <p:ext uri="{BB962C8B-B14F-4D97-AF65-F5344CB8AC3E}">
        <p14:creationId xmlns:p14="http://schemas.microsoft.com/office/powerpoint/2010/main" val="19046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2EB6F97">
            <a:hlinkClick r:id="" action="ppaction://media"/>
            <a:extLst>
              <a:ext uri="{FF2B5EF4-FFF2-40B4-BE49-F238E27FC236}">
                <a16:creationId xmlns:a16="http://schemas.microsoft.com/office/drawing/2014/main" id="{B0CEC916-A78D-D1DA-9CBB-3A5917F0B5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08538383"/>
      </p:ext>
    </p:extLst>
  </p:cSld>
  <p:clrMapOvr>
    <a:masterClrMapping/>
  </p:clrMapOvr>
  <mc:AlternateContent xmlns:mc="http://schemas.openxmlformats.org/markup-compatibility/2006" xmlns:p159="http://schemas.microsoft.com/office/powerpoint/2015/09/main">
    <mc:Choice Requires="p159">
      <p:transition advTm="2000">
        <p159:morph option="byObject"/>
      </p:transition>
    </mc:Choice>
    <mc:Fallback xmlns="">
      <p:transition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1281723"/>
            <a:ext cx="7422827" cy="4537807"/>
          </a:xfrm>
          <a:prstGeom prst="rect">
            <a:avLst/>
          </a:prstGeom>
        </p:spPr>
      </p:pic>
      <p:sp>
        <p:nvSpPr>
          <p:cNvPr id="42" name="TextBox 41"/>
          <p:cNvSpPr txBox="1"/>
          <p:nvPr/>
        </p:nvSpPr>
        <p:spPr>
          <a:xfrm>
            <a:off x="2749116" y="184129"/>
            <a:ext cx="7039748" cy="769441"/>
          </a:xfrm>
          <a:prstGeom prst="rect">
            <a:avLst/>
          </a:prstGeom>
          <a:noFill/>
        </p:spPr>
        <p:txBody>
          <a:bodyPr wrap="square" rtlCol="0">
            <a:spAutoFit/>
          </a:bodyPr>
          <a:lstStyle/>
          <a:p>
            <a:r>
              <a:rPr lang="en-US" sz="4400" dirty="0" smtClean="0"/>
              <a:t>SUPERPAVE ASPHALT DESIGN</a:t>
            </a:r>
            <a:endParaRPr lang="en-US" sz="4400" dirty="0"/>
          </a:p>
        </p:txBody>
      </p:sp>
      <p:pic>
        <p:nvPicPr>
          <p:cNvPr id="11" name="Picture 10"/>
          <p:cNvPicPr>
            <a:picLocks noChangeAspect="1"/>
          </p:cNvPicPr>
          <p:nvPr/>
        </p:nvPicPr>
        <p:blipFill>
          <a:blip r:embed="rId4"/>
          <a:stretch>
            <a:fillRect/>
          </a:stretch>
        </p:blipFill>
        <p:spPr>
          <a:xfrm>
            <a:off x="7584504" y="1609969"/>
            <a:ext cx="4690567" cy="3861980"/>
          </a:xfrm>
          <a:prstGeom prst="rect">
            <a:avLst/>
          </a:prstGeom>
        </p:spPr>
      </p:pic>
    </p:spTree>
    <p:extLst>
      <p:ext uri="{BB962C8B-B14F-4D97-AF65-F5344CB8AC3E}">
        <p14:creationId xmlns:p14="http://schemas.microsoft.com/office/powerpoint/2010/main" val="9847989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189" y="-3959"/>
            <a:ext cx="5163623" cy="6865918"/>
          </a:xfrm>
          <a:prstGeom prst="rect">
            <a:avLst/>
          </a:prstGeom>
        </p:spPr>
      </p:pic>
    </p:spTree>
    <p:extLst>
      <p:ext uri="{BB962C8B-B14F-4D97-AF65-F5344CB8AC3E}">
        <p14:creationId xmlns:p14="http://schemas.microsoft.com/office/powerpoint/2010/main" val="839775677"/>
      </p:ext>
    </p:extLst>
  </p:cSld>
  <p:clrMapOvr>
    <a:masterClrMapping/>
  </p:clrMapOvr>
  <mc:AlternateContent xmlns:mc="http://schemas.openxmlformats.org/markup-compatibility/2006" xmlns:p159="http://schemas.microsoft.com/office/powerpoint/2015/09/main">
    <mc:Choice Requires="p159">
      <p:transition spd="slow"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Elbow Connector 7"/>
          <p:cNvCxnSpPr/>
          <p:nvPr/>
        </p:nvCxnSpPr>
        <p:spPr>
          <a:xfrm>
            <a:off x="778456" y="937373"/>
            <a:ext cx="10169406" cy="4756844"/>
          </a:xfrm>
          <a:prstGeom prst="bentConnector3">
            <a:avLst>
              <a:gd name="adj1" fmla="val -26"/>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014152" y="1679170"/>
            <a:ext cx="24939" cy="416467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69173" y="5843845"/>
            <a:ext cx="689958" cy="369332"/>
          </a:xfrm>
          <a:prstGeom prst="rect">
            <a:avLst/>
          </a:prstGeom>
          <a:noFill/>
        </p:spPr>
        <p:txBody>
          <a:bodyPr wrap="square" rtlCol="0">
            <a:spAutoFit/>
          </a:bodyPr>
          <a:lstStyle/>
          <a:p>
            <a:r>
              <a:rPr lang="en-US" dirty="0" err="1"/>
              <a:t>N</a:t>
            </a:r>
            <a:r>
              <a:rPr lang="en-US" i="1" baseline="-25000" dirty="0" err="1"/>
              <a:t>initial</a:t>
            </a:r>
            <a:endParaRPr lang="en-US" i="1" baseline="-25000" dirty="0"/>
          </a:p>
        </p:txBody>
      </p:sp>
      <p:cxnSp>
        <p:nvCxnSpPr>
          <p:cNvPr id="20" name="Straight Connector 19"/>
          <p:cNvCxnSpPr/>
          <p:nvPr/>
        </p:nvCxnSpPr>
        <p:spPr>
          <a:xfrm>
            <a:off x="6093229" y="1512916"/>
            <a:ext cx="19395" cy="432261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5742014" y="5835531"/>
            <a:ext cx="741220" cy="369332"/>
          </a:xfrm>
          <a:prstGeom prst="rect">
            <a:avLst/>
          </a:prstGeom>
          <a:noFill/>
        </p:spPr>
        <p:txBody>
          <a:bodyPr wrap="square" rtlCol="0">
            <a:spAutoFit/>
          </a:bodyPr>
          <a:lstStyle/>
          <a:p>
            <a:r>
              <a:rPr lang="en-US" dirty="0" err="1"/>
              <a:t>N</a:t>
            </a:r>
            <a:r>
              <a:rPr lang="en-US" i="1" baseline="-25000" dirty="0" err="1"/>
              <a:t>design</a:t>
            </a:r>
            <a:endParaRPr lang="en-US" i="1" baseline="-25000" dirty="0"/>
          </a:p>
        </p:txBody>
      </p:sp>
      <p:sp>
        <p:nvSpPr>
          <p:cNvPr id="30" name="Freeform 29"/>
          <p:cNvSpPr/>
          <p:nvPr/>
        </p:nvSpPr>
        <p:spPr>
          <a:xfrm>
            <a:off x="4688378" y="1862051"/>
            <a:ext cx="3507971" cy="174567"/>
          </a:xfrm>
          <a:custGeom>
            <a:avLst/>
            <a:gdLst>
              <a:gd name="connsiteX0" fmla="*/ 0 w 3507971"/>
              <a:gd name="connsiteY0" fmla="*/ 174567 h 174567"/>
              <a:gd name="connsiteX1" fmla="*/ 1413164 w 3507971"/>
              <a:gd name="connsiteY1" fmla="*/ 141316 h 174567"/>
              <a:gd name="connsiteX2" fmla="*/ 3507971 w 3507971"/>
              <a:gd name="connsiteY2" fmla="*/ 0 h 174567"/>
            </a:gdLst>
            <a:ahLst/>
            <a:cxnLst>
              <a:cxn ang="0">
                <a:pos x="connsiteX0" y="connsiteY0"/>
              </a:cxn>
              <a:cxn ang="0">
                <a:pos x="connsiteX1" y="connsiteY1"/>
              </a:cxn>
              <a:cxn ang="0">
                <a:pos x="connsiteX2" y="connsiteY2"/>
              </a:cxn>
            </a:cxnLst>
            <a:rect l="l" t="t" r="r" b="b"/>
            <a:pathLst>
              <a:path w="3507971" h="174567">
                <a:moveTo>
                  <a:pt x="0" y="174567"/>
                </a:moveTo>
                <a:cubicBezTo>
                  <a:pt x="414251" y="172488"/>
                  <a:pt x="828502" y="170410"/>
                  <a:pt x="1413164" y="141316"/>
                </a:cubicBezTo>
                <a:cubicBezTo>
                  <a:pt x="1997826" y="112222"/>
                  <a:pt x="2752898" y="56111"/>
                  <a:pt x="3507971" y="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Freeform 39"/>
          <p:cNvSpPr/>
          <p:nvPr/>
        </p:nvSpPr>
        <p:spPr>
          <a:xfrm>
            <a:off x="758281" y="2034073"/>
            <a:ext cx="3981670" cy="3657600"/>
          </a:xfrm>
          <a:custGeom>
            <a:avLst/>
            <a:gdLst>
              <a:gd name="connsiteX0" fmla="*/ 3981670 w 3981670"/>
              <a:gd name="connsiteY0" fmla="*/ 0 h 3657600"/>
              <a:gd name="connsiteX1" fmla="*/ 3421833 w 3981670"/>
              <a:gd name="connsiteY1" fmla="*/ 55984 h 3657600"/>
              <a:gd name="connsiteX2" fmla="*/ 2432788 w 3981670"/>
              <a:gd name="connsiteY2" fmla="*/ 214605 h 3657600"/>
              <a:gd name="connsiteX3" fmla="*/ 1369099 w 3981670"/>
              <a:gd name="connsiteY3" fmla="*/ 503854 h 3657600"/>
              <a:gd name="connsiteX4" fmla="*/ 837254 w 3981670"/>
              <a:gd name="connsiteY4" fmla="*/ 886409 h 3657600"/>
              <a:gd name="connsiteX5" fmla="*/ 510682 w 3981670"/>
              <a:gd name="connsiteY5" fmla="*/ 1530221 h 3657600"/>
              <a:gd name="connsiteX6" fmla="*/ 277417 w 3981670"/>
              <a:gd name="connsiteY6" fmla="*/ 1931437 h 3657600"/>
              <a:gd name="connsiteX7" fmla="*/ 34821 w 3981670"/>
              <a:gd name="connsiteY7" fmla="*/ 2491274 h 3657600"/>
              <a:gd name="connsiteX8" fmla="*/ 6829 w 3981670"/>
              <a:gd name="connsiteY8"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1670" h="3657600">
                <a:moveTo>
                  <a:pt x="3981670" y="0"/>
                </a:moveTo>
                <a:cubicBezTo>
                  <a:pt x="3830825" y="10108"/>
                  <a:pt x="3679980" y="20217"/>
                  <a:pt x="3421833" y="55984"/>
                </a:cubicBezTo>
                <a:cubicBezTo>
                  <a:pt x="3163686" y="91751"/>
                  <a:pt x="2774910" y="139960"/>
                  <a:pt x="2432788" y="214605"/>
                </a:cubicBezTo>
                <a:cubicBezTo>
                  <a:pt x="2090666" y="289250"/>
                  <a:pt x="1635021" y="391887"/>
                  <a:pt x="1369099" y="503854"/>
                </a:cubicBezTo>
                <a:cubicBezTo>
                  <a:pt x="1103177" y="615821"/>
                  <a:pt x="980323" y="715348"/>
                  <a:pt x="837254" y="886409"/>
                </a:cubicBezTo>
                <a:cubicBezTo>
                  <a:pt x="694185" y="1057470"/>
                  <a:pt x="603988" y="1356050"/>
                  <a:pt x="510682" y="1530221"/>
                </a:cubicBezTo>
                <a:cubicBezTo>
                  <a:pt x="417376" y="1704392"/>
                  <a:pt x="356727" y="1771262"/>
                  <a:pt x="277417" y="1931437"/>
                </a:cubicBezTo>
                <a:cubicBezTo>
                  <a:pt x="198107" y="2091612"/>
                  <a:pt x="79919" y="2203580"/>
                  <a:pt x="34821" y="2491274"/>
                </a:cubicBezTo>
                <a:cubicBezTo>
                  <a:pt x="-10277" y="2778968"/>
                  <a:pt x="-1724" y="3218284"/>
                  <a:pt x="6829" y="365760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1" name="TextBox 40"/>
          <p:cNvSpPr txBox="1"/>
          <p:nvPr/>
        </p:nvSpPr>
        <p:spPr>
          <a:xfrm>
            <a:off x="8510596" y="1045694"/>
            <a:ext cx="3013788" cy="646331"/>
          </a:xfrm>
          <a:prstGeom prst="rect">
            <a:avLst/>
          </a:prstGeom>
          <a:noFill/>
        </p:spPr>
        <p:txBody>
          <a:bodyPr wrap="square" rtlCol="0">
            <a:spAutoFit/>
          </a:bodyPr>
          <a:lstStyle/>
          <a:p>
            <a:r>
              <a:rPr lang="en-US" dirty="0"/>
              <a:t>Air Voids = 4.0%</a:t>
            </a:r>
          </a:p>
          <a:p>
            <a:r>
              <a:rPr lang="en-US" dirty="0"/>
              <a:t>VMA = 14.0 – </a:t>
            </a:r>
            <a:r>
              <a:rPr lang="en-US" dirty="0" smtClean="0"/>
              <a:t>16.0</a:t>
            </a:r>
          </a:p>
        </p:txBody>
      </p:sp>
      <p:sp>
        <p:nvSpPr>
          <p:cNvPr id="42" name="TextBox 41"/>
          <p:cNvSpPr txBox="1"/>
          <p:nvPr/>
        </p:nvSpPr>
        <p:spPr>
          <a:xfrm>
            <a:off x="2749116" y="184129"/>
            <a:ext cx="7039748" cy="769441"/>
          </a:xfrm>
          <a:prstGeom prst="rect">
            <a:avLst/>
          </a:prstGeom>
          <a:noFill/>
        </p:spPr>
        <p:txBody>
          <a:bodyPr wrap="square" rtlCol="0">
            <a:spAutoFit/>
          </a:bodyPr>
          <a:lstStyle/>
          <a:p>
            <a:r>
              <a:rPr lang="en-US" sz="4400" dirty="0" smtClean="0"/>
              <a:t>SUPERPAVE ASPHALT DESIGN</a:t>
            </a:r>
            <a:endParaRPr lang="en-US" sz="4400" dirty="0"/>
          </a:p>
        </p:txBody>
      </p:sp>
      <p:sp>
        <p:nvSpPr>
          <p:cNvPr id="43" name="TextBox 42"/>
          <p:cNvSpPr txBox="1"/>
          <p:nvPr/>
        </p:nvSpPr>
        <p:spPr>
          <a:xfrm>
            <a:off x="1166327" y="3984171"/>
            <a:ext cx="1698172" cy="369332"/>
          </a:xfrm>
          <a:prstGeom prst="rect">
            <a:avLst/>
          </a:prstGeom>
          <a:noFill/>
        </p:spPr>
        <p:txBody>
          <a:bodyPr wrap="square" rtlCol="0">
            <a:spAutoFit/>
          </a:bodyPr>
          <a:lstStyle/>
          <a:p>
            <a:r>
              <a:rPr lang="en-US" dirty="0"/>
              <a:t>%</a:t>
            </a:r>
            <a:r>
              <a:rPr lang="en-US" dirty="0" err="1"/>
              <a:t>Gmm</a:t>
            </a:r>
            <a:r>
              <a:rPr lang="en-US" dirty="0"/>
              <a:t> @ </a:t>
            </a:r>
            <a:r>
              <a:rPr lang="en-US" dirty="0" err="1"/>
              <a:t>N</a:t>
            </a:r>
            <a:r>
              <a:rPr lang="en-US" i="1" baseline="-25000" dirty="0" err="1"/>
              <a:t>initial</a:t>
            </a:r>
            <a:endParaRPr lang="en-US" i="1" baseline="-25000" dirty="0"/>
          </a:p>
        </p:txBody>
      </p:sp>
      <p:sp>
        <p:nvSpPr>
          <p:cNvPr id="2" name="Oval 1">
            <a:extLst>
              <a:ext uri="{FF2B5EF4-FFF2-40B4-BE49-F238E27FC236}">
                <a16:creationId xmlns:a16="http://schemas.microsoft.com/office/drawing/2014/main" id="{D60C6F91-B87A-0FA5-A7B1-513633E21ED0}"/>
              </a:ext>
            </a:extLst>
          </p:cNvPr>
          <p:cNvSpPr/>
          <p:nvPr/>
        </p:nvSpPr>
        <p:spPr>
          <a:xfrm>
            <a:off x="5697757" y="1733386"/>
            <a:ext cx="826973" cy="801632"/>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nut 13">
            <a:extLst>
              <a:ext uri="{FF2B5EF4-FFF2-40B4-BE49-F238E27FC236}">
                <a16:creationId xmlns:a16="http://schemas.microsoft.com/office/drawing/2014/main" id="{73A39DEF-10F3-2E88-40EF-8F30328E23C7}"/>
              </a:ext>
            </a:extLst>
          </p:cNvPr>
          <p:cNvSpPr/>
          <p:nvPr/>
        </p:nvSpPr>
        <p:spPr>
          <a:xfrm>
            <a:off x="5316473" y="1402623"/>
            <a:ext cx="1585747" cy="1493646"/>
          </a:xfrm>
          <a:prstGeom prst="donut">
            <a:avLst>
              <a:gd name="adj" fmla="val 16695"/>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53785351-6E32-A994-A31B-72F37FA0C4DF}"/>
              </a:ext>
            </a:extLst>
          </p:cNvPr>
          <p:cNvSpPr txBox="1"/>
          <p:nvPr/>
        </p:nvSpPr>
        <p:spPr>
          <a:xfrm>
            <a:off x="5697757" y="1876356"/>
            <a:ext cx="860592" cy="461665"/>
          </a:xfrm>
          <a:prstGeom prst="rect">
            <a:avLst/>
          </a:prstGeom>
          <a:noFill/>
        </p:spPr>
        <p:txBody>
          <a:bodyPr wrap="square" rtlCol="0">
            <a:spAutoFit/>
          </a:bodyPr>
          <a:lstStyle/>
          <a:p>
            <a:r>
              <a:rPr lang="en-US" sz="2400" b="1" dirty="0"/>
              <a:t>VMA</a:t>
            </a:r>
            <a:endParaRPr lang="en-US" b="1" dirty="0"/>
          </a:p>
        </p:txBody>
      </p:sp>
      <p:sp>
        <p:nvSpPr>
          <p:cNvPr id="5" name="TextBox 4">
            <a:extLst>
              <a:ext uri="{FF2B5EF4-FFF2-40B4-BE49-F238E27FC236}">
                <a16:creationId xmlns:a16="http://schemas.microsoft.com/office/drawing/2014/main" id="{38BE646F-E753-1FCA-F2AA-6BA403FA8ED8}"/>
              </a:ext>
            </a:extLst>
          </p:cNvPr>
          <p:cNvSpPr txBox="1"/>
          <p:nvPr/>
        </p:nvSpPr>
        <p:spPr>
          <a:xfrm>
            <a:off x="5497798" y="1409391"/>
            <a:ext cx="524210" cy="400110"/>
          </a:xfrm>
          <a:prstGeom prst="rect">
            <a:avLst/>
          </a:prstGeom>
          <a:noFill/>
          <a:scene3d>
            <a:camera prst="orthographicFront">
              <a:rot lat="0" lon="0" rev="1800000"/>
            </a:camera>
            <a:lightRig rig="threePt" dir="t"/>
          </a:scene3d>
        </p:spPr>
        <p:txBody>
          <a:bodyPr wrap="square" rtlCol="0">
            <a:spAutoFit/>
          </a:bodyPr>
          <a:lstStyle/>
          <a:p>
            <a:r>
              <a:rPr lang="en-US" sz="2000" b="1" dirty="0"/>
              <a:t>Air</a:t>
            </a:r>
            <a:endParaRPr lang="en-US" b="1" dirty="0"/>
          </a:p>
        </p:txBody>
      </p:sp>
      <p:sp>
        <p:nvSpPr>
          <p:cNvPr id="6" name="TextBox 5">
            <a:extLst>
              <a:ext uri="{FF2B5EF4-FFF2-40B4-BE49-F238E27FC236}">
                <a16:creationId xmlns:a16="http://schemas.microsoft.com/office/drawing/2014/main" id="{04445F1B-C215-C484-13D5-5C451FD1A73D}"/>
              </a:ext>
            </a:extLst>
          </p:cNvPr>
          <p:cNvSpPr txBox="1"/>
          <p:nvPr/>
        </p:nvSpPr>
        <p:spPr>
          <a:xfrm>
            <a:off x="6097524" y="1496615"/>
            <a:ext cx="921649" cy="400110"/>
          </a:xfrm>
          <a:prstGeom prst="rect">
            <a:avLst/>
          </a:prstGeom>
          <a:noFill/>
          <a:scene3d>
            <a:camera prst="orthographicFront">
              <a:rot lat="0" lon="0" rev="19799999"/>
            </a:camera>
            <a:lightRig rig="threePt" dir="t"/>
          </a:scene3d>
        </p:spPr>
        <p:txBody>
          <a:bodyPr wrap="square" rtlCol="0">
            <a:spAutoFit/>
          </a:bodyPr>
          <a:lstStyle/>
          <a:p>
            <a:r>
              <a:rPr lang="en-US" sz="2000" b="1" dirty="0"/>
              <a:t>Voids</a:t>
            </a:r>
            <a:endParaRPr lang="en-US" b="1" dirty="0"/>
          </a:p>
        </p:txBody>
      </p:sp>
    </p:spTree>
    <p:extLst>
      <p:ext uri="{BB962C8B-B14F-4D97-AF65-F5344CB8AC3E}">
        <p14:creationId xmlns:p14="http://schemas.microsoft.com/office/powerpoint/2010/main" val="39468678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9644">
            <a:off x="4306148" y="750345"/>
            <a:ext cx="687975" cy="1328504"/>
          </a:xfrm>
          <a:prstGeom prst="rect">
            <a:avLst/>
          </a:prstGeom>
        </p:spPr>
      </p:pic>
      <p:cxnSp>
        <p:nvCxnSpPr>
          <p:cNvPr id="8" name="Elbow Connector 7"/>
          <p:cNvCxnSpPr/>
          <p:nvPr/>
        </p:nvCxnSpPr>
        <p:spPr>
          <a:xfrm>
            <a:off x="765054" y="937374"/>
            <a:ext cx="10169406" cy="4756844"/>
          </a:xfrm>
          <a:prstGeom prst="bentConnector3">
            <a:avLst>
              <a:gd name="adj1" fmla="val -26"/>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014152" y="1679170"/>
            <a:ext cx="24939" cy="416467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69173" y="5843845"/>
            <a:ext cx="689958" cy="369332"/>
          </a:xfrm>
          <a:prstGeom prst="rect">
            <a:avLst/>
          </a:prstGeom>
          <a:noFill/>
        </p:spPr>
        <p:txBody>
          <a:bodyPr wrap="square" rtlCol="0">
            <a:spAutoFit/>
          </a:bodyPr>
          <a:lstStyle/>
          <a:p>
            <a:r>
              <a:rPr lang="en-US" dirty="0" err="1"/>
              <a:t>N</a:t>
            </a:r>
            <a:r>
              <a:rPr lang="en-US" i="1" baseline="-25000" dirty="0" err="1"/>
              <a:t>initial</a:t>
            </a:r>
            <a:endParaRPr lang="en-US" i="1" baseline="-25000" dirty="0"/>
          </a:p>
        </p:txBody>
      </p:sp>
      <p:cxnSp>
        <p:nvCxnSpPr>
          <p:cNvPr id="20" name="Straight Connector 19"/>
          <p:cNvCxnSpPr/>
          <p:nvPr/>
        </p:nvCxnSpPr>
        <p:spPr>
          <a:xfrm>
            <a:off x="6093229" y="1512916"/>
            <a:ext cx="19395" cy="432261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5742014" y="5835531"/>
            <a:ext cx="741220" cy="369332"/>
          </a:xfrm>
          <a:prstGeom prst="rect">
            <a:avLst/>
          </a:prstGeom>
          <a:noFill/>
        </p:spPr>
        <p:txBody>
          <a:bodyPr wrap="square" rtlCol="0">
            <a:spAutoFit/>
          </a:bodyPr>
          <a:lstStyle/>
          <a:p>
            <a:r>
              <a:rPr lang="en-US" dirty="0" err="1"/>
              <a:t>N</a:t>
            </a:r>
            <a:r>
              <a:rPr lang="en-US" i="1" baseline="-25000" dirty="0" err="1"/>
              <a:t>design</a:t>
            </a:r>
            <a:endParaRPr lang="en-US" i="1" baseline="-25000" dirty="0"/>
          </a:p>
        </p:txBody>
      </p:sp>
      <p:sp>
        <p:nvSpPr>
          <p:cNvPr id="26" name="Freeform 25"/>
          <p:cNvSpPr/>
          <p:nvPr/>
        </p:nvSpPr>
        <p:spPr>
          <a:xfrm>
            <a:off x="774826" y="1679170"/>
            <a:ext cx="7388272" cy="4015048"/>
          </a:xfrm>
          <a:custGeom>
            <a:avLst/>
            <a:gdLst>
              <a:gd name="connsiteX0" fmla="*/ 5318403 w 5318403"/>
              <a:gd name="connsiteY0" fmla="*/ 0 h 3823854"/>
              <a:gd name="connsiteX1" fmla="*/ 3980054 w 5318403"/>
              <a:gd name="connsiteY1" fmla="*/ 182880 h 3823854"/>
              <a:gd name="connsiteX2" fmla="*/ 1743930 w 5318403"/>
              <a:gd name="connsiteY2" fmla="*/ 482138 h 3823854"/>
              <a:gd name="connsiteX3" fmla="*/ 671589 w 5318403"/>
              <a:gd name="connsiteY3" fmla="*/ 872836 h 3823854"/>
              <a:gd name="connsiteX4" fmla="*/ 264265 w 5318403"/>
              <a:gd name="connsiteY4" fmla="*/ 1712421 h 3823854"/>
              <a:gd name="connsiteX5" fmla="*/ 23196 w 5318403"/>
              <a:gd name="connsiteY5" fmla="*/ 2452254 h 3823854"/>
              <a:gd name="connsiteX6" fmla="*/ 23196 w 5318403"/>
              <a:gd name="connsiteY6" fmla="*/ 3823854 h 38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403" h="3823854">
                <a:moveTo>
                  <a:pt x="5318403" y="0"/>
                </a:moveTo>
                <a:lnTo>
                  <a:pt x="3980054" y="182880"/>
                </a:lnTo>
                <a:cubicBezTo>
                  <a:pt x="3384309" y="263236"/>
                  <a:pt x="2295341" y="367145"/>
                  <a:pt x="1743930" y="482138"/>
                </a:cubicBezTo>
                <a:cubicBezTo>
                  <a:pt x="1192519" y="597131"/>
                  <a:pt x="918200" y="667789"/>
                  <a:pt x="671589" y="872836"/>
                </a:cubicBezTo>
                <a:cubicBezTo>
                  <a:pt x="424978" y="1077883"/>
                  <a:pt x="372330" y="1449185"/>
                  <a:pt x="264265" y="1712421"/>
                </a:cubicBezTo>
                <a:cubicBezTo>
                  <a:pt x="156199" y="1975657"/>
                  <a:pt x="63374" y="2100349"/>
                  <a:pt x="23196" y="2452254"/>
                </a:cubicBezTo>
                <a:cubicBezTo>
                  <a:pt x="-16982" y="2804159"/>
                  <a:pt x="3107" y="3314006"/>
                  <a:pt x="23196" y="382385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688378" y="1862051"/>
            <a:ext cx="3507971" cy="174567"/>
          </a:xfrm>
          <a:custGeom>
            <a:avLst/>
            <a:gdLst>
              <a:gd name="connsiteX0" fmla="*/ 0 w 3507971"/>
              <a:gd name="connsiteY0" fmla="*/ 174567 h 174567"/>
              <a:gd name="connsiteX1" fmla="*/ 1413164 w 3507971"/>
              <a:gd name="connsiteY1" fmla="*/ 141316 h 174567"/>
              <a:gd name="connsiteX2" fmla="*/ 3507971 w 3507971"/>
              <a:gd name="connsiteY2" fmla="*/ 0 h 174567"/>
            </a:gdLst>
            <a:ahLst/>
            <a:cxnLst>
              <a:cxn ang="0">
                <a:pos x="connsiteX0" y="connsiteY0"/>
              </a:cxn>
              <a:cxn ang="0">
                <a:pos x="connsiteX1" y="connsiteY1"/>
              </a:cxn>
              <a:cxn ang="0">
                <a:pos x="connsiteX2" y="connsiteY2"/>
              </a:cxn>
            </a:cxnLst>
            <a:rect l="l" t="t" r="r" b="b"/>
            <a:pathLst>
              <a:path w="3507971" h="174567">
                <a:moveTo>
                  <a:pt x="0" y="174567"/>
                </a:moveTo>
                <a:cubicBezTo>
                  <a:pt x="414251" y="172488"/>
                  <a:pt x="828502" y="170410"/>
                  <a:pt x="1413164" y="141316"/>
                </a:cubicBezTo>
                <a:cubicBezTo>
                  <a:pt x="1997826" y="112222"/>
                  <a:pt x="2752898" y="56111"/>
                  <a:pt x="3507971" y="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p:cNvSpPr/>
          <p:nvPr/>
        </p:nvSpPr>
        <p:spPr>
          <a:xfrm>
            <a:off x="758281" y="2034073"/>
            <a:ext cx="3981670" cy="3657600"/>
          </a:xfrm>
          <a:custGeom>
            <a:avLst/>
            <a:gdLst>
              <a:gd name="connsiteX0" fmla="*/ 3981670 w 3981670"/>
              <a:gd name="connsiteY0" fmla="*/ 0 h 3657600"/>
              <a:gd name="connsiteX1" fmla="*/ 3421833 w 3981670"/>
              <a:gd name="connsiteY1" fmla="*/ 55984 h 3657600"/>
              <a:gd name="connsiteX2" fmla="*/ 2432788 w 3981670"/>
              <a:gd name="connsiteY2" fmla="*/ 214605 h 3657600"/>
              <a:gd name="connsiteX3" fmla="*/ 1369099 w 3981670"/>
              <a:gd name="connsiteY3" fmla="*/ 503854 h 3657600"/>
              <a:gd name="connsiteX4" fmla="*/ 837254 w 3981670"/>
              <a:gd name="connsiteY4" fmla="*/ 886409 h 3657600"/>
              <a:gd name="connsiteX5" fmla="*/ 510682 w 3981670"/>
              <a:gd name="connsiteY5" fmla="*/ 1530221 h 3657600"/>
              <a:gd name="connsiteX6" fmla="*/ 277417 w 3981670"/>
              <a:gd name="connsiteY6" fmla="*/ 1931437 h 3657600"/>
              <a:gd name="connsiteX7" fmla="*/ 34821 w 3981670"/>
              <a:gd name="connsiteY7" fmla="*/ 2491274 h 3657600"/>
              <a:gd name="connsiteX8" fmla="*/ 6829 w 3981670"/>
              <a:gd name="connsiteY8"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1670" h="3657600">
                <a:moveTo>
                  <a:pt x="3981670" y="0"/>
                </a:moveTo>
                <a:cubicBezTo>
                  <a:pt x="3830825" y="10108"/>
                  <a:pt x="3679980" y="20217"/>
                  <a:pt x="3421833" y="55984"/>
                </a:cubicBezTo>
                <a:cubicBezTo>
                  <a:pt x="3163686" y="91751"/>
                  <a:pt x="2774910" y="139960"/>
                  <a:pt x="2432788" y="214605"/>
                </a:cubicBezTo>
                <a:cubicBezTo>
                  <a:pt x="2090666" y="289250"/>
                  <a:pt x="1635021" y="391887"/>
                  <a:pt x="1369099" y="503854"/>
                </a:cubicBezTo>
                <a:cubicBezTo>
                  <a:pt x="1103177" y="615821"/>
                  <a:pt x="980323" y="715348"/>
                  <a:pt x="837254" y="886409"/>
                </a:cubicBezTo>
                <a:cubicBezTo>
                  <a:pt x="694185" y="1057470"/>
                  <a:pt x="603988" y="1356050"/>
                  <a:pt x="510682" y="1530221"/>
                </a:cubicBezTo>
                <a:cubicBezTo>
                  <a:pt x="417376" y="1704392"/>
                  <a:pt x="356727" y="1771262"/>
                  <a:pt x="277417" y="1931437"/>
                </a:cubicBezTo>
                <a:cubicBezTo>
                  <a:pt x="198107" y="2091612"/>
                  <a:pt x="79919" y="2203580"/>
                  <a:pt x="34821" y="2491274"/>
                </a:cubicBezTo>
                <a:cubicBezTo>
                  <a:pt x="-10277" y="2778968"/>
                  <a:pt x="-1724" y="3218284"/>
                  <a:pt x="6829" y="365760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itle 2"/>
          <p:cNvSpPr txBox="1">
            <a:spLocks/>
          </p:cNvSpPr>
          <p:nvPr/>
        </p:nvSpPr>
        <p:spPr>
          <a:xfrm>
            <a:off x="854824" y="1332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ADD MORE OIL</a:t>
            </a:r>
          </a:p>
        </p:txBody>
      </p:sp>
      <p:sp>
        <p:nvSpPr>
          <p:cNvPr id="13" name="Oval 12"/>
          <p:cNvSpPr/>
          <p:nvPr/>
        </p:nvSpPr>
        <p:spPr>
          <a:xfrm>
            <a:off x="4189142" y="1642503"/>
            <a:ext cx="826973" cy="801632"/>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p:cNvSpPr/>
          <p:nvPr/>
        </p:nvSpPr>
        <p:spPr>
          <a:xfrm>
            <a:off x="3807858" y="1311740"/>
            <a:ext cx="1585747" cy="1493646"/>
          </a:xfrm>
          <a:prstGeom prst="donut">
            <a:avLst>
              <a:gd name="adj" fmla="val 16695"/>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189142" y="1785473"/>
            <a:ext cx="860592" cy="461665"/>
          </a:xfrm>
          <a:prstGeom prst="rect">
            <a:avLst/>
          </a:prstGeom>
          <a:noFill/>
        </p:spPr>
        <p:txBody>
          <a:bodyPr wrap="square" rtlCol="0">
            <a:spAutoFit/>
          </a:bodyPr>
          <a:lstStyle/>
          <a:p>
            <a:r>
              <a:rPr lang="en-US" sz="2400" b="1" dirty="0"/>
              <a:t>VMA</a:t>
            </a:r>
            <a:endParaRPr lang="en-US" b="1" dirty="0"/>
          </a:p>
        </p:txBody>
      </p:sp>
      <p:sp>
        <p:nvSpPr>
          <p:cNvPr id="18" name="TextBox 17"/>
          <p:cNvSpPr txBox="1"/>
          <p:nvPr/>
        </p:nvSpPr>
        <p:spPr>
          <a:xfrm>
            <a:off x="3989183" y="1318508"/>
            <a:ext cx="524210" cy="400110"/>
          </a:xfrm>
          <a:prstGeom prst="rect">
            <a:avLst/>
          </a:prstGeom>
          <a:noFill/>
          <a:scene3d>
            <a:camera prst="orthographicFront">
              <a:rot lat="0" lon="0" rev="1800000"/>
            </a:camera>
            <a:lightRig rig="threePt" dir="t"/>
          </a:scene3d>
        </p:spPr>
        <p:txBody>
          <a:bodyPr wrap="square" rtlCol="0">
            <a:spAutoFit/>
          </a:bodyPr>
          <a:lstStyle/>
          <a:p>
            <a:r>
              <a:rPr lang="en-US" sz="2000" b="1" dirty="0"/>
              <a:t>Air</a:t>
            </a:r>
            <a:endParaRPr lang="en-US" b="1" dirty="0"/>
          </a:p>
        </p:txBody>
      </p:sp>
      <p:sp>
        <p:nvSpPr>
          <p:cNvPr id="19" name="TextBox 18"/>
          <p:cNvSpPr txBox="1"/>
          <p:nvPr/>
        </p:nvSpPr>
        <p:spPr>
          <a:xfrm>
            <a:off x="4606712" y="1402623"/>
            <a:ext cx="921649" cy="400110"/>
          </a:xfrm>
          <a:prstGeom prst="rect">
            <a:avLst/>
          </a:prstGeom>
          <a:noFill/>
          <a:scene3d>
            <a:camera prst="orthographicFront">
              <a:rot lat="0" lon="0" rev="19799999"/>
            </a:camera>
            <a:lightRig rig="threePt" dir="t"/>
          </a:scene3d>
        </p:spPr>
        <p:txBody>
          <a:bodyPr wrap="square" rtlCol="0">
            <a:spAutoFit/>
          </a:bodyPr>
          <a:lstStyle/>
          <a:p>
            <a:r>
              <a:rPr lang="en-US" sz="2000" b="1" dirty="0"/>
              <a:t>Voids</a:t>
            </a:r>
            <a:endParaRPr lang="en-US" b="1" dirty="0"/>
          </a:p>
        </p:txBody>
      </p:sp>
    </p:spTree>
    <p:extLst>
      <p:ext uri="{BB962C8B-B14F-4D97-AF65-F5344CB8AC3E}">
        <p14:creationId xmlns:p14="http://schemas.microsoft.com/office/powerpoint/2010/main" val="14492241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89644">
            <a:off x="5768637" y="603665"/>
            <a:ext cx="687975" cy="1328504"/>
          </a:xfrm>
          <a:prstGeom prst="rect">
            <a:avLst/>
          </a:prstGeom>
        </p:spPr>
      </p:pic>
      <p:cxnSp>
        <p:nvCxnSpPr>
          <p:cNvPr id="8" name="Elbow Connector 7"/>
          <p:cNvCxnSpPr/>
          <p:nvPr/>
        </p:nvCxnSpPr>
        <p:spPr>
          <a:xfrm>
            <a:off x="765054" y="937374"/>
            <a:ext cx="10169406" cy="4756844"/>
          </a:xfrm>
          <a:prstGeom prst="bentConnector3">
            <a:avLst>
              <a:gd name="adj1" fmla="val -26"/>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014152" y="1679170"/>
            <a:ext cx="24939" cy="416467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69173" y="5843845"/>
            <a:ext cx="689958" cy="369332"/>
          </a:xfrm>
          <a:prstGeom prst="rect">
            <a:avLst/>
          </a:prstGeom>
          <a:noFill/>
        </p:spPr>
        <p:txBody>
          <a:bodyPr wrap="square" rtlCol="0">
            <a:spAutoFit/>
          </a:bodyPr>
          <a:lstStyle/>
          <a:p>
            <a:r>
              <a:rPr lang="en-US" dirty="0" err="1"/>
              <a:t>N</a:t>
            </a:r>
            <a:r>
              <a:rPr lang="en-US" i="1" baseline="-25000" dirty="0" err="1"/>
              <a:t>initial</a:t>
            </a:r>
            <a:endParaRPr lang="en-US" i="1" baseline="-25000" dirty="0"/>
          </a:p>
        </p:txBody>
      </p:sp>
      <p:cxnSp>
        <p:nvCxnSpPr>
          <p:cNvPr id="20" name="Straight Connector 19"/>
          <p:cNvCxnSpPr/>
          <p:nvPr/>
        </p:nvCxnSpPr>
        <p:spPr>
          <a:xfrm>
            <a:off x="6093229" y="1512916"/>
            <a:ext cx="19395" cy="432261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5742014" y="5835531"/>
            <a:ext cx="741220" cy="369332"/>
          </a:xfrm>
          <a:prstGeom prst="rect">
            <a:avLst/>
          </a:prstGeom>
          <a:noFill/>
        </p:spPr>
        <p:txBody>
          <a:bodyPr wrap="square" rtlCol="0">
            <a:spAutoFit/>
          </a:bodyPr>
          <a:lstStyle/>
          <a:p>
            <a:r>
              <a:rPr lang="en-US" dirty="0" err="1"/>
              <a:t>N</a:t>
            </a:r>
            <a:r>
              <a:rPr lang="en-US" i="1" baseline="-25000" dirty="0" err="1"/>
              <a:t>design</a:t>
            </a:r>
            <a:endParaRPr lang="en-US" i="1" baseline="-25000" dirty="0"/>
          </a:p>
        </p:txBody>
      </p:sp>
      <p:sp>
        <p:nvSpPr>
          <p:cNvPr id="26" name="Freeform 25"/>
          <p:cNvSpPr/>
          <p:nvPr/>
        </p:nvSpPr>
        <p:spPr>
          <a:xfrm>
            <a:off x="774826" y="1679170"/>
            <a:ext cx="7388272" cy="4015048"/>
          </a:xfrm>
          <a:custGeom>
            <a:avLst/>
            <a:gdLst>
              <a:gd name="connsiteX0" fmla="*/ 5318403 w 5318403"/>
              <a:gd name="connsiteY0" fmla="*/ 0 h 3823854"/>
              <a:gd name="connsiteX1" fmla="*/ 3980054 w 5318403"/>
              <a:gd name="connsiteY1" fmla="*/ 182880 h 3823854"/>
              <a:gd name="connsiteX2" fmla="*/ 1743930 w 5318403"/>
              <a:gd name="connsiteY2" fmla="*/ 482138 h 3823854"/>
              <a:gd name="connsiteX3" fmla="*/ 671589 w 5318403"/>
              <a:gd name="connsiteY3" fmla="*/ 872836 h 3823854"/>
              <a:gd name="connsiteX4" fmla="*/ 264265 w 5318403"/>
              <a:gd name="connsiteY4" fmla="*/ 1712421 h 3823854"/>
              <a:gd name="connsiteX5" fmla="*/ 23196 w 5318403"/>
              <a:gd name="connsiteY5" fmla="*/ 2452254 h 3823854"/>
              <a:gd name="connsiteX6" fmla="*/ 23196 w 5318403"/>
              <a:gd name="connsiteY6" fmla="*/ 3823854 h 38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403" h="3823854">
                <a:moveTo>
                  <a:pt x="5318403" y="0"/>
                </a:moveTo>
                <a:lnTo>
                  <a:pt x="3980054" y="182880"/>
                </a:lnTo>
                <a:cubicBezTo>
                  <a:pt x="3384309" y="263236"/>
                  <a:pt x="2295341" y="367145"/>
                  <a:pt x="1743930" y="482138"/>
                </a:cubicBezTo>
                <a:cubicBezTo>
                  <a:pt x="1192519" y="597131"/>
                  <a:pt x="918200" y="667789"/>
                  <a:pt x="671589" y="872836"/>
                </a:cubicBezTo>
                <a:cubicBezTo>
                  <a:pt x="424978" y="1077883"/>
                  <a:pt x="372330" y="1449185"/>
                  <a:pt x="264265" y="1712421"/>
                </a:cubicBezTo>
                <a:cubicBezTo>
                  <a:pt x="156199" y="1975657"/>
                  <a:pt x="63374" y="2100349"/>
                  <a:pt x="23196" y="2452254"/>
                </a:cubicBezTo>
                <a:cubicBezTo>
                  <a:pt x="-16982" y="2804159"/>
                  <a:pt x="3107" y="3314006"/>
                  <a:pt x="23196" y="382385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688378" y="1862051"/>
            <a:ext cx="3507971" cy="174567"/>
          </a:xfrm>
          <a:custGeom>
            <a:avLst/>
            <a:gdLst>
              <a:gd name="connsiteX0" fmla="*/ 0 w 3507971"/>
              <a:gd name="connsiteY0" fmla="*/ 174567 h 174567"/>
              <a:gd name="connsiteX1" fmla="*/ 1413164 w 3507971"/>
              <a:gd name="connsiteY1" fmla="*/ 141316 h 174567"/>
              <a:gd name="connsiteX2" fmla="*/ 3507971 w 3507971"/>
              <a:gd name="connsiteY2" fmla="*/ 0 h 174567"/>
            </a:gdLst>
            <a:ahLst/>
            <a:cxnLst>
              <a:cxn ang="0">
                <a:pos x="connsiteX0" y="connsiteY0"/>
              </a:cxn>
              <a:cxn ang="0">
                <a:pos x="connsiteX1" y="connsiteY1"/>
              </a:cxn>
              <a:cxn ang="0">
                <a:pos x="connsiteX2" y="connsiteY2"/>
              </a:cxn>
            </a:cxnLst>
            <a:rect l="l" t="t" r="r" b="b"/>
            <a:pathLst>
              <a:path w="3507971" h="174567">
                <a:moveTo>
                  <a:pt x="0" y="174567"/>
                </a:moveTo>
                <a:cubicBezTo>
                  <a:pt x="414251" y="172488"/>
                  <a:pt x="828502" y="170410"/>
                  <a:pt x="1413164" y="141316"/>
                </a:cubicBezTo>
                <a:cubicBezTo>
                  <a:pt x="1997826" y="112222"/>
                  <a:pt x="2752898" y="56111"/>
                  <a:pt x="3507971" y="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p:cNvSpPr/>
          <p:nvPr/>
        </p:nvSpPr>
        <p:spPr>
          <a:xfrm>
            <a:off x="758281" y="2034073"/>
            <a:ext cx="3981670" cy="3657600"/>
          </a:xfrm>
          <a:custGeom>
            <a:avLst/>
            <a:gdLst>
              <a:gd name="connsiteX0" fmla="*/ 3981670 w 3981670"/>
              <a:gd name="connsiteY0" fmla="*/ 0 h 3657600"/>
              <a:gd name="connsiteX1" fmla="*/ 3421833 w 3981670"/>
              <a:gd name="connsiteY1" fmla="*/ 55984 h 3657600"/>
              <a:gd name="connsiteX2" fmla="*/ 2432788 w 3981670"/>
              <a:gd name="connsiteY2" fmla="*/ 214605 h 3657600"/>
              <a:gd name="connsiteX3" fmla="*/ 1369099 w 3981670"/>
              <a:gd name="connsiteY3" fmla="*/ 503854 h 3657600"/>
              <a:gd name="connsiteX4" fmla="*/ 837254 w 3981670"/>
              <a:gd name="connsiteY4" fmla="*/ 886409 h 3657600"/>
              <a:gd name="connsiteX5" fmla="*/ 510682 w 3981670"/>
              <a:gd name="connsiteY5" fmla="*/ 1530221 h 3657600"/>
              <a:gd name="connsiteX6" fmla="*/ 277417 w 3981670"/>
              <a:gd name="connsiteY6" fmla="*/ 1931437 h 3657600"/>
              <a:gd name="connsiteX7" fmla="*/ 34821 w 3981670"/>
              <a:gd name="connsiteY7" fmla="*/ 2491274 h 3657600"/>
              <a:gd name="connsiteX8" fmla="*/ 6829 w 3981670"/>
              <a:gd name="connsiteY8"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1670" h="3657600">
                <a:moveTo>
                  <a:pt x="3981670" y="0"/>
                </a:moveTo>
                <a:cubicBezTo>
                  <a:pt x="3830825" y="10108"/>
                  <a:pt x="3679980" y="20217"/>
                  <a:pt x="3421833" y="55984"/>
                </a:cubicBezTo>
                <a:cubicBezTo>
                  <a:pt x="3163686" y="91751"/>
                  <a:pt x="2774910" y="139960"/>
                  <a:pt x="2432788" y="214605"/>
                </a:cubicBezTo>
                <a:cubicBezTo>
                  <a:pt x="2090666" y="289250"/>
                  <a:pt x="1635021" y="391887"/>
                  <a:pt x="1369099" y="503854"/>
                </a:cubicBezTo>
                <a:cubicBezTo>
                  <a:pt x="1103177" y="615821"/>
                  <a:pt x="980323" y="715348"/>
                  <a:pt x="837254" y="886409"/>
                </a:cubicBezTo>
                <a:cubicBezTo>
                  <a:pt x="694185" y="1057470"/>
                  <a:pt x="603988" y="1356050"/>
                  <a:pt x="510682" y="1530221"/>
                </a:cubicBezTo>
                <a:cubicBezTo>
                  <a:pt x="417376" y="1704392"/>
                  <a:pt x="356727" y="1771262"/>
                  <a:pt x="277417" y="1931437"/>
                </a:cubicBezTo>
                <a:cubicBezTo>
                  <a:pt x="198107" y="2091612"/>
                  <a:pt x="79919" y="2203580"/>
                  <a:pt x="34821" y="2491274"/>
                </a:cubicBezTo>
                <a:cubicBezTo>
                  <a:pt x="-10277" y="2778968"/>
                  <a:pt x="-1724" y="3218284"/>
                  <a:pt x="6829" y="365760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itle 2"/>
          <p:cNvSpPr txBox="1">
            <a:spLocks/>
          </p:cNvSpPr>
          <p:nvPr/>
        </p:nvSpPr>
        <p:spPr>
          <a:xfrm>
            <a:off x="854824" y="1332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ADD MORE OIL</a:t>
            </a:r>
          </a:p>
        </p:txBody>
      </p:sp>
      <p:sp>
        <p:nvSpPr>
          <p:cNvPr id="13" name="TextBox 12"/>
          <p:cNvSpPr txBox="1"/>
          <p:nvPr/>
        </p:nvSpPr>
        <p:spPr>
          <a:xfrm>
            <a:off x="6202700" y="2175060"/>
            <a:ext cx="3013788" cy="923330"/>
          </a:xfrm>
          <a:prstGeom prst="rect">
            <a:avLst/>
          </a:prstGeom>
          <a:noFill/>
        </p:spPr>
        <p:txBody>
          <a:bodyPr wrap="square" rtlCol="0">
            <a:spAutoFit/>
          </a:bodyPr>
          <a:lstStyle/>
          <a:p>
            <a:r>
              <a:rPr lang="en-US" dirty="0"/>
              <a:t>Air Voids @ </a:t>
            </a:r>
            <a:r>
              <a:rPr lang="en-US" dirty="0" err="1"/>
              <a:t>Ndesign</a:t>
            </a:r>
            <a:r>
              <a:rPr lang="en-US" dirty="0"/>
              <a:t> = lower</a:t>
            </a:r>
          </a:p>
          <a:p>
            <a:r>
              <a:rPr lang="en-US" dirty="0"/>
              <a:t>VMA @ </a:t>
            </a:r>
            <a:r>
              <a:rPr lang="en-US" dirty="0" err="1"/>
              <a:t>Ndesign</a:t>
            </a:r>
            <a:r>
              <a:rPr lang="en-US" dirty="0"/>
              <a:t> = higher</a:t>
            </a:r>
          </a:p>
          <a:p>
            <a:r>
              <a:rPr lang="en-US" dirty="0"/>
              <a:t>Rut depth = higher</a:t>
            </a:r>
          </a:p>
        </p:txBody>
      </p:sp>
    </p:spTree>
    <p:extLst>
      <p:ext uri="{BB962C8B-B14F-4D97-AF65-F5344CB8AC3E}">
        <p14:creationId xmlns:p14="http://schemas.microsoft.com/office/powerpoint/2010/main" val="14373393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05722">
            <a:off x="528185" y="2471636"/>
            <a:ext cx="687975" cy="1328504"/>
          </a:xfrm>
          <a:prstGeom prst="rect">
            <a:avLst/>
          </a:prstGeom>
        </p:spPr>
      </p:pic>
      <p:cxnSp>
        <p:nvCxnSpPr>
          <p:cNvPr id="8" name="Elbow Connector 7"/>
          <p:cNvCxnSpPr/>
          <p:nvPr/>
        </p:nvCxnSpPr>
        <p:spPr>
          <a:xfrm>
            <a:off x="765054" y="937374"/>
            <a:ext cx="10169406" cy="4756844"/>
          </a:xfrm>
          <a:prstGeom prst="bentConnector3">
            <a:avLst>
              <a:gd name="adj1" fmla="val -26"/>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014152" y="1679170"/>
            <a:ext cx="24939" cy="416467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69173" y="5843845"/>
            <a:ext cx="689958" cy="369332"/>
          </a:xfrm>
          <a:prstGeom prst="rect">
            <a:avLst/>
          </a:prstGeom>
          <a:noFill/>
        </p:spPr>
        <p:txBody>
          <a:bodyPr wrap="square" rtlCol="0">
            <a:spAutoFit/>
          </a:bodyPr>
          <a:lstStyle/>
          <a:p>
            <a:r>
              <a:rPr lang="en-US" dirty="0" err="1"/>
              <a:t>N</a:t>
            </a:r>
            <a:r>
              <a:rPr lang="en-US" i="1" baseline="-25000" dirty="0" err="1"/>
              <a:t>initial</a:t>
            </a:r>
            <a:endParaRPr lang="en-US" i="1" baseline="-25000" dirty="0"/>
          </a:p>
        </p:txBody>
      </p:sp>
      <p:cxnSp>
        <p:nvCxnSpPr>
          <p:cNvPr id="20" name="Straight Connector 19"/>
          <p:cNvCxnSpPr/>
          <p:nvPr/>
        </p:nvCxnSpPr>
        <p:spPr>
          <a:xfrm>
            <a:off x="6093229" y="1512916"/>
            <a:ext cx="19395" cy="432261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5742014" y="5835531"/>
            <a:ext cx="741220" cy="369332"/>
          </a:xfrm>
          <a:prstGeom prst="rect">
            <a:avLst/>
          </a:prstGeom>
          <a:noFill/>
        </p:spPr>
        <p:txBody>
          <a:bodyPr wrap="square" rtlCol="0">
            <a:spAutoFit/>
          </a:bodyPr>
          <a:lstStyle/>
          <a:p>
            <a:r>
              <a:rPr lang="en-US" dirty="0" err="1"/>
              <a:t>N</a:t>
            </a:r>
            <a:r>
              <a:rPr lang="en-US" i="1" baseline="-25000" dirty="0" err="1"/>
              <a:t>design</a:t>
            </a:r>
            <a:endParaRPr lang="en-US" i="1" baseline="-25000" dirty="0"/>
          </a:p>
        </p:txBody>
      </p:sp>
      <p:sp>
        <p:nvSpPr>
          <p:cNvPr id="26" name="Freeform 25"/>
          <p:cNvSpPr/>
          <p:nvPr/>
        </p:nvSpPr>
        <p:spPr>
          <a:xfrm>
            <a:off x="774826" y="1785768"/>
            <a:ext cx="7428296" cy="3908449"/>
          </a:xfrm>
          <a:custGeom>
            <a:avLst/>
            <a:gdLst>
              <a:gd name="connsiteX0" fmla="*/ 5318403 w 5318403"/>
              <a:gd name="connsiteY0" fmla="*/ 0 h 3823854"/>
              <a:gd name="connsiteX1" fmla="*/ 3980054 w 5318403"/>
              <a:gd name="connsiteY1" fmla="*/ 182880 h 3823854"/>
              <a:gd name="connsiteX2" fmla="*/ 1743930 w 5318403"/>
              <a:gd name="connsiteY2" fmla="*/ 482138 h 3823854"/>
              <a:gd name="connsiteX3" fmla="*/ 671589 w 5318403"/>
              <a:gd name="connsiteY3" fmla="*/ 872836 h 3823854"/>
              <a:gd name="connsiteX4" fmla="*/ 264265 w 5318403"/>
              <a:gd name="connsiteY4" fmla="*/ 1712421 h 3823854"/>
              <a:gd name="connsiteX5" fmla="*/ 23196 w 5318403"/>
              <a:gd name="connsiteY5" fmla="*/ 2452254 h 3823854"/>
              <a:gd name="connsiteX6" fmla="*/ 23196 w 5318403"/>
              <a:gd name="connsiteY6" fmla="*/ 3823854 h 38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403" h="3823854">
                <a:moveTo>
                  <a:pt x="5318403" y="0"/>
                </a:moveTo>
                <a:lnTo>
                  <a:pt x="3980054" y="182880"/>
                </a:lnTo>
                <a:cubicBezTo>
                  <a:pt x="3384309" y="263236"/>
                  <a:pt x="2295341" y="367145"/>
                  <a:pt x="1743930" y="482138"/>
                </a:cubicBezTo>
                <a:cubicBezTo>
                  <a:pt x="1192519" y="597131"/>
                  <a:pt x="918200" y="667789"/>
                  <a:pt x="671589" y="872836"/>
                </a:cubicBezTo>
                <a:cubicBezTo>
                  <a:pt x="424978" y="1077883"/>
                  <a:pt x="372330" y="1449185"/>
                  <a:pt x="264265" y="1712421"/>
                </a:cubicBezTo>
                <a:cubicBezTo>
                  <a:pt x="156199" y="1975657"/>
                  <a:pt x="63374" y="2100349"/>
                  <a:pt x="23196" y="2452254"/>
                </a:cubicBezTo>
                <a:cubicBezTo>
                  <a:pt x="-16982" y="2804159"/>
                  <a:pt x="3107" y="3314006"/>
                  <a:pt x="23196" y="382385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688378" y="1862051"/>
            <a:ext cx="3507971" cy="174567"/>
          </a:xfrm>
          <a:custGeom>
            <a:avLst/>
            <a:gdLst>
              <a:gd name="connsiteX0" fmla="*/ 0 w 3507971"/>
              <a:gd name="connsiteY0" fmla="*/ 174567 h 174567"/>
              <a:gd name="connsiteX1" fmla="*/ 1413164 w 3507971"/>
              <a:gd name="connsiteY1" fmla="*/ 141316 h 174567"/>
              <a:gd name="connsiteX2" fmla="*/ 3507971 w 3507971"/>
              <a:gd name="connsiteY2" fmla="*/ 0 h 174567"/>
            </a:gdLst>
            <a:ahLst/>
            <a:cxnLst>
              <a:cxn ang="0">
                <a:pos x="connsiteX0" y="connsiteY0"/>
              </a:cxn>
              <a:cxn ang="0">
                <a:pos x="connsiteX1" y="connsiteY1"/>
              </a:cxn>
              <a:cxn ang="0">
                <a:pos x="connsiteX2" y="connsiteY2"/>
              </a:cxn>
            </a:cxnLst>
            <a:rect l="l" t="t" r="r" b="b"/>
            <a:pathLst>
              <a:path w="3507971" h="174567">
                <a:moveTo>
                  <a:pt x="0" y="174567"/>
                </a:moveTo>
                <a:cubicBezTo>
                  <a:pt x="414251" y="172488"/>
                  <a:pt x="828502" y="170410"/>
                  <a:pt x="1413164" y="141316"/>
                </a:cubicBezTo>
                <a:cubicBezTo>
                  <a:pt x="1997826" y="112222"/>
                  <a:pt x="2752898" y="56111"/>
                  <a:pt x="3507971" y="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 name="Freeform 1"/>
          <p:cNvSpPr/>
          <p:nvPr/>
        </p:nvSpPr>
        <p:spPr>
          <a:xfrm>
            <a:off x="758281" y="2034073"/>
            <a:ext cx="3981670" cy="3657600"/>
          </a:xfrm>
          <a:custGeom>
            <a:avLst/>
            <a:gdLst>
              <a:gd name="connsiteX0" fmla="*/ 3981670 w 3981670"/>
              <a:gd name="connsiteY0" fmla="*/ 0 h 3657600"/>
              <a:gd name="connsiteX1" fmla="*/ 3421833 w 3981670"/>
              <a:gd name="connsiteY1" fmla="*/ 55984 h 3657600"/>
              <a:gd name="connsiteX2" fmla="*/ 2432788 w 3981670"/>
              <a:gd name="connsiteY2" fmla="*/ 214605 h 3657600"/>
              <a:gd name="connsiteX3" fmla="*/ 1369099 w 3981670"/>
              <a:gd name="connsiteY3" fmla="*/ 503854 h 3657600"/>
              <a:gd name="connsiteX4" fmla="*/ 837254 w 3981670"/>
              <a:gd name="connsiteY4" fmla="*/ 886409 h 3657600"/>
              <a:gd name="connsiteX5" fmla="*/ 510682 w 3981670"/>
              <a:gd name="connsiteY5" fmla="*/ 1530221 h 3657600"/>
              <a:gd name="connsiteX6" fmla="*/ 277417 w 3981670"/>
              <a:gd name="connsiteY6" fmla="*/ 1931437 h 3657600"/>
              <a:gd name="connsiteX7" fmla="*/ 34821 w 3981670"/>
              <a:gd name="connsiteY7" fmla="*/ 2491274 h 3657600"/>
              <a:gd name="connsiteX8" fmla="*/ 6829 w 3981670"/>
              <a:gd name="connsiteY8"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1670" h="3657600">
                <a:moveTo>
                  <a:pt x="3981670" y="0"/>
                </a:moveTo>
                <a:cubicBezTo>
                  <a:pt x="3830825" y="10108"/>
                  <a:pt x="3679980" y="20217"/>
                  <a:pt x="3421833" y="55984"/>
                </a:cubicBezTo>
                <a:cubicBezTo>
                  <a:pt x="3163686" y="91751"/>
                  <a:pt x="2774910" y="139960"/>
                  <a:pt x="2432788" y="214605"/>
                </a:cubicBezTo>
                <a:cubicBezTo>
                  <a:pt x="2090666" y="289250"/>
                  <a:pt x="1635021" y="391887"/>
                  <a:pt x="1369099" y="503854"/>
                </a:cubicBezTo>
                <a:cubicBezTo>
                  <a:pt x="1103177" y="615821"/>
                  <a:pt x="980323" y="715348"/>
                  <a:pt x="837254" y="886409"/>
                </a:cubicBezTo>
                <a:cubicBezTo>
                  <a:pt x="694185" y="1057470"/>
                  <a:pt x="603988" y="1356050"/>
                  <a:pt x="510682" y="1530221"/>
                </a:cubicBezTo>
                <a:cubicBezTo>
                  <a:pt x="417376" y="1704392"/>
                  <a:pt x="356727" y="1771262"/>
                  <a:pt x="277417" y="1931437"/>
                </a:cubicBezTo>
                <a:cubicBezTo>
                  <a:pt x="198107" y="2091612"/>
                  <a:pt x="79919" y="2203580"/>
                  <a:pt x="34821" y="2491274"/>
                </a:cubicBezTo>
                <a:cubicBezTo>
                  <a:pt x="-10277" y="2778968"/>
                  <a:pt x="-1724" y="3218284"/>
                  <a:pt x="6829" y="365760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Title 2"/>
          <p:cNvSpPr txBox="1">
            <a:spLocks/>
          </p:cNvSpPr>
          <p:nvPr/>
        </p:nvSpPr>
        <p:spPr>
          <a:xfrm>
            <a:off x="854824" y="1332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ADD MORE OIL</a:t>
            </a:r>
          </a:p>
        </p:txBody>
      </p:sp>
      <p:sp>
        <p:nvSpPr>
          <p:cNvPr id="3" name="TextBox 2"/>
          <p:cNvSpPr txBox="1"/>
          <p:nvPr/>
        </p:nvSpPr>
        <p:spPr>
          <a:xfrm>
            <a:off x="1359131" y="3693459"/>
            <a:ext cx="2504657" cy="369332"/>
          </a:xfrm>
          <a:prstGeom prst="rect">
            <a:avLst/>
          </a:prstGeom>
          <a:noFill/>
        </p:spPr>
        <p:txBody>
          <a:bodyPr wrap="square" rtlCol="0">
            <a:spAutoFit/>
          </a:bodyPr>
          <a:lstStyle/>
          <a:p>
            <a:r>
              <a:rPr lang="en-US" dirty="0"/>
              <a:t>%</a:t>
            </a:r>
            <a:r>
              <a:rPr lang="en-US" dirty="0" err="1"/>
              <a:t>Gmm</a:t>
            </a:r>
            <a:r>
              <a:rPr lang="en-US" dirty="0"/>
              <a:t> @ </a:t>
            </a:r>
            <a:r>
              <a:rPr lang="en-US" dirty="0" err="1"/>
              <a:t>N</a:t>
            </a:r>
            <a:r>
              <a:rPr lang="en-US" i="1" baseline="-25000" dirty="0" err="1"/>
              <a:t>initial</a:t>
            </a:r>
            <a:r>
              <a:rPr lang="en-US" dirty="0"/>
              <a:t> = higher</a:t>
            </a:r>
          </a:p>
        </p:txBody>
      </p:sp>
      <p:sp>
        <p:nvSpPr>
          <p:cNvPr id="9" name="5-Point Star 8"/>
          <p:cNvSpPr/>
          <p:nvPr/>
        </p:nvSpPr>
        <p:spPr>
          <a:xfrm>
            <a:off x="5854440" y="1463727"/>
            <a:ext cx="516367" cy="44518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4488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37CD0-4411-7BD2-581B-06F5D7DC83CC}"/>
              </a:ext>
            </a:extLst>
          </p:cNvPr>
          <p:cNvSpPr>
            <a:spLocks noGrp="1"/>
          </p:cNvSpPr>
          <p:nvPr>
            <p:ph type="ctrTitle"/>
          </p:nvPr>
        </p:nvSpPr>
        <p:spPr>
          <a:xfrm>
            <a:off x="1431721" y="2235200"/>
            <a:ext cx="9144000" cy="2387600"/>
          </a:xfrm>
        </p:spPr>
        <p:txBody>
          <a:bodyPr>
            <a:normAutofit fontScale="90000"/>
          </a:bodyPr>
          <a:lstStyle/>
          <a:p>
            <a:r>
              <a:rPr lang="en-US" dirty="0"/>
              <a:t>TRC 2201: Update to ARDOT Superpave Gyratory Compaction Specification to Increase Pavement Durability</a:t>
            </a:r>
          </a:p>
        </p:txBody>
      </p:sp>
    </p:spTree>
    <p:extLst>
      <p:ext uri="{BB962C8B-B14F-4D97-AF65-F5344CB8AC3E}">
        <p14:creationId xmlns:p14="http://schemas.microsoft.com/office/powerpoint/2010/main" val="41601192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descr="A person holding a dog&#10;&#10;Description automatically generated with medium confidence">
            <a:extLst>
              <a:ext uri="{FF2B5EF4-FFF2-40B4-BE49-F238E27FC236}">
                <a16:creationId xmlns:a16="http://schemas.microsoft.com/office/drawing/2014/main" id="{667A9F67-2D26-866F-8079-BB73833E35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pic>
        <p:nvPicPr>
          <p:cNvPr id="2" name="5456D08D">
            <a:hlinkClick r:id="" action="ppaction://media"/>
            <a:extLst>
              <a:ext uri="{FF2B5EF4-FFF2-40B4-BE49-F238E27FC236}">
                <a16:creationId xmlns:a16="http://schemas.microsoft.com/office/drawing/2014/main" id="{FD3963B8-FF43-DF08-7AFC-DA99F14FC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40" y="121870"/>
            <a:ext cx="609600" cy="609600"/>
          </a:xfrm>
          <a:prstGeom prst="rect">
            <a:avLst/>
          </a:prstGeom>
        </p:spPr>
      </p:pic>
      <p:pic>
        <p:nvPicPr>
          <p:cNvPr id="3" name="Picture 2" descr="Text&#10;&#10;Description automatically generated">
            <a:extLst>
              <a:ext uri="{FF2B5EF4-FFF2-40B4-BE49-F238E27FC236}">
                <a16:creationId xmlns:a16="http://schemas.microsoft.com/office/drawing/2014/main" id="{42328070-FDF0-3338-8F56-EC8876026CA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20804" y="4592576"/>
            <a:ext cx="2073611" cy="1340640"/>
          </a:xfrm>
          <a:prstGeom prst="rect">
            <a:avLst/>
          </a:prstGeom>
        </p:spPr>
      </p:pic>
    </p:spTree>
    <p:extLst>
      <p:ext uri="{BB962C8B-B14F-4D97-AF65-F5344CB8AC3E}">
        <p14:creationId xmlns:p14="http://schemas.microsoft.com/office/powerpoint/2010/main" val="5000749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descr="A person holding a dog&#10;&#10;Description automatically generated with medium confidence">
            <a:extLst>
              <a:ext uri="{FF2B5EF4-FFF2-40B4-BE49-F238E27FC236}">
                <a16:creationId xmlns:a16="http://schemas.microsoft.com/office/drawing/2014/main" id="{667A9F67-2D26-866F-8079-BB73833E35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pic>
        <p:nvPicPr>
          <p:cNvPr id="2" name="5456D08D">
            <a:hlinkClick r:id="" action="ppaction://media"/>
            <a:extLst>
              <a:ext uri="{FF2B5EF4-FFF2-40B4-BE49-F238E27FC236}">
                <a16:creationId xmlns:a16="http://schemas.microsoft.com/office/drawing/2014/main" id="{FD3963B8-FF43-DF08-7AFC-DA99F14FC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pic>
        <p:nvPicPr>
          <p:cNvPr id="3" name="Picture 2" descr="Text&#10;&#10;Description automatically generated">
            <a:extLst>
              <a:ext uri="{FF2B5EF4-FFF2-40B4-BE49-F238E27FC236}">
                <a16:creationId xmlns:a16="http://schemas.microsoft.com/office/drawing/2014/main" id="{42328070-FDF0-3338-8F56-EC8876026CA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20804" y="4592576"/>
            <a:ext cx="2073611" cy="1340640"/>
          </a:xfrm>
          <a:prstGeom prst="rect">
            <a:avLst/>
          </a:prstGeom>
        </p:spPr>
      </p:pic>
    </p:spTree>
    <p:extLst>
      <p:ext uri="{BB962C8B-B14F-4D97-AF65-F5344CB8AC3E}">
        <p14:creationId xmlns:p14="http://schemas.microsoft.com/office/powerpoint/2010/main" val="22126287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CB95732-565A-4D2C-A3AB-CC460C0D38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7F1AF47-AE98-4034-BD91-1976FA4D9C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EC0EE2B-2029-48DD-893D-F528E651B0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45AE1D08-1ED1-4F59-B42F-4D8EA33DC8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9A79B912-88EA-4640-BDEB-51B3B11A02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a:extLst>
              <a:ext uri="{FF2B5EF4-FFF2-40B4-BE49-F238E27FC236}">
                <a16:creationId xmlns:a16="http://schemas.microsoft.com/office/drawing/2014/main" id="{46E09970-AE10-18B9-9987-77778716814A}"/>
              </a:ext>
            </a:extLst>
          </p:cNvPr>
          <p:cNvPicPr>
            <a:picLocks noChangeAspect="1"/>
          </p:cNvPicPr>
          <p:nvPr/>
        </p:nvPicPr>
        <p:blipFill>
          <a:blip r:embed="rId3"/>
          <a:stretch>
            <a:fillRect/>
          </a:stretch>
        </p:blipFill>
        <p:spPr>
          <a:xfrm>
            <a:off x="5208386" y="478713"/>
            <a:ext cx="2780232" cy="2695123"/>
          </a:xfrm>
          <a:prstGeom prst="rect">
            <a:avLst/>
          </a:prstGeom>
        </p:spPr>
      </p:pic>
      <p:pic>
        <p:nvPicPr>
          <p:cNvPr id="5" name="Picture 4">
            <a:extLst>
              <a:ext uri="{FF2B5EF4-FFF2-40B4-BE49-F238E27FC236}">
                <a16:creationId xmlns:a16="http://schemas.microsoft.com/office/drawing/2014/main" id="{7880621F-C7F3-4B1D-267A-68992BB1B07C}"/>
              </a:ext>
            </a:extLst>
          </p:cNvPr>
          <p:cNvPicPr>
            <a:picLocks noChangeAspect="1"/>
          </p:cNvPicPr>
          <p:nvPr/>
        </p:nvPicPr>
        <p:blipFill>
          <a:blip r:embed="rId4"/>
          <a:stretch>
            <a:fillRect/>
          </a:stretch>
        </p:blipFill>
        <p:spPr>
          <a:xfrm>
            <a:off x="8293930" y="478712"/>
            <a:ext cx="3090910" cy="2695123"/>
          </a:xfrm>
          <a:prstGeom prst="rect">
            <a:avLst/>
          </a:prstGeom>
        </p:spPr>
      </p:pic>
      <p:pic>
        <p:nvPicPr>
          <p:cNvPr id="7" name="Picture 6" descr="Logo, company name&#10;&#10;Description automatically generated">
            <a:extLst>
              <a:ext uri="{FF2B5EF4-FFF2-40B4-BE49-F238E27FC236}">
                <a16:creationId xmlns:a16="http://schemas.microsoft.com/office/drawing/2014/main" id="{0811C25E-AB5C-6AB9-980B-7A7E77A789A1}"/>
              </a:ext>
            </a:extLst>
          </p:cNvPr>
          <p:cNvPicPr>
            <a:picLocks noChangeAspect="1"/>
          </p:cNvPicPr>
          <p:nvPr/>
        </p:nvPicPr>
        <p:blipFill>
          <a:blip r:embed="rId5"/>
          <a:stretch>
            <a:fillRect/>
          </a:stretch>
        </p:blipFill>
        <p:spPr>
          <a:xfrm>
            <a:off x="4881918" y="3429000"/>
            <a:ext cx="6550666" cy="2887465"/>
          </a:xfrm>
          <a:prstGeom prst="rect">
            <a:avLst/>
          </a:prstGeom>
        </p:spPr>
      </p:pic>
    </p:spTree>
    <p:extLst>
      <p:ext uri="{BB962C8B-B14F-4D97-AF65-F5344CB8AC3E}">
        <p14:creationId xmlns:p14="http://schemas.microsoft.com/office/powerpoint/2010/main" val="17995016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845F9-3851-7C95-3957-384035E6DF15}"/>
              </a:ext>
            </a:extLst>
          </p:cNvPr>
          <p:cNvPicPr>
            <a:picLocks noChangeAspect="1"/>
          </p:cNvPicPr>
          <p:nvPr/>
        </p:nvPicPr>
        <p:blipFill>
          <a:blip r:embed="rId3"/>
          <a:stretch>
            <a:fillRect/>
          </a:stretch>
        </p:blipFill>
        <p:spPr>
          <a:xfrm>
            <a:off x="104774" y="216646"/>
            <a:ext cx="5133975" cy="5247058"/>
          </a:xfrm>
          <a:prstGeom prst="rect">
            <a:avLst/>
          </a:prstGeom>
        </p:spPr>
      </p:pic>
      <p:pic>
        <p:nvPicPr>
          <p:cNvPr id="9" name="Picture 8">
            <a:extLst>
              <a:ext uri="{FF2B5EF4-FFF2-40B4-BE49-F238E27FC236}">
                <a16:creationId xmlns:a16="http://schemas.microsoft.com/office/drawing/2014/main" id="{8F8F09C6-F2D3-9623-0EDC-4D2AED1EA20A}"/>
              </a:ext>
            </a:extLst>
          </p:cNvPr>
          <p:cNvPicPr>
            <a:picLocks noChangeAspect="1"/>
          </p:cNvPicPr>
          <p:nvPr/>
        </p:nvPicPr>
        <p:blipFill>
          <a:blip r:embed="rId4"/>
          <a:stretch>
            <a:fillRect/>
          </a:stretch>
        </p:blipFill>
        <p:spPr>
          <a:xfrm>
            <a:off x="5389356" y="861821"/>
            <a:ext cx="6637693" cy="4294978"/>
          </a:xfrm>
          <a:prstGeom prst="rect">
            <a:avLst/>
          </a:prstGeom>
        </p:spPr>
      </p:pic>
    </p:spTree>
    <p:extLst>
      <p:ext uri="{BB962C8B-B14F-4D97-AF65-F5344CB8AC3E}">
        <p14:creationId xmlns:p14="http://schemas.microsoft.com/office/powerpoint/2010/main" val="3225644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7C3FEE6-47C5-4487-9705-6BD74AC100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3493" y="-178318"/>
            <a:ext cx="11513127" cy="8896508"/>
          </a:xfrm>
          <a:prstGeom prst="rect">
            <a:avLst/>
          </a:prstGeom>
        </p:spPr>
      </p:pic>
      <p:sp>
        <p:nvSpPr>
          <p:cNvPr id="9" name="TextBox 8">
            <a:extLst>
              <a:ext uri="{FF2B5EF4-FFF2-40B4-BE49-F238E27FC236}">
                <a16:creationId xmlns:a16="http://schemas.microsoft.com/office/drawing/2014/main" id="{FE2FE287-3E7B-4428-9012-6D7BB720B9F6}"/>
              </a:ext>
            </a:extLst>
          </p:cNvPr>
          <p:cNvSpPr txBox="1"/>
          <p:nvPr/>
        </p:nvSpPr>
        <p:spPr>
          <a:xfrm>
            <a:off x="4510558" y="974035"/>
            <a:ext cx="7370618" cy="1015663"/>
          </a:xfrm>
          <a:prstGeom prst="rect">
            <a:avLst/>
          </a:prstGeom>
          <a:noFill/>
        </p:spPr>
        <p:txBody>
          <a:bodyPr wrap="square" rtlCol="0">
            <a:spAutoFit/>
          </a:bodyPr>
          <a:lstStyle/>
          <a:p>
            <a:r>
              <a:rPr lang="en-US" sz="6000" b="1" dirty="0">
                <a:solidFill>
                  <a:schemeClr val="bg1"/>
                </a:solidFill>
              </a:rPr>
              <a:t>THE KEY TO SUCCESS</a:t>
            </a:r>
          </a:p>
        </p:txBody>
      </p:sp>
    </p:spTree>
    <p:extLst>
      <p:ext uri="{BB962C8B-B14F-4D97-AF65-F5344CB8AC3E}">
        <p14:creationId xmlns:p14="http://schemas.microsoft.com/office/powerpoint/2010/main" val="18940217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spTree>
    <p:extLst>
      <p:ext uri="{BB962C8B-B14F-4D97-AF65-F5344CB8AC3E}">
        <p14:creationId xmlns:p14="http://schemas.microsoft.com/office/powerpoint/2010/main" val="2365734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advTm="150">
        <p159:morph option="byObject"/>
      </p:transition>
    </mc:Choice>
    <mc:Fallback xmlns="">
      <p:transition advClick="0" advTm="15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5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D09D635-D842-ECA3-B482-F2BAB23F53F5}"/>
              </a:ext>
            </a:extLst>
          </p:cNvPr>
          <p:cNvPicPr>
            <a:picLocks noChangeAspect="1"/>
          </p:cNvPicPr>
          <p:nvPr/>
        </p:nvPicPr>
        <p:blipFill>
          <a:blip r:embed="rId3"/>
          <a:stretch>
            <a:fillRect/>
          </a:stretch>
        </p:blipFill>
        <p:spPr>
          <a:xfrm>
            <a:off x="457200" y="736473"/>
            <a:ext cx="11277600" cy="5385054"/>
          </a:xfrm>
          <a:prstGeom prst="rect">
            <a:avLst/>
          </a:prstGeom>
        </p:spPr>
      </p:pic>
    </p:spTree>
    <p:extLst>
      <p:ext uri="{BB962C8B-B14F-4D97-AF65-F5344CB8AC3E}">
        <p14:creationId xmlns:p14="http://schemas.microsoft.com/office/powerpoint/2010/main" val="37422847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84D3F1A-273A-85DA-EF71-1E6332FC4FFA}"/>
              </a:ext>
            </a:extLst>
          </p:cNvPr>
          <p:cNvPicPr>
            <a:picLocks noChangeAspect="1"/>
          </p:cNvPicPr>
          <p:nvPr/>
        </p:nvPicPr>
        <p:blipFill>
          <a:blip r:embed="rId3"/>
          <a:stretch>
            <a:fillRect/>
          </a:stretch>
        </p:blipFill>
        <p:spPr>
          <a:xfrm>
            <a:off x="1992357" y="582821"/>
            <a:ext cx="7977986" cy="5943600"/>
          </a:xfrm>
          <a:prstGeom prst="rect">
            <a:avLst/>
          </a:prstGeom>
        </p:spPr>
      </p:pic>
      <p:sp>
        <p:nvSpPr>
          <p:cNvPr id="3" name="TextBox 2">
            <a:extLst>
              <a:ext uri="{FF2B5EF4-FFF2-40B4-BE49-F238E27FC236}">
                <a16:creationId xmlns:a16="http://schemas.microsoft.com/office/drawing/2014/main" id="{CB3B6259-7718-CBA2-5920-4C8EA7DEDE79}"/>
              </a:ext>
            </a:extLst>
          </p:cNvPr>
          <p:cNvSpPr txBox="1"/>
          <p:nvPr/>
        </p:nvSpPr>
        <p:spPr>
          <a:xfrm>
            <a:off x="3993159" y="1963436"/>
            <a:ext cx="3976382" cy="3139321"/>
          </a:xfrm>
          <a:prstGeom prst="rect">
            <a:avLst/>
          </a:prstGeom>
          <a:noFill/>
        </p:spPr>
        <p:txBody>
          <a:bodyPr wrap="square" rtlCol="0">
            <a:spAutoFit/>
          </a:bodyPr>
          <a:lstStyle/>
          <a:p>
            <a:pPr algn="ctr"/>
            <a:r>
              <a:rPr lang="en-US" dirty="0"/>
              <a:t> </a:t>
            </a:r>
            <a:r>
              <a:rPr lang="en-US" sz="5400" dirty="0">
                <a:solidFill>
                  <a:srgbClr val="FFFF00"/>
                </a:solidFill>
              </a:rPr>
              <a:t>PRODUCE </a:t>
            </a:r>
          </a:p>
          <a:p>
            <a:pPr algn="ctr"/>
            <a:r>
              <a:rPr lang="en-US" sz="7200" dirty="0">
                <a:solidFill>
                  <a:srgbClr val="FFFF00"/>
                </a:solidFill>
              </a:rPr>
              <a:t>AMAZING</a:t>
            </a:r>
            <a:r>
              <a:rPr lang="en-US" sz="5400" dirty="0">
                <a:solidFill>
                  <a:srgbClr val="FFFF00"/>
                </a:solidFill>
              </a:rPr>
              <a:t> </a:t>
            </a:r>
          </a:p>
          <a:p>
            <a:pPr algn="ctr"/>
            <a:r>
              <a:rPr lang="en-US" sz="5400" dirty="0">
                <a:solidFill>
                  <a:srgbClr val="FFFF00"/>
                </a:solidFill>
                <a:latin typeface="Arial Black" panose="020B0A04020102020204" pitchFamily="34" charset="0"/>
              </a:rPr>
              <a:t>ASPHALT</a:t>
            </a:r>
          </a:p>
          <a:p>
            <a:endParaRPr lang="en-US" dirty="0"/>
          </a:p>
        </p:txBody>
      </p:sp>
    </p:spTree>
    <p:extLst>
      <p:ext uri="{BB962C8B-B14F-4D97-AF65-F5344CB8AC3E}">
        <p14:creationId xmlns:p14="http://schemas.microsoft.com/office/powerpoint/2010/main" val="8969368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7D807-4B0A-D8E8-9465-DA68FAE228C6}"/>
              </a:ext>
            </a:extLst>
          </p:cNvPr>
          <p:cNvPicPr>
            <a:picLocks noChangeAspect="1"/>
          </p:cNvPicPr>
          <p:nvPr/>
        </p:nvPicPr>
        <p:blipFill>
          <a:blip r:embed="rId2"/>
          <a:stretch>
            <a:fillRect/>
          </a:stretch>
        </p:blipFill>
        <p:spPr>
          <a:xfrm>
            <a:off x="59857" y="208633"/>
            <a:ext cx="5667375" cy="5819775"/>
          </a:xfrm>
          <a:prstGeom prst="rect">
            <a:avLst/>
          </a:prstGeom>
        </p:spPr>
      </p:pic>
      <p:pic>
        <p:nvPicPr>
          <p:cNvPr id="7" name="Picture 6">
            <a:extLst>
              <a:ext uri="{FF2B5EF4-FFF2-40B4-BE49-F238E27FC236}">
                <a16:creationId xmlns:a16="http://schemas.microsoft.com/office/drawing/2014/main" id="{4656EE7D-A520-3189-3B1B-A4AF1D792C98}"/>
              </a:ext>
            </a:extLst>
          </p:cNvPr>
          <p:cNvPicPr>
            <a:picLocks noChangeAspect="1"/>
          </p:cNvPicPr>
          <p:nvPr/>
        </p:nvPicPr>
        <p:blipFill>
          <a:blip r:embed="rId3"/>
          <a:stretch>
            <a:fillRect/>
          </a:stretch>
        </p:blipFill>
        <p:spPr>
          <a:xfrm>
            <a:off x="6590950" y="268797"/>
            <a:ext cx="5019675" cy="5867400"/>
          </a:xfrm>
          <a:prstGeom prst="rect">
            <a:avLst/>
          </a:prstGeom>
        </p:spPr>
      </p:pic>
      <p:sp>
        <p:nvSpPr>
          <p:cNvPr id="8" name="TextBox 7">
            <a:extLst>
              <a:ext uri="{FF2B5EF4-FFF2-40B4-BE49-F238E27FC236}">
                <a16:creationId xmlns:a16="http://schemas.microsoft.com/office/drawing/2014/main" id="{EB2F5C6D-75E2-DAA8-1707-324AF0EAE6B9}"/>
              </a:ext>
            </a:extLst>
          </p:cNvPr>
          <p:cNvSpPr txBox="1"/>
          <p:nvPr/>
        </p:nvSpPr>
        <p:spPr>
          <a:xfrm>
            <a:off x="2476324" y="6136197"/>
            <a:ext cx="988330" cy="523220"/>
          </a:xfrm>
          <a:prstGeom prst="rect">
            <a:avLst/>
          </a:prstGeom>
          <a:noFill/>
        </p:spPr>
        <p:txBody>
          <a:bodyPr wrap="square" rtlCol="0">
            <a:spAutoFit/>
          </a:bodyPr>
          <a:lstStyle/>
          <a:p>
            <a:r>
              <a:rPr lang="en-US" sz="2800" dirty="0"/>
              <a:t>2015</a:t>
            </a:r>
          </a:p>
        </p:txBody>
      </p:sp>
      <p:sp>
        <p:nvSpPr>
          <p:cNvPr id="9" name="TextBox 8">
            <a:extLst>
              <a:ext uri="{FF2B5EF4-FFF2-40B4-BE49-F238E27FC236}">
                <a16:creationId xmlns:a16="http://schemas.microsoft.com/office/drawing/2014/main" id="{ACA2C338-0E1E-E7DF-BBBA-254FA17E5090}"/>
              </a:ext>
            </a:extLst>
          </p:cNvPr>
          <p:cNvSpPr txBox="1"/>
          <p:nvPr/>
        </p:nvSpPr>
        <p:spPr>
          <a:xfrm>
            <a:off x="8917498" y="6136197"/>
            <a:ext cx="915635" cy="523220"/>
          </a:xfrm>
          <a:prstGeom prst="rect">
            <a:avLst/>
          </a:prstGeom>
          <a:noFill/>
        </p:spPr>
        <p:txBody>
          <a:bodyPr wrap="none" rtlCol="0">
            <a:spAutoFit/>
          </a:bodyPr>
          <a:lstStyle/>
          <a:p>
            <a:r>
              <a:rPr lang="en-US" sz="2800" dirty="0"/>
              <a:t>2020</a:t>
            </a:r>
          </a:p>
        </p:txBody>
      </p:sp>
    </p:spTree>
    <p:extLst>
      <p:ext uri="{BB962C8B-B14F-4D97-AF65-F5344CB8AC3E}">
        <p14:creationId xmlns:p14="http://schemas.microsoft.com/office/powerpoint/2010/main" val="4221165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C8021A-883F-AC05-9706-DD202AD1AA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6245" y="31491"/>
            <a:ext cx="9060024" cy="679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9393C4C-6B75-94FA-3CC6-F6D5A42A8CBE}"/>
              </a:ext>
            </a:extLst>
          </p:cNvPr>
          <p:cNvSpPr txBox="1"/>
          <p:nvPr/>
        </p:nvSpPr>
        <p:spPr>
          <a:xfrm>
            <a:off x="2644140" y="2964181"/>
            <a:ext cx="1463040" cy="769441"/>
          </a:xfrm>
          <a:prstGeom prst="rect">
            <a:avLst/>
          </a:prstGeom>
          <a:noFill/>
        </p:spPr>
        <p:txBody>
          <a:bodyPr wrap="square" rtlCol="0">
            <a:spAutoFit/>
          </a:bodyPr>
          <a:lstStyle/>
          <a:p>
            <a:r>
              <a:rPr lang="en-US" sz="4400" dirty="0">
                <a:solidFill>
                  <a:srgbClr val="FF0000"/>
                </a:solidFill>
              </a:rPr>
              <a:t>2015</a:t>
            </a:r>
          </a:p>
        </p:txBody>
      </p:sp>
      <p:sp>
        <p:nvSpPr>
          <p:cNvPr id="3" name="TextBox 2">
            <a:extLst>
              <a:ext uri="{FF2B5EF4-FFF2-40B4-BE49-F238E27FC236}">
                <a16:creationId xmlns:a16="http://schemas.microsoft.com/office/drawing/2014/main" id="{5D42B028-211C-5EE7-F198-6B4A0B5F1A70}"/>
              </a:ext>
            </a:extLst>
          </p:cNvPr>
          <p:cNvSpPr txBox="1"/>
          <p:nvPr/>
        </p:nvSpPr>
        <p:spPr>
          <a:xfrm>
            <a:off x="6845531" y="2709602"/>
            <a:ext cx="1463040" cy="769441"/>
          </a:xfrm>
          <a:prstGeom prst="rect">
            <a:avLst/>
          </a:prstGeom>
          <a:noFill/>
        </p:spPr>
        <p:txBody>
          <a:bodyPr wrap="square" rtlCol="0">
            <a:spAutoFit/>
          </a:bodyPr>
          <a:lstStyle/>
          <a:p>
            <a:r>
              <a:rPr lang="en-US" sz="4400" dirty="0">
                <a:solidFill>
                  <a:srgbClr val="FF0000"/>
                </a:solidFill>
              </a:rPr>
              <a:t>1998</a:t>
            </a:r>
          </a:p>
        </p:txBody>
      </p:sp>
    </p:spTree>
    <p:extLst>
      <p:ext uri="{BB962C8B-B14F-4D97-AF65-F5344CB8AC3E}">
        <p14:creationId xmlns:p14="http://schemas.microsoft.com/office/powerpoint/2010/main" val="22110561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C8021A-883F-AC05-9706-DD202AD1AA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0" y="-7970155"/>
            <a:ext cx="32187469" cy="2414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9393C4C-6B75-94FA-3CC6-F6D5A42A8CBE}"/>
              </a:ext>
            </a:extLst>
          </p:cNvPr>
          <p:cNvSpPr txBox="1"/>
          <p:nvPr/>
        </p:nvSpPr>
        <p:spPr>
          <a:xfrm>
            <a:off x="2644140" y="2964181"/>
            <a:ext cx="1463040" cy="769441"/>
          </a:xfrm>
          <a:prstGeom prst="rect">
            <a:avLst/>
          </a:prstGeom>
          <a:noFill/>
        </p:spPr>
        <p:txBody>
          <a:bodyPr wrap="square" rtlCol="0">
            <a:spAutoFit/>
          </a:bodyPr>
          <a:lstStyle/>
          <a:p>
            <a:r>
              <a:rPr lang="en-US" sz="4400" dirty="0">
                <a:solidFill>
                  <a:srgbClr val="FF0000"/>
                </a:solidFill>
              </a:rPr>
              <a:t>2015</a:t>
            </a:r>
          </a:p>
        </p:txBody>
      </p:sp>
    </p:spTree>
    <p:extLst>
      <p:ext uri="{BB962C8B-B14F-4D97-AF65-F5344CB8AC3E}">
        <p14:creationId xmlns:p14="http://schemas.microsoft.com/office/powerpoint/2010/main" val="37885710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C8021A-883F-AC05-9706-DD202AD1AA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6245" y="31491"/>
            <a:ext cx="9060024" cy="679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9393C4C-6B75-94FA-3CC6-F6D5A42A8CBE}"/>
              </a:ext>
            </a:extLst>
          </p:cNvPr>
          <p:cNvSpPr txBox="1"/>
          <p:nvPr/>
        </p:nvSpPr>
        <p:spPr>
          <a:xfrm>
            <a:off x="2644140" y="2964181"/>
            <a:ext cx="1463040" cy="769441"/>
          </a:xfrm>
          <a:prstGeom prst="rect">
            <a:avLst/>
          </a:prstGeom>
          <a:noFill/>
        </p:spPr>
        <p:txBody>
          <a:bodyPr wrap="square" rtlCol="0">
            <a:spAutoFit/>
          </a:bodyPr>
          <a:lstStyle/>
          <a:p>
            <a:r>
              <a:rPr lang="en-US" sz="4400" dirty="0">
                <a:solidFill>
                  <a:srgbClr val="FF0000"/>
                </a:solidFill>
              </a:rPr>
              <a:t>2015</a:t>
            </a:r>
          </a:p>
        </p:txBody>
      </p:sp>
      <p:sp>
        <p:nvSpPr>
          <p:cNvPr id="3" name="TextBox 2">
            <a:extLst>
              <a:ext uri="{FF2B5EF4-FFF2-40B4-BE49-F238E27FC236}">
                <a16:creationId xmlns:a16="http://schemas.microsoft.com/office/drawing/2014/main" id="{5D42B028-211C-5EE7-F198-6B4A0B5F1A70}"/>
              </a:ext>
            </a:extLst>
          </p:cNvPr>
          <p:cNvSpPr txBox="1"/>
          <p:nvPr/>
        </p:nvSpPr>
        <p:spPr>
          <a:xfrm>
            <a:off x="6845531" y="2709602"/>
            <a:ext cx="1463040" cy="769441"/>
          </a:xfrm>
          <a:prstGeom prst="rect">
            <a:avLst/>
          </a:prstGeom>
          <a:noFill/>
        </p:spPr>
        <p:txBody>
          <a:bodyPr wrap="square" rtlCol="0">
            <a:spAutoFit/>
          </a:bodyPr>
          <a:lstStyle/>
          <a:p>
            <a:r>
              <a:rPr lang="en-US" sz="4400" dirty="0">
                <a:solidFill>
                  <a:srgbClr val="FF0000"/>
                </a:solidFill>
              </a:rPr>
              <a:t>1998</a:t>
            </a:r>
          </a:p>
        </p:txBody>
      </p:sp>
    </p:spTree>
    <p:extLst>
      <p:ext uri="{BB962C8B-B14F-4D97-AF65-F5344CB8AC3E}">
        <p14:creationId xmlns:p14="http://schemas.microsoft.com/office/powerpoint/2010/main" val="17881753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C8021A-883F-AC05-9706-DD202AD1AA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705348" y="0"/>
            <a:ext cx="27398606" cy="2054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D42B028-211C-5EE7-F198-6B4A0B5F1A70}"/>
              </a:ext>
            </a:extLst>
          </p:cNvPr>
          <p:cNvSpPr txBox="1"/>
          <p:nvPr/>
        </p:nvSpPr>
        <p:spPr>
          <a:xfrm>
            <a:off x="7663678" y="3044279"/>
            <a:ext cx="1463040" cy="769441"/>
          </a:xfrm>
          <a:prstGeom prst="rect">
            <a:avLst/>
          </a:prstGeom>
          <a:noFill/>
        </p:spPr>
        <p:txBody>
          <a:bodyPr wrap="square" rtlCol="0">
            <a:spAutoFit/>
          </a:bodyPr>
          <a:lstStyle/>
          <a:p>
            <a:r>
              <a:rPr lang="en-US" sz="4400" dirty="0">
                <a:solidFill>
                  <a:srgbClr val="FF0000"/>
                </a:solidFill>
              </a:rPr>
              <a:t>1998</a:t>
            </a:r>
          </a:p>
        </p:txBody>
      </p:sp>
    </p:spTree>
    <p:extLst>
      <p:ext uri="{BB962C8B-B14F-4D97-AF65-F5344CB8AC3E}">
        <p14:creationId xmlns:p14="http://schemas.microsoft.com/office/powerpoint/2010/main" val="15503804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C8021A-883F-AC05-9706-DD202AD1AA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0" y="-1604794"/>
            <a:ext cx="12192000" cy="914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D42B028-211C-5EE7-F198-6B4A0B5F1A70}"/>
              </a:ext>
            </a:extLst>
          </p:cNvPr>
          <p:cNvSpPr txBox="1"/>
          <p:nvPr/>
        </p:nvSpPr>
        <p:spPr>
          <a:xfrm>
            <a:off x="6845531" y="2709602"/>
            <a:ext cx="1463040" cy="769441"/>
          </a:xfrm>
          <a:prstGeom prst="rect">
            <a:avLst/>
          </a:prstGeom>
          <a:noFill/>
        </p:spPr>
        <p:txBody>
          <a:bodyPr wrap="square" rtlCol="0">
            <a:spAutoFit/>
          </a:bodyPr>
          <a:lstStyle/>
          <a:p>
            <a:r>
              <a:rPr lang="en-US" sz="4400" dirty="0">
                <a:solidFill>
                  <a:srgbClr val="FF0000"/>
                </a:solidFill>
              </a:rPr>
              <a:t>1998</a:t>
            </a:r>
          </a:p>
        </p:txBody>
      </p:sp>
      <p:sp>
        <p:nvSpPr>
          <p:cNvPr id="5" name="TextBox 4">
            <a:extLst>
              <a:ext uri="{FF2B5EF4-FFF2-40B4-BE49-F238E27FC236}">
                <a16:creationId xmlns:a16="http://schemas.microsoft.com/office/drawing/2014/main" id="{71A5BA09-F782-9F1E-9E6E-EAE8567D72A0}"/>
              </a:ext>
            </a:extLst>
          </p:cNvPr>
          <p:cNvSpPr txBox="1"/>
          <p:nvPr/>
        </p:nvSpPr>
        <p:spPr>
          <a:xfrm>
            <a:off x="0" y="1664676"/>
            <a:ext cx="5219756" cy="1938992"/>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solidFill>
              </a:rPr>
              <a:t>“SOMEBODY NEEDS TO DO SOMETHING ABOUT THIS”</a:t>
            </a:r>
          </a:p>
        </p:txBody>
      </p:sp>
    </p:spTree>
    <p:extLst>
      <p:ext uri="{BB962C8B-B14F-4D97-AF65-F5344CB8AC3E}">
        <p14:creationId xmlns:p14="http://schemas.microsoft.com/office/powerpoint/2010/main" val="29848977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A30DB16-6477-941B-27D9-54861DF9A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6" t="2430" r="-2106" b="-2430"/>
          <a:stretch/>
        </p:blipFill>
        <p:spPr bwMode="auto">
          <a:xfrm>
            <a:off x="2985796" y="0"/>
            <a:ext cx="5225189" cy="696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4C0A19F-80EE-676A-9922-BD959F2C4FF8}"/>
              </a:ext>
            </a:extLst>
          </p:cNvPr>
          <p:cNvSpPr txBox="1"/>
          <p:nvPr/>
        </p:nvSpPr>
        <p:spPr>
          <a:xfrm>
            <a:off x="4093029" y="3338734"/>
            <a:ext cx="2569028" cy="1107996"/>
          </a:xfrm>
          <a:prstGeom prst="rect">
            <a:avLst/>
          </a:prstGeom>
          <a:noFill/>
        </p:spPr>
        <p:txBody>
          <a:bodyPr wrap="square" rtlCol="0">
            <a:spAutoFit/>
          </a:bodyPr>
          <a:lstStyle/>
          <a:p>
            <a:r>
              <a:rPr lang="en-US" sz="6600" dirty="0">
                <a:solidFill>
                  <a:srgbClr val="FF0000"/>
                </a:solidFill>
              </a:rPr>
              <a:t>2020</a:t>
            </a:r>
          </a:p>
        </p:txBody>
      </p:sp>
    </p:spTree>
    <p:extLst>
      <p:ext uri="{BB962C8B-B14F-4D97-AF65-F5344CB8AC3E}">
        <p14:creationId xmlns:p14="http://schemas.microsoft.com/office/powerpoint/2010/main" val="38041242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FA05597-626E-5CE7-45DC-62F570AA239A}"/>
              </a:ext>
            </a:extLst>
          </p:cNvPr>
          <p:cNvPicPr>
            <a:picLocks noChangeAspect="1"/>
          </p:cNvPicPr>
          <p:nvPr/>
        </p:nvPicPr>
        <p:blipFill rotWithShape="1">
          <a:blip r:embed="rId2"/>
          <a:srcRect t="5040"/>
          <a:stretch/>
        </p:blipFill>
        <p:spPr>
          <a:xfrm>
            <a:off x="457200" y="457200"/>
            <a:ext cx="11277600" cy="5943600"/>
          </a:xfrm>
          <a:prstGeom prst="rect">
            <a:avLst/>
          </a:prstGeom>
        </p:spPr>
      </p:pic>
      <p:pic>
        <p:nvPicPr>
          <p:cNvPr id="3" name="Picture 2">
            <a:extLst>
              <a:ext uri="{FF2B5EF4-FFF2-40B4-BE49-F238E27FC236}">
                <a16:creationId xmlns:a16="http://schemas.microsoft.com/office/drawing/2014/main" id="{B4A7B769-5237-78C3-ED2D-186690E53E82}"/>
              </a:ext>
            </a:extLst>
          </p:cNvPr>
          <p:cNvPicPr>
            <a:picLocks noChangeAspect="1"/>
          </p:cNvPicPr>
          <p:nvPr/>
        </p:nvPicPr>
        <p:blipFill>
          <a:blip r:embed="rId3"/>
          <a:stretch>
            <a:fillRect/>
          </a:stretch>
        </p:blipFill>
        <p:spPr>
          <a:xfrm>
            <a:off x="1067967" y="841212"/>
            <a:ext cx="3580233" cy="2470973"/>
          </a:xfrm>
          <a:prstGeom prst="rect">
            <a:avLst/>
          </a:prstGeom>
        </p:spPr>
      </p:pic>
    </p:spTree>
    <p:extLst>
      <p:ext uri="{BB962C8B-B14F-4D97-AF65-F5344CB8AC3E}">
        <p14:creationId xmlns:p14="http://schemas.microsoft.com/office/powerpoint/2010/main" val="200230264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080" y="0"/>
            <a:ext cx="6881840" cy="6858000"/>
          </a:xfrm>
          <a:prstGeom prst="rect">
            <a:avLst/>
          </a:prstGeom>
        </p:spPr>
      </p:pic>
    </p:spTree>
    <p:extLst>
      <p:ext uri="{BB962C8B-B14F-4D97-AF65-F5344CB8AC3E}">
        <p14:creationId xmlns:p14="http://schemas.microsoft.com/office/powerpoint/2010/main" val="757752691"/>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FA05597-626E-5CE7-45DC-62F570AA239A}"/>
              </a:ext>
            </a:extLst>
          </p:cNvPr>
          <p:cNvPicPr>
            <a:picLocks noChangeAspect="1"/>
          </p:cNvPicPr>
          <p:nvPr/>
        </p:nvPicPr>
        <p:blipFill rotWithShape="1">
          <a:blip r:embed="rId4"/>
          <a:srcRect t="5040"/>
          <a:stretch/>
        </p:blipFill>
        <p:spPr>
          <a:xfrm>
            <a:off x="89876" y="691662"/>
            <a:ext cx="11277600" cy="5943600"/>
          </a:xfrm>
          <a:prstGeom prst="rect">
            <a:avLst/>
          </a:prstGeom>
        </p:spPr>
      </p:pic>
      <p:pic>
        <p:nvPicPr>
          <p:cNvPr id="3" name="Picture 2">
            <a:extLst>
              <a:ext uri="{FF2B5EF4-FFF2-40B4-BE49-F238E27FC236}">
                <a16:creationId xmlns:a16="http://schemas.microsoft.com/office/drawing/2014/main" id="{B4A7B769-5237-78C3-ED2D-186690E53E82}"/>
              </a:ext>
            </a:extLst>
          </p:cNvPr>
          <p:cNvPicPr>
            <a:picLocks noChangeAspect="1"/>
          </p:cNvPicPr>
          <p:nvPr/>
        </p:nvPicPr>
        <p:blipFill>
          <a:blip r:embed="rId5"/>
          <a:stretch>
            <a:fillRect/>
          </a:stretch>
        </p:blipFill>
        <p:spPr>
          <a:xfrm>
            <a:off x="1067967" y="841212"/>
            <a:ext cx="3580233" cy="2470973"/>
          </a:xfrm>
          <a:prstGeom prst="rect">
            <a:avLst/>
          </a:prstGeom>
        </p:spPr>
      </p:pic>
      <p:pic>
        <p:nvPicPr>
          <p:cNvPr id="2" name="Tone-Loc">
            <a:hlinkClick r:id="" action="ppaction://media"/>
            <a:extLst>
              <a:ext uri="{FF2B5EF4-FFF2-40B4-BE49-F238E27FC236}">
                <a16:creationId xmlns:a16="http://schemas.microsoft.com/office/drawing/2014/main" id="{845A1A14-424A-6852-FDAD-46B8E756C023}"/>
              </a:ext>
            </a:extLst>
          </p:cNvPr>
          <p:cNvPicPr>
            <a:picLocks noChangeAspect="1"/>
          </p:cNvPicPr>
          <p:nvPr>
            <a:audioFile r:link="rId1"/>
            <p:extLst>
              <p:ext uri="{DAA4B4D4-6D71-4841-9C94-3DE7FCFB9230}">
                <p14:media xmlns:p14="http://schemas.microsoft.com/office/powerpoint/2010/main" r:embed="rId2">
                  <p14:trim end="2452"/>
                </p14:media>
              </p:ext>
            </p:extLst>
          </p:nvPr>
        </p:nvPicPr>
        <p:blipFill>
          <a:blip r:embed="rId6"/>
          <a:stretch>
            <a:fillRect/>
          </a:stretch>
        </p:blipFill>
        <p:spPr>
          <a:xfrm>
            <a:off x="5791200" y="3171090"/>
            <a:ext cx="609600" cy="609600"/>
          </a:xfrm>
          <a:prstGeom prst="rect">
            <a:avLst/>
          </a:prstGeom>
        </p:spPr>
      </p:pic>
    </p:spTree>
    <p:extLst>
      <p:ext uri="{BB962C8B-B14F-4D97-AF65-F5344CB8AC3E}">
        <p14:creationId xmlns:p14="http://schemas.microsoft.com/office/powerpoint/2010/main" val="425361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11E433-C3C3-8F03-22AC-683E71AFBB06}"/>
              </a:ext>
            </a:extLst>
          </p:cNvPr>
          <p:cNvSpPr txBox="1"/>
          <p:nvPr/>
        </p:nvSpPr>
        <p:spPr>
          <a:xfrm>
            <a:off x="939568" y="973123"/>
            <a:ext cx="9894440" cy="1015663"/>
          </a:xfrm>
          <a:prstGeom prst="rect">
            <a:avLst/>
          </a:prstGeom>
          <a:noFill/>
        </p:spPr>
        <p:txBody>
          <a:bodyPr wrap="none" rtlCol="0">
            <a:spAutoFit/>
          </a:bodyPr>
          <a:lstStyle/>
          <a:p>
            <a:r>
              <a:rPr lang="en-US" sz="6000" dirty="0"/>
              <a:t>RECYCLED ASPHALT PAVEMENT</a:t>
            </a:r>
          </a:p>
        </p:txBody>
      </p:sp>
      <p:pic>
        <p:nvPicPr>
          <p:cNvPr id="7" name="Picture 6">
            <a:extLst>
              <a:ext uri="{FF2B5EF4-FFF2-40B4-BE49-F238E27FC236}">
                <a16:creationId xmlns:a16="http://schemas.microsoft.com/office/drawing/2014/main" id="{8981E0A3-DFD2-669C-DE9E-B7C291FC7AD6}"/>
              </a:ext>
            </a:extLst>
          </p:cNvPr>
          <p:cNvPicPr>
            <a:picLocks noChangeAspect="1"/>
          </p:cNvPicPr>
          <p:nvPr/>
        </p:nvPicPr>
        <p:blipFill>
          <a:blip r:embed="rId3"/>
          <a:stretch>
            <a:fillRect/>
          </a:stretch>
        </p:blipFill>
        <p:spPr>
          <a:xfrm>
            <a:off x="68952" y="2309736"/>
            <a:ext cx="12054095" cy="4402066"/>
          </a:xfrm>
          <a:prstGeom prst="rect">
            <a:avLst/>
          </a:prstGeom>
        </p:spPr>
      </p:pic>
    </p:spTree>
    <p:extLst>
      <p:ext uri="{BB962C8B-B14F-4D97-AF65-F5344CB8AC3E}">
        <p14:creationId xmlns:p14="http://schemas.microsoft.com/office/powerpoint/2010/main" val="22358844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853666-3AF9-98AA-50D7-C57045B20912}"/>
              </a:ext>
            </a:extLst>
          </p:cNvPr>
          <p:cNvPicPr>
            <a:picLocks noChangeAspect="1"/>
          </p:cNvPicPr>
          <p:nvPr/>
        </p:nvPicPr>
        <p:blipFill>
          <a:blip r:embed="rId2"/>
          <a:stretch>
            <a:fillRect/>
          </a:stretch>
        </p:blipFill>
        <p:spPr>
          <a:xfrm>
            <a:off x="606490" y="1"/>
            <a:ext cx="10209570" cy="6858000"/>
          </a:xfrm>
          <a:prstGeom prst="rect">
            <a:avLst/>
          </a:prstGeom>
        </p:spPr>
      </p:pic>
    </p:spTree>
    <p:extLst>
      <p:ext uri="{BB962C8B-B14F-4D97-AF65-F5344CB8AC3E}">
        <p14:creationId xmlns:p14="http://schemas.microsoft.com/office/powerpoint/2010/main" val="4949415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A3DFFC-4D6F-3973-B0A9-DDF9892985B2}"/>
              </a:ext>
            </a:extLst>
          </p:cNvPr>
          <p:cNvPicPr>
            <a:picLocks noChangeAspect="1"/>
          </p:cNvPicPr>
          <p:nvPr/>
        </p:nvPicPr>
        <p:blipFill>
          <a:blip r:embed="rId2"/>
          <a:stretch>
            <a:fillRect/>
          </a:stretch>
        </p:blipFill>
        <p:spPr>
          <a:xfrm>
            <a:off x="180392" y="227197"/>
            <a:ext cx="11831216" cy="6200808"/>
          </a:xfrm>
          <a:prstGeom prst="rect">
            <a:avLst/>
          </a:prstGeom>
        </p:spPr>
      </p:pic>
    </p:spTree>
    <p:extLst>
      <p:ext uri="{BB962C8B-B14F-4D97-AF65-F5344CB8AC3E}">
        <p14:creationId xmlns:p14="http://schemas.microsoft.com/office/powerpoint/2010/main" val="14760844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5326" y="210536"/>
            <a:ext cx="781610" cy="130134"/>
          </a:xfrm>
          <a:prstGeom prst="rect">
            <a:avLst/>
          </a:prstGeom>
        </p:spPr>
        <p:txBody>
          <a:bodyPr vert="horz" wrap="square" lIns="0" tIns="7844" rIns="0" bIns="0" rtlCol="0">
            <a:spAutoFit/>
          </a:bodyPr>
          <a:lstStyle/>
          <a:p>
            <a:pPr>
              <a:spcBef>
                <a:spcPts val="62"/>
              </a:spcBef>
            </a:pPr>
            <a:r>
              <a:rPr sz="794">
                <a:solidFill>
                  <a:srgbClr val="FFFFFF"/>
                </a:solidFill>
                <a:latin typeface="Segoe UI"/>
                <a:cs typeface="Segoe UI"/>
              </a:rPr>
              <a:t>Power</a:t>
            </a:r>
            <a:r>
              <a:rPr sz="794" spc="-18">
                <a:solidFill>
                  <a:srgbClr val="FFFFFF"/>
                </a:solidFill>
                <a:latin typeface="Segoe UI"/>
                <a:cs typeface="Segoe UI"/>
              </a:rPr>
              <a:t> </a:t>
            </a:r>
            <a:r>
              <a:rPr sz="794">
                <a:solidFill>
                  <a:srgbClr val="FFFFFF"/>
                </a:solidFill>
                <a:latin typeface="Segoe UI"/>
                <a:cs typeface="Segoe UI"/>
              </a:rPr>
              <a:t>BI</a:t>
            </a:r>
            <a:r>
              <a:rPr sz="794" spc="-13">
                <a:solidFill>
                  <a:srgbClr val="FFFFFF"/>
                </a:solidFill>
                <a:latin typeface="Segoe UI"/>
                <a:cs typeface="Segoe UI"/>
              </a:rPr>
              <a:t> </a:t>
            </a:r>
            <a:r>
              <a:rPr sz="794" spc="-9">
                <a:solidFill>
                  <a:srgbClr val="FFFFFF"/>
                </a:solidFill>
                <a:latin typeface="Segoe UI"/>
                <a:cs typeface="Segoe UI"/>
              </a:rPr>
              <a:t>Desktop</a:t>
            </a:r>
            <a:endParaRPr sz="794">
              <a:latin typeface="Segoe UI"/>
              <a:cs typeface="Segoe UI"/>
            </a:endParaRPr>
          </a:p>
        </p:txBody>
      </p:sp>
      <p:grpSp>
        <p:nvGrpSpPr>
          <p:cNvPr id="3" name="object 3"/>
          <p:cNvGrpSpPr/>
          <p:nvPr/>
        </p:nvGrpSpPr>
        <p:grpSpPr>
          <a:xfrm>
            <a:off x="448235" y="134470"/>
            <a:ext cx="11295529" cy="6589059"/>
            <a:chOff x="152399" y="152399"/>
            <a:chExt cx="12801600" cy="7467600"/>
          </a:xfrm>
        </p:grpSpPr>
        <p:sp>
          <p:nvSpPr>
            <p:cNvPr id="4" name="object 4"/>
            <p:cNvSpPr/>
            <p:nvPr/>
          </p:nvSpPr>
          <p:spPr>
            <a:xfrm>
              <a:off x="152399" y="152399"/>
              <a:ext cx="12801600" cy="7467600"/>
            </a:xfrm>
            <a:custGeom>
              <a:avLst/>
              <a:gdLst/>
              <a:ahLst/>
              <a:cxnLst/>
              <a:rect l="l" t="t" r="r" b="b"/>
              <a:pathLst>
                <a:path w="12801600" h="7467600">
                  <a:moveTo>
                    <a:pt x="12801598" y="7467599"/>
                  </a:moveTo>
                  <a:lnTo>
                    <a:pt x="0" y="7467599"/>
                  </a:lnTo>
                  <a:lnTo>
                    <a:pt x="0" y="0"/>
                  </a:lnTo>
                  <a:lnTo>
                    <a:pt x="12801598" y="0"/>
                  </a:lnTo>
                  <a:lnTo>
                    <a:pt x="12801598" y="7467599"/>
                  </a:lnTo>
                  <a:close/>
                </a:path>
              </a:pathLst>
            </a:custGeom>
            <a:solidFill>
              <a:srgbClr val="FFFFFF"/>
            </a:solidFill>
          </p:spPr>
          <p:txBody>
            <a:bodyPr wrap="square" lIns="0" tIns="0" rIns="0" bIns="0" rtlCol="0"/>
            <a:lstStyle/>
            <a:p>
              <a:endParaRPr sz="1588"/>
            </a:p>
          </p:txBody>
        </p:sp>
        <p:sp>
          <p:nvSpPr>
            <p:cNvPr id="5" name="object 5"/>
            <p:cNvSpPr/>
            <p:nvPr/>
          </p:nvSpPr>
          <p:spPr>
            <a:xfrm>
              <a:off x="2385115" y="5207344"/>
              <a:ext cx="1948814" cy="1962785"/>
            </a:xfrm>
            <a:custGeom>
              <a:avLst/>
              <a:gdLst/>
              <a:ahLst/>
              <a:cxnLst/>
              <a:rect l="l" t="t" r="r" b="b"/>
              <a:pathLst>
                <a:path w="1948814" h="1962784">
                  <a:moveTo>
                    <a:pt x="980975" y="1962117"/>
                  </a:moveTo>
                  <a:lnTo>
                    <a:pt x="934506" y="1961645"/>
                  </a:lnTo>
                  <a:lnTo>
                    <a:pt x="888111" y="1958971"/>
                  </a:lnTo>
                  <a:lnTo>
                    <a:pt x="841895" y="1954100"/>
                  </a:lnTo>
                  <a:lnTo>
                    <a:pt x="795962" y="1947045"/>
                  </a:lnTo>
                  <a:lnTo>
                    <a:pt x="750414" y="1937820"/>
                  </a:lnTo>
                  <a:lnTo>
                    <a:pt x="705354" y="1926446"/>
                  </a:lnTo>
                  <a:lnTo>
                    <a:pt x="660884" y="1912949"/>
                  </a:lnTo>
                  <a:lnTo>
                    <a:pt x="617102" y="1897360"/>
                  </a:lnTo>
                  <a:lnTo>
                    <a:pt x="574108" y="1879712"/>
                  </a:lnTo>
                  <a:lnTo>
                    <a:pt x="531998" y="1860047"/>
                  </a:lnTo>
                  <a:lnTo>
                    <a:pt x="490866" y="1838408"/>
                  </a:lnTo>
                  <a:lnTo>
                    <a:pt x="450805" y="1814843"/>
                  </a:lnTo>
                  <a:lnTo>
                    <a:pt x="411905" y="1789406"/>
                  </a:lnTo>
                  <a:lnTo>
                    <a:pt x="374254" y="1762153"/>
                  </a:lnTo>
                  <a:lnTo>
                    <a:pt x="337935" y="1733147"/>
                  </a:lnTo>
                  <a:lnTo>
                    <a:pt x="303030" y="1702451"/>
                  </a:lnTo>
                  <a:lnTo>
                    <a:pt x="269618" y="1670136"/>
                  </a:lnTo>
                  <a:lnTo>
                    <a:pt x="237774" y="1636272"/>
                  </a:lnTo>
                  <a:lnTo>
                    <a:pt x="207569" y="1600938"/>
                  </a:lnTo>
                  <a:lnTo>
                    <a:pt x="179071" y="1564211"/>
                  </a:lnTo>
                  <a:lnTo>
                    <a:pt x="152345" y="1526175"/>
                  </a:lnTo>
                  <a:lnTo>
                    <a:pt x="127449" y="1486915"/>
                  </a:lnTo>
                  <a:lnTo>
                    <a:pt x="104441" y="1446519"/>
                  </a:lnTo>
                  <a:lnTo>
                    <a:pt x="83372" y="1405078"/>
                  </a:lnTo>
                  <a:lnTo>
                    <a:pt x="64288" y="1362684"/>
                  </a:lnTo>
                  <a:lnTo>
                    <a:pt x="47233" y="1319433"/>
                  </a:lnTo>
                  <a:lnTo>
                    <a:pt x="32246" y="1275423"/>
                  </a:lnTo>
                  <a:lnTo>
                    <a:pt x="19359" y="1230752"/>
                  </a:lnTo>
                  <a:lnTo>
                    <a:pt x="8602" y="1185519"/>
                  </a:lnTo>
                  <a:lnTo>
                    <a:pt x="0" y="1139828"/>
                  </a:lnTo>
                  <a:lnTo>
                    <a:pt x="387078" y="1076338"/>
                  </a:lnTo>
                  <a:lnTo>
                    <a:pt x="389497" y="1090080"/>
                  </a:lnTo>
                  <a:lnTo>
                    <a:pt x="392240" y="1103753"/>
                  </a:lnTo>
                  <a:lnTo>
                    <a:pt x="402402" y="1144343"/>
                  </a:lnTo>
                  <a:lnTo>
                    <a:pt x="415419" y="1184101"/>
                  </a:lnTo>
                  <a:lnTo>
                    <a:pt x="431224" y="1222834"/>
                  </a:lnTo>
                  <a:lnTo>
                    <a:pt x="449743" y="1260353"/>
                  </a:lnTo>
                  <a:lnTo>
                    <a:pt x="470879" y="1296461"/>
                  </a:lnTo>
                  <a:lnTo>
                    <a:pt x="494522" y="1330968"/>
                  </a:lnTo>
                  <a:lnTo>
                    <a:pt x="520553" y="1363709"/>
                  </a:lnTo>
                  <a:lnTo>
                    <a:pt x="548849" y="1394523"/>
                  </a:lnTo>
                  <a:lnTo>
                    <a:pt x="579262" y="1423248"/>
                  </a:lnTo>
                  <a:lnTo>
                    <a:pt x="611631" y="1449733"/>
                  </a:lnTo>
                  <a:lnTo>
                    <a:pt x="645798" y="1473852"/>
                  </a:lnTo>
                  <a:lnTo>
                    <a:pt x="681598" y="1495486"/>
                  </a:lnTo>
                  <a:lnTo>
                    <a:pt x="718844" y="1514521"/>
                  </a:lnTo>
                  <a:lnTo>
                    <a:pt x="757340" y="1530857"/>
                  </a:lnTo>
                  <a:lnTo>
                    <a:pt x="796898" y="1544417"/>
                  </a:lnTo>
                  <a:lnTo>
                    <a:pt x="837327" y="1555133"/>
                  </a:lnTo>
                  <a:lnTo>
                    <a:pt x="878415" y="1562949"/>
                  </a:lnTo>
                  <a:lnTo>
                    <a:pt x="919945" y="1567824"/>
                  </a:lnTo>
                  <a:lnTo>
                    <a:pt x="961717" y="1569736"/>
                  </a:lnTo>
                  <a:lnTo>
                    <a:pt x="975664" y="1569712"/>
                  </a:lnTo>
                  <a:lnTo>
                    <a:pt x="1017429" y="1567659"/>
                  </a:lnTo>
                  <a:lnTo>
                    <a:pt x="1058951" y="1562643"/>
                  </a:lnTo>
                  <a:lnTo>
                    <a:pt x="1100012" y="1554688"/>
                  </a:lnTo>
                  <a:lnTo>
                    <a:pt x="1140396" y="1543836"/>
                  </a:lnTo>
                  <a:lnTo>
                    <a:pt x="1179909" y="1530143"/>
                  </a:lnTo>
                  <a:lnTo>
                    <a:pt x="1218356" y="1513673"/>
                  </a:lnTo>
                  <a:lnTo>
                    <a:pt x="1255537" y="1494512"/>
                  </a:lnTo>
                  <a:lnTo>
                    <a:pt x="1291257" y="1472761"/>
                  </a:lnTo>
                  <a:lnTo>
                    <a:pt x="1325343" y="1448527"/>
                  </a:lnTo>
                  <a:lnTo>
                    <a:pt x="1357628" y="1421927"/>
                  </a:lnTo>
                  <a:lnTo>
                    <a:pt x="1387943" y="1393099"/>
                  </a:lnTo>
                  <a:lnTo>
                    <a:pt x="1416129" y="1362195"/>
                  </a:lnTo>
                  <a:lnTo>
                    <a:pt x="1442051" y="1329367"/>
                  </a:lnTo>
                  <a:lnTo>
                    <a:pt x="1465580" y="1294773"/>
                  </a:lnTo>
                  <a:lnTo>
                    <a:pt x="1486594" y="1258593"/>
                  </a:lnTo>
                  <a:lnTo>
                    <a:pt x="1504982" y="1221019"/>
                  </a:lnTo>
                  <a:lnTo>
                    <a:pt x="1520657" y="1182233"/>
                  </a:lnTo>
                  <a:lnTo>
                    <a:pt x="1533541" y="1142424"/>
                  </a:lnTo>
                  <a:lnTo>
                    <a:pt x="1543566" y="1101799"/>
                  </a:lnTo>
                  <a:lnTo>
                    <a:pt x="1550680" y="1060573"/>
                  </a:lnTo>
                  <a:lnTo>
                    <a:pt x="1554849" y="1018945"/>
                  </a:lnTo>
                  <a:lnTo>
                    <a:pt x="1556053" y="977118"/>
                  </a:lnTo>
                  <a:lnTo>
                    <a:pt x="1555793" y="963175"/>
                  </a:lnTo>
                  <a:lnTo>
                    <a:pt x="1553034" y="921421"/>
                  </a:lnTo>
                  <a:lnTo>
                    <a:pt x="1547318" y="879970"/>
                  </a:lnTo>
                  <a:lnTo>
                    <a:pt x="1538674" y="839037"/>
                  </a:lnTo>
                  <a:lnTo>
                    <a:pt x="1527147" y="798821"/>
                  </a:lnTo>
                  <a:lnTo>
                    <a:pt x="1512791" y="759519"/>
                  </a:lnTo>
                  <a:lnTo>
                    <a:pt x="1495681" y="721337"/>
                  </a:lnTo>
                  <a:lnTo>
                    <a:pt x="1475906" y="684474"/>
                  </a:lnTo>
                  <a:lnTo>
                    <a:pt x="1453565" y="649109"/>
                  </a:lnTo>
                  <a:lnTo>
                    <a:pt x="1428765" y="615415"/>
                  </a:lnTo>
                  <a:lnTo>
                    <a:pt x="1401635" y="583569"/>
                  </a:lnTo>
                  <a:lnTo>
                    <a:pt x="1372318" y="553737"/>
                  </a:lnTo>
                  <a:lnTo>
                    <a:pt x="1340957" y="526064"/>
                  </a:lnTo>
                  <a:lnTo>
                    <a:pt x="1307705" y="500684"/>
                  </a:lnTo>
                  <a:lnTo>
                    <a:pt x="1272734" y="477732"/>
                  </a:lnTo>
                  <a:lnTo>
                    <a:pt x="1236229" y="457327"/>
                  </a:lnTo>
                  <a:lnTo>
                    <a:pt x="1198368" y="439568"/>
                  </a:lnTo>
                  <a:lnTo>
                    <a:pt x="1159335" y="424541"/>
                  </a:lnTo>
                  <a:lnTo>
                    <a:pt x="1119333" y="412326"/>
                  </a:lnTo>
                  <a:lnTo>
                    <a:pt x="1078572" y="402988"/>
                  </a:lnTo>
                  <a:lnTo>
                    <a:pt x="1037251" y="396569"/>
                  </a:lnTo>
                  <a:lnTo>
                    <a:pt x="995572" y="393102"/>
                  </a:lnTo>
                  <a:lnTo>
                    <a:pt x="967697" y="392441"/>
                  </a:lnTo>
                  <a:lnTo>
                    <a:pt x="967697" y="0"/>
                  </a:lnTo>
                  <a:lnTo>
                    <a:pt x="1014155" y="1101"/>
                  </a:lnTo>
                  <a:lnTo>
                    <a:pt x="1060509" y="4404"/>
                  </a:lnTo>
                  <a:lnTo>
                    <a:pt x="1106655" y="9900"/>
                  </a:lnTo>
                  <a:lnTo>
                    <a:pt x="1152489" y="17577"/>
                  </a:lnTo>
                  <a:lnTo>
                    <a:pt x="1197908" y="27418"/>
                  </a:lnTo>
                  <a:lnTo>
                    <a:pt x="1242809" y="39402"/>
                  </a:lnTo>
                  <a:lnTo>
                    <a:pt x="1287093" y="53500"/>
                  </a:lnTo>
                  <a:lnTo>
                    <a:pt x="1330660" y="69681"/>
                  </a:lnTo>
                  <a:lnTo>
                    <a:pt x="1373411" y="87909"/>
                  </a:lnTo>
                  <a:lnTo>
                    <a:pt x="1415251" y="108143"/>
                  </a:lnTo>
                  <a:lnTo>
                    <a:pt x="1456086" y="130338"/>
                  </a:lnTo>
                  <a:lnTo>
                    <a:pt x="1495824" y="154443"/>
                  </a:lnTo>
                  <a:lnTo>
                    <a:pt x="1534377" y="180405"/>
                  </a:lnTo>
                  <a:lnTo>
                    <a:pt x="1571656" y="208165"/>
                  </a:lnTo>
                  <a:lnTo>
                    <a:pt x="1607579" y="237661"/>
                  </a:lnTo>
                  <a:lnTo>
                    <a:pt x="1642065" y="268826"/>
                  </a:lnTo>
                  <a:lnTo>
                    <a:pt x="1675036" y="301592"/>
                  </a:lnTo>
                  <a:lnTo>
                    <a:pt x="1706419" y="335883"/>
                  </a:lnTo>
                  <a:lnTo>
                    <a:pt x="1736143" y="371624"/>
                  </a:lnTo>
                  <a:lnTo>
                    <a:pt x="1764141" y="408733"/>
                  </a:lnTo>
                  <a:lnTo>
                    <a:pt x="1790351" y="447127"/>
                  </a:lnTo>
                  <a:lnTo>
                    <a:pt x="1814712" y="486721"/>
                  </a:lnTo>
                  <a:lnTo>
                    <a:pt x="1837172" y="527426"/>
                  </a:lnTo>
                  <a:lnTo>
                    <a:pt x="1857679" y="569149"/>
                  </a:lnTo>
                  <a:lnTo>
                    <a:pt x="1876187" y="611797"/>
                  </a:lnTo>
                  <a:lnTo>
                    <a:pt x="1892655" y="655275"/>
                  </a:lnTo>
                  <a:lnTo>
                    <a:pt x="1907045" y="699484"/>
                  </a:lnTo>
                  <a:lnTo>
                    <a:pt x="1919326" y="744326"/>
                  </a:lnTo>
                  <a:lnTo>
                    <a:pt x="1929470" y="789700"/>
                  </a:lnTo>
                  <a:lnTo>
                    <a:pt x="1937453" y="835503"/>
                  </a:lnTo>
                  <a:lnTo>
                    <a:pt x="1943259" y="881634"/>
                  </a:lnTo>
                  <a:lnTo>
                    <a:pt x="1946874" y="927988"/>
                  </a:lnTo>
                  <a:lnTo>
                    <a:pt x="1948289" y="974461"/>
                  </a:lnTo>
                  <a:lnTo>
                    <a:pt x="1948171" y="997709"/>
                  </a:lnTo>
                  <a:lnTo>
                    <a:pt x="1946284" y="1044166"/>
                  </a:lnTo>
                  <a:lnTo>
                    <a:pt x="1942199" y="1090481"/>
                  </a:lnTo>
                  <a:lnTo>
                    <a:pt x="1935925" y="1136550"/>
                  </a:lnTo>
                  <a:lnTo>
                    <a:pt x="1927477" y="1182270"/>
                  </a:lnTo>
                  <a:lnTo>
                    <a:pt x="1916873" y="1227538"/>
                  </a:lnTo>
                  <a:lnTo>
                    <a:pt x="1904138" y="1272253"/>
                  </a:lnTo>
                  <a:lnTo>
                    <a:pt x="1889299" y="1316314"/>
                  </a:lnTo>
                  <a:lnTo>
                    <a:pt x="1872391" y="1359622"/>
                  </a:lnTo>
                  <a:lnTo>
                    <a:pt x="1853451" y="1402080"/>
                  </a:lnTo>
                  <a:lnTo>
                    <a:pt x="1832522" y="1443593"/>
                  </a:lnTo>
                  <a:lnTo>
                    <a:pt x="1809650" y="1484066"/>
                  </a:lnTo>
                  <a:lnTo>
                    <a:pt x="1784888" y="1523411"/>
                  </a:lnTo>
                  <a:lnTo>
                    <a:pt x="1758290" y="1561537"/>
                  </a:lnTo>
                  <a:lnTo>
                    <a:pt x="1729917" y="1598360"/>
                  </a:lnTo>
                  <a:lnTo>
                    <a:pt x="1699832" y="1633797"/>
                  </a:lnTo>
                  <a:lnTo>
                    <a:pt x="1668103" y="1667767"/>
                  </a:lnTo>
                  <a:lnTo>
                    <a:pt x="1634800" y="1700196"/>
                  </a:lnTo>
                  <a:lnTo>
                    <a:pt x="1600000" y="1731009"/>
                  </a:lnTo>
                  <a:lnTo>
                    <a:pt x="1563779" y="1760139"/>
                  </a:lnTo>
                  <a:lnTo>
                    <a:pt x="1526220" y="1787519"/>
                  </a:lnTo>
                  <a:lnTo>
                    <a:pt x="1487406" y="1813087"/>
                  </a:lnTo>
                  <a:lnTo>
                    <a:pt x="1447425" y="1836788"/>
                  </a:lnTo>
                  <a:lnTo>
                    <a:pt x="1406367" y="1858566"/>
                  </a:lnTo>
                  <a:lnTo>
                    <a:pt x="1364323" y="1878374"/>
                  </a:lnTo>
                  <a:lnTo>
                    <a:pt x="1321389" y="1896167"/>
                  </a:lnTo>
                  <a:lnTo>
                    <a:pt x="1277661" y="1911905"/>
                  </a:lnTo>
                  <a:lnTo>
                    <a:pt x="1233236" y="1925552"/>
                  </a:lnTo>
                  <a:lnTo>
                    <a:pt x="1188215" y="1937078"/>
                  </a:lnTo>
                  <a:lnTo>
                    <a:pt x="1142699" y="1946458"/>
                  </a:lnTo>
                  <a:lnTo>
                    <a:pt x="1096790" y="1953669"/>
                  </a:lnTo>
                  <a:lnTo>
                    <a:pt x="1050590" y="1958696"/>
                  </a:lnTo>
                  <a:lnTo>
                    <a:pt x="1004205" y="1961527"/>
                  </a:lnTo>
                  <a:lnTo>
                    <a:pt x="980975" y="1962117"/>
                  </a:lnTo>
                  <a:close/>
                </a:path>
              </a:pathLst>
            </a:custGeom>
            <a:solidFill>
              <a:srgbClr val="118CFF"/>
            </a:solidFill>
          </p:spPr>
          <p:txBody>
            <a:bodyPr wrap="square" lIns="0" tIns="0" rIns="0" bIns="0" rtlCol="0"/>
            <a:lstStyle/>
            <a:p>
              <a:endParaRPr sz="1588"/>
            </a:p>
          </p:txBody>
        </p:sp>
        <p:sp>
          <p:nvSpPr>
            <p:cNvPr id="6" name="object 6"/>
            <p:cNvSpPr/>
            <p:nvPr/>
          </p:nvSpPr>
          <p:spPr>
            <a:xfrm>
              <a:off x="2372196" y="5298022"/>
              <a:ext cx="734060" cy="1049655"/>
            </a:xfrm>
            <a:custGeom>
              <a:avLst/>
              <a:gdLst/>
              <a:ahLst/>
              <a:cxnLst/>
              <a:rect l="l" t="t" r="r" b="b"/>
              <a:pathLst>
                <a:path w="734060" h="1049654">
                  <a:moveTo>
                    <a:pt x="12918" y="1049150"/>
                  </a:moveTo>
                  <a:lnTo>
                    <a:pt x="7273" y="1009699"/>
                  </a:lnTo>
                  <a:lnTo>
                    <a:pt x="3234" y="970050"/>
                  </a:lnTo>
                  <a:lnTo>
                    <a:pt x="808" y="930271"/>
                  </a:lnTo>
                  <a:lnTo>
                    <a:pt x="0" y="890425"/>
                  </a:lnTo>
                  <a:lnTo>
                    <a:pt x="202" y="870494"/>
                  </a:lnTo>
                  <a:lnTo>
                    <a:pt x="1819" y="830682"/>
                  </a:lnTo>
                  <a:lnTo>
                    <a:pt x="5053" y="790951"/>
                  </a:lnTo>
                  <a:lnTo>
                    <a:pt x="9894" y="751401"/>
                  </a:lnTo>
                  <a:lnTo>
                    <a:pt x="16340" y="712065"/>
                  </a:lnTo>
                  <a:lnTo>
                    <a:pt x="24374" y="673038"/>
                  </a:lnTo>
                  <a:lnTo>
                    <a:pt x="33989" y="634355"/>
                  </a:lnTo>
                  <a:lnTo>
                    <a:pt x="45162" y="596109"/>
                  </a:lnTo>
                  <a:lnTo>
                    <a:pt x="57884" y="558334"/>
                  </a:lnTo>
                  <a:lnTo>
                    <a:pt x="72123" y="521122"/>
                  </a:lnTo>
                  <a:lnTo>
                    <a:pt x="87867" y="484505"/>
                  </a:lnTo>
                  <a:lnTo>
                    <a:pt x="105077" y="448572"/>
                  </a:lnTo>
                  <a:lnTo>
                    <a:pt x="123739" y="413353"/>
                  </a:lnTo>
                  <a:lnTo>
                    <a:pt x="143807" y="378936"/>
                  </a:lnTo>
                  <a:lnTo>
                    <a:pt x="165265" y="345350"/>
                  </a:lnTo>
                  <a:lnTo>
                    <a:pt x="188059" y="312676"/>
                  </a:lnTo>
                  <a:lnTo>
                    <a:pt x="212170" y="280942"/>
                  </a:lnTo>
                  <a:lnTo>
                    <a:pt x="237540" y="250227"/>
                  </a:lnTo>
                  <a:lnTo>
                    <a:pt x="264146" y="220555"/>
                  </a:lnTo>
                  <a:lnTo>
                    <a:pt x="291923" y="192002"/>
                  </a:lnTo>
                  <a:lnTo>
                    <a:pt x="320848" y="164589"/>
                  </a:lnTo>
                  <a:lnTo>
                    <a:pt x="350849" y="138384"/>
                  </a:lnTo>
                  <a:lnTo>
                    <a:pt x="381903" y="113410"/>
                  </a:lnTo>
                  <a:lnTo>
                    <a:pt x="413931" y="89729"/>
                  </a:lnTo>
                  <a:lnTo>
                    <a:pt x="446908" y="67359"/>
                  </a:lnTo>
                  <a:lnTo>
                    <a:pt x="480752" y="46356"/>
                  </a:lnTo>
                  <a:lnTo>
                    <a:pt x="515434" y="26737"/>
                  </a:lnTo>
                  <a:lnTo>
                    <a:pt x="550870" y="8552"/>
                  </a:lnTo>
                  <a:lnTo>
                    <a:pt x="568865" y="0"/>
                  </a:lnTo>
                  <a:lnTo>
                    <a:pt x="733565" y="356170"/>
                  </a:lnTo>
                  <a:lnTo>
                    <a:pt x="722768" y="361301"/>
                  </a:lnTo>
                  <a:lnTo>
                    <a:pt x="712082" y="366649"/>
                  </a:lnTo>
                  <a:lnTo>
                    <a:pt x="670480" y="390181"/>
                  </a:lnTo>
                  <a:lnTo>
                    <a:pt x="630924" y="417014"/>
                  </a:lnTo>
                  <a:lnTo>
                    <a:pt x="593675" y="446970"/>
                  </a:lnTo>
                  <a:lnTo>
                    <a:pt x="558979" y="479853"/>
                  </a:lnTo>
                  <a:lnTo>
                    <a:pt x="527065" y="515443"/>
                  </a:lnTo>
                  <a:lnTo>
                    <a:pt x="498144" y="553508"/>
                  </a:lnTo>
                  <a:lnTo>
                    <a:pt x="472405" y="593796"/>
                  </a:lnTo>
                  <a:lnTo>
                    <a:pt x="450019" y="636041"/>
                  </a:lnTo>
                  <a:lnTo>
                    <a:pt x="431134" y="679964"/>
                  </a:lnTo>
                  <a:lnTo>
                    <a:pt x="415875" y="725275"/>
                  </a:lnTo>
                  <a:lnTo>
                    <a:pt x="404341" y="771677"/>
                  </a:lnTo>
                  <a:lnTo>
                    <a:pt x="396609" y="818861"/>
                  </a:lnTo>
                  <a:lnTo>
                    <a:pt x="392731" y="866518"/>
                  </a:lnTo>
                  <a:lnTo>
                    <a:pt x="392246" y="890425"/>
                  </a:lnTo>
                  <a:lnTo>
                    <a:pt x="392367" y="902384"/>
                  </a:lnTo>
                  <a:lnTo>
                    <a:pt x="395277" y="950110"/>
                  </a:lnTo>
                  <a:lnTo>
                    <a:pt x="399997" y="985660"/>
                  </a:lnTo>
                  <a:lnTo>
                    <a:pt x="12918" y="1049150"/>
                  </a:lnTo>
                  <a:close/>
                </a:path>
              </a:pathLst>
            </a:custGeom>
            <a:solidFill>
              <a:srgbClr val="6A007B"/>
            </a:solidFill>
          </p:spPr>
          <p:txBody>
            <a:bodyPr wrap="square" lIns="0" tIns="0" rIns="0" bIns="0" rtlCol="0"/>
            <a:lstStyle/>
            <a:p>
              <a:endParaRPr sz="1588"/>
            </a:p>
          </p:txBody>
        </p:sp>
        <p:sp>
          <p:nvSpPr>
            <p:cNvPr id="7" name="object 7"/>
            <p:cNvSpPr/>
            <p:nvPr/>
          </p:nvSpPr>
          <p:spPr>
            <a:xfrm>
              <a:off x="2941062" y="5207344"/>
              <a:ext cx="412115" cy="447040"/>
            </a:xfrm>
            <a:custGeom>
              <a:avLst/>
              <a:gdLst/>
              <a:ahLst/>
              <a:cxnLst/>
              <a:rect l="l" t="t" r="r" b="b"/>
              <a:pathLst>
                <a:path w="412114" h="447039">
                  <a:moveTo>
                    <a:pt x="164699" y="446848"/>
                  </a:moveTo>
                  <a:lnTo>
                    <a:pt x="0" y="90678"/>
                  </a:lnTo>
                  <a:lnTo>
                    <a:pt x="48855" y="69643"/>
                  </a:lnTo>
                  <a:lnTo>
                    <a:pt x="98632" y="51341"/>
                  </a:lnTo>
                  <a:lnTo>
                    <a:pt x="149329" y="35773"/>
                  </a:lnTo>
                  <a:lnTo>
                    <a:pt x="200946" y="22937"/>
                  </a:lnTo>
                  <a:lnTo>
                    <a:pt x="253179" y="12902"/>
                  </a:lnTo>
                  <a:lnTo>
                    <a:pt x="305724" y="5734"/>
                  </a:lnTo>
                  <a:lnTo>
                    <a:pt x="358581" y="1433"/>
                  </a:lnTo>
                  <a:lnTo>
                    <a:pt x="411749" y="0"/>
                  </a:lnTo>
                  <a:lnTo>
                    <a:pt x="411749" y="392441"/>
                  </a:lnTo>
                  <a:lnTo>
                    <a:pt x="360424" y="394617"/>
                  </a:lnTo>
                  <a:lnTo>
                    <a:pt x="310056" y="401146"/>
                  </a:lnTo>
                  <a:lnTo>
                    <a:pt x="260647" y="412028"/>
                  </a:lnTo>
                  <a:lnTo>
                    <a:pt x="212194" y="427261"/>
                  </a:lnTo>
                  <a:lnTo>
                    <a:pt x="164699" y="446848"/>
                  </a:lnTo>
                  <a:close/>
                </a:path>
              </a:pathLst>
            </a:custGeom>
            <a:solidFill>
              <a:srgbClr val="E66B37"/>
            </a:solidFill>
          </p:spPr>
          <p:txBody>
            <a:bodyPr wrap="square" lIns="0" tIns="0" rIns="0" bIns="0" rtlCol="0"/>
            <a:lstStyle/>
            <a:p>
              <a:endParaRPr sz="1588"/>
            </a:p>
          </p:txBody>
        </p:sp>
        <p:sp>
          <p:nvSpPr>
            <p:cNvPr id="8" name="object 8"/>
            <p:cNvSpPr/>
            <p:nvPr/>
          </p:nvSpPr>
          <p:spPr>
            <a:xfrm>
              <a:off x="4118884" y="6839480"/>
              <a:ext cx="194945" cy="64135"/>
            </a:xfrm>
            <a:custGeom>
              <a:avLst/>
              <a:gdLst/>
              <a:ahLst/>
              <a:cxnLst/>
              <a:rect l="l" t="t" r="r" b="b"/>
              <a:pathLst>
                <a:path w="194945" h="64134">
                  <a:moveTo>
                    <a:pt x="0" y="0"/>
                  </a:moveTo>
                  <a:lnTo>
                    <a:pt x="74738" y="63515"/>
                  </a:lnTo>
                  <a:lnTo>
                    <a:pt x="194754" y="63515"/>
                  </a:lnTo>
                </a:path>
              </a:pathLst>
            </a:custGeom>
            <a:ln w="10005">
              <a:solidFill>
                <a:srgbClr val="605D5C"/>
              </a:solidFill>
            </a:ln>
          </p:spPr>
          <p:txBody>
            <a:bodyPr wrap="square" lIns="0" tIns="0" rIns="0" bIns="0" rtlCol="0"/>
            <a:lstStyle/>
            <a:p>
              <a:endParaRPr sz="1588"/>
            </a:p>
          </p:txBody>
        </p:sp>
        <p:sp>
          <p:nvSpPr>
            <p:cNvPr id="9" name="object 9"/>
            <p:cNvSpPr/>
            <p:nvPr/>
          </p:nvSpPr>
          <p:spPr>
            <a:xfrm>
              <a:off x="2258113" y="5671446"/>
              <a:ext cx="207010" cy="46355"/>
            </a:xfrm>
            <a:custGeom>
              <a:avLst/>
              <a:gdLst/>
              <a:ahLst/>
              <a:cxnLst/>
              <a:rect l="l" t="t" r="r" b="b"/>
              <a:pathLst>
                <a:path w="207010" h="46354">
                  <a:moveTo>
                    <a:pt x="206653" y="45955"/>
                  </a:moveTo>
                  <a:lnTo>
                    <a:pt x="120015" y="0"/>
                  </a:lnTo>
                  <a:lnTo>
                    <a:pt x="0" y="0"/>
                  </a:lnTo>
                </a:path>
              </a:pathLst>
            </a:custGeom>
            <a:ln w="10006">
              <a:solidFill>
                <a:srgbClr val="605D5C"/>
              </a:solidFill>
            </a:ln>
          </p:spPr>
          <p:txBody>
            <a:bodyPr wrap="square" lIns="0" tIns="0" rIns="0" bIns="0" rtlCol="0"/>
            <a:lstStyle/>
            <a:p>
              <a:endParaRPr sz="1588"/>
            </a:p>
          </p:txBody>
        </p:sp>
        <p:sp>
          <p:nvSpPr>
            <p:cNvPr id="10" name="object 10"/>
            <p:cNvSpPr/>
            <p:nvPr/>
          </p:nvSpPr>
          <p:spPr>
            <a:xfrm>
              <a:off x="2995642" y="5110510"/>
              <a:ext cx="141605" cy="95885"/>
            </a:xfrm>
            <a:custGeom>
              <a:avLst/>
              <a:gdLst/>
              <a:ahLst/>
              <a:cxnLst/>
              <a:rect l="l" t="t" r="r" b="b"/>
              <a:pathLst>
                <a:path w="141605" h="95885">
                  <a:moveTo>
                    <a:pt x="141095" y="95816"/>
                  </a:moveTo>
                  <a:lnTo>
                    <a:pt x="120015" y="0"/>
                  </a:lnTo>
                  <a:lnTo>
                    <a:pt x="0" y="0"/>
                  </a:lnTo>
                </a:path>
              </a:pathLst>
            </a:custGeom>
            <a:ln w="10004">
              <a:solidFill>
                <a:srgbClr val="605D5C"/>
              </a:solidFill>
            </a:ln>
          </p:spPr>
          <p:txBody>
            <a:bodyPr wrap="square" lIns="0" tIns="0" rIns="0" bIns="0" rtlCol="0"/>
            <a:lstStyle/>
            <a:p>
              <a:endParaRPr sz="1588"/>
            </a:p>
          </p:txBody>
        </p:sp>
      </p:grpSp>
      <p:sp>
        <p:nvSpPr>
          <p:cNvPr id="11" name="object 11"/>
          <p:cNvSpPr txBox="1"/>
          <p:nvPr/>
        </p:nvSpPr>
        <p:spPr>
          <a:xfrm>
            <a:off x="4144009" y="6017895"/>
            <a:ext cx="598954" cy="139696"/>
          </a:xfrm>
          <a:prstGeom prst="rect">
            <a:avLst/>
          </a:prstGeom>
        </p:spPr>
        <p:txBody>
          <a:bodyPr vert="horz" wrap="square" lIns="0" tIns="10646" rIns="0" bIns="0" rtlCol="0">
            <a:spAutoFit/>
          </a:bodyPr>
          <a:lstStyle/>
          <a:p>
            <a:pPr marL="11206">
              <a:spcBef>
                <a:spcPts val="84"/>
              </a:spcBef>
            </a:pPr>
            <a:r>
              <a:rPr sz="838" b="1">
                <a:solidFill>
                  <a:srgbClr val="605D5C"/>
                </a:solidFill>
                <a:latin typeface="Segoe UI"/>
                <a:cs typeface="Segoe UI"/>
              </a:rPr>
              <a:t>Distance</a:t>
            </a:r>
            <a:r>
              <a:rPr sz="838" b="1" spc="-40">
                <a:solidFill>
                  <a:srgbClr val="605D5C"/>
                </a:solidFill>
                <a:latin typeface="Segoe UI"/>
                <a:cs typeface="Segoe UI"/>
              </a:rPr>
              <a:t> </a:t>
            </a:r>
            <a:r>
              <a:rPr sz="838" b="1" spc="-22">
                <a:solidFill>
                  <a:srgbClr val="605D5C"/>
                </a:solidFill>
                <a:latin typeface="Segoe UI"/>
                <a:cs typeface="Segoe UI"/>
              </a:rPr>
              <a:t>21</a:t>
            </a:r>
            <a:endParaRPr sz="838">
              <a:latin typeface="Segoe UI"/>
              <a:cs typeface="Segoe UI"/>
            </a:endParaRPr>
          </a:p>
        </p:txBody>
      </p:sp>
      <p:sp>
        <p:nvSpPr>
          <p:cNvPr id="12" name="object 12"/>
          <p:cNvSpPr txBox="1"/>
          <p:nvPr/>
        </p:nvSpPr>
        <p:spPr>
          <a:xfrm>
            <a:off x="1904005" y="4931233"/>
            <a:ext cx="378199" cy="139696"/>
          </a:xfrm>
          <a:prstGeom prst="rect">
            <a:avLst/>
          </a:prstGeom>
        </p:spPr>
        <p:txBody>
          <a:bodyPr vert="horz" wrap="square" lIns="0" tIns="10646" rIns="0" bIns="0" rtlCol="0">
            <a:spAutoFit/>
          </a:bodyPr>
          <a:lstStyle/>
          <a:p>
            <a:pPr marL="11206">
              <a:spcBef>
                <a:spcPts val="84"/>
              </a:spcBef>
            </a:pPr>
            <a:r>
              <a:rPr sz="838" b="1">
                <a:solidFill>
                  <a:srgbClr val="605D5C"/>
                </a:solidFill>
                <a:latin typeface="Segoe UI"/>
                <a:cs typeface="Segoe UI"/>
              </a:rPr>
              <a:t>Signs</a:t>
            </a:r>
            <a:r>
              <a:rPr sz="838" b="1" spc="-26">
                <a:solidFill>
                  <a:srgbClr val="605D5C"/>
                </a:solidFill>
                <a:latin typeface="Segoe UI"/>
                <a:cs typeface="Segoe UI"/>
              </a:rPr>
              <a:t> </a:t>
            </a:r>
            <a:r>
              <a:rPr sz="838" b="1" spc="-44">
                <a:solidFill>
                  <a:srgbClr val="605D5C"/>
                </a:solidFill>
                <a:latin typeface="Segoe UI"/>
                <a:cs typeface="Segoe UI"/>
              </a:rPr>
              <a:t>6</a:t>
            </a:r>
            <a:endParaRPr sz="838">
              <a:latin typeface="Segoe UI"/>
              <a:cs typeface="Segoe UI"/>
            </a:endParaRPr>
          </a:p>
        </p:txBody>
      </p:sp>
      <p:sp>
        <p:nvSpPr>
          <p:cNvPr id="13" name="object 13"/>
          <p:cNvSpPr txBox="1"/>
          <p:nvPr/>
        </p:nvSpPr>
        <p:spPr>
          <a:xfrm>
            <a:off x="481153" y="4106379"/>
            <a:ext cx="2723029" cy="467613"/>
          </a:xfrm>
          <a:prstGeom prst="rect">
            <a:avLst/>
          </a:prstGeom>
        </p:spPr>
        <p:txBody>
          <a:bodyPr vert="horz" wrap="square" lIns="0" tIns="13447" rIns="0" bIns="0" rtlCol="0">
            <a:spAutoFit/>
          </a:bodyPr>
          <a:lstStyle/>
          <a:p>
            <a:pPr marL="11206">
              <a:spcBef>
                <a:spcPts val="106"/>
              </a:spcBef>
            </a:pPr>
            <a:r>
              <a:rPr sz="1279" spc="-71">
                <a:solidFill>
                  <a:srgbClr val="252423"/>
                </a:solidFill>
                <a:latin typeface="Tahoma"/>
                <a:cs typeface="Tahoma"/>
              </a:rPr>
              <a:t>Method</a:t>
            </a:r>
            <a:r>
              <a:rPr sz="1279" spc="-53">
                <a:solidFill>
                  <a:srgbClr val="252423"/>
                </a:solidFill>
                <a:latin typeface="Tahoma"/>
                <a:cs typeface="Tahoma"/>
              </a:rPr>
              <a:t> </a:t>
            </a:r>
            <a:r>
              <a:rPr sz="1279" spc="-66">
                <a:solidFill>
                  <a:srgbClr val="252423"/>
                </a:solidFill>
                <a:latin typeface="Tahoma"/>
                <a:cs typeface="Tahoma"/>
              </a:rPr>
              <a:t>of</a:t>
            </a:r>
            <a:r>
              <a:rPr sz="1279" spc="-49">
                <a:solidFill>
                  <a:srgbClr val="252423"/>
                </a:solidFill>
                <a:latin typeface="Tahoma"/>
                <a:cs typeface="Tahoma"/>
              </a:rPr>
              <a:t> </a:t>
            </a:r>
            <a:r>
              <a:rPr sz="1279" spc="-53">
                <a:solidFill>
                  <a:srgbClr val="252423"/>
                </a:solidFill>
                <a:latin typeface="Tahoma"/>
                <a:cs typeface="Tahoma"/>
              </a:rPr>
              <a:t>Marking/Separating </a:t>
            </a:r>
            <a:r>
              <a:rPr sz="1279" spc="-18">
                <a:solidFill>
                  <a:srgbClr val="252423"/>
                </a:solidFill>
                <a:latin typeface="Tahoma"/>
                <a:cs typeface="Tahoma"/>
              </a:rPr>
              <a:t>Stockpiles</a:t>
            </a:r>
            <a:endParaRPr sz="1279">
              <a:latin typeface="Tahoma"/>
              <a:cs typeface="Tahoma"/>
            </a:endParaRPr>
          </a:p>
          <a:p>
            <a:pPr marL="1511194">
              <a:spcBef>
                <a:spcPts val="1041"/>
              </a:spcBef>
            </a:pPr>
            <a:r>
              <a:rPr sz="838" b="1">
                <a:solidFill>
                  <a:srgbClr val="605D5C"/>
                </a:solidFill>
                <a:latin typeface="Segoe UI"/>
                <a:cs typeface="Segoe UI"/>
              </a:rPr>
              <a:t>Distance</a:t>
            </a:r>
            <a:r>
              <a:rPr sz="838" b="1" spc="-35">
                <a:solidFill>
                  <a:srgbClr val="605D5C"/>
                </a:solidFill>
                <a:latin typeface="Segoe UI"/>
                <a:cs typeface="Segoe UI"/>
              </a:rPr>
              <a:t> </a:t>
            </a:r>
            <a:r>
              <a:rPr sz="838" b="1">
                <a:solidFill>
                  <a:srgbClr val="605D5C"/>
                </a:solidFill>
                <a:latin typeface="Segoe UI"/>
                <a:cs typeface="Segoe UI"/>
              </a:rPr>
              <a:t>&amp;</a:t>
            </a:r>
            <a:r>
              <a:rPr sz="838" b="1" spc="-26">
                <a:solidFill>
                  <a:srgbClr val="605D5C"/>
                </a:solidFill>
                <a:latin typeface="Segoe UI"/>
                <a:cs typeface="Segoe UI"/>
              </a:rPr>
              <a:t> </a:t>
            </a:r>
            <a:r>
              <a:rPr sz="838" b="1">
                <a:solidFill>
                  <a:srgbClr val="605D5C"/>
                </a:solidFill>
                <a:latin typeface="Segoe UI"/>
                <a:cs typeface="Segoe UI"/>
              </a:rPr>
              <a:t>Signs</a:t>
            </a:r>
            <a:r>
              <a:rPr sz="838" b="1" spc="-22">
                <a:solidFill>
                  <a:srgbClr val="605D5C"/>
                </a:solidFill>
                <a:latin typeface="Segoe UI"/>
                <a:cs typeface="Segoe UI"/>
              </a:rPr>
              <a:t> </a:t>
            </a:r>
            <a:r>
              <a:rPr sz="838" b="1" spc="-44">
                <a:solidFill>
                  <a:srgbClr val="605D5C"/>
                </a:solidFill>
                <a:latin typeface="Segoe UI"/>
                <a:cs typeface="Segoe UI"/>
              </a:rPr>
              <a:t>2</a:t>
            </a:r>
            <a:endParaRPr sz="838">
              <a:latin typeface="Segoe UI"/>
              <a:cs typeface="Segoe UI"/>
            </a:endParaRPr>
          </a:p>
        </p:txBody>
      </p:sp>
      <p:grpSp>
        <p:nvGrpSpPr>
          <p:cNvPr id="14" name="object 14"/>
          <p:cNvGrpSpPr/>
          <p:nvPr/>
        </p:nvGrpSpPr>
        <p:grpSpPr>
          <a:xfrm>
            <a:off x="1074786" y="799473"/>
            <a:ext cx="10598524" cy="1383366"/>
            <a:chOff x="862491" y="906069"/>
            <a:chExt cx="12011660" cy="1567815"/>
          </a:xfrm>
        </p:grpSpPr>
        <p:sp>
          <p:nvSpPr>
            <p:cNvPr id="15" name="object 15"/>
            <p:cNvSpPr/>
            <p:nvPr/>
          </p:nvSpPr>
          <p:spPr>
            <a:xfrm>
              <a:off x="862482" y="2463494"/>
              <a:ext cx="4210685" cy="10160"/>
            </a:xfrm>
            <a:custGeom>
              <a:avLst/>
              <a:gdLst/>
              <a:ahLst/>
              <a:cxnLst/>
              <a:rect l="l" t="t" r="r" b="b"/>
              <a:pathLst>
                <a:path w="4210685" h="10160">
                  <a:moveTo>
                    <a:pt x="10007" y="0"/>
                  </a:moveTo>
                  <a:lnTo>
                    <a:pt x="0" y="0"/>
                  </a:lnTo>
                  <a:lnTo>
                    <a:pt x="0" y="10033"/>
                  </a:lnTo>
                  <a:lnTo>
                    <a:pt x="10007" y="10033"/>
                  </a:lnTo>
                  <a:lnTo>
                    <a:pt x="10007" y="0"/>
                  </a:lnTo>
                  <a:close/>
                </a:path>
                <a:path w="4210685" h="10160">
                  <a:moveTo>
                    <a:pt x="70015" y="0"/>
                  </a:moveTo>
                  <a:lnTo>
                    <a:pt x="60007" y="0"/>
                  </a:lnTo>
                  <a:lnTo>
                    <a:pt x="60007" y="10033"/>
                  </a:lnTo>
                  <a:lnTo>
                    <a:pt x="70015" y="10033"/>
                  </a:lnTo>
                  <a:lnTo>
                    <a:pt x="70015" y="0"/>
                  </a:lnTo>
                  <a:close/>
                </a:path>
                <a:path w="4210685" h="10160">
                  <a:moveTo>
                    <a:pt x="130022" y="0"/>
                  </a:moveTo>
                  <a:lnTo>
                    <a:pt x="120015" y="0"/>
                  </a:lnTo>
                  <a:lnTo>
                    <a:pt x="120015" y="10033"/>
                  </a:lnTo>
                  <a:lnTo>
                    <a:pt x="130022" y="10033"/>
                  </a:lnTo>
                  <a:lnTo>
                    <a:pt x="130022" y="0"/>
                  </a:lnTo>
                  <a:close/>
                </a:path>
                <a:path w="4210685" h="10160">
                  <a:moveTo>
                    <a:pt x="190030" y="0"/>
                  </a:moveTo>
                  <a:lnTo>
                    <a:pt x="180022" y="0"/>
                  </a:lnTo>
                  <a:lnTo>
                    <a:pt x="180022" y="10033"/>
                  </a:lnTo>
                  <a:lnTo>
                    <a:pt x="190030" y="10033"/>
                  </a:lnTo>
                  <a:lnTo>
                    <a:pt x="190030" y="0"/>
                  </a:lnTo>
                  <a:close/>
                </a:path>
                <a:path w="4210685" h="10160">
                  <a:moveTo>
                    <a:pt x="250037" y="0"/>
                  </a:moveTo>
                  <a:lnTo>
                    <a:pt x="240030" y="0"/>
                  </a:lnTo>
                  <a:lnTo>
                    <a:pt x="240030" y="10033"/>
                  </a:lnTo>
                  <a:lnTo>
                    <a:pt x="250037" y="10033"/>
                  </a:lnTo>
                  <a:lnTo>
                    <a:pt x="250037" y="0"/>
                  </a:lnTo>
                  <a:close/>
                </a:path>
                <a:path w="4210685" h="10160">
                  <a:moveTo>
                    <a:pt x="310045" y="0"/>
                  </a:moveTo>
                  <a:lnTo>
                    <a:pt x="300037" y="0"/>
                  </a:lnTo>
                  <a:lnTo>
                    <a:pt x="300037" y="10033"/>
                  </a:lnTo>
                  <a:lnTo>
                    <a:pt x="310045" y="10033"/>
                  </a:lnTo>
                  <a:lnTo>
                    <a:pt x="310045" y="0"/>
                  </a:lnTo>
                  <a:close/>
                </a:path>
                <a:path w="4210685" h="10160">
                  <a:moveTo>
                    <a:pt x="370052" y="0"/>
                  </a:moveTo>
                  <a:lnTo>
                    <a:pt x="360045" y="0"/>
                  </a:lnTo>
                  <a:lnTo>
                    <a:pt x="360045" y="10033"/>
                  </a:lnTo>
                  <a:lnTo>
                    <a:pt x="370052" y="10033"/>
                  </a:lnTo>
                  <a:lnTo>
                    <a:pt x="370052" y="0"/>
                  </a:lnTo>
                  <a:close/>
                </a:path>
                <a:path w="4210685" h="10160">
                  <a:moveTo>
                    <a:pt x="430060" y="0"/>
                  </a:moveTo>
                  <a:lnTo>
                    <a:pt x="420052" y="0"/>
                  </a:lnTo>
                  <a:lnTo>
                    <a:pt x="420052" y="10033"/>
                  </a:lnTo>
                  <a:lnTo>
                    <a:pt x="430060" y="10033"/>
                  </a:lnTo>
                  <a:lnTo>
                    <a:pt x="430060" y="0"/>
                  </a:lnTo>
                  <a:close/>
                </a:path>
                <a:path w="4210685" h="10160">
                  <a:moveTo>
                    <a:pt x="490067" y="0"/>
                  </a:moveTo>
                  <a:lnTo>
                    <a:pt x="480060" y="0"/>
                  </a:lnTo>
                  <a:lnTo>
                    <a:pt x="480060" y="10033"/>
                  </a:lnTo>
                  <a:lnTo>
                    <a:pt x="490067" y="10033"/>
                  </a:lnTo>
                  <a:lnTo>
                    <a:pt x="490067" y="0"/>
                  </a:lnTo>
                  <a:close/>
                </a:path>
                <a:path w="4210685" h="10160">
                  <a:moveTo>
                    <a:pt x="550075" y="0"/>
                  </a:moveTo>
                  <a:lnTo>
                    <a:pt x="540067" y="0"/>
                  </a:lnTo>
                  <a:lnTo>
                    <a:pt x="540067" y="10033"/>
                  </a:lnTo>
                  <a:lnTo>
                    <a:pt x="550075" y="10033"/>
                  </a:lnTo>
                  <a:lnTo>
                    <a:pt x="550075" y="0"/>
                  </a:lnTo>
                  <a:close/>
                </a:path>
                <a:path w="4210685" h="10160">
                  <a:moveTo>
                    <a:pt x="610082" y="0"/>
                  </a:moveTo>
                  <a:lnTo>
                    <a:pt x="600075" y="0"/>
                  </a:lnTo>
                  <a:lnTo>
                    <a:pt x="600075" y="10033"/>
                  </a:lnTo>
                  <a:lnTo>
                    <a:pt x="610082" y="10033"/>
                  </a:lnTo>
                  <a:lnTo>
                    <a:pt x="610082" y="0"/>
                  </a:lnTo>
                  <a:close/>
                </a:path>
                <a:path w="4210685" h="10160">
                  <a:moveTo>
                    <a:pt x="670090" y="0"/>
                  </a:moveTo>
                  <a:lnTo>
                    <a:pt x="660082" y="0"/>
                  </a:lnTo>
                  <a:lnTo>
                    <a:pt x="660082" y="10033"/>
                  </a:lnTo>
                  <a:lnTo>
                    <a:pt x="670090" y="10033"/>
                  </a:lnTo>
                  <a:lnTo>
                    <a:pt x="670090" y="0"/>
                  </a:lnTo>
                  <a:close/>
                </a:path>
                <a:path w="4210685" h="10160">
                  <a:moveTo>
                    <a:pt x="730097" y="0"/>
                  </a:moveTo>
                  <a:lnTo>
                    <a:pt x="720090" y="0"/>
                  </a:lnTo>
                  <a:lnTo>
                    <a:pt x="720090" y="10033"/>
                  </a:lnTo>
                  <a:lnTo>
                    <a:pt x="730097" y="10033"/>
                  </a:lnTo>
                  <a:lnTo>
                    <a:pt x="730097" y="0"/>
                  </a:lnTo>
                  <a:close/>
                </a:path>
                <a:path w="4210685" h="10160">
                  <a:moveTo>
                    <a:pt x="790105" y="0"/>
                  </a:moveTo>
                  <a:lnTo>
                    <a:pt x="780097" y="0"/>
                  </a:lnTo>
                  <a:lnTo>
                    <a:pt x="780097" y="10033"/>
                  </a:lnTo>
                  <a:lnTo>
                    <a:pt x="790105" y="10033"/>
                  </a:lnTo>
                  <a:lnTo>
                    <a:pt x="790105" y="0"/>
                  </a:lnTo>
                  <a:close/>
                </a:path>
                <a:path w="4210685" h="10160">
                  <a:moveTo>
                    <a:pt x="850112" y="0"/>
                  </a:moveTo>
                  <a:lnTo>
                    <a:pt x="840105" y="0"/>
                  </a:lnTo>
                  <a:lnTo>
                    <a:pt x="840105" y="10033"/>
                  </a:lnTo>
                  <a:lnTo>
                    <a:pt x="850112" y="10033"/>
                  </a:lnTo>
                  <a:lnTo>
                    <a:pt x="850112" y="0"/>
                  </a:lnTo>
                  <a:close/>
                </a:path>
                <a:path w="4210685" h="10160">
                  <a:moveTo>
                    <a:pt x="910120" y="0"/>
                  </a:moveTo>
                  <a:lnTo>
                    <a:pt x="900112" y="0"/>
                  </a:lnTo>
                  <a:lnTo>
                    <a:pt x="900112" y="10033"/>
                  </a:lnTo>
                  <a:lnTo>
                    <a:pt x="910120" y="10033"/>
                  </a:lnTo>
                  <a:lnTo>
                    <a:pt x="910120" y="0"/>
                  </a:lnTo>
                  <a:close/>
                </a:path>
                <a:path w="4210685" h="10160">
                  <a:moveTo>
                    <a:pt x="970127" y="0"/>
                  </a:moveTo>
                  <a:lnTo>
                    <a:pt x="960132" y="0"/>
                  </a:lnTo>
                  <a:lnTo>
                    <a:pt x="960132" y="10033"/>
                  </a:lnTo>
                  <a:lnTo>
                    <a:pt x="970127" y="10033"/>
                  </a:lnTo>
                  <a:lnTo>
                    <a:pt x="970127" y="0"/>
                  </a:lnTo>
                  <a:close/>
                </a:path>
                <a:path w="4210685" h="10160">
                  <a:moveTo>
                    <a:pt x="1030135" y="0"/>
                  </a:moveTo>
                  <a:lnTo>
                    <a:pt x="1020140" y="0"/>
                  </a:lnTo>
                  <a:lnTo>
                    <a:pt x="1020140" y="10033"/>
                  </a:lnTo>
                  <a:lnTo>
                    <a:pt x="1030135" y="10033"/>
                  </a:lnTo>
                  <a:lnTo>
                    <a:pt x="1030135" y="0"/>
                  </a:lnTo>
                  <a:close/>
                </a:path>
                <a:path w="4210685" h="10160">
                  <a:moveTo>
                    <a:pt x="1090142" y="0"/>
                  </a:moveTo>
                  <a:lnTo>
                    <a:pt x="1080147" y="0"/>
                  </a:lnTo>
                  <a:lnTo>
                    <a:pt x="1080147" y="10033"/>
                  </a:lnTo>
                  <a:lnTo>
                    <a:pt x="1090142" y="10033"/>
                  </a:lnTo>
                  <a:lnTo>
                    <a:pt x="1090142" y="0"/>
                  </a:lnTo>
                  <a:close/>
                </a:path>
                <a:path w="4210685" h="10160">
                  <a:moveTo>
                    <a:pt x="1150150" y="0"/>
                  </a:moveTo>
                  <a:lnTo>
                    <a:pt x="1140155" y="0"/>
                  </a:lnTo>
                  <a:lnTo>
                    <a:pt x="1140155" y="10033"/>
                  </a:lnTo>
                  <a:lnTo>
                    <a:pt x="1150150" y="10033"/>
                  </a:lnTo>
                  <a:lnTo>
                    <a:pt x="1150150" y="0"/>
                  </a:lnTo>
                  <a:close/>
                </a:path>
                <a:path w="4210685" h="10160">
                  <a:moveTo>
                    <a:pt x="1210157" y="0"/>
                  </a:moveTo>
                  <a:lnTo>
                    <a:pt x="1200162" y="0"/>
                  </a:lnTo>
                  <a:lnTo>
                    <a:pt x="1200162" y="10033"/>
                  </a:lnTo>
                  <a:lnTo>
                    <a:pt x="1210157" y="10033"/>
                  </a:lnTo>
                  <a:lnTo>
                    <a:pt x="1210157" y="0"/>
                  </a:lnTo>
                  <a:close/>
                </a:path>
                <a:path w="4210685" h="10160">
                  <a:moveTo>
                    <a:pt x="1270165" y="0"/>
                  </a:moveTo>
                  <a:lnTo>
                    <a:pt x="1260170" y="0"/>
                  </a:lnTo>
                  <a:lnTo>
                    <a:pt x="1260170" y="10033"/>
                  </a:lnTo>
                  <a:lnTo>
                    <a:pt x="1270165" y="10033"/>
                  </a:lnTo>
                  <a:lnTo>
                    <a:pt x="1270165" y="0"/>
                  </a:lnTo>
                  <a:close/>
                </a:path>
                <a:path w="4210685" h="10160">
                  <a:moveTo>
                    <a:pt x="1330172" y="0"/>
                  </a:moveTo>
                  <a:lnTo>
                    <a:pt x="1320177" y="0"/>
                  </a:lnTo>
                  <a:lnTo>
                    <a:pt x="1320177" y="10033"/>
                  </a:lnTo>
                  <a:lnTo>
                    <a:pt x="1330172" y="10033"/>
                  </a:lnTo>
                  <a:lnTo>
                    <a:pt x="1330172" y="0"/>
                  </a:lnTo>
                  <a:close/>
                </a:path>
                <a:path w="4210685" h="10160">
                  <a:moveTo>
                    <a:pt x="1390180" y="0"/>
                  </a:moveTo>
                  <a:lnTo>
                    <a:pt x="1380185" y="0"/>
                  </a:lnTo>
                  <a:lnTo>
                    <a:pt x="1380185" y="10033"/>
                  </a:lnTo>
                  <a:lnTo>
                    <a:pt x="1390180" y="10033"/>
                  </a:lnTo>
                  <a:lnTo>
                    <a:pt x="1390180" y="0"/>
                  </a:lnTo>
                  <a:close/>
                </a:path>
                <a:path w="4210685" h="10160">
                  <a:moveTo>
                    <a:pt x="1450187" y="0"/>
                  </a:moveTo>
                  <a:lnTo>
                    <a:pt x="1440192" y="0"/>
                  </a:lnTo>
                  <a:lnTo>
                    <a:pt x="1440192" y="10033"/>
                  </a:lnTo>
                  <a:lnTo>
                    <a:pt x="1450187" y="10033"/>
                  </a:lnTo>
                  <a:lnTo>
                    <a:pt x="1450187" y="0"/>
                  </a:lnTo>
                  <a:close/>
                </a:path>
                <a:path w="4210685" h="10160">
                  <a:moveTo>
                    <a:pt x="1510195" y="0"/>
                  </a:moveTo>
                  <a:lnTo>
                    <a:pt x="1500200" y="0"/>
                  </a:lnTo>
                  <a:lnTo>
                    <a:pt x="1500200" y="10033"/>
                  </a:lnTo>
                  <a:lnTo>
                    <a:pt x="1510195" y="10033"/>
                  </a:lnTo>
                  <a:lnTo>
                    <a:pt x="1510195" y="0"/>
                  </a:lnTo>
                  <a:close/>
                </a:path>
                <a:path w="4210685" h="10160">
                  <a:moveTo>
                    <a:pt x="1570202" y="0"/>
                  </a:moveTo>
                  <a:lnTo>
                    <a:pt x="1560207" y="0"/>
                  </a:lnTo>
                  <a:lnTo>
                    <a:pt x="1560207" y="10033"/>
                  </a:lnTo>
                  <a:lnTo>
                    <a:pt x="1570202" y="10033"/>
                  </a:lnTo>
                  <a:lnTo>
                    <a:pt x="1570202" y="0"/>
                  </a:lnTo>
                  <a:close/>
                </a:path>
                <a:path w="4210685" h="10160">
                  <a:moveTo>
                    <a:pt x="1630210" y="0"/>
                  </a:moveTo>
                  <a:lnTo>
                    <a:pt x="1620215" y="0"/>
                  </a:lnTo>
                  <a:lnTo>
                    <a:pt x="1620215" y="10033"/>
                  </a:lnTo>
                  <a:lnTo>
                    <a:pt x="1630210" y="10033"/>
                  </a:lnTo>
                  <a:lnTo>
                    <a:pt x="1630210" y="0"/>
                  </a:lnTo>
                  <a:close/>
                </a:path>
                <a:path w="4210685" h="10160">
                  <a:moveTo>
                    <a:pt x="1690217" y="0"/>
                  </a:moveTo>
                  <a:lnTo>
                    <a:pt x="1680222" y="0"/>
                  </a:lnTo>
                  <a:lnTo>
                    <a:pt x="1680222" y="10033"/>
                  </a:lnTo>
                  <a:lnTo>
                    <a:pt x="1690217" y="10033"/>
                  </a:lnTo>
                  <a:lnTo>
                    <a:pt x="1690217" y="0"/>
                  </a:lnTo>
                  <a:close/>
                </a:path>
                <a:path w="4210685" h="10160">
                  <a:moveTo>
                    <a:pt x="1750225" y="0"/>
                  </a:moveTo>
                  <a:lnTo>
                    <a:pt x="1740230" y="0"/>
                  </a:lnTo>
                  <a:lnTo>
                    <a:pt x="1740230" y="10033"/>
                  </a:lnTo>
                  <a:lnTo>
                    <a:pt x="1750225" y="10033"/>
                  </a:lnTo>
                  <a:lnTo>
                    <a:pt x="1750225" y="0"/>
                  </a:lnTo>
                  <a:close/>
                </a:path>
                <a:path w="4210685" h="10160">
                  <a:moveTo>
                    <a:pt x="1810232" y="0"/>
                  </a:moveTo>
                  <a:lnTo>
                    <a:pt x="1800237" y="0"/>
                  </a:lnTo>
                  <a:lnTo>
                    <a:pt x="1800237" y="10033"/>
                  </a:lnTo>
                  <a:lnTo>
                    <a:pt x="1810232" y="10033"/>
                  </a:lnTo>
                  <a:lnTo>
                    <a:pt x="1810232" y="0"/>
                  </a:lnTo>
                  <a:close/>
                </a:path>
                <a:path w="4210685" h="10160">
                  <a:moveTo>
                    <a:pt x="1870240" y="0"/>
                  </a:moveTo>
                  <a:lnTo>
                    <a:pt x="1860245" y="0"/>
                  </a:lnTo>
                  <a:lnTo>
                    <a:pt x="1860245" y="10033"/>
                  </a:lnTo>
                  <a:lnTo>
                    <a:pt x="1870240" y="10033"/>
                  </a:lnTo>
                  <a:lnTo>
                    <a:pt x="1870240" y="0"/>
                  </a:lnTo>
                  <a:close/>
                </a:path>
                <a:path w="4210685" h="10160">
                  <a:moveTo>
                    <a:pt x="1930247" y="0"/>
                  </a:moveTo>
                  <a:lnTo>
                    <a:pt x="1920252" y="0"/>
                  </a:lnTo>
                  <a:lnTo>
                    <a:pt x="1920252" y="10033"/>
                  </a:lnTo>
                  <a:lnTo>
                    <a:pt x="1930247" y="10033"/>
                  </a:lnTo>
                  <a:lnTo>
                    <a:pt x="1930247" y="0"/>
                  </a:lnTo>
                  <a:close/>
                </a:path>
                <a:path w="4210685" h="10160">
                  <a:moveTo>
                    <a:pt x="1990255" y="0"/>
                  </a:moveTo>
                  <a:lnTo>
                    <a:pt x="1980260" y="0"/>
                  </a:lnTo>
                  <a:lnTo>
                    <a:pt x="1980260" y="10033"/>
                  </a:lnTo>
                  <a:lnTo>
                    <a:pt x="1990255" y="10033"/>
                  </a:lnTo>
                  <a:lnTo>
                    <a:pt x="1990255" y="0"/>
                  </a:lnTo>
                  <a:close/>
                </a:path>
                <a:path w="4210685" h="10160">
                  <a:moveTo>
                    <a:pt x="2050262" y="0"/>
                  </a:moveTo>
                  <a:lnTo>
                    <a:pt x="2040267" y="0"/>
                  </a:lnTo>
                  <a:lnTo>
                    <a:pt x="2040267" y="10033"/>
                  </a:lnTo>
                  <a:lnTo>
                    <a:pt x="2050262" y="10033"/>
                  </a:lnTo>
                  <a:lnTo>
                    <a:pt x="2050262" y="0"/>
                  </a:lnTo>
                  <a:close/>
                </a:path>
                <a:path w="4210685" h="10160">
                  <a:moveTo>
                    <a:pt x="2110270" y="0"/>
                  </a:moveTo>
                  <a:lnTo>
                    <a:pt x="2100275" y="0"/>
                  </a:lnTo>
                  <a:lnTo>
                    <a:pt x="2100275" y="10033"/>
                  </a:lnTo>
                  <a:lnTo>
                    <a:pt x="2110270" y="10033"/>
                  </a:lnTo>
                  <a:lnTo>
                    <a:pt x="2110270" y="0"/>
                  </a:lnTo>
                  <a:close/>
                </a:path>
                <a:path w="4210685" h="10160">
                  <a:moveTo>
                    <a:pt x="2170277" y="0"/>
                  </a:moveTo>
                  <a:lnTo>
                    <a:pt x="2160282" y="0"/>
                  </a:lnTo>
                  <a:lnTo>
                    <a:pt x="2160282" y="10033"/>
                  </a:lnTo>
                  <a:lnTo>
                    <a:pt x="2170277" y="10033"/>
                  </a:lnTo>
                  <a:lnTo>
                    <a:pt x="2170277" y="0"/>
                  </a:lnTo>
                  <a:close/>
                </a:path>
                <a:path w="4210685" h="10160">
                  <a:moveTo>
                    <a:pt x="2230285" y="0"/>
                  </a:moveTo>
                  <a:lnTo>
                    <a:pt x="2220290" y="0"/>
                  </a:lnTo>
                  <a:lnTo>
                    <a:pt x="2220290" y="10033"/>
                  </a:lnTo>
                  <a:lnTo>
                    <a:pt x="2230285" y="10033"/>
                  </a:lnTo>
                  <a:lnTo>
                    <a:pt x="2230285" y="0"/>
                  </a:lnTo>
                  <a:close/>
                </a:path>
                <a:path w="4210685" h="10160">
                  <a:moveTo>
                    <a:pt x="2290292" y="0"/>
                  </a:moveTo>
                  <a:lnTo>
                    <a:pt x="2280297" y="0"/>
                  </a:lnTo>
                  <a:lnTo>
                    <a:pt x="2280297" y="10033"/>
                  </a:lnTo>
                  <a:lnTo>
                    <a:pt x="2290292" y="10033"/>
                  </a:lnTo>
                  <a:lnTo>
                    <a:pt x="2290292" y="0"/>
                  </a:lnTo>
                  <a:close/>
                </a:path>
                <a:path w="4210685" h="10160">
                  <a:moveTo>
                    <a:pt x="2350300" y="0"/>
                  </a:moveTo>
                  <a:lnTo>
                    <a:pt x="2340305" y="0"/>
                  </a:lnTo>
                  <a:lnTo>
                    <a:pt x="2340305" y="10033"/>
                  </a:lnTo>
                  <a:lnTo>
                    <a:pt x="2350300" y="10033"/>
                  </a:lnTo>
                  <a:lnTo>
                    <a:pt x="2350300" y="0"/>
                  </a:lnTo>
                  <a:close/>
                </a:path>
                <a:path w="4210685" h="10160">
                  <a:moveTo>
                    <a:pt x="2410307" y="0"/>
                  </a:moveTo>
                  <a:lnTo>
                    <a:pt x="2400312" y="0"/>
                  </a:lnTo>
                  <a:lnTo>
                    <a:pt x="2400312" y="10033"/>
                  </a:lnTo>
                  <a:lnTo>
                    <a:pt x="2410307" y="10033"/>
                  </a:lnTo>
                  <a:lnTo>
                    <a:pt x="2410307" y="0"/>
                  </a:lnTo>
                  <a:close/>
                </a:path>
                <a:path w="4210685" h="10160">
                  <a:moveTo>
                    <a:pt x="2470315" y="0"/>
                  </a:moveTo>
                  <a:lnTo>
                    <a:pt x="2460320" y="0"/>
                  </a:lnTo>
                  <a:lnTo>
                    <a:pt x="2460320" y="10033"/>
                  </a:lnTo>
                  <a:lnTo>
                    <a:pt x="2470315" y="10033"/>
                  </a:lnTo>
                  <a:lnTo>
                    <a:pt x="2470315" y="0"/>
                  </a:lnTo>
                  <a:close/>
                </a:path>
                <a:path w="4210685" h="10160">
                  <a:moveTo>
                    <a:pt x="2530322" y="0"/>
                  </a:moveTo>
                  <a:lnTo>
                    <a:pt x="2520327" y="0"/>
                  </a:lnTo>
                  <a:lnTo>
                    <a:pt x="2520327" y="10033"/>
                  </a:lnTo>
                  <a:lnTo>
                    <a:pt x="2530322" y="10033"/>
                  </a:lnTo>
                  <a:lnTo>
                    <a:pt x="2530322" y="0"/>
                  </a:lnTo>
                  <a:close/>
                </a:path>
                <a:path w="4210685" h="10160">
                  <a:moveTo>
                    <a:pt x="2590330" y="0"/>
                  </a:moveTo>
                  <a:lnTo>
                    <a:pt x="2580335" y="0"/>
                  </a:lnTo>
                  <a:lnTo>
                    <a:pt x="2580335" y="10033"/>
                  </a:lnTo>
                  <a:lnTo>
                    <a:pt x="2590330" y="10033"/>
                  </a:lnTo>
                  <a:lnTo>
                    <a:pt x="2590330" y="0"/>
                  </a:lnTo>
                  <a:close/>
                </a:path>
                <a:path w="4210685" h="10160">
                  <a:moveTo>
                    <a:pt x="2650350" y="0"/>
                  </a:moveTo>
                  <a:lnTo>
                    <a:pt x="2640342" y="0"/>
                  </a:lnTo>
                  <a:lnTo>
                    <a:pt x="2640342" y="10033"/>
                  </a:lnTo>
                  <a:lnTo>
                    <a:pt x="2650350" y="10033"/>
                  </a:lnTo>
                  <a:lnTo>
                    <a:pt x="2650350" y="0"/>
                  </a:lnTo>
                  <a:close/>
                </a:path>
                <a:path w="4210685" h="10160">
                  <a:moveTo>
                    <a:pt x="2710357" y="0"/>
                  </a:moveTo>
                  <a:lnTo>
                    <a:pt x="2700350" y="0"/>
                  </a:lnTo>
                  <a:lnTo>
                    <a:pt x="2700350" y="10033"/>
                  </a:lnTo>
                  <a:lnTo>
                    <a:pt x="2710357" y="10033"/>
                  </a:lnTo>
                  <a:lnTo>
                    <a:pt x="2710357" y="0"/>
                  </a:lnTo>
                  <a:close/>
                </a:path>
                <a:path w="4210685" h="10160">
                  <a:moveTo>
                    <a:pt x="2770365" y="0"/>
                  </a:moveTo>
                  <a:lnTo>
                    <a:pt x="2760357" y="0"/>
                  </a:lnTo>
                  <a:lnTo>
                    <a:pt x="2760357" y="10033"/>
                  </a:lnTo>
                  <a:lnTo>
                    <a:pt x="2770365" y="10033"/>
                  </a:lnTo>
                  <a:lnTo>
                    <a:pt x="2770365" y="0"/>
                  </a:lnTo>
                  <a:close/>
                </a:path>
                <a:path w="4210685" h="10160">
                  <a:moveTo>
                    <a:pt x="2830372" y="0"/>
                  </a:moveTo>
                  <a:lnTo>
                    <a:pt x="2820365" y="0"/>
                  </a:lnTo>
                  <a:lnTo>
                    <a:pt x="2820365" y="10033"/>
                  </a:lnTo>
                  <a:lnTo>
                    <a:pt x="2830372" y="10033"/>
                  </a:lnTo>
                  <a:lnTo>
                    <a:pt x="2830372" y="0"/>
                  </a:lnTo>
                  <a:close/>
                </a:path>
                <a:path w="4210685" h="10160">
                  <a:moveTo>
                    <a:pt x="2890380" y="0"/>
                  </a:moveTo>
                  <a:lnTo>
                    <a:pt x="2880372" y="0"/>
                  </a:lnTo>
                  <a:lnTo>
                    <a:pt x="2880372" y="10033"/>
                  </a:lnTo>
                  <a:lnTo>
                    <a:pt x="2890380" y="10033"/>
                  </a:lnTo>
                  <a:lnTo>
                    <a:pt x="2890380" y="0"/>
                  </a:lnTo>
                  <a:close/>
                </a:path>
                <a:path w="4210685" h="10160">
                  <a:moveTo>
                    <a:pt x="2950387" y="0"/>
                  </a:moveTo>
                  <a:lnTo>
                    <a:pt x="2940380" y="0"/>
                  </a:lnTo>
                  <a:lnTo>
                    <a:pt x="2940380" y="10033"/>
                  </a:lnTo>
                  <a:lnTo>
                    <a:pt x="2950387" y="10033"/>
                  </a:lnTo>
                  <a:lnTo>
                    <a:pt x="2950387" y="0"/>
                  </a:lnTo>
                  <a:close/>
                </a:path>
                <a:path w="4210685" h="10160">
                  <a:moveTo>
                    <a:pt x="3010395" y="0"/>
                  </a:moveTo>
                  <a:lnTo>
                    <a:pt x="3000387" y="0"/>
                  </a:lnTo>
                  <a:lnTo>
                    <a:pt x="3000387" y="10033"/>
                  </a:lnTo>
                  <a:lnTo>
                    <a:pt x="3010395" y="10033"/>
                  </a:lnTo>
                  <a:lnTo>
                    <a:pt x="3010395" y="0"/>
                  </a:lnTo>
                  <a:close/>
                </a:path>
                <a:path w="4210685" h="10160">
                  <a:moveTo>
                    <a:pt x="3070402" y="0"/>
                  </a:moveTo>
                  <a:lnTo>
                    <a:pt x="3060395" y="0"/>
                  </a:lnTo>
                  <a:lnTo>
                    <a:pt x="3060395" y="10033"/>
                  </a:lnTo>
                  <a:lnTo>
                    <a:pt x="3070402" y="10033"/>
                  </a:lnTo>
                  <a:lnTo>
                    <a:pt x="3070402" y="0"/>
                  </a:lnTo>
                  <a:close/>
                </a:path>
                <a:path w="4210685" h="10160">
                  <a:moveTo>
                    <a:pt x="3130410" y="0"/>
                  </a:moveTo>
                  <a:lnTo>
                    <a:pt x="3120402" y="0"/>
                  </a:lnTo>
                  <a:lnTo>
                    <a:pt x="3120402" y="10033"/>
                  </a:lnTo>
                  <a:lnTo>
                    <a:pt x="3130410" y="10033"/>
                  </a:lnTo>
                  <a:lnTo>
                    <a:pt x="3130410" y="0"/>
                  </a:lnTo>
                  <a:close/>
                </a:path>
                <a:path w="4210685" h="10160">
                  <a:moveTo>
                    <a:pt x="3190417" y="0"/>
                  </a:moveTo>
                  <a:lnTo>
                    <a:pt x="3180410" y="0"/>
                  </a:lnTo>
                  <a:lnTo>
                    <a:pt x="3180410" y="10033"/>
                  </a:lnTo>
                  <a:lnTo>
                    <a:pt x="3190417" y="10033"/>
                  </a:lnTo>
                  <a:lnTo>
                    <a:pt x="3190417" y="0"/>
                  </a:lnTo>
                  <a:close/>
                </a:path>
                <a:path w="4210685" h="10160">
                  <a:moveTo>
                    <a:pt x="3250425" y="0"/>
                  </a:moveTo>
                  <a:lnTo>
                    <a:pt x="3240417" y="0"/>
                  </a:lnTo>
                  <a:lnTo>
                    <a:pt x="3240417" y="10033"/>
                  </a:lnTo>
                  <a:lnTo>
                    <a:pt x="3250425" y="10033"/>
                  </a:lnTo>
                  <a:lnTo>
                    <a:pt x="3250425" y="0"/>
                  </a:lnTo>
                  <a:close/>
                </a:path>
                <a:path w="4210685" h="10160">
                  <a:moveTo>
                    <a:pt x="3310432" y="0"/>
                  </a:moveTo>
                  <a:lnTo>
                    <a:pt x="3300425" y="0"/>
                  </a:lnTo>
                  <a:lnTo>
                    <a:pt x="3300425" y="10033"/>
                  </a:lnTo>
                  <a:lnTo>
                    <a:pt x="3310432" y="10033"/>
                  </a:lnTo>
                  <a:lnTo>
                    <a:pt x="3310432" y="0"/>
                  </a:lnTo>
                  <a:close/>
                </a:path>
                <a:path w="4210685" h="10160">
                  <a:moveTo>
                    <a:pt x="3370440" y="0"/>
                  </a:moveTo>
                  <a:lnTo>
                    <a:pt x="3360432" y="0"/>
                  </a:lnTo>
                  <a:lnTo>
                    <a:pt x="3360432" y="10033"/>
                  </a:lnTo>
                  <a:lnTo>
                    <a:pt x="3370440" y="10033"/>
                  </a:lnTo>
                  <a:lnTo>
                    <a:pt x="3370440" y="0"/>
                  </a:lnTo>
                  <a:close/>
                </a:path>
                <a:path w="4210685" h="10160">
                  <a:moveTo>
                    <a:pt x="3430447" y="0"/>
                  </a:moveTo>
                  <a:lnTo>
                    <a:pt x="3420440" y="0"/>
                  </a:lnTo>
                  <a:lnTo>
                    <a:pt x="3420440" y="10033"/>
                  </a:lnTo>
                  <a:lnTo>
                    <a:pt x="3430447" y="10033"/>
                  </a:lnTo>
                  <a:lnTo>
                    <a:pt x="3430447" y="0"/>
                  </a:lnTo>
                  <a:close/>
                </a:path>
                <a:path w="4210685" h="10160">
                  <a:moveTo>
                    <a:pt x="3490455" y="0"/>
                  </a:moveTo>
                  <a:lnTo>
                    <a:pt x="3480447" y="0"/>
                  </a:lnTo>
                  <a:lnTo>
                    <a:pt x="3480447" y="10033"/>
                  </a:lnTo>
                  <a:lnTo>
                    <a:pt x="3490455" y="10033"/>
                  </a:lnTo>
                  <a:lnTo>
                    <a:pt x="3490455" y="0"/>
                  </a:lnTo>
                  <a:close/>
                </a:path>
                <a:path w="4210685" h="10160">
                  <a:moveTo>
                    <a:pt x="3550462" y="0"/>
                  </a:moveTo>
                  <a:lnTo>
                    <a:pt x="3540455" y="0"/>
                  </a:lnTo>
                  <a:lnTo>
                    <a:pt x="3540455" y="10033"/>
                  </a:lnTo>
                  <a:lnTo>
                    <a:pt x="3550462" y="10033"/>
                  </a:lnTo>
                  <a:lnTo>
                    <a:pt x="3550462" y="0"/>
                  </a:lnTo>
                  <a:close/>
                </a:path>
                <a:path w="4210685" h="10160">
                  <a:moveTo>
                    <a:pt x="3610470" y="0"/>
                  </a:moveTo>
                  <a:lnTo>
                    <a:pt x="3600462" y="0"/>
                  </a:lnTo>
                  <a:lnTo>
                    <a:pt x="3600462" y="10033"/>
                  </a:lnTo>
                  <a:lnTo>
                    <a:pt x="3610470" y="10033"/>
                  </a:lnTo>
                  <a:lnTo>
                    <a:pt x="3610470" y="0"/>
                  </a:lnTo>
                  <a:close/>
                </a:path>
                <a:path w="4210685" h="10160">
                  <a:moveTo>
                    <a:pt x="3670477" y="0"/>
                  </a:moveTo>
                  <a:lnTo>
                    <a:pt x="3660470" y="0"/>
                  </a:lnTo>
                  <a:lnTo>
                    <a:pt x="3660470" y="10033"/>
                  </a:lnTo>
                  <a:lnTo>
                    <a:pt x="3670477" y="10033"/>
                  </a:lnTo>
                  <a:lnTo>
                    <a:pt x="3670477" y="0"/>
                  </a:lnTo>
                  <a:close/>
                </a:path>
                <a:path w="4210685" h="10160">
                  <a:moveTo>
                    <a:pt x="3730485" y="0"/>
                  </a:moveTo>
                  <a:lnTo>
                    <a:pt x="3720477" y="0"/>
                  </a:lnTo>
                  <a:lnTo>
                    <a:pt x="3720477" y="10033"/>
                  </a:lnTo>
                  <a:lnTo>
                    <a:pt x="3730485" y="10033"/>
                  </a:lnTo>
                  <a:lnTo>
                    <a:pt x="3730485" y="0"/>
                  </a:lnTo>
                  <a:close/>
                </a:path>
                <a:path w="4210685" h="10160">
                  <a:moveTo>
                    <a:pt x="3790492" y="0"/>
                  </a:moveTo>
                  <a:lnTo>
                    <a:pt x="3780485" y="0"/>
                  </a:lnTo>
                  <a:lnTo>
                    <a:pt x="3780485" y="10033"/>
                  </a:lnTo>
                  <a:lnTo>
                    <a:pt x="3790492" y="10033"/>
                  </a:lnTo>
                  <a:lnTo>
                    <a:pt x="3790492" y="0"/>
                  </a:lnTo>
                  <a:close/>
                </a:path>
                <a:path w="4210685" h="10160">
                  <a:moveTo>
                    <a:pt x="3850500" y="0"/>
                  </a:moveTo>
                  <a:lnTo>
                    <a:pt x="3840492" y="0"/>
                  </a:lnTo>
                  <a:lnTo>
                    <a:pt x="3840492" y="10033"/>
                  </a:lnTo>
                  <a:lnTo>
                    <a:pt x="3850500" y="10033"/>
                  </a:lnTo>
                  <a:lnTo>
                    <a:pt x="3850500" y="0"/>
                  </a:lnTo>
                  <a:close/>
                </a:path>
                <a:path w="4210685" h="10160">
                  <a:moveTo>
                    <a:pt x="3910507" y="0"/>
                  </a:moveTo>
                  <a:lnTo>
                    <a:pt x="3900500" y="0"/>
                  </a:lnTo>
                  <a:lnTo>
                    <a:pt x="3900500" y="10033"/>
                  </a:lnTo>
                  <a:lnTo>
                    <a:pt x="3910507" y="10033"/>
                  </a:lnTo>
                  <a:lnTo>
                    <a:pt x="3910507" y="0"/>
                  </a:lnTo>
                  <a:close/>
                </a:path>
                <a:path w="4210685" h="10160">
                  <a:moveTo>
                    <a:pt x="3970515" y="0"/>
                  </a:moveTo>
                  <a:lnTo>
                    <a:pt x="3960507" y="0"/>
                  </a:lnTo>
                  <a:lnTo>
                    <a:pt x="3960507" y="10033"/>
                  </a:lnTo>
                  <a:lnTo>
                    <a:pt x="3970515" y="10033"/>
                  </a:lnTo>
                  <a:lnTo>
                    <a:pt x="3970515" y="0"/>
                  </a:lnTo>
                  <a:close/>
                </a:path>
                <a:path w="4210685" h="10160">
                  <a:moveTo>
                    <a:pt x="4030522" y="0"/>
                  </a:moveTo>
                  <a:lnTo>
                    <a:pt x="4020515" y="0"/>
                  </a:lnTo>
                  <a:lnTo>
                    <a:pt x="4020515" y="10033"/>
                  </a:lnTo>
                  <a:lnTo>
                    <a:pt x="4030522" y="10033"/>
                  </a:lnTo>
                  <a:lnTo>
                    <a:pt x="4030522" y="0"/>
                  </a:lnTo>
                  <a:close/>
                </a:path>
                <a:path w="4210685" h="10160">
                  <a:moveTo>
                    <a:pt x="4090530" y="0"/>
                  </a:moveTo>
                  <a:lnTo>
                    <a:pt x="4080522" y="0"/>
                  </a:lnTo>
                  <a:lnTo>
                    <a:pt x="4080522" y="10033"/>
                  </a:lnTo>
                  <a:lnTo>
                    <a:pt x="4090530" y="10033"/>
                  </a:lnTo>
                  <a:lnTo>
                    <a:pt x="4090530" y="0"/>
                  </a:lnTo>
                  <a:close/>
                </a:path>
                <a:path w="4210685" h="10160">
                  <a:moveTo>
                    <a:pt x="4150537" y="0"/>
                  </a:moveTo>
                  <a:lnTo>
                    <a:pt x="4140530" y="0"/>
                  </a:lnTo>
                  <a:lnTo>
                    <a:pt x="4140530" y="10033"/>
                  </a:lnTo>
                  <a:lnTo>
                    <a:pt x="4150537" y="10033"/>
                  </a:lnTo>
                  <a:lnTo>
                    <a:pt x="4150537" y="0"/>
                  </a:lnTo>
                  <a:close/>
                </a:path>
                <a:path w="4210685" h="10160">
                  <a:moveTo>
                    <a:pt x="4210545" y="0"/>
                  </a:moveTo>
                  <a:lnTo>
                    <a:pt x="4200537" y="0"/>
                  </a:lnTo>
                  <a:lnTo>
                    <a:pt x="4200537" y="10033"/>
                  </a:lnTo>
                  <a:lnTo>
                    <a:pt x="4210545" y="10033"/>
                  </a:lnTo>
                  <a:lnTo>
                    <a:pt x="4210545" y="0"/>
                  </a:lnTo>
                  <a:close/>
                </a:path>
              </a:pathLst>
            </a:custGeom>
            <a:solidFill>
              <a:srgbClr val="C7C6C3"/>
            </a:solidFill>
          </p:spPr>
          <p:txBody>
            <a:bodyPr wrap="square" lIns="0" tIns="0" rIns="0" bIns="0" rtlCol="0"/>
            <a:lstStyle/>
            <a:p>
              <a:endParaRPr sz="1588"/>
            </a:p>
          </p:txBody>
        </p:sp>
        <p:sp>
          <p:nvSpPr>
            <p:cNvPr id="16" name="object 16"/>
            <p:cNvSpPr/>
            <p:nvPr/>
          </p:nvSpPr>
          <p:spPr>
            <a:xfrm>
              <a:off x="5063020" y="2463494"/>
              <a:ext cx="4210685" cy="10160"/>
            </a:xfrm>
            <a:custGeom>
              <a:avLst/>
              <a:gdLst/>
              <a:ahLst/>
              <a:cxnLst/>
              <a:rect l="l" t="t" r="r" b="b"/>
              <a:pathLst>
                <a:path w="4210684" h="10160">
                  <a:moveTo>
                    <a:pt x="10007" y="0"/>
                  </a:moveTo>
                  <a:lnTo>
                    <a:pt x="0" y="0"/>
                  </a:lnTo>
                  <a:lnTo>
                    <a:pt x="0" y="10033"/>
                  </a:lnTo>
                  <a:lnTo>
                    <a:pt x="10007" y="10033"/>
                  </a:lnTo>
                  <a:lnTo>
                    <a:pt x="10007" y="0"/>
                  </a:lnTo>
                  <a:close/>
                </a:path>
                <a:path w="4210684" h="10160">
                  <a:moveTo>
                    <a:pt x="70015" y="0"/>
                  </a:moveTo>
                  <a:lnTo>
                    <a:pt x="60007" y="0"/>
                  </a:lnTo>
                  <a:lnTo>
                    <a:pt x="60007" y="10033"/>
                  </a:lnTo>
                  <a:lnTo>
                    <a:pt x="70015" y="10033"/>
                  </a:lnTo>
                  <a:lnTo>
                    <a:pt x="70015" y="0"/>
                  </a:lnTo>
                  <a:close/>
                </a:path>
                <a:path w="4210684" h="10160">
                  <a:moveTo>
                    <a:pt x="130022" y="0"/>
                  </a:moveTo>
                  <a:lnTo>
                    <a:pt x="120027" y="0"/>
                  </a:lnTo>
                  <a:lnTo>
                    <a:pt x="120027" y="10033"/>
                  </a:lnTo>
                  <a:lnTo>
                    <a:pt x="130022" y="10033"/>
                  </a:lnTo>
                  <a:lnTo>
                    <a:pt x="130022" y="0"/>
                  </a:lnTo>
                  <a:close/>
                </a:path>
                <a:path w="4210684" h="10160">
                  <a:moveTo>
                    <a:pt x="190030" y="0"/>
                  </a:moveTo>
                  <a:lnTo>
                    <a:pt x="180035" y="0"/>
                  </a:lnTo>
                  <a:lnTo>
                    <a:pt x="180035" y="10033"/>
                  </a:lnTo>
                  <a:lnTo>
                    <a:pt x="190030" y="10033"/>
                  </a:lnTo>
                  <a:lnTo>
                    <a:pt x="190030" y="0"/>
                  </a:lnTo>
                  <a:close/>
                </a:path>
                <a:path w="4210684" h="10160">
                  <a:moveTo>
                    <a:pt x="250037" y="0"/>
                  </a:moveTo>
                  <a:lnTo>
                    <a:pt x="240042" y="0"/>
                  </a:lnTo>
                  <a:lnTo>
                    <a:pt x="240042" y="10033"/>
                  </a:lnTo>
                  <a:lnTo>
                    <a:pt x="250037" y="10033"/>
                  </a:lnTo>
                  <a:lnTo>
                    <a:pt x="250037" y="0"/>
                  </a:lnTo>
                  <a:close/>
                </a:path>
                <a:path w="4210684" h="10160">
                  <a:moveTo>
                    <a:pt x="310045" y="0"/>
                  </a:moveTo>
                  <a:lnTo>
                    <a:pt x="300050" y="0"/>
                  </a:lnTo>
                  <a:lnTo>
                    <a:pt x="300050" y="10033"/>
                  </a:lnTo>
                  <a:lnTo>
                    <a:pt x="310045" y="10033"/>
                  </a:lnTo>
                  <a:lnTo>
                    <a:pt x="310045" y="0"/>
                  </a:lnTo>
                  <a:close/>
                </a:path>
                <a:path w="4210684" h="10160">
                  <a:moveTo>
                    <a:pt x="370052" y="0"/>
                  </a:moveTo>
                  <a:lnTo>
                    <a:pt x="360057" y="0"/>
                  </a:lnTo>
                  <a:lnTo>
                    <a:pt x="360057" y="10033"/>
                  </a:lnTo>
                  <a:lnTo>
                    <a:pt x="370052" y="10033"/>
                  </a:lnTo>
                  <a:lnTo>
                    <a:pt x="370052" y="0"/>
                  </a:lnTo>
                  <a:close/>
                </a:path>
                <a:path w="4210684" h="10160">
                  <a:moveTo>
                    <a:pt x="430060" y="0"/>
                  </a:moveTo>
                  <a:lnTo>
                    <a:pt x="420065" y="0"/>
                  </a:lnTo>
                  <a:lnTo>
                    <a:pt x="420065" y="10033"/>
                  </a:lnTo>
                  <a:lnTo>
                    <a:pt x="430060" y="10033"/>
                  </a:lnTo>
                  <a:lnTo>
                    <a:pt x="430060" y="0"/>
                  </a:lnTo>
                  <a:close/>
                </a:path>
                <a:path w="4210684" h="10160">
                  <a:moveTo>
                    <a:pt x="490067" y="0"/>
                  </a:moveTo>
                  <a:lnTo>
                    <a:pt x="480072" y="0"/>
                  </a:lnTo>
                  <a:lnTo>
                    <a:pt x="480072" y="10033"/>
                  </a:lnTo>
                  <a:lnTo>
                    <a:pt x="490067" y="10033"/>
                  </a:lnTo>
                  <a:lnTo>
                    <a:pt x="490067" y="0"/>
                  </a:lnTo>
                  <a:close/>
                </a:path>
                <a:path w="4210684" h="10160">
                  <a:moveTo>
                    <a:pt x="550075" y="0"/>
                  </a:moveTo>
                  <a:lnTo>
                    <a:pt x="540080" y="0"/>
                  </a:lnTo>
                  <a:lnTo>
                    <a:pt x="540080" y="10033"/>
                  </a:lnTo>
                  <a:lnTo>
                    <a:pt x="550075" y="10033"/>
                  </a:lnTo>
                  <a:lnTo>
                    <a:pt x="550075" y="0"/>
                  </a:lnTo>
                  <a:close/>
                </a:path>
                <a:path w="4210684" h="10160">
                  <a:moveTo>
                    <a:pt x="610082" y="0"/>
                  </a:moveTo>
                  <a:lnTo>
                    <a:pt x="600087" y="0"/>
                  </a:lnTo>
                  <a:lnTo>
                    <a:pt x="600087" y="10033"/>
                  </a:lnTo>
                  <a:lnTo>
                    <a:pt x="610082" y="10033"/>
                  </a:lnTo>
                  <a:lnTo>
                    <a:pt x="610082" y="0"/>
                  </a:lnTo>
                  <a:close/>
                </a:path>
                <a:path w="4210684" h="10160">
                  <a:moveTo>
                    <a:pt x="670090" y="0"/>
                  </a:moveTo>
                  <a:lnTo>
                    <a:pt x="660095" y="0"/>
                  </a:lnTo>
                  <a:lnTo>
                    <a:pt x="660095" y="10033"/>
                  </a:lnTo>
                  <a:lnTo>
                    <a:pt x="670090" y="10033"/>
                  </a:lnTo>
                  <a:lnTo>
                    <a:pt x="670090" y="0"/>
                  </a:lnTo>
                  <a:close/>
                </a:path>
                <a:path w="4210684" h="10160">
                  <a:moveTo>
                    <a:pt x="730097" y="0"/>
                  </a:moveTo>
                  <a:lnTo>
                    <a:pt x="720102" y="0"/>
                  </a:lnTo>
                  <a:lnTo>
                    <a:pt x="720102" y="10033"/>
                  </a:lnTo>
                  <a:lnTo>
                    <a:pt x="730097" y="10033"/>
                  </a:lnTo>
                  <a:lnTo>
                    <a:pt x="730097" y="0"/>
                  </a:lnTo>
                  <a:close/>
                </a:path>
                <a:path w="4210684" h="10160">
                  <a:moveTo>
                    <a:pt x="790105" y="0"/>
                  </a:moveTo>
                  <a:lnTo>
                    <a:pt x="780110" y="0"/>
                  </a:lnTo>
                  <a:lnTo>
                    <a:pt x="780110" y="10033"/>
                  </a:lnTo>
                  <a:lnTo>
                    <a:pt x="790105" y="10033"/>
                  </a:lnTo>
                  <a:lnTo>
                    <a:pt x="790105" y="0"/>
                  </a:lnTo>
                  <a:close/>
                </a:path>
                <a:path w="4210684" h="10160">
                  <a:moveTo>
                    <a:pt x="850112" y="0"/>
                  </a:moveTo>
                  <a:lnTo>
                    <a:pt x="840117" y="0"/>
                  </a:lnTo>
                  <a:lnTo>
                    <a:pt x="840117" y="10033"/>
                  </a:lnTo>
                  <a:lnTo>
                    <a:pt x="850112" y="10033"/>
                  </a:lnTo>
                  <a:lnTo>
                    <a:pt x="850112" y="0"/>
                  </a:lnTo>
                  <a:close/>
                </a:path>
                <a:path w="4210684" h="10160">
                  <a:moveTo>
                    <a:pt x="910120" y="0"/>
                  </a:moveTo>
                  <a:lnTo>
                    <a:pt x="900125" y="0"/>
                  </a:lnTo>
                  <a:lnTo>
                    <a:pt x="900125" y="10033"/>
                  </a:lnTo>
                  <a:lnTo>
                    <a:pt x="910120" y="10033"/>
                  </a:lnTo>
                  <a:lnTo>
                    <a:pt x="910120" y="0"/>
                  </a:lnTo>
                  <a:close/>
                </a:path>
                <a:path w="4210684" h="10160">
                  <a:moveTo>
                    <a:pt x="970127" y="0"/>
                  </a:moveTo>
                  <a:lnTo>
                    <a:pt x="960132" y="0"/>
                  </a:lnTo>
                  <a:lnTo>
                    <a:pt x="960132" y="10033"/>
                  </a:lnTo>
                  <a:lnTo>
                    <a:pt x="970127" y="10033"/>
                  </a:lnTo>
                  <a:lnTo>
                    <a:pt x="970127" y="0"/>
                  </a:lnTo>
                  <a:close/>
                </a:path>
                <a:path w="4210684" h="10160">
                  <a:moveTo>
                    <a:pt x="1030135" y="0"/>
                  </a:moveTo>
                  <a:lnTo>
                    <a:pt x="1020140" y="0"/>
                  </a:lnTo>
                  <a:lnTo>
                    <a:pt x="1020140" y="10033"/>
                  </a:lnTo>
                  <a:lnTo>
                    <a:pt x="1030135" y="10033"/>
                  </a:lnTo>
                  <a:lnTo>
                    <a:pt x="1030135" y="0"/>
                  </a:lnTo>
                  <a:close/>
                </a:path>
                <a:path w="4210684" h="10160">
                  <a:moveTo>
                    <a:pt x="1090142" y="0"/>
                  </a:moveTo>
                  <a:lnTo>
                    <a:pt x="1080147" y="0"/>
                  </a:lnTo>
                  <a:lnTo>
                    <a:pt x="1080147" y="10033"/>
                  </a:lnTo>
                  <a:lnTo>
                    <a:pt x="1090142" y="10033"/>
                  </a:lnTo>
                  <a:lnTo>
                    <a:pt x="1090142" y="0"/>
                  </a:lnTo>
                  <a:close/>
                </a:path>
                <a:path w="4210684" h="10160">
                  <a:moveTo>
                    <a:pt x="1150150" y="0"/>
                  </a:moveTo>
                  <a:lnTo>
                    <a:pt x="1140155" y="0"/>
                  </a:lnTo>
                  <a:lnTo>
                    <a:pt x="1140155" y="10033"/>
                  </a:lnTo>
                  <a:lnTo>
                    <a:pt x="1150150" y="10033"/>
                  </a:lnTo>
                  <a:lnTo>
                    <a:pt x="1150150" y="0"/>
                  </a:lnTo>
                  <a:close/>
                </a:path>
                <a:path w="4210684" h="10160">
                  <a:moveTo>
                    <a:pt x="1210157" y="0"/>
                  </a:moveTo>
                  <a:lnTo>
                    <a:pt x="1200162" y="0"/>
                  </a:lnTo>
                  <a:lnTo>
                    <a:pt x="1200162" y="10033"/>
                  </a:lnTo>
                  <a:lnTo>
                    <a:pt x="1210157" y="10033"/>
                  </a:lnTo>
                  <a:lnTo>
                    <a:pt x="1210157" y="0"/>
                  </a:lnTo>
                  <a:close/>
                </a:path>
                <a:path w="4210684" h="10160">
                  <a:moveTo>
                    <a:pt x="1270165" y="0"/>
                  </a:moveTo>
                  <a:lnTo>
                    <a:pt x="1260170" y="0"/>
                  </a:lnTo>
                  <a:lnTo>
                    <a:pt x="1260170" y="10033"/>
                  </a:lnTo>
                  <a:lnTo>
                    <a:pt x="1270165" y="10033"/>
                  </a:lnTo>
                  <a:lnTo>
                    <a:pt x="1270165" y="0"/>
                  </a:lnTo>
                  <a:close/>
                </a:path>
                <a:path w="4210684" h="10160">
                  <a:moveTo>
                    <a:pt x="1330172" y="0"/>
                  </a:moveTo>
                  <a:lnTo>
                    <a:pt x="1320177" y="0"/>
                  </a:lnTo>
                  <a:lnTo>
                    <a:pt x="1320177" y="10033"/>
                  </a:lnTo>
                  <a:lnTo>
                    <a:pt x="1330172" y="10033"/>
                  </a:lnTo>
                  <a:lnTo>
                    <a:pt x="1330172" y="0"/>
                  </a:lnTo>
                  <a:close/>
                </a:path>
                <a:path w="4210684" h="10160">
                  <a:moveTo>
                    <a:pt x="1390180" y="0"/>
                  </a:moveTo>
                  <a:lnTo>
                    <a:pt x="1380185" y="0"/>
                  </a:lnTo>
                  <a:lnTo>
                    <a:pt x="1380185" y="10033"/>
                  </a:lnTo>
                  <a:lnTo>
                    <a:pt x="1390180" y="10033"/>
                  </a:lnTo>
                  <a:lnTo>
                    <a:pt x="1390180" y="0"/>
                  </a:lnTo>
                  <a:close/>
                </a:path>
                <a:path w="4210684" h="10160">
                  <a:moveTo>
                    <a:pt x="1450187" y="0"/>
                  </a:moveTo>
                  <a:lnTo>
                    <a:pt x="1440192" y="0"/>
                  </a:lnTo>
                  <a:lnTo>
                    <a:pt x="1440192" y="10033"/>
                  </a:lnTo>
                  <a:lnTo>
                    <a:pt x="1450187" y="10033"/>
                  </a:lnTo>
                  <a:lnTo>
                    <a:pt x="1450187" y="0"/>
                  </a:lnTo>
                  <a:close/>
                </a:path>
                <a:path w="4210684" h="10160">
                  <a:moveTo>
                    <a:pt x="1510195" y="0"/>
                  </a:moveTo>
                  <a:lnTo>
                    <a:pt x="1500200" y="0"/>
                  </a:lnTo>
                  <a:lnTo>
                    <a:pt x="1500200" y="10033"/>
                  </a:lnTo>
                  <a:lnTo>
                    <a:pt x="1510195" y="10033"/>
                  </a:lnTo>
                  <a:lnTo>
                    <a:pt x="1510195" y="0"/>
                  </a:lnTo>
                  <a:close/>
                </a:path>
                <a:path w="4210684" h="10160">
                  <a:moveTo>
                    <a:pt x="1570202" y="0"/>
                  </a:moveTo>
                  <a:lnTo>
                    <a:pt x="1560207" y="0"/>
                  </a:lnTo>
                  <a:lnTo>
                    <a:pt x="1560207" y="10033"/>
                  </a:lnTo>
                  <a:lnTo>
                    <a:pt x="1570202" y="10033"/>
                  </a:lnTo>
                  <a:lnTo>
                    <a:pt x="1570202" y="0"/>
                  </a:lnTo>
                  <a:close/>
                </a:path>
                <a:path w="4210684" h="10160">
                  <a:moveTo>
                    <a:pt x="1630210" y="0"/>
                  </a:moveTo>
                  <a:lnTo>
                    <a:pt x="1620215" y="0"/>
                  </a:lnTo>
                  <a:lnTo>
                    <a:pt x="1620215" y="10033"/>
                  </a:lnTo>
                  <a:lnTo>
                    <a:pt x="1630210" y="10033"/>
                  </a:lnTo>
                  <a:lnTo>
                    <a:pt x="1630210" y="0"/>
                  </a:lnTo>
                  <a:close/>
                </a:path>
                <a:path w="4210684" h="10160">
                  <a:moveTo>
                    <a:pt x="1690217" y="0"/>
                  </a:moveTo>
                  <a:lnTo>
                    <a:pt x="1680222" y="0"/>
                  </a:lnTo>
                  <a:lnTo>
                    <a:pt x="1680222" y="10033"/>
                  </a:lnTo>
                  <a:lnTo>
                    <a:pt x="1690217" y="10033"/>
                  </a:lnTo>
                  <a:lnTo>
                    <a:pt x="1690217" y="0"/>
                  </a:lnTo>
                  <a:close/>
                </a:path>
                <a:path w="4210684" h="10160">
                  <a:moveTo>
                    <a:pt x="1750225" y="0"/>
                  </a:moveTo>
                  <a:lnTo>
                    <a:pt x="1740230" y="0"/>
                  </a:lnTo>
                  <a:lnTo>
                    <a:pt x="1740230" y="10033"/>
                  </a:lnTo>
                  <a:lnTo>
                    <a:pt x="1750225" y="10033"/>
                  </a:lnTo>
                  <a:lnTo>
                    <a:pt x="1750225" y="0"/>
                  </a:lnTo>
                  <a:close/>
                </a:path>
                <a:path w="4210684" h="10160">
                  <a:moveTo>
                    <a:pt x="1810245" y="0"/>
                  </a:moveTo>
                  <a:lnTo>
                    <a:pt x="1800237" y="0"/>
                  </a:lnTo>
                  <a:lnTo>
                    <a:pt x="1800237" y="10033"/>
                  </a:lnTo>
                  <a:lnTo>
                    <a:pt x="1810245" y="10033"/>
                  </a:lnTo>
                  <a:lnTo>
                    <a:pt x="1810245" y="0"/>
                  </a:lnTo>
                  <a:close/>
                </a:path>
                <a:path w="4210684" h="10160">
                  <a:moveTo>
                    <a:pt x="1870252" y="0"/>
                  </a:moveTo>
                  <a:lnTo>
                    <a:pt x="1860245" y="0"/>
                  </a:lnTo>
                  <a:lnTo>
                    <a:pt x="1860245" y="10033"/>
                  </a:lnTo>
                  <a:lnTo>
                    <a:pt x="1870252" y="10033"/>
                  </a:lnTo>
                  <a:lnTo>
                    <a:pt x="1870252" y="0"/>
                  </a:lnTo>
                  <a:close/>
                </a:path>
                <a:path w="4210684" h="10160">
                  <a:moveTo>
                    <a:pt x="1930260" y="0"/>
                  </a:moveTo>
                  <a:lnTo>
                    <a:pt x="1920252" y="0"/>
                  </a:lnTo>
                  <a:lnTo>
                    <a:pt x="1920252" y="10033"/>
                  </a:lnTo>
                  <a:lnTo>
                    <a:pt x="1930260" y="10033"/>
                  </a:lnTo>
                  <a:lnTo>
                    <a:pt x="1930260" y="0"/>
                  </a:lnTo>
                  <a:close/>
                </a:path>
                <a:path w="4210684" h="10160">
                  <a:moveTo>
                    <a:pt x="1990267" y="0"/>
                  </a:moveTo>
                  <a:lnTo>
                    <a:pt x="1980260" y="0"/>
                  </a:lnTo>
                  <a:lnTo>
                    <a:pt x="1980260" y="10033"/>
                  </a:lnTo>
                  <a:lnTo>
                    <a:pt x="1990267" y="10033"/>
                  </a:lnTo>
                  <a:lnTo>
                    <a:pt x="1990267" y="0"/>
                  </a:lnTo>
                  <a:close/>
                </a:path>
                <a:path w="4210684" h="10160">
                  <a:moveTo>
                    <a:pt x="2050275" y="0"/>
                  </a:moveTo>
                  <a:lnTo>
                    <a:pt x="2040267" y="0"/>
                  </a:lnTo>
                  <a:lnTo>
                    <a:pt x="2040267" y="10033"/>
                  </a:lnTo>
                  <a:lnTo>
                    <a:pt x="2050275" y="10033"/>
                  </a:lnTo>
                  <a:lnTo>
                    <a:pt x="2050275" y="0"/>
                  </a:lnTo>
                  <a:close/>
                </a:path>
                <a:path w="4210684" h="10160">
                  <a:moveTo>
                    <a:pt x="2110282" y="0"/>
                  </a:moveTo>
                  <a:lnTo>
                    <a:pt x="2100275" y="0"/>
                  </a:lnTo>
                  <a:lnTo>
                    <a:pt x="2100275" y="10033"/>
                  </a:lnTo>
                  <a:lnTo>
                    <a:pt x="2110282" y="10033"/>
                  </a:lnTo>
                  <a:lnTo>
                    <a:pt x="2110282" y="0"/>
                  </a:lnTo>
                  <a:close/>
                </a:path>
                <a:path w="4210684" h="10160">
                  <a:moveTo>
                    <a:pt x="2170290" y="0"/>
                  </a:moveTo>
                  <a:lnTo>
                    <a:pt x="2160282" y="0"/>
                  </a:lnTo>
                  <a:lnTo>
                    <a:pt x="2160282" y="10033"/>
                  </a:lnTo>
                  <a:lnTo>
                    <a:pt x="2170290" y="10033"/>
                  </a:lnTo>
                  <a:lnTo>
                    <a:pt x="2170290" y="0"/>
                  </a:lnTo>
                  <a:close/>
                </a:path>
                <a:path w="4210684" h="10160">
                  <a:moveTo>
                    <a:pt x="2230297" y="0"/>
                  </a:moveTo>
                  <a:lnTo>
                    <a:pt x="2220290" y="0"/>
                  </a:lnTo>
                  <a:lnTo>
                    <a:pt x="2220290" y="10033"/>
                  </a:lnTo>
                  <a:lnTo>
                    <a:pt x="2230297" y="10033"/>
                  </a:lnTo>
                  <a:lnTo>
                    <a:pt x="2230297" y="0"/>
                  </a:lnTo>
                  <a:close/>
                </a:path>
                <a:path w="4210684" h="10160">
                  <a:moveTo>
                    <a:pt x="2290305" y="0"/>
                  </a:moveTo>
                  <a:lnTo>
                    <a:pt x="2280297" y="0"/>
                  </a:lnTo>
                  <a:lnTo>
                    <a:pt x="2280297" y="10033"/>
                  </a:lnTo>
                  <a:lnTo>
                    <a:pt x="2290305" y="10033"/>
                  </a:lnTo>
                  <a:lnTo>
                    <a:pt x="2290305" y="0"/>
                  </a:lnTo>
                  <a:close/>
                </a:path>
                <a:path w="4210684" h="10160">
                  <a:moveTo>
                    <a:pt x="2350312" y="0"/>
                  </a:moveTo>
                  <a:lnTo>
                    <a:pt x="2340305" y="0"/>
                  </a:lnTo>
                  <a:lnTo>
                    <a:pt x="2340305" y="10033"/>
                  </a:lnTo>
                  <a:lnTo>
                    <a:pt x="2350312" y="10033"/>
                  </a:lnTo>
                  <a:lnTo>
                    <a:pt x="2350312" y="0"/>
                  </a:lnTo>
                  <a:close/>
                </a:path>
                <a:path w="4210684" h="10160">
                  <a:moveTo>
                    <a:pt x="2410320" y="0"/>
                  </a:moveTo>
                  <a:lnTo>
                    <a:pt x="2400312" y="0"/>
                  </a:lnTo>
                  <a:lnTo>
                    <a:pt x="2400312" y="10033"/>
                  </a:lnTo>
                  <a:lnTo>
                    <a:pt x="2410320" y="10033"/>
                  </a:lnTo>
                  <a:lnTo>
                    <a:pt x="2410320" y="0"/>
                  </a:lnTo>
                  <a:close/>
                </a:path>
                <a:path w="4210684" h="10160">
                  <a:moveTo>
                    <a:pt x="2470327" y="0"/>
                  </a:moveTo>
                  <a:lnTo>
                    <a:pt x="2460320" y="0"/>
                  </a:lnTo>
                  <a:lnTo>
                    <a:pt x="2460320" y="10033"/>
                  </a:lnTo>
                  <a:lnTo>
                    <a:pt x="2470327" y="10033"/>
                  </a:lnTo>
                  <a:lnTo>
                    <a:pt x="2470327" y="0"/>
                  </a:lnTo>
                  <a:close/>
                </a:path>
                <a:path w="4210684" h="10160">
                  <a:moveTo>
                    <a:pt x="2530335" y="0"/>
                  </a:moveTo>
                  <a:lnTo>
                    <a:pt x="2520327" y="0"/>
                  </a:lnTo>
                  <a:lnTo>
                    <a:pt x="2520327" y="10033"/>
                  </a:lnTo>
                  <a:lnTo>
                    <a:pt x="2530335" y="10033"/>
                  </a:lnTo>
                  <a:lnTo>
                    <a:pt x="2530335" y="0"/>
                  </a:lnTo>
                  <a:close/>
                </a:path>
                <a:path w="4210684" h="10160">
                  <a:moveTo>
                    <a:pt x="2590342" y="0"/>
                  </a:moveTo>
                  <a:lnTo>
                    <a:pt x="2580335" y="0"/>
                  </a:lnTo>
                  <a:lnTo>
                    <a:pt x="2580335" y="10033"/>
                  </a:lnTo>
                  <a:lnTo>
                    <a:pt x="2590342" y="10033"/>
                  </a:lnTo>
                  <a:lnTo>
                    <a:pt x="2590342" y="0"/>
                  </a:lnTo>
                  <a:close/>
                </a:path>
                <a:path w="4210684" h="10160">
                  <a:moveTo>
                    <a:pt x="2650350" y="0"/>
                  </a:moveTo>
                  <a:lnTo>
                    <a:pt x="2640342" y="0"/>
                  </a:lnTo>
                  <a:lnTo>
                    <a:pt x="2640342" y="10033"/>
                  </a:lnTo>
                  <a:lnTo>
                    <a:pt x="2650350" y="10033"/>
                  </a:lnTo>
                  <a:lnTo>
                    <a:pt x="2650350" y="0"/>
                  </a:lnTo>
                  <a:close/>
                </a:path>
                <a:path w="4210684" h="10160">
                  <a:moveTo>
                    <a:pt x="2710357" y="0"/>
                  </a:moveTo>
                  <a:lnTo>
                    <a:pt x="2700350" y="0"/>
                  </a:lnTo>
                  <a:lnTo>
                    <a:pt x="2700350" y="10033"/>
                  </a:lnTo>
                  <a:lnTo>
                    <a:pt x="2710357" y="10033"/>
                  </a:lnTo>
                  <a:lnTo>
                    <a:pt x="2710357" y="0"/>
                  </a:lnTo>
                  <a:close/>
                </a:path>
                <a:path w="4210684" h="10160">
                  <a:moveTo>
                    <a:pt x="2770365" y="0"/>
                  </a:moveTo>
                  <a:lnTo>
                    <a:pt x="2760357" y="0"/>
                  </a:lnTo>
                  <a:lnTo>
                    <a:pt x="2760357" y="10033"/>
                  </a:lnTo>
                  <a:lnTo>
                    <a:pt x="2770365" y="10033"/>
                  </a:lnTo>
                  <a:lnTo>
                    <a:pt x="2770365" y="0"/>
                  </a:lnTo>
                  <a:close/>
                </a:path>
                <a:path w="4210684" h="10160">
                  <a:moveTo>
                    <a:pt x="2830372" y="0"/>
                  </a:moveTo>
                  <a:lnTo>
                    <a:pt x="2820365" y="0"/>
                  </a:lnTo>
                  <a:lnTo>
                    <a:pt x="2820365" y="10033"/>
                  </a:lnTo>
                  <a:lnTo>
                    <a:pt x="2830372" y="10033"/>
                  </a:lnTo>
                  <a:lnTo>
                    <a:pt x="2830372" y="0"/>
                  </a:lnTo>
                  <a:close/>
                </a:path>
                <a:path w="4210684" h="10160">
                  <a:moveTo>
                    <a:pt x="2890380" y="0"/>
                  </a:moveTo>
                  <a:lnTo>
                    <a:pt x="2880372" y="0"/>
                  </a:lnTo>
                  <a:lnTo>
                    <a:pt x="2880372" y="10033"/>
                  </a:lnTo>
                  <a:lnTo>
                    <a:pt x="2890380" y="10033"/>
                  </a:lnTo>
                  <a:lnTo>
                    <a:pt x="2890380" y="0"/>
                  </a:lnTo>
                  <a:close/>
                </a:path>
                <a:path w="4210684" h="10160">
                  <a:moveTo>
                    <a:pt x="2950387" y="0"/>
                  </a:moveTo>
                  <a:lnTo>
                    <a:pt x="2940380" y="0"/>
                  </a:lnTo>
                  <a:lnTo>
                    <a:pt x="2940380" y="10033"/>
                  </a:lnTo>
                  <a:lnTo>
                    <a:pt x="2950387" y="10033"/>
                  </a:lnTo>
                  <a:lnTo>
                    <a:pt x="2950387" y="0"/>
                  </a:lnTo>
                  <a:close/>
                </a:path>
                <a:path w="4210684" h="10160">
                  <a:moveTo>
                    <a:pt x="3010395" y="0"/>
                  </a:moveTo>
                  <a:lnTo>
                    <a:pt x="3000387" y="0"/>
                  </a:lnTo>
                  <a:lnTo>
                    <a:pt x="3000387" y="10033"/>
                  </a:lnTo>
                  <a:lnTo>
                    <a:pt x="3010395" y="10033"/>
                  </a:lnTo>
                  <a:lnTo>
                    <a:pt x="3010395" y="0"/>
                  </a:lnTo>
                  <a:close/>
                </a:path>
                <a:path w="4210684" h="10160">
                  <a:moveTo>
                    <a:pt x="3070402" y="0"/>
                  </a:moveTo>
                  <a:lnTo>
                    <a:pt x="3060395" y="0"/>
                  </a:lnTo>
                  <a:lnTo>
                    <a:pt x="3060395" y="10033"/>
                  </a:lnTo>
                  <a:lnTo>
                    <a:pt x="3070402" y="10033"/>
                  </a:lnTo>
                  <a:lnTo>
                    <a:pt x="3070402" y="0"/>
                  </a:lnTo>
                  <a:close/>
                </a:path>
                <a:path w="4210684" h="10160">
                  <a:moveTo>
                    <a:pt x="3130410" y="0"/>
                  </a:moveTo>
                  <a:lnTo>
                    <a:pt x="3120402" y="0"/>
                  </a:lnTo>
                  <a:lnTo>
                    <a:pt x="3120402" y="10033"/>
                  </a:lnTo>
                  <a:lnTo>
                    <a:pt x="3130410" y="10033"/>
                  </a:lnTo>
                  <a:lnTo>
                    <a:pt x="3130410" y="0"/>
                  </a:lnTo>
                  <a:close/>
                </a:path>
                <a:path w="4210684" h="10160">
                  <a:moveTo>
                    <a:pt x="3190417" y="0"/>
                  </a:moveTo>
                  <a:lnTo>
                    <a:pt x="3180410" y="0"/>
                  </a:lnTo>
                  <a:lnTo>
                    <a:pt x="3180410" y="10033"/>
                  </a:lnTo>
                  <a:lnTo>
                    <a:pt x="3190417" y="10033"/>
                  </a:lnTo>
                  <a:lnTo>
                    <a:pt x="3190417" y="0"/>
                  </a:lnTo>
                  <a:close/>
                </a:path>
                <a:path w="4210684" h="10160">
                  <a:moveTo>
                    <a:pt x="3250425" y="0"/>
                  </a:moveTo>
                  <a:lnTo>
                    <a:pt x="3240417" y="0"/>
                  </a:lnTo>
                  <a:lnTo>
                    <a:pt x="3240417" y="10033"/>
                  </a:lnTo>
                  <a:lnTo>
                    <a:pt x="3250425" y="10033"/>
                  </a:lnTo>
                  <a:lnTo>
                    <a:pt x="3250425" y="0"/>
                  </a:lnTo>
                  <a:close/>
                </a:path>
                <a:path w="4210684" h="10160">
                  <a:moveTo>
                    <a:pt x="3310432" y="0"/>
                  </a:moveTo>
                  <a:lnTo>
                    <a:pt x="3300425" y="0"/>
                  </a:lnTo>
                  <a:lnTo>
                    <a:pt x="3300425" y="10033"/>
                  </a:lnTo>
                  <a:lnTo>
                    <a:pt x="3310432" y="10033"/>
                  </a:lnTo>
                  <a:lnTo>
                    <a:pt x="3310432" y="0"/>
                  </a:lnTo>
                  <a:close/>
                </a:path>
                <a:path w="4210684" h="10160">
                  <a:moveTo>
                    <a:pt x="3370440" y="0"/>
                  </a:moveTo>
                  <a:lnTo>
                    <a:pt x="3360432" y="0"/>
                  </a:lnTo>
                  <a:lnTo>
                    <a:pt x="3360432" y="10033"/>
                  </a:lnTo>
                  <a:lnTo>
                    <a:pt x="3370440" y="10033"/>
                  </a:lnTo>
                  <a:lnTo>
                    <a:pt x="3370440" y="0"/>
                  </a:lnTo>
                  <a:close/>
                </a:path>
                <a:path w="4210684" h="10160">
                  <a:moveTo>
                    <a:pt x="3430447" y="0"/>
                  </a:moveTo>
                  <a:lnTo>
                    <a:pt x="3420440" y="0"/>
                  </a:lnTo>
                  <a:lnTo>
                    <a:pt x="3420440" y="10033"/>
                  </a:lnTo>
                  <a:lnTo>
                    <a:pt x="3430447" y="10033"/>
                  </a:lnTo>
                  <a:lnTo>
                    <a:pt x="3430447" y="0"/>
                  </a:lnTo>
                  <a:close/>
                </a:path>
                <a:path w="4210684" h="10160">
                  <a:moveTo>
                    <a:pt x="3490455" y="0"/>
                  </a:moveTo>
                  <a:lnTo>
                    <a:pt x="3480460" y="0"/>
                  </a:lnTo>
                  <a:lnTo>
                    <a:pt x="3480460" y="10033"/>
                  </a:lnTo>
                  <a:lnTo>
                    <a:pt x="3490455" y="10033"/>
                  </a:lnTo>
                  <a:lnTo>
                    <a:pt x="3490455" y="0"/>
                  </a:lnTo>
                  <a:close/>
                </a:path>
                <a:path w="4210684" h="10160">
                  <a:moveTo>
                    <a:pt x="3550462" y="0"/>
                  </a:moveTo>
                  <a:lnTo>
                    <a:pt x="3540468" y="0"/>
                  </a:lnTo>
                  <a:lnTo>
                    <a:pt x="3540468" y="10033"/>
                  </a:lnTo>
                  <a:lnTo>
                    <a:pt x="3550462" y="10033"/>
                  </a:lnTo>
                  <a:lnTo>
                    <a:pt x="3550462" y="0"/>
                  </a:lnTo>
                  <a:close/>
                </a:path>
                <a:path w="4210684" h="10160">
                  <a:moveTo>
                    <a:pt x="3610470" y="0"/>
                  </a:moveTo>
                  <a:lnTo>
                    <a:pt x="3600475" y="0"/>
                  </a:lnTo>
                  <a:lnTo>
                    <a:pt x="3600475" y="10033"/>
                  </a:lnTo>
                  <a:lnTo>
                    <a:pt x="3610470" y="10033"/>
                  </a:lnTo>
                  <a:lnTo>
                    <a:pt x="3610470" y="0"/>
                  </a:lnTo>
                  <a:close/>
                </a:path>
                <a:path w="4210684" h="10160">
                  <a:moveTo>
                    <a:pt x="3670477" y="0"/>
                  </a:moveTo>
                  <a:lnTo>
                    <a:pt x="3660483" y="0"/>
                  </a:lnTo>
                  <a:lnTo>
                    <a:pt x="3660483" y="10033"/>
                  </a:lnTo>
                  <a:lnTo>
                    <a:pt x="3670477" y="10033"/>
                  </a:lnTo>
                  <a:lnTo>
                    <a:pt x="3670477" y="0"/>
                  </a:lnTo>
                  <a:close/>
                </a:path>
                <a:path w="4210684" h="10160">
                  <a:moveTo>
                    <a:pt x="3730485" y="0"/>
                  </a:moveTo>
                  <a:lnTo>
                    <a:pt x="3720490" y="0"/>
                  </a:lnTo>
                  <a:lnTo>
                    <a:pt x="3720490" y="10033"/>
                  </a:lnTo>
                  <a:lnTo>
                    <a:pt x="3730485" y="10033"/>
                  </a:lnTo>
                  <a:lnTo>
                    <a:pt x="3730485" y="0"/>
                  </a:lnTo>
                  <a:close/>
                </a:path>
                <a:path w="4210684" h="10160">
                  <a:moveTo>
                    <a:pt x="3790492" y="0"/>
                  </a:moveTo>
                  <a:lnTo>
                    <a:pt x="3780498" y="0"/>
                  </a:lnTo>
                  <a:lnTo>
                    <a:pt x="3780498" y="10033"/>
                  </a:lnTo>
                  <a:lnTo>
                    <a:pt x="3790492" y="10033"/>
                  </a:lnTo>
                  <a:lnTo>
                    <a:pt x="3790492" y="0"/>
                  </a:lnTo>
                  <a:close/>
                </a:path>
                <a:path w="4210684" h="10160">
                  <a:moveTo>
                    <a:pt x="3850500" y="0"/>
                  </a:moveTo>
                  <a:lnTo>
                    <a:pt x="3840505" y="0"/>
                  </a:lnTo>
                  <a:lnTo>
                    <a:pt x="3840505" y="10033"/>
                  </a:lnTo>
                  <a:lnTo>
                    <a:pt x="3850500" y="10033"/>
                  </a:lnTo>
                  <a:lnTo>
                    <a:pt x="3850500" y="0"/>
                  </a:lnTo>
                  <a:close/>
                </a:path>
                <a:path w="4210684" h="10160">
                  <a:moveTo>
                    <a:pt x="3910507" y="0"/>
                  </a:moveTo>
                  <a:lnTo>
                    <a:pt x="3900513" y="0"/>
                  </a:lnTo>
                  <a:lnTo>
                    <a:pt x="3900513" y="10033"/>
                  </a:lnTo>
                  <a:lnTo>
                    <a:pt x="3910507" y="10033"/>
                  </a:lnTo>
                  <a:lnTo>
                    <a:pt x="3910507" y="0"/>
                  </a:lnTo>
                  <a:close/>
                </a:path>
                <a:path w="4210684" h="10160">
                  <a:moveTo>
                    <a:pt x="3970515" y="0"/>
                  </a:moveTo>
                  <a:lnTo>
                    <a:pt x="3960520" y="0"/>
                  </a:lnTo>
                  <a:lnTo>
                    <a:pt x="3960520" y="10033"/>
                  </a:lnTo>
                  <a:lnTo>
                    <a:pt x="3970515" y="10033"/>
                  </a:lnTo>
                  <a:lnTo>
                    <a:pt x="3970515" y="0"/>
                  </a:lnTo>
                  <a:close/>
                </a:path>
                <a:path w="4210684" h="10160">
                  <a:moveTo>
                    <a:pt x="4030522" y="0"/>
                  </a:moveTo>
                  <a:lnTo>
                    <a:pt x="4020528" y="0"/>
                  </a:lnTo>
                  <a:lnTo>
                    <a:pt x="4020528" y="10033"/>
                  </a:lnTo>
                  <a:lnTo>
                    <a:pt x="4030522" y="10033"/>
                  </a:lnTo>
                  <a:lnTo>
                    <a:pt x="4030522" y="0"/>
                  </a:lnTo>
                  <a:close/>
                </a:path>
                <a:path w="4210684" h="10160">
                  <a:moveTo>
                    <a:pt x="4090530" y="0"/>
                  </a:moveTo>
                  <a:lnTo>
                    <a:pt x="4080535" y="0"/>
                  </a:lnTo>
                  <a:lnTo>
                    <a:pt x="4080535" y="10033"/>
                  </a:lnTo>
                  <a:lnTo>
                    <a:pt x="4090530" y="10033"/>
                  </a:lnTo>
                  <a:lnTo>
                    <a:pt x="4090530" y="0"/>
                  </a:lnTo>
                  <a:close/>
                </a:path>
                <a:path w="4210684" h="10160">
                  <a:moveTo>
                    <a:pt x="4150537" y="0"/>
                  </a:moveTo>
                  <a:lnTo>
                    <a:pt x="4140543" y="0"/>
                  </a:lnTo>
                  <a:lnTo>
                    <a:pt x="4140543" y="10033"/>
                  </a:lnTo>
                  <a:lnTo>
                    <a:pt x="4150537" y="10033"/>
                  </a:lnTo>
                  <a:lnTo>
                    <a:pt x="4150537" y="0"/>
                  </a:lnTo>
                  <a:close/>
                </a:path>
                <a:path w="4210684" h="10160">
                  <a:moveTo>
                    <a:pt x="4210545" y="0"/>
                  </a:moveTo>
                  <a:lnTo>
                    <a:pt x="4200550" y="0"/>
                  </a:lnTo>
                  <a:lnTo>
                    <a:pt x="4200550" y="10033"/>
                  </a:lnTo>
                  <a:lnTo>
                    <a:pt x="4210545" y="10033"/>
                  </a:lnTo>
                  <a:lnTo>
                    <a:pt x="4210545" y="0"/>
                  </a:lnTo>
                  <a:close/>
                </a:path>
              </a:pathLst>
            </a:custGeom>
            <a:solidFill>
              <a:srgbClr val="C7C6C3"/>
            </a:solidFill>
          </p:spPr>
          <p:txBody>
            <a:bodyPr wrap="square" lIns="0" tIns="0" rIns="0" bIns="0" rtlCol="0"/>
            <a:lstStyle/>
            <a:p>
              <a:endParaRPr sz="1588"/>
            </a:p>
          </p:txBody>
        </p:sp>
        <p:sp>
          <p:nvSpPr>
            <p:cNvPr id="17" name="object 17"/>
            <p:cNvSpPr/>
            <p:nvPr/>
          </p:nvSpPr>
          <p:spPr>
            <a:xfrm>
              <a:off x="862482" y="1684781"/>
              <a:ext cx="12011660" cy="789305"/>
            </a:xfrm>
            <a:custGeom>
              <a:avLst/>
              <a:gdLst/>
              <a:ahLst/>
              <a:cxnLst/>
              <a:rect l="l" t="t" r="r" b="b"/>
              <a:pathLst>
                <a:path w="12011660" h="789305">
                  <a:moveTo>
                    <a:pt x="10007" y="0"/>
                  </a:moveTo>
                  <a:lnTo>
                    <a:pt x="0" y="0"/>
                  </a:lnTo>
                  <a:lnTo>
                    <a:pt x="0" y="10033"/>
                  </a:lnTo>
                  <a:lnTo>
                    <a:pt x="10007" y="10033"/>
                  </a:lnTo>
                  <a:lnTo>
                    <a:pt x="10007" y="0"/>
                  </a:lnTo>
                  <a:close/>
                </a:path>
                <a:path w="12011660" h="789305">
                  <a:moveTo>
                    <a:pt x="70015" y="0"/>
                  </a:moveTo>
                  <a:lnTo>
                    <a:pt x="60007" y="0"/>
                  </a:lnTo>
                  <a:lnTo>
                    <a:pt x="60007" y="10033"/>
                  </a:lnTo>
                  <a:lnTo>
                    <a:pt x="70015" y="10033"/>
                  </a:lnTo>
                  <a:lnTo>
                    <a:pt x="70015" y="0"/>
                  </a:lnTo>
                  <a:close/>
                </a:path>
                <a:path w="12011660" h="789305">
                  <a:moveTo>
                    <a:pt x="130022" y="0"/>
                  </a:moveTo>
                  <a:lnTo>
                    <a:pt x="120015" y="0"/>
                  </a:lnTo>
                  <a:lnTo>
                    <a:pt x="120015" y="10033"/>
                  </a:lnTo>
                  <a:lnTo>
                    <a:pt x="130022" y="10033"/>
                  </a:lnTo>
                  <a:lnTo>
                    <a:pt x="130022" y="0"/>
                  </a:lnTo>
                  <a:close/>
                </a:path>
                <a:path w="12011660" h="789305">
                  <a:moveTo>
                    <a:pt x="250037" y="0"/>
                  </a:moveTo>
                  <a:lnTo>
                    <a:pt x="243547" y="0"/>
                  </a:lnTo>
                  <a:lnTo>
                    <a:pt x="243547" y="10033"/>
                  </a:lnTo>
                  <a:lnTo>
                    <a:pt x="250037" y="10033"/>
                  </a:lnTo>
                  <a:lnTo>
                    <a:pt x="250037" y="0"/>
                  </a:lnTo>
                  <a:close/>
                </a:path>
                <a:path w="12011660" h="789305">
                  <a:moveTo>
                    <a:pt x="310045" y="0"/>
                  </a:moveTo>
                  <a:lnTo>
                    <a:pt x="300037" y="0"/>
                  </a:lnTo>
                  <a:lnTo>
                    <a:pt x="300037" y="10033"/>
                  </a:lnTo>
                  <a:lnTo>
                    <a:pt x="310045" y="10033"/>
                  </a:lnTo>
                  <a:lnTo>
                    <a:pt x="310045" y="0"/>
                  </a:lnTo>
                  <a:close/>
                </a:path>
                <a:path w="12011660" h="789305">
                  <a:moveTo>
                    <a:pt x="370052" y="0"/>
                  </a:moveTo>
                  <a:lnTo>
                    <a:pt x="360045" y="0"/>
                  </a:lnTo>
                  <a:lnTo>
                    <a:pt x="360045" y="10033"/>
                  </a:lnTo>
                  <a:lnTo>
                    <a:pt x="370052" y="10033"/>
                  </a:lnTo>
                  <a:lnTo>
                    <a:pt x="370052" y="0"/>
                  </a:lnTo>
                  <a:close/>
                </a:path>
                <a:path w="12011660" h="789305">
                  <a:moveTo>
                    <a:pt x="430060" y="0"/>
                  </a:moveTo>
                  <a:lnTo>
                    <a:pt x="420052" y="0"/>
                  </a:lnTo>
                  <a:lnTo>
                    <a:pt x="420052" y="10033"/>
                  </a:lnTo>
                  <a:lnTo>
                    <a:pt x="430060" y="10033"/>
                  </a:lnTo>
                  <a:lnTo>
                    <a:pt x="430060" y="0"/>
                  </a:lnTo>
                  <a:close/>
                </a:path>
                <a:path w="12011660" h="789305">
                  <a:moveTo>
                    <a:pt x="490067" y="0"/>
                  </a:moveTo>
                  <a:lnTo>
                    <a:pt x="480060" y="0"/>
                  </a:lnTo>
                  <a:lnTo>
                    <a:pt x="480060" y="10033"/>
                  </a:lnTo>
                  <a:lnTo>
                    <a:pt x="490067" y="10033"/>
                  </a:lnTo>
                  <a:lnTo>
                    <a:pt x="490067" y="0"/>
                  </a:lnTo>
                  <a:close/>
                </a:path>
                <a:path w="12011660" h="789305">
                  <a:moveTo>
                    <a:pt x="550075" y="0"/>
                  </a:moveTo>
                  <a:lnTo>
                    <a:pt x="540067" y="0"/>
                  </a:lnTo>
                  <a:lnTo>
                    <a:pt x="540067" y="10033"/>
                  </a:lnTo>
                  <a:lnTo>
                    <a:pt x="550075" y="10033"/>
                  </a:lnTo>
                  <a:lnTo>
                    <a:pt x="550075" y="0"/>
                  </a:lnTo>
                  <a:close/>
                </a:path>
                <a:path w="12011660" h="789305">
                  <a:moveTo>
                    <a:pt x="670090" y="0"/>
                  </a:moveTo>
                  <a:lnTo>
                    <a:pt x="660082" y="0"/>
                  </a:lnTo>
                  <a:lnTo>
                    <a:pt x="660082" y="10033"/>
                  </a:lnTo>
                  <a:lnTo>
                    <a:pt x="670090" y="10033"/>
                  </a:lnTo>
                  <a:lnTo>
                    <a:pt x="670090" y="0"/>
                  </a:lnTo>
                  <a:close/>
                </a:path>
                <a:path w="12011660" h="789305">
                  <a:moveTo>
                    <a:pt x="8411083" y="778713"/>
                  </a:moveTo>
                  <a:lnTo>
                    <a:pt x="8401088" y="778713"/>
                  </a:lnTo>
                  <a:lnTo>
                    <a:pt x="8401088" y="788746"/>
                  </a:lnTo>
                  <a:lnTo>
                    <a:pt x="8411083" y="788746"/>
                  </a:lnTo>
                  <a:lnTo>
                    <a:pt x="8411083" y="778713"/>
                  </a:lnTo>
                  <a:close/>
                </a:path>
                <a:path w="12011660" h="789305">
                  <a:moveTo>
                    <a:pt x="8471090" y="778713"/>
                  </a:moveTo>
                  <a:lnTo>
                    <a:pt x="8461096" y="778713"/>
                  </a:lnTo>
                  <a:lnTo>
                    <a:pt x="8461096" y="788746"/>
                  </a:lnTo>
                  <a:lnTo>
                    <a:pt x="8471090" y="788746"/>
                  </a:lnTo>
                  <a:lnTo>
                    <a:pt x="8471090" y="778713"/>
                  </a:lnTo>
                  <a:close/>
                </a:path>
                <a:path w="12011660" h="789305">
                  <a:moveTo>
                    <a:pt x="8531098" y="778713"/>
                  </a:moveTo>
                  <a:lnTo>
                    <a:pt x="8521103" y="778713"/>
                  </a:lnTo>
                  <a:lnTo>
                    <a:pt x="8521103" y="788746"/>
                  </a:lnTo>
                  <a:lnTo>
                    <a:pt x="8531098" y="788746"/>
                  </a:lnTo>
                  <a:lnTo>
                    <a:pt x="8531098" y="778713"/>
                  </a:lnTo>
                  <a:close/>
                </a:path>
                <a:path w="12011660" h="789305">
                  <a:moveTo>
                    <a:pt x="8591105" y="778713"/>
                  </a:moveTo>
                  <a:lnTo>
                    <a:pt x="8581111" y="778713"/>
                  </a:lnTo>
                  <a:lnTo>
                    <a:pt x="8581111" y="788746"/>
                  </a:lnTo>
                  <a:lnTo>
                    <a:pt x="8591105" y="788746"/>
                  </a:lnTo>
                  <a:lnTo>
                    <a:pt x="8591105" y="778713"/>
                  </a:lnTo>
                  <a:close/>
                </a:path>
                <a:path w="12011660" h="789305">
                  <a:moveTo>
                    <a:pt x="8651113" y="778713"/>
                  </a:moveTo>
                  <a:lnTo>
                    <a:pt x="8641118" y="778713"/>
                  </a:lnTo>
                  <a:lnTo>
                    <a:pt x="8641118" y="788746"/>
                  </a:lnTo>
                  <a:lnTo>
                    <a:pt x="8651113" y="788746"/>
                  </a:lnTo>
                  <a:lnTo>
                    <a:pt x="8651113" y="778713"/>
                  </a:lnTo>
                  <a:close/>
                </a:path>
                <a:path w="12011660" h="789305">
                  <a:moveTo>
                    <a:pt x="8711120" y="778713"/>
                  </a:moveTo>
                  <a:lnTo>
                    <a:pt x="8701126" y="778713"/>
                  </a:lnTo>
                  <a:lnTo>
                    <a:pt x="8701126" y="788746"/>
                  </a:lnTo>
                  <a:lnTo>
                    <a:pt x="8711120" y="788746"/>
                  </a:lnTo>
                  <a:lnTo>
                    <a:pt x="8711120" y="778713"/>
                  </a:lnTo>
                  <a:close/>
                </a:path>
                <a:path w="12011660" h="789305">
                  <a:moveTo>
                    <a:pt x="8771128" y="778713"/>
                  </a:moveTo>
                  <a:lnTo>
                    <a:pt x="8761133" y="778713"/>
                  </a:lnTo>
                  <a:lnTo>
                    <a:pt x="8761133" y="788746"/>
                  </a:lnTo>
                  <a:lnTo>
                    <a:pt x="8771128" y="788746"/>
                  </a:lnTo>
                  <a:lnTo>
                    <a:pt x="8771128" y="778713"/>
                  </a:lnTo>
                  <a:close/>
                </a:path>
                <a:path w="12011660" h="789305">
                  <a:moveTo>
                    <a:pt x="8831135" y="778713"/>
                  </a:moveTo>
                  <a:lnTo>
                    <a:pt x="8821141" y="778713"/>
                  </a:lnTo>
                  <a:lnTo>
                    <a:pt x="8821141" y="788746"/>
                  </a:lnTo>
                  <a:lnTo>
                    <a:pt x="8831135" y="788746"/>
                  </a:lnTo>
                  <a:lnTo>
                    <a:pt x="8831135" y="778713"/>
                  </a:lnTo>
                  <a:close/>
                </a:path>
                <a:path w="12011660" h="789305">
                  <a:moveTo>
                    <a:pt x="8891143" y="778713"/>
                  </a:moveTo>
                  <a:lnTo>
                    <a:pt x="8881148" y="778713"/>
                  </a:lnTo>
                  <a:lnTo>
                    <a:pt x="8881148" y="788746"/>
                  </a:lnTo>
                  <a:lnTo>
                    <a:pt x="8891143" y="788746"/>
                  </a:lnTo>
                  <a:lnTo>
                    <a:pt x="8891143" y="778713"/>
                  </a:lnTo>
                  <a:close/>
                </a:path>
                <a:path w="12011660" h="789305">
                  <a:moveTo>
                    <a:pt x="8951150" y="778713"/>
                  </a:moveTo>
                  <a:lnTo>
                    <a:pt x="8941156" y="778713"/>
                  </a:lnTo>
                  <a:lnTo>
                    <a:pt x="8941156" y="788746"/>
                  </a:lnTo>
                  <a:lnTo>
                    <a:pt x="8951150" y="788746"/>
                  </a:lnTo>
                  <a:lnTo>
                    <a:pt x="8951150" y="778713"/>
                  </a:lnTo>
                  <a:close/>
                </a:path>
                <a:path w="12011660" h="789305">
                  <a:moveTo>
                    <a:pt x="9011158" y="778713"/>
                  </a:moveTo>
                  <a:lnTo>
                    <a:pt x="9001163" y="778713"/>
                  </a:lnTo>
                  <a:lnTo>
                    <a:pt x="9001163" y="788746"/>
                  </a:lnTo>
                  <a:lnTo>
                    <a:pt x="9011158" y="788746"/>
                  </a:lnTo>
                  <a:lnTo>
                    <a:pt x="9011158" y="778713"/>
                  </a:lnTo>
                  <a:close/>
                </a:path>
                <a:path w="12011660" h="789305">
                  <a:moveTo>
                    <a:pt x="9071165" y="778713"/>
                  </a:moveTo>
                  <a:lnTo>
                    <a:pt x="9061171" y="778713"/>
                  </a:lnTo>
                  <a:lnTo>
                    <a:pt x="9061171" y="788746"/>
                  </a:lnTo>
                  <a:lnTo>
                    <a:pt x="9071165" y="788746"/>
                  </a:lnTo>
                  <a:lnTo>
                    <a:pt x="9071165" y="778713"/>
                  </a:lnTo>
                  <a:close/>
                </a:path>
                <a:path w="12011660" h="789305">
                  <a:moveTo>
                    <a:pt x="9131173" y="778713"/>
                  </a:moveTo>
                  <a:lnTo>
                    <a:pt x="9121178" y="778713"/>
                  </a:lnTo>
                  <a:lnTo>
                    <a:pt x="9121178" y="788746"/>
                  </a:lnTo>
                  <a:lnTo>
                    <a:pt x="9131173" y="788746"/>
                  </a:lnTo>
                  <a:lnTo>
                    <a:pt x="9131173" y="778713"/>
                  </a:lnTo>
                  <a:close/>
                </a:path>
                <a:path w="12011660" h="789305">
                  <a:moveTo>
                    <a:pt x="9191180" y="778713"/>
                  </a:moveTo>
                  <a:lnTo>
                    <a:pt x="9181186" y="778713"/>
                  </a:lnTo>
                  <a:lnTo>
                    <a:pt x="9181186" y="788746"/>
                  </a:lnTo>
                  <a:lnTo>
                    <a:pt x="9191180" y="788746"/>
                  </a:lnTo>
                  <a:lnTo>
                    <a:pt x="9191180" y="778713"/>
                  </a:lnTo>
                  <a:close/>
                </a:path>
                <a:path w="12011660" h="789305">
                  <a:moveTo>
                    <a:pt x="9251188" y="778713"/>
                  </a:moveTo>
                  <a:lnTo>
                    <a:pt x="9241193" y="778713"/>
                  </a:lnTo>
                  <a:lnTo>
                    <a:pt x="9241193" y="788746"/>
                  </a:lnTo>
                  <a:lnTo>
                    <a:pt x="9251188" y="788746"/>
                  </a:lnTo>
                  <a:lnTo>
                    <a:pt x="9251188" y="778713"/>
                  </a:lnTo>
                  <a:close/>
                </a:path>
                <a:path w="12011660" h="789305">
                  <a:moveTo>
                    <a:pt x="9311208" y="778713"/>
                  </a:moveTo>
                  <a:lnTo>
                    <a:pt x="9301201" y="778713"/>
                  </a:lnTo>
                  <a:lnTo>
                    <a:pt x="9301201" y="788746"/>
                  </a:lnTo>
                  <a:lnTo>
                    <a:pt x="9311208" y="788746"/>
                  </a:lnTo>
                  <a:lnTo>
                    <a:pt x="9311208" y="778713"/>
                  </a:lnTo>
                  <a:close/>
                </a:path>
                <a:path w="12011660" h="789305">
                  <a:moveTo>
                    <a:pt x="9371216" y="778713"/>
                  </a:moveTo>
                  <a:lnTo>
                    <a:pt x="9361208" y="778713"/>
                  </a:lnTo>
                  <a:lnTo>
                    <a:pt x="9361208" y="788746"/>
                  </a:lnTo>
                  <a:lnTo>
                    <a:pt x="9371216" y="788746"/>
                  </a:lnTo>
                  <a:lnTo>
                    <a:pt x="9371216" y="778713"/>
                  </a:lnTo>
                  <a:close/>
                </a:path>
                <a:path w="12011660" h="789305">
                  <a:moveTo>
                    <a:pt x="9431223" y="778713"/>
                  </a:moveTo>
                  <a:lnTo>
                    <a:pt x="9421216" y="778713"/>
                  </a:lnTo>
                  <a:lnTo>
                    <a:pt x="9421216" y="788746"/>
                  </a:lnTo>
                  <a:lnTo>
                    <a:pt x="9431223" y="788746"/>
                  </a:lnTo>
                  <a:lnTo>
                    <a:pt x="9431223" y="778713"/>
                  </a:lnTo>
                  <a:close/>
                </a:path>
                <a:path w="12011660" h="789305">
                  <a:moveTo>
                    <a:pt x="9491231" y="778713"/>
                  </a:moveTo>
                  <a:lnTo>
                    <a:pt x="9481223" y="778713"/>
                  </a:lnTo>
                  <a:lnTo>
                    <a:pt x="9481223" y="788746"/>
                  </a:lnTo>
                  <a:lnTo>
                    <a:pt x="9491231" y="788746"/>
                  </a:lnTo>
                  <a:lnTo>
                    <a:pt x="9491231" y="778713"/>
                  </a:lnTo>
                  <a:close/>
                </a:path>
                <a:path w="12011660" h="789305">
                  <a:moveTo>
                    <a:pt x="9551238" y="778713"/>
                  </a:moveTo>
                  <a:lnTo>
                    <a:pt x="9541231" y="778713"/>
                  </a:lnTo>
                  <a:lnTo>
                    <a:pt x="9541231" y="788746"/>
                  </a:lnTo>
                  <a:lnTo>
                    <a:pt x="9551238" y="788746"/>
                  </a:lnTo>
                  <a:lnTo>
                    <a:pt x="9551238" y="778713"/>
                  </a:lnTo>
                  <a:close/>
                </a:path>
                <a:path w="12011660" h="789305">
                  <a:moveTo>
                    <a:pt x="9611246" y="778713"/>
                  </a:moveTo>
                  <a:lnTo>
                    <a:pt x="9601238" y="778713"/>
                  </a:lnTo>
                  <a:lnTo>
                    <a:pt x="9601238" y="788746"/>
                  </a:lnTo>
                  <a:lnTo>
                    <a:pt x="9611246" y="788746"/>
                  </a:lnTo>
                  <a:lnTo>
                    <a:pt x="9611246" y="778713"/>
                  </a:lnTo>
                  <a:close/>
                </a:path>
                <a:path w="12011660" h="789305">
                  <a:moveTo>
                    <a:pt x="9671253" y="778713"/>
                  </a:moveTo>
                  <a:lnTo>
                    <a:pt x="9661246" y="778713"/>
                  </a:lnTo>
                  <a:lnTo>
                    <a:pt x="9661246" y="788746"/>
                  </a:lnTo>
                  <a:lnTo>
                    <a:pt x="9671253" y="788746"/>
                  </a:lnTo>
                  <a:lnTo>
                    <a:pt x="9671253" y="778713"/>
                  </a:lnTo>
                  <a:close/>
                </a:path>
                <a:path w="12011660" h="789305">
                  <a:moveTo>
                    <a:pt x="9731261" y="778713"/>
                  </a:moveTo>
                  <a:lnTo>
                    <a:pt x="9721253" y="778713"/>
                  </a:lnTo>
                  <a:lnTo>
                    <a:pt x="9721253" y="788746"/>
                  </a:lnTo>
                  <a:lnTo>
                    <a:pt x="9731261" y="788746"/>
                  </a:lnTo>
                  <a:lnTo>
                    <a:pt x="9731261" y="778713"/>
                  </a:lnTo>
                  <a:close/>
                </a:path>
                <a:path w="12011660" h="789305">
                  <a:moveTo>
                    <a:pt x="9791268" y="778713"/>
                  </a:moveTo>
                  <a:lnTo>
                    <a:pt x="9781261" y="778713"/>
                  </a:lnTo>
                  <a:lnTo>
                    <a:pt x="9781261" y="788746"/>
                  </a:lnTo>
                  <a:lnTo>
                    <a:pt x="9791268" y="788746"/>
                  </a:lnTo>
                  <a:lnTo>
                    <a:pt x="9791268" y="778713"/>
                  </a:lnTo>
                  <a:close/>
                </a:path>
                <a:path w="12011660" h="789305">
                  <a:moveTo>
                    <a:pt x="9851276" y="778713"/>
                  </a:moveTo>
                  <a:lnTo>
                    <a:pt x="9841268" y="778713"/>
                  </a:lnTo>
                  <a:lnTo>
                    <a:pt x="9841268" y="788746"/>
                  </a:lnTo>
                  <a:lnTo>
                    <a:pt x="9851276" y="788746"/>
                  </a:lnTo>
                  <a:lnTo>
                    <a:pt x="9851276" y="778713"/>
                  </a:lnTo>
                  <a:close/>
                </a:path>
                <a:path w="12011660" h="789305">
                  <a:moveTo>
                    <a:pt x="9911283" y="778713"/>
                  </a:moveTo>
                  <a:lnTo>
                    <a:pt x="9901276" y="778713"/>
                  </a:lnTo>
                  <a:lnTo>
                    <a:pt x="9901276" y="788746"/>
                  </a:lnTo>
                  <a:lnTo>
                    <a:pt x="9911283" y="788746"/>
                  </a:lnTo>
                  <a:lnTo>
                    <a:pt x="9911283" y="778713"/>
                  </a:lnTo>
                  <a:close/>
                </a:path>
                <a:path w="12011660" h="789305">
                  <a:moveTo>
                    <a:pt x="9971291" y="778713"/>
                  </a:moveTo>
                  <a:lnTo>
                    <a:pt x="9961283" y="778713"/>
                  </a:lnTo>
                  <a:lnTo>
                    <a:pt x="9961283" y="788746"/>
                  </a:lnTo>
                  <a:lnTo>
                    <a:pt x="9971291" y="788746"/>
                  </a:lnTo>
                  <a:lnTo>
                    <a:pt x="9971291" y="778713"/>
                  </a:lnTo>
                  <a:close/>
                </a:path>
                <a:path w="12011660" h="789305">
                  <a:moveTo>
                    <a:pt x="10031298" y="778713"/>
                  </a:moveTo>
                  <a:lnTo>
                    <a:pt x="10021291" y="778713"/>
                  </a:lnTo>
                  <a:lnTo>
                    <a:pt x="10021291" y="788746"/>
                  </a:lnTo>
                  <a:lnTo>
                    <a:pt x="10031298" y="788746"/>
                  </a:lnTo>
                  <a:lnTo>
                    <a:pt x="10031298" y="778713"/>
                  </a:lnTo>
                  <a:close/>
                </a:path>
                <a:path w="12011660" h="789305">
                  <a:moveTo>
                    <a:pt x="10091306" y="778713"/>
                  </a:moveTo>
                  <a:lnTo>
                    <a:pt x="10081298" y="778713"/>
                  </a:lnTo>
                  <a:lnTo>
                    <a:pt x="10081298" y="788746"/>
                  </a:lnTo>
                  <a:lnTo>
                    <a:pt x="10091306" y="788746"/>
                  </a:lnTo>
                  <a:lnTo>
                    <a:pt x="10091306" y="778713"/>
                  </a:lnTo>
                  <a:close/>
                </a:path>
                <a:path w="12011660" h="789305">
                  <a:moveTo>
                    <a:pt x="10151313" y="778713"/>
                  </a:moveTo>
                  <a:lnTo>
                    <a:pt x="10141306" y="778713"/>
                  </a:lnTo>
                  <a:lnTo>
                    <a:pt x="10141306" y="788746"/>
                  </a:lnTo>
                  <a:lnTo>
                    <a:pt x="10151313" y="788746"/>
                  </a:lnTo>
                  <a:lnTo>
                    <a:pt x="10151313" y="778713"/>
                  </a:lnTo>
                  <a:close/>
                </a:path>
                <a:path w="12011660" h="789305">
                  <a:moveTo>
                    <a:pt x="10211321" y="778713"/>
                  </a:moveTo>
                  <a:lnTo>
                    <a:pt x="10201313" y="778713"/>
                  </a:lnTo>
                  <a:lnTo>
                    <a:pt x="10201313" y="788746"/>
                  </a:lnTo>
                  <a:lnTo>
                    <a:pt x="10211321" y="788746"/>
                  </a:lnTo>
                  <a:lnTo>
                    <a:pt x="10211321" y="778713"/>
                  </a:lnTo>
                  <a:close/>
                </a:path>
                <a:path w="12011660" h="789305">
                  <a:moveTo>
                    <a:pt x="10271328" y="778713"/>
                  </a:moveTo>
                  <a:lnTo>
                    <a:pt x="10261321" y="778713"/>
                  </a:lnTo>
                  <a:lnTo>
                    <a:pt x="10261321" y="788746"/>
                  </a:lnTo>
                  <a:lnTo>
                    <a:pt x="10271328" y="788746"/>
                  </a:lnTo>
                  <a:lnTo>
                    <a:pt x="10271328" y="778713"/>
                  </a:lnTo>
                  <a:close/>
                </a:path>
                <a:path w="12011660" h="789305">
                  <a:moveTo>
                    <a:pt x="10331336" y="778713"/>
                  </a:moveTo>
                  <a:lnTo>
                    <a:pt x="10321328" y="778713"/>
                  </a:lnTo>
                  <a:lnTo>
                    <a:pt x="10321328" y="788746"/>
                  </a:lnTo>
                  <a:lnTo>
                    <a:pt x="10331336" y="788746"/>
                  </a:lnTo>
                  <a:lnTo>
                    <a:pt x="10331336" y="778713"/>
                  </a:lnTo>
                  <a:close/>
                </a:path>
                <a:path w="12011660" h="789305">
                  <a:moveTo>
                    <a:pt x="10391343" y="778713"/>
                  </a:moveTo>
                  <a:lnTo>
                    <a:pt x="10381336" y="778713"/>
                  </a:lnTo>
                  <a:lnTo>
                    <a:pt x="10381336" y="788746"/>
                  </a:lnTo>
                  <a:lnTo>
                    <a:pt x="10391343" y="788746"/>
                  </a:lnTo>
                  <a:lnTo>
                    <a:pt x="10391343" y="778713"/>
                  </a:lnTo>
                  <a:close/>
                </a:path>
                <a:path w="12011660" h="789305">
                  <a:moveTo>
                    <a:pt x="10451351" y="778713"/>
                  </a:moveTo>
                  <a:lnTo>
                    <a:pt x="10441343" y="778713"/>
                  </a:lnTo>
                  <a:lnTo>
                    <a:pt x="10441343" y="788746"/>
                  </a:lnTo>
                  <a:lnTo>
                    <a:pt x="10451351" y="788746"/>
                  </a:lnTo>
                  <a:lnTo>
                    <a:pt x="10451351" y="778713"/>
                  </a:lnTo>
                  <a:close/>
                </a:path>
                <a:path w="12011660" h="789305">
                  <a:moveTo>
                    <a:pt x="10511358" y="778713"/>
                  </a:moveTo>
                  <a:lnTo>
                    <a:pt x="10501351" y="778713"/>
                  </a:lnTo>
                  <a:lnTo>
                    <a:pt x="10501351" y="788746"/>
                  </a:lnTo>
                  <a:lnTo>
                    <a:pt x="10511358" y="788746"/>
                  </a:lnTo>
                  <a:lnTo>
                    <a:pt x="10511358" y="778713"/>
                  </a:lnTo>
                  <a:close/>
                </a:path>
                <a:path w="12011660" h="789305">
                  <a:moveTo>
                    <a:pt x="10571366" y="778713"/>
                  </a:moveTo>
                  <a:lnTo>
                    <a:pt x="10561358" y="778713"/>
                  </a:lnTo>
                  <a:lnTo>
                    <a:pt x="10561358" y="788746"/>
                  </a:lnTo>
                  <a:lnTo>
                    <a:pt x="10571366" y="788746"/>
                  </a:lnTo>
                  <a:lnTo>
                    <a:pt x="10571366" y="778713"/>
                  </a:lnTo>
                  <a:close/>
                </a:path>
                <a:path w="12011660" h="789305">
                  <a:moveTo>
                    <a:pt x="10631373" y="778713"/>
                  </a:moveTo>
                  <a:lnTo>
                    <a:pt x="10621366" y="778713"/>
                  </a:lnTo>
                  <a:lnTo>
                    <a:pt x="10621366" y="788746"/>
                  </a:lnTo>
                  <a:lnTo>
                    <a:pt x="10631373" y="788746"/>
                  </a:lnTo>
                  <a:lnTo>
                    <a:pt x="10631373" y="778713"/>
                  </a:lnTo>
                  <a:close/>
                </a:path>
                <a:path w="12011660" h="789305">
                  <a:moveTo>
                    <a:pt x="10691381" y="778713"/>
                  </a:moveTo>
                  <a:lnTo>
                    <a:pt x="10681373" y="778713"/>
                  </a:lnTo>
                  <a:lnTo>
                    <a:pt x="10681373" y="788746"/>
                  </a:lnTo>
                  <a:lnTo>
                    <a:pt x="10691381" y="788746"/>
                  </a:lnTo>
                  <a:lnTo>
                    <a:pt x="10691381" y="778713"/>
                  </a:lnTo>
                  <a:close/>
                </a:path>
                <a:path w="12011660" h="789305">
                  <a:moveTo>
                    <a:pt x="10751388" y="778713"/>
                  </a:moveTo>
                  <a:lnTo>
                    <a:pt x="10741381" y="778713"/>
                  </a:lnTo>
                  <a:lnTo>
                    <a:pt x="10741381" y="788746"/>
                  </a:lnTo>
                  <a:lnTo>
                    <a:pt x="10751388" y="788746"/>
                  </a:lnTo>
                  <a:lnTo>
                    <a:pt x="10751388" y="778713"/>
                  </a:lnTo>
                  <a:close/>
                </a:path>
                <a:path w="12011660" h="789305">
                  <a:moveTo>
                    <a:pt x="10811396" y="778713"/>
                  </a:moveTo>
                  <a:lnTo>
                    <a:pt x="10801388" y="778713"/>
                  </a:lnTo>
                  <a:lnTo>
                    <a:pt x="10801388" y="788746"/>
                  </a:lnTo>
                  <a:lnTo>
                    <a:pt x="10811396" y="788746"/>
                  </a:lnTo>
                  <a:lnTo>
                    <a:pt x="10811396" y="778713"/>
                  </a:lnTo>
                  <a:close/>
                </a:path>
                <a:path w="12011660" h="789305">
                  <a:moveTo>
                    <a:pt x="10871403" y="778713"/>
                  </a:moveTo>
                  <a:lnTo>
                    <a:pt x="10861396" y="778713"/>
                  </a:lnTo>
                  <a:lnTo>
                    <a:pt x="10861396" y="788746"/>
                  </a:lnTo>
                  <a:lnTo>
                    <a:pt x="10871403" y="788746"/>
                  </a:lnTo>
                  <a:lnTo>
                    <a:pt x="10871403" y="778713"/>
                  </a:lnTo>
                  <a:close/>
                </a:path>
                <a:path w="12011660" h="789305">
                  <a:moveTo>
                    <a:pt x="10931411" y="778713"/>
                  </a:moveTo>
                  <a:lnTo>
                    <a:pt x="10921403" y="778713"/>
                  </a:lnTo>
                  <a:lnTo>
                    <a:pt x="10921403" y="788746"/>
                  </a:lnTo>
                  <a:lnTo>
                    <a:pt x="10931411" y="788746"/>
                  </a:lnTo>
                  <a:lnTo>
                    <a:pt x="10931411" y="778713"/>
                  </a:lnTo>
                  <a:close/>
                </a:path>
                <a:path w="12011660" h="789305">
                  <a:moveTo>
                    <a:pt x="10991418" y="778713"/>
                  </a:moveTo>
                  <a:lnTo>
                    <a:pt x="10981423" y="778713"/>
                  </a:lnTo>
                  <a:lnTo>
                    <a:pt x="10981423" y="788746"/>
                  </a:lnTo>
                  <a:lnTo>
                    <a:pt x="10991418" y="788746"/>
                  </a:lnTo>
                  <a:lnTo>
                    <a:pt x="10991418" y="778713"/>
                  </a:lnTo>
                  <a:close/>
                </a:path>
                <a:path w="12011660" h="789305">
                  <a:moveTo>
                    <a:pt x="11051426" y="778713"/>
                  </a:moveTo>
                  <a:lnTo>
                    <a:pt x="11041431" y="778713"/>
                  </a:lnTo>
                  <a:lnTo>
                    <a:pt x="11041431" y="788746"/>
                  </a:lnTo>
                  <a:lnTo>
                    <a:pt x="11051426" y="788746"/>
                  </a:lnTo>
                  <a:lnTo>
                    <a:pt x="11051426" y="778713"/>
                  </a:lnTo>
                  <a:close/>
                </a:path>
                <a:path w="12011660" h="789305">
                  <a:moveTo>
                    <a:pt x="11111433" y="778713"/>
                  </a:moveTo>
                  <a:lnTo>
                    <a:pt x="11101438" y="778713"/>
                  </a:lnTo>
                  <a:lnTo>
                    <a:pt x="11101438" y="788746"/>
                  </a:lnTo>
                  <a:lnTo>
                    <a:pt x="11111433" y="788746"/>
                  </a:lnTo>
                  <a:lnTo>
                    <a:pt x="11111433" y="778713"/>
                  </a:lnTo>
                  <a:close/>
                </a:path>
                <a:path w="12011660" h="789305">
                  <a:moveTo>
                    <a:pt x="11171441" y="778713"/>
                  </a:moveTo>
                  <a:lnTo>
                    <a:pt x="11161446" y="778713"/>
                  </a:lnTo>
                  <a:lnTo>
                    <a:pt x="11161446" y="788746"/>
                  </a:lnTo>
                  <a:lnTo>
                    <a:pt x="11171441" y="788746"/>
                  </a:lnTo>
                  <a:lnTo>
                    <a:pt x="11171441" y="778713"/>
                  </a:lnTo>
                  <a:close/>
                </a:path>
                <a:path w="12011660" h="789305">
                  <a:moveTo>
                    <a:pt x="11231448" y="778713"/>
                  </a:moveTo>
                  <a:lnTo>
                    <a:pt x="11221453" y="778713"/>
                  </a:lnTo>
                  <a:lnTo>
                    <a:pt x="11221453" y="788746"/>
                  </a:lnTo>
                  <a:lnTo>
                    <a:pt x="11231448" y="788746"/>
                  </a:lnTo>
                  <a:lnTo>
                    <a:pt x="11231448" y="778713"/>
                  </a:lnTo>
                  <a:close/>
                </a:path>
                <a:path w="12011660" h="789305">
                  <a:moveTo>
                    <a:pt x="11291456" y="778713"/>
                  </a:moveTo>
                  <a:lnTo>
                    <a:pt x="11281461" y="778713"/>
                  </a:lnTo>
                  <a:lnTo>
                    <a:pt x="11281461" y="788746"/>
                  </a:lnTo>
                  <a:lnTo>
                    <a:pt x="11291456" y="788746"/>
                  </a:lnTo>
                  <a:lnTo>
                    <a:pt x="11291456" y="778713"/>
                  </a:lnTo>
                  <a:close/>
                </a:path>
                <a:path w="12011660" h="789305">
                  <a:moveTo>
                    <a:pt x="11351463" y="778713"/>
                  </a:moveTo>
                  <a:lnTo>
                    <a:pt x="11341468" y="778713"/>
                  </a:lnTo>
                  <a:lnTo>
                    <a:pt x="11341468" y="788746"/>
                  </a:lnTo>
                  <a:lnTo>
                    <a:pt x="11351463" y="788746"/>
                  </a:lnTo>
                  <a:lnTo>
                    <a:pt x="11351463" y="778713"/>
                  </a:lnTo>
                  <a:close/>
                </a:path>
                <a:path w="12011660" h="789305">
                  <a:moveTo>
                    <a:pt x="11411471" y="778713"/>
                  </a:moveTo>
                  <a:lnTo>
                    <a:pt x="11401476" y="778713"/>
                  </a:lnTo>
                  <a:lnTo>
                    <a:pt x="11401476" y="788746"/>
                  </a:lnTo>
                  <a:lnTo>
                    <a:pt x="11411471" y="788746"/>
                  </a:lnTo>
                  <a:lnTo>
                    <a:pt x="11411471" y="778713"/>
                  </a:lnTo>
                  <a:close/>
                </a:path>
                <a:path w="12011660" h="789305">
                  <a:moveTo>
                    <a:pt x="11471478" y="778713"/>
                  </a:moveTo>
                  <a:lnTo>
                    <a:pt x="11461483" y="778713"/>
                  </a:lnTo>
                  <a:lnTo>
                    <a:pt x="11461483" y="788746"/>
                  </a:lnTo>
                  <a:lnTo>
                    <a:pt x="11471478" y="788746"/>
                  </a:lnTo>
                  <a:lnTo>
                    <a:pt x="11471478" y="778713"/>
                  </a:lnTo>
                  <a:close/>
                </a:path>
                <a:path w="12011660" h="789305">
                  <a:moveTo>
                    <a:pt x="11531486" y="778713"/>
                  </a:moveTo>
                  <a:lnTo>
                    <a:pt x="11521491" y="778713"/>
                  </a:lnTo>
                  <a:lnTo>
                    <a:pt x="11521491" y="788746"/>
                  </a:lnTo>
                  <a:lnTo>
                    <a:pt x="11531486" y="788746"/>
                  </a:lnTo>
                  <a:lnTo>
                    <a:pt x="11531486" y="778713"/>
                  </a:lnTo>
                  <a:close/>
                </a:path>
                <a:path w="12011660" h="789305">
                  <a:moveTo>
                    <a:pt x="11591493" y="778713"/>
                  </a:moveTo>
                  <a:lnTo>
                    <a:pt x="11581498" y="778713"/>
                  </a:lnTo>
                  <a:lnTo>
                    <a:pt x="11581498" y="788746"/>
                  </a:lnTo>
                  <a:lnTo>
                    <a:pt x="11591493" y="788746"/>
                  </a:lnTo>
                  <a:lnTo>
                    <a:pt x="11591493" y="778713"/>
                  </a:lnTo>
                  <a:close/>
                </a:path>
                <a:path w="12011660" h="789305">
                  <a:moveTo>
                    <a:pt x="11651501" y="778713"/>
                  </a:moveTo>
                  <a:lnTo>
                    <a:pt x="11641506" y="778713"/>
                  </a:lnTo>
                  <a:lnTo>
                    <a:pt x="11641506" y="788746"/>
                  </a:lnTo>
                  <a:lnTo>
                    <a:pt x="11651501" y="788746"/>
                  </a:lnTo>
                  <a:lnTo>
                    <a:pt x="11651501" y="778713"/>
                  </a:lnTo>
                  <a:close/>
                </a:path>
                <a:path w="12011660" h="789305">
                  <a:moveTo>
                    <a:pt x="11711508" y="778713"/>
                  </a:moveTo>
                  <a:lnTo>
                    <a:pt x="11701513" y="778713"/>
                  </a:lnTo>
                  <a:lnTo>
                    <a:pt x="11701513" y="788746"/>
                  </a:lnTo>
                  <a:lnTo>
                    <a:pt x="11711508" y="788746"/>
                  </a:lnTo>
                  <a:lnTo>
                    <a:pt x="11711508" y="778713"/>
                  </a:lnTo>
                  <a:close/>
                </a:path>
                <a:path w="12011660" h="789305">
                  <a:moveTo>
                    <a:pt x="11771516" y="778713"/>
                  </a:moveTo>
                  <a:lnTo>
                    <a:pt x="11761521" y="778713"/>
                  </a:lnTo>
                  <a:lnTo>
                    <a:pt x="11761521" y="788746"/>
                  </a:lnTo>
                  <a:lnTo>
                    <a:pt x="11771516" y="788746"/>
                  </a:lnTo>
                  <a:lnTo>
                    <a:pt x="11771516" y="778713"/>
                  </a:lnTo>
                  <a:close/>
                </a:path>
                <a:path w="12011660" h="789305">
                  <a:moveTo>
                    <a:pt x="11831523" y="778713"/>
                  </a:moveTo>
                  <a:lnTo>
                    <a:pt x="11821528" y="778713"/>
                  </a:lnTo>
                  <a:lnTo>
                    <a:pt x="11821528" y="788746"/>
                  </a:lnTo>
                  <a:lnTo>
                    <a:pt x="11831523" y="788746"/>
                  </a:lnTo>
                  <a:lnTo>
                    <a:pt x="11831523" y="778713"/>
                  </a:lnTo>
                  <a:close/>
                </a:path>
                <a:path w="12011660" h="789305">
                  <a:moveTo>
                    <a:pt x="11891531" y="778713"/>
                  </a:moveTo>
                  <a:lnTo>
                    <a:pt x="11881536" y="778713"/>
                  </a:lnTo>
                  <a:lnTo>
                    <a:pt x="11881536" y="788746"/>
                  </a:lnTo>
                  <a:lnTo>
                    <a:pt x="11891531" y="788746"/>
                  </a:lnTo>
                  <a:lnTo>
                    <a:pt x="11891531" y="778713"/>
                  </a:lnTo>
                  <a:close/>
                </a:path>
                <a:path w="12011660" h="789305">
                  <a:moveTo>
                    <a:pt x="11951538" y="778713"/>
                  </a:moveTo>
                  <a:lnTo>
                    <a:pt x="11941543" y="778713"/>
                  </a:lnTo>
                  <a:lnTo>
                    <a:pt x="11941543" y="788746"/>
                  </a:lnTo>
                  <a:lnTo>
                    <a:pt x="11951538" y="788746"/>
                  </a:lnTo>
                  <a:lnTo>
                    <a:pt x="11951538" y="778713"/>
                  </a:lnTo>
                  <a:close/>
                </a:path>
                <a:path w="12011660" h="789305">
                  <a:moveTo>
                    <a:pt x="12011546" y="778713"/>
                  </a:moveTo>
                  <a:lnTo>
                    <a:pt x="12001551" y="778713"/>
                  </a:lnTo>
                  <a:lnTo>
                    <a:pt x="12001551" y="788746"/>
                  </a:lnTo>
                  <a:lnTo>
                    <a:pt x="12011546" y="788746"/>
                  </a:lnTo>
                  <a:lnTo>
                    <a:pt x="12011546" y="778713"/>
                  </a:lnTo>
                  <a:close/>
                </a:path>
              </a:pathLst>
            </a:custGeom>
            <a:solidFill>
              <a:srgbClr val="C7C6C3"/>
            </a:solidFill>
          </p:spPr>
          <p:txBody>
            <a:bodyPr wrap="square" lIns="0" tIns="0" rIns="0" bIns="0" rtlCol="0"/>
            <a:lstStyle/>
            <a:p>
              <a:endParaRPr sz="1588"/>
            </a:p>
          </p:txBody>
        </p:sp>
        <p:sp>
          <p:nvSpPr>
            <p:cNvPr id="18" name="object 18"/>
            <p:cNvSpPr/>
            <p:nvPr/>
          </p:nvSpPr>
          <p:spPr>
            <a:xfrm>
              <a:off x="1522565" y="1684781"/>
              <a:ext cx="4930775" cy="10160"/>
            </a:xfrm>
            <a:custGeom>
              <a:avLst/>
              <a:gdLst/>
              <a:ahLst/>
              <a:cxnLst/>
              <a:rect l="l" t="t" r="r" b="b"/>
              <a:pathLst>
                <a:path w="4930775" h="10160">
                  <a:moveTo>
                    <a:pt x="10007" y="0"/>
                  </a:moveTo>
                  <a:lnTo>
                    <a:pt x="0" y="0"/>
                  </a:lnTo>
                  <a:lnTo>
                    <a:pt x="0" y="10033"/>
                  </a:lnTo>
                  <a:lnTo>
                    <a:pt x="10007" y="10033"/>
                  </a:lnTo>
                  <a:lnTo>
                    <a:pt x="10007" y="0"/>
                  </a:lnTo>
                  <a:close/>
                </a:path>
                <a:path w="4930775" h="10160">
                  <a:moveTo>
                    <a:pt x="70015" y="0"/>
                  </a:moveTo>
                  <a:lnTo>
                    <a:pt x="60007" y="0"/>
                  </a:lnTo>
                  <a:lnTo>
                    <a:pt x="60007" y="10033"/>
                  </a:lnTo>
                  <a:lnTo>
                    <a:pt x="70015" y="10033"/>
                  </a:lnTo>
                  <a:lnTo>
                    <a:pt x="70015" y="0"/>
                  </a:lnTo>
                  <a:close/>
                </a:path>
                <a:path w="4930775" h="10160">
                  <a:moveTo>
                    <a:pt x="130022" y="0"/>
                  </a:moveTo>
                  <a:lnTo>
                    <a:pt x="120015" y="0"/>
                  </a:lnTo>
                  <a:lnTo>
                    <a:pt x="120015" y="10033"/>
                  </a:lnTo>
                  <a:lnTo>
                    <a:pt x="130022" y="10033"/>
                  </a:lnTo>
                  <a:lnTo>
                    <a:pt x="130022" y="0"/>
                  </a:lnTo>
                  <a:close/>
                </a:path>
                <a:path w="4930775" h="10160">
                  <a:moveTo>
                    <a:pt x="190030" y="0"/>
                  </a:moveTo>
                  <a:lnTo>
                    <a:pt x="180022" y="0"/>
                  </a:lnTo>
                  <a:lnTo>
                    <a:pt x="180022" y="10033"/>
                  </a:lnTo>
                  <a:lnTo>
                    <a:pt x="190030" y="10033"/>
                  </a:lnTo>
                  <a:lnTo>
                    <a:pt x="190030" y="0"/>
                  </a:lnTo>
                  <a:close/>
                </a:path>
                <a:path w="4930775" h="10160">
                  <a:moveTo>
                    <a:pt x="250037" y="0"/>
                  </a:moveTo>
                  <a:lnTo>
                    <a:pt x="240030" y="0"/>
                  </a:lnTo>
                  <a:lnTo>
                    <a:pt x="240030" y="10033"/>
                  </a:lnTo>
                  <a:lnTo>
                    <a:pt x="250037" y="10033"/>
                  </a:lnTo>
                  <a:lnTo>
                    <a:pt x="250037" y="0"/>
                  </a:lnTo>
                  <a:close/>
                </a:path>
                <a:path w="4930775" h="10160">
                  <a:moveTo>
                    <a:pt x="310045" y="0"/>
                  </a:moveTo>
                  <a:lnTo>
                    <a:pt x="300050" y="0"/>
                  </a:lnTo>
                  <a:lnTo>
                    <a:pt x="300050" y="10033"/>
                  </a:lnTo>
                  <a:lnTo>
                    <a:pt x="310045" y="10033"/>
                  </a:lnTo>
                  <a:lnTo>
                    <a:pt x="310045" y="0"/>
                  </a:lnTo>
                  <a:close/>
                </a:path>
                <a:path w="4930775" h="10160">
                  <a:moveTo>
                    <a:pt x="430060" y="0"/>
                  </a:moveTo>
                  <a:lnTo>
                    <a:pt x="420065" y="0"/>
                  </a:lnTo>
                  <a:lnTo>
                    <a:pt x="420065" y="10033"/>
                  </a:lnTo>
                  <a:lnTo>
                    <a:pt x="430060" y="10033"/>
                  </a:lnTo>
                  <a:lnTo>
                    <a:pt x="430060" y="0"/>
                  </a:lnTo>
                  <a:close/>
                </a:path>
                <a:path w="4930775" h="10160">
                  <a:moveTo>
                    <a:pt x="490067" y="0"/>
                  </a:moveTo>
                  <a:lnTo>
                    <a:pt x="480072" y="0"/>
                  </a:lnTo>
                  <a:lnTo>
                    <a:pt x="480072" y="10033"/>
                  </a:lnTo>
                  <a:lnTo>
                    <a:pt x="490067" y="10033"/>
                  </a:lnTo>
                  <a:lnTo>
                    <a:pt x="490067" y="0"/>
                  </a:lnTo>
                  <a:close/>
                </a:path>
                <a:path w="4930775" h="10160">
                  <a:moveTo>
                    <a:pt x="550075" y="0"/>
                  </a:moveTo>
                  <a:lnTo>
                    <a:pt x="540080" y="0"/>
                  </a:lnTo>
                  <a:lnTo>
                    <a:pt x="540080" y="10033"/>
                  </a:lnTo>
                  <a:lnTo>
                    <a:pt x="550075" y="10033"/>
                  </a:lnTo>
                  <a:lnTo>
                    <a:pt x="550075" y="0"/>
                  </a:lnTo>
                  <a:close/>
                </a:path>
                <a:path w="4930775" h="10160">
                  <a:moveTo>
                    <a:pt x="610082" y="0"/>
                  </a:moveTo>
                  <a:lnTo>
                    <a:pt x="600087" y="0"/>
                  </a:lnTo>
                  <a:lnTo>
                    <a:pt x="600087" y="10033"/>
                  </a:lnTo>
                  <a:lnTo>
                    <a:pt x="610082" y="10033"/>
                  </a:lnTo>
                  <a:lnTo>
                    <a:pt x="610082" y="0"/>
                  </a:lnTo>
                  <a:close/>
                </a:path>
                <a:path w="4930775" h="10160">
                  <a:moveTo>
                    <a:pt x="670090" y="0"/>
                  </a:moveTo>
                  <a:lnTo>
                    <a:pt x="660095" y="0"/>
                  </a:lnTo>
                  <a:lnTo>
                    <a:pt x="660095" y="10033"/>
                  </a:lnTo>
                  <a:lnTo>
                    <a:pt x="670090" y="10033"/>
                  </a:lnTo>
                  <a:lnTo>
                    <a:pt x="670090" y="0"/>
                  </a:lnTo>
                  <a:close/>
                </a:path>
                <a:path w="4930775" h="10160">
                  <a:moveTo>
                    <a:pt x="730097" y="0"/>
                  </a:moveTo>
                  <a:lnTo>
                    <a:pt x="720102" y="0"/>
                  </a:lnTo>
                  <a:lnTo>
                    <a:pt x="720102" y="10033"/>
                  </a:lnTo>
                  <a:lnTo>
                    <a:pt x="730097" y="10033"/>
                  </a:lnTo>
                  <a:lnTo>
                    <a:pt x="730097" y="0"/>
                  </a:lnTo>
                  <a:close/>
                </a:path>
                <a:path w="4930775" h="10160">
                  <a:moveTo>
                    <a:pt x="790105" y="0"/>
                  </a:moveTo>
                  <a:lnTo>
                    <a:pt x="780110" y="0"/>
                  </a:lnTo>
                  <a:lnTo>
                    <a:pt x="780110" y="10033"/>
                  </a:lnTo>
                  <a:lnTo>
                    <a:pt x="790105" y="10033"/>
                  </a:lnTo>
                  <a:lnTo>
                    <a:pt x="790105" y="0"/>
                  </a:lnTo>
                  <a:close/>
                </a:path>
                <a:path w="4930775" h="10160">
                  <a:moveTo>
                    <a:pt x="850112" y="0"/>
                  </a:moveTo>
                  <a:lnTo>
                    <a:pt x="840117" y="0"/>
                  </a:lnTo>
                  <a:lnTo>
                    <a:pt x="840117" y="10033"/>
                  </a:lnTo>
                  <a:lnTo>
                    <a:pt x="850112" y="10033"/>
                  </a:lnTo>
                  <a:lnTo>
                    <a:pt x="850112" y="0"/>
                  </a:lnTo>
                  <a:close/>
                </a:path>
                <a:path w="4930775" h="10160">
                  <a:moveTo>
                    <a:pt x="910120" y="0"/>
                  </a:moveTo>
                  <a:lnTo>
                    <a:pt x="900125" y="0"/>
                  </a:lnTo>
                  <a:lnTo>
                    <a:pt x="900125" y="10033"/>
                  </a:lnTo>
                  <a:lnTo>
                    <a:pt x="910120" y="10033"/>
                  </a:lnTo>
                  <a:lnTo>
                    <a:pt x="910120" y="0"/>
                  </a:lnTo>
                  <a:close/>
                </a:path>
                <a:path w="4930775" h="10160">
                  <a:moveTo>
                    <a:pt x="970127" y="0"/>
                  </a:moveTo>
                  <a:lnTo>
                    <a:pt x="960132" y="0"/>
                  </a:lnTo>
                  <a:lnTo>
                    <a:pt x="960132" y="10033"/>
                  </a:lnTo>
                  <a:lnTo>
                    <a:pt x="970127" y="10033"/>
                  </a:lnTo>
                  <a:lnTo>
                    <a:pt x="970127" y="0"/>
                  </a:lnTo>
                  <a:close/>
                </a:path>
                <a:path w="4930775" h="10160">
                  <a:moveTo>
                    <a:pt x="1030135" y="0"/>
                  </a:moveTo>
                  <a:lnTo>
                    <a:pt x="1020140" y="0"/>
                  </a:lnTo>
                  <a:lnTo>
                    <a:pt x="1020140" y="10033"/>
                  </a:lnTo>
                  <a:lnTo>
                    <a:pt x="1030135" y="10033"/>
                  </a:lnTo>
                  <a:lnTo>
                    <a:pt x="1030135" y="0"/>
                  </a:lnTo>
                  <a:close/>
                </a:path>
                <a:path w="4930775" h="10160">
                  <a:moveTo>
                    <a:pt x="1090142" y="0"/>
                  </a:moveTo>
                  <a:lnTo>
                    <a:pt x="1080147" y="0"/>
                  </a:lnTo>
                  <a:lnTo>
                    <a:pt x="1080147" y="10033"/>
                  </a:lnTo>
                  <a:lnTo>
                    <a:pt x="1090142" y="10033"/>
                  </a:lnTo>
                  <a:lnTo>
                    <a:pt x="1090142" y="0"/>
                  </a:lnTo>
                  <a:close/>
                </a:path>
                <a:path w="4930775" h="10160">
                  <a:moveTo>
                    <a:pt x="1270165" y="0"/>
                  </a:moveTo>
                  <a:lnTo>
                    <a:pt x="1260170" y="0"/>
                  </a:lnTo>
                  <a:lnTo>
                    <a:pt x="1260170" y="10033"/>
                  </a:lnTo>
                  <a:lnTo>
                    <a:pt x="1270165" y="10033"/>
                  </a:lnTo>
                  <a:lnTo>
                    <a:pt x="1270165" y="0"/>
                  </a:lnTo>
                  <a:close/>
                </a:path>
                <a:path w="4930775" h="10160">
                  <a:moveTo>
                    <a:pt x="1330172" y="0"/>
                  </a:moveTo>
                  <a:lnTo>
                    <a:pt x="1320177" y="0"/>
                  </a:lnTo>
                  <a:lnTo>
                    <a:pt x="1320177" y="10033"/>
                  </a:lnTo>
                  <a:lnTo>
                    <a:pt x="1330172" y="10033"/>
                  </a:lnTo>
                  <a:lnTo>
                    <a:pt x="1330172" y="0"/>
                  </a:lnTo>
                  <a:close/>
                </a:path>
                <a:path w="4930775" h="10160">
                  <a:moveTo>
                    <a:pt x="1390180" y="0"/>
                  </a:moveTo>
                  <a:lnTo>
                    <a:pt x="1380185" y="0"/>
                  </a:lnTo>
                  <a:lnTo>
                    <a:pt x="1380185" y="10033"/>
                  </a:lnTo>
                  <a:lnTo>
                    <a:pt x="1390180" y="10033"/>
                  </a:lnTo>
                  <a:lnTo>
                    <a:pt x="1390180" y="0"/>
                  </a:lnTo>
                  <a:close/>
                </a:path>
                <a:path w="4930775" h="10160">
                  <a:moveTo>
                    <a:pt x="1450187" y="0"/>
                  </a:moveTo>
                  <a:lnTo>
                    <a:pt x="1440192" y="0"/>
                  </a:lnTo>
                  <a:lnTo>
                    <a:pt x="1440192" y="10033"/>
                  </a:lnTo>
                  <a:lnTo>
                    <a:pt x="1450187" y="10033"/>
                  </a:lnTo>
                  <a:lnTo>
                    <a:pt x="1450187" y="0"/>
                  </a:lnTo>
                  <a:close/>
                </a:path>
                <a:path w="4930775" h="10160">
                  <a:moveTo>
                    <a:pt x="1510195" y="0"/>
                  </a:moveTo>
                  <a:lnTo>
                    <a:pt x="1500200" y="0"/>
                  </a:lnTo>
                  <a:lnTo>
                    <a:pt x="1500200" y="10033"/>
                  </a:lnTo>
                  <a:lnTo>
                    <a:pt x="1510195" y="10033"/>
                  </a:lnTo>
                  <a:lnTo>
                    <a:pt x="1510195" y="0"/>
                  </a:lnTo>
                  <a:close/>
                </a:path>
                <a:path w="4930775" h="10160">
                  <a:moveTo>
                    <a:pt x="1630210" y="0"/>
                  </a:moveTo>
                  <a:lnTo>
                    <a:pt x="1620215" y="0"/>
                  </a:lnTo>
                  <a:lnTo>
                    <a:pt x="1620215" y="10033"/>
                  </a:lnTo>
                  <a:lnTo>
                    <a:pt x="1630210" y="10033"/>
                  </a:lnTo>
                  <a:lnTo>
                    <a:pt x="1630210" y="0"/>
                  </a:lnTo>
                  <a:close/>
                </a:path>
                <a:path w="4930775" h="10160">
                  <a:moveTo>
                    <a:pt x="1690217" y="0"/>
                  </a:moveTo>
                  <a:lnTo>
                    <a:pt x="1680222" y="0"/>
                  </a:lnTo>
                  <a:lnTo>
                    <a:pt x="1680222" y="10033"/>
                  </a:lnTo>
                  <a:lnTo>
                    <a:pt x="1690217" y="10033"/>
                  </a:lnTo>
                  <a:lnTo>
                    <a:pt x="1690217" y="0"/>
                  </a:lnTo>
                  <a:close/>
                </a:path>
                <a:path w="4930775" h="10160">
                  <a:moveTo>
                    <a:pt x="1750225" y="0"/>
                  </a:moveTo>
                  <a:lnTo>
                    <a:pt x="1740230" y="0"/>
                  </a:lnTo>
                  <a:lnTo>
                    <a:pt x="1740230" y="10033"/>
                  </a:lnTo>
                  <a:lnTo>
                    <a:pt x="1750225" y="10033"/>
                  </a:lnTo>
                  <a:lnTo>
                    <a:pt x="1750225" y="0"/>
                  </a:lnTo>
                  <a:close/>
                </a:path>
                <a:path w="4930775" h="10160">
                  <a:moveTo>
                    <a:pt x="1810232" y="0"/>
                  </a:moveTo>
                  <a:lnTo>
                    <a:pt x="1800237" y="0"/>
                  </a:lnTo>
                  <a:lnTo>
                    <a:pt x="1800237" y="10033"/>
                  </a:lnTo>
                  <a:lnTo>
                    <a:pt x="1810232" y="10033"/>
                  </a:lnTo>
                  <a:lnTo>
                    <a:pt x="1810232" y="0"/>
                  </a:lnTo>
                  <a:close/>
                </a:path>
                <a:path w="4930775" h="10160">
                  <a:moveTo>
                    <a:pt x="1870240" y="0"/>
                  </a:moveTo>
                  <a:lnTo>
                    <a:pt x="1860245" y="0"/>
                  </a:lnTo>
                  <a:lnTo>
                    <a:pt x="1860245" y="10033"/>
                  </a:lnTo>
                  <a:lnTo>
                    <a:pt x="1870240" y="10033"/>
                  </a:lnTo>
                  <a:lnTo>
                    <a:pt x="1870240" y="0"/>
                  </a:lnTo>
                  <a:close/>
                </a:path>
                <a:path w="4930775" h="10160">
                  <a:moveTo>
                    <a:pt x="1930247" y="0"/>
                  </a:moveTo>
                  <a:lnTo>
                    <a:pt x="1920252" y="0"/>
                  </a:lnTo>
                  <a:lnTo>
                    <a:pt x="1920252" y="10033"/>
                  </a:lnTo>
                  <a:lnTo>
                    <a:pt x="1930247" y="10033"/>
                  </a:lnTo>
                  <a:lnTo>
                    <a:pt x="1930247" y="0"/>
                  </a:lnTo>
                  <a:close/>
                </a:path>
                <a:path w="4930775" h="10160">
                  <a:moveTo>
                    <a:pt x="2050275" y="0"/>
                  </a:moveTo>
                  <a:lnTo>
                    <a:pt x="2040267" y="0"/>
                  </a:lnTo>
                  <a:lnTo>
                    <a:pt x="2040267" y="10033"/>
                  </a:lnTo>
                  <a:lnTo>
                    <a:pt x="2050275" y="10033"/>
                  </a:lnTo>
                  <a:lnTo>
                    <a:pt x="2050275" y="0"/>
                  </a:lnTo>
                  <a:close/>
                </a:path>
                <a:path w="4930775" h="10160">
                  <a:moveTo>
                    <a:pt x="2110282" y="0"/>
                  </a:moveTo>
                  <a:lnTo>
                    <a:pt x="2100275" y="0"/>
                  </a:lnTo>
                  <a:lnTo>
                    <a:pt x="2100275" y="10033"/>
                  </a:lnTo>
                  <a:lnTo>
                    <a:pt x="2110282" y="10033"/>
                  </a:lnTo>
                  <a:lnTo>
                    <a:pt x="2110282" y="0"/>
                  </a:lnTo>
                  <a:close/>
                </a:path>
                <a:path w="4930775" h="10160">
                  <a:moveTo>
                    <a:pt x="2170290" y="0"/>
                  </a:moveTo>
                  <a:lnTo>
                    <a:pt x="2160282" y="0"/>
                  </a:lnTo>
                  <a:lnTo>
                    <a:pt x="2160282" y="10033"/>
                  </a:lnTo>
                  <a:lnTo>
                    <a:pt x="2170290" y="10033"/>
                  </a:lnTo>
                  <a:lnTo>
                    <a:pt x="2170290" y="0"/>
                  </a:lnTo>
                  <a:close/>
                </a:path>
                <a:path w="4930775" h="10160">
                  <a:moveTo>
                    <a:pt x="2230297" y="0"/>
                  </a:moveTo>
                  <a:lnTo>
                    <a:pt x="2220290" y="0"/>
                  </a:lnTo>
                  <a:lnTo>
                    <a:pt x="2220290" y="10033"/>
                  </a:lnTo>
                  <a:lnTo>
                    <a:pt x="2230297" y="10033"/>
                  </a:lnTo>
                  <a:lnTo>
                    <a:pt x="2230297" y="0"/>
                  </a:lnTo>
                  <a:close/>
                </a:path>
                <a:path w="4930775" h="10160">
                  <a:moveTo>
                    <a:pt x="2290305" y="0"/>
                  </a:moveTo>
                  <a:lnTo>
                    <a:pt x="2280297" y="0"/>
                  </a:lnTo>
                  <a:lnTo>
                    <a:pt x="2280297" y="10033"/>
                  </a:lnTo>
                  <a:lnTo>
                    <a:pt x="2290305" y="10033"/>
                  </a:lnTo>
                  <a:lnTo>
                    <a:pt x="2290305" y="0"/>
                  </a:lnTo>
                  <a:close/>
                </a:path>
                <a:path w="4930775" h="10160">
                  <a:moveTo>
                    <a:pt x="2350312" y="0"/>
                  </a:moveTo>
                  <a:lnTo>
                    <a:pt x="2340305" y="0"/>
                  </a:lnTo>
                  <a:lnTo>
                    <a:pt x="2340305" y="10033"/>
                  </a:lnTo>
                  <a:lnTo>
                    <a:pt x="2350312" y="10033"/>
                  </a:lnTo>
                  <a:lnTo>
                    <a:pt x="2350312" y="0"/>
                  </a:lnTo>
                  <a:close/>
                </a:path>
                <a:path w="4930775" h="10160">
                  <a:moveTo>
                    <a:pt x="2470327" y="0"/>
                  </a:moveTo>
                  <a:lnTo>
                    <a:pt x="2460320" y="0"/>
                  </a:lnTo>
                  <a:lnTo>
                    <a:pt x="2460320" y="10033"/>
                  </a:lnTo>
                  <a:lnTo>
                    <a:pt x="2470327" y="10033"/>
                  </a:lnTo>
                  <a:lnTo>
                    <a:pt x="2470327" y="0"/>
                  </a:lnTo>
                  <a:close/>
                </a:path>
                <a:path w="4930775" h="10160">
                  <a:moveTo>
                    <a:pt x="2530335" y="0"/>
                  </a:moveTo>
                  <a:lnTo>
                    <a:pt x="2520327" y="0"/>
                  </a:lnTo>
                  <a:lnTo>
                    <a:pt x="2520327" y="10033"/>
                  </a:lnTo>
                  <a:lnTo>
                    <a:pt x="2530335" y="10033"/>
                  </a:lnTo>
                  <a:lnTo>
                    <a:pt x="2530335" y="0"/>
                  </a:lnTo>
                  <a:close/>
                </a:path>
                <a:path w="4930775" h="10160">
                  <a:moveTo>
                    <a:pt x="2590342" y="0"/>
                  </a:moveTo>
                  <a:lnTo>
                    <a:pt x="2580335" y="0"/>
                  </a:lnTo>
                  <a:lnTo>
                    <a:pt x="2580335" y="10033"/>
                  </a:lnTo>
                  <a:lnTo>
                    <a:pt x="2590342" y="10033"/>
                  </a:lnTo>
                  <a:lnTo>
                    <a:pt x="2590342" y="0"/>
                  </a:lnTo>
                  <a:close/>
                </a:path>
                <a:path w="4930775" h="10160">
                  <a:moveTo>
                    <a:pt x="2650350" y="0"/>
                  </a:moveTo>
                  <a:lnTo>
                    <a:pt x="2640342" y="0"/>
                  </a:lnTo>
                  <a:lnTo>
                    <a:pt x="2640342" y="10033"/>
                  </a:lnTo>
                  <a:lnTo>
                    <a:pt x="2650350" y="10033"/>
                  </a:lnTo>
                  <a:lnTo>
                    <a:pt x="2650350" y="0"/>
                  </a:lnTo>
                  <a:close/>
                </a:path>
                <a:path w="4930775" h="10160">
                  <a:moveTo>
                    <a:pt x="2710357" y="0"/>
                  </a:moveTo>
                  <a:lnTo>
                    <a:pt x="2700350" y="0"/>
                  </a:lnTo>
                  <a:lnTo>
                    <a:pt x="2700350" y="10033"/>
                  </a:lnTo>
                  <a:lnTo>
                    <a:pt x="2710357" y="10033"/>
                  </a:lnTo>
                  <a:lnTo>
                    <a:pt x="2710357" y="0"/>
                  </a:lnTo>
                  <a:close/>
                </a:path>
                <a:path w="4930775" h="10160">
                  <a:moveTo>
                    <a:pt x="2890380" y="0"/>
                  </a:moveTo>
                  <a:lnTo>
                    <a:pt x="2880372" y="0"/>
                  </a:lnTo>
                  <a:lnTo>
                    <a:pt x="2880372" y="10033"/>
                  </a:lnTo>
                  <a:lnTo>
                    <a:pt x="2890380" y="10033"/>
                  </a:lnTo>
                  <a:lnTo>
                    <a:pt x="2890380" y="0"/>
                  </a:lnTo>
                  <a:close/>
                </a:path>
                <a:path w="4930775" h="10160">
                  <a:moveTo>
                    <a:pt x="2950387" y="0"/>
                  </a:moveTo>
                  <a:lnTo>
                    <a:pt x="2940380" y="0"/>
                  </a:lnTo>
                  <a:lnTo>
                    <a:pt x="2940380" y="10033"/>
                  </a:lnTo>
                  <a:lnTo>
                    <a:pt x="2950387" y="10033"/>
                  </a:lnTo>
                  <a:lnTo>
                    <a:pt x="2950387" y="0"/>
                  </a:lnTo>
                  <a:close/>
                </a:path>
                <a:path w="4930775" h="10160">
                  <a:moveTo>
                    <a:pt x="3010395" y="0"/>
                  </a:moveTo>
                  <a:lnTo>
                    <a:pt x="3000387" y="0"/>
                  </a:lnTo>
                  <a:lnTo>
                    <a:pt x="3000387" y="10033"/>
                  </a:lnTo>
                  <a:lnTo>
                    <a:pt x="3010395" y="10033"/>
                  </a:lnTo>
                  <a:lnTo>
                    <a:pt x="3010395" y="0"/>
                  </a:lnTo>
                  <a:close/>
                </a:path>
                <a:path w="4930775" h="10160">
                  <a:moveTo>
                    <a:pt x="3070402" y="0"/>
                  </a:moveTo>
                  <a:lnTo>
                    <a:pt x="3060395" y="0"/>
                  </a:lnTo>
                  <a:lnTo>
                    <a:pt x="3060395" y="10033"/>
                  </a:lnTo>
                  <a:lnTo>
                    <a:pt x="3070402" y="10033"/>
                  </a:lnTo>
                  <a:lnTo>
                    <a:pt x="3070402" y="0"/>
                  </a:lnTo>
                  <a:close/>
                </a:path>
                <a:path w="4930775" h="10160">
                  <a:moveTo>
                    <a:pt x="3130410" y="0"/>
                  </a:moveTo>
                  <a:lnTo>
                    <a:pt x="3120402" y="0"/>
                  </a:lnTo>
                  <a:lnTo>
                    <a:pt x="3120402" y="10033"/>
                  </a:lnTo>
                  <a:lnTo>
                    <a:pt x="3130410" y="10033"/>
                  </a:lnTo>
                  <a:lnTo>
                    <a:pt x="3130410" y="0"/>
                  </a:lnTo>
                  <a:close/>
                </a:path>
                <a:path w="4930775" h="10160">
                  <a:moveTo>
                    <a:pt x="3250425" y="0"/>
                  </a:moveTo>
                  <a:lnTo>
                    <a:pt x="3244748" y="0"/>
                  </a:lnTo>
                  <a:lnTo>
                    <a:pt x="3244748" y="10033"/>
                  </a:lnTo>
                  <a:lnTo>
                    <a:pt x="3250425" y="10033"/>
                  </a:lnTo>
                  <a:lnTo>
                    <a:pt x="3250425" y="0"/>
                  </a:lnTo>
                  <a:close/>
                </a:path>
                <a:path w="4930775" h="10160">
                  <a:moveTo>
                    <a:pt x="3310432" y="0"/>
                  </a:moveTo>
                  <a:lnTo>
                    <a:pt x="3300425" y="0"/>
                  </a:lnTo>
                  <a:lnTo>
                    <a:pt x="3300425" y="10033"/>
                  </a:lnTo>
                  <a:lnTo>
                    <a:pt x="3310432" y="10033"/>
                  </a:lnTo>
                  <a:lnTo>
                    <a:pt x="3310432" y="0"/>
                  </a:lnTo>
                  <a:close/>
                </a:path>
                <a:path w="4930775" h="10160">
                  <a:moveTo>
                    <a:pt x="3370440" y="0"/>
                  </a:moveTo>
                  <a:lnTo>
                    <a:pt x="3360432" y="0"/>
                  </a:lnTo>
                  <a:lnTo>
                    <a:pt x="3360432" y="10033"/>
                  </a:lnTo>
                  <a:lnTo>
                    <a:pt x="3370440" y="10033"/>
                  </a:lnTo>
                  <a:lnTo>
                    <a:pt x="3370440" y="0"/>
                  </a:lnTo>
                  <a:close/>
                </a:path>
                <a:path w="4930775" h="10160">
                  <a:moveTo>
                    <a:pt x="3430447" y="0"/>
                  </a:moveTo>
                  <a:lnTo>
                    <a:pt x="3420440" y="0"/>
                  </a:lnTo>
                  <a:lnTo>
                    <a:pt x="3420440" y="10033"/>
                  </a:lnTo>
                  <a:lnTo>
                    <a:pt x="3430447" y="10033"/>
                  </a:lnTo>
                  <a:lnTo>
                    <a:pt x="3430447" y="0"/>
                  </a:lnTo>
                  <a:close/>
                </a:path>
                <a:path w="4930775" h="10160">
                  <a:moveTo>
                    <a:pt x="3490455" y="0"/>
                  </a:moveTo>
                  <a:lnTo>
                    <a:pt x="3480447" y="0"/>
                  </a:lnTo>
                  <a:lnTo>
                    <a:pt x="3480447" y="10033"/>
                  </a:lnTo>
                  <a:lnTo>
                    <a:pt x="3490455" y="10033"/>
                  </a:lnTo>
                  <a:lnTo>
                    <a:pt x="3490455" y="0"/>
                  </a:lnTo>
                  <a:close/>
                </a:path>
                <a:path w="4930775" h="10160">
                  <a:moveTo>
                    <a:pt x="3550462" y="0"/>
                  </a:moveTo>
                  <a:lnTo>
                    <a:pt x="3540455" y="0"/>
                  </a:lnTo>
                  <a:lnTo>
                    <a:pt x="3540455" y="10033"/>
                  </a:lnTo>
                  <a:lnTo>
                    <a:pt x="3550462" y="10033"/>
                  </a:lnTo>
                  <a:lnTo>
                    <a:pt x="3550462" y="0"/>
                  </a:lnTo>
                  <a:close/>
                </a:path>
                <a:path w="4930775" h="10160">
                  <a:moveTo>
                    <a:pt x="3670477" y="0"/>
                  </a:moveTo>
                  <a:lnTo>
                    <a:pt x="3660483" y="0"/>
                  </a:lnTo>
                  <a:lnTo>
                    <a:pt x="3660483" y="10033"/>
                  </a:lnTo>
                  <a:lnTo>
                    <a:pt x="3670477" y="10033"/>
                  </a:lnTo>
                  <a:lnTo>
                    <a:pt x="3670477" y="0"/>
                  </a:lnTo>
                  <a:close/>
                </a:path>
                <a:path w="4930775" h="10160">
                  <a:moveTo>
                    <a:pt x="3730485" y="0"/>
                  </a:moveTo>
                  <a:lnTo>
                    <a:pt x="3720490" y="0"/>
                  </a:lnTo>
                  <a:lnTo>
                    <a:pt x="3720490" y="10033"/>
                  </a:lnTo>
                  <a:lnTo>
                    <a:pt x="3730485" y="10033"/>
                  </a:lnTo>
                  <a:lnTo>
                    <a:pt x="3730485" y="0"/>
                  </a:lnTo>
                  <a:close/>
                </a:path>
                <a:path w="4930775" h="10160">
                  <a:moveTo>
                    <a:pt x="3790492" y="0"/>
                  </a:moveTo>
                  <a:lnTo>
                    <a:pt x="3780498" y="0"/>
                  </a:lnTo>
                  <a:lnTo>
                    <a:pt x="3780498" y="10033"/>
                  </a:lnTo>
                  <a:lnTo>
                    <a:pt x="3790492" y="10033"/>
                  </a:lnTo>
                  <a:lnTo>
                    <a:pt x="3790492" y="0"/>
                  </a:lnTo>
                  <a:close/>
                </a:path>
                <a:path w="4930775" h="10160">
                  <a:moveTo>
                    <a:pt x="3850500" y="0"/>
                  </a:moveTo>
                  <a:lnTo>
                    <a:pt x="3840505" y="0"/>
                  </a:lnTo>
                  <a:lnTo>
                    <a:pt x="3840505" y="10033"/>
                  </a:lnTo>
                  <a:lnTo>
                    <a:pt x="3850500" y="10033"/>
                  </a:lnTo>
                  <a:lnTo>
                    <a:pt x="3850500" y="0"/>
                  </a:lnTo>
                  <a:close/>
                </a:path>
                <a:path w="4930775" h="10160">
                  <a:moveTo>
                    <a:pt x="3910507" y="0"/>
                  </a:moveTo>
                  <a:lnTo>
                    <a:pt x="3900513" y="0"/>
                  </a:lnTo>
                  <a:lnTo>
                    <a:pt x="3900513" y="10033"/>
                  </a:lnTo>
                  <a:lnTo>
                    <a:pt x="3910507" y="10033"/>
                  </a:lnTo>
                  <a:lnTo>
                    <a:pt x="3910507" y="0"/>
                  </a:lnTo>
                  <a:close/>
                </a:path>
                <a:path w="4930775" h="10160">
                  <a:moveTo>
                    <a:pt x="3970515" y="0"/>
                  </a:moveTo>
                  <a:lnTo>
                    <a:pt x="3960520" y="0"/>
                  </a:lnTo>
                  <a:lnTo>
                    <a:pt x="3960520" y="10033"/>
                  </a:lnTo>
                  <a:lnTo>
                    <a:pt x="3970515" y="10033"/>
                  </a:lnTo>
                  <a:lnTo>
                    <a:pt x="3970515" y="0"/>
                  </a:lnTo>
                  <a:close/>
                </a:path>
                <a:path w="4930775" h="10160">
                  <a:moveTo>
                    <a:pt x="4030522" y="0"/>
                  </a:moveTo>
                  <a:lnTo>
                    <a:pt x="4020528" y="0"/>
                  </a:lnTo>
                  <a:lnTo>
                    <a:pt x="4020528" y="10033"/>
                  </a:lnTo>
                  <a:lnTo>
                    <a:pt x="4030522" y="10033"/>
                  </a:lnTo>
                  <a:lnTo>
                    <a:pt x="4030522" y="0"/>
                  </a:lnTo>
                  <a:close/>
                </a:path>
                <a:path w="4930775" h="10160">
                  <a:moveTo>
                    <a:pt x="4090530" y="0"/>
                  </a:moveTo>
                  <a:lnTo>
                    <a:pt x="4080535" y="0"/>
                  </a:lnTo>
                  <a:lnTo>
                    <a:pt x="4080535" y="10033"/>
                  </a:lnTo>
                  <a:lnTo>
                    <a:pt x="4090530" y="10033"/>
                  </a:lnTo>
                  <a:lnTo>
                    <a:pt x="4090530" y="0"/>
                  </a:lnTo>
                  <a:close/>
                </a:path>
                <a:path w="4930775" h="10160">
                  <a:moveTo>
                    <a:pt x="4150537" y="0"/>
                  </a:moveTo>
                  <a:lnTo>
                    <a:pt x="4140543" y="0"/>
                  </a:lnTo>
                  <a:lnTo>
                    <a:pt x="4140543" y="10033"/>
                  </a:lnTo>
                  <a:lnTo>
                    <a:pt x="4150537" y="10033"/>
                  </a:lnTo>
                  <a:lnTo>
                    <a:pt x="4150537" y="0"/>
                  </a:lnTo>
                  <a:close/>
                </a:path>
                <a:path w="4930775" h="10160">
                  <a:moveTo>
                    <a:pt x="4210545" y="0"/>
                  </a:moveTo>
                  <a:lnTo>
                    <a:pt x="4200550" y="0"/>
                  </a:lnTo>
                  <a:lnTo>
                    <a:pt x="4200550" y="10033"/>
                  </a:lnTo>
                  <a:lnTo>
                    <a:pt x="4210545" y="10033"/>
                  </a:lnTo>
                  <a:lnTo>
                    <a:pt x="4210545" y="0"/>
                  </a:lnTo>
                  <a:close/>
                </a:path>
                <a:path w="4930775" h="10160">
                  <a:moveTo>
                    <a:pt x="4330560" y="0"/>
                  </a:moveTo>
                  <a:lnTo>
                    <a:pt x="4320565" y="0"/>
                  </a:lnTo>
                  <a:lnTo>
                    <a:pt x="4320565" y="10033"/>
                  </a:lnTo>
                  <a:lnTo>
                    <a:pt x="4330560" y="10033"/>
                  </a:lnTo>
                  <a:lnTo>
                    <a:pt x="4330560" y="0"/>
                  </a:lnTo>
                  <a:close/>
                </a:path>
                <a:path w="4930775" h="10160">
                  <a:moveTo>
                    <a:pt x="4390568" y="0"/>
                  </a:moveTo>
                  <a:lnTo>
                    <a:pt x="4380573" y="0"/>
                  </a:lnTo>
                  <a:lnTo>
                    <a:pt x="4380573" y="10033"/>
                  </a:lnTo>
                  <a:lnTo>
                    <a:pt x="4390568" y="10033"/>
                  </a:lnTo>
                  <a:lnTo>
                    <a:pt x="4390568" y="0"/>
                  </a:lnTo>
                  <a:close/>
                </a:path>
                <a:path w="4930775" h="10160">
                  <a:moveTo>
                    <a:pt x="4450575" y="0"/>
                  </a:moveTo>
                  <a:lnTo>
                    <a:pt x="4440580" y="0"/>
                  </a:lnTo>
                  <a:lnTo>
                    <a:pt x="4440580" y="10033"/>
                  </a:lnTo>
                  <a:lnTo>
                    <a:pt x="4450575" y="10033"/>
                  </a:lnTo>
                  <a:lnTo>
                    <a:pt x="4450575" y="0"/>
                  </a:lnTo>
                  <a:close/>
                </a:path>
                <a:path w="4930775" h="10160">
                  <a:moveTo>
                    <a:pt x="4510583" y="0"/>
                  </a:moveTo>
                  <a:lnTo>
                    <a:pt x="4500588" y="0"/>
                  </a:lnTo>
                  <a:lnTo>
                    <a:pt x="4500588" y="10033"/>
                  </a:lnTo>
                  <a:lnTo>
                    <a:pt x="4510583" y="10033"/>
                  </a:lnTo>
                  <a:lnTo>
                    <a:pt x="4510583" y="0"/>
                  </a:lnTo>
                  <a:close/>
                </a:path>
                <a:path w="4930775" h="10160">
                  <a:moveTo>
                    <a:pt x="4570590" y="0"/>
                  </a:moveTo>
                  <a:lnTo>
                    <a:pt x="4560595" y="0"/>
                  </a:lnTo>
                  <a:lnTo>
                    <a:pt x="4560595" y="10033"/>
                  </a:lnTo>
                  <a:lnTo>
                    <a:pt x="4570590" y="10033"/>
                  </a:lnTo>
                  <a:lnTo>
                    <a:pt x="4570590" y="0"/>
                  </a:lnTo>
                  <a:close/>
                </a:path>
                <a:path w="4930775" h="10160">
                  <a:moveTo>
                    <a:pt x="4626800" y="0"/>
                  </a:moveTo>
                  <a:lnTo>
                    <a:pt x="4620603" y="0"/>
                  </a:lnTo>
                  <a:lnTo>
                    <a:pt x="4620603" y="10033"/>
                  </a:lnTo>
                  <a:lnTo>
                    <a:pt x="4626800" y="10033"/>
                  </a:lnTo>
                  <a:lnTo>
                    <a:pt x="4626800" y="0"/>
                  </a:lnTo>
                  <a:close/>
                </a:path>
                <a:path w="4930775" h="10160">
                  <a:moveTo>
                    <a:pt x="4750613" y="0"/>
                  </a:moveTo>
                  <a:lnTo>
                    <a:pt x="4740618" y="0"/>
                  </a:lnTo>
                  <a:lnTo>
                    <a:pt x="4740618" y="10033"/>
                  </a:lnTo>
                  <a:lnTo>
                    <a:pt x="4750613" y="10033"/>
                  </a:lnTo>
                  <a:lnTo>
                    <a:pt x="4750613" y="0"/>
                  </a:lnTo>
                  <a:close/>
                </a:path>
                <a:path w="4930775" h="10160">
                  <a:moveTo>
                    <a:pt x="4810620" y="0"/>
                  </a:moveTo>
                  <a:lnTo>
                    <a:pt x="4800625" y="0"/>
                  </a:lnTo>
                  <a:lnTo>
                    <a:pt x="4800625" y="10033"/>
                  </a:lnTo>
                  <a:lnTo>
                    <a:pt x="4810620" y="10033"/>
                  </a:lnTo>
                  <a:lnTo>
                    <a:pt x="4810620" y="0"/>
                  </a:lnTo>
                  <a:close/>
                </a:path>
                <a:path w="4930775" h="10160">
                  <a:moveTo>
                    <a:pt x="4870628" y="0"/>
                  </a:moveTo>
                  <a:lnTo>
                    <a:pt x="4860633" y="0"/>
                  </a:lnTo>
                  <a:lnTo>
                    <a:pt x="4860633" y="10033"/>
                  </a:lnTo>
                  <a:lnTo>
                    <a:pt x="4870628" y="10033"/>
                  </a:lnTo>
                  <a:lnTo>
                    <a:pt x="4870628" y="0"/>
                  </a:lnTo>
                  <a:close/>
                </a:path>
                <a:path w="4930775" h="10160">
                  <a:moveTo>
                    <a:pt x="4930635" y="0"/>
                  </a:moveTo>
                  <a:lnTo>
                    <a:pt x="4920640" y="0"/>
                  </a:lnTo>
                  <a:lnTo>
                    <a:pt x="4920640" y="10033"/>
                  </a:lnTo>
                  <a:lnTo>
                    <a:pt x="4930635" y="10033"/>
                  </a:lnTo>
                  <a:lnTo>
                    <a:pt x="4930635" y="0"/>
                  </a:lnTo>
                  <a:close/>
                </a:path>
              </a:pathLst>
            </a:custGeom>
            <a:solidFill>
              <a:srgbClr val="C7C6C3"/>
            </a:solidFill>
          </p:spPr>
          <p:txBody>
            <a:bodyPr wrap="square" lIns="0" tIns="0" rIns="0" bIns="0" rtlCol="0"/>
            <a:lstStyle/>
            <a:p>
              <a:endParaRPr sz="1588"/>
            </a:p>
          </p:txBody>
        </p:sp>
        <p:sp>
          <p:nvSpPr>
            <p:cNvPr id="19" name="object 19"/>
            <p:cNvSpPr/>
            <p:nvPr/>
          </p:nvSpPr>
          <p:spPr>
            <a:xfrm>
              <a:off x="6443205" y="1684781"/>
              <a:ext cx="5290820" cy="10160"/>
            </a:xfrm>
            <a:custGeom>
              <a:avLst/>
              <a:gdLst/>
              <a:ahLst/>
              <a:cxnLst/>
              <a:rect l="l" t="t" r="r" b="b"/>
              <a:pathLst>
                <a:path w="5290820" h="10160">
                  <a:moveTo>
                    <a:pt x="9994" y="0"/>
                  </a:moveTo>
                  <a:lnTo>
                    <a:pt x="0" y="0"/>
                  </a:lnTo>
                  <a:lnTo>
                    <a:pt x="0" y="10033"/>
                  </a:lnTo>
                  <a:lnTo>
                    <a:pt x="9994" y="10033"/>
                  </a:lnTo>
                  <a:lnTo>
                    <a:pt x="9994" y="0"/>
                  </a:lnTo>
                  <a:close/>
                </a:path>
                <a:path w="5290820" h="10160">
                  <a:moveTo>
                    <a:pt x="70002" y="0"/>
                  </a:moveTo>
                  <a:lnTo>
                    <a:pt x="60007" y="0"/>
                  </a:lnTo>
                  <a:lnTo>
                    <a:pt x="60007" y="10033"/>
                  </a:lnTo>
                  <a:lnTo>
                    <a:pt x="70002" y="10033"/>
                  </a:lnTo>
                  <a:lnTo>
                    <a:pt x="70002" y="0"/>
                  </a:lnTo>
                  <a:close/>
                </a:path>
                <a:path w="5290820" h="10160">
                  <a:moveTo>
                    <a:pt x="250024" y="0"/>
                  </a:moveTo>
                  <a:lnTo>
                    <a:pt x="240030" y="0"/>
                  </a:lnTo>
                  <a:lnTo>
                    <a:pt x="240030" y="10033"/>
                  </a:lnTo>
                  <a:lnTo>
                    <a:pt x="250024" y="10033"/>
                  </a:lnTo>
                  <a:lnTo>
                    <a:pt x="250024" y="0"/>
                  </a:lnTo>
                  <a:close/>
                </a:path>
                <a:path w="5290820" h="10160">
                  <a:moveTo>
                    <a:pt x="310032" y="0"/>
                  </a:moveTo>
                  <a:lnTo>
                    <a:pt x="300037" y="0"/>
                  </a:lnTo>
                  <a:lnTo>
                    <a:pt x="300037" y="10033"/>
                  </a:lnTo>
                  <a:lnTo>
                    <a:pt x="310032" y="10033"/>
                  </a:lnTo>
                  <a:lnTo>
                    <a:pt x="310032" y="0"/>
                  </a:lnTo>
                  <a:close/>
                </a:path>
                <a:path w="5290820" h="10160">
                  <a:moveTo>
                    <a:pt x="370039" y="0"/>
                  </a:moveTo>
                  <a:lnTo>
                    <a:pt x="360045" y="0"/>
                  </a:lnTo>
                  <a:lnTo>
                    <a:pt x="360045" y="10033"/>
                  </a:lnTo>
                  <a:lnTo>
                    <a:pt x="370039" y="10033"/>
                  </a:lnTo>
                  <a:lnTo>
                    <a:pt x="370039" y="0"/>
                  </a:lnTo>
                  <a:close/>
                </a:path>
                <a:path w="5290820" h="10160">
                  <a:moveTo>
                    <a:pt x="430060" y="0"/>
                  </a:moveTo>
                  <a:lnTo>
                    <a:pt x="420052" y="0"/>
                  </a:lnTo>
                  <a:lnTo>
                    <a:pt x="420052" y="10033"/>
                  </a:lnTo>
                  <a:lnTo>
                    <a:pt x="430060" y="10033"/>
                  </a:lnTo>
                  <a:lnTo>
                    <a:pt x="430060" y="0"/>
                  </a:lnTo>
                  <a:close/>
                </a:path>
                <a:path w="5290820" h="10160">
                  <a:moveTo>
                    <a:pt x="490067" y="0"/>
                  </a:moveTo>
                  <a:lnTo>
                    <a:pt x="480060" y="0"/>
                  </a:lnTo>
                  <a:lnTo>
                    <a:pt x="480060" y="10033"/>
                  </a:lnTo>
                  <a:lnTo>
                    <a:pt x="490067" y="10033"/>
                  </a:lnTo>
                  <a:lnTo>
                    <a:pt x="490067" y="0"/>
                  </a:lnTo>
                  <a:close/>
                </a:path>
                <a:path w="5290820" h="10160">
                  <a:moveTo>
                    <a:pt x="610082" y="0"/>
                  </a:moveTo>
                  <a:lnTo>
                    <a:pt x="600595" y="0"/>
                  </a:lnTo>
                  <a:lnTo>
                    <a:pt x="600595" y="10033"/>
                  </a:lnTo>
                  <a:lnTo>
                    <a:pt x="610082" y="10033"/>
                  </a:lnTo>
                  <a:lnTo>
                    <a:pt x="610082" y="0"/>
                  </a:lnTo>
                  <a:close/>
                </a:path>
                <a:path w="5290820" h="10160">
                  <a:moveTo>
                    <a:pt x="670090" y="0"/>
                  </a:moveTo>
                  <a:lnTo>
                    <a:pt x="660082" y="0"/>
                  </a:lnTo>
                  <a:lnTo>
                    <a:pt x="660082" y="10033"/>
                  </a:lnTo>
                  <a:lnTo>
                    <a:pt x="670090" y="10033"/>
                  </a:lnTo>
                  <a:lnTo>
                    <a:pt x="670090" y="0"/>
                  </a:lnTo>
                  <a:close/>
                </a:path>
                <a:path w="5290820" h="10160">
                  <a:moveTo>
                    <a:pt x="790105" y="0"/>
                  </a:moveTo>
                  <a:lnTo>
                    <a:pt x="780097" y="0"/>
                  </a:lnTo>
                  <a:lnTo>
                    <a:pt x="780097" y="10033"/>
                  </a:lnTo>
                  <a:lnTo>
                    <a:pt x="790105" y="10033"/>
                  </a:lnTo>
                  <a:lnTo>
                    <a:pt x="790105" y="0"/>
                  </a:lnTo>
                  <a:close/>
                </a:path>
                <a:path w="5290820" h="10160">
                  <a:moveTo>
                    <a:pt x="850112" y="0"/>
                  </a:moveTo>
                  <a:lnTo>
                    <a:pt x="840105" y="0"/>
                  </a:lnTo>
                  <a:lnTo>
                    <a:pt x="840105" y="10033"/>
                  </a:lnTo>
                  <a:lnTo>
                    <a:pt x="850112" y="10033"/>
                  </a:lnTo>
                  <a:lnTo>
                    <a:pt x="850112" y="0"/>
                  </a:lnTo>
                  <a:close/>
                </a:path>
                <a:path w="5290820" h="10160">
                  <a:moveTo>
                    <a:pt x="910120" y="0"/>
                  </a:moveTo>
                  <a:lnTo>
                    <a:pt x="900112" y="0"/>
                  </a:lnTo>
                  <a:lnTo>
                    <a:pt x="900112" y="10033"/>
                  </a:lnTo>
                  <a:lnTo>
                    <a:pt x="910120" y="10033"/>
                  </a:lnTo>
                  <a:lnTo>
                    <a:pt x="910120" y="0"/>
                  </a:lnTo>
                  <a:close/>
                </a:path>
                <a:path w="5290820" h="10160">
                  <a:moveTo>
                    <a:pt x="970127" y="0"/>
                  </a:moveTo>
                  <a:lnTo>
                    <a:pt x="960120" y="0"/>
                  </a:lnTo>
                  <a:lnTo>
                    <a:pt x="960120" y="10033"/>
                  </a:lnTo>
                  <a:lnTo>
                    <a:pt x="970127" y="10033"/>
                  </a:lnTo>
                  <a:lnTo>
                    <a:pt x="970127" y="0"/>
                  </a:lnTo>
                  <a:close/>
                </a:path>
                <a:path w="5290820" h="10160">
                  <a:moveTo>
                    <a:pt x="1030135" y="0"/>
                  </a:moveTo>
                  <a:lnTo>
                    <a:pt x="1020127" y="0"/>
                  </a:lnTo>
                  <a:lnTo>
                    <a:pt x="1020127" y="10033"/>
                  </a:lnTo>
                  <a:lnTo>
                    <a:pt x="1030135" y="10033"/>
                  </a:lnTo>
                  <a:lnTo>
                    <a:pt x="1030135" y="0"/>
                  </a:lnTo>
                  <a:close/>
                </a:path>
                <a:path w="5290820" h="10160">
                  <a:moveTo>
                    <a:pt x="1090142" y="0"/>
                  </a:moveTo>
                  <a:lnTo>
                    <a:pt x="1080135" y="0"/>
                  </a:lnTo>
                  <a:lnTo>
                    <a:pt x="1080135" y="10033"/>
                  </a:lnTo>
                  <a:lnTo>
                    <a:pt x="1090142" y="10033"/>
                  </a:lnTo>
                  <a:lnTo>
                    <a:pt x="1090142" y="0"/>
                  </a:lnTo>
                  <a:close/>
                </a:path>
                <a:path w="5290820" h="10160">
                  <a:moveTo>
                    <a:pt x="1150150" y="0"/>
                  </a:moveTo>
                  <a:lnTo>
                    <a:pt x="1140142" y="0"/>
                  </a:lnTo>
                  <a:lnTo>
                    <a:pt x="1140142" y="10033"/>
                  </a:lnTo>
                  <a:lnTo>
                    <a:pt x="1150150" y="10033"/>
                  </a:lnTo>
                  <a:lnTo>
                    <a:pt x="1150150" y="0"/>
                  </a:lnTo>
                  <a:close/>
                </a:path>
                <a:path w="5290820" h="10160">
                  <a:moveTo>
                    <a:pt x="1270165" y="0"/>
                  </a:moveTo>
                  <a:lnTo>
                    <a:pt x="1260157" y="0"/>
                  </a:lnTo>
                  <a:lnTo>
                    <a:pt x="1260157" y="10033"/>
                  </a:lnTo>
                  <a:lnTo>
                    <a:pt x="1270165" y="10033"/>
                  </a:lnTo>
                  <a:lnTo>
                    <a:pt x="1270165" y="0"/>
                  </a:lnTo>
                  <a:close/>
                </a:path>
                <a:path w="5290820" h="10160">
                  <a:moveTo>
                    <a:pt x="1330172" y="0"/>
                  </a:moveTo>
                  <a:lnTo>
                    <a:pt x="1320165" y="0"/>
                  </a:lnTo>
                  <a:lnTo>
                    <a:pt x="1320165" y="10033"/>
                  </a:lnTo>
                  <a:lnTo>
                    <a:pt x="1330172" y="10033"/>
                  </a:lnTo>
                  <a:lnTo>
                    <a:pt x="1330172" y="0"/>
                  </a:lnTo>
                  <a:close/>
                </a:path>
                <a:path w="5290820" h="10160">
                  <a:moveTo>
                    <a:pt x="1390180" y="0"/>
                  </a:moveTo>
                  <a:lnTo>
                    <a:pt x="1380172" y="0"/>
                  </a:lnTo>
                  <a:lnTo>
                    <a:pt x="1380172" y="10033"/>
                  </a:lnTo>
                  <a:lnTo>
                    <a:pt x="1390180" y="10033"/>
                  </a:lnTo>
                  <a:lnTo>
                    <a:pt x="1390180" y="0"/>
                  </a:lnTo>
                  <a:close/>
                </a:path>
                <a:path w="5290820" h="10160">
                  <a:moveTo>
                    <a:pt x="1450187" y="0"/>
                  </a:moveTo>
                  <a:lnTo>
                    <a:pt x="1440180" y="0"/>
                  </a:lnTo>
                  <a:lnTo>
                    <a:pt x="1440180" y="10033"/>
                  </a:lnTo>
                  <a:lnTo>
                    <a:pt x="1450187" y="10033"/>
                  </a:lnTo>
                  <a:lnTo>
                    <a:pt x="1450187" y="0"/>
                  </a:lnTo>
                  <a:close/>
                </a:path>
                <a:path w="5290820" h="10160">
                  <a:moveTo>
                    <a:pt x="1510195" y="0"/>
                  </a:moveTo>
                  <a:lnTo>
                    <a:pt x="1500187" y="0"/>
                  </a:lnTo>
                  <a:lnTo>
                    <a:pt x="1500187" y="10033"/>
                  </a:lnTo>
                  <a:lnTo>
                    <a:pt x="1510195" y="10033"/>
                  </a:lnTo>
                  <a:lnTo>
                    <a:pt x="1510195" y="0"/>
                  </a:lnTo>
                  <a:close/>
                </a:path>
                <a:path w="5290820" h="10160">
                  <a:moveTo>
                    <a:pt x="1570202" y="0"/>
                  </a:moveTo>
                  <a:lnTo>
                    <a:pt x="1560195" y="0"/>
                  </a:lnTo>
                  <a:lnTo>
                    <a:pt x="1560195" y="10033"/>
                  </a:lnTo>
                  <a:lnTo>
                    <a:pt x="1570202" y="10033"/>
                  </a:lnTo>
                  <a:lnTo>
                    <a:pt x="1570202" y="0"/>
                  </a:lnTo>
                  <a:close/>
                </a:path>
                <a:path w="5290820" h="10160">
                  <a:moveTo>
                    <a:pt x="1690217" y="0"/>
                  </a:moveTo>
                  <a:lnTo>
                    <a:pt x="1680210" y="0"/>
                  </a:lnTo>
                  <a:lnTo>
                    <a:pt x="1680210" y="10033"/>
                  </a:lnTo>
                  <a:lnTo>
                    <a:pt x="1690217" y="10033"/>
                  </a:lnTo>
                  <a:lnTo>
                    <a:pt x="1690217" y="0"/>
                  </a:lnTo>
                  <a:close/>
                </a:path>
                <a:path w="5290820" h="10160">
                  <a:moveTo>
                    <a:pt x="1750225" y="0"/>
                  </a:moveTo>
                  <a:lnTo>
                    <a:pt x="1740217" y="0"/>
                  </a:lnTo>
                  <a:lnTo>
                    <a:pt x="1740217" y="10033"/>
                  </a:lnTo>
                  <a:lnTo>
                    <a:pt x="1750225" y="10033"/>
                  </a:lnTo>
                  <a:lnTo>
                    <a:pt x="1750225" y="0"/>
                  </a:lnTo>
                  <a:close/>
                </a:path>
                <a:path w="5290820" h="10160">
                  <a:moveTo>
                    <a:pt x="1810232" y="0"/>
                  </a:moveTo>
                  <a:lnTo>
                    <a:pt x="1800225" y="0"/>
                  </a:lnTo>
                  <a:lnTo>
                    <a:pt x="1800225" y="10033"/>
                  </a:lnTo>
                  <a:lnTo>
                    <a:pt x="1810232" y="10033"/>
                  </a:lnTo>
                  <a:lnTo>
                    <a:pt x="1810232" y="0"/>
                  </a:lnTo>
                  <a:close/>
                </a:path>
                <a:path w="5290820" h="10160">
                  <a:moveTo>
                    <a:pt x="1870240" y="0"/>
                  </a:moveTo>
                  <a:lnTo>
                    <a:pt x="1860232" y="0"/>
                  </a:lnTo>
                  <a:lnTo>
                    <a:pt x="1860232" y="10033"/>
                  </a:lnTo>
                  <a:lnTo>
                    <a:pt x="1870240" y="10033"/>
                  </a:lnTo>
                  <a:lnTo>
                    <a:pt x="1870240" y="0"/>
                  </a:lnTo>
                  <a:close/>
                </a:path>
                <a:path w="5290820" h="10160">
                  <a:moveTo>
                    <a:pt x="1930247" y="0"/>
                  </a:moveTo>
                  <a:lnTo>
                    <a:pt x="1920240" y="0"/>
                  </a:lnTo>
                  <a:lnTo>
                    <a:pt x="1920240" y="10033"/>
                  </a:lnTo>
                  <a:lnTo>
                    <a:pt x="1930247" y="10033"/>
                  </a:lnTo>
                  <a:lnTo>
                    <a:pt x="1930247" y="0"/>
                  </a:lnTo>
                  <a:close/>
                </a:path>
                <a:path w="5290820" h="10160">
                  <a:moveTo>
                    <a:pt x="1985378" y="0"/>
                  </a:moveTo>
                  <a:lnTo>
                    <a:pt x="1980247" y="0"/>
                  </a:lnTo>
                  <a:lnTo>
                    <a:pt x="1980247" y="10033"/>
                  </a:lnTo>
                  <a:lnTo>
                    <a:pt x="1985378" y="10033"/>
                  </a:lnTo>
                  <a:lnTo>
                    <a:pt x="1985378" y="0"/>
                  </a:lnTo>
                  <a:close/>
                </a:path>
                <a:path w="5290820" h="10160">
                  <a:moveTo>
                    <a:pt x="2110270" y="0"/>
                  </a:moveTo>
                  <a:lnTo>
                    <a:pt x="2100275" y="0"/>
                  </a:lnTo>
                  <a:lnTo>
                    <a:pt x="2100275" y="10033"/>
                  </a:lnTo>
                  <a:lnTo>
                    <a:pt x="2110270" y="10033"/>
                  </a:lnTo>
                  <a:lnTo>
                    <a:pt x="2110270" y="0"/>
                  </a:lnTo>
                  <a:close/>
                </a:path>
                <a:path w="5290820" h="10160">
                  <a:moveTo>
                    <a:pt x="2170277" y="0"/>
                  </a:moveTo>
                  <a:lnTo>
                    <a:pt x="2160282" y="0"/>
                  </a:lnTo>
                  <a:lnTo>
                    <a:pt x="2160282" y="10033"/>
                  </a:lnTo>
                  <a:lnTo>
                    <a:pt x="2170277" y="10033"/>
                  </a:lnTo>
                  <a:lnTo>
                    <a:pt x="2170277" y="0"/>
                  </a:lnTo>
                  <a:close/>
                </a:path>
                <a:path w="5290820" h="10160">
                  <a:moveTo>
                    <a:pt x="2230285" y="0"/>
                  </a:moveTo>
                  <a:lnTo>
                    <a:pt x="2220290" y="0"/>
                  </a:lnTo>
                  <a:lnTo>
                    <a:pt x="2220290" y="10033"/>
                  </a:lnTo>
                  <a:lnTo>
                    <a:pt x="2230285" y="10033"/>
                  </a:lnTo>
                  <a:lnTo>
                    <a:pt x="2230285" y="0"/>
                  </a:lnTo>
                  <a:close/>
                </a:path>
                <a:path w="5290820" h="10160">
                  <a:moveTo>
                    <a:pt x="2290292" y="0"/>
                  </a:moveTo>
                  <a:lnTo>
                    <a:pt x="2280297" y="0"/>
                  </a:lnTo>
                  <a:lnTo>
                    <a:pt x="2280297" y="10033"/>
                  </a:lnTo>
                  <a:lnTo>
                    <a:pt x="2290292" y="10033"/>
                  </a:lnTo>
                  <a:lnTo>
                    <a:pt x="2290292" y="0"/>
                  </a:lnTo>
                  <a:close/>
                </a:path>
                <a:path w="5290820" h="10160">
                  <a:moveTo>
                    <a:pt x="2350300" y="0"/>
                  </a:moveTo>
                  <a:lnTo>
                    <a:pt x="2340305" y="0"/>
                  </a:lnTo>
                  <a:lnTo>
                    <a:pt x="2340305" y="10033"/>
                  </a:lnTo>
                  <a:lnTo>
                    <a:pt x="2350300" y="10033"/>
                  </a:lnTo>
                  <a:lnTo>
                    <a:pt x="2350300" y="0"/>
                  </a:lnTo>
                  <a:close/>
                </a:path>
                <a:path w="5290820" h="10160">
                  <a:moveTo>
                    <a:pt x="2530322" y="0"/>
                  </a:moveTo>
                  <a:lnTo>
                    <a:pt x="2520327" y="0"/>
                  </a:lnTo>
                  <a:lnTo>
                    <a:pt x="2520327" y="10033"/>
                  </a:lnTo>
                  <a:lnTo>
                    <a:pt x="2530322" y="10033"/>
                  </a:lnTo>
                  <a:lnTo>
                    <a:pt x="2530322" y="0"/>
                  </a:lnTo>
                  <a:close/>
                </a:path>
                <a:path w="5290820" h="10160">
                  <a:moveTo>
                    <a:pt x="2590330" y="0"/>
                  </a:moveTo>
                  <a:lnTo>
                    <a:pt x="2580335" y="0"/>
                  </a:lnTo>
                  <a:lnTo>
                    <a:pt x="2580335" y="10033"/>
                  </a:lnTo>
                  <a:lnTo>
                    <a:pt x="2590330" y="10033"/>
                  </a:lnTo>
                  <a:lnTo>
                    <a:pt x="2590330" y="0"/>
                  </a:lnTo>
                  <a:close/>
                </a:path>
                <a:path w="5290820" h="10160">
                  <a:moveTo>
                    <a:pt x="2650337" y="0"/>
                  </a:moveTo>
                  <a:lnTo>
                    <a:pt x="2640342" y="0"/>
                  </a:lnTo>
                  <a:lnTo>
                    <a:pt x="2640342" y="10033"/>
                  </a:lnTo>
                  <a:lnTo>
                    <a:pt x="2650337" y="10033"/>
                  </a:lnTo>
                  <a:lnTo>
                    <a:pt x="2650337" y="0"/>
                  </a:lnTo>
                  <a:close/>
                </a:path>
                <a:path w="5290820" h="10160">
                  <a:moveTo>
                    <a:pt x="2710345" y="0"/>
                  </a:moveTo>
                  <a:lnTo>
                    <a:pt x="2700350" y="0"/>
                  </a:lnTo>
                  <a:lnTo>
                    <a:pt x="2700350" y="10033"/>
                  </a:lnTo>
                  <a:lnTo>
                    <a:pt x="2710345" y="10033"/>
                  </a:lnTo>
                  <a:lnTo>
                    <a:pt x="2710345" y="0"/>
                  </a:lnTo>
                  <a:close/>
                </a:path>
                <a:path w="5290820" h="10160">
                  <a:moveTo>
                    <a:pt x="2830360" y="0"/>
                  </a:moveTo>
                  <a:lnTo>
                    <a:pt x="2820365" y="0"/>
                  </a:lnTo>
                  <a:lnTo>
                    <a:pt x="2820365" y="10033"/>
                  </a:lnTo>
                  <a:lnTo>
                    <a:pt x="2830360" y="10033"/>
                  </a:lnTo>
                  <a:lnTo>
                    <a:pt x="2830360" y="0"/>
                  </a:lnTo>
                  <a:close/>
                </a:path>
                <a:path w="5290820" h="10160">
                  <a:moveTo>
                    <a:pt x="2890367" y="0"/>
                  </a:moveTo>
                  <a:lnTo>
                    <a:pt x="2880372" y="0"/>
                  </a:lnTo>
                  <a:lnTo>
                    <a:pt x="2880372" y="10033"/>
                  </a:lnTo>
                  <a:lnTo>
                    <a:pt x="2890367" y="10033"/>
                  </a:lnTo>
                  <a:lnTo>
                    <a:pt x="2890367" y="0"/>
                  </a:lnTo>
                  <a:close/>
                </a:path>
                <a:path w="5290820" h="10160">
                  <a:moveTo>
                    <a:pt x="2950375" y="0"/>
                  </a:moveTo>
                  <a:lnTo>
                    <a:pt x="2940380" y="0"/>
                  </a:lnTo>
                  <a:lnTo>
                    <a:pt x="2940380" y="10033"/>
                  </a:lnTo>
                  <a:lnTo>
                    <a:pt x="2950375" y="10033"/>
                  </a:lnTo>
                  <a:lnTo>
                    <a:pt x="2950375" y="0"/>
                  </a:lnTo>
                  <a:close/>
                </a:path>
                <a:path w="5290820" h="10160">
                  <a:moveTo>
                    <a:pt x="3010382" y="0"/>
                  </a:moveTo>
                  <a:lnTo>
                    <a:pt x="3000387" y="0"/>
                  </a:lnTo>
                  <a:lnTo>
                    <a:pt x="3000387" y="10033"/>
                  </a:lnTo>
                  <a:lnTo>
                    <a:pt x="3010382" y="10033"/>
                  </a:lnTo>
                  <a:lnTo>
                    <a:pt x="3010382" y="0"/>
                  </a:lnTo>
                  <a:close/>
                </a:path>
                <a:path w="5290820" h="10160">
                  <a:moveTo>
                    <a:pt x="3070390" y="0"/>
                  </a:moveTo>
                  <a:lnTo>
                    <a:pt x="3060395" y="0"/>
                  </a:lnTo>
                  <a:lnTo>
                    <a:pt x="3060395" y="10033"/>
                  </a:lnTo>
                  <a:lnTo>
                    <a:pt x="3070390" y="10033"/>
                  </a:lnTo>
                  <a:lnTo>
                    <a:pt x="3070390" y="0"/>
                  </a:lnTo>
                  <a:close/>
                </a:path>
                <a:path w="5290820" h="10160">
                  <a:moveTo>
                    <a:pt x="3130397" y="0"/>
                  </a:moveTo>
                  <a:lnTo>
                    <a:pt x="3120402" y="0"/>
                  </a:lnTo>
                  <a:lnTo>
                    <a:pt x="3120402" y="10033"/>
                  </a:lnTo>
                  <a:lnTo>
                    <a:pt x="3130397" y="10033"/>
                  </a:lnTo>
                  <a:lnTo>
                    <a:pt x="3130397" y="0"/>
                  </a:lnTo>
                  <a:close/>
                </a:path>
                <a:path w="5290820" h="10160">
                  <a:moveTo>
                    <a:pt x="3190405" y="0"/>
                  </a:moveTo>
                  <a:lnTo>
                    <a:pt x="3180410" y="0"/>
                  </a:lnTo>
                  <a:lnTo>
                    <a:pt x="3180410" y="10033"/>
                  </a:lnTo>
                  <a:lnTo>
                    <a:pt x="3190405" y="10033"/>
                  </a:lnTo>
                  <a:lnTo>
                    <a:pt x="3190405" y="0"/>
                  </a:lnTo>
                  <a:close/>
                </a:path>
                <a:path w="5290820" h="10160">
                  <a:moveTo>
                    <a:pt x="3250412" y="0"/>
                  </a:moveTo>
                  <a:lnTo>
                    <a:pt x="3240417" y="0"/>
                  </a:lnTo>
                  <a:lnTo>
                    <a:pt x="3240417" y="10033"/>
                  </a:lnTo>
                  <a:lnTo>
                    <a:pt x="3250412" y="10033"/>
                  </a:lnTo>
                  <a:lnTo>
                    <a:pt x="3250412" y="0"/>
                  </a:lnTo>
                  <a:close/>
                </a:path>
                <a:path w="5290820" h="10160">
                  <a:moveTo>
                    <a:pt x="3310420" y="0"/>
                  </a:moveTo>
                  <a:lnTo>
                    <a:pt x="3300425" y="0"/>
                  </a:lnTo>
                  <a:lnTo>
                    <a:pt x="3300425" y="10033"/>
                  </a:lnTo>
                  <a:lnTo>
                    <a:pt x="3310420" y="10033"/>
                  </a:lnTo>
                  <a:lnTo>
                    <a:pt x="3310420" y="0"/>
                  </a:lnTo>
                  <a:close/>
                </a:path>
                <a:path w="5290820" h="10160">
                  <a:moveTo>
                    <a:pt x="3367443" y="0"/>
                  </a:moveTo>
                  <a:lnTo>
                    <a:pt x="3360432" y="0"/>
                  </a:lnTo>
                  <a:lnTo>
                    <a:pt x="3360432" y="10033"/>
                  </a:lnTo>
                  <a:lnTo>
                    <a:pt x="3367443" y="10033"/>
                  </a:lnTo>
                  <a:lnTo>
                    <a:pt x="3367443" y="0"/>
                  </a:lnTo>
                  <a:close/>
                </a:path>
                <a:path w="5290820" h="10160">
                  <a:moveTo>
                    <a:pt x="3490442" y="0"/>
                  </a:moveTo>
                  <a:lnTo>
                    <a:pt x="3480447" y="0"/>
                  </a:lnTo>
                  <a:lnTo>
                    <a:pt x="3480447" y="10033"/>
                  </a:lnTo>
                  <a:lnTo>
                    <a:pt x="3490442" y="10033"/>
                  </a:lnTo>
                  <a:lnTo>
                    <a:pt x="3490442" y="0"/>
                  </a:lnTo>
                  <a:close/>
                </a:path>
                <a:path w="5290820" h="10160">
                  <a:moveTo>
                    <a:pt x="3670465" y="0"/>
                  </a:moveTo>
                  <a:lnTo>
                    <a:pt x="3660470" y="0"/>
                  </a:lnTo>
                  <a:lnTo>
                    <a:pt x="3660470" y="10033"/>
                  </a:lnTo>
                  <a:lnTo>
                    <a:pt x="3670465" y="10033"/>
                  </a:lnTo>
                  <a:lnTo>
                    <a:pt x="3670465" y="0"/>
                  </a:lnTo>
                  <a:close/>
                </a:path>
                <a:path w="5290820" h="10160">
                  <a:moveTo>
                    <a:pt x="3730485" y="0"/>
                  </a:moveTo>
                  <a:lnTo>
                    <a:pt x="3720477" y="0"/>
                  </a:lnTo>
                  <a:lnTo>
                    <a:pt x="3720477" y="10033"/>
                  </a:lnTo>
                  <a:lnTo>
                    <a:pt x="3730485" y="10033"/>
                  </a:lnTo>
                  <a:lnTo>
                    <a:pt x="3730485" y="0"/>
                  </a:lnTo>
                  <a:close/>
                </a:path>
                <a:path w="5290820" h="10160">
                  <a:moveTo>
                    <a:pt x="3790492" y="0"/>
                  </a:moveTo>
                  <a:lnTo>
                    <a:pt x="3780485" y="0"/>
                  </a:lnTo>
                  <a:lnTo>
                    <a:pt x="3780485" y="10033"/>
                  </a:lnTo>
                  <a:lnTo>
                    <a:pt x="3790492" y="10033"/>
                  </a:lnTo>
                  <a:lnTo>
                    <a:pt x="3790492" y="0"/>
                  </a:lnTo>
                  <a:close/>
                </a:path>
                <a:path w="5290820" h="10160">
                  <a:moveTo>
                    <a:pt x="3850500" y="0"/>
                  </a:moveTo>
                  <a:lnTo>
                    <a:pt x="3840492" y="0"/>
                  </a:lnTo>
                  <a:lnTo>
                    <a:pt x="3840492" y="10033"/>
                  </a:lnTo>
                  <a:lnTo>
                    <a:pt x="3850500" y="10033"/>
                  </a:lnTo>
                  <a:lnTo>
                    <a:pt x="3850500" y="0"/>
                  </a:lnTo>
                  <a:close/>
                </a:path>
                <a:path w="5290820" h="10160">
                  <a:moveTo>
                    <a:pt x="3910507" y="0"/>
                  </a:moveTo>
                  <a:lnTo>
                    <a:pt x="3900500" y="0"/>
                  </a:lnTo>
                  <a:lnTo>
                    <a:pt x="3900500" y="10033"/>
                  </a:lnTo>
                  <a:lnTo>
                    <a:pt x="3910507" y="10033"/>
                  </a:lnTo>
                  <a:lnTo>
                    <a:pt x="3910507" y="0"/>
                  </a:lnTo>
                  <a:close/>
                </a:path>
                <a:path w="5290820" h="10160">
                  <a:moveTo>
                    <a:pt x="4030522" y="0"/>
                  </a:moveTo>
                  <a:lnTo>
                    <a:pt x="4020515" y="0"/>
                  </a:lnTo>
                  <a:lnTo>
                    <a:pt x="4020515" y="10033"/>
                  </a:lnTo>
                  <a:lnTo>
                    <a:pt x="4030522" y="10033"/>
                  </a:lnTo>
                  <a:lnTo>
                    <a:pt x="4030522" y="0"/>
                  </a:lnTo>
                  <a:close/>
                </a:path>
                <a:path w="5290820" h="10160">
                  <a:moveTo>
                    <a:pt x="4090530" y="0"/>
                  </a:moveTo>
                  <a:lnTo>
                    <a:pt x="4080522" y="0"/>
                  </a:lnTo>
                  <a:lnTo>
                    <a:pt x="4080522" y="10033"/>
                  </a:lnTo>
                  <a:lnTo>
                    <a:pt x="4090530" y="10033"/>
                  </a:lnTo>
                  <a:lnTo>
                    <a:pt x="4090530" y="0"/>
                  </a:lnTo>
                  <a:close/>
                </a:path>
                <a:path w="5290820" h="10160">
                  <a:moveTo>
                    <a:pt x="4150537" y="0"/>
                  </a:moveTo>
                  <a:lnTo>
                    <a:pt x="4140530" y="0"/>
                  </a:lnTo>
                  <a:lnTo>
                    <a:pt x="4140530" y="10033"/>
                  </a:lnTo>
                  <a:lnTo>
                    <a:pt x="4150537" y="10033"/>
                  </a:lnTo>
                  <a:lnTo>
                    <a:pt x="4150537" y="0"/>
                  </a:lnTo>
                  <a:close/>
                </a:path>
                <a:path w="5290820" h="10160">
                  <a:moveTo>
                    <a:pt x="4210545" y="0"/>
                  </a:moveTo>
                  <a:lnTo>
                    <a:pt x="4200537" y="0"/>
                  </a:lnTo>
                  <a:lnTo>
                    <a:pt x="4200537" y="10033"/>
                  </a:lnTo>
                  <a:lnTo>
                    <a:pt x="4210545" y="10033"/>
                  </a:lnTo>
                  <a:lnTo>
                    <a:pt x="4210545" y="0"/>
                  </a:lnTo>
                  <a:close/>
                </a:path>
                <a:path w="5290820" h="10160">
                  <a:moveTo>
                    <a:pt x="4270553" y="0"/>
                  </a:moveTo>
                  <a:lnTo>
                    <a:pt x="4260545" y="0"/>
                  </a:lnTo>
                  <a:lnTo>
                    <a:pt x="4260545" y="10033"/>
                  </a:lnTo>
                  <a:lnTo>
                    <a:pt x="4270553" y="10033"/>
                  </a:lnTo>
                  <a:lnTo>
                    <a:pt x="4270553" y="0"/>
                  </a:lnTo>
                  <a:close/>
                </a:path>
                <a:path w="5290820" h="10160">
                  <a:moveTo>
                    <a:pt x="4330560" y="0"/>
                  </a:moveTo>
                  <a:lnTo>
                    <a:pt x="4320552" y="0"/>
                  </a:lnTo>
                  <a:lnTo>
                    <a:pt x="4320552" y="10033"/>
                  </a:lnTo>
                  <a:lnTo>
                    <a:pt x="4330560" y="10033"/>
                  </a:lnTo>
                  <a:lnTo>
                    <a:pt x="4330560" y="0"/>
                  </a:lnTo>
                  <a:close/>
                </a:path>
                <a:path w="5290820" h="10160">
                  <a:moveTo>
                    <a:pt x="4450575" y="0"/>
                  </a:moveTo>
                  <a:lnTo>
                    <a:pt x="4440567" y="0"/>
                  </a:lnTo>
                  <a:lnTo>
                    <a:pt x="4440567" y="10033"/>
                  </a:lnTo>
                  <a:lnTo>
                    <a:pt x="4450575" y="10033"/>
                  </a:lnTo>
                  <a:lnTo>
                    <a:pt x="4450575" y="0"/>
                  </a:lnTo>
                  <a:close/>
                </a:path>
                <a:path w="5290820" h="10160">
                  <a:moveTo>
                    <a:pt x="4510583" y="0"/>
                  </a:moveTo>
                  <a:lnTo>
                    <a:pt x="4500575" y="0"/>
                  </a:lnTo>
                  <a:lnTo>
                    <a:pt x="4500575" y="10033"/>
                  </a:lnTo>
                  <a:lnTo>
                    <a:pt x="4510583" y="10033"/>
                  </a:lnTo>
                  <a:lnTo>
                    <a:pt x="4510583" y="0"/>
                  </a:lnTo>
                  <a:close/>
                </a:path>
                <a:path w="5290820" h="10160">
                  <a:moveTo>
                    <a:pt x="4570590" y="0"/>
                  </a:moveTo>
                  <a:lnTo>
                    <a:pt x="4560582" y="0"/>
                  </a:lnTo>
                  <a:lnTo>
                    <a:pt x="4560582" y="10033"/>
                  </a:lnTo>
                  <a:lnTo>
                    <a:pt x="4570590" y="10033"/>
                  </a:lnTo>
                  <a:lnTo>
                    <a:pt x="4570590" y="0"/>
                  </a:lnTo>
                  <a:close/>
                </a:path>
                <a:path w="5290820" h="10160">
                  <a:moveTo>
                    <a:pt x="4630598" y="0"/>
                  </a:moveTo>
                  <a:lnTo>
                    <a:pt x="4620590" y="0"/>
                  </a:lnTo>
                  <a:lnTo>
                    <a:pt x="4620590" y="10033"/>
                  </a:lnTo>
                  <a:lnTo>
                    <a:pt x="4630598" y="10033"/>
                  </a:lnTo>
                  <a:lnTo>
                    <a:pt x="4630598" y="0"/>
                  </a:lnTo>
                  <a:close/>
                </a:path>
                <a:path w="5290820" h="10160">
                  <a:moveTo>
                    <a:pt x="4690605" y="0"/>
                  </a:moveTo>
                  <a:lnTo>
                    <a:pt x="4680597" y="0"/>
                  </a:lnTo>
                  <a:lnTo>
                    <a:pt x="4680597" y="10033"/>
                  </a:lnTo>
                  <a:lnTo>
                    <a:pt x="4690605" y="10033"/>
                  </a:lnTo>
                  <a:lnTo>
                    <a:pt x="4690605" y="0"/>
                  </a:lnTo>
                  <a:close/>
                </a:path>
                <a:path w="5290820" h="10160">
                  <a:moveTo>
                    <a:pt x="4750613" y="0"/>
                  </a:moveTo>
                  <a:lnTo>
                    <a:pt x="4740605" y="0"/>
                  </a:lnTo>
                  <a:lnTo>
                    <a:pt x="4740605" y="10033"/>
                  </a:lnTo>
                  <a:lnTo>
                    <a:pt x="4750613" y="10033"/>
                  </a:lnTo>
                  <a:lnTo>
                    <a:pt x="4750613" y="0"/>
                  </a:lnTo>
                  <a:close/>
                </a:path>
                <a:path w="5290820" h="10160">
                  <a:moveTo>
                    <a:pt x="4870628" y="0"/>
                  </a:moveTo>
                  <a:lnTo>
                    <a:pt x="4860620" y="0"/>
                  </a:lnTo>
                  <a:lnTo>
                    <a:pt x="4860620" y="10033"/>
                  </a:lnTo>
                  <a:lnTo>
                    <a:pt x="4870628" y="10033"/>
                  </a:lnTo>
                  <a:lnTo>
                    <a:pt x="4870628" y="0"/>
                  </a:lnTo>
                  <a:close/>
                </a:path>
                <a:path w="5290820" h="10160">
                  <a:moveTo>
                    <a:pt x="4930635" y="0"/>
                  </a:moveTo>
                  <a:lnTo>
                    <a:pt x="4920627" y="0"/>
                  </a:lnTo>
                  <a:lnTo>
                    <a:pt x="4920627" y="10033"/>
                  </a:lnTo>
                  <a:lnTo>
                    <a:pt x="4930635" y="10033"/>
                  </a:lnTo>
                  <a:lnTo>
                    <a:pt x="4930635" y="0"/>
                  </a:lnTo>
                  <a:close/>
                </a:path>
                <a:path w="5290820" h="10160">
                  <a:moveTo>
                    <a:pt x="4990643" y="0"/>
                  </a:moveTo>
                  <a:lnTo>
                    <a:pt x="4980635" y="0"/>
                  </a:lnTo>
                  <a:lnTo>
                    <a:pt x="4980635" y="10033"/>
                  </a:lnTo>
                  <a:lnTo>
                    <a:pt x="4990643" y="10033"/>
                  </a:lnTo>
                  <a:lnTo>
                    <a:pt x="4990643" y="0"/>
                  </a:lnTo>
                  <a:close/>
                </a:path>
                <a:path w="5290820" h="10160">
                  <a:moveTo>
                    <a:pt x="5050650" y="0"/>
                  </a:moveTo>
                  <a:lnTo>
                    <a:pt x="5040642" y="0"/>
                  </a:lnTo>
                  <a:lnTo>
                    <a:pt x="5040642" y="10033"/>
                  </a:lnTo>
                  <a:lnTo>
                    <a:pt x="5050650" y="10033"/>
                  </a:lnTo>
                  <a:lnTo>
                    <a:pt x="5050650" y="0"/>
                  </a:lnTo>
                  <a:close/>
                </a:path>
                <a:path w="5290820" h="10160">
                  <a:moveTo>
                    <a:pt x="5110658" y="0"/>
                  </a:moveTo>
                  <a:lnTo>
                    <a:pt x="5100650" y="0"/>
                  </a:lnTo>
                  <a:lnTo>
                    <a:pt x="5100650" y="10033"/>
                  </a:lnTo>
                  <a:lnTo>
                    <a:pt x="5110658" y="10033"/>
                  </a:lnTo>
                  <a:lnTo>
                    <a:pt x="5110658" y="0"/>
                  </a:lnTo>
                  <a:close/>
                </a:path>
                <a:path w="5290820" h="10160">
                  <a:moveTo>
                    <a:pt x="5290680" y="0"/>
                  </a:moveTo>
                  <a:lnTo>
                    <a:pt x="5280672" y="0"/>
                  </a:lnTo>
                  <a:lnTo>
                    <a:pt x="5280672" y="10033"/>
                  </a:lnTo>
                  <a:lnTo>
                    <a:pt x="5290680" y="10033"/>
                  </a:lnTo>
                  <a:lnTo>
                    <a:pt x="5290680" y="0"/>
                  </a:lnTo>
                  <a:close/>
                </a:path>
              </a:pathLst>
            </a:custGeom>
            <a:solidFill>
              <a:srgbClr val="C7C6C3"/>
            </a:solidFill>
          </p:spPr>
          <p:txBody>
            <a:bodyPr wrap="square" lIns="0" tIns="0" rIns="0" bIns="0" rtlCol="0"/>
            <a:lstStyle/>
            <a:p>
              <a:endParaRPr sz="1588"/>
            </a:p>
          </p:txBody>
        </p:sp>
        <p:sp>
          <p:nvSpPr>
            <p:cNvPr id="20" name="object 20"/>
            <p:cNvSpPr/>
            <p:nvPr/>
          </p:nvSpPr>
          <p:spPr>
            <a:xfrm>
              <a:off x="862482" y="906081"/>
              <a:ext cx="12011660" cy="789305"/>
            </a:xfrm>
            <a:custGeom>
              <a:avLst/>
              <a:gdLst/>
              <a:ahLst/>
              <a:cxnLst/>
              <a:rect l="l" t="t" r="r" b="b"/>
              <a:pathLst>
                <a:path w="12011660" h="789305">
                  <a:moveTo>
                    <a:pt x="10007" y="0"/>
                  </a:moveTo>
                  <a:lnTo>
                    <a:pt x="0" y="0"/>
                  </a:lnTo>
                  <a:lnTo>
                    <a:pt x="0" y="10020"/>
                  </a:lnTo>
                  <a:lnTo>
                    <a:pt x="10007" y="10020"/>
                  </a:lnTo>
                  <a:lnTo>
                    <a:pt x="10007" y="0"/>
                  </a:lnTo>
                  <a:close/>
                </a:path>
                <a:path w="12011660" h="789305">
                  <a:moveTo>
                    <a:pt x="70015" y="0"/>
                  </a:moveTo>
                  <a:lnTo>
                    <a:pt x="60007" y="0"/>
                  </a:lnTo>
                  <a:lnTo>
                    <a:pt x="60007" y="10020"/>
                  </a:lnTo>
                  <a:lnTo>
                    <a:pt x="70015" y="10020"/>
                  </a:lnTo>
                  <a:lnTo>
                    <a:pt x="70015" y="0"/>
                  </a:lnTo>
                  <a:close/>
                </a:path>
                <a:path w="12011660" h="789305">
                  <a:moveTo>
                    <a:pt x="130022" y="0"/>
                  </a:moveTo>
                  <a:lnTo>
                    <a:pt x="120015" y="0"/>
                  </a:lnTo>
                  <a:lnTo>
                    <a:pt x="120015" y="10020"/>
                  </a:lnTo>
                  <a:lnTo>
                    <a:pt x="130022" y="10020"/>
                  </a:lnTo>
                  <a:lnTo>
                    <a:pt x="130022" y="0"/>
                  </a:lnTo>
                  <a:close/>
                </a:path>
                <a:path w="12011660" h="789305">
                  <a:moveTo>
                    <a:pt x="250037" y="0"/>
                  </a:moveTo>
                  <a:lnTo>
                    <a:pt x="243547" y="0"/>
                  </a:lnTo>
                  <a:lnTo>
                    <a:pt x="243547" y="10020"/>
                  </a:lnTo>
                  <a:lnTo>
                    <a:pt x="250037" y="10020"/>
                  </a:lnTo>
                  <a:lnTo>
                    <a:pt x="250037" y="0"/>
                  </a:lnTo>
                  <a:close/>
                </a:path>
                <a:path w="12011660" h="789305">
                  <a:moveTo>
                    <a:pt x="310045" y="0"/>
                  </a:moveTo>
                  <a:lnTo>
                    <a:pt x="300037" y="0"/>
                  </a:lnTo>
                  <a:lnTo>
                    <a:pt x="300037" y="10020"/>
                  </a:lnTo>
                  <a:lnTo>
                    <a:pt x="310045" y="10020"/>
                  </a:lnTo>
                  <a:lnTo>
                    <a:pt x="310045" y="0"/>
                  </a:lnTo>
                  <a:close/>
                </a:path>
                <a:path w="12011660" h="789305">
                  <a:moveTo>
                    <a:pt x="370052" y="0"/>
                  </a:moveTo>
                  <a:lnTo>
                    <a:pt x="360045" y="0"/>
                  </a:lnTo>
                  <a:lnTo>
                    <a:pt x="360045" y="10020"/>
                  </a:lnTo>
                  <a:lnTo>
                    <a:pt x="370052" y="10020"/>
                  </a:lnTo>
                  <a:lnTo>
                    <a:pt x="370052" y="0"/>
                  </a:lnTo>
                  <a:close/>
                </a:path>
                <a:path w="12011660" h="789305">
                  <a:moveTo>
                    <a:pt x="430060" y="0"/>
                  </a:moveTo>
                  <a:lnTo>
                    <a:pt x="420052" y="0"/>
                  </a:lnTo>
                  <a:lnTo>
                    <a:pt x="420052" y="10020"/>
                  </a:lnTo>
                  <a:lnTo>
                    <a:pt x="430060" y="10020"/>
                  </a:lnTo>
                  <a:lnTo>
                    <a:pt x="430060" y="0"/>
                  </a:lnTo>
                  <a:close/>
                </a:path>
                <a:path w="12011660" h="789305">
                  <a:moveTo>
                    <a:pt x="490067" y="0"/>
                  </a:moveTo>
                  <a:lnTo>
                    <a:pt x="480060" y="0"/>
                  </a:lnTo>
                  <a:lnTo>
                    <a:pt x="480060" y="10020"/>
                  </a:lnTo>
                  <a:lnTo>
                    <a:pt x="490067" y="10020"/>
                  </a:lnTo>
                  <a:lnTo>
                    <a:pt x="490067" y="0"/>
                  </a:lnTo>
                  <a:close/>
                </a:path>
                <a:path w="12011660" h="789305">
                  <a:moveTo>
                    <a:pt x="550075" y="0"/>
                  </a:moveTo>
                  <a:lnTo>
                    <a:pt x="540067" y="0"/>
                  </a:lnTo>
                  <a:lnTo>
                    <a:pt x="540067" y="10020"/>
                  </a:lnTo>
                  <a:lnTo>
                    <a:pt x="550075" y="10020"/>
                  </a:lnTo>
                  <a:lnTo>
                    <a:pt x="550075" y="0"/>
                  </a:lnTo>
                  <a:close/>
                </a:path>
                <a:path w="12011660" h="789305">
                  <a:moveTo>
                    <a:pt x="670090" y="0"/>
                  </a:moveTo>
                  <a:lnTo>
                    <a:pt x="660082" y="0"/>
                  </a:lnTo>
                  <a:lnTo>
                    <a:pt x="660082" y="10020"/>
                  </a:lnTo>
                  <a:lnTo>
                    <a:pt x="670090" y="10020"/>
                  </a:lnTo>
                  <a:lnTo>
                    <a:pt x="670090" y="0"/>
                  </a:lnTo>
                  <a:close/>
                </a:path>
                <a:path w="12011660" h="789305">
                  <a:moveTo>
                    <a:pt x="730097" y="0"/>
                  </a:moveTo>
                  <a:lnTo>
                    <a:pt x="720090" y="0"/>
                  </a:lnTo>
                  <a:lnTo>
                    <a:pt x="720090" y="10020"/>
                  </a:lnTo>
                  <a:lnTo>
                    <a:pt x="730097" y="10020"/>
                  </a:lnTo>
                  <a:lnTo>
                    <a:pt x="730097" y="0"/>
                  </a:lnTo>
                  <a:close/>
                </a:path>
                <a:path w="12011660" h="789305">
                  <a:moveTo>
                    <a:pt x="790105" y="0"/>
                  </a:moveTo>
                  <a:lnTo>
                    <a:pt x="780097" y="0"/>
                  </a:lnTo>
                  <a:lnTo>
                    <a:pt x="780097" y="10020"/>
                  </a:lnTo>
                  <a:lnTo>
                    <a:pt x="790105" y="10020"/>
                  </a:lnTo>
                  <a:lnTo>
                    <a:pt x="790105" y="0"/>
                  </a:lnTo>
                  <a:close/>
                </a:path>
                <a:path w="12011660" h="789305">
                  <a:moveTo>
                    <a:pt x="850112" y="0"/>
                  </a:moveTo>
                  <a:lnTo>
                    <a:pt x="840105" y="0"/>
                  </a:lnTo>
                  <a:lnTo>
                    <a:pt x="840105" y="10020"/>
                  </a:lnTo>
                  <a:lnTo>
                    <a:pt x="850112" y="10020"/>
                  </a:lnTo>
                  <a:lnTo>
                    <a:pt x="850112" y="0"/>
                  </a:lnTo>
                  <a:close/>
                </a:path>
                <a:path w="12011660" h="789305">
                  <a:moveTo>
                    <a:pt x="910120" y="0"/>
                  </a:moveTo>
                  <a:lnTo>
                    <a:pt x="900112" y="0"/>
                  </a:lnTo>
                  <a:lnTo>
                    <a:pt x="900112" y="10020"/>
                  </a:lnTo>
                  <a:lnTo>
                    <a:pt x="910120" y="10020"/>
                  </a:lnTo>
                  <a:lnTo>
                    <a:pt x="910120" y="0"/>
                  </a:lnTo>
                  <a:close/>
                </a:path>
                <a:path w="12011660" h="789305">
                  <a:moveTo>
                    <a:pt x="970127" y="0"/>
                  </a:moveTo>
                  <a:lnTo>
                    <a:pt x="960132" y="0"/>
                  </a:lnTo>
                  <a:lnTo>
                    <a:pt x="960132" y="10020"/>
                  </a:lnTo>
                  <a:lnTo>
                    <a:pt x="970127" y="10020"/>
                  </a:lnTo>
                  <a:lnTo>
                    <a:pt x="970127" y="0"/>
                  </a:lnTo>
                  <a:close/>
                </a:path>
                <a:path w="12011660" h="789305">
                  <a:moveTo>
                    <a:pt x="1090142" y="0"/>
                  </a:moveTo>
                  <a:lnTo>
                    <a:pt x="1080147" y="0"/>
                  </a:lnTo>
                  <a:lnTo>
                    <a:pt x="1080147" y="10020"/>
                  </a:lnTo>
                  <a:lnTo>
                    <a:pt x="1090142" y="10020"/>
                  </a:lnTo>
                  <a:lnTo>
                    <a:pt x="1090142" y="0"/>
                  </a:lnTo>
                  <a:close/>
                </a:path>
                <a:path w="12011660" h="789305">
                  <a:moveTo>
                    <a:pt x="1150150" y="0"/>
                  </a:moveTo>
                  <a:lnTo>
                    <a:pt x="1140155" y="0"/>
                  </a:lnTo>
                  <a:lnTo>
                    <a:pt x="1140155" y="10020"/>
                  </a:lnTo>
                  <a:lnTo>
                    <a:pt x="1150150" y="10020"/>
                  </a:lnTo>
                  <a:lnTo>
                    <a:pt x="1150150" y="0"/>
                  </a:lnTo>
                  <a:close/>
                </a:path>
                <a:path w="12011660" h="789305">
                  <a:moveTo>
                    <a:pt x="1210157" y="0"/>
                  </a:moveTo>
                  <a:lnTo>
                    <a:pt x="1200162" y="0"/>
                  </a:lnTo>
                  <a:lnTo>
                    <a:pt x="1200162" y="10020"/>
                  </a:lnTo>
                  <a:lnTo>
                    <a:pt x="1210157" y="10020"/>
                  </a:lnTo>
                  <a:lnTo>
                    <a:pt x="1210157" y="0"/>
                  </a:lnTo>
                  <a:close/>
                </a:path>
                <a:path w="12011660" h="789305">
                  <a:moveTo>
                    <a:pt x="1270165" y="0"/>
                  </a:moveTo>
                  <a:lnTo>
                    <a:pt x="1260170" y="0"/>
                  </a:lnTo>
                  <a:lnTo>
                    <a:pt x="1260170" y="10020"/>
                  </a:lnTo>
                  <a:lnTo>
                    <a:pt x="1270165" y="10020"/>
                  </a:lnTo>
                  <a:lnTo>
                    <a:pt x="1270165" y="0"/>
                  </a:lnTo>
                  <a:close/>
                </a:path>
                <a:path w="12011660" h="789305">
                  <a:moveTo>
                    <a:pt x="1330172" y="0"/>
                  </a:moveTo>
                  <a:lnTo>
                    <a:pt x="1320177" y="0"/>
                  </a:lnTo>
                  <a:lnTo>
                    <a:pt x="1320177" y="10020"/>
                  </a:lnTo>
                  <a:lnTo>
                    <a:pt x="1330172" y="10020"/>
                  </a:lnTo>
                  <a:lnTo>
                    <a:pt x="1330172" y="0"/>
                  </a:lnTo>
                  <a:close/>
                </a:path>
                <a:path w="12011660" h="789305">
                  <a:moveTo>
                    <a:pt x="1390180" y="0"/>
                  </a:moveTo>
                  <a:lnTo>
                    <a:pt x="1380185" y="0"/>
                  </a:lnTo>
                  <a:lnTo>
                    <a:pt x="1380185" y="10020"/>
                  </a:lnTo>
                  <a:lnTo>
                    <a:pt x="1390180" y="10020"/>
                  </a:lnTo>
                  <a:lnTo>
                    <a:pt x="1390180" y="0"/>
                  </a:lnTo>
                  <a:close/>
                </a:path>
                <a:path w="12011660" h="789305">
                  <a:moveTo>
                    <a:pt x="1450187" y="0"/>
                  </a:moveTo>
                  <a:lnTo>
                    <a:pt x="1440192" y="0"/>
                  </a:lnTo>
                  <a:lnTo>
                    <a:pt x="1440192" y="10020"/>
                  </a:lnTo>
                  <a:lnTo>
                    <a:pt x="1450187" y="10020"/>
                  </a:lnTo>
                  <a:lnTo>
                    <a:pt x="1450187" y="0"/>
                  </a:lnTo>
                  <a:close/>
                </a:path>
                <a:path w="12011660" h="789305">
                  <a:moveTo>
                    <a:pt x="1510195" y="0"/>
                  </a:moveTo>
                  <a:lnTo>
                    <a:pt x="1500200" y="0"/>
                  </a:lnTo>
                  <a:lnTo>
                    <a:pt x="1500200" y="10020"/>
                  </a:lnTo>
                  <a:lnTo>
                    <a:pt x="1510195" y="10020"/>
                  </a:lnTo>
                  <a:lnTo>
                    <a:pt x="1510195" y="0"/>
                  </a:lnTo>
                  <a:close/>
                </a:path>
                <a:path w="12011660" h="789305">
                  <a:moveTo>
                    <a:pt x="1570202" y="0"/>
                  </a:moveTo>
                  <a:lnTo>
                    <a:pt x="1560207" y="0"/>
                  </a:lnTo>
                  <a:lnTo>
                    <a:pt x="1560207" y="10020"/>
                  </a:lnTo>
                  <a:lnTo>
                    <a:pt x="1570202" y="10020"/>
                  </a:lnTo>
                  <a:lnTo>
                    <a:pt x="1570202" y="0"/>
                  </a:lnTo>
                  <a:close/>
                </a:path>
                <a:path w="12011660" h="789305">
                  <a:moveTo>
                    <a:pt x="1630210" y="0"/>
                  </a:moveTo>
                  <a:lnTo>
                    <a:pt x="1620215" y="0"/>
                  </a:lnTo>
                  <a:lnTo>
                    <a:pt x="1620215" y="10020"/>
                  </a:lnTo>
                  <a:lnTo>
                    <a:pt x="1630210" y="10020"/>
                  </a:lnTo>
                  <a:lnTo>
                    <a:pt x="1630210" y="0"/>
                  </a:lnTo>
                  <a:close/>
                </a:path>
                <a:path w="12011660" h="789305">
                  <a:moveTo>
                    <a:pt x="1690217" y="0"/>
                  </a:moveTo>
                  <a:lnTo>
                    <a:pt x="1680222" y="0"/>
                  </a:lnTo>
                  <a:lnTo>
                    <a:pt x="1680222" y="10020"/>
                  </a:lnTo>
                  <a:lnTo>
                    <a:pt x="1690217" y="10020"/>
                  </a:lnTo>
                  <a:lnTo>
                    <a:pt x="1690217" y="0"/>
                  </a:lnTo>
                  <a:close/>
                </a:path>
                <a:path w="12011660" h="789305">
                  <a:moveTo>
                    <a:pt x="1750225" y="0"/>
                  </a:moveTo>
                  <a:lnTo>
                    <a:pt x="1740230" y="0"/>
                  </a:lnTo>
                  <a:lnTo>
                    <a:pt x="1740230" y="10020"/>
                  </a:lnTo>
                  <a:lnTo>
                    <a:pt x="1750225" y="10020"/>
                  </a:lnTo>
                  <a:lnTo>
                    <a:pt x="1750225" y="0"/>
                  </a:lnTo>
                  <a:close/>
                </a:path>
                <a:path w="12011660" h="789305">
                  <a:moveTo>
                    <a:pt x="1930247" y="0"/>
                  </a:moveTo>
                  <a:lnTo>
                    <a:pt x="1920252" y="0"/>
                  </a:lnTo>
                  <a:lnTo>
                    <a:pt x="1920252" y="10020"/>
                  </a:lnTo>
                  <a:lnTo>
                    <a:pt x="1930247" y="10020"/>
                  </a:lnTo>
                  <a:lnTo>
                    <a:pt x="1930247" y="0"/>
                  </a:lnTo>
                  <a:close/>
                </a:path>
                <a:path w="12011660" h="789305">
                  <a:moveTo>
                    <a:pt x="1990255" y="0"/>
                  </a:moveTo>
                  <a:lnTo>
                    <a:pt x="1980260" y="0"/>
                  </a:lnTo>
                  <a:lnTo>
                    <a:pt x="1980260" y="10020"/>
                  </a:lnTo>
                  <a:lnTo>
                    <a:pt x="1990255" y="10020"/>
                  </a:lnTo>
                  <a:lnTo>
                    <a:pt x="1990255" y="0"/>
                  </a:lnTo>
                  <a:close/>
                </a:path>
                <a:path w="12011660" h="789305">
                  <a:moveTo>
                    <a:pt x="2050262" y="0"/>
                  </a:moveTo>
                  <a:lnTo>
                    <a:pt x="2040267" y="0"/>
                  </a:lnTo>
                  <a:lnTo>
                    <a:pt x="2040267" y="10020"/>
                  </a:lnTo>
                  <a:lnTo>
                    <a:pt x="2050262" y="10020"/>
                  </a:lnTo>
                  <a:lnTo>
                    <a:pt x="2050262" y="0"/>
                  </a:lnTo>
                  <a:close/>
                </a:path>
                <a:path w="12011660" h="789305">
                  <a:moveTo>
                    <a:pt x="2110270" y="0"/>
                  </a:moveTo>
                  <a:lnTo>
                    <a:pt x="2100275" y="0"/>
                  </a:lnTo>
                  <a:lnTo>
                    <a:pt x="2100275" y="10020"/>
                  </a:lnTo>
                  <a:lnTo>
                    <a:pt x="2110270" y="10020"/>
                  </a:lnTo>
                  <a:lnTo>
                    <a:pt x="2110270" y="0"/>
                  </a:lnTo>
                  <a:close/>
                </a:path>
                <a:path w="12011660" h="789305">
                  <a:moveTo>
                    <a:pt x="2170277" y="0"/>
                  </a:moveTo>
                  <a:lnTo>
                    <a:pt x="2160282" y="0"/>
                  </a:lnTo>
                  <a:lnTo>
                    <a:pt x="2160282" y="10020"/>
                  </a:lnTo>
                  <a:lnTo>
                    <a:pt x="2170277" y="10020"/>
                  </a:lnTo>
                  <a:lnTo>
                    <a:pt x="2170277" y="0"/>
                  </a:lnTo>
                  <a:close/>
                </a:path>
                <a:path w="12011660" h="789305">
                  <a:moveTo>
                    <a:pt x="2290292" y="0"/>
                  </a:moveTo>
                  <a:lnTo>
                    <a:pt x="2280297" y="0"/>
                  </a:lnTo>
                  <a:lnTo>
                    <a:pt x="2280297" y="10020"/>
                  </a:lnTo>
                  <a:lnTo>
                    <a:pt x="2290292" y="10020"/>
                  </a:lnTo>
                  <a:lnTo>
                    <a:pt x="2290292" y="0"/>
                  </a:lnTo>
                  <a:close/>
                </a:path>
                <a:path w="12011660" h="789305">
                  <a:moveTo>
                    <a:pt x="2350300" y="0"/>
                  </a:moveTo>
                  <a:lnTo>
                    <a:pt x="2340305" y="0"/>
                  </a:lnTo>
                  <a:lnTo>
                    <a:pt x="2340305" y="10020"/>
                  </a:lnTo>
                  <a:lnTo>
                    <a:pt x="2350300" y="10020"/>
                  </a:lnTo>
                  <a:lnTo>
                    <a:pt x="2350300" y="0"/>
                  </a:lnTo>
                  <a:close/>
                </a:path>
                <a:path w="12011660" h="789305">
                  <a:moveTo>
                    <a:pt x="2410307" y="0"/>
                  </a:moveTo>
                  <a:lnTo>
                    <a:pt x="2400312" y="0"/>
                  </a:lnTo>
                  <a:lnTo>
                    <a:pt x="2400312" y="10020"/>
                  </a:lnTo>
                  <a:lnTo>
                    <a:pt x="2410307" y="10020"/>
                  </a:lnTo>
                  <a:lnTo>
                    <a:pt x="2410307" y="0"/>
                  </a:lnTo>
                  <a:close/>
                </a:path>
                <a:path w="12011660" h="789305">
                  <a:moveTo>
                    <a:pt x="2470315" y="0"/>
                  </a:moveTo>
                  <a:lnTo>
                    <a:pt x="2460320" y="0"/>
                  </a:lnTo>
                  <a:lnTo>
                    <a:pt x="2460320" y="10020"/>
                  </a:lnTo>
                  <a:lnTo>
                    <a:pt x="2470315" y="10020"/>
                  </a:lnTo>
                  <a:lnTo>
                    <a:pt x="2470315" y="0"/>
                  </a:lnTo>
                  <a:close/>
                </a:path>
                <a:path w="12011660" h="789305">
                  <a:moveTo>
                    <a:pt x="2530322" y="0"/>
                  </a:moveTo>
                  <a:lnTo>
                    <a:pt x="2520327" y="0"/>
                  </a:lnTo>
                  <a:lnTo>
                    <a:pt x="2520327" y="10020"/>
                  </a:lnTo>
                  <a:lnTo>
                    <a:pt x="2530322" y="10020"/>
                  </a:lnTo>
                  <a:lnTo>
                    <a:pt x="2530322" y="0"/>
                  </a:lnTo>
                  <a:close/>
                </a:path>
                <a:path w="12011660" h="789305">
                  <a:moveTo>
                    <a:pt x="2590330" y="0"/>
                  </a:moveTo>
                  <a:lnTo>
                    <a:pt x="2580335" y="0"/>
                  </a:lnTo>
                  <a:lnTo>
                    <a:pt x="2580335" y="10020"/>
                  </a:lnTo>
                  <a:lnTo>
                    <a:pt x="2590330" y="10020"/>
                  </a:lnTo>
                  <a:lnTo>
                    <a:pt x="2590330" y="0"/>
                  </a:lnTo>
                  <a:close/>
                </a:path>
                <a:path w="12011660" h="789305">
                  <a:moveTo>
                    <a:pt x="2650350" y="0"/>
                  </a:moveTo>
                  <a:lnTo>
                    <a:pt x="2640342" y="0"/>
                  </a:lnTo>
                  <a:lnTo>
                    <a:pt x="2640342" y="10020"/>
                  </a:lnTo>
                  <a:lnTo>
                    <a:pt x="2650350" y="10020"/>
                  </a:lnTo>
                  <a:lnTo>
                    <a:pt x="2650350" y="0"/>
                  </a:lnTo>
                  <a:close/>
                </a:path>
                <a:path w="12011660" h="789305">
                  <a:moveTo>
                    <a:pt x="2710357" y="0"/>
                  </a:moveTo>
                  <a:lnTo>
                    <a:pt x="2700350" y="0"/>
                  </a:lnTo>
                  <a:lnTo>
                    <a:pt x="2700350" y="10020"/>
                  </a:lnTo>
                  <a:lnTo>
                    <a:pt x="2710357" y="10020"/>
                  </a:lnTo>
                  <a:lnTo>
                    <a:pt x="2710357" y="0"/>
                  </a:lnTo>
                  <a:close/>
                </a:path>
                <a:path w="12011660" h="789305">
                  <a:moveTo>
                    <a:pt x="2770365" y="0"/>
                  </a:moveTo>
                  <a:lnTo>
                    <a:pt x="2760357" y="0"/>
                  </a:lnTo>
                  <a:lnTo>
                    <a:pt x="2760357" y="10020"/>
                  </a:lnTo>
                  <a:lnTo>
                    <a:pt x="2770365" y="10020"/>
                  </a:lnTo>
                  <a:lnTo>
                    <a:pt x="2770365" y="0"/>
                  </a:lnTo>
                  <a:close/>
                </a:path>
                <a:path w="12011660" h="789305">
                  <a:moveTo>
                    <a:pt x="2830372" y="0"/>
                  </a:moveTo>
                  <a:lnTo>
                    <a:pt x="2820365" y="0"/>
                  </a:lnTo>
                  <a:lnTo>
                    <a:pt x="2820365" y="10020"/>
                  </a:lnTo>
                  <a:lnTo>
                    <a:pt x="2830372" y="10020"/>
                  </a:lnTo>
                  <a:lnTo>
                    <a:pt x="2830372" y="0"/>
                  </a:lnTo>
                  <a:close/>
                </a:path>
                <a:path w="12011660" h="789305">
                  <a:moveTo>
                    <a:pt x="2890380" y="0"/>
                  </a:moveTo>
                  <a:lnTo>
                    <a:pt x="2880372" y="0"/>
                  </a:lnTo>
                  <a:lnTo>
                    <a:pt x="2880372" y="10020"/>
                  </a:lnTo>
                  <a:lnTo>
                    <a:pt x="2890380" y="10020"/>
                  </a:lnTo>
                  <a:lnTo>
                    <a:pt x="2890380" y="0"/>
                  </a:lnTo>
                  <a:close/>
                </a:path>
                <a:path w="12011660" h="789305">
                  <a:moveTo>
                    <a:pt x="2950387" y="0"/>
                  </a:moveTo>
                  <a:lnTo>
                    <a:pt x="2940380" y="0"/>
                  </a:lnTo>
                  <a:lnTo>
                    <a:pt x="2940380" y="10020"/>
                  </a:lnTo>
                  <a:lnTo>
                    <a:pt x="2950387" y="10020"/>
                  </a:lnTo>
                  <a:lnTo>
                    <a:pt x="2950387" y="0"/>
                  </a:lnTo>
                  <a:close/>
                </a:path>
                <a:path w="12011660" h="789305">
                  <a:moveTo>
                    <a:pt x="3010395" y="0"/>
                  </a:moveTo>
                  <a:lnTo>
                    <a:pt x="3000387" y="0"/>
                  </a:lnTo>
                  <a:lnTo>
                    <a:pt x="3000387" y="10020"/>
                  </a:lnTo>
                  <a:lnTo>
                    <a:pt x="3010395" y="10020"/>
                  </a:lnTo>
                  <a:lnTo>
                    <a:pt x="3010395" y="0"/>
                  </a:lnTo>
                  <a:close/>
                </a:path>
                <a:path w="12011660" h="789305">
                  <a:moveTo>
                    <a:pt x="3070402" y="0"/>
                  </a:moveTo>
                  <a:lnTo>
                    <a:pt x="3060395" y="0"/>
                  </a:lnTo>
                  <a:lnTo>
                    <a:pt x="3060395" y="10020"/>
                  </a:lnTo>
                  <a:lnTo>
                    <a:pt x="3070402" y="10020"/>
                  </a:lnTo>
                  <a:lnTo>
                    <a:pt x="3070402" y="0"/>
                  </a:lnTo>
                  <a:close/>
                </a:path>
                <a:path w="12011660" h="789305">
                  <a:moveTo>
                    <a:pt x="3130410" y="0"/>
                  </a:moveTo>
                  <a:lnTo>
                    <a:pt x="3120402" y="0"/>
                  </a:lnTo>
                  <a:lnTo>
                    <a:pt x="3120402" y="10020"/>
                  </a:lnTo>
                  <a:lnTo>
                    <a:pt x="3130410" y="10020"/>
                  </a:lnTo>
                  <a:lnTo>
                    <a:pt x="3130410" y="0"/>
                  </a:lnTo>
                  <a:close/>
                </a:path>
                <a:path w="12011660" h="789305">
                  <a:moveTo>
                    <a:pt x="3190417" y="0"/>
                  </a:moveTo>
                  <a:lnTo>
                    <a:pt x="3180410" y="0"/>
                  </a:lnTo>
                  <a:lnTo>
                    <a:pt x="3180410" y="10020"/>
                  </a:lnTo>
                  <a:lnTo>
                    <a:pt x="3190417" y="10020"/>
                  </a:lnTo>
                  <a:lnTo>
                    <a:pt x="3190417" y="0"/>
                  </a:lnTo>
                  <a:close/>
                </a:path>
                <a:path w="12011660" h="789305">
                  <a:moveTo>
                    <a:pt x="3250425" y="0"/>
                  </a:moveTo>
                  <a:lnTo>
                    <a:pt x="3240417" y="0"/>
                  </a:lnTo>
                  <a:lnTo>
                    <a:pt x="3240417" y="10020"/>
                  </a:lnTo>
                  <a:lnTo>
                    <a:pt x="3250425" y="10020"/>
                  </a:lnTo>
                  <a:lnTo>
                    <a:pt x="3250425" y="0"/>
                  </a:lnTo>
                  <a:close/>
                </a:path>
                <a:path w="12011660" h="789305">
                  <a:moveTo>
                    <a:pt x="3310432" y="0"/>
                  </a:moveTo>
                  <a:lnTo>
                    <a:pt x="3300425" y="0"/>
                  </a:lnTo>
                  <a:lnTo>
                    <a:pt x="3300425" y="10020"/>
                  </a:lnTo>
                  <a:lnTo>
                    <a:pt x="3310432" y="10020"/>
                  </a:lnTo>
                  <a:lnTo>
                    <a:pt x="3310432" y="0"/>
                  </a:lnTo>
                  <a:close/>
                </a:path>
                <a:path w="12011660" h="789305">
                  <a:moveTo>
                    <a:pt x="3370440" y="0"/>
                  </a:moveTo>
                  <a:lnTo>
                    <a:pt x="3360432" y="0"/>
                  </a:lnTo>
                  <a:lnTo>
                    <a:pt x="3360432" y="10020"/>
                  </a:lnTo>
                  <a:lnTo>
                    <a:pt x="3370440" y="10020"/>
                  </a:lnTo>
                  <a:lnTo>
                    <a:pt x="3370440" y="0"/>
                  </a:lnTo>
                  <a:close/>
                </a:path>
                <a:path w="12011660" h="789305">
                  <a:moveTo>
                    <a:pt x="3430447" y="0"/>
                  </a:moveTo>
                  <a:lnTo>
                    <a:pt x="3420440" y="0"/>
                  </a:lnTo>
                  <a:lnTo>
                    <a:pt x="3420440" y="10020"/>
                  </a:lnTo>
                  <a:lnTo>
                    <a:pt x="3430447" y="10020"/>
                  </a:lnTo>
                  <a:lnTo>
                    <a:pt x="3430447" y="0"/>
                  </a:lnTo>
                  <a:close/>
                </a:path>
                <a:path w="12011660" h="789305">
                  <a:moveTo>
                    <a:pt x="3490455" y="0"/>
                  </a:moveTo>
                  <a:lnTo>
                    <a:pt x="3480447" y="0"/>
                  </a:lnTo>
                  <a:lnTo>
                    <a:pt x="3480447" y="10020"/>
                  </a:lnTo>
                  <a:lnTo>
                    <a:pt x="3490455" y="10020"/>
                  </a:lnTo>
                  <a:lnTo>
                    <a:pt x="3490455" y="0"/>
                  </a:lnTo>
                  <a:close/>
                </a:path>
                <a:path w="12011660" h="789305">
                  <a:moveTo>
                    <a:pt x="10871403" y="778700"/>
                  </a:moveTo>
                  <a:lnTo>
                    <a:pt x="10861396" y="778700"/>
                  </a:lnTo>
                  <a:lnTo>
                    <a:pt x="10861396" y="788733"/>
                  </a:lnTo>
                  <a:lnTo>
                    <a:pt x="10871403" y="788733"/>
                  </a:lnTo>
                  <a:lnTo>
                    <a:pt x="10871403" y="778700"/>
                  </a:lnTo>
                  <a:close/>
                </a:path>
                <a:path w="12011660" h="789305">
                  <a:moveTo>
                    <a:pt x="10931411" y="778700"/>
                  </a:moveTo>
                  <a:lnTo>
                    <a:pt x="10921403" y="778700"/>
                  </a:lnTo>
                  <a:lnTo>
                    <a:pt x="10921403" y="788733"/>
                  </a:lnTo>
                  <a:lnTo>
                    <a:pt x="10931411" y="788733"/>
                  </a:lnTo>
                  <a:lnTo>
                    <a:pt x="10931411" y="778700"/>
                  </a:lnTo>
                  <a:close/>
                </a:path>
                <a:path w="12011660" h="789305">
                  <a:moveTo>
                    <a:pt x="10991418" y="778700"/>
                  </a:moveTo>
                  <a:lnTo>
                    <a:pt x="10981423" y="778700"/>
                  </a:lnTo>
                  <a:lnTo>
                    <a:pt x="10981423" y="788733"/>
                  </a:lnTo>
                  <a:lnTo>
                    <a:pt x="10991418" y="788733"/>
                  </a:lnTo>
                  <a:lnTo>
                    <a:pt x="10991418" y="778700"/>
                  </a:lnTo>
                  <a:close/>
                </a:path>
                <a:path w="12011660" h="789305">
                  <a:moveTo>
                    <a:pt x="11051426" y="778700"/>
                  </a:moveTo>
                  <a:lnTo>
                    <a:pt x="11041431" y="778700"/>
                  </a:lnTo>
                  <a:lnTo>
                    <a:pt x="11041431" y="788733"/>
                  </a:lnTo>
                  <a:lnTo>
                    <a:pt x="11051426" y="788733"/>
                  </a:lnTo>
                  <a:lnTo>
                    <a:pt x="11051426" y="778700"/>
                  </a:lnTo>
                  <a:close/>
                </a:path>
                <a:path w="12011660" h="789305">
                  <a:moveTo>
                    <a:pt x="11111433" y="778700"/>
                  </a:moveTo>
                  <a:lnTo>
                    <a:pt x="11101438" y="778700"/>
                  </a:lnTo>
                  <a:lnTo>
                    <a:pt x="11101438" y="788733"/>
                  </a:lnTo>
                  <a:lnTo>
                    <a:pt x="11111433" y="788733"/>
                  </a:lnTo>
                  <a:lnTo>
                    <a:pt x="11111433" y="778700"/>
                  </a:lnTo>
                  <a:close/>
                </a:path>
                <a:path w="12011660" h="789305">
                  <a:moveTo>
                    <a:pt x="11171441" y="778700"/>
                  </a:moveTo>
                  <a:lnTo>
                    <a:pt x="11161446" y="778700"/>
                  </a:lnTo>
                  <a:lnTo>
                    <a:pt x="11161446" y="788733"/>
                  </a:lnTo>
                  <a:lnTo>
                    <a:pt x="11171441" y="788733"/>
                  </a:lnTo>
                  <a:lnTo>
                    <a:pt x="11171441" y="778700"/>
                  </a:lnTo>
                  <a:close/>
                </a:path>
                <a:path w="12011660" h="789305">
                  <a:moveTo>
                    <a:pt x="11231448" y="778700"/>
                  </a:moveTo>
                  <a:lnTo>
                    <a:pt x="11221453" y="778700"/>
                  </a:lnTo>
                  <a:lnTo>
                    <a:pt x="11221453" y="788733"/>
                  </a:lnTo>
                  <a:lnTo>
                    <a:pt x="11231448" y="788733"/>
                  </a:lnTo>
                  <a:lnTo>
                    <a:pt x="11231448" y="778700"/>
                  </a:lnTo>
                  <a:close/>
                </a:path>
                <a:path w="12011660" h="789305">
                  <a:moveTo>
                    <a:pt x="11291456" y="778700"/>
                  </a:moveTo>
                  <a:lnTo>
                    <a:pt x="11281461" y="778700"/>
                  </a:lnTo>
                  <a:lnTo>
                    <a:pt x="11281461" y="788733"/>
                  </a:lnTo>
                  <a:lnTo>
                    <a:pt x="11291456" y="788733"/>
                  </a:lnTo>
                  <a:lnTo>
                    <a:pt x="11291456" y="778700"/>
                  </a:lnTo>
                  <a:close/>
                </a:path>
                <a:path w="12011660" h="789305">
                  <a:moveTo>
                    <a:pt x="11411471" y="778700"/>
                  </a:moveTo>
                  <a:lnTo>
                    <a:pt x="11401476" y="778700"/>
                  </a:lnTo>
                  <a:lnTo>
                    <a:pt x="11401476" y="788733"/>
                  </a:lnTo>
                  <a:lnTo>
                    <a:pt x="11411471" y="788733"/>
                  </a:lnTo>
                  <a:lnTo>
                    <a:pt x="11411471" y="778700"/>
                  </a:lnTo>
                  <a:close/>
                </a:path>
                <a:path w="12011660" h="789305">
                  <a:moveTo>
                    <a:pt x="11471478" y="778700"/>
                  </a:moveTo>
                  <a:lnTo>
                    <a:pt x="11461483" y="778700"/>
                  </a:lnTo>
                  <a:lnTo>
                    <a:pt x="11461483" y="788733"/>
                  </a:lnTo>
                  <a:lnTo>
                    <a:pt x="11471478" y="788733"/>
                  </a:lnTo>
                  <a:lnTo>
                    <a:pt x="11471478" y="778700"/>
                  </a:lnTo>
                  <a:close/>
                </a:path>
                <a:path w="12011660" h="789305">
                  <a:moveTo>
                    <a:pt x="11531486" y="778700"/>
                  </a:moveTo>
                  <a:lnTo>
                    <a:pt x="11521491" y="778700"/>
                  </a:lnTo>
                  <a:lnTo>
                    <a:pt x="11521491" y="788733"/>
                  </a:lnTo>
                  <a:lnTo>
                    <a:pt x="11531486" y="788733"/>
                  </a:lnTo>
                  <a:lnTo>
                    <a:pt x="11531486" y="778700"/>
                  </a:lnTo>
                  <a:close/>
                </a:path>
                <a:path w="12011660" h="789305">
                  <a:moveTo>
                    <a:pt x="11651501" y="778700"/>
                  </a:moveTo>
                  <a:lnTo>
                    <a:pt x="11641506" y="778700"/>
                  </a:lnTo>
                  <a:lnTo>
                    <a:pt x="11641506" y="788733"/>
                  </a:lnTo>
                  <a:lnTo>
                    <a:pt x="11651501" y="788733"/>
                  </a:lnTo>
                  <a:lnTo>
                    <a:pt x="11651501" y="778700"/>
                  </a:lnTo>
                  <a:close/>
                </a:path>
                <a:path w="12011660" h="789305">
                  <a:moveTo>
                    <a:pt x="11711508" y="778700"/>
                  </a:moveTo>
                  <a:lnTo>
                    <a:pt x="11701513" y="778700"/>
                  </a:lnTo>
                  <a:lnTo>
                    <a:pt x="11701513" y="788733"/>
                  </a:lnTo>
                  <a:lnTo>
                    <a:pt x="11711508" y="788733"/>
                  </a:lnTo>
                  <a:lnTo>
                    <a:pt x="11711508" y="778700"/>
                  </a:lnTo>
                  <a:close/>
                </a:path>
                <a:path w="12011660" h="789305">
                  <a:moveTo>
                    <a:pt x="11771516" y="778700"/>
                  </a:moveTo>
                  <a:lnTo>
                    <a:pt x="11761521" y="778700"/>
                  </a:lnTo>
                  <a:lnTo>
                    <a:pt x="11761521" y="788733"/>
                  </a:lnTo>
                  <a:lnTo>
                    <a:pt x="11771516" y="788733"/>
                  </a:lnTo>
                  <a:lnTo>
                    <a:pt x="11771516" y="778700"/>
                  </a:lnTo>
                  <a:close/>
                </a:path>
                <a:path w="12011660" h="789305">
                  <a:moveTo>
                    <a:pt x="11831523" y="778700"/>
                  </a:moveTo>
                  <a:lnTo>
                    <a:pt x="11821528" y="778700"/>
                  </a:lnTo>
                  <a:lnTo>
                    <a:pt x="11821528" y="788733"/>
                  </a:lnTo>
                  <a:lnTo>
                    <a:pt x="11831523" y="788733"/>
                  </a:lnTo>
                  <a:lnTo>
                    <a:pt x="11831523" y="778700"/>
                  </a:lnTo>
                  <a:close/>
                </a:path>
                <a:path w="12011660" h="789305">
                  <a:moveTo>
                    <a:pt x="11891531" y="778700"/>
                  </a:moveTo>
                  <a:lnTo>
                    <a:pt x="11881536" y="778700"/>
                  </a:lnTo>
                  <a:lnTo>
                    <a:pt x="11881536" y="788733"/>
                  </a:lnTo>
                  <a:lnTo>
                    <a:pt x="11891531" y="788733"/>
                  </a:lnTo>
                  <a:lnTo>
                    <a:pt x="11891531" y="778700"/>
                  </a:lnTo>
                  <a:close/>
                </a:path>
                <a:path w="12011660" h="789305">
                  <a:moveTo>
                    <a:pt x="11951538" y="778700"/>
                  </a:moveTo>
                  <a:lnTo>
                    <a:pt x="11941543" y="778700"/>
                  </a:lnTo>
                  <a:lnTo>
                    <a:pt x="11941543" y="788733"/>
                  </a:lnTo>
                  <a:lnTo>
                    <a:pt x="11951538" y="788733"/>
                  </a:lnTo>
                  <a:lnTo>
                    <a:pt x="11951538" y="778700"/>
                  </a:lnTo>
                  <a:close/>
                </a:path>
                <a:path w="12011660" h="789305">
                  <a:moveTo>
                    <a:pt x="12011546" y="778700"/>
                  </a:moveTo>
                  <a:lnTo>
                    <a:pt x="12001551" y="778700"/>
                  </a:lnTo>
                  <a:lnTo>
                    <a:pt x="12001551" y="788733"/>
                  </a:lnTo>
                  <a:lnTo>
                    <a:pt x="12011546" y="788733"/>
                  </a:lnTo>
                  <a:lnTo>
                    <a:pt x="12011546" y="778700"/>
                  </a:lnTo>
                  <a:close/>
                </a:path>
              </a:pathLst>
            </a:custGeom>
            <a:solidFill>
              <a:srgbClr val="C7C6C3"/>
            </a:solidFill>
          </p:spPr>
          <p:txBody>
            <a:bodyPr wrap="square" lIns="0" tIns="0" rIns="0" bIns="0" rtlCol="0"/>
            <a:lstStyle/>
            <a:p>
              <a:endParaRPr sz="1588"/>
            </a:p>
          </p:txBody>
        </p:sp>
        <p:sp>
          <p:nvSpPr>
            <p:cNvPr id="21" name="object 21"/>
            <p:cNvSpPr/>
            <p:nvPr/>
          </p:nvSpPr>
          <p:spPr>
            <a:xfrm>
              <a:off x="4342930" y="906081"/>
              <a:ext cx="4391025" cy="10160"/>
            </a:xfrm>
            <a:custGeom>
              <a:avLst/>
              <a:gdLst/>
              <a:ahLst/>
              <a:cxnLst/>
              <a:rect l="l" t="t" r="r" b="b"/>
              <a:pathLst>
                <a:path w="4391025" h="10159">
                  <a:moveTo>
                    <a:pt x="10007" y="0"/>
                  </a:moveTo>
                  <a:lnTo>
                    <a:pt x="0" y="0"/>
                  </a:lnTo>
                  <a:lnTo>
                    <a:pt x="0" y="10020"/>
                  </a:lnTo>
                  <a:lnTo>
                    <a:pt x="10007" y="10020"/>
                  </a:lnTo>
                  <a:lnTo>
                    <a:pt x="10007" y="0"/>
                  </a:lnTo>
                  <a:close/>
                </a:path>
                <a:path w="4391025" h="10159">
                  <a:moveTo>
                    <a:pt x="70015" y="0"/>
                  </a:moveTo>
                  <a:lnTo>
                    <a:pt x="60007" y="0"/>
                  </a:lnTo>
                  <a:lnTo>
                    <a:pt x="60007" y="10020"/>
                  </a:lnTo>
                  <a:lnTo>
                    <a:pt x="70015" y="10020"/>
                  </a:lnTo>
                  <a:lnTo>
                    <a:pt x="70015" y="0"/>
                  </a:lnTo>
                  <a:close/>
                </a:path>
                <a:path w="4391025" h="10159">
                  <a:moveTo>
                    <a:pt x="130022" y="0"/>
                  </a:moveTo>
                  <a:lnTo>
                    <a:pt x="120015" y="0"/>
                  </a:lnTo>
                  <a:lnTo>
                    <a:pt x="120015" y="10020"/>
                  </a:lnTo>
                  <a:lnTo>
                    <a:pt x="130022" y="10020"/>
                  </a:lnTo>
                  <a:lnTo>
                    <a:pt x="130022" y="0"/>
                  </a:lnTo>
                  <a:close/>
                </a:path>
                <a:path w="4391025" h="10159">
                  <a:moveTo>
                    <a:pt x="190030" y="0"/>
                  </a:moveTo>
                  <a:lnTo>
                    <a:pt x="180022" y="0"/>
                  </a:lnTo>
                  <a:lnTo>
                    <a:pt x="180022" y="10020"/>
                  </a:lnTo>
                  <a:lnTo>
                    <a:pt x="190030" y="10020"/>
                  </a:lnTo>
                  <a:lnTo>
                    <a:pt x="190030" y="0"/>
                  </a:lnTo>
                  <a:close/>
                </a:path>
                <a:path w="4391025" h="10159">
                  <a:moveTo>
                    <a:pt x="250037" y="0"/>
                  </a:moveTo>
                  <a:lnTo>
                    <a:pt x="240030" y="0"/>
                  </a:lnTo>
                  <a:lnTo>
                    <a:pt x="240030" y="10020"/>
                  </a:lnTo>
                  <a:lnTo>
                    <a:pt x="250037" y="10020"/>
                  </a:lnTo>
                  <a:lnTo>
                    <a:pt x="250037" y="0"/>
                  </a:lnTo>
                  <a:close/>
                </a:path>
                <a:path w="4391025" h="10159">
                  <a:moveTo>
                    <a:pt x="310045" y="0"/>
                  </a:moveTo>
                  <a:lnTo>
                    <a:pt x="300037" y="0"/>
                  </a:lnTo>
                  <a:lnTo>
                    <a:pt x="300037" y="10020"/>
                  </a:lnTo>
                  <a:lnTo>
                    <a:pt x="310045" y="10020"/>
                  </a:lnTo>
                  <a:lnTo>
                    <a:pt x="310045" y="0"/>
                  </a:lnTo>
                  <a:close/>
                </a:path>
                <a:path w="4391025" h="10159">
                  <a:moveTo>
                    <a:pt x="430060" y="0"/>
                  </a:moveTo>
                  <a:lnTo>
                    <a:pt x="424383" y="0"/>
                  </a:lnTo>
                  <a:lnTo>
                    <a:pt x="424383" y="10020"/>
                  </a:lnTo>
                  <a:lnTo>
                    <a:pt x="430060" y="10020"/>
                  </a:lnTo>
                  <a:lnTo>
                    <a:pt x="430060" y="0"/>
                  </a:lnTo>
                  <a:close/>
                </a:path>
                <a:path w="4391025" h="10159">
                  <a:moveTo>
                    <a:pt x="490067" y="0"/>
                  </a:moveTo>
                  <a:lnTo>
                    <a:pt x="480060" y="0"/>
                  </a:lnTo>
                  <a:lnTo>
                    <a:pt x="480060" y="10020"/>
                  </a:lnTo>
                  <a:lnTo>
                    <a:pt x="490067" y="10020"/>
                  </a:lnTo>
                  <a:lnTo>
                    <a:pt x="490067" y="0"/>
                  </a:lnTo>
                  <a:close/>
                </a:path>
                <a:path w="4391025" h="10159">
                  <a:moveTo>
                    <a:pt x="550075" y="0"/>
                  </a:moveTo>
                  <a:lnTo>
                    <a:pt x="540067" y="0"/>
                  </a:lnTo>
                  <a:lnTo>
                    <a:pt x="540067" y="10020"/>
                  </a:lnTo>
                  <a:lnTo>
                    <a:pt x="550075" y="10020"/>
                  </a:lnTo>
                  <a:lnTo>
                    <a:pt x="550075" y="0"/>
                  </a:lnTo>
                  <a:close/>
                </a:path>
                <a:path w="4391025" h="10159">
                  <a:moveTo>
                    <a:pt x="610082" y="0"/>
                  </a:moveTo>
                  <a:lnTo>
                    <a:pt x="600075" y="0"/>
                  </a:lnTo>
                  <a:lnTo>
                    <a:pt x="600075" y="10020"/>
                  </a:lnTo>
                  <a:lnTo>
                    <a:pt x="610082" y="10020"/>
                  </a:lnTo>
                  <a:lnTo>
                    <a:pt x="610082" y="0"/>
                  </a:lnTo>
                  <a:close/>
                </a:path>
                <a:path w="4391025" h="10159">
                  <a:moveTo>
                    <a:pt x="670090" y="0"/>
                  </a:moveTo>
                  <a:lnTo>
                    <a:pt x="660082" y="0"/>
                  </a:lnTo>
                  <a:lnTo>
                    <a:pt x="660082" y="10020"/>
                  </a:lnTo>
                  <a:lnTo>
                    <a:pt x="670090" y="10020"/>
                  </a:lnTo>
                  <a:lnTo>
                    <a:pt x="670090" y="0"/>
                  </a:lnTo>
                  <a:close/>
                </a:path>
                <a:path w="4391025" h="10159">
                  <a:moveTo>
                    <a:pt x="730097" y="0"/>
                  </a:moveTo>
                  <a:lnTo>
                    <a:pt x="720090" y="0"/>
                  </a:lnTo>
                  <a:lnTo>
                    <a:pt x="720090" y="10020"/>
                  </a:lnTo>
                  <a:lnTo>
                    <a:pt x="730097" y="10020"/>
                  </a:lnTo>
                  <a:lnTo>
                    <a:pt x="730097" y="0"/>
                  </a:lnTo>
                  <a:close/>
                </a:path>
                <a:path w="4391025" h="10159">
                  <a:moveTo>
                    <a:pt x="850112" y="0"/>
                  </a:moveTo>
                  <a:lnTo>
                    <a:pt x="840117" y="0"/>
                  </a:lnTo>
                  <a:lnTo>
                    <a:pt x="840117" y="10020"/>
                  </a:lnTo>
                  <a:lnTo>
                    <a:pt x="850112" y="10020"/>
                  </a:lnTo>
                  <a:lnTo>
                    <a:pt x="850112" y="0"/>
                  </a:lnTo>
                  <a:close/>
                </a:path>
                <a:path w="4391025" h="10159">
                  <a:moveTo>
                    <a:pt x="910120" y="0"/>
                  </a:moveTo>
                  <a:lnTo>
                    <a:pt x="900125" y="0"/>
                  </a:lnTo>
                  <a:lnTo>
                    <a:pt x="900125" y="10020"/>
                  </a:lnTo>
                  <a:lnTo>
                    <a:pt x="910120" y="10020"/>
                  </a:lnTo>
                  <a:lnTo>
                    <a:pt x="910120" y="0"/>
                  </a:lnTo>
                  <a:close/>
                </a:path>
                <a:path w="4391025" h="10159">
                  <a:moveTo>
                    <a:pt x="970127" y="0"/>
                  </a:moveTo>
                  <a:lnTo>
                    <a:pt x="960132" y="0"/>
                  </a:lnTo>
                  <a:lnTo>
                    <a:pt x="960132" y="10020"/>
                  </a:lnTo>
                  <a:lnTo>
                    <a:pt x="970127" y="10020"/>
                  </a:lnTo>
                  <a:lnTo>
                    <a:pt x="970127" y="0"/>
                  </a:lnTo>
                  <a:close/>
                </a:path>
                <a:path w="4391025" h="10159">
                  <a:moveTo>
                    <a:pt x="1030135" y="0"/>
                  </a:moveTo>
                  <a:lnTo>
                    <a:pt x="1020140" y="0"/>
                  </a:lnTo>
                  <a:lnTo>
                    <a:pt x="1020140" y="10020"/>
                  </a:lnTo>
                  <a:lnTo>
                    <a:pt x="1030135" y="10020"/>
                  </a:lnTo>
                  <a:lnTo>
                    <a:pt x="1030135" y="0"/>
                  </a:lnTo>
                  <a:close/>
                </a:path>
                <a:path w="4391025" h="10159">
                  <a:moveTo>
                    <a:pt x="1090142" y="0"/>
                  </a:moveTo>
                  <a:lnTo>
                    <a:pt x="1080147" y="0"/>
                  </a:lnTo>
                  <a:lnTo>
                    <a:pt x="1080147" y="10020"/>
                  </a:lnTo>
                  <a:lnTo>
                    <a:pt x="1090142" y="10020"/>
                  </a:lnTo>
                  <a:lnTo>
                    <a:pt x="1090142" y="0"/>
                  </a:lnTo>
                  <a:close/>
                </a:path>
                <a:path w="4391025" h="10159">
                  <a:moveTo>
                    <a:pt x="1150150" y="0"/>
                  </a:moveTo>
                  <a:lnTo>
                    <a:pt x="1140155" y="0"/>
                  </a:lnTo>
                  <a:lnTo>
                    <a:pt x="1140155" y="10020"/>
                  </a:lnTo>
                  <a:lnTo>
                    <a:pt x="1150150" y="10020"/>
                  </a:lnTo>
                  <a:lnTo>
                    <a:pt x="1150150" y="0"/>
                  </a:lnTo>
                  <a:close/>
                </a:path>
                <a:path w="4391025" h="10159">
                  <a:moveTo>
                    <a:pt x="1210157" y="0"/>
                  </a:moveTo>
                  <a:lnTo>
                    <a:pt x="1200162" y="0"/>
                  </a:lnTo>
                  <a:lnTo>
                    <a:pt x="1200162" y="10020"/>
                  </a:lnTo>
                  <a:lnTo>
                    <a:pt x="1210157" y="10020"/>
                  </a:lnTo>
                  <a:lnTo>
                    <a:pt x="1210157" y="0"/>
                  </a:lnTo>
                  <a:close/>
                </a:path>
                <a:path w="4391025" h="10159">
                  <a:moveTo>
                    <a:pt x="1270165" y="0"/>
                  </a:moveTo>
                  <a:lnTo>
                    <a:pt x="1260170" y="0"/>
                  </a:lnTo>
                  <a:lnTo>
                    <a:pt x="1260170" y="10020"/>
                  </a:lnTo>
                  <a:lnTo>
                    <a:pt x="1270165" y="10020"/>
                  </a:lnTo>
                  <a:lnTo>
                    <a:pt x="1270165" y="0"/>
                  </a:lnTo>
                  <a:close/>
                </a:path>
                <a:path w="4391025" h="10159">
                  <a:moveTo>
                    <a:pt x="1330172" y="0"/>
                  </a:moveTo>
                  <a:lnTo>
                    <a:pt x="1320177" y="0"/>
                  </a:lnTo>
                  <a:lnTo>
                    <a:pt x="1320177" y="10020"/>
                  </a:lnTo>
                  <a:lnTo>
                    <a:pt x="1330172" y="10020"/>
                  </a:lnTo>
                  <a:lnTo>
                    <a:pt x="1330172" y="0"/>
                  </a:lnTo>
                  <a:close/>
                </a:path>
                <a:path w="4391025" h="10159">
                  <a:moveTo>
                    <a:pt x="1390180" y="0"/>
                  </a:moveTo>
                  <a:lnTo>
                    <a:pt x="1380185" y="0"/>
                  </a:lnTo>
                  <a:lnTo>
                    <a:pt x="1380185" y="10020"/>
                  </a:lnTo>
                  <a:lnTo>
                    <a:pt x="1390180" y="10020"/>
                  </a:lnTo>
                  <a:lnTo>
                    <a:pt x="1390180" y="0"/>
                  </a:lnTo>
                  <a:close/>
                </a:path>
                <a:path w="4391025" h="10159">
                  <a:moveTo>
                    <a:pt x="1450187" y="0"/>
                  </a:moveTo>
                  <a:lnTo>
                    <a:pt x="1440192" y="0"/>
                  </a:lnTo>
                  <a:lnTo>
                    <a:pt x="1440192" y="10020"/>
                  </a:lnTo>
                  <a:lnTo>
                    <a:pt x="1450187" y="10020"/>
                  </a:lnTo>
                  <a:lnTo>
                    <a:pt x="1450187" y="0"/>
                  </a:lnTo>
                  <a:close/>
                </a:path>
                <a:path w="4391025" h="10159">
                  <a:moveTo>
                    <a:pt x="1510195" y="0"/>
                  </a:moveTo>
                  <a:lnTo>
                    <a:pt x="1500200" y="0"/>
                  </a:lnTo>
                  <a:lnTo>
                    <a:pt x="1500200" y="10020"/>
                  </a:lnTo>
                  <a:lnTo>
                    <a:pt x="1510195" y="10020"/>
                  </a:lnTo>
                  <a:lnTo>
                    <a:pt x="1510195" y="0"/>
                  </a:lnTo>
                  <a:close/>
                </a:path>
                <a:path w="4391025" h="10159">
                  <a:moveTo>
                    <a:pt x="1570202" y="0"/>
                  </a:moveTo>
                  <a:lnTo>
                    <a:pt x="1560207" y="0"/>
                  </a:lnTo>
                  <a:lnTo>
                    <a:pt x="1560207" y="10020"/>
                  </a:lnTo>
                  <a:lnTo>
                    <a:pt x="1570202" y="10020"/>
                  </a:lnTo>
                  <a:lnTo>
                    <a:pt x="1570202" y="0"/>
                  </a:lnTo>
                  <a:close/>
                </a:path>
                <a:path w="4391025" h="10159">
                  <a:moveTo>
                    <a:pt x="1630210" y="0"/>
                  </a:moveTo>
                  <a:lnTo>
                    <a:pt x="1620215" y="0"/>
                  </a:lnTo>
                  <a:lnTo>
                    <a:pt x="1620215" y="10020"/>
                  </a:lnTo>
                  <a:lnTo>
                    <a:pt x="1630210" y="10020"/>
                  </a:lnTo>
                  <a:lnTo>
                    <a:pt x="1630210" y="0"/>
                  </a:lnTo>
                  <a:close/>
                </a:path>
                <a:path w="4391025" h="10159">
                  <a:moveTo>
                    <a:pt x="1690217" y="0"/>
                  </a:moveTo>
                  <a:lnTo>
                    <a:pt x="1680222" y="0"/>
                  </a:lnTo>
                  <a:lnTo>
                    <a:pt x="1680222" y="10020"/>
                  </a:lnTo>
                  <a:lnTo>
                    <a:pt x="1690217" y="10020"/>
                  </a:lnTo>
                  <a:lnTo>
                    <a:pt x="1690217" y="0"/>
                  </a:lnTo>
                  <a:close/>
                </a:path>
                <a:path w="4391025" h="10159">
                  <a:moveTo>
                    <a:pt x="1750225" y="0"/>
                  </a:moveTo>
                  <a:lnTo>
                    <a:pt x="1740230" y="0"/>
                  </a:lnTo>
                  <a:lnTo>
                    <a:pt x="1740230" y="10020"/>
                  </a:lnTo>
                  <a:lnTo>
                    <a:pt x="1750225" y="10020"/>
                  </a:lnTo>
                  <a:lnTo>
                    <a:pt x="1750225" y="0"/>
                  </a:lnTo>
                  <a:close/>
                </a:path>
                <a:path w="4391025" h="10159">
                  <a:moveTo>
                    <a:pt x="1810232" y="0"/>
                  </a:moveTo>
                  <a:lnTo>
                    <a:pt x="1800237" y="0"/>
                  </a:lnTo>
                  <a:lnTo>
                    <a:pt x="1800237" y="10020"/>
                  </a:lnTo>
                  <a:lnTo>
                    <a:pt x="1810232" y="10020"/>
                  </a:lnTo>
                  <a:lnTo>
                    <a:pt x="1810232" y="0"/>
                  </a:lnTo>
                  <a:close/>
                </a:path>
                <a:path w="4391025" h="10159">
                  <a:moveTo>
                    <a:pt x="1870240" y="0"/>
                  </a:moveTo>
                  <a:lnTo>
                    <a:pt x="1860245" y="0"/>
                  </a:lnTo>
                  <a:lnTo>
                    <a:pt x="1860245" y="10020"/>
                  </a:lnTo>
                  <a:lnTo>
                    <a:pt x="1870240" y="10020"/>
                  </a:lnTo>
                  <a:lnTo>
                    <a:pt x="1870240" y="0"/>
                  </a:lnTo>
                  <a:close/>
                </a:path>
                <a:path w="4391025" h="10159">
                  <a:moveTo>
                    <a:pt x="1930247" y="0"/>
                  </a:moveTo>
                  <a:lnTo>
                    <a:pt x="1920252" y="0"/>
                  </a:lnTo>
                  <a:lnTo>
                    <a:pt x="1920252" y="10020"/>
                  </a:lnTo>
                  <a:lnTo>
                    <a:pt x="1930247" y="10020"/>
                  </a:lnTo>
                  <a:lnTo>
                    <a:pt x="1930247" y="0"/>
                  </a:lnTo>
                  <a:close/>
                </a:path>
                <a:path w="4391025" h="10159">
                  <a:moveTo>
                    <a:pt x="1990255" y="0"/>
                  </a:moveTo>
                  <a:lnTo>
                    <a:pt x="1980260" y="0"/>
                  </a:lnTo>
                  <a:lnTo>
                    <a:pt x="1980260" y="10020"/>
                  </a:lnTo>
                  <a:lnTo>
                    <a:pt x="1990255" y="10020"/>
                  </a:lnTo>
                  <a:lnTo>
                    <a:pt x="1990255" y="0"/>
                  </a:lnTo>
                  <a:close/>
                </a:path>
                <a:path w="4391025" h="10159">
                  <a:moveTo>
                    <a:pt x="2050262" y="0"/>
                  </a:moveTo>
                  <a:lnTo>
                    <a:pt x="2040267" y="0"/>
                  </a:lnTo>
                  <a:lnTo>
                    <a:pt x="2040267" y="10020"/>
                  </a:lnTo>
                  <a:lnTo>
                    <a:pt x="2050262" y="10020"/>
                  </a:lnTo>
                  <a:lnTo>
                    <a:pt x="2050262" y="0"/>
                  </a:lnTo>
                  <a:close/>
                </a:path>
                <a:path w="4391025" h="10159">
                  <a:moveTo>
                    <a:pt x="2110270" y="0"/>
                  </a:moveTo>
                  <a:lnTo>
                    <a:pt x="2100275" y="0"/>
                  </a:lnTo>
                  <a:lnTo>
                    <a:pt x="2100275" y="10020"/>
                  </a:lnTo>
                  <a:lnTo>
                    <a:pt x="2110270" y="10020"/>
                  </a:lnTo>
                  <a:lnTo>
                    <a:pt x="2110270" y="0"/>
                  </a:lnTo>
                  <a:close/>
                </a:path>
                <a:path w="4391025" h="10159">
                  <a:moveTo>
                    <a:pt x="2170277" y="0"/>
                  </a:moveTo>
                  <a:lnTo>
                    <a:pt x="2160282" y="0"/>
                  </a:lnTo>
                  <a:lnTo>
                    <a:pt x="2160282" y="10020"/>
                  </a:lnTo>
                  <a:lnTo>
                    <a:pt x="2170277" y="10020"/>
                  </a:lnTo>
                  <a:lnTo>
                    <a:pt x="2170277" y="0"/>
                  </a:lnTo>
                  <a:close/>
                </a:path>
                <a:path w="4391025" h="10159">
                  <a:moveTo>
                    <a:pt x="2230285" y="0"/>
                  </a:moveTo>
                  <a:lnTo>
                    <a:pt x="2220290" y="0"/>
                  </a:lnTo>
                  <a:lnTo>
                    <a:pt x="2220290" y="10020"/>
                  </a:lnTo>
                  <a:lnTo>
                    <a:pt x="2230285" y="10020"/>
                  </a:lnTo>
                  <a:lnTo>
                    <a:pt x="2230285" y="0"/>
                  </a:lnTo>
                  <a:close/>
                </a:path>
                <a:path w="4391025" h="10159">
                  <a:moveTo>
                    <a:pt x="2290292" y="0"/>
                  </a:moveTo>
                  <a:lnTo>
                    <a:pt x="2280297" y="0"/>
                  </a:lnTo>
                  <a:lnTo>
                    <a:pt x="2280297" y="10020"/>
                  </a:lnTo>
                  <a:lnTo>
                    <a:pt x="2290292" y="10020"/>
                  </a:lnTo>
                  <a:lnTo>
                    <a:pt x="2290292" y="0"/>
                  </a:lnTo>
                  <a:close/>
                </a:path>
                <a:path w="4391025" h="10159">
                  <a:moveTo>
                    <a:pt x="2350300" y="0"/>
                  </a:moveTo>
                  <a:lnTo>
                    <a:pt x="2340305" y="0"/>
                  </a:lnTo>
                  <a:lnTo>
                    <a:pt x="2340305" y="10020"/>
                  </a:lnTo>
                  <a:lnTo>
                    <a:pt x="2350300" y="10020"/>
                  </a:lnTo>
                  <a:lnTo>
                    <a:pt x="2350300" y="0"/>
                  </a:lnTo>
                  <a:close/>
                </a:path>
                <a:path w="4391025" h="10159">
                  <a:moveTo>
                    <a:pt x="2410307" y="0"/>
                  </a:moveTo>
                  <a:lnTo>
                    <a:pt x="2400312" y="0"/>
                  </a:lnTo>
                  <a:lnTo>
                    <a:pt x="2400312" y="10020"/>
                  </a:lnTo>
                  <a:lnTo>
                    <a:pt x="2410307" y="10020"/>
                  </a:lnTo>
                  <a:lnTo>
                    <a:pt x="2410307" y="0"/>
                  </a:lnTo>
                  <a:close/>
                </a:path>
                <a:path w="4391025" h="10159">
                  <a:moveTo>
                    <a:pt x="2470315" y="0"/>
                  </a:moveTo>
                  <a:lnTo>
                    <a:pt x="2460320" y="0"/>
                  </a:lnTo>
                  <a:lnTo>
                    <a:pt x="2460320" y="10020"/>
                  </a:lnTo>
                  <a:lnTo>
                    <a:pt x="2470315" y="10020"/>
                  </a:lnTo>
                  <a:lnTo>
                    <a:pt x="2470315" y="0"/>
                  </a:lnTo>
                  <a:close/>
                </a:path>
                <a:path w="4391025" h="10159">
                  <a:moveTo>
                    <a:pt x="2530335" y="0"/>
                  </a:moveTo>
                  <a:lnTo>
                    <a:pt x="2520327" y="0"/>
                  </a:lnTo>
                  <a:lnTo>
                    <a:pt x="2520327" y="10020"/>
                  </a:lnTo>
                  <a:lnTo>
                    <a:pt x="2530335" y="10020"/>
                  </a:lnTo>
                  <a:lnTo>
                    <a:pt x="2530335" y="0"/>
                  </a:lnTo>
                  <a:close/>
                </a:path>
                <a:path w="4391025" h="10159">
                  <a:moveTo>
                    <a:pt x="2590342" y="0"/>
                  </a:moveTo>
                  <a:lnTo>
                    <a:pt x="2580335" y="0"/>
                  </a:lnTo>
                  <a:lnTo>
                    <a:pt x="2580335" y="10020"/>
                  </a:lnTo>
                  <a:lnTo>
                    <a:pt x="2590342" y="10020"/>
                  </a:lnTo>
                  <a:lnTo>
                    <a:pt x="2590342" y="0"/>
                  </a:lnTo>
                  <a:close/>
                </a:path>
                <a:path w="4391025" h="10159">
                  <a:moveTo>
                    <a:pt x="2650350" y="0"/>
                  </a:moveTo>
                  <a:lnTo>
                    <a:pt x="2640342" y="0"/>
                  </a:lnTo>
                  <a:lnTo>
                    <a:pt x="2640342" y="10020"/>
                  </a:lnTo>
                  <a:lnTo>
                    <a:pt x="2650350" y="10020"/>
                  </a:lnTo>
                  <a:lnTo>
                    <a:pt x="2650350" y="0"/>
                  </a:lnTo>
                  <a:close/>
                </a:path>
                <a:path w="4391025" h="10159">
                  <a:moveTo>
                    <a:pt x="2710357" y="0"/>
                  </a:moveTo>
                  <a:lnTo>
                    <a:pt x="2700350" y="0"/>
                  </a:lnTo>
                  <a:lnTo>
                    <a:pt x="2700350" y="10020"/>
                  </a:lnTo>
                  <a:lnTo>
                    <a:pt x="2710357" y="10020"/>
                  </a:lnTo>
                  <a:lnTo>
                    <a:pt x="2710357" y="0"/>
                  </a:lnTo>
                  <a:close/>
                </a:path>
                <a:path w="4391025" h="10159">
                  <a:moveTo>
                    <a:pt x="2770365" y="0"/>
                  </a:moveTo>
                  <a:lnTo>
                    <a:pt x="2760357" y="0"/>
                  </a:lnTo>
                  <a:lnTo>
                    <a:pt x="2760357" y="10020"/>
                  </a:lnTo>
                  <a:lnTo>
                    <a:pt x="2770365" y="10020"/>
                  </a:lnTo>
                  <a:lnTo>
                    <a:pt x="2770365" y="0"/>
                  </a:lnTo>
                  <a:close/>
                </a:path>
                <a:path w="4391025" h="10159">
                  <a:moveTo>
                    <a:pt x="2890380" y="0"/>
                  </a:moveTo>
                  <a:lnTo>
                    <a:pt x="2880372" y="0"/>
                  </a:lnTo>
                  <a:lnTo>
                    <a:pt x="2880372" y="10020"/>
                  </a:lnTo>
                  <a:lnTo>
                    <a:pt x="2890380" y="10020"/>
                  </a:lnTo>
                  <a:lnTo>
                    <a:pt x="2890380" y="0"/>
                  </a:lnTo>
                  <a:close/>
                </a:path>
                <a:path w="4391025" h="10159">
                  <a:moveTo>
                    <a:pt x="2950387" y="0"/>
                  </a:moveTo>
                  <a:lnTo>
                    <a:pt x="2940380" y="0"/>
                  </a:lnTo>
                  <a:lnTo>
                    <a:pt x="2940380" y="10020"/>
                  </a:lnTo>
                  <a:lnTo>
                    <a:pt x="2950387" y="10020"/>
                  </a:lnTo>
                  <a:lnTo>
                    <a:pt x="2950387" y="0"/>
                  </a:lnTo>
                  <a:close/>
                </a:path>
                <a:path w="4391025" h="10159">
                  <a:moveTo>
                    <a:pt x="3010395" y="0"/>
                  </a:moveTo>
                  <a:lnTo>
                    <a:pt x="3000387" y="0"/>
                  </a:lnTo>
                  <a:lnTo>
                    <a:pt x="3000387" y="10020"/>
                  </a:lnTo>
                  <a:lnTo>
                    <a:pt x="3010395" y="10020"/>
                  </a:lnTo>
                  <a:lnTo>
                    <a:pt x="3010395" y="0"/>
                  </a:lnTo>
                  <a:close/>
                </a:path>
                <a:path w="4391025" h="10159">
                  <a:moveTo>
                    <a:pt x="3070402" y="0"/>
                  </a:moveTo>
                  <a:lnTo>
                    <a:pt x="3060395" y="0"/>
                  </a:lnTo>
                  <a:lnTo>
                    <a:pt x="3060395" y="10020"/>
                  </a:lnTo>
                  <a:lnTo>
                    <a:pt x="3070402" y="10020"/>
                  </a:lnTo>
                  <a:lnTo>
                    <a:pt x="3070402" y="0"/>
                  </a:lnTo>
                  <a:close/>
                </a:path>
                <a:path w="4391025" h="10159">
                  <a:moveTo>
                    <a:pt x="3130410" y="0"/>
                  </a:moveTo>
                  <a:lnTo>
                    <a:pt x="3120402" y="0"/>
                  </a:lnTo>
                  <a:lnTo>
                    <a:pt x="3120402" y="10020"/>
                  </a:lnTo>
                  <a:lnTo>
                    <a:pt x="3130410" y="10020"/>
                  </a:lnTo>
                  <a:lnTo>
                    <a:pt x="3130410" y="0"/>
                  </a:lnTo>
                  <a:close/>
                </a:path>
                <a:path w="4391025" h="10159">
                  <a:moveTo>
                    <a:pt x="3190417" y="0"/>
                  </a:moveTo>
                  <a:lnTo>
                    <a:pt x="3180410" y="0"/>
                  </a:lnTo>
                  <a:lnTo>
                    <a:pt x="3180410" y="10020"/>
                  </a:lnTo>
                  <a:lnTo>
                    <a:pt x="3190417" y="10020"/>
                  </a:lnTo>
                  <a:lnTo>
                    <a:pt x="3190417" y="0"/>
                  </a:lnTo>
                  <a:close/>
                </a:path>
                <a:path w="4391025" h="10159">
                  <a:moveTo>
                    <a:pt x="3250425" y="0"/>
                  </a:moveTo>
                  <a:lnTo>
                    <a:pt x="3240417" y="0"/>
                  </a:lnTo>
                  <a:lnTo>
                    <a:pt x="3240417" y="10020"/>
                  </a:lnTo>
                  <a:lnTo>
                    <a:pt x="3250425" y="10020"/>
                  </a:lnTo>
                  <a:lnTo>
                    <a:pt x="3250425" y="0"/>
                  </a:lnTo>
                  <a:close/>
                </a:path>
                <a:path w="4391025" h="10159">
                  <a:moveTo>
                    <a:pt x="3310432" y="0"/>
                  </a:moveTo>
                  <a:lnTo>
                    <a:pt x="3300425" y="0"/>
                  </a:lnTo>
                  <a:lnTo>
                    <a:pt x="3300425" y="10020"/>
                  </a:lnTo>
                  <a:lnTo>
                    <a:pt x="3310432" y="10020"/>
                  </a:lnTo>
                  <a:lnTo>
                    <a:pt x="3310432" y="0"/>
                  </a:lnTo>
                  <a:close/>
                </a:path>
                <a:path w="4391025" h="10159">
                  <a:moveTo>
                    <a:pt x="3370440" y="0"/>
                  </a:moveTo>
                  <a:lnTo>
                    <a:pt x="3360432" y="0"/>
                  </a:lnTo>
                  <a:lnTo>
                    <a:pt x="3360432" y="10020"/>
                  </a:lnTo>
                  <a:lnTo>
                    <a:pt x="3370440" y="10020"/>
                  </a:lnTo>
                  <a:lnTo>
                    <a:pt x="3370440" y="0"/>
                  </a:lnTo>
                  <a:close/>
                </a:path>
                <a:path w="4391025" h="10159">
                  <a:moveTo>
                    <a:pt x="3430447" y="0"/>
                  </a:moveTo>
                  <a:lnTo>
                    <a:pt x="3420440" y="0"/>
                  </a:lnTo>
                  <a:lnTo>
                    <a:pt x="3420440" y="10020"/>
                  </a:lnTo>
                  <a:lnTo>
                    <a:pt x="3430447" y="10020"/>
                  </a:lnTo>
                  <a:lnTo>
                    <a:pt x="3430447" y="0"/>
                  </a:lnTo>
                  <a:close/>
                </a:path>
                <a:path w="4391025" h="10159">
                  <a:moveTo>
                    <a:pt x="3490455" y="0"/>
                  </a:moveTo>
                  <a:lnTo>
                    <a:pt x="3480447" y="0"/>
                  </a:lnTo>
                  <a:lnTo>
                    <a:pt x="3480447" y="10020"/>
                  </a:lnTo>
                  <a:lnTo>
                    <a:pt x="3490455" y="10020"/>
                  </a:lnTo>
                  <a:lnTo>
                    <a:pt x="3490455" y="0"/>
                  </a:lnTo>
                  <a:close/>
                </a:path>
                <a:path w="4391025" h="10159">
                  <a:moveTo>
                    <a:pt x="3550462" y="0"/>
                  </a:moveTo>
                  <a:lnTo>
                    <a:pt x="3540455" y="0"/>
                  </a:lnTo>
                  <a:lnTo>
                    <a:pt x="3540455" y="10020"/>
                  </a:lnTo>
                  <a:lnTo>
                    <a:pt x="3550462" y="10020"/>
                  </a:lnTo>
                  <a:lnTo>
                    <a:pt x="3550462" y="0"/>
                  </a:lnTo>
                  <a:close/>
                </a:path>
                <a:path w="4391025" h="10159">
                  <a:moveTo>
                    <a:pt x="3610470" y="0"/>
                  </a:moveTo>
                  <a:lnTo>
                    <a:pt x="3600462" y="0"/>
                  </a:lnTo>
                  <a:lnTo>
                    <a:pt x="3600462" y="10020"/>
                  </a:lnTo>
                  <a:lnTo>
                    <a:pt x="3610470" y="10020"/>
                  </a:lnTo>
                  <a:lnTo>
                    <a:pt x="3610470" y="0"/>
                  </a:lnTo>
                  <a:close/>
                </a:path>
                <a:path w="4391025" h="10159">
                  <a:moveTo>
                    <a:pt x="3670477" y="0"/>
                  </a:moveTo>
                  <a:lnTo>
                    <a:pt x="3660470" y="0"/>
                  </a:lnTo>
                  <a:lnTo>
                    <a:pt x="3660470" y="10020"/>
                  </a:lnTo>
                  <a:lnTo>
                    <a:pt x="3670477" y="10020"/>
                  </a:lnTo>
                  <a:lnTo>
                    <a:pt x="3670477" y="0"/>
                  </a:lnTo>
                  <a:close/>
                </a:path>
                <a:path w="4391025" h="10159">
                  <a:moveTo>
                    <a:pt x="3730485" y="0"/>
                  </a:moveTo>
                  <a:lnTo>
                    <a:pt x="3720477" y="0"/>
                  </a:lnTo>
                  <a:lnTo>
                    <a:pt x="3720477" y="10020"/>
                  </a:lnTo>
                  <a:lnTo>
                    <a:pt x="3730485" y="10020"/>
                  </a:lnTo>
                  <a:lnTo>
                    <a:pt x="3730485" y="0"/>
                  </a:lnTo>
                  <a:close/>
                </a:path>
                <a:path w="4391025" h="10159">
                  <a:moveTo>
                    <a:pt x="3790492" y="0"/>
                  </a:moveTo>
                  <a:lnTo>
                    <a:pt x="3780485" y="0"/>
                  </a:lnTo>
                  <a:lnTo>
                    <a:pt x="3780485" y="10020"/>
                  </a:lnTo>
                  <a:lnTo>
                    <a:pt x="3790492" y="10020"/>
                  </a:lnTo>
                  <a:lnTo>
                    <a:pt x="3790492" y="0"/>
                  </a:lnTo>
                  <a:close/>
                </a:path>
                <a:path w="4391025" h="10159">
                  <a:moveTo>
                    <a:pt x="3850500" y="0"/>
                  </a:moveTo>
                  <a:lnTo>
                    <a:pt x="3840492" y="0"/>
                  </a:lnTo>
                  <a:lnTo>
                    <a:pt x="3840492" y="10020"/>
                  </a:lnTo>
                  <a:lnTo>
                    <a:pt x="3850500" y="10020"/>
                  </a:lnTo>
                  <a:lnTo>
                    <a:pt x="3850500" y="0"/>
                  </a:lnTo>
                  <a:close/>
                </a:path>
                <a:path w="4391025" h="10159">
                  <a:moveTo>
                    <a:pt x="3910507" y="0"/>
                  </a:moveTo>
                  <a:lnTo>
                    <a:pt x="3900500" y="0"/>
                  </a:lnTo>
                  <a:lnTo>
                    <a:pt x="3900500" y="10020"/>
                  </a:lnTo>
                  <a:lnTo>
                    <a:pt x="3910507" y="10020"/>
                  </a:lnTo>
                  <a:lnTo>
                    <a:pt x="3910507" y="0"/>
                  </a:lnTo>
                  <a:close/>
                </a:path>
                <a:path w="4391025" h="10159">
                  <a:moveTo>
                    <a:pt x="3970515" y="0"/>
                  </a:moveTo>
                  <a:lnTo>
                    <a:pt x="3960507" y="0"/>
                  </a:lnTo>
                  <a:lnTo>
                    <a:pt x="3960507" y="10020"/>
                  </a:lnTo>
                  <a:lnTo>
                    <a:pt x="3970515" y="10020"/>
                  </a:lnTo>
                  <a:lnTo>
                    <a:pt x="3970515" y="0"/>
                  </a:lnTo>
                  <a:close/>
                </a:path>
                <a:path w="4391025" h="10159">
                  <a:moveTo>
                    <a:pt x="4030522" y="0"/>
                  </a:moveTo>
                  <a:lnTo>
                    <a:pt x="4020515" y="0"/>
                  </a:lnTo>
                  <a:lnTo>
                    <a:pt x="4020515" y="10020"/>
                  </a:lnTo>
                  <a:lnTo>
                    <a:pt x="4030522" y="10020"/>
                  </a:lnTo>
                  <a:lnTo>
                    <a:pt x="4030522" y="0"/>
                  </a:lnTo>
                  <a:close/>
                </a:path>
                <a:path w="4391025" h="10159">
                  <a:moveTo>
                    <a:pt x="4090530" y="0"/>
                  </a:moveTo>
                  <a:lnTo>
                    <a:pt x="4080522" y="0"/>
                  </a:lnTo>
                  <a:lnTo>
                    <a:pt x="4080522" y="10020"/>
                  </a:lnTo>
                  <a:lnTo>
                    <a:pt x="4090530" y="10020"/>
                  </a:lnTo>
                  <a:lnTo>
                    <a:pt x="4090530" y="0"/>
                  </a:lnTo>
                  <a:close/>
                </a:path>
                <a:path w="4391025" h="10159">
                  <a:moveTo>
                    <a:pt x="4150537" y="0"/>
                  </a:moveTo>
                  <a:lnTo>
                    <a:pt x="4140530" y="0"/>
                  </a:lnTo>
                  <a:lnTo>
                    <a:pt x="4140530" y="10020"/>
                  </a:lnTo>
                  <a:lnTo>
                    <a:pt x="4150537" y="10020"/>
                  </a:lnTo>
                  <a:lnTo>
                    <a:pt x="4150537" y="0"/>
                  </a:lnTo>
                  <a:close/>
                </a:path>
                <a:path w="4391025" h="10159">
                  <a:moveTo>
                    <a:pt x="4210545" y="0"/>
                  </a:moveTo>
                  <a:lnTo>
                    <a:pt x="4200550" y="0"/>
                  </a:lnTo>
                  <a:lnTo>
                    <a:pt x="4200550" y="10020"/>
                  </a:lnTo>
                  <a:lnTo>
                    <a:pt x="4210545" y="10020"/>
                  </a:lnTo>
                  <a:lnTo>
                    <a:pt x="4210545" y="0"/>
                  </a:lnTo>
                  <a:close/>
                </a:path>
                <a:path w="4391025" h="10159">
                  <a:moveTo>
                    <a:pt x="4270553" y="0"/>
                  </a:moveTo>
                  <a:lnTo>
                    <a:pt x="4260558" y="0"/>
                  </a:lnTo>
                  <a:lnTo>
                    <a:pt x="4260558" y="10020"/>
                  </a:lnTo>
                  <a:lnTo>
                    <a:pt x="4270553" y="10020"/>
                  </a:lnTo>
                  <a:lnTo>
                    <a:pt x="4270553" y="0"/>
                  </a:lnTo>
                  <a:close/>
                </a:path>
                <a:path w="4391025" h="10159">
                  <a:moveTo>
                    <a:pt x="4330560" y="0"/>
                  </a:moveTo>
                  <a:lnTo>
                    <a:pt x="4320565" y="0"/>
                  </a:lnTo>
                  <a:lnTo>
                    <a:pt x="4320565" y="10020"/>
                  </a:lnTo>
                  <a:lnTo>
                    <a:pt x="4330560" y="10020"/>
                  </a:lnTo>
                  <a:lnTo>
                    <a:pt x="4330560" y="0"/>
                  </a:lnTo>
                  <a:close/>
                </a:path>
                <a:path w="4391025" h="10159">
                  <a:moveTo>
                    <a:pt x="4390568" y="0"/>
                  </a:moveTo>
                  <a:lnTo>
                    <a:pt x="4380573" y="0"/>
                  </a:lnTo>
                  <a:lnTo>
                    <a:pt x="4380573" y="10020"/>
                  </a:lnTo>
                  <a:lnTo>
                    <a:pt x="4390568" y="10020"/>
                  </a:lnTo>
                  <a:lnTo>
                    <a:pt x="4390568" y="0"/>
                  </a:lnTo>
                  <a:close/>
                </a:path>
              </a:pathLst>
            </a:custGeom>
            <a:solidFill>
              <a:srgbClr val="C7C6C3"/>
            </a:solidFill>
          </p:spPr>
          <p:txBody>
            <a:bodyPr wrap="square" lIns="0" tIns="0" rIns="0" bIns="0" rtlCol="0"/>
            <a:lstStyle/>
            <a:p>
              <a:endParaRPr sz="1588"/>
            </a:p>
          </p:txBody>
        </p:sp>
        <p:sp>
          <p:nvSpPr>
            <p:cNvPr id="22" name="object 22"/>
            <p:cNvSpPr/>
            <p:nvPr/>
          </p:nvSpPr>
          <p:spPr>
            <a:xfrm>
              <a:off x="8723503" y="906081"/>
              <a:ext cx="4150995" cy="10160"/>
            </a:xfrm>
            <a:custGeom>
              <a:avLst/>
              <a:gdLst/>
              <a:ahLst/>
              <a:cxnLst/>
              <a:rect l="l" t="t" r="r" b="b"/>
              <a:pathLst>
                <a:path w="4150995" h="10159">
                  <a:moveTo>
                    <a:pt x="9994" y="0"/>
                  </a:moveTo>
                  <a:lnTo>
                    <a:pt x="0" y="0"/>
                  </a:lnTo>
                  <a:lnTo>
                    <a:pt x="0" y="10020"/>
                  </a:lnTo>
                  <a:lnTo>
                    <a:pt x="9994" y="10020"/>
                  </a:lnTo>
                  <a:lnTo>
                    <a:pt x="9994" y="0"/>
                  </a:lnTo>
                  <a:close/>
                </a:path>
                <a:path w="4150995" h="10159">
                  <a:moveTo>
                    <a:pt x="70002" y="0"/>
                  </a:moveTo>
                  <a:lnTo>
                    <a:pt x="60007" y="0"/>
                  </a:lnTo>
                  <a:lnTo>
                    <a:pt x="60007" y="10020"/>
                  </a:lnTo>
                  <a:lnTo>
                    <a:pt x="70002" y="10020"/>
                  </a:lnTo>
                  <a:lnTo>
                    <a:pt x="70002" y="0"/>
                  </a:lnTo>
                  <a:close/>
                </a:path>
                <a:path w="4150995" h="10159">
                  <a:moveTo>
                    <a:pt x="130009" y="0"/>
                  </a:moveTo>
                  <a:lnTo>
                    <a:pt x="120015" y="0"/>
                  </a:lnTo>
                  <a:lnTo>
                    <a:pt x="120015" y="10020"/>
                  </a:lnTo>
                  <a:lnTo>
                    <a:pt x="130009" y="10020"/>
                  </a:lnTo>
                  <a:lnTo>
                    <a:pt x="130009" y="0"/>
                  </a:lnTo>
                  <a:close/>
                </a:path>
                <a:path w="4150995" h="10159">
                  <a:moveTo>
                    <a:pt x="190017" y="0"/>
                  </a:moveTo>
                  <a:lnTo>
                    <a:pt x="180022" y="0"/>
                  </a:lnTo>
                  <a:lnTo>
                    <a:pt x="180022" y="10020"/>
                  </a:lnTo>
                  <a:lnTo>
                    <a:pt x="190017" y="10020"/>
                  </a:lnTo>
                  <a:lnTo>
                    <a:pt x="190017" y="0"/>
                  </a:lnTo>
                  <a:close/>
                </a:path>
                <a:path w="4150995" h="10159">
                  <a:moveTo>
                    <a:pt x="250024" y="0"/>
                  </a:moveTo>
                  <a:lnTo>
                    <a:pt x="240030" y="0"/>
                  </a:lnTo>
                  <a:lnTo>
                    <a:pt x="240030" y="10020"/>
                  </a:lnTo>
                  <a:lnTo>
                    <a:pt x="250024" y="10020"/>
                  </a:lnTo>
                  <a:lnTo>
                    <a:pt x="250024" y="0"/>
                  </a:lnTo>
                  <a:close/>
                </a:path>
                <a:path w="4150995" h="10159">
                  <a:moveTo>
                    <a:pt x="310032" y="0"/>
                  </a:moveTo>
                  <a:lnTo>
                    <a:pt x="300037" y="0"/>
                  </a:lnTo>
                  <a:lnTo>
                    <a:pt x="300037" y="10020"/>
                  </a:lnTo>
                  <a:lnTo>
                    <a:pt x="310032" y="10020"/>
                  </a:lnTo>
                  <a:lnTo>
                    <a:pt x="310032" y="0"/>
                  </a:lnTo>
                  <a:close/>
                </a:path>
                <a:path w="4150995" h="10159">
                  <a:moveTo>
                    <a:pt x="370039" y="0"/>
                  </a:moveTo>
                  <a:lnTo>
                    <a:pt x="360045" y="0"/>
                  </a:lnTo>
                  <a:lnTo>
                    <a:pt x="360045" y="10020"/>
                  </a:lnTo>
                  <a:lnTo>
                    <a:pt x="370039" y="10020"/>
                  </a:lnTo>
                  <a:lnTo>
                    <a:pt x="370039" y="0"/>
                  </a:lnTo>
                  <a:close/>
                </a:path>
                <a:path w="4150995" h="10159">
                  <a:moveTo>
                    <a:pt x="430047" y="0"/>
                  </a:moveTo>
                  <a:lnTo>
                    <a:pt x="420052" y="0"/>
                  </a:lnTo>
                  <a:lnTo>
                    <a:pt x="420052" y="10020"/>
                  </a:lnTo>
                  <a:lnTo>
                    <a:pt x="430047" y="10020"/>
                  </a:lnTo>
                  <a:lnTo>
                    <a:pt x="430047" y="0"/>
                  </a:lnTo>
                  <a:close/>
                </a:path>
                <a:path w="4150995" h="10159">
                  <a:moveTo>
                    <a:pt x="550062" y="0"/>
                  </a:moveTo>
                  <a:lnTo>
                    <a:pt x="540067" y="0"/>
                  </a:lnTo>
                  <a:lnTo>
                    <a:pt x="540067" y="10020"/>
                  </a:lnTo>
                  <a:lnTo>
                    <a:pt x="550062" y="10020"/>
                  </a:lnTo>
                  <a:lnTo>
                    <a:pt x="550062" y="0"/>
                  </a:lnTo>
                  <a:close/>
                </a:path>
                <a:path w="4150995" h="10159">
                  <a:moveTo>
                    <a:pt x="610069" y="0"/>
                  </a:moveTo>
                  <a:lnTo>
                    <a:pt x="600075" y="0"/>
                  </a:lnTo>
                  <a:lnTo>
                    <a:pt x="600075" y="10020"/>
                  </a:lnTo>
                  <a:lnTo>
                    <a:pt x="610069" y="10020"/>
                  </a:lnTo>
                  <a:lnTo>
                    <a:pt x="610069" y="0"/>
                  </a:lnTo>
                  <a:close/>
                </a:path>
                <a:path w="4150995" h="10159">
                  <a:moveTo>
                    <a:pt x="670077" y="0"/>
                  </a:moveTo>
                  <a:lnTo>
                    <a:pt x="660082" y="0"/>
                  </a:lnTo>
                  <a:lnTo>
                    <a:pt x="660082" y="10020"/>
                  </a:lnTo>
                  <a:lnTo>
                    <a:pt x="670077" y="10020"/>
                  </a:lnTo>
                  <a:lnTo>
                    <a:pt x="670077" y="0"/>
                  </a:lnTo>
                  <a:close/>
                </a:path>
                <a:path w="4150995" h="10159">
                  <a:moveTo>
                    <a:pt x="730084" y="0"/>
                  </a:moveTo>
                  <a:lnTo>
                    <a:pt x="720090" y="0"/>
                  </a:lnTo>
                  <a:lnTo>
                    <a:pt x="720090" y="10020"/>
                  </a:lnTo>
                  <a:lnTo>
                    <a:pt x="730084" y="10020"/>
                  </a:lnTo>
                  <a:lnTo>
                    <a:pt x="730084" y="0"/>
                  </a:lnTo>
                  <a:close/>
                </a:path>
                <a:path w="4150995" h="10159">
                  <a:moveTo>
                    <a:pt x="790092" y="0"/>
                  </a:moveTo>
                  <a:lnTo>
                    <a:pt x="780097" y="0"/>
                  </a:lnTo>
                  <a:lnTo>
                    <a:pt x="780097" y="10020"/>
                  </a:lnTo>
                  <a:lnTo>
                    <a:pt x="790092" y="10020"/>
                  </a:lnTo>
                  <a:lnTo>
                    <a:pt x="790092" y="0"/>
                  </a:lnTo>
                  <a:close/>
                </a:path>
                <a:path w="4150995" h="10159">
                  <a:moveTo>
                    <a:pt x="850099" y="0"/>
                  </a:moveTo>
                  <a:lnTo>
                    <a:pt x="840105" y="0"/>
                  </a:lnTo>
                  <a:lnTo>
                    <a:pt x="840105" y="10020"/>
                  </a:lnTo>
                  <a:lnTo>
                    <a:pt x="850099" y="10020"/>
                  </a:lnTo>
                  <a:lnTo>
                    <a:pt x="850099" y="0"/>
                  </a:lnTo>
                  <a:close/>
                </a:path>
                <a:path w="4150995" h="10159">
                  <a:moveTo>
                    <a:pt x="910107" y="0"/>
                  </a:moveTo>
                  <a:lnTo>
                    <a:pt x="900112" y="0"/>
                  </a:lnTo>
                  <a:lnTo>
                    <a:pt x="900112" y="10020"/>
                  </a:lnTo>
                  <a:lnTo>
                    <a:pt x="910107" y="10020"/>
                  </a:lnTo>
                  <a:lnTo>
                    <a:pt x="910107" y="0"/>
                  </a:lnTo>
                  <a:close/>
                </a:path>
                <a:path w="4150995" h="10159">
                  <a:moveTo>
                    <a:pt x="970114" y="0"/>
                  </a:moveTo>
                  <a:lnTo>
                    <a:pt x="960120" y="0"/>
                  </a:lnTo>
                  <a:lnTo>
                    <a:pt x="960120" y="10020"/>
                  </a:lnTo>
                  <a:lnTo>
                    <a:pt x="970114" y="10020"/>
                  </a:lnTo>
                  <a:lnTo>
                    <a:pt x="970114" y="0"/>
                  </a:lnTo>
                  <a:close/>
                </a:path>
                <a:path w="4150995" h="10159">
                  <a:moveTo>
                    <a:pt x="1030122" y="0"/>
                  </a:moveTo>
                  <a:lnTo>
                    <a:pt x="1020127" y="0"/>
                  </a:lnTo>
                  <a:lnTo>
                    <a:pt x="1020127" y="10020"/>
                  </a:lnTo>
                  <a:lnTo>
                    <a:pt x="1030122" y="10020"/>
                  </a:lnTo>
                  <a:lnTo>
                    <a:pt x="1030122" y="0"/>
                  </a:lnTo>
                  <a:close/>
                </a:path>
                <a:path w="4150995" h="10159">
                  <a:moveTo>
                    <a:pt x="1087145" y="0"/>
                  </a:moveTo>
                  <a:lnTo>
                    <a:pt x="1080135" y="0"/>
                  </a:lnTo>
                  <a:lnTo>
                    <a:pt x="1080135" y="10020"/>
                  </a:lnTo>
                  <a:lnTo>
                    <a:pt x="1087145" y="10020"/>
                  </a:lnTo>
                  <a:lnTo>
                    <a:pt x="1087145" y="0"/>
                  </a:lnTo>
                  <a:close/>
                </a:path>
                <a:path w="4150995" h="10159">
                  <a:moveTo>
                    <a:pt x="1210144" y="0"/>
                  </a:moveTo>
                  <a:lnTo>
                    <a:pt x="1200150" y="0"/>
                  </a:lnTo>
                  <a:lnTo>
                    <a:pt x="1200150" y="10020"/>
                  </a:lnTo>
                  <a:lnTo>
                    <a:pt x="1210144" y="10020"/>
                  </a:lnTo>
                  <a:lnTo>
                    <a:pt x="1210144" y="0"/>
                  </a:lnTo>
                  <a:close/>
                </a:path>
                <a:path w="4150995" h="10159">
                  <a:moveTo>
                    <a:pt x="1270152" y="0"/>
                  </a:moveTo>
                  <a:lnTo>
                    <a:pt x="1260157" y="0"/>
                  </a:lnTo>
                  <a:lnTo>
                    <a:pt x="1260157" y="10020"/>
                  </a:lnTo>
                  <a:lnTo>
                    <a:pt x="1270152" y="10020"/>
                  </a:lnTo>
                  <a:lnTo>
                    <a:pt x="1270152" y="0"/>
                  </a:lnTo>
                  <a:close/>
                </a:path>
                <a:path w="4150995" h="10159">
                  <a:moveTo>
                    <a:pt x="1330159" y="0"/>
                  </a:moveTo>
                  <a:lnTo>
                    <a:pt x="1320165" y="0"/>
                  </a:lnTo>
                  <a:lnTo>
                    <a:pt x="1320165" y="10020"/>
                  </a:lnTo>
                  <a:lnTo>
                    <a:pt x="1330159" y="10020"/>
                  </a:lnTo>
                  <a:lnTo>
                    <a:pt x="1330159" y="0"/>
                  </a:lnTo>
                  <a:close/>
                </a:path>
                <a:path w="4150995" h="10159">
                  <a:moveTo>
                    <a:pt x="1390167" y="0"/>
                  </a:moveTo>
                  <a:lnTo>
                    <a:pt x="1380172" y="0"/>
                  </a:lnTo>
                  <a:lnTo>
                    <a:pt x="1380172" y="10020"/>
                  </a:lnTo>
                  <a:lnTo>
                    <a:pt x="1390167" y="10020"/>
                  </a:lnTo>
                  <a:lnTo>
                    <a:pt x="1390167" y="0"/>
                  </a:lnTo>
                  <a:close/>
                </a:path>
                <a:path w="4150995" h="10159">
                  <a:moveTo>
                    <a:pt x="1450187" y="0"/>
                  </a:moveTo>
                  <a:lnTo>
                    <a:pt x="1440180" y="0"/>
                  </a:lnTo>
                  <a:lnTo>
                    <a:pt x="1440180" y="10020"/>
                  </a:lnTo>
                  <a:lnTo>
                    <a:pt x="1450187" y="10020"/>
                  </a:lnTo>
                  <a:lnTo>
                    <a:pt x="1450187" y="0"/>
                  </a:lnTo>
                  <a:close/>
                </a:path>
                <a:path w="4150995" h="10159">
                  <a:moveTo>
                    <a:pt x="1510195" y="0"/>
                  </a:moveTo>
                  <a:lnTo>
                    <a:pt x="1500187" y="0"/>
                  </a:lnTo>
                  <a:lnTo>
                    <a:pt x="1500187" y="10020"/>
                  </a:lnTo>
                  <a:lnTo>
                    <a:pt x="1510195" y="10020"/>
                  </a:lnTo>
                  <a:lnTo>
                    <a:pt x="1510195" y="0"/>
                  </a:lnTo>
                  <a:close/>
                </a:path>
                <a:path w="4150995" h="10159">
                  <a:moveTo>
                    <a:pt x="1570202" y="0"/>
                  </a:moveTo>
                  <a:lnTo>
                    <a:pt x="1560195" y="0"/>
                  </a:lnTo>
                  <a:lnTo>
                    <a:pt x="1560195" y="10020"/>
                  </a:lnTo>
                  <a:lnTo>
                    <a:pt x="1570202" y="10020"/>
                  </a:lnTo>
                  <a:lnTo>
                    <a:pt x="1570202" y="0"/>
                  </a:lnTo>
                  <a:close/>
                </a:path>
                <a:path w="4150995" h="10159">
                  <a:moveTo>
                    <a:pt x="1630210" y="0"/>
                  </a:moveTo>
                  <a:lnTo>
                    <a:pt x="1620202" y="0"/>
                  </a:lnTo>
                  <a:lnTo>
                    <a:pt x="1620202" y="10020"/>
                  </a:lnTo>
                  <a:lnTo>
                    <a:pt x="1630210" y="10020"/>
                  </a:lnTo>
                  <a:lnTo>
                    <a:pt x="1630210" y="0"/>
                  </a:lnTo>
                  <a:close/>
                </a:path>
                <a:path w="4150995" h="10159">
                  <a:moveTo>
                    <a:pt x="1690217" y="0"/>
                  </a:moveTo>
                  <a:lnTo>
                    <a:pt x="1680210" y="0"/>
                  </a:lnTo>
                  <a:lnTo>
                    <a:pt x="1680210" y="10020"/>
                  </a:lnTo>
                  <a:lnTo>
                    <a:pt x="1690217" y="10020"/>
                  </a:lnTo>
                  <a:lnTo>
                    <a:pt x="1690217" y="0"/>
                  </a:lnTo>
                  <a:close/>
                </a:path>
                <a:path w="4150995" h="10159">
                  <a:moveTo>
                    <a:pt x="1750225" y="0"/>
                  </a:moveTo>
                  <a:lnTo>
                    <a:pt x="1740217" y="0"/>
                  </a:lnTo>
                  <a:lnTo>
                    <a:pt x="1740217" y="10020"/>
                  </a:lnTo>
                  <a:lnTo>
                    <a:pt x="1750225" y="10020"/>
                  </a:lnTo>
                  <a:lnTo>
                    <a:pt x="1750225" y="0"/>
                  </a:lnTo>
                  <a:close/>
                </a:path>
                <a:path w="4150995" h="10159">
                  <a:moveTo>
                    <a:pt x="1810232" y="0"/>
                  </a:moveTo>
                  <a:lnTo>
                    <a:pt x="1800225" y="0"/>
                  </a:lnTo>
                  <a:lnTo>
                    <a:pt x="1800225" y="10020"/>
                  </a:lnTo>
                  <a:lnTo>
                    <a:pt x="1810232" y="10020"/>
                  </a:lnTo>
                  <a:lnTo>
                    <a:pt x="1810232" y="0"/>
                  </a:lnTo>
                  <a:close/>
                </a:path>
                <a:path w="4150995" h="10159">
                  <a:moveTo>
                    <a:pt x="1870240" y="0"/>
                  </a:moveTo>
                  <a:lnTo>
                    <a:pt x="1860232" y="0"/>
                  </a:lnTo>
                  <a:lnTo>
                    <a:pt x="1860232" y="10020"/>
                  </a:lnTo>
                  <a:lnTo>
                    <a:pt x="1870240" y="10020"/>
                  </a:lnTo>
                  <a:lnTo>
                    <a:pt x="1870240" y="0"/>
                  </a:lnTo>
                  <a:close/>
                </a:path>
                <a:path w="4150995" h="10159">
                  <a:moveTo>
                    <a:pt x="1930247" y="0"/>
                  </a:moveTo>
                  <a:lnTo>
                    <a:pt x="1920240" y="0"/>
                  </a:lnTo>
                  <a:lnTo>
                    <a:pt x="1920240" y="10020"/>
                  </a:lnTo>
                  <a:lnTo>
                    <a:pt x="1930247" y="10020"/>
                  </a:lnTo>
                  <a:lnTo>
                    <a:pt x="1930247" y="0"/>
                  </a:lnTo>
                  <a:close/>
                </a:path>
                <a:path w="4150995" h="10159">
                  <a:moveTo>
                    <a:pt x="1990255" y="0"/>
                  </a:moveTo>
                  <a:lnTo>
                    <a:pt x="1980247" y="0"/>
                  </a:lnTo>
                  <a:lnTo>
                    <a:pt x="1980247" y="10020"/>
                  </a:lnTo>
                  <a:lnTo>
                    <a:pt x="1990255" y="10020"/>
                  </a:lnTo>
                  <a:lnTo>
                    <a:pt x="1990255" y="0"/>
                  </a:lnTo>
                  <a:close/>
                </a:path>
                <a:path w="4150995" h="10159">
                  <a:moveTo>
                    <a:pt x="2050262" y="0"/>
                  </a:moveTo>
                  <a:lnTo>
                    <a:pt x="2040255" y="0"/>
                  </a:lnTo>
                  <a:lnTo>
                    <a:pt x="2040255" y="10020"/>
                  </a:lnTo>
                  <a:lnTo>
                    <a:pt x="2050262" y="10020"/>
                  </a:lnTo>
                  <a:lnTo>
                    <a:pt x="2050262" y="0"/>
                  </a:lnTo>
                  <a:close/>
                </a:path>
                <a:path w="4150995" h="10159">
                  <a:moveTo>
                    <a:pt x="2110270" y="0"/>
                  </a:moveTo>
                  <a:lnTo>
                    <a:pt x="2100262" y="0"/>
                  </a:lnTo>
                  <a:lnTo>
                    <a:pt x="2100262" y="10020"/>
                  </a:lnTo>
                  <a:lnTo>
                    <a:pt x="2110270" y="10020"/>
                  </a:lnTo>
                  <a:lnTo>
                    <a:pt x="2110270" y="0"/>
                  </a:lnTo>
                  <a:close/>
                </a:path>
                <a:path w="4150995" h="10159">
                  <a:moveTo>
                    <a:pt x="2170277" y="0"/>
                  </a:moveTo>
                  <a:lnTo>
                    <a:pt x="2160270" y="0"/>
                  </a:lnTo>
                  <a:lnTo>
                    <a:pt x="2160270" y="10020"/>
                  </a:lnTo>
                  <a:lnTo>
                    <a:pt x="2170277" y="10020"/>
                  </a:lnTo>
                  <a:lnTo>
                    <a:pt x="2170277" y="0"/>
                  </a:lnTo>
                  <a:close/>
                </a:path>
                <a:path w="4150995" h="10159">
                  <a:moveTo>
                    <a:pt x="2230285" y="0"/>
                  </a:moveTo>
                  <a:lnTo>
                    <a:pt x="2220277" y="0"/>
                  </a:lnTo>
                  <a:lnTo>
                    <a:pt x="2220277" y="10020"/>
                  </a:lnTo>
                  <a:lnTo>
                    <a:pt x="2230285" y="10020"/>
                  </a:lnTo>
                  <a:lnTo>
                    <a:pt x="2230285" y="0"/>
                  </a:lnTo>
                  <a:close/>
                </a:path>
                <a:path w="4150995" h="10159">
                  <a:moveTo>
                    <a:pt x="2290292" y="0"/>
                  </a:moveTo>
                  <a:lnTo>
                    <a:pt x="2280285" y="0"/>
                  </a:lnTo>
                  <a:lnTo>
                    <a:pt x="2280285" y="10020"/>
                  </a:lnTo>
                  <a:lnTo>
                    <a:pt x="2290292" y="10020"/>
                  </a:lnTo>
                  <a:lnTo>
                    <a:pt x="2290292" y="0"/>
                  </a:lnTo>
                  <a:close/>
                </a:path>
                <a:path w="4150995" h="10159">
                  <a:moveTo>
                    <a:pt x="2350300" y="0"/>
                  </a:moveTo>
                  <a:lnTo>
                    <a:pt x="2340292" y="0"/>
                  </a:lnTo>
                  <a:lnTo>
                    <a:pt x="2340292" y="10020"/>
                  </a:lnTo>
                  <a:lnTo>
                    <a:pt x="2350300" y="10020"/>
                  </a:lnTo>
                  <a:lnTo>
                    <a:pt x="2350300" y="0"/>
                  </a:lnTo>
                  <a:close/>
                </a:path>
                <a:path w="4150995" h="10159">
                  <a:moveTo>
                    <a:pt x="2410307" y="0"/>
                  </a:moveTo>
                  <a:lnTo>
                    <a:pt x="2400300" y="0"/>
                  </a:lnTo>
                  <a:lnTo>
                    <a:pt x="2400300" y="10020"/>
                  </a:lnTo>
                  <a:lnTo>
                    <a:pt x="2410307" y="10020"/>
                  </a:lnTo>
                  <a:lnTo>
                    <a:pt x="2410307" y="0"/>
                  </a:lnTo>
                  <a:close/>
                </a:path>
                <a:path w="4150995" h="10159">
                  <a:moveTo>
                    <a:pt x="2470315" y="0"/>
                  </a:moveTo>
                  <a:lnTo>
                    <a:pt x="2460307" y="0"/>
                  </a:lnTo>
                  <a:lnTo>
                    <a:pt x="2460307" y="10020"/>
                  </a:lnTo>
                  <a:lnTo>
                    <a:pt x="2470315" y="10020"/>
                  </a:lnTo>
                  <a:lnTo>
                    <a:pt x="2470315" y="0"/>
                  </a:lnTo>
                  <a:close/>
                </a:path>
                <a:path w="4150995" h="10159">
                  <a:moveTo>
                    <a:pt x="2530322" y="0"/>
                  </a:moveTo>
                  <a:lnTo>
                    <a:pt x="2520315" y="0"/>
                  </a:lnTo>
                  <a:lnTo>
                    <a:pt x="2520315" y="10020"/>
                  </a:lnTo>
                  <a:lnTo>
                    <a:pt x="2530322" y="10020"/>
                  </a:lnTo>
                  <a:lnTo>
                    <a:pt x="2530322" y="0"/>
                  </a:lnTo>
                  <a:close/>
                </a:path>
                <a:path w="4150995" h="10159">
                  <a:moveTo>
                    <a:pt x="2590330" y="0"/>
                  </a:moveTo>
                  <a:lnTo>
                    <a:pt x="2580322" y="0"/>
                  </a:lnTo>
                  <a:lnTo>
                    <a:pt x="2580322" y="10020"/>
                  </a:lnTo>
                  <a:lnTo>
                    <a:pt x="2590330" y="10020"/>
                  </a:lnTo>
                  <a:lnTo>
                    <a:pt x="2590330" y="0"/>
                  </a:lnTo>
                  <a:close/>
                </a:path>
                <a:path w="4150995" h="10159">
                  <a:moveTo>
                    <a:pt x="2650337" y="0"/>
                  </a:moveTo>
                  <a:lnTo>
                    <a:pt x="2640330" y="0"/>
                  </a:lnTo>
                  <a:lnTo>
                    <a:pt x="2640330" y="10020"/>
                  </a:lnTo>
                  <a:lnTo>
                    <a:pt x="2650337" y="10020"/>
                  </a:lnTo>
                  <a:lnTo>
                    <a:pt x="2650337" y="0"/>
                  </a:lnTo>
                  <a:close/>
                </a:path>
                <a:path w="4150995" h="10159">
                  <a:moveTo>
                    <a:pt x="2710345" y="0"/>
                  </a:moveTo>
                  <a:lnTo>
                    <a:pt x="2700337" y="0"/>
                  </a:lnTo>
                  <a:lnTo>
                    <a:pt x="2700337" y="10020"/>
                  </a:lnTo>
                  <a:lnTo>
                    <a:pt x="2710345" y="10020"/>
                  </a:lnTo>
                  <a:lnTo>
                    <a:pt x="2710345" y="0"/>
                  </a:lnTo>
                  <a:close/>
                </a:path>
                <a:path w="4150995" h="10159">
                  <a:moveTo>
                    <a:pt x="2770352" y="0"/>
                  </a:moveTo>
                  <a:lnTo>
                    <a:pt x="2760345" y="0"/>
                  </a:lnTo>
                  <a:lnTo>
                    <a:pt x="2760345" y="10020"/>
                  </a:lnTo>
                  <a:lnTo>
                    <a:pt x="2770352" y="10020"/>
                  </a:lnTo>
                  <a:lnTo>
                    <a:pt x="2770352" y="0"/>
                  </a:lnTo>
                  <a:close/>
                </a:path>
                <a:path w="4150995" h="10159">
                  <a:moveTo>
                    <a:pt x="2830360" y="0"/>
                  </a:moveTo>
                  <a:lnTo>
                    <a:pt x="2820352" y="0"/>
                  </a:lnTo>
                  <a:lnTo>
                    <a:pt x="2820352" y="10020"/>
                  </a:lnTo>
                  <a:lnTo>
                    <a:pt x="2830360" y="10020"/>
                  </a:lnTo>
                  <a:lnTo>
                    <a:pt x="2830360" y="0"/>
                  </a:lnTo>
                  <a:close/>
                </a:path>
                <a:path w="4150995" h="10159">
                  <a:moveTo>
                    <a:pt x="2890367" y="0"/>
                  </a:moveTo>
                  <a:lnTo>
                    <a:pt x="2880360" y="0"/>
                  </a:lnTo>
                  <a:lnTo>
                    <a:pt x="2880360" y="10020"/>
                  </a:lnTo>
                  <a:lnTo>
                    <a:pt x="2890367" y="10020"/>
                  </a:lnTo>
                  <a:lnTo>
                    <a:pt x="2890367" y="0"/>
                  </a:lnTo>
                  <a:close/>
                </a:path>
                <a:path w="4150995" h="10159">
                  <a:moveTo>
                    <a:pt x="2950375" y="0"/>
                  </a:moveTo>
                  <a:lnTo>
                    <a:pt x="2940367" y="0"/>
                  </a:lnTo>
                  <a:lnTo>
                    <a:pt x="2940367" y="10020"/>
                  </a:lnTo>
                  <a:lnTo>
                    <a:pt x="2950375" y="10020"/>
                  </a:lnTo>
                  <a:lnTo>
                    <a:pt x="2950375" y="0"/>
                  </a:lnTo>
                  <a:close/>
                </a:path>
                <a:path w="4150995" h="10159">
                  <a:moveTo>
                    <a:pt x="3010382" y="0"/>
                  </a:moveTo>
                  <a:lnTo>
                    <a:pt x="3000375" y="0"/>
                  </a:lnTo>
                  <a:lnTo>
                    <a:pt x="3000375" y="10020"/>
                  </a:lnTo>
                  <a:lnTo>
                    <a:pt x="3010382" y="10020"/>
                  </a:lnTo>
                  <a:lnTo>
                    <a:pt x="3010382" y="0"/>
                  </a:lnTo>
                  <a:close/>
                </a:path>
                <a:path w="4150995" h="10159">
                  <a:moveTo>
                    <a:pt x="3070390" y="0"/>
                  </a:moveTo>
                  <a:lnTo>
                    <a:pt x="3060382" y="0"/>
                  </a:lnTo>
                  <a:lnTo>
                    <a:pt x="3060382" y="10020"/>
                  </a:lnTo>
                  <a:lnTo>
                    <a:pt x="3070390" y="10020"/>
                  </a:lnTo>
                  <a:lnTo>
                    <a:pt x="3070390" y="0"/>
                  </a:lnTo>
                  <a:close/>
                </a:path>
                <a:path w="4150995" h="10159">
                  <a:moveTo>
                    <a:pt x="3130397" y="0"/>
                  </a:moveTo>
                  <a:lnTo>
                    <a:pt x="3120402" y="0"/>
                  </a:lnTo>
                  <a:lnTo>
                    <a:pt x="3120402" y="10020"/>
                  </a:lnTo>
                  <a:lnTo>
                    <a:pt x="3130397" y="10020"/>
                  </a:lnTo>
                  <a:lnTo>
                    <a:pt x="3130397" y="0"/>
                  </a:lnTo>
                  <a:close/>
                </a:path>
                <a:path w="4150995" h="10159">
                  <a:moveTo>
                    <a:pt x="3190405" y="0"/>
                  </a:moveTo>
                  <a:lnTo>
                    <a:pt x="3180410" y="0"/>
                  </a:lnTo>
                  <a:lnTo>
                    <a:pt x="3180410" y="10020"/>
                  </a:lnTo>
                  <a:lnTo>
                    <a:pt x="3190405" y="10020"/>
                  </a:lnTo>
                  <a:lnTo>
                    <a:pt x="3190405" y="0"/>
                  </a:lnTo>
                  <a:close/>
                </a:path>
                <a:path w="4150995" h="10159">
                  <a:moveTo>
                    <a:pt x="3250412" y="0"/>
                  </a:moveTo>
                  <a:lnTo>
                    <a:pt x="3240417" y="0"/>
                  </a:lnTo>
                  <a:lnTo>
                    <a:pt x="3240417" y="10020"/>
                  </a:lnTo>
                  <a:lnTo>
                    <a:pt x="3250412" y="10020"/>
                  </a:lnTo>
                  <a:lnTo>
                    <a:pt x="3250412" y="0"/>
                  </a:lnTo>
                  <a:close/>
                </a:path>
                <a:path w="4150995" h="10159">
                  <a:moveTo>
                    <a:pt x="3310420" y="0"/>
                  </a:moveTo>
                  <a:lnTo>
                    <a:pt x="3300425" y="0"/>
                  </a:lnTo>
                  <a:lnTo>
                    <a:pt x="3300425" y="10020"/>
                  </a:lnTo>
                  <a:lnTo>
                    <a:pt x="3310420" y="10020"/>
                  </a:lnTo>
                  <a:lnTo>
                    <a:pt x="3310420" y="0"/>
                  </a:lnTo>
                  <a:close/>
                </a:path>
                <a:path w="4150995" h="10159">
                  <a:moveTo>
                    <a:pt x="3370427" y="0"/>
                  </a:moveTo>
                  <a:lnTo>
                    <a:pt x="3360432" y="0"/>
                  </a:lnTo>
                  <a:lnTo>
                    <a:pt x="3360432" y="10020"/>
                  </a:lnTo>
                  <a:lnTo>
                    <a:pt x="3370427" y="10020"/>
                  </a:lnTo>
                  <a:lnTo>
                    <a:pt x="3370427" y="0"/>
                  </a:lnTo>
                  <a:close/>
                </a:path>
                <a:path w="4150995" h="10159">
                  <a:moveTo>
                    <a:pt x="3430435" y="0"/>
                  </a:moveTo>
                  <a:lnTo>
                    <a:pt x="3420440" y="0"/>
                  </a:lnTo>
                  <a:lnTo>
                    <a:pt x="3420440" y="10020"/>
                  </a:lnTo>
                  <a:lnTo>
                    <a:pt x="3430435" y="10020"/>
                  </a:lnTo>
                  <a:lnTo>
                    <a:pt x="3430435" y="0"/>
                  </a:lnTo>
                  <a:close/>
                </a:path>
                <a:path w="4150995" h="10159">
                  <a:moveTo>
                    <a:pt x="3550450" y="0"/>
                  </a:moveTo>
                  <a:lnTo>
                    <a:pt x="3540455" y="0"/>
                  </a:lnTo>
                  <a:lnTo>
                    <a:pt x="3540455" y="10020"/>
                  </a:lnTo>
                  <a:lnTo>
                    <a:pt x="3550450" y="10020"/>
                  </a:lnTo>
                  <a:lnTo>
                    <a:pt x="3550450" y="0"/>
                  </a:lnTo>
                  <a:close/>
                </a:path>
                <a:path w="4150995" h="10159">
                  <a:moveTo>
                    <a:pt x="3610457" y="0"/>
                  </a:moveTo>
                  <a:lnTo>
                    <a:pt x="3600462" y="0"/>
                  </a:lnTo>
                  <a:lnTo>
                    <a:pt x="3600462" y="10020"/>
                  </a:lnTo>
                  <a:lnTo>
                    <a:pt x="3610457" y="10020"/>
                  </a:lnTo>
                  <a:lnTo>
                    <a:pt x="3610457" y="0"/>
                  </a:lnTo>
                  <a:close/>
                </a:path>
                <a:path w="4150995" h="10159">
                  <a:moveTo>
                    <a:pt x="3670465" y="0"/>
                  </a:moveTo>
                  <a:lnTo>
                    <a:pt x="3660470" y="0"/>
                  </a:lnTo>
                  <a:lnTo>
                    <a:pt x="3660470" y="10020"/>
                  </a:lnTo>
                  <a:lnTo>
                    <a:pt x="3670465" y="10020"/>
                  </a:lnTo>
                  <a:lnTo>
                    <a:pt x="3670465" y="0"/>
                  </a:lnTo>
                  <a:close/>
                </a:path>
                <a:path w="4150995" h="10159">
                  <a:moveTo>
                    <a:pt x="3730472" y="0"/>
                  </a:moveTo>
                  <a:lnTo>
                    <a:pt x="3720477" y="0"/>
                  </a:lnTo>
                  <a:lnTo>
                    <a:pt x="3720477" y="10020"/>
                  </a:lnTo>
                  <a:lnTo>
                    <a:pt x="3730472" y="10020"/>
                  </a:lnTo>
                  <a:lnTo>
                    <a:pt x="3730472" y="0"/>
                  </a:lnTo>
                  <a:close/>
                </a:path>
                <a:path w="4150995" h="10159">
                  <a:moveTo>
                    <a:pt x="3790480" y="0"/>
                  </a:moveTo>
                  <a:lnTo>
                    <a:pt x="3780485" y="0"/>
                  </a:lnTo>
                  <a:lnTo>
                    <a:pt x="3780485" y="10020"/>
                  </a:lnTo>
                  <a:lnTo>
                    <a:pt x="3790480" y="10020"/>
                  </a:lnTo>
                  <a:lnTo>
                    <a:pt x="3790480" y="0"/>
                  </a:lnTo>
                  <a:close/>
                </a:path>
                <a:path w="4150995" h="10159">
                  <a:moveTo>
                    <a:pt x="3850487" y="0"/>
                  </a:moveTo>
                  <a:lnTo>
                    <a:pt x="3840492" y="0"/>
                  </a:lnTo>
                  <a:lnTo>
                    <a:pt x="3840492" y="10020"/>
                  </a:lnTo>
                  <a:lnTo>
                    <a:pt x="3850487" y="10020"/>
                  </a:lnTo>
                  <a:lnTo>
                    <a:pt x="3850487" y="0"/>
                  </a:lnTo>
                  <a:close/>
                </a:path>
                <a:path w="4150995" h="10159">
                  <a:moveTo>
                    <a:pt x="3910495" y="0"/>
                  </a:moveTo>
                  <a:lnTo>
                    <a:pt x="3900500" y="0"/>
                  </a:lnTo>
                  <a:lnTo>
                    <a:pt x="3900500" y="10020"/>
                  </a:lnTo>
                  <a:lnTo>
                    <a:pt x="3910495" y="10020"/>
                  </a:lnTo>
                  <a:lnTo>
                    <a:pt x="3910495" y="0"/>
                  </a:lnTo>
                  <a:close/>
                </a:path>
                <a:path w="4150995" h="10159">
                  <a:moveTo>
                    <a:pt x="3970502" y="0"/>
                  </a:moveTo>
                  <a:lnTo>
                    <a:pt x="3960507" y="0"/>
                  </a:lnTo>
                  <a:lnTo>
                    <a:pt x="3960507" y="10020"/>
                  </a:lnTo>
                  <a:lnTo>
                    <a:pt x="3970502" y="10020"/>
                  </a:lnTo>
                  <a:lnTo>
                    <a:pt x="3970502" y="0"/>
                  </a:lnTo>
                  <a:close/>
                </a:path>
                <a:path w="4150995" h="10159">
                  <a:moveTo>
                    <a:pt x="4030510" y="0"/>
                  </a:moveTo>
                  <a:lnTo>
                    <a:pt x="4020515" y="0"/>
                  </a:lnTo>
                  <a:lnTo>
                    <a:pt x="4020515" y="10020"/>
                  </a:lnTo>
                  <a:lnTo>
                    <a:pt x="4030510" y="10020"/>
                  </a:lnTo>
                  <a:lnTo>
                    <a:pt x="4030510" y="0"/>
                  </a:lnTo>
                  <a:close/>
                </a:path>
                <a:path w="4150995" h="10159">
                  <a:moveTo>
                    <a:pt x="4090517" y="0"/>
                  </a:moveTo>
                  <a:lnTo>
                    <a:pt x="4080522" y="0"/>
                  </a:lnTo>
                  <a:lnTo>
                    <a:pt x="4080522" y="10020"/>
                  </a:lnTo>
                  <a:lnTo>
                    <a:pt x="4090517" y="10020"/>
                  </a:lnTo>
                  <a:lnTo>
                    <a:pt x="4090517" y="0"/>
                  </a:lnTo>
                  <a:close/>
                </a:path>
                <a:path w="4150995" h="10159">
                  <a:moveTo>
                    <a:pt x="4150525" y="0"/>
                  </a:moveTo>
                  <a:lnTo>
                    <a:pt x="4140530" y="0"/>
                  </a:lnTo>
                  <a:lnTo>
                    <a:pt x="4140530" y="10020"/>
                  </a:lnTo>
                  <a:lnTo>
                    <a:pt x="4150525" y="10020"/>
                  </a:lnTo>
                  <a:lnTo>
                    <a:pt x="4150525" y="0"/>
                  </a:lnTo>
                  <a:close/>
                </a:path>
              </a:pathLst>
            </a:custGeom>
            <a:solidFill>
              <a:srgbClr val="C7C6C3"/>
            </a:solidFill>
          </p:spPr>
          <p:txBody>
            <a:bodyPr wrap="square" lIns="0" tIns="0" rIns="0" bIns="0" rtlCol="0"/>
            <a:lstStyle/>
            <a:p>
              <a:endParaRPr sz="1588"/>
            </a:p>
          </p:txBody>
        </p:sp>
      </p:grpSp>
      <p:sp>
        <p:nvSpPr>
          <p:cNvPr id="23" name="object 23"/>
          <p:cNvSpPr txBox="1"/>
          <p:nvPr/>
        </p:nvSpPr>
        <p:spPr>
          <a:xfrm>
            <a:off x="838241" y="2094702"/>
            <a:ext cx="159684" cy="139696"/>
          </a:xfrm>
          <a:prstGeom prst="rect">
            <a:avLst/>
          </a:prstGeom>
        </p:spPr>
        <p:txBody>
          <a:bodyPr vert="horz" wrap="square" lIns="0" tIns="10646" rIns="0" bIns="0" rtlCol="0">
            <a:spAutoFit/>
          </a:bodyPr>
          <a:lstStyle/>
          <a:p>
            <a:pPr marL="11206">
              <a:spcBef>
                <a:spcPts val="84"/>
              </a:spcBef>
            </a:pPr>
            <a:r>
              <a:rPr sz="838" spc="-22">
                <a:latin typeface="Segoe UI"/>
                <a:cs typeface="Segoe UI"/>
              </a:rPr>
              <a:t>0.0</a:t>
            </a:r>
            <a:endParaRPr sz="838">
              <a:latin typeface="Segoe UI"/>
              <a:cs typeface="Segoe UI"/>
            </a:endParaRPr>
          </a:p>
        </p:txBody>
      </p:sp>
      <p:sp>
        <p:nvSpPr>
          <p:cNvPr id="24" name="object 24"/>
          <p:cNvSpPr txBox="1"/>
          <p:nvPr/>
        </p:nvSpPr>
        <p:spPr>
          <a:xfrm>
            <a:off x="838241" y="1407604"/>
            <a:ext cx="159684" cy="139696"/>
          </a:xfrm>
          <a:prstGeom prst="rect">
            <a:avLst/>
          </a:prstGeom>
        </p:spPr>
        <p:txBody>
          <a:bodyPr vert="horz" wrap="square" lIns="0" tIns="10646" rIns="0" bIns="0" rtlCol="0">
            <a:spAutoFit/>
          </a:bodyPr>
          <a:lstStyle/>
          <a:p>
            <a:pPr marL="11206">
              <a:spcBef>
                <a:spcPts val="84"/>
              </a:spcBef>
            </a:pPr>
            <a:r>
              <a:rPr sz="838" spc="-22">
                <a:latin typeface="Segoe UI"/>
                <a:cs typeface="Segoe UI"/>
              </a:rPr>
              <a:t>0.5</a:t>
            </a:r>
            <a:endParaRPr sz="838">
              <a:latin typeface="Segoe UI"/>
              <a:cs typeface="Segoe UI"/>
            </a:endParaRPr>
          </a:p>
        </p:txBody>
      </p:sp>
      <p:sp>
        <p:nvSpPr>
          <p:cNvPr id="25" name="object 25"/>
          <p:cNvSpPr txBox="1"/>
          <p:nvPr/>
        </p:nvSpPr>
        <p:spPr>
          <a:xfrm>
            <a:off x="838241" y="720506"/>
            <a:ext cx="159684" cy="139696"/>
          </a:xfrm>
          <a:prstGeom prst="rect">
            <a:avLst/>
          </a:prstGeom>
        </p:spPr>
        <p:txBody>
          <a:bodyPr vert="horz" wrap="square" lIns="0" tIns="10646" rIns="0" bIns="0" rtlCol="0">
            <a:spAutoFit/>
          </a:bodyPr>
          <a:lstStyle/>
          <a:p>
            <a:pPr marL="11206">
              <a:spcBef>
                <a:spcPts val="84"/>
              </a:spcBef>
            </a:pPr>
            <a:r>
              <a:rPr sz="838" spc="-22">
                <a:latin typeface="Segoe UI"/>
                <a:cs typeface="Segoe UI"/>
              </a:rPr>
              <a:t>1.0</a:t>
            </a:r>
            <a:endParaRPr sz="838">
              <a:latin typeface="Segoe UI"/>
              <a:cs typeface="Segoe UI"/>
            </a:endParaRPr>
          </a:p>
        </p:txBody>
      </p:sp>
      <p:sp>
        <p:nvSpPr>
          <p:cNvPr id="26" name="object 26"/>
          <p:cNvSpPr txBox="1"/>
          <p:nvPr/>
        </p:nvSpPr>
        <p:spPr>
          <a:xfrm>
            <a:off x="6229286" y="2799662"/>
            <a:ext cx="316006" cy="182173"/>
          </a:xfrm>
          <a:prstGeom prst="rect">
            <a:avLst/>
          </a:prstGeom>
        </p:spPr>
        <p:txBody>
          <a:bodyPr vert="horz" wrap="square" lIns="0" tIns="12326" rIns="0" bIns="0" rtlCol="0">
            <a:spAutoFit/>
          </a:bodyPr>
          <a:lstStyle/>
          <a:p>
            <a:pPr marL="11206">
              <a:spcBef>
                <a:spcPts val="97"/>
              </a:spcBef>
            </a:pPr>
            <a:r>
              <a:rPr sz="1103" spc="-22">
                <a:solidFill>
                  <a:srgbClr val="252423"/>
                </a:solidFill>
                <a:latin typeface="Tahoma"/>
                <a:cs typeface="Tahoma"/>
              </a:rPr>
              <a:t>Plant</a:t>
            </a:r>
            <a:endParaRPr sz="1103">
              <a:latin typeface="Tahoma"/>
              <a:cs typeface="Tahoma"/>
            </a:endParaRPr>
          </a:p>
        </p:txBody>
      </p:sp>
      <p:sp>
        <p:nvSpPr>
          <p:cNvPr id="27" name="object 27"/>
          <p:cNvSpPr txBox="1"/>
          <p:nvPr/>
        </p:nvSpPr>
        <p:spPr>
          <a:xfrm>
            <a:off x="485877" y="1049207"/>
            <a:ext cx="153888" cy="875179"/>
          </a:xfrm>
          <a:prstGeom prst="rect">
            <a:avLst/>
          </a:prstGeom>
        </p:spPr>
        <p:txBody>
          <a:bodyPr vert="vert270" wrap="square" lIns="0" tIns="0" rIns="0" bIns="0" rtlCol="0">
            <a:spAutoFit/>
          </a:bodyPr>
          <a:lstStyle/>
          <a:p>
            <a:pPr marL="11206">
              <a:lnSpc>
                <a:spcPts val="1174"/>
              </a:lnSpc>
            </a:pPr>
            <a:r>
              <a:rPr sz="1103" spc="-40">
                <a:latin typeface="Tahoma"/>
                <a:cs typeface="Tahoma"/>
              </a:rPr>
              <a:t>Percent</a:t>
            </a:r>
            <a:r>
              <a:rPr sz="1103" spc="-62">
                <a:latin typeface="Tahoma"/>
                <a:cs typeface="Tahoma"/>
              </a:rPr>
              <a:t> </a:t>
            </a:r>
            <a:r>
              <a:rPr sz="1103" spc="-57">
                <a:latin typeface="Tahoma"/>
                <a:cs typeface="Tahoma"/>
              </a:rPr>
              <a:t>of </a:t>
            </a:r>
            <a:r>
              <a:rPr sz="1103" spc="-22">
                <a:latin typeface="Tahoma"/>
                <a:cs typeface="Tahoma"/>
              </a:rPr>
              <a:t>RAP</a:t>
            </a:r>
            <a:endParaRPr sz="1103">
              <a:latin typeface="Tahoma"/>
              <a:cs typeface="Tahoma"/>
            </a:endParaRPr>
          </a:p>
        </p:txBody>
      </p:sp>
      <p:sp>
        <p:nvSpPr>
          <p:cNvPr id="28" name="object 28"/>
          <p:cNvSpPr txBox="1"/>
          <p:nvPr/>
        </p:nvSpPr>
        <p:spPr>
          <a:xfrm rot="19500000">
            <a:off x="572228" y="2427509"/>
            <a:ext cx="799376" cy="102592"/>
          </a:xfrm>
          <a:prstGeom prst="rect">
            <a:avLst/>
          </a:prstGeom>
        </p:spPr>
        <p:txBody>
          <a:bodyPr vert="horz" wrap="square" lIns="0" tIns="0" rIns="0" bIns="0" rtlCol="0">
            <a:spAutoFit/>
          </a:bodyPr>
          <a:lstStyle/>
          <a:p>
            <a:pPr>
              <a:lnSpc>
                <a:spcPts val="833"/>
              </a:lnSpc>
            </a:pPr>
            <a:r>
              <a:rPr sz="838" spc="-22">
                <a:latin typeface="Segoe UI"/>
                <a:cs typeface="Segoe UI"/>
              </a:rPr>
              <a:t>APAC </a:t>
            </a:r>
            <a:r>
              <a:rPr sz="838">
                <a:latin typeface="Segoe UI"/>
                <a:cs typeface="Segoe UI"/>
              </a:rPr>
              <a:t>-</a:t>
            </a:r>
            <a:r>
              <a:rPr sz="838" spc="-18">
                <a:latin typeface="Segoe UI"/>
                <a:cs typeface="Segoe UI"/>
              </a:rPr>
              <a:t> </a:t>
            </a:r>
            <a:r>
              <a:rPr sz="838">
                <a:latin typeface="Segoe UI"/>
                <a:cs typeface="Segoe UI"/>
              </a:rPr>
              <a:t>Old</a:t>
            </a:r>
            <a:r>
              <a:rPr sz="838" spc="-22">
                <a:latin typeface="Segoe UI"/>
                <a:cs typeface="Segoe UI"/>
              </a:rPr>
              <a:t> </a:t>
            </a:r>
            <a:r>
              <a:rPr sz="838" spc="-18">
                <a:latin typeface="Segoe UI"/>
                <a:cs typeface="Segoe UI"/>
              </a:rPr>
              <a:t>Cas…</a:t>
            </a:r>
            <a:endParaRPr sz="838">
              <a:latin typeface="Segoe UI"/>
              <a:cs typeface="Segoe UI"/>
            </a:endParaRPr>
          </a:p>
        </p:txBody>
      </p:sp>
      <p:sp>
        <p:nvSpPr>
          <p:cNvPr id="29" name="object 29"/>
          <p:cNvSpPr txBox="1"/>
          <p:nvPr/>
        </p:nvSpPr>
        <p:spPr>
          <a:xfrm rot="19500000">
            <a:off x="930383" y="2427762"/>
            <a:ext cx="800486" cy="102592"/>
          </a:xfrm>
          <a:prstGeom prst="rect">
            <a:avLst/>
          </a:prstGeom>
        </p:spPr>
        <p:txBody>
          <a:bodyPr vert="horz" wrap="square" lIns="0" tIns="0" rIns="0" bIns="0" rtlCol="0">
            <a:spAutoFit/>
          </a:bodyPr>
          <a:lstStyle/>
          <a:p>
            <a:pPr>
              <a:lnSpc>
                <a:spcPts val="833"/>
              </a:lnSpc>
            </a:pPr>
            <a:r>
              <a:rPr sz="838" spc="-22">
                <a:latin typeface="Segoe UI"/>
                <a:cs typeface="Segoe UI"/>
              </a:rPr>
              <a:t>APAC</a:t>
            </a:r>
            <a:r>
              <a:rPr sz="838" spc="-31">
                <a:latin typeface="Segoe UI"/>
                <a:cs typeface="Segoe UI"/>
              </a:rPr>
              <a:t> </a:t>
            </a:r>
            <a:r>
              <a:rPr sz="838">
                <a:latin typeface="Segoe UI"/>
                <a:cs typeface="Segoe UI"/>
              </a:rPr>
              <a:t>Central</a:t>
            </a:r>
            <a:r>
              <a:rPr sz="838" spc="-31">
                <a:latin typeface="Segoe UI"/>
                <a:cs typeface="Segoe UI"/>
              </a:rPr>
              <a:t> </a:t>
            </a:r>
            <a:r>
              <a:rPr sz="838">
                <a:latin typeface="Segoe UI"/>
                <a:cs typeface="Segoe UI"/>
              </a:rPr>
              <a:t>-</a:t>
            </a:r>
            <a:r>
              <a:rPr sz="838" spc="-31">
                <a:latin typeface="Segoe UI"/>
                <a:cs typeface="Segoe UI"/>
              </a:rPr>
              <a:t> </a:t>
            </a:r>
            <a:r>
              <a:rPr sz="838" spc="-44">
                <a:latin typeface="Segoe UI"/>
                <a:cs typeface="Segoe UI"/>
              </a:rPr>
              <a:t>…</a:t>
            </a:r>
            <a:endParaRPr sz="838">
              <a:latin typeface="Segoe UI"/>
              <a:cs typeface="Segoe UI"/>
            </a:endParaRPr>
          </a:p>
        </p:txBody>
      </p:sp>
      <p:sp>
        <p:nvSpPr>
          <p:cNvPr id="30" name="object 30"/>
          <p:cNvSpPr txBox="1"/>
          <p:nvPr/>
        </p:nvSpPr>
        <p:spPr>
          <a:xfrm rot="19500000">
            <a:off x="1289332" y="2427762"/>
            <a:ext cx="800486" cy="102592"/>
          </a:xfrm>
          <a:prstGeom prst="rect">
            <a:avLst/>
          </a:prstGeom>
        </p:spPr>
        <p:txBody>
          <a:bodyPr vert="horz" wrap="square" lIns="0" tIns="0" rIns="0" bIns="0" rtlCol="0">
            <a:spAutoFit/>
          </a:bodyPr>
          <a:lstStyle/>
          <a:p>
            <a:pPr>
              <a:lnSpc>
                <a:spcPts val="833"/>
              </a:lnSpc>
            </a:pPr>
            <a:r>
              <a:rPr sz="838" spc="-22" dirty="0">
                <a:latin typeface="Segoe UI"/>
                <a:cs typeface="Segoe UI"/>
              </a:rPr>
              <a:t>APAC</a:t>
            </a:r>
            <a:r>
              <a:rPr sz="838" spc="-31" dirty="0">
                <a:latin typeface="Segoe UI"/>
                <a:cs typeface="Segoe UI"/>
              </a:rPr>
              <a:t> </a:t>
            </a:r>
            <a:r>
              <a:rPr sz="838" dirty="0">
                <a:latin typeface="Segoe UI"/>
                <a:cs typeface="Segoe UI"/>
              </a:rPr>
              <a:t>Central</a:t>
            </a:r>
            <a:r>
              <a:rPr sz="838" spc="-31" dirty="0">
                <a:latin typeface="Segoe UI"/>
                <a:cs typeface="Segoe UI"/>
              </a:rPr>
              <a:t> </a:t>
            </a:r>
            <a:r>
              <a:rPr sz="838" dirty="0">
                <a:latin typeface="Segoe UI"/>
                <a:cs typeface="Segoe UI"/>
              </a:rPr>
              <a:t>-</a:t>
            </a:r>
            <a:r>
              <a:rPr sz="838" spc="-31" dirty="0">
                <a:latin typeface="Segoe UI"/>
                <a:cs typeface="Segoe UI"/>
              </a:rPr>
              <a:t> </a:t>
            </a:r>
            <a:r>
              <a:rPr sz="838" spc="-44" dirty="0">
                <a:latin typeface="Segoe UI"/>
                <a:cs typeface="Segoe UI"/>
              </a:rPr>
              <a:t>…</a:t>
            </a:r>
            <a:endParaRPr sz="838" dirty="0">
              <a:latin typeface="Segoe UI"/>
              <a:cs typeface="Segoe UI"/>
            </a:endParaRPr>
          </a:p>
        </p:txBody>
      </p:sp>
      <p:sp>
        <p:nvSpPr>
          <p:cNvPr id="31" name="object 31"/>
          <p:cNvSpPr txBox="1"/>
          <p:nvPr/>
        </p:nvSpPr>
        <p:spPr>
          <a:xfrm rot="19500000">
            <a:off x="1648281" y="2427762"/>
            <a:ext cx="800486" cy="102592"/>
          </a:xfrm>
          <a:prstGeom prst="rect">
            <a:avLst/>
          </a:prstGeom>
        </p:spPr>
        <p:txBody>
          <a:bodyPr vert="horz" wrap="square" lIns="0" tIns="0" rIns="0" bIns="0" rtlCol="0">
            <a:spAutoFit/>
          </a:bodyPr>
          <a:lstStyle/>
          <a:p>
            <a:pPr>
              <a:lnSpc>
                <a:spcPts val="833"/>
              </a:lnSpc>
            </a:pPr>
            <a:r>
              <a:rPr sz="838" spc="-22">
                <a:latin typeface="Segoe UI"/>
                <a:cs typeface="Segoe UI"/>
              </a:rPr>
              <a:t>APAC</a:t>
            </a:r>
            <a:r>
              <a:rPr sz="838" spc="-31">
                <a:latin typeface="Segoe UI"/>
                <a:cs typeface="Segoe UI"/>
              </a:rPr>
              <a:t> </a:t>
            </a:r>
            <a:r>
              <a:rPr sz="838">
                <a:latin typeface="Segoe UI"/>
                <a:cs typeface="Segoe UI"/>
              </a:rPr>
              <a:t>Central</a:t>
            </a:r>
            <a:r>
              <a:rPr sz="838" spc="-31">
                <a:latin typeface="Segoe UI"/>
                <a:cs typeface="Segoe UI"/>
              </a:rPr>
              <a:t> </a:t>
            </a:r>
            <a:r>
              <a:rPr sz="838">
                <a:latin typeface="Segoe UI"/>
                <a:cs typeface="Segoe UI"/>
              </a:rPr>
              <a:t>-</a:t>
            </a:r>
            <a:r>
              <a:rPr sz="838" spc="-31">
                <a:latin typeface="Segoe UI"/>
                <a:cs typeface="Segoe UI"/>
              </a:rPr>
              <a:t> </a:t>
            </a:r>
            <a:r>
              <a:rPr sz="838" spc="-44">
                <a:latin typeface="Segoe UI"/>
                <a:cs typeface="Segoe UI"/>
              </a:rPr>
              <a:t>…</a:t>
            </a:r>
            <a:endParaRPr sz="838">
              <a:latin typeface="Segoe UI"/>
              <a:cs typeface="Segoe UI"/>
            </a:endParaRPr>
          </a:p>
        </p:txBody>
      </p:sp>
      <p:sp>
        <p:nvSpPr>
          <p:cNvPr id="32" name="object 32"/>
          <p:cNvSpPr txBox="1"/>
          <p:nvPr/>
        </p:nvSpPr>
        <p:spPr>
          <a:xfrm rot="19500000">
            <a:off x="2017198" y="2424592"/>
            <a:ext cx="789381" cy="102592"/>
          </a:xfrm>
          <a:prstGeom prst="rect">
            <a:avLst/>
          </a:prstGeom>
        </p:spPr>
        <p:txBody>
          <a:bodyPr vert="horz" wrap="square" lIns="0" tIns="0" rIns="0" bIns="0" rtlCol="0">
            <a:spAutoFit/>
          </a:bodyPr>
          <a:lstStyle/>
          <a:p>
            <a:pPr>
              <a:lnSpc>
                <a:spcPts val="833"/>
              </a:lnSpc>
            </a:pPr>
            <a:r>
              <a:rPr sz="838" spc="-22">
                <a:latin typeface="Segoe UI"/>
                <a:cs typeface="Segoe UI"/>
              </a:rPr>
              <a:t>APAC</a:t>
            </a:r>
            <a:r>
              <a:rPr sz="838" spc="-18">
                <a:latin typeface="Segoe UI"/>
                <a:cs typeface="Segoe UI"/>
              </a:rPr>
              <a:t> </a:t>
            </a:r>
            <a:r>
              <a:rPr sz="838">
                <a:latin typeface="Segoe UI"/>
                <a:cs typeface="Segoe UI"/>
              </a:rPr>
              <a:t>TN</a:t>
            </a:r>
            <a:r>
              <a:rPr sz="838" spc="-18">
                <a:latin typeface="Segoe UI"/>
                <a:cs typeface="Segoe UI"/>
              </a:rPr>
              <a:t> </a:t>
            </a:r>
            <a:r>
              <a:rPr sz="838">
                <a:latin typeface="Segoe UI"/>
                <a:cs typeface="Segoe UI"/>
              </a:rPr>
              <a:t>-</a:t>
            </a:r>
            <a:r>
              <a:rPr sz="838" spc="-18">
                <a:latin typeface="Segoe UI"/>
                <a:cs typeface="Segoe UI"/>
              </a:rPr>
              <a:t> </a:t>
            </a:r>
            <a:r>
              <a:rPr sz="838" spc="-9">
                <a:latin typeface="Segoe UI"/>
                <a:cs typeface="Segoe UI"/>
              </a:rPr>
              <a:t>Forr…</a:t>
            </a:r>
            <a:endParaRPr sz="838">
              <a:latin typeface="Segoe UI"/>
              <a:cs typeface="Segoe UI"/>
            </a:endParaRPr>
          </a:p>
        </p:txBody>
      </p:sp>
      <p:sp>
        <p:nvSpPr>
          <p:cNvPr id="33" name="object 33"/>
          <p:cNvSpPr txBox="1"/>
          <p:nvPr/>
        </p:nvSpPr>
        <p:spPr>
          <a:xfrm rot="19500000">
            <a:off x="2369175" y="2426809"/>
            <a:ext cx="797155" cy="102592"/>
          </a:xfrm>
          <a:prstGeom prst="rect">
            <a:avLst/>
          </a:prstGeom>
        </p:spPr>
        <p:txBody>
          <a:bodyPr vert="horz" wrap="square" lIns="0" tIns="0" rIns="0" bIns="0" rtlCol="0">
            <a:spAutoFit/>
          </a:bodyPr>
          <a:lstStyle/>
          <a:p>
            <a:pPr>
              <a:lnSpc>
                <a:spcPts val="833"/>
              </a:lnSpc>
            </a:pPr>
            <a:r>
              <a:rPr sz="838" spc="-22">
                <a:latin typeface="Segoe UI"/>
                <a:cs typeface="Segoe UI"/>
              </a:rPr>
              <a:t>APAC</a:t>
            </a:r>
            <a:r>
              <a:rPr sz="838" spc="-18">
                <a:latin typeface="Segoe UI"/>
                <a:cs typeface="Segoe UI"/>
              </a:rPr>
              <a:t> </a:t>
            </a:r>
            <a:r>
              <a:rPr sz="838">
                <a:latin typeface="Segoe UI"/>
                <a:cs typeface="Segoe UI"/>
              </a:rPr>
              <a:t>TN</a:t>
            </a:r>
            <a:r>
              <a:rPr sz="838" spc="-18">
                <a:latin typeface="Segoe UI"/>
                <a:cs typeface="Segoe UI"/>
              </a:rPr>
              <a:t> </a:t>
            </a:r>
            <a:r>
              <a:rPr sz="838">
                <a:latin typeface="Segoe UI"/>
                <a:cs typeface="Segoe UI"/>
              </a:rPr>
              <a:t>-</a:t>
            </a:r>
            <a:r>
              <a:rPr sz="838" spc="-18">
                <a:latin typeface="Segoe UI"/>
                <a:cs typeface="Segoe UI"/>
              </a:rPr>
              <a:t> Wes…</a:t>
            </a:r>
            <a:endParaRPr sz="838">
              <a:latin typeface="Segoe UI"/>
              <a:cs typeface="Segoe UI"/>
            </a:endParaRPr>
          </a:p>
        </p:txBody>
      </p:sp>
      <p:sp>
        <p:nvSpPr>
          <p:cNvPr id="34" name="object 34"/>
          <p:cNvSpPr txBox="1"/>
          <p:nvPr/>
        </p:nvSpPr>
        <p:spPr>
          <a:xfrm rot="19500000">
            <a:off x="2730369" y="2426095"/>
            <a:ext cx="794378" cy="102592"/>
          </a:xfrm>
          <a:prstGeom prst="rect">
            <a:avLst/>
          </a:prstGeom>
        </p:spPr>
        <p:txBody>
          <a:bodyPr vert="horz" wrap="square" lIns="0" tIns="0" rIns="0" bIns="0" rtlCol="0">
            <a:spAutoFit/>
          </a:bodyPr>
          <a:lstStyle/>
          <a:p>
            <a:pPr>
              <a:lnSpc>
                <a:spcPts val="833"/>
              </a:lnSpc>
            </a:pPr>
            <a:r>
              <a:rPr sz="838">
                <a:latin typeface="Segoe UI"/>
                <a:cs typeface="Segoe UI"/>
              </a:rPr>
              <a:t>Atlas</a:t>
            </a:r>
            <a:r>
              <a:rPr sz="838" spc="-18">
                <a:latin typeface="Segoe UI"/>
                <a:cs typeface="Segoe UI"/>
              </a:rPr>
              <a:t> </a:t>
            </a:r>
            <a:r>
              <a:rPr sz="838" spc="-9">
                <a:latin typeface="Segoe UI"/>
                <a:cs typeface="Segoe UI"/>
              </a:rPr>
              <a:t>Asphalt</a:t>
            </a:r>
            <a:r>
              <a:rPr sz="838" spc="-13">
                <a:latin typeface="Segoe UI"/>
                <a:cs typeface="Segoe UI"/>
              </a:rPr>
              <a:t> </a:t>
            </a:r>
            <a:r>
              <a:rPr sz="838">
                <a:latin typeface="Segoe UI"/>
                <a:cs typeface="Segoe UI"/>
              </a:rPr>
              <a:t>-</a:t>
            </a:r>
            <a:r>
              <a:rPr sz="838" spc="-18">
                <a:latin typeface="Segoe UI"/>
                <a:cs typeface="Segoe UI"/>
              </a:rPr>
              <a:t> </a:t>
            </a:r>
            <a:r>
              <a:rPr sz="838" spc="-44">
                <a:latin typeface="Segoe UI"/>
                <a:cs typeface="Segoe UI"/>
              </a:rPr>
              <a:t>…</a:t>
            </a:r>
            <a:endParaRPr sz="838">
              <a:latin typeface="Segoe UI"/>
              <a:cs typeface="Segoe UI"/>
            </a:endParaRPr>
          </a:p>
        </p:txBody>
      </p:sp>
      <p:sp>
        <p:nvSpPr>
          <p:cNvPr id="35" name="object 35"/>
          <p:cNvSpPr txBox="1"/>
          <p:nvPr/>
        </p:nvSpPr>
        <p:spPr>
          <a:xfrm rot="19500000">
            <a:off x="3089318" y="2426095"/>
            <a:ext cx="794378" cy="102592"/>
          </a:xfrm>
          <a:prstGeom prst="rect">
            <a:avLst/>
          </a:prstGeom>
        </p:spPr>
        <p:txBody>
          <a:bodyPr vert="horz" wrap="square" lIns="0" tIns="0" rIns="0" bIns="0" rtlCol="0">
            <a:spAutoFit/>
          </a:bodyPr>
          <a:lstStyle/>
          <a:p>
            <a:pPr>
              <a:lnSpc>
                <a:spcPts val="833"/>
              </a:lnSpc>
            </a:pPr>
            <a:r>
              <a:rPr sz="838">
                <a:latin typeface="Segoe UI"/>
                <a:cs typeface="Segoe UI"/>
              </a:rPr>
              <a:t>Atlas</a:t>
            </a:r>
            <a:r>
              <a:rPr sz="838" spc="-18">
                <a:latin typeface="Segoe UI"/>
                <a:cs typeface="Segoe UI"/>
              </a:rPr>
              <a:t> </a:t>
            </a:r>
            <a:r>
              <a:rPr sz="838" spc="-9">
                <a:latin typeface="Segoe UI"/>
                <a:cs typeface="Segoe UI"/>
              </a:rPr>
              <a:t>Asphalt</a:t>
            </a:r>
            <a:r>
              <a:rPr sz="838" spc="-13">
                <a:latin typeface="Segoe UI"/>
                <a:cs typeface="Segoe UI"/>
              </a:rPr>
              <a:t> </a:t>
            </a:r>
            <a:r>
              <a:rPr sz="838">
                <a:latin typeface="Segoe UI"/>
                <a:cs typeface="Segoe UI"/>
              </a:rPr>
              <a:t>-</a:t>
            </a:r>
            <a:r>
              <a:rPr sz="838" spc="-18">
                <a:latin typeface="Segoe UI"/>
                <a:cs typeface="Segoe UI"/>
              </a:rPr>
              <a:t> </a:t>
            </a:r>
            <a:r>
              <a:rPr sz="838" spc="-44">
                <a:latin typeface="Segoe UI"/>
                <a:cs typeface="Segoe UI"/>
              </a:rPr>
              <a:t>…</a:t>
            </a:r>
            <a:endParaRPr sz="838">
              <a:latin typeface="Segoe UI"/>
              <a:cs typeface="Segoe UI"/>
            </a:endParaRPr>
          </a:p>
        </p:txBody>
      </p:sp>
      <p:sp>
        <p:nvSpPr>
          <p:cNvPr id="36" name="object 36"/>
          <p:cNvSpPr txBox="1"/>
          <p:nvPr/>
        </p:nvSpPr>
        <p:spPr>
          <a:xfrm rot="19500000">
            <a:off x="3448268" y="2426095"/>
            <a:ext cx="794378" cy="102592"/>
          </a:xfrm>
          <a:prstGeom prst="rect">
            <a:avLst/>
          </a:prstGeom>
        </p:spPr>
        <p:txBody>
          <a:bodyPr vert="horz" wrap="square" lIns="0" tIns="0" rIns="0" bIns="0" rtlCol="0">
            <a:spAutoFit/>
          </a:bodyPr>
          <a:lstStyle/>
          <a:p>
            <a:pPr>
              <a:lnSpc>
                <a:spcPts val="833"/>
              </a:lnSpc>
            </a:pPr>
            <a:r>
              <a:rPr sz="838">
                <a:latin typeface="Segoe UI"/>
                <a:cs typeface="Segoe UI"/>
              </a:rPr>
              <a:t>Atlas</a:t>
            </a:r>
            <a:r>
              <a:rPr sz="838" spc="-18">
                <a:latin typeface="Segoe UI"/>
                <a:cs typeface="Segoe UI"/>
              </a:rPr>
              <a:t> </a:t>
            </a:r>
            <a:r>
              <a:rPr sz="838" spc="-9">
                <a:latin typeface="Segoe UI"/>
                <a:cs typeface="Segoe UI"/>
              </a:rPr>
              <a:t>Asphalt</a:t>
            </a:r>
            <a:r>
              <a:rPr sz="838" spc="-13">
                <a:latin typeface="Segoe UI"/>
                <a:cs typeface="Segoe UI"/>
              </a:rPr>
              <a:t> </a:t>
            </a:r>
            <a:r>
              <a:rPr sz="838">
                <a:latin typeface="Segoe UI"/>
                <a:cs typeface="Segoe UI"/>
              </a:rPr>
              <a:t>-</a:t>
            </a:r>
            <a:r>
              <a:rPr sz="838" spc="-18">
                <a:latin typeface="Segoe UI"/>
                <a:cs typeface="Segoe UI"/>
              </a:rPr>
              <a:t> </a:t>
            </a:r>
            <a:r>
              <a:rPr sz="838" spc="-44">
                <a:latin typeface="Segoe UI"/>
                <a:cs typeface="Segoe UI"/>
              </a:rPr>
              <a:t>…</a:t>
            </a:r>
            <a:endParaRPr sz="838">
              <a:latin typeface="Segoe UI"/>
              <a:cs typeface="Segoe UI"/>
            </a:endParaRPr>
          </a:p>
        </p:txBody>
      </p:sp>
      <p:sp>
        <p:nvSpPr>
          <p:cNvPr id="37" name="object 37"/>
          <p:cNvSpPr txBox="1"/>
          <p:nvPr/>
        </p:nvSpPr>
        <p:spPr>
          <a:xfrm rot="19500000">
            <a:off x="3797155" y="2429295"/>
            <a:ext cx="805484" cy="102592"/>
          </a:xfrm>
          <a:prstGeom prst="rect">
            <a:avLst/>
          </a:prstGeom>
        </p:spPr>
        <p:txBody>
          <a:bodyPr vert="horz" wrap="square" lIns="0" tIns="0" rIns="0" bIns="0" rtlCol="0">
            <a:spAutoFit/>
          </a:bodyPr>
          <a:lstStyle/>
          <a:p>
            <a:pPr>
              <a:lnSpc>
                <a:spcPts val="833"/>
              </a:lnSpc>
            </a:pPr>
            <a:r>
              <a:rPr sz="838" spc="-9">
                <a:latin typeface="Segoe UI"/>
                <a:cs typeface="Segoe UI"/>
              </a:rPr>
              <a:t>Blackstone</a:t>
            </a:r>
            <a:r>
              <a:rPr sz="838">
                <a:latin typeface="Segoe UI"/>
                <a:cs typeface="Segoe UI"/>
              </a:rPr>
              <a:t> - </a:t>
            </a:r>
            <a:r>
              <a:rPr sz="838" spc="-22">
                <a:latin typeface="Segoe UI"/>
                <a:cs typeface="Segoe UI"/>
              </a:rPr>
              <a:t>#1…</a:t>
            </a:r>
            <a:endParaRPr sz="838">
              <a:latin typeface="Segoe UI"/>
              <a:cs typeface="Segoe UI"/>
            </a:endParaRPr>
          </a:p>
        </p:txBody>
      </p:sp>
      <p:sp>
        <p:nvSpPr>
          <p:cNvPr id="38" name="object 38"/>
          <p:cNvSpPr txBox="1"/>
          <p:nvPr/>
        </p:nvSpPr>
        <p:spPr>
          <a:xfrm rot="19500000">
            <a:off x="4188817" y="2418893"/>
            <a:ext cx="769954" cy="102592"/>
          </a:xfrm>
          <a:prstGeom prst="rect">
            <a:avLst/>
          </a:prstGeom>
        </p:spPr>
        <p:txBody>
          <a:bodyPr vert="horz" wrap="square" lIns="0" tIns="0" rIns="0" bIns="0" rtlCol="0">
            <a:spAutoFit/>
          </a:bodyPr>
          <a:lstStyle/>
          <a:p>
            <a:pPr>
              <a:lnSpc>
                <a:spcPts val="833"/>
              </a:lnSpc>
            </a:pPr>
            <a:r>
              <a:rPr sz="838" spc="-9">
                <a:latin typeface="Segoe UI"/>
                <a:cs typeface="Segoe UI"/>
              </a:rPr>
              <a:t>Cranford</a:t>
            </a:r>
            <a:r>
              <a:rPr sz="838" spc="-4">
                <a:latin typeface="Segoe UI"/>
                <a:cs typeface="Segoe UI"/>
              </a:rPr>
              <a:t> </a:t>
            </a:r>
            <a:r>
              <a:rPr sz="838">
                <a:latin typeface="Segoe UI"/>
                <a:cs typeface="Segoe UI"/>
              </a:rPr>
              <a:t>- </a:t>
            </a:r>
            <a:r>
              <a:rPr sz="838" spc="-9">
                <a:latin typeface="Segoe UI"/>
                <a:cs typeface="Segoe UI"/>
              </a:rPr>
              <a:t>Littl…</a:t>
            </a:r>
            <a:endParaRPr sz="838">
              <a:latin typeface="Segoe UI"/>
              <a:cs typeface="Segoe UI"/>
            </a:endParaRPr>
          </a:p>
        </p:txBody>
      </p:sp>
      <p:sp>
        <p:nvSpPr>
          <p:cNvPr id="39" name="object 39"/>
          <p:cNvSpPr txBox="1"/>
          <p:nvPr/>
        </p:nvSpPr>
        <p:spPr>
          <a:xfrm rot="19500000">
            <a:off x="4510281" y="2430812"/>
            <a:ext cx="811039" cy="102592"/>
          </a:xfrm>
          <a:prstGeom prst="rect">
            <a:avLst/>
          </a:prstGeom>
        </p:spPr>
        <p:txBody>
          <a:bodyPr vert="horz" wrap="square" lIns="0" tIns="0" rIns="0" bIns="0" rtlCol="0">
            <a:spAutoFit/>
          </a:bodyPr>
          <a:lstStyle/>
          <a:p>
            <a:pPr>
              <a:lnSpc>
                <a:spcPts val="833"/>
              </a:lnSpc>
            </a:pPr>
            <a:r>
              <a:rPr sz="838">
                <a:latin typeface="Segoe UI"/>
                <a:cs typeface="Segoe UI"/>
              </a:rPr>
              <a:t>Delta</a:t>
            </a:r>
            <a:r>
              <a:rPr sz="838" spc="-18">
                <a:latin typeface="Segoe UI"/>
                <a:cs typeface="Segoe UI"/>
              </a:rPr>
              <a:t> </a:t>
            </a:r>
            <a:r>
              <a:rPr sz="838" spc="-9">
                <a:latin typeface="Segoe UI"/>
                <a:cs typeface="Segoe UI"/>
              </a:rPr>
              <a:t>Asphalt</a:t>
            </a:r>
            <a:r>
              <a:rPr sz="838" spc="-13">
                <a:latin typeface="Segoe UI"/>
                <a:cs typeface="Segoe UI"/>
              </a:rPr>
              <a:t> </a:t>
            </a:r>
            <a:r>
              <a:rPr sz="838">
                <a:latin typeface="Segoe UI"/>
                <a:cs typeface="Segoe UI"/>
              </a:rPr>
              <a:t>-</a:t>
            </a:r>
            <a:r>
              <a:rPr sz="838" spc="-18">
                <a:latin typeface="Segoe UI"/>
                <a:cs typeface="Segoe UI"/>
              </a:rPr>
              <a:t> </a:t>
            </a:r>
            <a:r>
              <a:rPr sz="838" spc="-44">
                <a:latin typeface="Segoe UI"/>
                <a:cs typeface="Segoe UI"/>
              </a:rPr>
              <a:t>…</a:t>
            </a:r>
            <a:endParaRPr sz="838">
              <a:latin typeface="Segoe UI"/>
              <a:cs typeface="Segoe UI"/>
            </a:endParaRPr>
          </a:p>
        </p:txBody>
      </p:sp>
      <p:sp>
        <p:nvSpPr>
          <p:cNvPr id="40" name="object 40"/>
          <p:cNvSpPr txBox="1"/>
          <p:nvPr/>
        </p:nvSpPr>
        <p:spPr>
          <a:xfrm rot="19500000">
            <a:off x="4869230" y="2430812"/>
            <a:ext cx="811039" cy="102592"/>
          </a:xfrm>
          <a:prstGeom prst="rect">
            <a:avLst/>
          </a:prstGeom>
        </p:spPr>
        <p:txBody>
          <a:bodyPr vert="horz" wrap="square" lIns="0" tIns="0" rIns="0" bIns="0" rtlCol="0">
            <a:spAutoFit/>
          </a:bodyPr>
          <a:lstStyle/>
          <a:p>
            <a:pPr>
              <a:lnSpc>
                <a:spcPts val="833"/>
              </a:lnSpc>
            </a:pPr>
            <a:r>
              <a:rPr sz="838">
                <a:latin typeface="Segoe UI"/>
                <a:cs typeface="Segoe UI"/>
              </a:rPr>
              <a:t>Delta</a:t>
            </a:r>
            <a:r>
              <a:rPr sz="838" spc="-18">
                <a:latin typeface="Segoe UI"/>
                <a:cs typeface="Segoe UI"/>
              </a:rPr>
              <a:t> </a:t>
            </a:r>
            <a:r>
              <a:rPr sz="838" spc="-9">
                <a:latin typeface="Segoe UI"/>
                <a:cs typeface="Segoe UI"/>
              </a:rPr>
              <a:t>Asphalt</a:t>
            </a:r>
            <a:r>
              <a:rPr sz="838" spc="-13">
                <a:latin typeface="Segoe UI"/>
                <a:cs typeface="Segoe UI"/>
              </a:rPr>
              <a:t> </a:t>
            </a:r>
            <a:r>
              <a:rPr sz="838">
                <a:latin typeface="Segoe UI"/>
                <a:cs typeface="Segoe UI"/>
              </a:rPr>
              <a:t>-</a:t>
            </a:r>
            <a:r>
              <a:rPr sz="838" spc="-18">
                <a:latin typeface="Segoe UI"/>
                <a:cs typeface="Segoe UI"/>
              </a:rPr>
              <a:t> </a:t>
            </a:r>
            <a:r>
              <a:rPr sz="838" spc="-44">
                <a:latin typeface="Segoe UI"/>
                <a:cs typeface="Segoe UI"/>
              </a:rPr>
              <a:t>…</a:t>
            </a:r>
            <a:endParaRPr sz="838">
              <a:latin typeface="Segoe UI"/>
              <a:cs typeface="Segoe UI"/>
            </a:endParaRPr>
          </a:p>
        </p:txBody>
      </p:sp>
      <p:sp>
        <p:nvSpPr>
          <p:cNvPr id="41" name="object 41"/>
          <p:cNvSpPr txBox="1"/>
          <p:nvPr/>
        </p:nvSpPr>
        <p:spPr>
          <a:xfrm rot="19500000">
            <a:off x="5228179" y="2430812"/>
            <a:ext cx="811039" cy="102592"/>
          </a:xfrm>
          <a:prstGeom prst="rect">
            <a:avLst/>
          </a:prstGeom>
        </p:spPr>
        <p:txBody>
          <a:bodyPr vert="horz" wrap="square" lIns="0" tIns="0" rIns="0" bIns="0" rtlCol="0">
            <a:spAutoFit/>
          </a:bodyPr>
          <a:lstStyle/>
          <a:p>
            <a:pPr>
              <a:lnSpc>
                <a:spcPts val="833"/>
              </a:lnSpc>
            </a:pPr>
            <a:r>
              <a:rPr sz="838">
                <a:latin typeface="Segoe UI"/>
                <a:cs typeface="Segoe UI"/>
              </a:rPr>
              <a:t>Delta</a:t>
            </a:r>
            <a:r>
              <a:rPr sz="838" spc="-18">
                <a:latin typeface="Segoe UI"/>
                <a:cs typeface="Segoe UI"/>
              </a:rPr>
              <a:t> </a:t>
            </a:r>
            <a:r>
              <a:rPr sz="838" spc="-9">
                <a:latin typeface="Segoe UI"/>
                <a:cs typeface="Segoe UI"/>
              </a:rPr>
              <a:t>Asphalt</a:t>
            </a:r>
            <a:r>
              <a:rPr sz="838" spc="-13">
                <a:latin typeface="Segoe UI"/>
                <a:cs typeface="Segoe UI"/>
              </a:rPr>
              <a:t> </a:t>
            </a:r>
            <a:r>
              <a:rPr sz="838">
                <a:latin typeface="Segoe UI"/>
                <a:cs typeface="Segoe UI"/>
              </a:rPr>
              <a:t>-</a:t>
            </a:r>
            <a:r>
              <a:rPr sz="838" spc="-18">
                <a:latin typeface="Segoe UI"/>
                <a:cs typeface="Segoe UI"/>
              </a:rPr>
              <a:t> </a:t>
            </a:r>
            <a:r>
              <a:rPr sz="838" spc="-44">
                <a:latin typeface="Segoe UI"/>
                <a:cs typeface="Segoe UI"/>
              </a:rPr>
              <a:t>…</a:t>
            </a:r>
            <a:endParaRPr sz="838">
              <a:latin typeface="Segoe UI"/>
              <a:cs typeface="Segoe UI"/>
            </a:endParaRPr>
          </a:p>
        </p:txBody>
      </p:sp>
      <p:sp>
        <p:nvSpPr>
          <p:cNvPr id="42" name="object 42"/>
          <p:cNvSpPr txBox="1"/>
          <p:nvPr/>
        </p:nvSpPr>
        <p:spPr>
          <a:xfrm rot="19500000">
            <a:off x="5587128" y="2430812"/>
            <a:ext cx="811039" cy="102592"/>
          </a:xfrm>
          <a:prstGeom prst="rect">
            <a:avLst/>
          </a:prstGeom>
        </p:spPr>
        <p:txBody>
          <a:bodyPr vert="horz" wrap="square" lIns="0" tIns="0" rIns="0" bIns="0" rtlCol="0">
            <a:spAutoFit/>
          </a:bodyPr>
          <a:lstStyle/>
          <a:p>
            <a:pPr>
              <a:lnSpc>
                <a:spcPts val="833"/>
              </a:lnSpc>
            </a:pPr>
            <a:r>
              <a:rPr sz="838">
                <a:latin typeface="Segoe UI"/>
                <a:cs typeface="Segoe UI"/>
              </a:rPr>
              <a:t>Delta</a:t>
            </a:r>
            <a:r>
              <a:rPr sz="838" spc="-18">
                <a:latin typeface="Segoe UI"/>
                <a:cs typeface="Segoe UI"/>
              </a:rPr>
              <a:t> </a:t>
            </a:r>
            <a:r>
              <a:rPr sz="838" spc="-9">
                <a:latin typeface="Segoe UI"/>
                <a:cs typeface="Segoe UI"/>
              </a:rPr>
              <a:t>Asphalt</a:t>
            </a:r>
            <a:r>
              <a:rPr sz="838" spc="-13">
                <a:latin typeface="Segoe UI"/>
                <a:cs typeface="Segoe UI"/>
              </a:rPr>
              <a:t> </a:t>
            </a:r>
            <a:r>
              <a:rPr sz="838">
                <a:latin typeface="Segoe UI"/>
                <a:cs typeface="Segoe UI"/>
              </a:rPr>
              <a:t>-</a:t>
            </a:r>
            <a:r>
              <a:rPr sz="838" spc="-18">
                <a:latin typeface="Segoe UI"/>
                <a:cs typeface="Segoe UI"/>
              </a:rPr>
              <a:t> </a:t>
            </a:r>
            <a:r>
              <a:rPr sz="838" spc="-44">
                <a:latin typeface="Segoe UI"/>
                <a:cs typeface="Segoe UI"/>
              </a:rPr>
              <a:t>…</a:t>
            </a:r>
            <a:endParaRPr sz="838">
              <a:latin typeface="Segoe UI"/>
              <a:cs typeface="Segoe UI"/>
            </a:endParaRPr>
          </a:p>
        </p:txBody>
      </p:sp>
      <p:sp>
        <p:nvSpPr>
          <p:cNvPr id="43" name="object 43"/>
          <p:cNvSpPr txBox="1"/>
          <p:nvPr/>
        </p:nvSpPr>
        <p:spPr>
          <a:xfrm rot="19500000">
            <a:off x="5990954" y="2416541"/>
            <a:ext cx="761632" cy="102592"/>
          </a:xfrm>
          <a:prstGeom prst="rect">
            <a:avLst/>
          </a:prstGeom>
        </p:spPr>
        <p:txBody>
          <a:bodyPr vert="horz" wrap="square" lIns="0" tIns="0" rIns="0" bIns="0" rtlCol="0">
            <a:spAutoFit/>
          </a:bodyPr>
          <a:lstStyle/>
          <a:p>
            <a:pPr>
              <a:lnSpc>
                <a:spcPts val="833"/>
              </a:lnSpc>
            </a:pPr>
            <a:r>
              <a:rPr sz="838" spc="-9">
                <a:latin typeface="Segoe UI"/>
                <a:cs typeface="Segoe UI"/>
              </a:rPr>
              <a:t>Diamond</a:t>
            </a:r>
            <a:r>
              <a:rPr sz="838" spc="-4">
                <a:latin typeface="Segoe UI"/>
                <a:cs typeface="Segoe UI"/>
              </a:rPr>
              <a:t> </a:t>
            </a:r>
            <a:r>
              <a:rPr sz="838">
                <a:latin typeface="Segoe UI"/>
                <a:cs typeface="Segoe UI"/>
              </a:rPr>
              <a:t>B</a:t>
            </a:r>
            <a:r>
              <a:rPr sz="838" spc="-4">
                <a:latin typeface="Segoe UI"/>
                <a:cs typeface="Segoe UI"/>
              </a:rPr>
              <a:t> </a:t>
            </a:r>
            <a:r>
              <a:rPr sz="838" spc="-22">
                <a:latin typeface="Segoe UI"/>
                <a:cs typeface="Segoe UI"/>
              </a:rPr>
              <a:t>Co…</a:t>
            </a:r>
            <a:endParaRPr sz="838">
              <a:latin typeface="Segoe UI"/>
              <a:cs typeface="Segoe UI"/>
            </a:endParaRPr>
          </a:p>
        </p:txBody>
      </p:sp>
      <p:sp>
        <p:nvSpPr>
          <p:cNvPr id="44" name="object 44"/>
          <p:cNvSpPr txBox="1"/>
          <p:nvPr/>
        </p:nvSpPr>
        <p:spPr>
          <a:xfrm rot="19500000">
            <a:off x="6318133" y="2426646"/>
            <a:ext cx="796600" cy="102592"/>
          </a:xfrm>
          <a:prstGeom prst="rect">
            <a:avLst/>
          </a:prstGeom>
        </p:spPr>
        <p:txBody>
          <a:bodyPr vert="horz" wrap="square" lIns="0" tIns="0" rIns="0" bIns="0" rtlCol="0">
            <a:spAutoFit/>
          </a:bodyPr>
          <a:lstStyle/>
          <a:p>
            <a:pPr>
              <a:lnSpc>
                <a:spcPts val="833"/>
              </a:lnSpc>
            </a:pPr>
            <a:r>
              <a:rPr sz="838">
                <a:latin typeface="Segoe UI"/>
                <a:cs typeface="Segoe UI"/>
              </a:rPr>
              <a:t>Grant</a:t>
            </a:r>
            <a:r>
              <a:rPr sz="838" spc="-49">
                <a:latin typeface="Segoe UI"/>
                <a:cs typeface="Segoe UI"/>
              </a:rPr>
              <a:t> </a:t>
            </a:r>
            <a:r>
              <a:rPr sz="838">
                <a:latin typeface="Segoe UI"/>
                <a:cs typeface="Segoe UI"/>
              </a:rPr>
              <a:t>Garret</a:t>
            </a:r>
            <a:r>
              <a:rPr sz="838" spc="-44">
                <a:latin typeface="Segoe UI"/>
                <a:cs typeface="Segoe UI"/>
              </a:rPr>
              <a:t> </a:t>
            </a:r>
            <a:r>
              <a:rPr sz="838" spc="-22">
                <a:latin typeface="Segoe UI"/>
                <a:cs typeface="Segoe UI"/>
              </a:rPr>
              <a:t>Ex…</a:t>
            </a:r>
            <a:endParaRPr sz="838">
              <a:latin typeface="Segoe UI"/>
              <a:cs typeface="Segoe UI"/>
            </a:endParaRPr>
          </a:p>
        </p:txBody>
      </p:sp>
      <p:sp>
        <p:nvSpPr>
          <p:cNvPr id="45" name="object 45"/>
          <p:cNvSpPr txBox="1"/>
          <p:nvPr/>
        </p:nvSpPr>
        <p:spPr>
          <a:xfrm rot="19500000">
            <a:off x="6685410" y="2423997"/>
            <a:ext cx="787161" cy="102592"/>
          </a:xfrm>
          <a:prstGeom prst="rect">
            <a:avLst/>
          </a:prstGeom>
        </p:spPr>
        <p:txBody>
          <a:bodyPr vert="horz" wrap="square" lIns="0" tIns="0" rIns="0" bIns="0" rtlCol="0">
            <a:spAutoFit/>
          </a:bodyPr>
          <a:lstStyle/>
          <a:p>
            <a:pPr>
              <a:lnSpc>
                <a:spcPts val="833"/>
              </a:lnSpc>
            </a:pPr>
            <a:r>
              <a:rPr sz="838" spc="-9">
                <a:latin typeface="Segoe UI"/>
                <a:cs typeface="Segoe UI"/>
              </a:rPr>
              <a:t>Hutchens</a:t>
            </a:r>
            <a:r>
              <a:rPr sz="838">
                <a:latin typeface="Segoe UI"/>
                <a:cs typeface="Segoe UI"/>
              </a:rPr>
              <a:t> </a:t>
            </a:r>
            <a:r>
              <a:rPr sz="838" spc="-9">
                <a:latin typeface="Segoe UI"/>
                <a:cs typeface="Segoe UI"/>
              </a:rPr>
              <a:t>Cons…</a:t>
            </a:r>
            <a:endParaRPr sz="838">
              <a:latin typeface="Segoe UI"/>
              <a:cs typeface="Segoe UI"/>
            </a:endParaRPr>
          </a:p>
        </p:txBody>
      </p:sp>
      <p:sp>
        <p:nvSpPr>
          <p:cNvPr id="46" name="object 46"/>
          <p:cNvSpPr txBox="1"/>
          <p:nvPr/>
        </p:nvSpPr>
        <p:spPr>
          <a:xfrm rot="19500000">
            <a:off x="7044358" y="2423997"/>
            <a:ext cx="787161" cy="102592"/>
          </a:xfrm>
          <a:prstGeom prst="rect">
            <a:avLst/>
          </a:prstGeom>
        </p:spPr>
        <p:txBody>
          <a:bodyPr vert="horz" wrap="square" lIns="0" tIns="0" rIns="0" bIns="0" rtlCol="0">
            <a:spAutoFit/>
          </a:bodyPr>
          <a:lstStyle/>
          <a:p>
            <a:pPr>
              <a:lnSpc>
                <a:spcPts val="833"/>
              </a:lnSpc>
            </a:pPr>
            <a:r>
              <a:rPr sz="838" spc="-9">
                <a:latin typeface="Segoe UI"/>
                <a:cs typeface="Segoe UI"/>
              </a:rPr>
              <a:t>Hutchens</a:t>
            </a:r>
            <a:r>
              <a:rPr sz="838">
                <a:latin typeface="Segoe UI"/>
                <a:cs typeface="Segoe UI"/>
              </a:rPr>
              <a:t> </a:t>
            </a:r>
            <a:r>
              <a:rPr sz="838" spc="-9">
                <a:latin typeface="Segoe UI"/>
                <a:cs typeface="Segoe UI"/>
              </a:rPr>
              <a:t>Cons…</a:t>
            </a:r>
            <a:endParaRPr sz="838">
              <a:latin typeface="Segoe UI"/>
              <a:cs typeface="Segoe UI"/>
            </a:endParaRPr>
          </a:p>
        </p:txBody>
      </p:sp>
      <p:sp>
        <p:nvSpPr>
          <p:cNvPr id="47" name="object 47"/>
          <p:cNvSpPr txBox="1"/>
          <p:nvPr/>
        </p:nvSpPr>
        <p:spPr>
          <a:xfrm rot="19500000">
            <a:off x="7403307" y="2423997"/>
            <a:ext cx="787161" cy="102592"/>
          </a:xfrm>
          <a:prstGeom prst="rect">
            <a:avLst/>
          </a:prstGeom>
        </p:spPr>
        <p:txBody>
          <a:bodyPr vert="horz" wrap="square" lIns="0" tIns="0" rIns="0" bIns="0" rtlCol="0">
            <a:spAutoFit/>
          </a:bodyPr>
          <a:lstStyle/>
          <a:p>
            <a:pPr>
              <a:lnSpc>
                <a:spcPts val="833"/>
              </a:lnSpc>
            </a:pPr>
            <a:r>
              <a:rPr sz="838" spc="-9">
                <a:latin typeface="Segoe UI"/>
                <a:cs typeface="Segoe UI"/>
              </a:rPr>
              <a:t>Hutchens</a:t>
            </a:r>
            <a:r>
              <a:rPr sz="838">
                <a:latin typeface="Segoe UI"/>
                <a:cs typeface="Segoe UI"/>
              </a:rPr>
              <a:t> </a:t>
            </a:r>
            <a:r>
              <a:rPr sz="838" spc="-9">
                <a:latin typeface="Segoe UI"/>
                <a:cs typeface="Segoe UI"/>
              </a:rPr>
              <a:t>Cons…</a:t>
            </a:r>
            <a:endParaRPr sz="838">
              <a:latin typeface="Segoe UI"/>
              <a:cs typeface="Segoe UI"/>
            </a:endParaRPr>
          </a:p>
        </p:txBody>
      </p:sp>
      <p:sp>
        <p:nvSpPr>
          <p:cNvPr id="48" name="object 48"/>
          <p:cNvSpPr txBox="1"/>
          <p:nvPr/>
        </p:nvSpPr>
        <p:spPr>
          <a:xfrm rot="19500000">
            <a:off x="7781583" y="2417850"/>
            <a:ext cx="766070" cy="102592"/>
          </a:xfrm>
          <a:prstGeom prst="rect">
            <a:avLst/>
          </a:prstGeom>
        </p:spPr>
        <p:txBody>
          <a:bodyPr vert="horz" wrap="square" lIns="0" tIns="0" rIns="0" bIns="0" rtlCol="0">
            <a:spAutoFit/>
          </a:bodyPr>
          <a:lstStyle/>
          <a:p>
            <a:pPr>
              <a:lnSpc>
                <a:spcPts val="833"/>
              </a:lnSpc>
            </a:pPr>
            <a:r>
              <a:rPr sz="838" spc="-9">
                <a:latin typeface="Segoe UI"/>
                <a:cs typeface="Segoe UI"/>
              </a:rPr>
              <a:t>Jay-</a:t>
            </a:r>
            <a:r>
              <a:rPr sz="838">
                <a:latin typeface="Segoe UI"/>
                <a:cs typeface="Segoe UI"/>
              </a:rPr>
              <a:t>Pac</a:t>
            </a:r>
            <a:r>
              <a:rPr sz="838" spc="-31">
                <a:latin typeface="Segoe UI"/>
                <a:cs typeface="Segoe UI"/>
              </a:rPr>
              <a:t> </a:t>
            </a:r>
            <a:r>
              <a:rPr sz="838">
                <a:latin typeface="Segoe UI"/>
                <a:cs typeface="Segoe UI"/>
              </a:rPr>
              <a:t>-</a:t>
            </a:r>
            <a:r>
              <a:rPr sz="838" spc="-26">
                <a:latin typeface="Segoe UI"/>
                <a:cs typeface="Segoe UI"/>
              </a:rPr>
              <a:t> </a:t>
            </a:r>
            <a:r>
              <a:rPr sz="838" spc="-9">
                <a:latin typeface="Segoe UI"/>
                <a:cs typeface="Segoe UI"/>
              </a:rPr>
              <a:t>Plum…</a:t>
            </a:r>
            <a:endParaRPr sz="838">
              <a:latin typeface="Segoe UI"/>
              <a:cs typeface="Segoe UI"/>
            </a:endParaRPr>
          </a:p>
        </p:txBody>
      </p:sp>
      <p:sp>
        <p:nvSpPr>
          <p:cNvPr id="49" name="object 49"/>
          <p:cNvSpPr txBox="1"/>
          <p:nvPr/>
        </p:nvSpPr>
        <p:spPr>
          <a:xfrm rot="19500000">
            <a:off x="8154284" y="2413476"/>
            <a:ext cx="751092" cy="102592"/>
          </a:xfrm>
          <a:prstGeom prst="rect">
            <a:avLst/>
          </a:prstGeom>
        </p:spPr>
        <p:txBody>
          <a:bodyPr vert="horz" wrap="square" lIns="0" tIns="0" rIns="0" bIns="0" rtlCol="0">
            <a:spAutoFit/>
          </a:bodyPr>
          <a:lstStyle/>
          <a:p>
            <a:pPr>
              <a:lnSpc>
                <a:spcPts val="833"/>
              </a:lnSpc>
            </a:pPr>
            <a:r>
              <a:rPr sz="838">
                <a:latin typeface="Segoe UI"/>
                <a:cs typeface="Segoe UI"/>
              </a:rPr>
              <a:t>North</a:t>
            </a:r>
            <a:r>
              <a:rPr sz="838" spc="-49">
                <a:latin typeface="Segoe UI"/>
                <a:cs typeface="Segoe UI"/>
              </a:rPr>
              <a:t> </a:t>
            </a:r>
            <a:r>
              <a:rPr sz="838">
                <a:latin typeface="Segoe UI"/>
                <a:cs typeface="Segoe UI"/>
              </a:rPr>
              <a:t>Central</a:t>
            </a:r>
            <a:r>
              <a:rPr sz="838" spc="-49">
                <a:latin typeface="Segoe UI"/>
                <a:cs typeface="Segoe UI"/>
              </a:rPr>
              <a:t> </a:t>
            </a:r>
            <a:r>
              <a:rPr sz="838" spc="-44">
                <a:latin typeface="Segoe UI"/>
                <a:cs typeface="Segoe UI"/>
              </a:rPr>
              <a:t>…</a:t>
            </a:r>
            <a:endParaRPr sz="838">
              <a:latin typeface="Segoe UI"/>
              <a:cs typeface="Segoe UI"/>
            </a:endParaRPr>
          </a:p>
        </p:txBody>
      </p:sp>
      <p:sp>
        <p:nvSpPr>
          <p:cNvPr id="50" name="object 50"/>
          <p:cNvSpPr txBox="1"/>
          <p:nvPr/>
        </p:nvSpPr>
        <p:spPr>
          <a:xfrm rot="19500000">
            <a:off x="8468738" y="2427628"/>
            <a:ext cx="799931" cy="102592"/>
          </a:xfrm>
          <a:prstGeom prst="rect">
            <a:avLst/>
          </a:prstGeom>
        </p:spPr>
        <p:txBody>
          <a:bodyPr vert="horz" wrap="square" lIns="0" tIns="0" rIns="0" bIns="0" rtlCol="0">
            <a:spAutoFit/>
          </a:bodyPr>
          <a:lstStyle/>
          <a:p>
            <a:pPr>
              <a:lnSpc>
                <a:spcPts val="833"/>
              </a:lnSpc>
            </a:pPr>
            <a:r>
              <a:rPr sz="838">
                <a:latin typeface="Segoe UI"/>
                <a:cs typeface="Segoe UI"/>
              </a:rPr>
              <a:t>PBSG</a:t>
            </a:r>
            <a:r>
              <a:rPr sz="838" spc="-22">
                <a:latin typeface="Segoe UI"/>
                <a:cs typeface="Segoe UI"/>
              </a:rPr>
              <a:t> </a:t>
            </a:r>
            <a:r>
              <a:rPr sz="838">
                <a:latin typeface="Segoe UI"/>
                <a:cs typeface="Segoe UI"/>
              </a:rPr>
              <a:t>-</a:t>
            </a:r>
            <a:r>
              <a:rPr sz="838" spc="-18">
                <a:latin typeface="Segoe UI"/>
                <a:cs typeface="Segoe UI"/>
              </a:rPr>
              <a:t> </a:t>
            </a:r>
            <a:r>
              <a:rPr sz="838">
                <a:latin typeface="Segoe UI"/>
                <a:cs typeface="Segoe UI"/>
              </a:rPr>
              <a:t>#1</a:t>
            </a:r>
            <a:r>
              <a:rPr sz="838" spc="-18">
                <a:latin typeface="Segoe UI"/>
                <a:cs typeface="Segoe UI"/>
              </a:rPr>
              <a:t> </a:t>
            </a:r>
            <a:r>
              <a:rPr sz="838">
                <a:latin typeface="Segoe UI"/>
                <a:cs typeface="Segoe UI"/>
              </a:rPr>
              <a:t>-</a:t>
            </a:r>
            <a:r>
              <a:rPr sz="838" spc="-18">
                <a:latin typeface="Segoe UI"/>
                <a:cs typeface="Segoe UI"/>
              </a:rPr>
              <a:t> Pin…</a:t>
            </a:r>
            <a:endParaRPr sz="838">
              <a:latin typeface="Segoe UI"/>
              <a:cs typeface="Segoe UI"/>
            </a:endParaRPr>
          </a:p>
        </p:txBody>
      </p:sp>
      <p:sp>
        <p:nvSpPr>
          <p:cNvPr id="51" name="object 51"/>
          <p:cNvSpPr txBox="1"/>
          <p:nvPr/>
        </p:nvSpPr>
        <p:spPr>
          <a:xfrm rot="19500000">
            <a:off x="8816593" y="2431155"/>
            <a:ext cx="812149" cy="102592"/>
          </a:xfrm>
          <a:prstGeom prst="rect">
            <a:avLst/>
          </a:prstGeom>
        </p:spPr>
        <p:txBody>
          <a:bodyPr vert="horz" wrap="square" lIns="0" tIns="0" rIns="0" bIns="0" rtlCol="0">
            <a:spAutoFit/>
          </a:bodyPr>
          <a:lstStyle/>
          <a:p>
            <a:pPr>
              <a:lnSpc>
                <a:spcPts val="833"/>
              </a:lnSpc>
            </a:pPr>
            <a:r>
              <a:rPr sz="838">
                <a:latin typeface="Segoe UI"/>
                <a:cs typeface="Segoe UI"/>
              </a:rPr>
              <a:t>PBSG</a:t>
            </a:r>
            <a:r>
              <a:rPr sz="838" spc="-22">
                <a:latin typeface="Segoe UI"/>
                <a:cs typeface="Segoe UI"/>
              </a:rPr>
              <a:t> </a:t>
            </a:r>
            <a:r>
              <a:rPr sz="838">
                <a:latin typeface="Segoe UI"/>
                <a:cs typeface="Segoe UI"/>
              </a:rPr>
              <a:t>-</a:t>
            </a:r>
            <a:r>
              <a:rPr sz="838" spc="-18">
                <a:latin typeface="Segoe UI"/>
                <a:cs typeface="Segoe UI"/>
              </a:rPr>
              <a:t> </a:t>
            </a:r>
            <a:r>
              <a:rPr sz="838">
                <a:latin typeface="Segoe UI"/>
                <a:cs typeface="Segoe UI"/>
              </a:rPr>
              <a:t>#3</a:t>
            </a:r>
            <a:r>
              <a:rPr sz="838" spc="-18">
                <a:latin typeface="Segoe UI"/>
                <a:cs typeface="Segoe UI"/>
              </a:rPr>
              <a:t> </a:t>
            </a:r>
            <a:r>
              <a:rPr sz="838">
                <a:latin typeface="Segoe UI"/>
                <a:cs typeface="Segoe UI"/>
              </a:rPr>
              <a:t>-</a:t>
            </a:r>
            <a:r>
              <a:rPr sz="838" spc="-18">
                <a:latin typeface="Segoe UI"/>
                <a:cs typeface="Segoe UI"/>
              </a:rPr>
              <a:t> </a:t>
            </a:r>
            <a:r>
              <a:rPr sz="838" spc="-22">
                <a:latin typeface="Segoe UI"/>
                <a:cs typeface="Segoe UI"/>
              </a:rPr>
              <a:t>Mo…</a:t>
            </a:r>
            <a:endParaRPr sz="838">
              <a:latin typeface="Segoe UI"/>
              <a:cs typeface="Segoe UI"/>
            </a:endParaRPr>
          </a:p>
        </p:txBody>
      </p:sp>
      <p:sp>
        <p:nvSpPr>
          <p:cNvPr id="52" name="object 52"/>
          <p:cNvSpPr txBox="1"/>
          <p:nvPr/>
        </p:nvSpPr>
        <p:spPr>
          <a:xfrm rot="19500000">
            <a:off x="9192113" y="2425887"/>
            <a:ext cx="793823" cy="102592"/>
          </a:xfrm>
          <a:prstGeom prst="rect">
            <a:avLst/>
          </a:prstGeom>
        </p:spPr>
        <p:txBody>
          <a:bodyPr vert="horz" wrap="square" lIns="0" tIns="0" rIns="0" bIns="0" rtlCol="0">
            <a:spAutoFit/>
          </a:bodyPr>
          <a:lstStyle/>
          <a:p>
            <a:pPr>
              <a:lnSpc>
                <a:spcPts val="833"/>
              </a:lnSpc>
            </a:pPr>
            <a:r>
              <a:rPr sz="838" spc="-9">
                <a:latin typeface="Segoe UI"/>
                <a:cs typeface="Segoe UI"/>
              </a:rPr>
              <a:t>Redstone</a:t>
            </a:r>
            <a:r>
              <a:rPr sz="838" spc="-18">
                <a:latin typeface="Segoe UI"/>
                <a:cs typeface="Segoe UI"/>
              </a:rPr>
              <a:t> </a:t>
            </a:r>
            <a:r>
              <a:rPr sz="838">
                <a:latin typeface="Segoe UI"/>
                <a:cs typeface="Segoe UI"/>
              </a:rPr>
              <a:t>-</a:t>
            </a:r>
            <a:r>
              <a:rPr sz="838" spc="-18">
                <a:latin typeface="Segoe UI"/>
                <a:cs typeface="Segoe UI"/>
              </a:rPr>
              <a:t> </a:t>
            </a:r>
            <a:r>
              <a:rPr sz="838">
                <a:latin typeface="Segoe UI"/>
                <a:cs typeface="Segoe UI"/>
              </a:rPr>
              <a:t>#1,</a:t>
            </a:r>
            <a:r>
              <a:rPr sz="838" spc="-18">
                <a:latin typeface="Segoe UI"/>
                <a:cs typeface="Segoe UI"/>
              </a:rPr>
              <a:t> </a:t>
            </a:r>
            <a:r>
              <a:rPr sz="838" spc="-44">
                <a:latin typeface="Segoe UI"/>
                <a:cs typeface="Segoe UI"/>
              </a:rPr>
              <a:t>…</a:t>
            </a:r>
            <a:endParaRPr sz="838">
              <a:latin typeface="Segoe UI"/>
              <a:cs typeface="Segoe UI"/>
            </a:endParaRPr>
          </a:p>
        </p:txBody>
      </p:sp>
      <p:sp>
        <p:nvSpPr>
          <p:cNvPr id="53" name="object 53"/>
          <p:cNvSpPr txBox="1"/>
          <p:nvPr/>
        </p:nvSpPr>
        <p:spPr>
          <a:xfrm rot="19500000">
            <a:off x="9553073" y="2425246"/>
            <a:ext cx="791602" cy="102592"/>
          </a:xfrm>
          <a:prstGeom prst="rect">
            <a:avLst/>
          </a:prstGeom>
        </p:spPr>
        <p:txBody>
          <a:bodyPr vert="horz" wrap="square" lIns="0" tIns="0" rIns="0" bIns="0" rtlCol="0">
            <a:spAutoFit/>
          </a:bodyPr>
          <a:lstStyle/>
          <a:p>
            <a:pPr>
              <a:lnSpc>
                <a:spcPts val="833"/>
              </a:lnSpc>
            </a:pPr>
            <a:r>
              <a:rPr sz="838" spc="-9">
                <a:latin typeface="Segoe UI"/>
                <a:cs typeface="Segoe UI"/>
              </a:rPr>
              <a:t>Redstone</a:t>
            </a:r>
            <a:r>
              <a:rPr sz="838" spc="-13">
                <a:latin typeface="Segoe UI"/>
                <a:cs typeface="Segoe UI"/>
              </a:rPr>
              <a:t> </a:t>
            </a:r>
            <a:r>
              <a:rPr sz="838">
                <a:latin typeface="Segoe UI"/>
                <a:cs typeface="Segoe UI"/>
              </a:rPr>
              <a:t>-</a:t>
            </a:r>
            <a:r>
              <a:rPr sz="838" spc="-13">
                <a:latin typeface="Segoe UI"/>
                <a:cs typeface="Segoe UI"/>
              </a:rPr>
              <a:t> </a:t>
            </a:r>
            <a:r>
              <a:rPr sz="838" spc="-18">
                <a:latin typeface="Segoe UI"/>
                <a:cs typeface="Segoe UI"/>
              </a:rPr>
              <a:t>Gur…</a:t>
            </a:r>
            <a:endParaRPr sz="838">
              <a:latin typeface="Segoe UI"/>
              <a:cs typeface="Segoe UI"/>
            </a:endParaRPr>
          </a:p>
        </p:txBody>
      </p:sp>
      <p:sp>
        <p:nvSpPr>
          <p:cNvPr id="54" name="object 54"/>
          <p:cNvSpPr txBox="1"/>
          <p:nvPr/>
        </p:nvSpPr>
        <p:spPr>
          <a:xfrm rot="19500000">
            <a:off x="9892974" y="2431304"/>
            <a:ext cx="812705" cy="102592"/>
          </a:xfrm>
          <a:prstGeom prst="rect">
            <a:avLst/>
          </a:prstGeom>
        </p:spPr>
        <p:txBody>
          <a:bodyPr vert="horz" wrap="square" lIns="0" tIns="0" rIns="0" bIns="0" rtlCol="0">
            <a:spAutoFit/>
          </a:bodyPr>
          <a:lstStyle/>
          <a:p>
            <a:pPr>
              <a:lnSpc>
                <a:spcPts val="833"/>
              </a:lnSpc>
            </a:pPr>
            <a:r>
              <a:rPr sz="838">
                <a:latin typeface="Segoe UI"/>
                <a:cs typeface="Segoe UI"/>
              </a:rPr>
              <a:t>RK</a:t>
            </a:r>
            <a:r>
              <a:rPr sz="838" spc="-22">
                <a:latin typeface="Segoe UI"/>
                <a:cs typeface="Segoe UI"/>
              </a:rPr>
              <a:t> </a:t>
            </a:r>
            <a:r>
              <a:rPr sz="838">
                <a:latin typeface="Segoe UI"/>
                <a:cs typeface="Segoe UI"/>
              </a:rPr>
              <a:t>Hall</a:t>
            </a:r>
            <a:r>
              <a:rPr sz="838" spc="-18">
                <a:latin typeface="Segoe UI"/>
                <a:cs typeface="Segoe UI"/>
              </a:rPr>
              <a:t> </a:t>
            </a:r>
            <a:r>
              <a:rPr sz="838">
                <a:latin typeface="Segoe UI"/>
                <a:cs typeface="Segoe UI"/>
              </a:rPr>
              <a:t>-</a:t>
            </a:r>
            <a:r>
              <a:rPr sz="838" spc="-18">
                <a:latin typeface="Segoe UI"/>
                <a:cs typeface="Segoe UI"/>
              </a:rPr>
              <a:t> </a:t>
            </a:r>
            <a:r>
              <a:rPr sz="838" spc="-22">
                <a:latin typeface="Segoe UI"/>
                <a:cs typeface="Segoe UI"/>
              </a:rPr>
              <a:t>Texark…</a:t>
            </a:r>
            <a:endParaRPr sz="838">
              <a:latin typeface="Segoe UI"/>
              <a:cs typeface="Segoe UI"/>
            </a:endParaRPr>
          </a:p>
        </p:txBody>
      </p:sp>
      <p:sp>
        <p:nvSpPr>
          <p:cNvPr id="55" name="object 55"/>
          <p:cNvSpPr txBox="1"/>
          <p:nvPr/>
        </p:nvSpPr>
        <p:spPr>
          <a:xfrm rot="19500000">
            <a:off x="10261988" y="2428104"/>
            <a:ext cx="801597" cy="102592"/>
          </a:xfrm>
          <a:prstGeom prst="rect">
            <a:avLst/>
          </a:prstGeom>
        </p:spPr>
        <p:txBody>
          <a:bodyPr vert="horz" wrap="square" lIns="0" tIns="0" rIns="0" bIns="0" rtlCol="0">
            <a:spAutoFit/>
          </a:bodyPr>
          <a:lstStyle/>
          <a:p>
            <a:pPr>
              <a:lnSpc>
                <a:spcPts val="833"/>
              </a:lnSpc>
            </a:pPr>
            <a:r>
              <a:rPr sz="838" spc="-9">
                <a:latin typeface="Segoe UI"/>
                <a:cs typeface="Segoe UI"/>
              </a:rPr>
              <a:t>Rogers</a:t>
            </a:r>
            <a:r>
              <a:rPr sz="838" spc="-31">
                <a:latin typeface="Segoe UI"/>
                <a:cs typeface="Segoe UI"/>
              </a:rPr>
              <a:t> </a:t>
            </a:r>
            <a:r>
              <a:rPr sz="838">
                <a:latin typeface="Segoe UI"/>
                <a:cs typeface="Segoe UI"/>
              </a:rPr>
              <a:t>Group</a:t>
            </a:r>
            <a:r>
              <a:rPr sz="838" spc="-26">
                <a:latin typeface="Segoe UI"/>
                <a:cs typeface="Segoe UI"/>
              </a:rPr>
              <a:t> </a:t>
            </a:r>
            <a:r>
              <a:rPr sz="838" spc="-9">
                <a:latin typeface="Segoe UI"/>
                <a:cs typeface="Segoe UI"/>
              </a:rPr>
              <a:t>-</a:t>
            </a:r>
            <a:r>
              <a:rPr sz="838" spc="-44">
                <a:latin typeface="Segoe UI"/>
                <a:cs typeface="Segoe UI"/>
              </a:rPr>
              <a:t>…</a:t>
            </a:r>
            <a:endParaRPr sz="838">
              <a:latin typeface="Segoe UI"/>
              <a:cs typeface="Segoe UI"/>
            </a:endParaRPr>
          </a:p>
        </p:txBody>
      </p:sp>
      <p:sp>
        <p:nvSpPr>
          <p:cNvPr id="56" name="object 56"/>
          <p:cNvSpPr txBox="1"/>
          <p:nvPr/>
        </p:nvSpPr>
        <p:spPr>
          <a:xfrm rot="19500000">
            <a:off x="10620937" y="2428104"/>
            <a:ext cx="801597" cy="102592"/>
          </a:xfrm>
          <a:prstGeom prst="rect">
            <a:avLst/>
          </a:prstGeom>
        </p:spPr>
        <p:txBody>
          <a:bodyPr vert="horz" wrap="square" lIns="0" tIns="0" rIns="0" bIns="0" rtlCol="0">
            <a:spAutoFit/>
          </a:bodyPr>
          <a:lstStyle/>
          <a:p>
            <a:pPr>
              <a:lnSpc>
                <a:spcPts val="833"/>
              </a:lnSpc>
            </a:pPr>
            <a:r>
              <a:rPr sz="838" spc="-9">
                <a:latin typeface="Segoe UI"/>
                <a:cs typeface="Segoe UI"/>
              </a:rPr>
              <a:t>Rogers</a:t>
            </a:r>
            <a:r>
              <a:rPr sz="838" spc="-31">
                <a:latin typeface="Segoe UI"/>
                <a:cs typeface="Segoe UI"/>
              </a:rPr>
              <a:t> </a:t>
            </a:r>
            <a:r>
              <a:rPr sz="838">
                <a:latin typeface="Segoe UI"/>
                <a:cs typeface="Segoe UI"/>
              </a:rPr>
              <a:t>Group</a:t>
            </a:r>
            <a:r>
              <a:rPr sz="838" spc="-26">
                <a:latin typeface="Segoe UI"/>
                <a:cs typeface="Segoe UI"/>
              </a:rPr>
              <a:t> </a:t>
            </a:r>
            <a:r>
              <a:rPr sz="838" spc="-9">
                <a:latin typeface="Segoe UI"/>
                <a:cs typeface="Segoe UI"/>
              </a:rPr>
              <a:t>-</a:t>
            </a:r>
            <a:r>
              <a:rPr sz="838" spc="-44">
                <a:latin typeface="Segoe UI"/>
                <a:cs typeface="Segoe UI"/>
              </a:rPr>
              <a:t>…</a:t>
            </a:r>
            <a:endParaRPr sz="838">
              <a:latin typeface="Segoe UI"/>
              <a:cs typeface="Segoe UI"/>
            </a:endParaRPr>
          </a:p>
        </p:txBody>
      </p:sp>
      <p:grpSp>
        <p:nvGrpSpPr>
          <p:cNvPr id="57" name="object 57"/>
          <p:cNvGrpSpPr/>
          <p:nvPr/>
        </p:nvGrpSpPr>
        <p:grpSpPr>
          <a:xfrm>
            <a:off x="501675" y="553382"/>
            <a:ext cx="10981204" cy="1620371"/>
            <a:chOff x="212964" y="627166"/>
            <a:chExt cx="12445365" cy="1836420"/>
          </a:xfrm>
        </p:grpSpPr>
        <p:sp>
          <p:nvSpPr>
            <p:cNvPr id="58" name="object 58"/>
            <p:cNvSpPr/>
            <p:nvPr/>
          </p:nvSpPr>
          <p:spPr>
            <a:xfrm>
              <a:off x="1025207" y="906081"/>
              <a:ext cx="11471910" cy="1557655"/>
            </a:xfrm>
            <a:custGeom>
              <a:avLst/>
              <a:gdLst/>
              <a:ahLst/>
              <a:cxnLst/>
              <a:rect l="l" t="t" r="r" b="b"/>
              <a:pathLst>
                <a:path w="11471910" h="1557655">
                  <a:moveTo>
                    <a:pt x="80822" y="0"/>
                  </a:moveTo>
                  <a:lnTo>
                    <a:pt x="0" y="0"/>
                  </a:lnTo>
                  <a:lnTo>
                    <a:pt x="0" y="1557413"/>
                  </a:lnTo>
                  <a:lnTo>
                    <a:pt x="80822" y="1557413"/>
                  </a:lnTo>
                  <a:lnTo>
                    <a:pt x="80822" y="0"/>
                  </a:lnTo>
                  <a:close/>
                </a:path>
                <a:path w="11471910" h="1557655">
                  <a:moveTo>
                    <a:pt x="487629" y="0"/>
                  </a:moveTo>
                  <a:lnTo>
                    <a:pt x="406806" y="0"/>
                  </a:lnTo>
                  <a:lnTo>
                    <a:pt x="406806" y="1557413"/>
                  </a:lnTo>
                  <a:lnTo>
                    <a:pt x="487629" y="1557413"/>
                  </a:lnTo>
                  <a:lnTo>
                    <a:pt x="487629" y="0"/>
                  </a:lnTo>
                  <a:close/>
                </a:path>
                <a:path w="11471910" h="1557655">
                  <a:moveTo>
                    <a:pt x="894435" y="0"/>
                  </a:moveTo>
                  <a:lnTo>
                    <a:pt x="813625" y="0"/>
                  </a:lnTo>
                  <a:lnTo>
                    <a:pt x="813625" y="1557413"/>
                  </a:lnTo>
                  <a:lnTo>
                    <a:pt x="894435" y="1557413"/>
                  </a:lnTo>
                  <a:lnTo>
                    <a:pt x="894435" y="0"/>
                  </a:lnTo>
                  <a:close/>
                </a:path>
                <a:path w="11471910" h="1557655">
                  <a:moveTo>
                    <a:pt x="1301242" y="934453"/>
                  </a:moveTo>
                  <a:lnTo>
                    <a:pt x="1220431" y="934453"/>
                  </a:lnTo>
                  <a:lnTo>
                    <a:pt x="1220431" y="1557413"/>
                  </a:lnTo>
                  <a:lnTo>
                    <a:pt x="1301242" y="1557413"/>
                  </a:lnTo>
                  <a:lnTo>
                    <a:pt x="1301242" y="934453"/>
                  </a:lnTo>
                  <a:close/>
                </a:path>
                <a:path w="11471910" h="1557655">
                  <a:moveTo>
                    <a:pt x="1708048" y="0"/>
                  </a:moveTo>
                  <a:lnTo>
                    <a:pt x="1627238" y="0"/>
                  </a:lnTo>
                  <a:lnTo>
                    <a:pt x="1627238" y="1557413"/>
                  </a:lnTo>
                  <a:lnTo>
                    <a:pt x="1708048" y="1557413"/>
                  </a:lnTo>
                  <a:lnTo>
                    <a:pt x="1708048" y="0"/>
                  </a:lnTo>
                  <a:close/>
                </a:path>
                <a:path w="11471910" h="1557655">
                  <a:moveTo>
                    <a:pt x="2114867" y="0"/>
                  </a:moveTo>
                  <a:lnTo>
                    <a:pt x="2034044" y="0"/>
                  </a:lnTo>
                  <a:lnTo>
                    <a:pt x="2034044" y="1557413"/>
                  </a:lnTo>
                  <a:lnTo>
                    <a:pt x="2114867" y="1557413"/>
                  </a:lnTo>
                  <a:lnTo>
                    <a:pt x="2114867" y="0"/>
                  </a:lnTo>
                  <a:close/>
                </a:path>
                <a:path w="11471910" h="1557655">
                  <a:moveTo>
                    <a:pt x="2521674" y="77863"/>
                  </a:moveTo>
                  <a:lnTo>
                    <a:pt x="2440851" y="77863"/>
                  </a:lnTo>
                  <a:lnTo>
                    <a:pt x="2440851" y="1557413"/>
                  </a:lnTo>
                  <a:lnTo>
                    <a:pt x="2521674" y="1557413"/>
                  </a:lnTo>
                  <a:lnTo>
                    <a:pt x="2521674" y="77863"/>
                  </a:lnTo>
                  <a:close/>
                </a:path>
                <a:path w="11471910" h="1557655">
                  <a:moveTo>
                    <a:pt x="2928480" y="311480"/>
                  </a:moveTo>
                  <a:lnTo>
                    <a:pt x="2847670" y="311480"/>
                  </a:lnTo>
                  <a:lnTo>
                    <a:pt x="2847670" y="1557413"/>
                  </a:lnTo>
                  <a:lnTo>
                    <a:pt x="2928480" y="1557413"/>
                  </a:lnTo>
                  <a:lnTo>
                    <a:pt x="2928480" y="311480"/>
                  </a:lnTo>
                  <a:close/>
                </a:path>
                <a:path w="11471910" h="1557655">
                  <a:moveTo>
                    <a:pt x="3335286" y="77863"/>
                  </a:moveTo>
                  <a:lnTo>
                    <a:pt x="3254476" y="77863"/>
                  </a:lnTo>
                  <a:lnTo>
                    <a:pt x="3254476" y="1557413"/>
                  </a:lnTo>
                  <a:lnTo>
                    <a:pt x="3335286" y="1557413"/>
                  </a:lnTo>
                  <a:lnTo>
                    <a:pt x="3335286" y="77863"/>
                  </a:lnTo>
                  <a:close/>
                </a:path>
                <a:path w="11471910" h="1557655">
                  <a:moveTo>
                    <a:pt x="3742093" y="0"/>
                  </a:moveTo>
                  <a:lnTo>
                    <a:pt x="3661283" y="0"/>
                  </a:lnTo>
                  <a:lnTo>
                    <a:pt x="3661283" y="1557413"/>
                  </a:lnTo>
                  <a:lnTo>
                    <a:pt x="3742093" y="1557413"/>
                  </a:lnTo>
                  <a:lnTo>
                    <a:pt x="3742093" y="0"/>
                  </a:lnTo>
                  <a:close/>
                </a:path>
                <a:path w="11471910" h="1557655">
                  <a:moveTo>
                    <a:pt x="4148912" y="0"/>
                  </a:moveTo>
                  <a:lnTo>
                    <a:pt x="4068089" y="0"/>
                  </a:lnTo>
                  <a:lnTo>
                    <a:pt x="4068089" y="1557413"/>
                  </a:lnTo>
                  <a:lnTo>
                    <a:pt x="4148912" y="1557413"/>
                  </a:lnTo>
                  <a:lnTo>
                    <a:pt x="4148912" y="0"/>
                  </a:lnTo>
                  <a:close/>
                </a:path>
                <a:path w="11471910" h="1557655">
                  <a:moveTo>
                    <a:pt x="4555718" y="934453"/>
                  </a:moveTo>
                  <a:lnTo>
                    <a:pt x="4474896" y="934453"/>
                  </a:lnTo>
                  <a:lnTo>
                    <a:pt x="4474896" y="1557413"/>
                  </a:lnTo>
                  <a:lnTo>
                    <a:pt x="4555718" y="1557413"/>
                  </a:lnTo>
                  <a:lnTo>
                    <a:pt x="4555718" y="934453"/>
                  </a:lnTo>
                  <a:close/>
                </a:path>
                <a:path w="11471910" h="1557655">
                  <a:moveTo>
                    <a:pt x="4962525" y="1401673"/>
                  </a:moveTo>
                  <a:lnTo>
                    <a:pt x="4881715" y="1401673"/>
                  </a:lnTo>
                  <a:lnTo>
                    <a:pt x="4881715" y="1557413"/>
                  </a:lnTo>
                  <a:lnTo>
                    <a:pt x="4962525" y="1557413"/>
                  </a:lnTo>
                  <a:lnTo>
                    <a:pt x="4962525" y="1401673"/>
                  </a:lnTo>
                  <a:close/>
                </a:path>
                <a:path w="11471910" h="1557655">
                  <a:moveTo>
                    <a:pt x="5369331" y="934453"/>
                  </a:moveTo>
                  <a:lnTo>
                    <a:pt x="5288521" y="934453"/>
                  </a:lnTo>
                  <a:lnTo>
                    <a:pt x="5288521" y="1557413"/>
                  </a:lnTo>
                  <a:lnTo>
                    <a:pt x="5369331" y="1557413"/>
                  </a:lnTo>
                  <a:lnTo>
                    <a:pt x="5369331" y="934453"/>
                  </a:lnTo>
                  <a:close/>
                </a:path>
                <a:path w="11471910" h="1557655">
                  <a:moveTo>
                    <a:pt x="5776150" y="934453"/>
                  </a:moveTo>
                  <a:lnTo>
                    <a:pt x="5695327" y="934453"/>
                  </a:lnTo>
                  <a:lnTo>
                    <a:pt x="5695327" y="1557413"/>
                  </a:lnTo>
                  <a:lnTo>
                    <a:pt x="5776150" y="1557413"/>
                  </a:lnTo>
                  <a:lnTo>
                    <a:pt x="5776150" y="934453"/>
                  </a:lnTo>
                  <a:close/>
                </a:path>
                <a:path w="11471910" h="1557655">
                  <a:moveTo>
                    <a:pt x="6182957" y="0"/>
                  </a:moveTo>
                  <a:lnTo>
                    <a:pt x="6102134" y="0"/>
                  </a:lnTo>
                  <a:lnTo>
                    <a:pt x="6102134" y="1557413"/>
                  </a:lnTo>
                  <a:lnTo>
                    <a:pt x="6182957" y="1557413"/>
                  </a:lnTo>
                  <a:lnTo>
                    <a:pt x="6182957" y="0"/>
                  </a:lnTo>
                  <a:close/>
                </a:path>
                <a:path w="11471910" h="1557655">
                  <a:moveTo>
                    <a:pt x="6589763" y="1479550"/>
                  </a:moveTo>
                  <a:lnTo>
                    <a:pt x="6508953" y="1479550"/>
                  </a:lnTo>
                  <a:lnTo>
                    <a:pt x="6508953" y="1557413"/>
                  </a:lnTo>
                  <a:lnTo>
                    <a:pt x="6589763" y="1557413"/>
                  </a:lnTo>
                  <a:lnTo>
                    <a:pt x="6589763" y="1479550"/>
                  </a:lnTo>
                  <a:close/>
                </a:path>
                <a:path w="11471910" h="1557655">
                  <a:moveTo>
                    <a:pt x="6996570" y="1245933"/>
                  </a:moveTo>
                  <a:lnTo>
                    <a:pt x="6915759" y="1245933"/>
                  </a:lnTo>
                  <a:lnTo>
                    <a:pt x="6915759" y="1557413"/>
                  </a:lnTo>
                  <a:lnTo>
                    <a:pt x="6996570" y="1557413"/>
                  </a:lnTo>
                  <a:lnTo>
                    <a:pt x="6996570" y="1245933"/>
                  </a:lnTo>
                  <a:close/>
                </a:path>
                <a:path w="11471910" h="1557655">
                  <a:moveTo>
                    <a:pt x="7403376" y="1245933"/>
                  </a:moveTo>
                  <a:lnTo>
                    <a:pt x="7322566" y="1245933"/>
                  </a:lnTo>
                  <a:lnTo>
                    <a:pt x="7322566" y="1557413"/>
                  </a:lnTo>
                  <a:lnTo>
                    <a:pt x="7403376" y="1557413"/>
                  </a:lnTo>
                  <a:lnTo>
                    <a:pt x="7403376" y="1245933"/>
                  </a:lnTo>
                  <a:close/>
                </a:path>
                <a:path w="11471910" h="1557655">
                  <a:moveTo>
                    <a:pt x="7810195" y="1245933"/>
                  </a:moveTo>
                  <a:lnTo>
                    <a:pt x="7729372" y="1245933"/>
                  </a:lnTo>
                  <a:lnTo>
                    <a:pt x="7729372" y="1557413"/>
                  </a:lnTo>
                  <a:lnTo>
                    <a:pt x="7810195" y="1557413"/>
                  </a:lnTo>
                  <a:lnTo>
                    <a:pt x="7810195" y="1245933"/>
                  </a:lnTo>
                  <a:close/>
                </a:path>
                <a:path w="11471910" h="1557655">
                  <a:moveTo>
                    <a:pt x="8217001" y="0"/>
                  </a:moveTo>
                  <a:lnTo>
                    <a:pt x="8136179" y="0"/>
                  </a:lnTo>
                  <a:lnTo>
                    <a:pt x="8136179" y="1557413"/>
                  </a:lnTo>
                  <a:lnTo>
                    <a:pt x="8217001" y="1557413"/>
                  </a:lnTo>
                  <a:lnTo>
                    <a:pt x="8217001" y="0"/>
                  </a:lnTo>
                  <a:close/>
                </a:path>
                <a:path w="11471910" h="1557655">
                  <a:moveTo>
                    <a:pt x="9030614" y="31140"/>
                  </a:moveTo>
                  <a:lnTo>
                    <a:pt x="8949804" y="31140"/>
                  </a:lnTo>
                  <a:lnTo>
                    <a:pt x="8949804" y="1557413"/>
                  </a:lnTo>
                  <a:lnTo>
                    <a:pt x="9030614" y="1557413"/>
                  </a:lnTo>
                  <a:lnTo>
                    <a:pt x="9030614" y="31140"/>
                  </a:lnTo>
                  <a:close/>
                </a:path>
                <a:path w="11471910" h="1557655">
                  <a:moveTo>
                    <a:pt x="9437433" y="31140"/>
                  </a:moveTo>
                  <a:lnTo>
                    <a:pt x="9356611" y="31140"/>
                  </a:lnTo>
                  <a:lnTo>
                    <a:pt x="9356611" y="1557413"/>
                  </a:lnTo>
                  <a:lnTo>
                    <a:pt x="9437433" y="1557413"/>
                  </a:lnTo>
                  <a:lnTo>
                    <a:pt x="9437433" y="31140"/>
                  </a:lnTo>
                  <a:close/>
                </a:path>
                <a:path w="11471910" h="1557655">
                  <a:moveTo>
                    <a:pt x="9844240" y="389343"/>
                  </a:moveTo>
                  <a:lnTo>
                    <a:pt x="9763417" y="389343"/>
                  </a:lnTo>
                  <a:lnTo>
                    <a:pt x="9763417" y="1557413"/>
                  </a:lnTo>
                  <a:lnTo>
                    <a:pt x="9844240" y="1557413"/>
                  </a:lnTo>
                  <a:lnTo>
                    <a:pt x="9844240" y="389343"/>
                  </a:lnTo>
                  <a:close/>
                </a:path>
                <a:path w="11471910" h="1557655">
                  <a:moveTo>
                    <a:pt x="10251046" y="389343"/>
                  </a:moveTo>
                  <a:lnTo>
                    <a:pt x="10170223" y="389343"/>
                  </a:lnTo>
                  <a:lnTo>
                    <a:pt x="10170223" y="1557413"/>
                  </a:lnTo>
                  <a:lnTo>
                    <a:pt x="10251046" y="1557413"/>
                  </a:lnTo>
                  <a:lnTo>
                    <a:pt x="10251046" y="389343"/>
                  </a:lnTo>
                  <a:close/>
                </a:path>
                <a:path w="11471910" h="1557655">
                  <a:moveTo>
                    <a:pt x="10657853" y="155740"/>
                  </a:moveTo>
                  <a:lnTo>
                    <a:pt x="10577043" y="155740"/>
                  </a:lnTo>
                  <a:lnTo>
                    <a:pt x="10577043" y="1557413"/>
                  </a:lnTo>
                  <a:lnTo>
                    <a:pt x="10657853" y="1557413"/>
                  </a:lnTo>
                  <a:lnTo>
                    <a:pt x="10657853" y="155740"/>
                  </a:lnTo>
                  <a:close/>
                </a:path>
                <a:path w="11471910" h="1557655">
                  <a:moveTo>
                    <a:pt x="11471478" y="622960"/>
                  </a:moveTo>
                  <a:lnTo>
                    <a:pt x="11390655" y="622960"/>
                  </a:lnTo>
                  <a:lnTo>
                    <a:pt x="11390655" y="1557413"/>
                  </a:lnTo>
                  <a:lnTo>
                    <a:pt x="11471478" y="1557413"/>
                  </a:lnTo>
                  <a:lnTo>
                    <a:pt x="11471478" y="622960"/>
                  </a:lnTo>
                  <a:close/>
                </a:path>
              </a:pathLst>
            </a:custGeom>
            <a:solidFill>
              <a:srgbClr val="118CFF"/>
            </a:solidFill>
          </p:spPr>
          <p:txBody>
            <a:bodyPr wrap="square" lIns="0" tIns="0" rIns="0" bIns="0" rtlCol="0"/>
            <a:lstStyle/>
            <a:p>
              <a:endParaRPr sz="1588"/>
            </a:p>
          </p:txBody>
        </p:sp>
        <p:sp>
          <p:nvSpPr>
            <p:cNvPr id="59" name="object 59"/>
            <p:cNvSpPr/>
            <p:nvPr/>
          </p:nvSpPr>
          <p:spPr>
            <a:xfrm>
              <a:off x="2326449" y="1139684"/>
              <a:ext cx="10251440" cy="1323975"/>
            </a:xfrm>
            <a:custGeom>
              <a:avLst/>
              <a:gdLst/>
              <a:ahLst/>
              <a:cxnLst/>
              <a:rect l="l" t="t" r="r" b="b"/>
              <a:pathLst>
                <a:path w="10251440" h="1323975">
                  <a:moveTo>
                    <a:pt x="80822" y="934453"/>
                  </a:moveTo>
                  <a:lnTo>
                    <a:pt x="0" y="934453"/>
                  </a:lnTo>
                  <a:lnTo>
                    <a:pt x="0" y="1323809"/>
                  </a:lnTo>
                  <a:lnTo>
                    <a:pt x="80822" y="1323809"/>
                  </a:lnTo>
                  <a:lnTo>
                    <a:pt x="80822" y="934453"/>
                  </a:lnTo>
                  <a:close/>
                </a:path>
                <a:path w="10251440" h="1323975">
                  <a:moveTo>
                    <a:pt x="1708061" y="1245946"/>
                  </a:moveTo>
                  <a:lnTo>
                    <a:pt x="1627238" y="1245946"/>
                  </a:lnTo>
                  <a:lnTo>
                    <a:pt x="1627238" y="1323809"/>
                  </a:lnTo>
                  <a:lnTo>
                    <a:pt x="1708061" y="1323809"/>
                  </a:lnTo>
                  <a:lnTo>
                    <a:pt x="1708061" y="1245946"/>
                  </a:lnTo>
                  <a:close/>
                </a:path>
                <a:path w="10251440" h="1323975">
                  <a:moveTo>
                    <a:pt x="3335286" y="1168069"/>
                  </a:moveTo>
                  <a:lnTo>
                    <a:pt x="3254476" y="1168069"/>
                  </a:lnTo>
                  <a:lnTo>
                    <a:pt x="3254476" y="1323809"/>
                  </a:lnTo>
                  <a:lnTo>
                    <a:pt x="3335286" y="1323809"/>
                  </a:lnTo>
                  <a:lnTo>
                    <a:pt x="3335286" y="1168069"/>
                  </a:lnTo>
                  <a:close/>
                </a:path>
                <a:path w="10251440" h="1323975">
                  <a:moveTo>
                    <a:pt x="3742105" y="1168069"/>
                  </a:moveTo>
                  <a:lnTo>
                    <a:pt x="3661283" y="1168069"/>
                  </a:lnTo>
                  <a:lnTo>
                    <a:pt x="3661283" y="1323809"/>
                  </a:lnTo>
                  <a:lnTo>
                    <a:pt x="3742105" y="1323809"/>
                  </a:lnTo>
                  <a:lnTo>
                    <a:pt x="3742105" y="1168069"/>
                  </a:lnTo>
                  <a:close/>
                </a:path>
                <a:path w="10251440" h="1323975">
                  <a:moveTo>
                    <a:pt x="4148912" y="1168069"/>
                  </a:moveTo>
                  <a:lnTo>
                    <a:pt x="4068089" y="1168069"/>
                  </a:lnTo>
                  <a:lnTo>
                    <a:pt x="4068089" y="1323809"/>
                  </a:lnTo>
                  <a:lnTo>
                    <a:pt x="4148912" y="1323809"/>
                  </a:lnTo>
                  <a:lnTo>
                    <a:pt x="4148912" y="1168069"/>
                  </a:lnTo>
                  <a:close/>
                </a:path>
                <a:path w="10251440" h="1323975">
                  <a:moveTo>
                    <a:pt x="4555718" y="1168069"/>
                  </a:moveTo>
                  <a:lnTo>
                    <a:pt x="4474908" y="1168069"/>
                  </a:lnTo>
                  <a:lnTo>
                    <a:pt x="4474908" y="1323809"/>
                  </a:lnTo>
                  <a:lnTo>
                    <a:pt x="4555718" y="1323809"/>
                  </a:lnTo>
                  <a:lnTo>
                    <a:pt x="4555718" y="1168069"/>
                  </a:lnTo>
                  <a:close/>
                </a:path>
                <a:path w="10251440" h="1323975">
                  <a:moveTo>
                    <a:pt x="5369331" y="0"/>
                  </a:moveTo>
                  <a:lnTo>
                    <a:pt x="5288521" y="0"/>
                  </a:lnTo>
                  <a:lnTo>
                    <a:pt x="5288521" y="1323809"/>
                  </a:lnTo>
                  <a:lnTo>
                    <a:pt x="5369331" y="1323809"/>
                  </a:lnTo>
                  <a:lnTo>
                    <a:pt x="5369331" y="0"/>
                  </a:lnTo>
                  <a:close/>
                </a:path>
                <a:path w="10251440" h="1323975">
                  <a:moveTo>
                    <a:pt x="5776150" y="233616"/>
                  </a:moveTo>
                  <a:lnTo>
                    <a:pt x="5695327" y="233616"/>
                  </a:lnTo>
                  <a:lnTo>
                    <a:pt x="5695327" y="1323809"/>
                  </a:lnTo>
                  <a:lnTo>
                    <a:pt x="5776150" y="1323809"/>
                  </a:lnTo>
                  <a:lnTo>
                    <a:pt x="5776150" y="233616"/>
                  </a:lnTo>
                  <a:close/>
                </a:path>
                <a:path w="10251440" h="1323975">
                  <a:moveTo>
                    <a:pt x="6182957" y="233616"/>
                  </a:moveTo>
                  <a:lnTo>
                    <a:pt x="6102134" y="233616"/>
                  </a:lnTo>
                  <a:lnTo>
                    <a:pt x="6102134" y="1323809"/>
                  </a:lnTo>
                  <a:lnTo>
                    <a:pt x="6182957" y="1323809"/>
                  </a:lnTo>
                  <a:lnTo>
                    <a:pt x="6182957" y="233616"/>
                  </a:lnTo>
                  <a:close/>
                </a:path>
                <a:path w="10251440" h="1323975">
                  <a:moveTo>
                    <a:pt x="6589763" y="233616"/>
                  </a:moveTo>
                  <a:lnTo>
                    <a:pt x="6508953" y="233616"/>
                  </a:lnTo>
                  <a:lnTo>
                    <a:pt x="6508953" y="1323809"/>
                  </a:lnTo>
                  <a:lnTo>
                    <a:pt x="6589763" y="1323809"/>
                  </a:lnTo>
                  <a:lnTo>
                    <a:pt x="6589763" y="233616"/>
                  </a:lnTo>
                  <a:close/>
                </a:path>
                <a:path w="10251440" h="1323975">
                  <a:moveTo>
                    <a:pt x="8623808" y="1012329"/>
                  </a:moveTo>
                  <a:lnTo>
                    <a:pt x="8542998" y="1012329"/>
                  </a:lnTo>
                  <a:lnTo>
                    <a:pt x="8542998" y="1323809"/>
                  </a:lnTo>
                  <a:lnTo>
                    <a:pt x="8623808" y="1323809"/>
                  </a:lnTo>
                  <a:lnTo>
                    <a:pt x="8623808" y="1012329"/>
                  </a:lnTo>
                  <a:close/>
                </a:path>
                <a:path w="10251440" h="1323975">
                  <a:moveTo>
                    <a:pt x="9030614" y="1012329"/>
                  </a:moveTo>
                  <a:lnTo>
                    <a:pt x="8949804" y="1012329"/>
                  </a:lnTo>
                  <a:lnTo>
                    <a:pt x="8949804" y="1323809"/>
                  </a:lnTo>
                  <a:lnTo>
                    <a:pt x="9030614" y="1323809"/>
                  </a:lnTo>
                  <a:lnTo>
                    <a:pt x="9030614" y="1012329"/>
                  </a:lnTo>
                  <a:close/>
                </a:path>
                <a:path w="10251440" h="1323975">
                  <a:moveTo>
                    <a:pt x="10251046" y="856589"/>
                  </a:moveTo>
                  <a:lnTo>
                    <a:pt x="10170236" y="856589"/>
                  </a:lnTo>
                  <a:lnTo>
                    <a:pt x="10170236" y="1323809"/>
                  </a:lnTo>
                  <a:lnTo>
                    <a:pt x="10251046" y="1323809"/>
                  </a:lnTo>
                  <a:lnTo>
                    <a:pt x="10251046" y="856589"/>
                  </a:lnTo>
                  <a:close/>
                </a:path>
              </a:pathLst>
            </a:custGeom>
            <a:solidFill>
              <a:srgbClr val="E66B37"/>
            </a:solidFill>
          </p:spPr>
          <p:txBody>
            <a:bodyPr wrap="square" lIns="0" tIns="0" rIns="0" bIns="0" rtlCol="0"/>
            <a:lstStyle/>
            <a:p>
              <a:endParaRPr sz="1588"/>
            </a:p>
          </p:txBody>
        </p:sp>
        <p:sp>
          <p:nvSpPr>
            <p:cNvPr id="60" name="object 60"/>
            <p:cNvSpPr/>
            <p:nvPr/>
          </p:nvSpPr>
          <p:spPr>
            <a:xfrm>
              <a:off x="2407272" y="906081"/>
              <a:ext cx="10251440" cy="1557655"/>
            </a:xfrm>
            <a:custGeom>
              <a:avLst/>
              <a:gdLst/>
              <a:ahLst/>
              <a:cxnLst/>
              <a:rect l="l" t="t" r="r" b="b"/>
              <a:pathLst>
                <a:path w="10251440" h="1557655">
                  <a:moveTo>
                    <a:pt x="80810" y="1168057"/>
                  </a:moveTo>
                  <a:lnTo>
                    <a:pt x="0" y="1168057"/>
                  </a:lnTo>
                  <a:lnTo>
                    <a:pt x="0" y="1557413"/>
                  </a:lnTo>
                  <a:lnTo>
                    <a:pt x="80810" y="1557413"/>
                  </a:lnTo>
                  <a:lnTo>
                    <a:pt x="80810" y="1168057"/>
                  </a:lnTo>
                  <a:close/>
                </a:path>
                <a:path w="10251440" h="1557655">
                  <a:moveTo>
                    <a:pt x="1301242" y="1479550"/>
                  </a:moveTo>
                  <a:lnTo>
                    <a:pt x="1220419" y="1479550"/>
                  </a:lnTo>
                  <a:lnTo>
                    <a:pt x="1220419" y="1557413"/>
                  </a:lnTo>
                  <a:lnTo>
                    <a:pt x="1301242" y="1557413"/>
                  </a:lnTo>
                  <a:lnTo>
                    <a:pt x="1301242" y="1479550"/>
                  </a:lnTo>
                  <a:close/>
                </a:path>
                <a:path w="10251440" h="1557655">
                  <a:moveTo>
                    <a:pt x="1708048" y="1479550"/>
                  </a:moveTo>
                  <a:lnTo>
                    <a:pt x="1627238" y="1479550"/>
                  </a:lnTo>
                  <a:lnTo>
                    <a:pt x="1627238" y="1557413"/>
                  </a:lnTo>
                  <a:lnTo>
                    <a:pt x="1708048" y="1557413"/>
                  </a:lnTo>
                  <a:lnTo>
                    <a:pt x="1708048" y="1479550"/>
                  </a:lnTo>
                  <a:close/>
                </a:path>
                <a:path w="10251440" h="1557655">
                  <a:moveTo>
                    <a:pt x="2114854" y="1479550"/>
                  </a:moveTo>
                  <a:lnTo>
                    <a:pt x="2034044" y="1479550"/>
                  </a:lnTo>
                  <a:lnTo>
                    <a:pt x="2034044" y="1557413"/>
                  </a:lnTo>
                  <a:lnTo>
                    <a:pt x="2114854" y="1557413"/>
                  </a:lnTo>
                  <a:lnTo>
                    <a:pt x="2114854" y="1479550"/>
                  </a:lnTo>
                  <a:close/>
                </a:path>
                <a:path w="10251440" h="1557655">
                  <a:moveTo>
                    <a:pt x="8623808" y="1479550"/>
                  </a:moveTo>
                  <a:lnTo>
                    <a:pt x="8542985" y="1479550"/>
                  </a:lnTo>
                  <a:lnTo>
                    <a:pt x="8542985" y="1557413"/>
                  </a:lnTo>
                  <a:lnTo>
                    <a:pt x="8623808" y="1557413"/>
                  </a:lnTo>
                  <a:lnTo>
                    <a:pt x="8623808" y="1479550"/>
                  </a:lnTo>
                  <a:close/>
                </a:path>
                <a:path w="10251440" h="1557655">
                  <a:moveTo>
                    <a:pt x="9030614" y="1479550"/>
                  </a:moveTo>
                  <a:lnTo>
                    <a:pt x="8949792" y="1479550"/>
                  </a:lnTo>
                  <a:lnTo>
                    <a:pt x="8949792" y="1557413"/>
                  </a:lnTo>
                  <a:lnTo>
                    <a:pt x="9030614" y="1557413"/>
                  </a:lnTo>
                  <a:lnTo>
                    <a:pt x="9030614" y="1479550"/>
                  </a:lnTo>
                  <a:close/>
                </a:path>
                <a:path w="10251440" h="1557655">
                  <a:moveTo>
                    <a:pt x="9844227" y="0"/>
                  </a:moveTo>
                  <a:lnTo>
                    <a:pt x="9763417" y="0"/>
                  </a:lnTo>
                  <a:lnTo>
                    <a:pt x="9763417" y="1557413"/>
                  </a:lnTo>
                  <a:lnTo>
                    <a:pt x="9844227" y="1557413"/>
                  </a:lnTo>
                  <a:lnTo>
                    <a:pt x="9844227" y="0"/>
                  </a:lnTo>
                  <a:close/>
                </a:path>
                <a:path w="10251440" h="1557655">
                  <a:moveTo>
                    <a:pt x="10251034" y="1401673"/>
                  </a:moveTo>
                  <a:lnTo>
                    <a:pt x="10170223" y="1401673"/>
                  </a:lnTo>
                  <a:lnTo>
                    <a:pt x="10170223" y="1557413"/>
                  </a:lnTo>
                  <a:lnTo>
                    <a:pt x="10251034" y="1557413"/>
                  </a:lnTo>
                  <a:lnTo>
                    <a:pt x="10251034" y="1401673"/>
                  </a:lnTo>
                  <a:close/>
                </a:path>
              </a:pathLst>
            </a:custGeom>
            <a:solidFill>
              <a:srgbClr val="6A007B"/>
            </a:solidFill>
          </p:spPr>
          <p:txBody>
            <a:bodyPr wrap="square" lIns="0" tIns="0" rIns="0" bIns="0" rtlCol="0"/>
            <a:lstStyle/>
            <a:p>
              <a:endParaRPr sz="1588"/>
            </a:p>
          </p:txBody>
        </p:sp>
        <p:sp>
          <p:nvSpPr>
            <p:cNvPr id="61" name="object 61"/>
            <p:cNvSpPr/>
            <p:nvPr/>
          </p:nvSpPr>
          <p:spPr>
            <a:xfrm>
              <a:off x="2488082" y="906081"/>
              <a:ext cx="9438005" cy="1557655"/>
            </a:xfrm>
            <a:custGeom>
              <a:avLst/>
              <a:gdLst/>
              <a:ahLst/>
              <a:cxnLst/>
              <a:rect l="l" t="t" r="r" b="b"/>
              <a:pathLst>
                <a:path w="9438005" h="1557655">
                  <a:moveTo>
                    <a:pt x="80822" y="1401673"/>
                  </a:moveTo>
                  <a:lnTo>
                    <a:pt x="0" y="1401673"/>
                  </a:lnTo>
                  <a:lnTo>
                    <a:pt x="0" y="1557413"/>
                  </a:lnTo>
                  <a:lnTo>
                    <a:pt x="80822" y="1557413"/>
                  </a:lnTo>
                  <a:lnTo>
                    <a:pt x="80822" y="1401673"/>
                  </a:lnTo>
                  <a:close/>
                </a:path>
                <a:path w="9438005" h="1557655">
                  <a:moveTo>
                    <a:pt x="1708048" y="1401673"/>
                  </a:moveTo>
                  <a:lnTo>
                    <a:pt x="1627238" y="1401673"/>
                  </a:lnTo>
                  <a:lnTo>
                    <a:pt x="1627238" y="1557413"/>
                  </a:lnTo>
                  <a:lnTo>
                    <a:pt x="1708048" y="1557413"/>
                  </a:lnTo>
                  <a:lnTo>
                    <a:pt x="1708048" y="1401673"/>
                  </a:lnTo>
                  <a:close/>
                </a:path>
                <a:path w="9438005" h="1557655">
                  <a:moveTo>
                    <a:pt x="3335286" y="778700"/>
                  </a:moveTo>
                  <a:lnTo>
                    <a:pt x="3254476" y="778700"/>
                  </a:lnTo>
                  <a:lnTo>
                    <a:pt x="3254476" y="1557413"/>
                  </a:lnTo>
                  <a:lnTo>
                    <a:pt x="3335286" y="1557413"/>
                  </a:lnTo>
                  <a:lnTo>
                    <a:pt x="3335286" y="778700"/>
                  </a:lnTo>
                  <a:close/>
                </a:path>
                <a:path w="9438005" h="1557655">
                  <a:moveTo>
                    <a:pt x="3742105" y="778700"/>
                  </a:moveTo>
                  <a:lnTo>
                    <a:pt x="3661283" y="778700"/>
                  </a:lnTo>
                  <a:lnTo>
                    <a:pt x="3661283" y="1557413"/>
                  </a:lnTo>
                  <a:lnTo>
                    <a:pt x="3742105" y="1557413"/>
                  </a:lnTo>
                  <a:lnTo>
                    <a:pt x="3742105" y="778700"/>
                  </a:lnTo>
                  <a:close/>
                </a:path>
                <a:path w="9438005" h="1557655">
                  <a:moveTo>
                    <a:pt x="4148912" y="778700"/>
                  </a:moveTo>
                  <a:lnTo>
                    <a:pt x="4068089" y="778700"/>
                  </a:lnTo>
                  <a:lnTo>
                    <a:pt x="4068089" y="1557413"/>
                  </a:lnTo>
                  <a:lnTo>
                    <a:pt x="4148912" y="1557413"/>
                  </a:lnTo>
                  <a:lnTo>
                    <a:pt x="4148912" y="778700"/>
                  </a:lnTo>
                  <a:close/>
                </a:path>
                <a:path w="9438005" h="1557655">
                  <a:moveTo>
                    <a:pt x="4555718" y="778700"/>
                  </a:moveTo>
                  <a:lnTo>
                    <a:pt x="4474896" y="778700"/>
                  </a:lnTo>
                  <a:lnTo>
                    <a:pt x="4474896" y="1557413"/>
                  </a:lnTo>
                  <a:lnTo>
                    <a:pt x="4555718" y="1557413"/>
                  </a:lnTo>
                  <a:lnTo>
                    <a:pt x="4555718" y="778700"/>
                  </a:lnTo>
                  <a:close/>
                </a:path>
                <a:path w="9438005" h="1557655">
                  <a:moveTo>
                    <a:pt x="5369331" y="1401673"/>
                  </a:moveTo>
                  <a:lnTo>
                    <a:pt x="5288521" y="1401673"/>
                  </a:lnTo>
                  <a:lnTo>
                    <a:pt x="5288521" y="1557413"/>
                  </a:lnTo>
                  <a:lnTo>
                    <a:pt x="5369331" y="1557413"/>
                  </a:lnTo>
                  <a:lnTo>
                    <a:pt x="5369331" y="1401673"/>
                  </a:lnTo>
                  <a:close/>
                </a:path>
                <a:path w="9438005" h="1557655">
                  <a:moveTo>
                    <a:pt x="5776150" y="1401673"/>
                  </a:moveTo>
                  <a:lnTo>
                    <a:pt x="5695327" y="1401673"/>
                  </a:lnTo>
                  <a:lnTo>
                    <a:pt x="5695327" y="1557413"/>
                  </a:lnTo>
                  <a:lnTo>
                    <a:pt x="5776150" y="1557413"/>
                  </a:lnTo>
                  <a:lnTo>
                    <a:pt x="5776150" y="1401673"/>
                  </a:lnTo>
                  <a:close/>
                </a:path>
                <a:path w="9438005" h="1557655">
                  <a:moveTo>
                    <a:pt x="6182957" y="1401673"/>
                  </a:moveTo>
                  <a:lnTo>
                    <a:pt x="6102134" y="1401673"/>
                  </a:lnTo>
                  <a:lnTo>
                    <a:pt x="6102134" y="1557413"/>
                  </a:lnTo>
                  <a:lnTo>
                    <a:pt x="6182957" y="1557413"/>
                  </a:lnTo>
                  <a:lnTo>
                    <a:pt x="6182957" y="1401673"/>
                  </a:lnTo>
                  <a:close/>
                </a:path>
                <a:path w="9438005" h="1557655">
                  <a:moveTo>
                    <a:pt x="6589763" y="1401673"/>
                  </a:moveTo>
                  <a:lnTo>
                    <a:pt x="6508953" y="1401673"/>
                  </a:lnTo>
                  <a:lnTo>
                    <a:pt x="6508953" y="1557413"/>
                  </a:lnTo>
                  <a:lnTo>
                    <a:pt x="6589763" y="1557413"/>
                  </a:lnTo>
                  <a:lnTo>
                    <a:pt x="6589763" y="1401673"/>
                  </a:lnTo>
                  <a:close/>
                </a:path>
                <a:path w="9438005" h="1557655">
                  <a:moveTo>
                    <a:pt x="7403376" y="0"/>
                  </a:moveTo>
                  <a:lnTo>
                    <a:pt x="7322566" y="0"/>
                  </a:lnTo>
                  <a:lnTo>
                    <a:pt x="7322566" y="1557413"/>
                  </a:lnTo>
                  <a:lnTo>
                    <a:pt x="7403376" y="1557413"/>
                  </a:lnTo>
                  <a:lnTo>
                    <a:pt x="7403376" y="0"/>
                  </a:lnTo>
                  <a:close/>
                </a:path>
                <a:path w="9438005" h="1557655">
                  <a:moveTo>
                    <a:pt x="7810195" y="1526273"/>
                  </a:moveTo>
                  <a:lnTo>
                    <a:pt x="7729372" y="1526273"/>
                  </a:lnTo>
                  <a:lnTo>
                    <a:pt x="7729372" y="1557413"/>
                  </a:lnTo>
                  <a:lnTo>
                    <a:pt x="7810195" y="1557413"/>
                  </a:lnTo>
                  <a:lnTo>
                    <a:pt x="7810195" y="1526273"/>
                  </a:lnTo>
                  <a:close/>
                </a:path>
                <a:path w="9438005" h="1557655">
                  <a:moveTo>
                    <a:pt x="8217001" y="1526273"/>
                  </a:moveTo>
                  <a:lnTo>
                    <a:pt x="8136179" y="1526273"/>
                  </a:lnTo>
                  <a:lnTo>
                    <a:pt x="8136179" y="1557413"/>
                  </a:lnTo>
                  <a:lnTo>
                    <a:pt x="8217001" y="1557413"/>
                  </a:lnTo>
                  <a:lnTo>
                    <a:pt x="8217001" y="1526273"/>
                  </a:lnTo>
                  <a:close/>
                </a:path>
                <a:path w="9438005" h="1557655">
                  <a:moveTo>
                    <a:pt x="9437433" y="1401673"/>
                  </a:moveTo>
                  <a:lnTo>
                    <a:pt x="9356611" y="1401673"/>
                  </a:lnTo>
                  <a:lnTo>
                    <a:pt x="9356611" y="1557413"/>
                  </a:lnTo>
                  <a:lnTo>
                    <a:pt x="9437433" y="1557413"/>
                  </a:lnTo>
                  <a:lnTo>
                    <a:pt x="9437433" y="1401673"/>
                  </a:lnTo>
                  <a:close/>
                </a:path>
              </a:pathLst>
            </a:custGeom>
            <a:solidFill>
              <a:srgbClr val="DF44A6"/>
            </a:solidFill>
          </p:spPr>
          <p:txBody>
            <a:bodyPr wrap="square" lIns="0" tIns="0" rIns="0" bIns="0" rtlCol="0"/>
            <a:lstStyle/>
            <a:p>
              <a:endParaRPr sz="1588"/>
            </a:p>
          </p:txBody>
        </p:sp>
        <p:pic>
          <p:nvPicPr>
            <p:cNvPr id="62" name="object 62"/>
            <p:cNvPicPr/>
            <p:nvPr/>
          </p:nvPicPr>
          <p:blipFill>
            <a:blip r:embed="rId2" cstate="print"/>
            <a:stretch>
              <a:fillRect/>
            </a:stretch>
          </p:blipFill>
          <p:spPr>
            <a:xfrm>
              <a:off x="212964" y="627166"/>
              <a:ext cx="98981" cy="98893"/>
            </a:xfrm>
            <a:prstGeom prst="rect">
              <a:avLst/>
            </a:prstGeom>
          </p:spPr>
        </p:pic>
      </p:grpSp>
      <p:sp>
        <p:nvSpPr>
          <p:cNvPr id="63" name="object 63"/>
          <p:cNvSpPr txBox="1"/>
          <p:nvPr/>
        </p:nvSpPr>
        <p:spPr>
          <a:xfrm>
            <a:off x="481153" y="217440"/>
            <a:ext cx="880222" cy="455687"/>
          </a:xfrm>
          <a:prstGeom prst="rect">
            <a:avLst/>
          </a:prstGeom>
        </p:spPr>
        <p:txBody>
          <a:bodyPr vert="horz" wrap="square" lIns="0" tIns="13447" rIns="0" bIns="0" rtlCol="0">
            <a:spAutoFit/>
          </a:bodyPr>
          <a:lstStyle/>
          <a:p>
            <a:pPr marL="11206">
              <a:spcBef>
                <a:spcPts val="106"/>
              </a:spcBef>
            </a:pPr>
            <a:r>
              <a:rPr sz="1279" spc="-26">
                <a:solidFill>
                  <a:srgbClr val="252423"/>
                </a:solidFill>
                <a:latin typeface="Tahoma"/>
                <a:cs typeface="Tahoma"/>
              </a:rPr>
              <a:t>RAP</a:t>
            </a:r>
            <a:r>
              <a:rPr sz="1279" spc="-88">
                <a:solidFill>
                  <a:srgbClr val="252423"/>
                </a:solidFill>
                <a:latin typeface="Tahoma"/>
                <a:cs typeface="Tahoma"/>
              </a:rPr>
              <a:t> </a:t>
            </a:r>
            <a:r>
              <a:rPr sz="1279" spc="-22">
                <a:solidFill>
                  <a:srgbClr val="252423"/>
                </a:solidFill>
                <a:latin typeface="Tahoma"/>
                <a:cs typeface="Tahoma"/>
              </a:rPr>
              <a:t>Sources</a:t>
            </a:r>
            <a:endParaRPr sz="1279">
              <a:latin typeface="Tahoma"/>
              <a:cs typeface="Tahoma"/>
            </a:endParaRPr>
          </a:p>
          <a:p>
            <a:pPr marL="126633">
              <a:spcBef>
                <a:spcPts val="763"/>
              </a:spcBef>
            </a:pPr>
            <a:r>
              <a:rPr sz="927">
                <a:latin typeface="Segoe UI"/>
                <a:cs typeface="Segoe UI"/>
              </a:rPr>
              <a:t>State</a:t>
            </a:r>
            <a:r>
              <a:rPr sz="927" spc="-35">
                <a:latin typeface="Segoe UI"/>
                <a:cs typeface="Segoe UI"/>
              </a:rPr>
              <a:t> </a:t>
            </a:r>
            <a:r>
              <a:rPr sz="927" spc="-9">
                <a:latin typeface="Segoe UI"/>
                <a:cs typeface="Segoe UI"/>
              </a:rPr>
              <a:t>Millings</a:t>
            </a:r>
            <a:endParaRPr sz="927">
              <a:latin typeface="Segoe UI"/>
              <a:cs typeface="Segoe UI"/>
            </a:endParaRPr>
          </a:p>
        </p:txBody>
      </p:sp>
      <p:pic>
        <p:nvPicPr>
          <p:cNvPr id="64" name="object 64"/>
          <p:cNvPicPr/>
          <p:nvPr/>
        </p:nvPicPr>
        <p:blipFill>
          <a:blip r:embed="rId3" cstate="print"/>
          <a:stretch>
            <a:fillRect/>
          </a:stretch>
        </p:blipFill>
        <p:spPr>
          <a:xfrm>
            <a:off x="1357667" y="553382"/>
            <a:ext cx="87336" cy="87259"/>
          </a:xfrm>
          <a:prstGeom prst="rect">
            <a:avLst/>
          </a:prstGeom>
        </p:spPr>
      </p:pic>
      <p:sp>
        <p:nvSpPr>
          <p:cNvPr id="65" name="object 65"/>
          <p:cNvSpPr txBox="1"/>
          <p:nvPr/>
        </p:nvSpPr>
        <p:spPr>
          <a:xfrm>
            <a:off x="1454899" y="511566"/>
            <a:ext cx="773206" cy="153983"/>
          </a:xfrm>
          <a:prstGeom prst="rect">
            <a:avLst/>
          </a:prstGeom>
        </p:spPr>
        <p:txBody>
          <a:bodyPr vert="horz" wrap="square" lIns="0" tIns="11206" rIns="0" bIns="0" rtlCol="0">
            <a:spAutoFit/>
          </a:bodyPr>
          <a:lstStyle/>
          <a:p>
            <a:pPr marL="11206">
              <a:spcBef>
                <a:spcPts val="88"/>
              </a:spcBef>
            </a:pPr>
            <a:r>
              <a:rPr sz="927">
                <a:latin typeface="Segoe UI"/>
                <a:cs typeface="Segoe UI"/>
              </a:rPr>
              <a:t>Public</a:t>
            </a:r>
            <a:r>
              <a:rPr sz="927" spc="-4">
                <a:latin typeface="Segoe UI"/>
                <a:cs typeface="Segoe UI"/>
              </a:rPr>
              <a:t> </a:t>
            </a:r>
            <a:r>
              <a:rPr sz="927" spc="-9">
                <a:latin typeface="Segoe UI"/>
                <a:cs typeface="Segoe UI"/>
              </a:rPr>
              <a:t>Millings</a:t>
            </a:r>
            <a:endParaRPr sz="927">
              <a:latin typeface="Segoe UI"/>
              <a:cs typeface="Segoe UI"/>
            </a:endParaRPr>
          </a:p>
        </p:txBody>
      </p:sp>
      <p:pic>
        <p:nvPicPr>
          <p:cNvPr id="66" name="object 66"/>
          <p:cNvPicPr/>
          <p:nvPr/>
        </p:nvPicPr>
        <p:blipFill>
          <a:blip r:embed="rId4" cstate="print"/>
          <a:stretch>
            <a:fillRect/>
          </a:stretch>
        </p:blipFill>
        <p:spPr>
          <a:xfrm>
            <a:off x="2267384" y="553382"/>
            <a:ext cx="94615" cy="87259"/>
          </a:xfrm>
          <a:prstGeom prst="rect">
            <a:avLst/>
          </a:prstGeom>
        </p:spPr>
      </p:pic>
      <p:sp>
        <p:nvSpPr>
          <p:cNvPr id="67" name="object 67"/>
          <p:cNvSpPr txBox="1"/>
          <p:nvPr/>
        </p:nvSpPr>
        <p:spPr>
          <a:xfrm>
            <a:off x="2365907" y="511566"/>
            <a:ext cx="654424" cy="153983"/>
          </a:xfrm>
          <a:prstGeom prst="rect">
            <a:avLst/>
          </a:prstGeom>
        </p:spPr>
        <p:txBody>
          <a:bodyPr vert="horz" wrap="square" lIns="0" tIns="11206" rIns="0" bIns="0" rtlCol="0">
            <a:spAutoFit/>
          </a:bodyPr>
          <a:lstStyle/>
          <a:p>
            <a:pPr marL="11206">
              <a:spcBef>
                <a:spcPts val="88"/>
              </a:spcBef>
            </a:pPr>
            <a:r>
              <a:rPr sz="927">
                <a:latin typeface="Segoe UI"/>
                <a:cs typeface="Segoe UI"/>
              </a:rPr>
              <a:t>Parking</a:t>
            </a:r>
            <a:r>
              <a:rPr sz="927" spc="-40">
                <a:latin typeface="Segoe UI"/>
                <a:cs typeface="Segoe UI"/>
              </a:rPr>
              <a:t> </a:t>
            </a:r>
            <a:r>
              <a:rPr sz="927" spc="-18">
                <a:latin typeface="Segoe UI"/>
                <a:cs typeface="Segoe UI"/>
              </a:rPr>
              <a:t>Lots</a:t>
            </a:r>
            <a:endParaRPr sz="927">
              <a:latin typeface="Segoe UI"/>
              <a:cs typeface="Segoe UI"/>
            </a:endParaRPr>
          </a:p>
        </p:txBody>
      </p:sp>
      <p:pic>
        <p:nvPicPr>
          <p:cNvPr id="68" name="object 68"/>
          <p:cNvPicPr/>
          <p:nvPr/>
        </p:nvPicPr>
        <p:blipFill>
          <a:blip r:embed="rId5" cstate="print"/>
          <a:stretch>
            <a:fillRect/>
          </a:stretch>
        </p:blipFill>
        <p:spPr>
          <a:xfrm>
            <a:off x="3060828" y="553382"/>
            <a:ext cx="87336" cy="87259"/>
          </a:xfrm>
          <a:prstGeom prst="rect">
            <a:avLst/>
          </a:prstGeom>
        </p:spPr>
      </p:pic>
      <p:sp>
        <p:nvSpPr>
          <p:cNvPr id="69" name="object 69"/>
          <p:cNvSpPr txBox="1"/>
          <p:nvPr/>
        </p:nvSpPr>
        <p:spPr>
          <a:xfrm>
            <a:off x="3158198" y="511566"/>
            <a:ext cx="632012" cy="153983"/>
          </a:xfrm>
          <a:prstGeom prst="rect">
            <a:avLst/>
          </a:prstGeom>
        </p:spPr>
        <p:txBody>
          <a:bodyPr vert="horz" wrap="square" lIns="0" tIns="11206" rIns="0" bIns="0" rtlCol="0">
            <a:spAutoFit/>
          </a:bodyPr>
          <a:lstStyle/>
          <a:p>
            <a:pPr marL="11206">
              <a:spcBef>
                <a:spcPts val="88"/>
              </a:spcBef>
            </a:pPr>
            <a:r>
              <a:rPr sz="927">
                <a:latin typeface="Segoe UI"/>
                <a:cs typeface="Segoe UI"/>
              </a:rPr>
              <a:t>Plant</a:t>
            </a:r>
            <a:r>
              <a:rPr sz="927" spc="-4">
                <a:latin typeface="Segoe UI"/>
                <a:cs typeface="Segoe UI"/>
              </a:rPr>
              <a:t> </a:t>
            </a:r>
            <a:r>
              <a:rPr sz="927" spc="-9">
                <a:latin typeface="Segoe UI"/>
                <a:cs typeface="Segoe UI"/>
              </a:rPr>
              <a:t>Waste</a:t>
            </a:r>
            <a:endParaRPr sz="927">
              <a:latin typeface="Segoe UI"/>
              <a:cs typeface="Segoe UI"/>
            </a:endParaRPr>
          </a:p>
        </p:txBody>
      </p:sp>
      <p:sp>
        <p:nvSpPr>
          <p:cNvPr id="70" name="object 70"/>
          <p:cNvSpPr txBox="1"/>
          <p:nvPr/>
        </p:nvSpPr>
        <p:spPr>
          <a:xfrm>
            <a:off x="6130677" y="4106379"/>
            <a:ext cx="1766047" cy="210427"/>
          </a:xfrm>
          <a:prstGeom prst="rect">
            <a:avLst/>
          </a:prstGeom>
        </p:spPr>
        <p:txBody>
          <a:bodyPr vert="horz" wrap="square" lIns="0" tIns="13447" rIns="0" bIns="0" rtlCol="0">
            <a:spAutoFit/>
          </a:bodyPr>
          <a:lstStyle/>
          <a:p>
            <a:pPr marL="11206">
              <a:spcBef>
                <a:spcPts val="106"/>
              </a:spcBef>
            </a:pPr>
            <a:r>
              <a:rPr sz="1279" spc="-71">
                <a:solidFill>
                  <a:srgbClr val="252423"/>
                </a:solidFill>
                <a:latin typeface="Tahoma"/>
                <a:cs typeface="Tahoma"/>
              </a:rPr>
              <a:t>Method</a:t>
            </a:r>
            <a:r>
              <a:rPr sz="1279" spc="-66">
                <a:solidFill>
                  <a:srgbClr val="252423"/>
                </a:solidFill>
                <a:latin typeface="Tahoma"/>
                <a:cs typeface="Tahoma"/>
              </a:rPr>
              <a:t> of </a:t>
            </a:r>
            <a:r>
              <a:rPr sz="1279" spc="-26">
                <a:solidFill>
                  <a:srgbClr val="252423"/>
                </a:solidFill>
                <a:latin typeface="Tahoma"/>
                <a:cs typeface="Tahoma"/>
              </a:rPr>
              <a:t>Processing</a:t>
            </a:r>
            <a:r>
              <a:rPr sz="1279" spc="-66">
                <a:solidFill>
                  <a:srgbClr val="252423"/>
                </a:solidFill>
                <a:latin typeface="Tahoma"/>
                <a:cs typeface="Tahoma"/>
              </a:rPr>
              <a:t> </a:t>
            </a:r>
            <a:r>
              <a:rPr sz="1279" spc="-22">
                <a:solidFill>
                  <a:srgbClr val="252423"/>
                </a:solidFill>
                <a:latin typeface="Tahoma"/>
                <a:cs typeface="Tahoma"/>
              </a:rPr>
              <a:t>RAP</a:t>
            </a:r>
            <a:endParaRPr sz="1279">
              <a:latin typeface="Tahoma"/>
              <a:cs typeface="Tahoma"/>
            </a:endParaRPr>
          </a:p>
        </p:txBody>
      </p:sp>
      <p:grpSp>
        <p:nvGrpSpPr>
          <p:cNvPr id="71" name="object 71"/>
          <p:cNvGrpSpPr/>
          <p:nvPr/>
        </p:nvGrpSpPr>
        <p:grpSpPr>
          <a:xfrm>
            <a:off x="8056408" y="4533071"/>
            <a:ext cx="1913965" cy="1883149"/>
            <a:chOff x="8774996" y="5137480"/>
            <a:chExt cx="2169160" cy="2134235"/>
          </a:xfrm>
        </p:grpSpPr>
        <p:sp>
          <p:nvSpPr>
            <p:cNvPr id="72" name="object 72"/>
            <p:cNvSpPr/>
            <p:nvPr/>
          </p:nvSpPr>
          <p:spPr>
            <a:xfrm>
              <a:off x="9755607" y="5207344"/>
              <a:ext cx="981075" cy="1821814"/>
            </a:xfrm>
            <a:custGeom>
              <a:avLst/>
              <a:gdLst/>
              <a:ahLst/>
              <a:cxnLst/>
              <a:rect l="l" t="t" r="r" b="b"/>
              <a:pathLst>
                <a:path w="981075" h="1821815">
                  <a:moveTo>
                    <a:pt x="505559" y="1821769"/>
                  </a:moveTo>
                  <a:lnTo>
                    <a:pt x="303335" y="1485503"/>
                  </a:lnTo>
                  <a:lnTo>
                    <a:pt x="313515" y="1479234"/>
                  </a:lnTo>
                  <a:lnTo>
                    <a:pt x="323560" y="1472761"/>
                  </a:lnTo>
                  <a:lnTo>
                    <a:pt x="362375" y="1444867"/>
                  </a:lnTo>
                  <a:lnTo>
                    <a:pt x="398800" y="1413912"/>
                  </a:lnTo>
                  <a:lnTo>
                    <a:pt x="432593" y="1380102"/>
                  </a:lnTo>
                  <a:lnTo>
                    <a:pt x="463532" y="1343660"/>
                  </a:lnTo>
                  <a:lnTo>
                    <a:pt x="491413" y="1304825"/>
                  </a:lnTo>
                  <a:lnTo>
                    <a:pt x="516052" y="1263855"/>
                  </a:lnTo>
                  <a:lnTo>
                    <a:pt x="537285" y="1221019"/>
                  </a:lnTo>
                  <a:lnTo>
                    <a:pt x="554975" y="1176601"/>
                  </a:lnTo>
                  <a:lnTo>
                    <a:pt x="569002" y="1130892"/>
                  </a:lnTo>
                  <a:lnTo>
                    <a:pt x="579276" y="1084196"/>
                  </a:lnTo>
                  <a:lnTo>
                    <a:pt x="585728" y="1036819"/>
                  </a:lnTo>
                  <a:lnTo>
                    <a:pt x="588315" y="989074"/>
                  </a:lnTo>
                  <a:lnTo>
                    <a:pt x="588355" y="977120"/>
                  </a:lnTo>
                  <a:lnTo>
                    <a:pt x="588153" y="965163"/>
                  </a:lnTo>
                  <a:lnTo>
                    <a:pt x="584920" y="917458"/>
                  </a:lnTo>
                  <a:lnTo>
                    <a:pt x="577827" y="870173"/>
                  </a:lnTo>
                  <a:lnTo>
                    <a:pt x="566923" y="823620"/>
                  </a:lnTo>
                  <a:lnTo>
                    <a:pt x="552278" y="778105"/>
                  </a:lnTo>
                  <a:lnTo>
                    <a:pt x="533989" y="733930"/>
                  </a:lnTo>
                  <a:lnTo>
                    <a:pt x="512177" y="691386"/>
                  </a:lnTo>
                  <a:lnTo>
                    <a:pt x="486986" y="650754"/>
                  </a:lnTo>
                  <a:lnTo>
                    <a:pt x="458582" y="612300"/>
                  </a:lnTo>
                  <a:lnTo>
                    <a:pt x="427153" y="576281"/>
                  </a:lnTo>
                  <a:lnTo>
                    <a:pt x="392905" y="542931"/>
                  </a:lnTo>
                  <a:lnTo>
                    <a:pt x="356065" y="512473"/>
                  </a:lnTo>
                  <a:lnTo>
                    <a:pt x="316876" y="485107"/>
                  </a:lnTo>
                  <a:lnTo>
                    <a:pt x="275597" y="461013"/>
                  </a:lnTo>
                  <a:lnTo>
                    <a:pt x="232499" y="440351"/>
                  </a:lnTo>
                  <a:lnTo>
                    <a:pt x="187867" y="423256"/>
                  </a:lnTo>
                  <a:lnTo>
                    <a:pt x="141995" y="409841"/>
                  </a:lnTo>
                  <a:lnTo>
                    <a:pt x="95187" y="400196"/>
                  </a:lnTo>
                  <a:lnTo>
                    <a:pt x="47751" y="394383"/>
                  </a:lnTo>
                  <a:lnTo>
                    <a:pt x="0" y="392441"/>
                  </a:lnTo>
                  <a:lnTo>
                    <a:pt x="0" y="0"/>
                  </a:lnTo>
                  <a:lnTo>
                    <a:pt x="39825" y="809"/>
                  </a:lnTo>
                  <a:lnTo>
                    <a:pt x="79585" y="3236"/>
                  </a:lnTo>
                  <a:lnTo>
                    <a:pt x="119214" y="7276"/>
                  </a:lnTo>
                  <a:lnTo>
                    <a:pt x="158645" y="12924"/>
                  </a:lnTo>
                  <a:lnTo>
                    <a:pt x="197816" y="20169"/>
                  </a:lnTo>
                  <a:lnTo>
                    <a:pt x="236659" y="29000"/>
                  </a:lnTo>
                  <a:lnTo>
                    <a:pt x="275112" y="39401"/>
                  </a:lnTo>
                  <a:lnTo>
                    <a:pt x="313111" y="51357"/>
                  </a:lnTo>
                  <a:lnTo>
                    <a:pt x="350594" y="64846"/>
                  </a:lnTo>
                  <a:lnTo>
                    <a:pt x="387498" y="79848"/>
                  </a:lnTo>
                  <a:lnTo>
                    <a:pt x="423763" y="96337"/>
                  </a:lnTo>
                  <a:lnTo>
                    <a:pt x="459328" y="114286"/>
                  </a:lnTo>
                  <a:lnTo>
                    <a:pt x="494136" y="133665"/>
                  </a:lnTo>
                  <a:lnTo>
                    <a:pt x="528127" y="154443"/>
                  </a:lnTo>
                  <a:lnTo>
                    <a:pt x="561248" y="176584"/>
                  </a:lnTo>
                  <a:lnTo>
                    <a:pt x="593443" y="200053"/>
                  </a:lnTo>
                  <a:lnTo>
                    <a:pt x="624658" y="224811"/>
                  </a:lnTo>
                  <a:lnTo>
                    <a:pt x="654842" y="250817"/>
                  </a:lnTo>
                  <a:lnTo>
                    <a:pt x="683947" y="278027"/>
                  </a:lnTo>
                  <a:lnTo>
                    <a:pt x="711922" y="306399"/>
                  </a:lnTo>
                  <a:lnTo>
                    <a:pt x="738723" y="335883"/>
                  </a:lnTo>
                  <a:lnTo>
                    <a:pt x="764304" y="366432"/>
                  </a:lnTo>
                  <a:lnTo>
                    <a:pt x="788625" y="397995"/>
                  </a:lnTo>
                  <a:lnTo>
                    <a:pt x="811644" y="430520"/>
                  </a:lnTo>
                  <a:lnTo>
                    <a:pt x="833324" y="463954"/>
                  </a:lnTo>
                  <a:lnTo>
                    <a:pt x="853629" y="498241"/>
                  </a:lnTo>
                  <a:lnTo>
                    <a:pt x="872526" y="533325"/>
                  </a:lnTo>
                  <a:lnTo>
                    <a:pt x="889982" y="569148"/>
                  </a:lnTo>
                  <a:lnTo>
                    <a:pt x="905970" y="605651"/>
                  </a:lnTo>
                  <a:lnTo>
                    <a:pt x="920463" y="642773"/>
                  </a:lnTo>
                  <a:lnTo>
                    <a:pt x="933438" y="680454"/>
                  </a:lnTo>
                  <a:lnTo>
                    <a:pt x="944871" y="718630"/>
                  </a:lnTo>
                  <a:lnTo>
                    <a:pt x="954747" y="757240"/>
                  </a:lnTo>
                  <a:lnTo>
                    <a:pt x="963046" y="796219"/>
                  </a:lnTo>
                  <a:lnTo>
                    <a:pt x="969757" y="835503"/>
                  </a:lnTo>
                  <a:lnTo>
                    <a:pt x="974867" y="875027"/>
                  </a:lnTo>
                  <a:lnTo>
                    <a:pt x="978368" y="914727"/>
                  </a:lnTo>
                  <a:lnTo>
                    <a:pt x="980255" y="954536"/>
                  </a:lnTo>
                  <a:lnTo>
                    <a:pt x="980593" y="974465"/>
                  </a:lnTo>
                  <a:lnTo>
                    <a:pt x="980525" y="994388"/>
                  </a:lnTo>
                  <a:lnTo>
                    <a:pt x="979177" y="1034219"/>
                  </a:lnTo>
                  <a:lnTo>
                    <a:pt x="976213" y="1073962"/>
                  </a:lnTo>
                  <a:lnTo>
                    <a:pt x="971638" y="1113552"/>
                  </a:lnTo>
                  <a:lnTo>
                    <a:pt x="965460" y="1152924"/>
                  </a:lnTo>
                  <a:lnTo>
                    <a:pt x="957689" y="1192012"/>
                  </a:lnTo>
                  <a:lnTo>
                    <a:pt x="948338" y="1230752"/>
                  </a:lnTo>
                  <a:lnTo>
                    <a:pt x="937421" y="1269079"/>
                  </a:lnTo>
                  <a:lnTo>
                    <a:pt x="924958" y="1306932"/>
                  </a:lnTo>
                  <a:lnTo>
                    <a:pt x="910968" y="1344247"/>
                  </a:lnTo>
                  <a:lnTo>
                    <a:pt x="895476" y="1380963"/>
                  </a:lnTo>
                  <a:lnTo>
                    <a:pt x="878506" y="1417019"/>
                  </a:lnTo>
                  <a:lnTo>
                    <a:pt x="860086" y="1452356"/>
                  </a:lnTo>
                  <a:lnTo>
                    <a:pt x="840247" y="1486915"/>
                  </a:lnTo>
                  <a:lnTo>
                    <a:pt x="819022" y="1520640"/>
                  </a:lnTo>
                  <a:lnTo>
                    <a:pt x="796444" y="1553474"/>
                  </a:lnTo>
                  <a:lnTo>
                    <a:pt x="772554" y="1585364"/>
                  </a:lnTo>
                  <a:lnTo>
                    <a:pt x="747387" y="1616257"/>
                  </a:lnTo>
                  <a:lnTo>
                    <a:pt x="720988" y="1646101"/>
                  </a:lnTo>
                  <a:lnTo>
                    <a:pt x="693399" y="1674849"/>
                  </a:lnTo>
                  <a:lnTo>
                    <a:pt x="664666" y="1702452"/>
                  </a:lnTo>
                  <a:lnTo>
                    <a:pt x="634836" y="1728864"/>
                  </a:lnTo>
                  <a:lnTo>
                    <a:pt x="603959" y="1754042"/>
                  </a:lnTo>
                  <a:lnTo>
                    <a:pt x="572085" y="1777945"/>
                  </a:lnTo>
                  <a:lnTo>
                    <a:pt x="539267" y="1800533"/>
                  </a:lnTo>
                  <a:lnTo>
                    <a:pt x="522525" y="1811320"/>
                  </a:lnTo>
                  <a:lnTo>
                    <a:pt x="505559" y="1821769"/>
                  </a:lnTo>
                  <a:close/>
                </a:path>
              </a:pathLst>
            </a:custGeom>
            <a:solidFill>
              <a:srgbClr val="118CFF"/>
            </a:solidFill>
          </p:spPr>
          <p:txBody>
            <a:bodyPr wrap="square" lIns="0" tIns="0" rIns="0" bIns="0" rtlCol="0"/>
            <a:lstStyle/>
            <a:p>
              <a:endParaRPr sz="1588"/>
            </a:p>
          </p:txBody>
        </p:sp>
        <p:sp>
          <p:nvSpPr>
            <p:cNvPr id="73" name="object 73"/>
            <p:cNvSpPr/>
            <p:nvPr/>
          </p:nvSpPr>
          <p:spPr>
            <a:xfrm>
              <a:off x="8774996" y="5407397"/>
              <a:ext cx="1486535" cy="1762760"/>
            </a:xfrm>
            <a:custGeom>
              <a:avLst/>
              <a:gdLst/>
              <a:ahLst/>
              <a:cxnLst/>
              <a:rect l="l" t="t" r="r" b="b"/>
              <a:pathLst>
                <a:path w="1486534" h="1762759">
                  <a:moveTo>
                    <a:pt x="977290" y="1762148"/>
                  </a:moveTo>
                  <a:lnTo>
                    <a:pt x="930835" y="1760889"/>
                  </a:lnTo>
                  <a:lnTo>
                    <a:pt x="884492" y="1757430"/>
                  </a:lnTo>
                  <a:lnTo>
                    <a:pt x="838365" y="1751777"/>
                  </a:lnTo>
                  <a:lnTo>
                    <a:pt x="792558" y="1743945"/>
                  </a:lnTo>
                  <a:lnTo>
                    <a:pt x="747173" y="1733950"/>
                  </a:lnTo>
                  <a:lnTo>
                    <a:pt x="702312" y="1721815"/>
                  </a:lnTo>
                  <a:lnTo>
                    <a:pt x="658076" y="1707567"/>
                  </a:lnTo>
                  <a:lnTo>
                    <a:pt x="614564" y="1691238"/>
                  </a:lnTo>
                  <a:lnTo>
                    <a:pt x="571875" y="1672865"/>
                  </a:lnTo>
                  <a:lnTo>
                    <a:pt x="530103" y="1652490"/>
                  </a:lnTo>
                  <a:lnTo>
                    <a:pt x="489344" y="1630157"/>
                  </a:lnTo>
                  <a:lnTo>
                    <a:pt x="449687" y="1605917"/>
                  </a:lnTo>
                  <a:lnTo>
                    <a:pt x="411223" y="1579825"/>
                  </a:lnTo>
                  <a:lnTo>
                    <a:pt x="374038" y="1551939"/>
                  </a:lnTo>
                  <a:lnTo>
                    <a:pt x="338215" y="1522321"/>
                  </a:lnTo>
                  <a:lnTo>
                    <a:pt x="303834" y="1491039"/>
                  </a:lnTo>
                  <a:lnTo>
                    <a:pt x="270974" y="1458162"/>
                  </a:lnTo>
                  <a:lnTo>
                    <a:pt x="239707" y="1423764"/>
                  </a:lnTo>
                  <a:lnTo>
                    <a:pt x="210105" y="1387923"/>
                  </a:lnTo>
                  <a:lnTo>
                    <a:pt x="182232" y="1350720"/>
                  </a:lnTo>
                  <a:lnTo>
                    <a:pt x="156153" y="1312236"/>
                  </a:lnTo>
                  <a:lnTo>
                    <a:pt x="131925" y="1272560"/>
                  </a:lnTo>
                  <a:lnTo>
                    <a:pt x="109604" y="1231780"/>
                  </a:lnTo>
                  <a:lnTo>
                    <a:pt x="89238" y="1189988"/>
                  </a:lnTo>
                  <a:lnTo>
                    <a:pt x="70874" y="1147277"/>
                  </a:lnTo>
                  <a:lnTo>
                    <a:pt x="54554" y="1103744"/>
                  </a:lnTo>
                  <a:lnTo>
                    <a:pt x="40313" y="1059486"/>
                  </a:lnTo>
                  <a:lnTo>
                    <a:pt x="28184" y="1014603"/>
                  </a:lnTo>
                  <a:lnTo>
                    <a:pt x="18194" y="969195"/>
                  </a:lnTo>
                  <a:lnTo>
                    <a:pt x="10365" y="923364"/>
                  </a:lnTo>
                  <a:lnTo>
                    <a:pt x="4716" y="877214"/>
                  </a:lnTo>
                  <a:lnTo>
                    <a:pt x="1258" y="830849"/>
                  </a:lnTo>
                  <a:lnTo>
                    <a:pt x="0" y="784371"/>
                  </a:lnTo>
                  <a:lnTo>
                    <a:pt x="196" y="761123"/>
                  </a:lnTo>
                  <a:lnTo>
                    <a:pt x="2241" y="714673"/>
                  </a:lnTo>
                  <a:lnTo>
                    <a:pt x="6483" y="668372"/>
                  </a:lnTo>
                  <a:lnTo>
                    <a:pt x="12912" y="622324"/>
                  </a:lnTo>
                  <a:lnTo>
                    <a:pt x="21515" y="576633"/>
                  </a:lnTo>
                  <a:lnTo>
                    <a:pt x="32272" y="531401"/>
                  </a:lnTo>
                  <a:lnTo>
                    <a:pt x="45158" y="486730"/>
                  </a:lnTo>
                  <a:lnTo>
                    <a:pt x="60146" y="442719"/>
                  </a:lnTo>
                  <a:lnTo>
                    <a:pt x="77200" y="399469"/>
                  </a:lnTo>
                  <a:lnTo>
                    <a:pt x="96284" y="357075"/>
                  </a:lnTo>
                  <a:lnTo>
                    <a:pt x="117354" y="315634"/>
                  </a:lnTo>
                  <a:lnTo>
                    <a:pt x="140362" y="275237"/>
                  </a:lnTo>
                  <a:lnTo>
                    <a:pt x="165258" y="235977"/>
                  </a:lnTo>
                  <a:lnTo>
                    <a:pt x="191984" y="197941"/>
                  </a:lnTo>
                  <a:lnTo>
                    <a:pt x="220482" y="161215"/>
                  </a:lnTo>
                  <a:lnTo>
                    <a:pt x="250687" y="125880"/>
                  </a:lnTo>
                  <a:lnTo>
                    <a:pt x="282531" y="92017"/>
                  </a:lnTo>
                  <a:lnTo>
                    <a:pt x="315943" y="59702"/>
                  </a:lnTo>
                  <a:lnTo>
                    <a:pt x="350848" y="29006"/>
                  </a:lnTo>
                  <a:lnTo>
                    <a:pt x="387167" y="0"/>
                  </a:lnTo>
                  <a:lnTo>
                    <a:pt x="624544" y="312420"/>
                  </a:lnTo>
                  <a:lnTo>
                    <a:pt x="613542" y="320995"/>
                  </a:lnTo>
                  <a:lnTo>
                    <a:pt x="602752" y="329823"/>
                  </a:lnTo>
                  <a:lnTo>
                    <a:pt x="571668" y="357819"/>
                  </a:lnTo>
                  <a:lnTo>
                    <a:pt x="542656" y="387948"/>
                  </a:lnTo>
                  <a:lnTo>
                    <a:pt x="515856" y="420062"/>
                  </a:lnTo>
                  <a:lnTo>
                    <a:pt x="491398" y="454006"/>
                  </a:lnTo>
                  <a:lnTo>
                    <a:pt x="469413" y="489603"/>
                  </a:lnTo>
                  <a:lnTo>
                    <a:pt x="450014" y="526665"/>
                  </a:lnTo>
                  <a:lnTo>
                    <a:pt x="433295" y="565012"/>
                  </a:lnTo>
                  <a:lnTo>
                    <a:pt x="419339" y="604458"/>
                  </a:lnTo>
                  <a:lnTo>
                    <a:pt x="408218" y="644796"/>
                  </a:lnTo>
                  <a:lnTo>
                    <a:pt x="399991" y="685815"/>
                  </a:lnTo>
                  <a:lnTo>
                    <a:pt x="394697" y="727314"/>
                  </a:lnTo>
                  <a:lnTo>
                    <a:pt x="392361" y="769093"/>
                  </a:lnTo>
                  <a:lnTo>
                    <a:pt x="392243" y="783039"/>
                  </a:lnTo>
                  <a:lnTo>
                    <a:pt x="392456" y="796990"/>
                  </a:lnTo>
                  <a:lnTo>
                    <a:pt x="395073" y="838745"/>
                  </a:lnTo>
                  <a:lnTo>
                    <a:pt x="400649" y="880216"/>
                  </a:lnTo>
                  <a:lnTo>
                    <a:pt x="409155" y="921185"/>
                  </a:lnTo>
                  <a:lnTo>
                    <a:pt x="420547" y="961439"/>
                  </a:lnTo>
                  <a:lnTo>
                    <a:pt x="434767" y="1000783"/>
                  </a:lnTo>
                  <a:lnTo>
                    <a:pt x="451748" y="1039023"/>
                  </a:lnTo>
                  <a:lnTo>
                    <a:pt x="471401" y="1075959"/>
                  </a:lnTo>
                  <a:lnTo>
                    <a:pt x="493623" y="1111399"/>
                  </a:lnTo>
                  <a:lnTo>
                    <a:pt x="518304" y="1145171"/>
                  </a:lnTo>
                  <a:lnTo>
                    <a:pt x="545326" y="1177109"/>
                  </a:lnTo>
                  <a:lnTo>
                    <a:pt x="574547" y="1207046"/>
                  </a:lnTo>
                  <a:lnTo>
                    <a:pt x="605815" y="1234825"/>
                  </a:lnTo>
                  <a:lnTo>
                    <a:pt x="638975" y="1260312"/>
                  </a:lnTo>
                  <a:lnTo>
                    <a:pt x="673867" y="1283383"/>
                  </a:lnTo>
                  <a:lnTo>
                    <a:pt x="710309" y="1303915"/>
                  </a:lnTo>
                  <a:lnTo>
                    <a:pt x="748110" y="1321803"/>
                  </a:lnTo>
                  <a:lnTo>
                    <a:pt x="787086" y="1336959"/>
                  </a:lnTo>
                  <a:lnTo>
                    <a:pt x="827046" y="1349309"/>
                  </a:lnTo>
                  <a:lnTo>
                    <a:pt x="867783" y="1358788"/>
                  </a:lnTo>
                  <a:lnTo>
                    <a:pt x="909081" y="1365346"/>
                  </a:lnTo>
                  <a:lnTo>
                    <a:pt x="950741" y="1368953"/>
                  </a:lnTo>
                  <a:lnTo>
                    <a:pt x="978622" y="1369709"/>
                  </a:lnTo>
                  <a:lnTo>
                    <a:pt x="992560" y="1369591"/>
                  </a:lnTo>
                  <a:lnTo>
                    <a:pt x="1034318" y="1367255"/>
                  </a:lnTo>
                  <a:lnTo>
                    <a:pt x="1075797" y="1361957"/>
                  </a:lnTo>
                  <a:lnTo>
                    <a:pt x="1116796" y="1353726"/>
                  </a:lnTo>
                  <a:lnTo>
                    <a:pt x="1157114" y="1342600"/>
                  </a:lnTo>
                  <a:lnTo>
                    <a:pt x="1196540" y="1328636"/>
                  </a:lnTo>
                  <a:lnTo>
                    <a:pt x="1234868" y="1311909"/>
                  </a:lnTo>
                  <a:lnTo>
                    <a:pt x="1271911" y="1292501"/>
                  </a:lnTo>
                  <a:lnTo>
                    <a:pt x="1283946" y="1285449"/>
                  </a:lnTo>
                  <a:lnTo>
                    <a:pt x="1486170" y="1621715"/>
                  </a:lnTo>
                  <a:lnTo>
                    <a:pt x="1445794" y="1644735"/>
                  </a:lnTo>
                  <a:lnTo>
                    <a:pt x="1404373" y="1665815"/>
                  </a:lnTo>
                  <a:lnTo>
                    <a:pt x="1362000" y="1684909"/>
                  </a:lnTo>
                  <a:lnTo>
                    <a:pt x="1318771" y="1701972"/>
                  </a:lnTo>
                  <a:lnTo>
                    <a:pt x="1274783" y="1716967"/>
                  </a:lnTo>
                  <a:lnTo>
                    <a:pt x="1230133" y="1729860"/>
                  </a:lnTo>
                  <a:lnTo>
                    <a:pt x="1184924" y="1740622"/>
                  </a:lnTo>
                  <a:lnTo>
                    <a:pt x="1139255" y="1749229"/>
                  </a:lnTo>
                  <a:lnTo>
                    <a:pt x="1093231" y="1755662"/>
                  </a:lnTo>
                  <a:lnTo>
                    <a:pt x="1046953" y="1759906"/>
                  </a:lnTo>
                  <a:lnTo>
                    <a:pt x="1000526" y="1761951"/>
                  </a:lnTo>
                  <a:lnTo>
                    <a:pt x="977290" y="1762148"/>
                  </a:lnTo>
                  <a:close/>
                </a:path>
              </a:pathLst>
            </a:custGeom>
            <a:solidFill>
              <a:srgbClr val="E66B37"/>
            </a:solidFill>
          </p:spPr>
          <p:txBody>
            <a:bodyPr wrap="square" lIns="0" tIns="0" rIns="0" bIns="0" rtlCol="0"/>
            <a:lstStyle/>
            <a:p>
              <a:endParaRPr sz="1588"/>
            </a:p>
          </p:txBody>
        </p:sp>
        <p:sp>
          <p:nvSpPr>
            <p:cNvPr id="74" name="object 74"/>
            <p:cNvSpPr/>
            <p:nvPr/>
          </p:nvSpPr>
          <p:spPr>
            <a:xfrm>
              <a:off x="9162164" y="5207344"/>
              <a:ext cx="593725" cy="513080"/>
            </a:xfrm>
            <a:custGeom>
              <a:avLst/>
              <a:gdLst/>
              <a:ahLst/>
              <a:cxnLst/>
              <a:rect l="l" t="t" r="r" b="b"/>
              <a:pathLst>
                <a:path w="593725" h="513079">
                  <a:moveTo>
                    <a:pt x="237377" y="512473"/>
                  </a:moveTo>
                  <a:lnTo>
                    <a:pt x="0" y="200053"/>
                  </a:lnTo>
                  <a:lnTo>
                    <a:pt x="32219" y="176563"/>
                  </a:lnTo>
                  <a:lnTo>
                    <a:pt x="65312" y="154438"/>
                  </a:lnTo>
                  <a:lnTo>
                    <a:pt x="99277" y="133679"/>
                  </a:lnTo>
                  <a:lnTo>
                    <a:pt x="134114" y="114286"/>
                  </a:lnTo>
                  <a:lnTo>
                    <a:pt x="169708" y="96320"/>
                  </a:lnTo>
                  <a:lnTo>
                    <a:pt x="205942" y="79844"/>
                  </a:lnTo>
                  <a:lnTo>
                    <a:pt x="242816" y="64856"/>
                  </a:lnTo>
                  <a:lnTo>
                    <a:pt x="280331" y="51357"/>
                  </a:lnTo>
                  <a:lnTo>
                    <a:pt x="318361" y="39389"/>
                  </a:lnTo>
                  <a:lnTo>
                    <a:pt x="356782" y="28995"/>
                  </a:lnTo>
                  <a:lnTo>
                    <a:pt x="395594" y="20173"/>
                  </a:lnTo>
                  <a:lnTo>
                    <a:pt x="434797" y="12924"/>
                  </a:lnTo>
                  <a:lnTo>
                    <a:pt x="474261" y="7270"/>
                  </a:lnTo>
                  <a:lnTo>
                    <a:pt x="513857" y="3231"/>
                  </a:lnTo>
                  <a:lnTo>
                    <a:pt x="553584" y="807"/>
                  </a:lnTo>
                  <a:lnTo>
                    <a:pt x="593443" y="0"/>
                  </a:lnTo>
                  <a:lnTo>
                    <a:pt x="593443" y="392441"/>
                  </a:lnTo>
                  <a:lnTo>
                    <a:pt x="569527" y="392926"/>
                  </a:lnTo>
                  <a:lnTo>
                    <a:pt x="545691" y="394380"/>
                  </a:lnTo>
                  <a:lnTo>
                    <a:pt x="498255" y="400196"/>
                  </a:lnTo>
                  <a:lnTo>
                    <a:pt x="451446" y="409838"/>
                  </a:lnTo>
                  <a:lnTo>
                    <a:pt x="405575" y="423256"/>
                  </a:lnTo>
                  <a:lnTo>
                    <a:pt x="360942" y="440348"/>
                  </a:lnTo>
                  <a:lnTo>
                    <a:pt x="317845" y="461013"/>
                  </a:lnTo>
                  <a:lnTo>
                    <a:pt x="276564" y="485104"/>
                  </a:lnTo>
                  <a:lnTo>
                    <a:pt x="256709" y="498379"/>
                  </a:lnTo>
                  <a:lnTo>
                    <a:pt x="237377" y="512473"/>
                  </a:lnTo>
                  <a:close/>
                </a:path>
              </a:pathLst>
            </a:custGeom>
            <a:solidFill>
              <a:srgbClr val="6A007B"/>
            </a:solidFill>
          </p:spPr>
          <p:txBody>
            <a:bodyPr wrap="square" lIns="0" tIns="0" rIns="0" bIns="0" rtlCol="0"/>
            <a:lstStyle/>
            <a:p>
              <a:endParaRPr sz="1588"/>
            </a:p>
          </p:txBody>
        </p:sp>
        <p:sp>
          <p:nvSpPr>
            <p:cNvPr id="75" name="object 75"/>
            <p:cNvSpPr/>
            <p:nvPr/>
          </p:nvSpPr>
          <p:spPr>
            <a:xfrm>
              <a:off x="10724100" y="5893165"/>
              <a:ext cx="214629" cy="26670"/>
            </a:xfrm>
            <a:custGeom>
              <a:avLst/>
              <a:gdLst/>
              <a:ahLst/>
              <a:cxnLst/>
              <a:rect l="l" t="t" r="r" b="b"/>
              <a:pathLst>
                <a:path w="214629" h="26670">
                  <a:moveTo>
                    <a:pt x="0" y="26247"/>
                  </a:moveTo>
                  <a:lnTo>
                    <a:pt x="94487" y="0"/>
                  </a:lnTo>
                  <a:lnTo>
                    <a:pt x="214502" y="0"/>
                  </a:lnTo>
                </a:path>
              </a:pathLst>
            </a:custGeom>
            <a:ln w="10006">
              <a:solidFill>
                <a:srgbClr val="605D5C"/>
              </a:solidFill>
            </a:ln>
          </p:spPr>
          <p:txBody>
            <a:bodyPr wrap="square" lIns="0" tIns="0" rIns="0" bIns="0" rtlCol="0"/>
            <a:lstStyle/>
            <a:p>
              <a:endParaRPr sz="1588"/>
            </a:p>
          </p:txBody>
        </p:sp>
        <p:sp>
          <p:nvSpPr>
            <p:cNvPr id="76" name="object 76"/>
            <p:cNvSpPr/>
            <p:nvPr/>
          </p:nvSpPr>
          <p:spPr>
            <a:xfrm>
              <a:off x="9398437" y="7170568"/>
              <a:ext cx="141605" cy="95885"/>
            </a:xfrm>
            <a:custGeom>
              <a:avLst/>
              <a:gdLst/>
              <a:ahLst/>
              <a:cxnLst/>
              <a:rect l="l" t="t" r="r" b="b"/>
              <a:pathLst>
                <a:path w="141604" h="95884">
                  <a:moveTo>
                    <a:pt x="141095" y="0"/>
                  </a:moveTo>
                  <a:lnTo>
                    <a:pt x="120015" y="95816"/>
                  </a:lnTo>
                  <a:lnTo>
                    <a:pt x="0" y="95816"/>
                  </a:lnTo>
                </a:path>
              </a:pathLst>
            </a:custGeom>
            <a:ln w="10004">
              <a:solidFill>
                <a:srgbClr val="605D5C"/>
              </a:solidFill>
            </a:ln>
          </p:spPr>
          <p:txBody>
            <a:bodyPr wrap="square" lIns="0" tIns="0" rIns="0" bIns="0" rtlCol="0"/>
            <a:lstStyle/>
            <a:p>
              <a:endParaRPr sz="1588"/>
            </a:p>
          </p:txBody>
        </p:sp>
        <p:sp>
          <p:nvSpPr>
            <p:cNvPr id="77" name="object 77"/>
            <p:cNvSpPr/>
            <p:nvPr/>
          </p:nvSpPr>
          <p:spPr>
            <a:xfrm>
              <a:off x="9283340" y="5142483"/>
              <a:ext cx="151765" cy="93345"/>
            </a:xfrm>
            <a:custGeom>
              <a:avLst/>
              <a:gdLst/>
              <a:ahLst/>
              <a:cxnLst/>
              <a:rect l="l" t="t" r="r" b="b"/>
              <a:pathLst>
                <a:path w="151765" h="93345">
                  <a:moveTo>
                    <a:pt x="151326" y="92974"/>
                  </a:moveTo>
                  <a:lnTo>
                    <a:pt x="120015" y="0"/>
                  </a:lnTo>
                  <a:lnTo>
                    <a:pt x="0" y="0"/>
                  </a:lnTo>
                </a:path>
              </a:pathLst>
            </a:custGeom>
            <a:ln w="10004">
              <a:solidFill>
                <a:srgbClr val="605D5C"/>
              </a:solidFill>
            </a:ln>
          </p:spPr>
          <p:txBody>
            <a:bodyPr wrap="square" lIns="0" tIns="0" rIns="0" bIns="0" rtlCol="0"/>
            <a:lstStyle/>
            <a:p>
              <a:endParaRPr sz="1588"/>
            </a:p>
          </p:txBody>
        </p:sp>
      </p:grpSp>
      <p:sp>
        <p:nvSpPr>
          <p:cNvPr id="78" name="object 78"/>
          <p:cNvSpPr txBox="1"/>
          <p:nvPr/>
        </p:nvSpPr>
        <p:spPr>
          <a:xfrm>
            <a:off x="9989566" y="5126869"/>
            <a:ext cx="620246" cy="139696"/>
          </a:xfrm>
          <a:prstGeom prst="rect">
            <a:avLst/>
          </a:prstGeom>
        </p:spPr>
        <p:txBody>
          <a:bodyPr vert="horz" wrap="square" lIns="0" tIns="10646" rIns="0" bIns="0" rtlCol="0">
            <a:spAutoFit/>
          </a:bodyPr>
          <a:lstStyle/>
          <a:p>
            <a:pPr marL="11206">
              <a:spcBef>
                <a:spcPts val="84"/>
              </a:spcBef>
            </a:pPr>
            <a:r>
              <a:rPr sz="838" b="1">
                <a:solidFill>
                  <a:srgbClr val="605D5C"/>
                </a:solidFill>
                <a:latin typeface="Segoe UI"/>
                <a:cs typeface="Segoe UI"/>
              </a:rPr>
              <a:t>Crush</a:t>
            </a:r>
            <a:r>
              <a:rPr sz="838" b="1" spc="-22">
                <a:solidFill>
                  <a:srgbClr val="605D5C"/>
                </a:solidFill>
                <a:latin typeface="Segoe UI"/>
                <a:cs typeface="Segoe UI"/>
              </a:rPr>
              <a:t> </a:t>
            </a:r>
            <a:r>
              <a:rPr sz="838" b="1">
                <a:solidFill>
                  <a:srgbClr val="605D5C"/>
                </a:solidFill>
                <a:latin typeface="Segoe UI"/>
                <a:cs typeface="Segoe UI"/>
              </a:rPr>
              <a:t>All</a:t>
            </a:r>
            <a:r>
              <a:rPr sz="838" b="1" spc="-22">
                <a:solidFill>
                  <a:srgbClr val="605D5C"/>
                </a:solidFill>
                <a:latin typeface="Segoe UI"/>
                <a:cs typeface="Segoe UI"/>
              </a:rPr>
              <a:t> 12</a:t>
            </a:r>
            <a:endParaRPr sz="838">
              <a:latin typeface="Segoe UI"/>
              <a:cs typeface="Segoe UI"/>
            </a:endParaRPr>
          </a:p>
        </p:txBody>
      </p:sp>
      <p:sp>
        <p:nvSpPr>
          <p:cNvPr id="79" name="object 79"/>
          <p:cNvSpPr txBox="1"/>
          <p:nvPr/>
        </p:nvSpPr>
        <p:spPr>
          <a:xfrm>
            <a:off x="7196770" y="6338533"/>
            <a:ext cx="1386168" cy="139696"/>
          </a:xfrm>
          <a:prstGeom prst="rect">
            <a:avLst/>
          </a:prstGeom>
        </p:spPr>
        <p:txBody>
          <a:bodyPr vert="horz" wrap="square" lIns="0" tIns="10646" rIns="0" bIns="0" rtlCol="0">
            <a:spAutoFit/>
          </a:bodyPr>
          <a:lstStyle/>
          <a:p>
            <a:pPr marL="11206">
              <a:spcBef>
                <a:spcPts val="84"/>
              </a:spcBef>
            </a:pPr>
            <a:r>
              <a:rPr sz="838" b="1">
                <a:solidFill>
                  <a:srgbClr val="605D5C"/>
                </a:solidFill>
                <a:latin typeface="Segoe UI"/>
                <a:cs typeface="Segoe UI"/>
              </a:rPr>
              <a:t>Screen</a:t>
            </a:r>
            <a:r>
              <a:rPr sz="838" b="1" spc="-31">
                <a:solidFill>
                  <a:srgbClr val="605D5C"/>
                </a:solidFill>
                <a:latin typeface="Segoe UI"/>
                <a:cs typeface="Segoe UI"/>
              </a:rPr>
              <a:t> </a:t>
            </a:r>
            <a:r>
              <a:rPr sz="838" b="1">
                <a:solidFill>
                  <a:srgbClr val="605D5C"/>
                </a:solidFill>
                <a:latin typeface="Segoe UI"/>
                <a:cs typeface="Segoe UI"/>
              </a:rPr>
              <a:t>&amp;</a:t>
            </a:r>
            <a:r>
              <a:rPr sz="838" b="1" spc="-31">
                <a:solidFill>
                  <a:srgbClr val="605D5C"/>
                </a:solidFill>
                <a:latin typeface="Segoe UI"/>
                <a:cs typeface="Segoe UI"/>
              </a:rPr>
              <a:t> </a:t>
            </a:r>
            <a:r>
              <a:rPr sz="838" b="1">
                <a:solidFill>
                  <a:srgbClr val="605D5C"/>
                </a:solidFill>
                <a:latin typeface="Segoe UI"/>
                <a:cs typeface="Segoe UI"/>
              </a:rPr>
              <a:t>Crush</a:t>
            </a:r>
            <a:r>
              <a:rPr sz="838" b="1" spc="-26">
                <a:solidFill>
                  <a:srgbClr val="605D5C"/>
                </a:solidFill>
                <a:latin typeface="Segoe UI"/>
                <a:cs typeface="Segoe UI"/>
              </a:rPr>
              <a:t> </a:t>
            </a:r>
            <a:r>
              <a:rPr sz="838" b="1">
                <a:solidFill>
                  <a:srgbClr val="605D5C"/>
                </a:solidFill>
                <a:latin typeface="Segoe UI"/>
                <a:cs typeface="Segoe UI"/>
              </a:rPr>
              <a:t>Oversize</a:t>
            </a:r>
            <a:r>
              <a:rPr sz="838" b="1" spc="-31">
                <a:solidFill>
                  <a:srgbClr val="605D5C"/>
                </a:solidFill>
                <a:latin typeface="Segoe UI"/>
                <a:cs typeface="Segoe UI"/>
              </a:rPr>
              <a:t> </a:t>
            </a:r>
            <a:r>
              <a:rPr sz="838" b="1" spc="-22">
                <a:solidFill>
                  <a:srgbClr val="605D5C"/>
                </a:solidFill>
                <a:latin typeface="Segoe UI"/>
                <a:cs typeface="Segoe UI"/>
              </a:rPr>
              <a:t>14</a:t>
            </a:r>
            <a:endParaRPr sz="838">
              <a:latin typeface="Segoe UI"/>
              <a:cs typeface="Segoe UI"/>
            </a:endParaRPr>
          </a:p>
        </p:txBody>
      </p:sp>
      <p:sp>
        <p:nvSpPr>
          <p:cNvPr id="80" name="object 80"/>
          <p:cNvSpPr txBox="1"/>
          <p:nvPr/>
        </p:nvSpPr>
        <p:spPr>
          <a:xfrm>
            <a:off x="7587344" y="4464502"/>
            <a:ext cx="893669" cy="139696"/>
          </a:xfrm>
          <a:prstGeom prst="rect">
            <a:avLst/>
          </a:prstGeom>
        </p:spPr>
        <p:txBody>
          <a:bodyPr vert="horz" wrap="square" lIns="0" tIns="10646" rIns="0" bIns="0" rtlCol="0">
            <a:spAutoFit/>
          </a:bodyPr>
          <a:lstStyle/>
          <a:p>
            <a:pPr marL="11206">
              <a:spcBef>
                <a:spcPts val="84"/>
              </a:spcBef>
            </a:pPr>
            <a:r>
              <a:rPr sz="838" b="1">
                <a:solidFill>
                  <a:srgbClr val="605D5C"/>
                </a:solidFill>
                <a:latin typeface="Segoe UI"/>
                <a:cs typeface="Segoe UI"/>
              </a:rPr>
              <a:t>Screen</a:t>
            </a:r>
            <a:r>
              <a:rPr sz="838" b="1" spc="-40">
                <a:solidFill>
                  <a:srgbClr val="605D5C"/>
                </a:solidFill>
                <a:latin typeface="Segoe UI"/>
                <a:cs typeface="Segoe UI"/>
              </a:rPr>
              <a:t> </a:t>
            </a:r>
            <a:r>
              <a:rPr sz="838" b="1">
                <a:solidFill>
                  <a:srgbClr val="605D5C"/>
                </a:solidFill>
                <a:latin typeface="Segoe UI"/>
                <a:cs typeface="Segoe UI"/>
              </a:rPr>
              <a:t>Oversize</a:t>
            </a:r>
            <a:r>
              <a:rPr sz="838" b="1" spc="-40">
                <a:solidFill>
                  <a:srgbClr val="605D5C"/>
                </a:solidFill>
                <a:latin typeface="Segoe UI"/>
                <a:cs typeface="Segoe UI"/>
              </a:rPr>
              <a:t> </a:t>
            </a:r>
            <a:r>
              <a:rPr sz="838" b="1" spc="-44">
                <a:solidFill>
                  <a:srgbClr val="605D5C"/>
                </a:solidFill>
                <a:latin typeface="Segoe UI"/>
                <a:cs typeface="Segoe UI"/>
              </a:rPr>
              <a:t>3</a:t>
            </a:r>
            <a:endParaRPr sz="838">
              <a:latin typeface="Segoe UI"/>
              <a:cs typeface="Segoe UI"/>
            </a:endParaRPr>
          </a:p>
        </p:txBody>
      </p:sp>
    </p:spTree>
    <p:extLst>
      <p:ext uri="{BB962C8B-B14F-4D97-AF65-F5344CB8AC3E}">
        <p14:creationId xmlns:p14="http://schemas.microsoft.com/office/powerpoint/2010/main" val="34592339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8235" y="134470"/>
            <a:ext cx="11295529" cy="285750"/>
            <a:chOff x="152399" y="152399"/>
            <a:chExt cx="12801600" cy="323850"/>
          </a:xfrm>
        </p:grpSpPr>
        <p:sp>
          <p:nvSpPr>
            <p:cNvPr id="3" name="object 3"/>
            <p:cNvSpPr/>
            <p:nvPr/>
          </p:nvSpPr>
          <p:spPr>
            <a:xfrm>
              <a:off x="152399" y="152399"/>
              <a:ext cx="12801600" cy="323850"/>
            </a:xfrm>
            <a:custGeom>
              <a:avLst/>
              <a:gdLst/>
              <a:ahLst/>
              <a:cxnLst/>
              <a:rect l="l" t="t" r="r" b="b"/>
              <a:pathLst>
                <a:path w="12801600" h="323850">
                  <a:moveTo>
                    <a:pt x="12801598" y="323849"/>
                  </a:moveTo>
                  <a:lnTo>
                    <a:pt x="0" y="323849"/>
                  </a:lnTo>
                  <a:lnTo>
                    <a:pt x="0" y="0"/>
                  </a:lnTo>
                  <a:lnTo>
                    <a:pt x="12801598" y="0"/>
                  </a:lnTo>
                  <a:lnTo>
                    <a:pt x="12801598" y="323849"/>
                  </a:lnTo>
                  <a:close/>
                </a:path>
              </a:pathLst>
            </a:custGeom>
            <a:solidFill>
              <a:srgbClr val="3B3A38"/>
            </a:solidFill>
          </p:spPr>
          <p:txBody>
            <a:bodyPr wrap="square" lIns="0" tIns="0" rIns="0" bIns="0" rtlCol="0"/>
            <a:lstStyle/>
            <a:p>
              <a:endParaRPr sz="1588"/>
            </a:p>
          </p:txBody>
        </p:sp>
        <p:sp>
          <p:nvSpPr>
            <p:cNvPr id="4" name="object 4"/>
            <p:cNvSpPr/>
            <p:nvPr/>
          </p:nvSpPr>
          <p:spPr>
            <a:xfrm>
              <a:off x="152399" y="472439"/>
              <a:ext cx="12801600" cy="3810"/>
            </a:xfrm>
            <a:custGeom>
              <a:avLst/>
              <a:gdLst/>
              <a:ahLst/>
              <a:cxnLst/>
              <a:rect l="l" t="t" r="r" b="b"/>
              <a:pathLst>
                <a:path w="12801600" h="3809">
                  <a:moveTo>
                    <a:pt x="0" y="3809"/>
                  </a:moveTo>
                  <a:lnTo>
                    <a:pt x="12801599" y="3809"/>
                  </a:lnTo>
                  <a:lnTo>
                    <a:pt x="12801599" y="0"/>
                  </a:lnTo>
                  <a:lnTo>
                    <a:pt x="0" y="0"/>
                  </a:lnTo>
                  <a:lnTo>
                    <a:pt x="0" y="3809"/>
                  </a:lnTo>
                  <a:close/>
                </a:path>
              </a:pathLst>
            </a:custGeom>
            <a:solidFill>
              <a:srgbClr val="000000">
                <a:alpha val="10978"/>
              </a:srgbClr>
            </a:solidFill>
          </p:spPr>
          <p:txBody>
            <a:bodyPr wrap="square" lIns="0" tIns="0" rIns="0" bIns="0" rtlCol="0"/>
            <a:lstStyle/>
            <a:p>
              <a:endParaRPr sz="1588"/>
            </a:p>
          </p:txBody>
        </p:sp>
      </p:grpSp>
      <p:grpSp>
        <p:nvGrpSpPr>
          <p:cNvPr id="5" name="object 5"/>
          <p:cNvGrpSpPr/>
          <p:nvPr/>
        </p:nvGrpSpPr>
        <p:grpSpPr>
          <a:xfrm>
            <a:off x="448235" y="420220"/>
            <a:ext cx="11295529" cy="1123950"/>
            <a:chOff x="152399" y="476249"/>
            <a:chExt cx="12801600" cy="1273810"/>
          </a:xfrm>
        </p:grpSpPr>
        <p:sp>
          <p:nvSpPr>
            <p:cNvPr id="6" name="object 6"/>
            <p:cNvSpPr/>
            <p:nvPr/>
          </p:nvSpPr>
          <p:spPr>
            <a:xfrm>
              <a:off x="152399" y="1685924"/>
              <a:ext cx="12801600" cy="8255"/>
            </a:xfrm>
            <a:custGeom>
              <a:avLst/>
              <a:gdLst/>
              <a:ahLst/>
              <a:cxnLst/>
              <a:rect l="l" t="t" r="r" b="b"/>
              <a:pathLst>
                <a:path w="12801600" h="8255">
                  <a:moveTo>
                    <a:pt x="0" y="8255"/>
                  </a:moveTo>
                  <a:lnTo>
                    <a:pt x="12801599" y="8255"/>
                  </a:lnTo>
                  <a:lnTo>
                    <a:pt x="12801599" y="0"/>
                  </a:lnTo>
                  <a:lnTo>
                    <a:pt x="0" y="0"/>
                  </a:lnTo>
                  <a:lnTo>
                    <a:pt x="0" y="8255"/>
                  </a:lnTo>
                  <a:close/>
                </a:path>
              </a:pathLst>
            </a:custGeom>
            <a:solidFill>
              <a:srgbClr val="000000">
                <a:alpha val="10978"/>
              </a:srgbClr>
            </a:solidFill>
          </p:spPr>
          <p:txBody>
            <a:bodyPr wrap="square" lIns="0" tIns="0" rIns="0" bIns="0" rtlCol="0"/>
            <a:lstStyle/>
            <a:p>
              <a:endParaRPr sz="1588"/>
            </a:p>
          </p:txBody>
        </p:sp>
        <p:sp>
          <p:nvSpPr>
            <p:cNvPr id="7" name="object 7"/>
            <p:cNvSpPr/>
            <p:nvPr/>
          </p:nvSpPr>
          <p:spPr>
            <a:xfrm>
              <a:off x="152399" y="1685924"/>
              <a:ext cx="12801600" cy="64135"/>
            </a:xfrm>
            <a:custGeom>
              <a:avLst/>
              <a:gdLst/>
              <a:ahLst/>
              <a:cxnLst/>
              <a:rect l="l" t="t" r="r" b="b"/>
              <a:pathLst>
                <a:path w="12801600" h="64135">
                  <a:moveTo>
                    <a:pt x="0" y="64135"/>
                  </a:moveTo>
                  <a:lnTo>
                    <a:pt x="12801599" y="64135"/>
                  </a:lnTo>
                  <a:lnTo>
                    <a:pt x="12801599" y="0"/>
                  </a:lnTo>
                  <a:lnTo>
                    <a:pt x="0" y="0"/>
                  </a:lnTo>
                  <a:lnTo>
                    <a:pt x="0" y="64135"/>
                  </a:lnTo>
                  <a:close/>
                </a:path>
              </a:pathLst>
            </a:custGeom>
            <a:solidFill>
              <a:srgbClr val="000000">
                <a:alpha val="12939"/>
              </a:srgbClr>
            </a:solidFill>
          </p:spPr>
          <p:txBody>
            <a:bodyPr wrap="square" lIns="0" tIns="0" rIns="0" bIns="0" rtlCol="0"/>
            <a:lstStyle/>
            <a:p>
              <a:endParaRPr sz="1588"/>
            </a:p>
          </p:txBody>
        </p:sp>
        <p:sp>
          <p:nvSpPr>
            <p:cNvPr id="8" name="object 8"/>
            <p:cNvSpPr/>
            <p:nvPr/>
          </p:nvSpPr>
          <p:spPr>
            <a:xfrm>
              <a:off x="152399" y="476249"/>
              <a:ext cx="12801600" cy="1209675"/>
            </a:xfrm>
            <a:custGeom>
              <a:avLst/>
              <a:gdLst/>
              <a:ahLst/>
              <a:cxnLst/>
              <a:rect l="l" t="t" r="r" b="b"/>
              <a:pathLst>
                <a:path w="12801600" h="1209675">
                  <a:moveTo>
                    <a:pt x="12801598" y="1209674"/>
                  </a:moveTo>
                  <a:lnTo>
                    <a:pt x="0" y="1209674"/>
                  </a:lnTo>
                  <a:lnTo>
                    <a:pt x="0" y="0"/>
                  </a:lnTo>
                  <a:lnTo>
                    <a:pt x="12801598" y="0"/>
                  </a:lnTo>
                  <a:lnTo>
                    <a:pt x="12801598" y="1209674"/>
                  </a:lnTo>
                  <a:close/>
                </a:path>
              </a:pathLst>
            </a:custGeom>
            <a:solidFill>
              <a:srgbClr val="F2F1F1"/>
            </a:solidFill>
          </p:spPr>
          <p:txBody>
            <a:bodyPr wrap="square" lIns="0" tIns="0" rIns="0" bIns="0" rtlCol="0"/>
            <a:lstStyle/>
            <a:p>
              <a:endParaRPr sz="1588"/>
            </a:p>
          </p:txBody>
        </p:sp>
      </p:grpSp>
      <p:sp>
        <p:nvSpPr>
          <p:cNvPr id="9" name="object 9"/>
          <p:cNvSpPr txBox="1"/>
          <p:nvPr/>
        </p:nvSpPr>
        <p:spPr>
          <a:xfrm>
            <a:off x="5705326" y="210536"/>
            <a:ext cx="781610" cy="130134"/>
          </a:xfrm>
          <a:prstGeom prst="rect">
            <a:avLst/>
          </a:prstGeom>
        </p:spPr>
        <p:txBody>
          <a:bodyPr vert="horz" wrap="square" lIns="0" tIns="7844" rIns="0" bIns="0" rtlCol="0">
            <a:spAutoFit/>
          </a:bodyPr>
          <a:lstStyle/>
          <a:p>
            <a:pPr>
              <a:spcBef>
                <a:spcPts val="62"/>
              </a:spcBef>
            </a:pPr>
            <a:r>
              <a:rPr sz="794" dirty="0">
                <a:solidFill>
                  <a:srgbClr val="FFFFFF"/>
                </a:solidFill>
                <a:latin typeface="Segoe UI"/>
                <a:cs typeface="Segoe UI"/>
              </a:rPr>
              <a:t>Power</a:t>
            </a:r>
            <a:r>
              <a:rPr sz="794" spc="-18" dirty="0">
                <a:solidFill>
                  <a:srgbClr val="FFFFFF"/>
                </a:solidFill>
                <a:latin typeface="Segoe UI"/>
                <a:cs typeface="Segoe UI"/>
              </a:rPr>
              <a:t> </a:t>
            </a:r>
            <a:r>
              <a:rPr sz="794" dirty="0">
                <a:solidFill>
                  <a:srgbClr val="FFFFFF"/>
                </a:solidFill>
                <a:latin typeface="Segoe UI"/>
                <a:cs typeface="Segoe UI"/>
              </a:rPr>
              <a:t>BI</a:t>
            </a:r>
            <a:r>
              <a:rPr sz="794" spc="-13" dirty="0">
                <a:solidFill>
                  <a:srgbClr val="FFFFFF"/>
                </a:solidFill>
                <a:latin typeface="Segoe UI"/>
                <a:cs typeface="Segoe UI"/>
              </a:rPr>
              <a:t> </a:t>
            </a:r>
            <a:r>
              <a:rPr sz="794" spc="-9" dirty="0">
                <a:solidFill>
                  <a:srgbClr val="FFFFFF"/>
                </a:solidFill>
                <a:latin typeface="Segoe UI"/>
                <a:cs typeface="Segoe UI"/>
              </a:rPr>
              <a:t>Desktop</a:t>
            </a:r>
            <a:endParaRPr sz="794" dirty="0">
              <a:latin typeface="Segoe UI"/>
              <a:cs typeface="Segoe UI"/>
            </a:endParaRPr>
          </a:p>
        </p:txBody>
      </p:sp>
      <p:grpSp>
        <p:nvGrpSpPr>
          <p:cNvPr id="10" name="object 10"/>
          <p:cNvGrpSpPr/>
          <p:nvPr/>
        </p:nvGrpSpPr>
        <p:grpSpPr>
          <a:xfrm>
            <a:off x="448235" y="134470"/>
            <a:ext cx="11298331" cy="6589059"/>
            <a:chOff x="152399" y="152399"/>
            <a:chExt cx="12804775" cy="7467600"/>
          </a:xfrm>
        </p:grpSpPr>
        <p:sp>
          <p:nvSpPr>
            <p:cNvPr id="11" name="object 11"/>
            <p:cNvSpPr/>
            <p:nvPr/>
          </p:nvSpPr>
          <p:spPr>
            <a:xfrm>
              <a:off x="152399" y="152399"/>
              <a:ext cx="12801600" cy="7467600"/>
            </a:xfrm>
            <a:custGeom>
              <a:avLst/>
              <a:gdLst/>
              <a:ahLst/>
              <a:cxnLst/>
              <a:rect l="l" t="t" r="r" b="b"/>
              <a:pathLst>
                <a:path w="12801600" h="7467600">
                  <a:moveTo>
                    <a:pt x="12801598" y="7467599"/>
                  </a:moveTo>
                  <a:lnTo>
                    <a:pt x="0" y="7467599"/>
                  </a:lnTo>
                  <a:lnTo>
                    <a:pt x="0" y="0"/>
                  </a:lnTo>
                  <a:lnTo>
                    <a:pt x="12801598" y="0"/>
                  </a:lnTo>
                  <a:lnTo>
                    <a:pt x="12801598" y="7467599"/>
                  </a:lnTo>
                  <a:close/>
                </a:path>
              </a:pathLst>
            </a:custGeom>
            <a:solidFill>
              <a:srgbClr val="FFFFFF"/>
            </a:solidFill>
          </p:spPr>
          <p:txBody>
            <a:bodyPr wrap="square" lIns="0" tIns="0" rIns="0" bIns="0" rtlCol="0"/>
            <a:lstStyle/>
            <a:p>
              <a:endParaRPr sz="1588"/>
            </a:p>
          </p:txBody>
        </p:sp>
        <p:pic>
          <p:nvPicPr>
            <p:cNvPr id="12" name="object 12"/>
            <p:cNvPicPr/>
            <p:nvPr/>
          </p:nvPicPr>
          <p:blipFill>
            <a:blip r:embed="rId3" cstate="print"/>
            <a:stretch>
              <a:fillRect/>
            </a:stretch>
          </p:blipFill>
          <p:spPr>
            <a:xfrm>
              <a:off x="152399" y="285736"/>
              <a:ext cx="12804752" cy="7200927"/>
            </a:xfrm>
            <a:prstGeom prst="rect">
              <a:avLst/>
            </a:prstGeom>
          </p:spPr>
        </p:pic>
      </p:grpSp>
      <p:sp>
        <p:nvSpPr>
          <p:cNvPr id="13" name="object 13"/>
          <p:cNvSpPr txBox="1"/>
          <p:nvPr/>
        </p:nvSpPr>
        <p:spPr>
          <a:xfrm>
            <a:off x="6140502" y="235090"/>
            <a:ext cx="2432237" cy="210427"/>
          </a:xfrm>
          <a:prstGeom prst="rect">
            <a:avLst/>
          </a:prstGeom>
        </p:spPr>
        <p:txBody>
          <a:bodyPr vert="horz" wrap="square" lIns="0" tIns="13447" rIns="0" bIns="0" rtlCol="0">
            <a:spAutoFit/>
          </a:bodyPr>
          <a:lstStyle/>
          <a:p>
            <a:pPr marL="11206">
              <a:spcBef>
                <a:spcPts val="106"/>
              </a:spcBef>
            </a:pPr>
            <a:r>
              <a:rPr sz="1279" spc="-57" dirty="0">
                <a:solidFill>
                  <a:srgbClr val="252423"/>
                </a:solidFill>
                <a:latin typeface="Trebuchet MS"/>
                <a:cs typeface="Trebuchet MS"/>
              </a:rPr>
              <a:t>Frequency </a:t>
            </a:r>
            <a:r>
              <a:rPr sz="1279" spc="-97" dirty="0">
                <a:solidFill>
                  <a:srgbClr val="252423"/>
                </a:solidFill>
                <a:latin typeface="Trebuchet MS"/>
                <a:cs typeface="Trebuchet MS"/>
              </a:rPr>
              <a:t>of</a:t>
            </a:r>
            <a:r>
              <a:rPr sz="1279" spc="-57" dirty="0">
                <a:solidFill>
                  <a:srgbClr val="252423"/>
                </a:solidFill>
                <a:latin typeface="Trebuchet MS"/>
                <a:cs typeface="Trebuchet MS"/>
              </a:rPr>
              <a:t> </a:t>
            </a:r>
            <a:r>
              <a:rPr sz="1279" spc="-53" dirty="0">
                <a:solidFill>
                  <a:srgbClr val="252423"/>
                </a:solidFill>
                <a:latin typeface="Trebuchet MS"/>
                <a:cs typeface="Trebuchet MS"/>
              </a:rPr>
              <a:t>Binder</a:t>
            </a:r>
            <a:r>
              <a:rPr sz="1279" spc="-57" dirty="0">
                <a:solidFill>
                  <a:srgbClr val="252423"/>
                </a:solidFill>
                <a:latin typeface="Trebuchet MS"/>
                <a:cs typeface="Trebuchet MS"/>
              </a:rPr>
              <a:t> </a:t>
            </a:r>
            <a:r>
              <a:rPr sz="1279" spc="-75" dirty="0">
                <a:solidFill>
                  <a:srgbClr val="252423"/>
                </a:solidFill>
                <a:latin typeface="Trebuchet MS"/>
                <a:cs typeface="Trebuchet MS"/>
              </a:rPr>
              <a:t>Content</a:t>
            </a:r>
            <a:r>
              <a:rPr sz="1279" spc="-57" dirty="0">
                <a:solidFill>
                  <a:srgbClr val="252423"/>
                </a:solidFill>
                <a:latin typeface="Trebuchet MS"/>
                <a:cs typeface="Trebuchet MS"/>
              </a:rPr>
              <a:t> </a:t>
            </a:r>
            <a:r>
              <a:rPr sz="1279" spc="-44" dirty="0">
                <a:solidFill>
                  <a:srgbClr val="252423"/>
                </a:solidFill>
                <a:latin typeface="Trebuchet MS"/>
                <a:cs typeface="Trebuchet MS"/>
              </a:rPr>
              <a:t>Testing</a:t>
            </a:r>
            <a:endParaRPr sz="1279" dirty="0">
              <a:latin typeface="Trebuchet MS"/>
              <a:cs typeface="Trebuchet MS"/>
            </a:endParaRPr>
          </a:p>
        </p:txBody>
      </p:sp>
      <p:sp>
        <p:nvSpPr>
          <p:cNvPr id="14" name="object 14"/>
          <p:cNvSpPr txBox="1"/>
          <p:nvPr/>
        </p:nvSpPr>
        <p:spPr>
          <a:xfrm>
            <a:off x="9703300" y="775809"/>
            <a:ext cx="665629"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2000</a:t>
            </a:r>
            <a:r>
              <a:rPr sz="927" b="1" spc="-31" dirty="0">
                <a:solidFill>
                  <a:srgbClr val="605D5C"/>
                </a:solidFill>
                <a:latin typeface="Segoe UI"/>
                <a:cs typeface="Segoe UI"/>
              </a:rPr>
              <a:t> </a:t>
            </a:r>
            <a:r>
              <a:rPr sz="927" b="1" dirty="0">
                <a:solidFill>
                  <a:srgbClr val="605D5C"/>
                </a:solidFill>
                <a:latin typeface="Segoe UI"/>
                <a:cs typeface="Segoe UI"/>
              </a:rPr>
              <a:t>tons</a:t>
            </a:r>
            <a:r>
              <a:rPr sz="927" b="1" spc="-26" dirty="0">
                <a:solidFill>
                  <a:srgbClr val="605D5C"/>
                </a:solidFill>
                <a:latin typeface="Segoe UI"/>
                <a:cs typeface="Segoe UI"/>
              </a:rPr>
              <a:t> </a:t>
            </a:r>
            <a:r>
              <a:rPr sz="927" b="1" spc="-44" dirty="0">
                <a:solidFill>
                  <a:srgbClr val="605D5C"/>
                </a:solidFill>
                <a:latin typeface="Segoe UI"/>
                <a:cs typeface="Segoe UI"/>
              </a:rPr>
              <a:t>5</a:t>
            </a:r>
            <a:endParaRPr sz="927" dirty="0">
              <a:latin typeface="Segoe UI"/>
              <a:cs typeface="Segoe UI"/>
            </a:endParaRPr>
          </a:p>
        </p:txBody>
      </p:sp>
      <p:sp>
        <p:nvSpPr>
          <p:cNvPr id="15" name="object 15"/>
          <p:cNvSpPr txBox="1"/>
          <p:nvPr/>
        </p:nvSpPr>
        <p:spPr>
          <a:xfrm>
            <a:off x="10308708" y="1917870"/>
            <a:ext cx="598394"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500</a:t>
            </a:r>
            <a:r>
              <a:rPr sz="927" b="1" spc="-26" dirty="0">
                <a:solidFill>
                  <a:srgbClr val="605D5C"/>
                </a:solidFill>
                <a:latin typeface="Segoe UI"/>
                <a:cs typeface="Segoe UI"/>
              </a:rPr>
              <a:t> </a:t>
            </a:r>
            <a:r>
              <a:rPr sz="927" b="1" dirty="0">
                <a:solidFill>
                  <a:srgbClr val="605D5C"/>
                </a:solidFill>
                <a:latin typeface="Segoe UI"/>
                <a:cs typeface="Segoe UI"/>
              </a:rPr>
              <a:t>tons</a:t>
            </a:r>
            <a:r>
              <a:rPr sz="927" b="1" spc="-22" dirty="0">
                <a:solidFill>
                  <a:srgbClr val="605D5C"/>
                </a:solidFill>
                <a:latin typeface="Segoe UI"/>
                <a:cs typeface="Segoe UI"/>
              </a:rPr>
              <a:t> </a:t>
            </a:r>
            <a:r>
              <a:rPr sz="927" b="1" spc="-44" dirty="0">
                <a:solidFill>
                  <a:srgbClr val="605D5C"/>
                </a:solidFill>
                <a:latin typeface="Segoe UI"/>
                <a:cs typeface="Segoe UI"/>
              </a:rPr>
              <a:t>5</a:t>
            </a:r>
            <a:endParaRPr sz="927" dirty="0">
              <a:latin typeface="Segoe UI"/>
              <a:cs typeface="Segoe UI"/>
            </a:endParaRPr>
          </a:p>
        </p:txBody>
      </p:sp>
      <p:sp>
        <p:nvSpPr>
          <p:cNvPr id="16" name="object 16"/>
          <p:cNvSpPr txBox="1"/>
          <p:nvPr/>
        </p:nvSpPr>
        <p:spPr>
          <a:xfrm>
            <a:off x="9583387" y="2987772"/>
            <a:ext cx="1034863"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Mix</a:t>
            </a:r>
            <a:r>
              <a:rPr sz="927" b="1" spc="-31" dirty="0">
                <a:solidFill>
                  <a:srgbClr val="605D5C"/>
                </a:solidFill>
                <a:latin typeface="Segoe UI"/>
                <a:cs typeface="Segoe UI"/>
              </a:rPr>
              <a:t> </a:t>
            </a:r>
            <a:r>
              <a:rPr sz="927" b="1" dirty="0">
                <a:solidFill>
                  <a:srgbClr val="605D5C"/>
                </a:solidFill>
                <a:latin typeface="Segoe UI"/>
                <a:cs typeface="Segoe UI"/>
              </a:rPr>
              <a:t>Design</a:t>
            </a:r>
            <a:r>
              <a:rPr sz="927" b="1" spc="-26" dirty="0">
                <a:solidFill>
                  <a:srgbClr val="605D5C"/>
                </a:solidFill>
                <a:latin typeface="Segoe UI"/>
                <a:cs typeface="Segoe UI"/>
              </a:rPr>
              <a:t> </a:t>
            </a:r>
            <a:r>
              <a:rPr sz="927" b="1" dirty="0">
                <a:solidFill>
                  <a:srgbClr val="605D5C"/>
                </a:solidFill>
                <a:latin typeface="Segoe UI"/>
                <a:cs typeface="Segoe UI"/>
              </a:rPr>
              <a:t>Only</a:t>
            </a:r>
            <a:r>
              <a:rPr sz="927" b="1" spc="-26" dirty="0">
                <a:solidFill>
                  <a:srgbClr val="605D5C"/>
                </a:solidFill>
                <a:latin typeface="Segoe UI"/>
                <a:cs typeface="Segoe UI"/>
              </a:rPr>
              <a:t> </a:t>
            </a:r>
            <a:r>
              <a:rPr sz="927" b="1" spc="-44" dirty="0">
                <a:solidFill>
                  <a:srgbClr val="605D5C"/>
                </a:solidFill>
                <a:latin typeface="Segoe UI"/>
                <a:cs typeface="Segoe UI"/>
              </a:rPr>
              <a:t>5</a:t>
            </a:r>
            <a:endParaRPr sz="927" dirty="0">
              <a:latin typeface="Segoe UI"/>
              <a:cs typeface="Segoe UI"/>
            </a:endParaRPr>
          </a:p>
        </p:txBody>
      </p:sp>
      <p:sp>
        <p:nvSpPr>
          <p:cNvPr id="17" name="object 17"/>
          <p:cNvSpPr txBox="1"/>
          <p:nvPr/>
        </p:nvSpPr>
        <p:spPr>
          <a:xfrm>
            <a:off x="7605242" y="2987772"/>
            <a:ext cx="665629"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1000</a:t>
            </a:r>
            <a:r>
              <a:rPr sz="927" b="1" spc="-31" dirty="0">
                <a:solidFill>
                  <a:srgbClr val="605D5C"/>
                </a:solidFill>
                <a:latin typeface="Segoe UI"/>
                <a:cs typeface="Segoe UI"/>
              </a:rPr>
              <a:t> </a:t>
            </a:r>
            <a:r>
              <a:rPr sz="927" b="1" dirty="0">
                <a:solidFill>
                  <a:srgbClr val="605D5C"/>
                </a:solidFill>
                <a:latin typeface="Segoe UI"/>
                <a:cs typeface="Segoe UI"/>
              </a:rPr>
              <a:t>tons</a:t>
            </a:r>
            <a:r>
              <a:rPr sz="927" b="1" spc="-26" dirty="0">
                <a:solidFill>
                  <a:srgbClr val="605D5C"/>
                </a:solidFill>
                <a:latin typeface="Segoe UI"/>
                <a:cs typeface="Segoe UI"/>
              </a:rPr>
              <a:t> </a:t>
            </a:r>
            <a:r>
              <a:rPr sz="927" b="1" spc="-44" dirty="0">
                <a:solidFill>
                  <a:srgbClr val="605D5C"/>
                </a:solidFill>
                <a:latin typeface="Segoe UI"/>
                <a:cs typeface="Segoe UI"/>
              </a:rPr>
              <a:t>3</a:t>
            </a:r>
            <a:endParaRPr sz="927" dirty="0">
              <a:latin typeface="Segoe UI"/>
              <a:cs typeface="Segoe UI"/>
            </a:endParaRPr>
          </a:p>
        </p:txBody>
      </p:sp>
      <p:sp>
        <p:nvSpPr>
          <p:cNvPr id="18" name="object 18"/>
          <p:cNvSpPr txBox="1"/>
          <p:nvPr/>
        </p:nvSpPr>
        <p:spPr>
          <a:xfrm>
            <a:off x="6972690" y="2553526"/>
            <a:ext cx="787213"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As</a:t>
            </a:r>
            <a:r>
              <a:rPr sz="927" b="1" spc="-13" dirty="0">
                <a:solidFill>
                  <a:srgbClr val="605D5C"/>
                </a:solidFill>
                <a:latin typeface="Segoe UI"/>
                <a:cs typeface="Segoe UI"/>
              </a:rPr>
              <a:t> </a:t>
            </a:r>
            <a:r>
              <a:rPr sz="927" b="1" spc="-9" dirty="0">
                <a:solidFill>
                  <a:srgbClr val="605D5C"/>
                </a:solidFill>
                <a:latin typeface="Segoe UI"/>
                <a:cs typeface="Segoe UI"/>
              </a:rPr>
              <a:t>Required </a:t>
            </a:r>
            <a:r>
              <a:rPr sz="927" b="1" spc="-44" dirty="0">
                <a:solidFill>
                  <a:srgbClr val="605D5C"/>
                </a:solidFill>
                <a:latin typeface="Segoe UI"/>
                <a:cs typeface="Segoe UI"/>
              </a:rPr>
              <a:t>2</a:t>
            </a:r>
            <a:endParaRPr sz="927" dirty="0">
              <a:latin typeface="Segoe UI"/>
              <a:cs typeface="Segoe UI"/>
            </a:endParaRPr>
          </a:p>
        </p:txBody>
      </p:sp>
      <p:sp>
        <p:nvSpPr>
          <p:cNvPr id="19" name="object 19"/>
          <p:cNvSpPr txBox="1"/>
          <p:nvPr/>
        </p:nvSpPr>
        <p:spPr>
          <a:xfrm>
            <a:off x="6968836" y="2052816"/>
            <a:ext cx="591671"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Monthly</a:t>
            </a:r>
            <a:r>
              <a:rPr sz="927" b="1" spc="-44" dirty="0">
                <a:solidFill>
                  <a:srgbClr val="605D5C"/>
                </a:solidFill>
                <a:latin typeface="Segoe UI"/>
                <a:cs typeface="Segoe UI"/>
              </a:rPr>
              <a:t> 2</a:t>
            </a:r>
            <a:endParaRPr sz="927" dirty="0">
              <a:latin typeface="Segoe UI"/>
              <a:cs typeface="Segoe UI"/>
            </a:endParaRPr>
          </a:p>
        </p:txBody>
      </p:sp>
      <p:sp>
        <p:nvSpPr>
          <p:cNvPr id="20" name="object 20"/>
          <p:cNvSpPr txBox="1"/>
          <p:nvPr/>
        </p:nvSpPr>
        <p:spPr>
          <a:xfrm>
            <a:off x="6894595" y="1647183"/>
            <a:ext cx="665629"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1500</a:t>
            </a:r>
            <a:r>
              <a:rPr sz="927" b="1" spc="-31" dirty="0">
                <a:solidFill>
                  <a:srgbClr val="605D5C"/>
                </a:solidFill>
                <a:latin typeface="Segoe UI"/>
                <a:cs typeface="Segoe UI"/>
              </a:rPr>
              <a:t> </a:t>
            </a:r>
            <a:r>
              <a:rPr sz="927" b="1" dirty="0">
                <a:solidFill>
                  <a:srgbClr val="605D5C"/>
                </a:solidFill>
                <a:latin typeface="Segoe UI"/>
                <a:cs typeface="Segoe UI"/>
              </a:rPr>
              <a:t>tons</a:t>
            </a:r>
            <a:r>
              <a:rPr sz="927" b="1" spc="-26"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p:txBody>
      </p:sp>
      <p:sp>
        <p:nvSpPr>
          <p:cNvPr id="21" name="object 21"/>
          <p:cNvSpPr txBox="1"/>
          <p:nvPr/>
        </p:nvSpPr>
        <p:spPr>
          <a:xfrm>
            <a:off x="7034748" y="874381"/>
            <a:ext cx="900392" cy="671659"/>
          </a:xfrm>
          <a:prstGeom prst="rect">
            <a:avLst/>
          </a:prstGeom>
        </p:spPr>
        <p:txBody>
          <a:bodyPr vert="horz" wrap="square" lIns="0" tIns="76200" rIns="0" bIns="0" rtlCol="0">
            <a:spAutoFit/>
          </a:bodyPr>
          <a:lstStyle/>
          <a:p>
            <a:pPr marL="296972">
              <a:spcBef>
                <a:spcPts val="600"/>
              </a:spcBef>
            </a:pPr>
            <a:r>
              <a:rPr sz="927" b="1" dirty="0">
                <a:solidFill>
                  <a:srgbClr val="605D5C"/>
                </a:solidFill>
                <a:latin typeface="Segoe UI"/>
                <a:cs typeface="Segoe UI"/>
              </a:rPr>
              <a:t>Biweekly</a:t>
            </a:r>
            <a:r>
              <a:rPr sz="927" b="1" spc="-53" dirty="0">
                <a:solidFill>
                  <a:srgbClr val="605D5C"/>
                </a:solidFill>
                <a:latin typeface="Segoe UI"/>
                <a:cs typeface="Segoe UI"/>
              </a:rPr>
              <a:t> </a:t>
            </a:r>
            <a:r>
              <a:rPr sz="927" b="1" spc="-44" dirty="0">
                <a:solidFill>
                  <a:srgbClr val="605D5C"/>
                </a:solidFill>
                <a:latin typeface="Segoe UI"/>
                <a:cs typeface="Segoe UI"/>
              </a:rPr>
              <a:t>1</a:t>
            </a:r>
            <a:endParaRPr sz="927">
              <a:latin typeface="Segoe UI"/>
              <a:cs typeface="Segoe UI"/>
            </a:endParaRPr>
          </a:p>
          <a:p>
            <a:pPr marL="137840">
              <a:spcBef>
                <a:spcPts val="516"/>
              </a:spcBef>
            </a:pPr>
            <a:r>
              <a:rPr sz="927" b="1" dirty="0">
                <a:solidFill>
                  <a:srgbClr val="605D5C"/>
                </a:solidFill>
                <a:latin typeface="Segoe UI"/>
                <a:cs typeface="Segoe UI"/>
              </a:rPr>
              <a:t>750</a:t>
            </a:r>
            <a:r>
              <a:rPr sz="927" b="1" spc="-26" dirty="0">
                <a:solidFill>
                  <a:srgbClr val="605D5C"/>
                </a:solidFill>
                <a:latin typeface="Segoe UI"/>
                <a:cs typeface="Segoe UI"/>
              </a:rPr>
              <a:t> </a:t>
            </a:r>
            <a:r>
              <a:rPr sz="927" b="1" dirty="0">
                <a:solidFill>
                  <a:srgbClr val="605D5C"/>
                </a:solidFill>
                <a:latin typeface="Segoe UI"/>
                <a:cs typeface="Segoe UI"/>
              </a:rPr>
              <a:t>tons</a:t>
            </a:r>
            <a:r>
              <a:rPr sz="927" b="1" spc="-22" dirty="0">
                <a:solidFill>
                  <a:srgbClr val="605D5C"/>
                </a:solidFill>
                <a:latin typeface="Segoe UI"/>
                <a:cs typeface="Segoe UI"/>
              </a:rPr>
              <a:t> </a:t>
            </a:r>
            <a:r>
              <a:rPr sz="927" b="1" spc="-44" dirty="0">
                <a:solidFill>
                  <a:srgbClr val="605D5C"/>
                </a:solidFill>
                <a:latin typeface="Segoe UI"/>
                <a:cs typeface="Segoe UI"/>
              </a:rPr>
              <a:t>1</a:t>
            </a:r>
            <a:endParaRPr sz="927">
              <a:latin typeface="Segoe UI"/>
              <a:cs typeface="Segoe UI"/>
            </a:endParaRPr>
          </a:p>
          <a:p>
            <a:pPr marL="11206">
              <a:spcBef>
                <a:spcPts val="777"/>
              </a:spcBef>
            </a:pPr>
            <a:r>
              <a:rPr sz="927" b="1" dirty="0">
                <a:solidFill>
                  <a:srgbClr val="605D5C"/>
                </a:solidFill>
                <a:latin typeface="Segoe UI"/>
                <a:cs typeface="Segoe UI"/>
              </a:rPr>
              <a:t>250</a:t>
            </a:r>
            <a:r>
              <a:rPr sz="927" b="1" spc="-26" dirty="0">
                <a:solidFill>
                  <a:srgbClr val="605D5C"/>
                </a:solidFill>
                <a:latin typeface="Segoe UI"/>
                <a:cs typeface="Segoe UI"/>
              </a:rPr>
              <a:t> </a:t>
            </a:r>
            <a:r>
              <a:rPr sz="927" b="1" dirty="0">
                <a:solidFill>
                  <a:srgbClr val="605D5C"/>
                </a:solidFill>
                <a:latin typeface="Segoe UI"/>
                <a:cs typeface="Segoe UI"/>
              </a:rPr>
              <a:t>tons</a:t>
            </a:r>
            <a:r>
              <a:rPr sz="927" b="1" spc="-22"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p:txBody>
      </p:sp>
      <p:sp>
        <p:nvSpPr>
          <p:cNvPr id="22" name="object 22"/>
          <p:cNvSpPr txBox="1"/>
          <p:nvPr/>
        </p:nvSpPr>
        <p:spPr>
          <a:xfrm>
            <a:off x="7748302" y="572737"/>
            <a:ext cx="913840" cy="353415"/>
          </a:xfrm>
          <a:prstGeom prst="rect">
            <a:avLst/>
          </a:prstGeom>
        </p:spPr>
        <p:txBody>
          <a:bodyPr vert="horz" wrap="square" lIns="0" tIns="42022" rIns="0" bIns="0" rtlCol="0">
            <a:spAutoFit/>
          </a:bodyPr>
          <a:lstStyle/>
          <a:p>
            <a:pPr marL="397270">
              <a:spcBef>
                <a:spcPts val="331"/>
              </a:spcBef>
            </a:pPr>
            <a:r>
              <a:rPr sz="927" b="1" dirty="0">
                <a:solidFill>
                  <a:srgbClr val="605D5C"/>
                </a:solidFill>
                <a:latin typeface="Segoe UI"/>
                <a:cs typeface="Segoe UI"/>
              </a:rPr>
              <a:t>Weekly</a:t>
            </a:r>
            <a:r>
              <a:rPr sz="927" b="1" spc="-66" dirty="0">
                <a:solidFill>
                  <a:srgbClr val="605D5C"/>
                </a:solidFill>
                <a:latin typeface="Segoe UI"/>
                <a:cs typeface="Segoe UI"/>
              </a:rPr>
              <a:t> </a:t>
            </a:r>
            <a:r>
              <a:rPr sz="927" b="1" spc="-44" dirty="0">
                <a:solidFill>
                  <a:srgbClr val="605D5C"/>
                </a:solidFill>
                <a:latin typeface="Segoe UI"/>
                <a:cs typeface="Segoe UI"/>
              </a:rPr>
              <a:t>1</a:t>
            </a:r>
            <a:endParaRPr sz="927">
              <a:latin typeface="Segoe UI"/>
              <a:cs typeface="Segoe UI"/>
            </a:endParaRPr>
          </a:p>
          <a:p>
            <a:pPr marL="11206">
              <a:spcBef>
                <a:spcPts val="243"/>
              </a:spcBef>
            </a:pPr>
            <a:r>
              <a:rPr sz="927" b="1" dirty="0">
                <a:solidFill>
                  <a:srgbClr val="605D5C"/>
                </a:solidFill>
                <a:latin typeface="Segoe UI"/>
                <a:cs typeface="Segoe UI"/>
              </a:rPr>
              <a:t>Daily</a:t>
            </a:r>
            <a:r>
              <a:rPr sz="927" b="1" spc="-35"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p:txBody>
      </p:sp>
      <p:sp>
        <p:nvSpPr>
          <p:cNvPr id="23" name="object 23"/>
          <p:cNvSpPr txBox="1"/>
          <p:nvPr/>
        </p:nvSpPr>
        <p:spPr>
          <a:xfrm>
            <a:off x="8426890" y="930179"/>
            <a:ext cx="431426" cy="279676"/>
          </a:xfrm>
          <a:prstGeom prst="rect">
            <a:avLst/>
          </a:prstGeom>
        </p:spPr>
        <p:txBody>
          <a:bodyPr vert="horz" wrap="square" lIns="0" tIns="22971" rIns="0" bIns="0" rtlCol="0">
            <a:spAutoFit/>
          </a:bodyPr>
          <a:lstStyle/>
          <a:p>
            <a:pPr marL="181545" marR="4483" indent="-170899">
              <a:lnSpc>
                <a:spcPts val="1041"/>
              </a:lnSpc>
              <a:spcBef>
                <a:spcPts val="180"/>
              </a:spcBef>
            </a:pPr>
            <a:r>
              <a:rPr sz="927" b="1" dirty="0">
                <a:solidFill>
                  <a:srgbClr val="FFFFFF"/>
                </a:solidFill>
                <a:latin typeface="Segoe UI"/>
                <a:cs typeface="Segoe UI"/>
              </a:rPr>
              <a:t>Per</a:t>
            </a:r>
            <a:r>
              <a:rPr sz="927" b="1" spc="-53" dirty="0">
                <a:solidFill>
                  <a:srgbClr val="FFFFFF"/>
                </a:solidFill>
                <a:latin typeface="Segoe UI"/>
                <a:cs typeface="Segoe UI"/>
              </a:rPr>
              <a:t> </a:t>
            </a:r>
            <a:r>
              <a:rPr sz="927" b="1" spc="-22" dirty="0">
                <a:solidFill>
                  <a:srgbClr val="FFFFFF"/>
                </a:solidFill>
                <a:latin typeface="Segoe UI"/>
                <a:cs typeface="Segoe UI"/>
              </a:rPr>
              <a:t>Job </a:t>
            </a:r>
            <a:r>
              <a:rPr sz="927" b="1" spc="-44" dirty="0">
                <a:solidFill>
                  <a:srgbClr val="FFFFFF"/>
                </a:solidFill>
                <a:latin typeface="Segoe UI"/>
                <a:cs typeface="Segoe UI"/>
              </a:rPr>
              <a:t>1</a:t>
            </a:r>
            <a:endParaRPr sz="927" dirty="0">
              <a:latin typeface="Segoe UI"/>
              <a:cs typeface="Segoe UI"/>
            </a:endParaRPr>
          </a:p>
        </p:txBody>
      </p:sp>
      <p:sp>
        <p:nvSpPr>
          <p:cNvPr id="24" name="object 24"/>
          <p:cNvSpPr txBox="1"/>
          <p:nvPr/>
        </p:nvSpPr>
        <p:spPr>
          <a:xfrm>
            <a:off x="498803" y="235090"/>
            <a:ext cx="2942104" cy="210427"/>
          </a:xfrm>
          <a:prstGeom prst="rect">
            <a:avLst/>
          </a:prstGeom>
        </p:spPr>
        <p:txBody>
          <a:bodyPr vert="horz" wrap="square" lIns="0" tIns="13447" rIns="0" bIns="0" rtlCol="0">
            <a:spAutoFit/>
          </a:bodyPr>
          <a:lstStyle/>
          <a:p>
            <a:pPr marL="11206">
              <a:spcBef>
                <a:spcPts val="106"/>
              </a:spcBef>
            </a:pPr>
            <a:r>
              <a:rPr sz="1279" spc="-71" dirty="0">
                <a:solidFill>
                  <a:srgbClr val="252423"/>
                </a:solidFill>
                <a:latin typeface="Trebuchet MS"/>
                <a:cs typeface="Trebuchet MS"/>
              </a:rPr>
              <a:t>Method</a:t>
            </a:r>
            <a:r>
              <a:rPr sz="1279" spc="-53" dirty="0">
                <a:solidFill>
                  <a:srgbClr val="252423"/>
                </a:solidFill>
                <a:latin typeface="Trebuchet MS"/>
                <a:cs typeface="Trebuchet MS"/>
              </a:rPr>
              <a:t> </a:t>
            </a:r>
            <a:r>
              <a:rPr sz="1279" spc="-40" dirty="0">
                <a:solidFill>
                  <a:srgbClr val="252423"/>
                </a:solidFill>
                <a:latin typeface="Trebuchet MS"/>
                <a:cs typeface="Trebuchet MS"/>
              </a:rPr>
              <a:t>For</a:t>
            </a:r>
            <a:r>
              <a:rPr sz="1279" spc="-49" dirty="0">
                <a:solidFill>
                  <a:srgbClr val="252423"/>
                </a:solidFill>
                <a:latin typeface="Trebuchet MS"/>
                <a:cs typeface="Trebuchet MS"/>
              </a:rPr>
              <a:t> </a:t>
            </a:r>
            <a:r>
              <a:rPr sz="1279" spc="-75" dirty="0">
                <a:solidFill>
                  <a:srgbClr val="252423"/>
                </a:solidFill>
                <a:latin typeface="Trebuchet MS"/>
                <a:cs typeface="Trebuchet MS"/>
              </a:rPr>
              <a:t>Determination</a:t>
            </a:r>
            <a:r>
              <a:rPr sz="1279" spc="-53" dirty="0">
                <a:solidFill>
                  <a:srgbClr val="252423"/>
                </a:solidFill>
                <a:latin typeface="Trebuchet MS"/>
                <a:cs typeface="Trebuchet MS"/>
              </a:rPr>
              <a:t> </a:t>
            </a:r>
            <a:r>
              <a:rPr sz="1279" spc="-97" dirty="0">
                <a:solidFill>
                  <a:srgbClr val="252423"/>
                </a:solidFill>
                <a:latin typeface="Trebuchet MS"/>
                <a:cs typeface="Trebuchet MS"/>
              </a:rPr>
              <a:t>of</a:t>
            </a:r>
            <a:r>
              <a:rPr sz="1279" spc="-49" dirty="0">
                <a:solidFill>
                  <a:srgbClr val="252423"/>
                </a:solidFill>
                <a:latin typeface="Trebuchet MS"/>
                <a:cs typeface="Trebuchet MS"/>
              </a:rPr>
              <a:t> </a:t>
            </a:r>
            <a:r>
              <a:rPr sz="1279" spc="-53" dirty="0">
                <a:solidFill>
                  <a:srgbClr val="252423"/>
                </a:solidFill>
                <a:latin typeface="Trebuchet MS"/>
                <a:cs typeface="Trebuchet MS"/>
              </a:rPr>
              <a:t>Binder Content</a:t>
            </a:r>
            <a:endParaRPr sz="1279" dirty="0">
              <a:latin typeface="Trebuchet MS"/>
              <a:cs typeface="Trebuchet MS"/>
            </a:endParaRPr>
          </a:p>
        </p:txBody>
      </p:sp>
      <p:sp>
        <p:nvSpPr>
          <p:cNvPr id="25" name="object 25"/>
          <p:cNvSpPr txBox="1"/>
          <p:nvPr/>
        </p:nvSpPr>
        <p:spPr>
          <a:xfrm>
            <a:off x="3811056" y="3037853"/>
            <a:ext cx="945776"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Ignition</a:t>
            </a:r>
            <a:r>
              <a:rPr sz="927" b="1" spc="-40" dirty="0">
                <a:solidFill>
                  <a:srgbClr val="605D5C"/>
                </a:solidFill>
                <a:latin typeface="Segoe UI"/>
                <a:cs typeface="Segoe UI"/>
              </a:rPr>
              <a:t> </a:t>
            </a:r>
            <a:r>
              <a:rPr sz="927" b="1" dirty="0">
                <a:solidFill>
                  <a:srgbClr val="605D5C"/>
                </a:solidFill>
                <a:latin typeface="Segoe UI"/>
                <a:cs typeface="Segoe UI"/>
              </a:rPr>
              <a:t>Oven</a:t>
            </a:r>
            <a:r>
              <a:rPr sz="927" b="1" spc="-40" dirty="0">
                <a:solidFill>
                  <a:srgbClr val="605D5C"/>
                </a:solidFill>
                <a:latin typeface="Segoe UI"/>
                <a:cs typeface="Segoe UI"/>
              </a:rPr>
              <a:t> </a:t>
            </a:r>
            <a:r>
              <a:rPr sz="927" b="1" spc="-22" dirty="0">
                <a:solidFill>
                  <a:srgbClr val="605D5C"/>
                </a:solidFill>
                <a:latin typeface="Segoe UI"/>
                <a:cs typeface="Segoe UI"/>
              </a:rPr>
              <a:t>26</a:t>
            </a:r>
            <a:endParaRPr sz="927" dirty="0">
              <a:latin typeface="Segoe UI"/>
              <a:cs typeface="Segoe UI"/>
            </a:endParaRPr>
          </a:p>
        </p:txBody>
      </p:sp>
      <p:sp>
        <p:nvSpPr>
          <p:cNvPr id="26" name="object 26"/>
          <p:cNvSpPr txBox="1"/>
          <p:nvPr/>
        </p:nvSpPr>
        <p:spPr>
          <a:xfrm>
            <a:off x="1594882" y="662147"/>
            <a:ext cx="1156447" cy="153983"/>
          </a:xfrm>
          <a:prstGeom prst="rect">
            <a:avLst/>
          </a:prstGeom>
        </p:spPr>
        <p:txBody>
          <a:bodyPr vert="horz" wrap="square" lIns="0" tIns="11206" rIns="0" bIns="0" rtlCol="0">
            <a:spAutoFit/>
          </a:bodyPr>
          <a:lstStyle/>
          <a:p>
            <a:pPr marL="11206">
              <a:spcBef>
                <a:spcPts val="88"/>
              </a:spcBef>
            </a:pPr>
            <a:r>
              <a:rPr sz="927" b="1" spc="-18" dirty="0">
                <a:solidFill>
                  <a:srgbClr val="605D5C"/>
                </a:solidFill>
                <a:latin typeface="Segoe UI"/>
                <a:cs typeface="Segoe UI"/>
              </a:rPr>
              <a:t>Vacuum</a:t>
            </a:r>
            <a:r>
              <a:rPr sz="927" b="1" spc="-31" dirty="0">
                <a:solidFill>
                  <a:srgbClr val="605D5C"/>
                </a:solidFill>
                <a:latin typeface="Segoe UI"/>
                <a:cs typeface="Segoe UI"/>
              </a:rPr>
              <a:t> </a:t>
            </a:r>
            <a:r>
              <a:rPr sz="927" b="1" dirty="0">
                <a:solidFill>
                  <a:srgbClr val="605D5C"/>
                </a:solidFill>
                <a:latin typeface="Segoe UI"/>
                <a:cs typeface="Segoe UI"/>
              </a:rPr>
              <a:t>Extraction</a:t>
            </a:r>
            <a:r>
              <a:rPr sz="927" b="1" spc="-26" dirty="0">
                <a:solidFill>
                  <a:srgbClr val="605D5C"/>
                </a:solidFill>
                <a:latin typeface="Segoe UI"/>
                <a:cs typeface="Segoe UI"/>
              </a:rPr>
              <a:t> </a:t>
            </a:r>
            <a:r>
              <a:rPr sz="927" b="1" spc="-44" dirty="0">
                <a:solidFill>
                  <a:srgbClr val="605D5C"/>
                </a:solidFill>
                <a:latin typeface="Segoe UI"/>
                <a:cs typeface="Segoe UI"/>
              </a:rPr>
              <a:t>3</a:t>
            </a:r>
            <a:endParaRPr sz="927" dirty="0">
              <a:latin typeface="Segoe UI"/>
              <a:cs typeface="Segoe UI"/>
            </a:endParaRPr>
          </a:p>
        </p:txBody>
      </p:sp>
      <p:sp>
        <p:nvSpPr>
          <p:cNvPr id="27" name="object 27"/>
          <p:cNvSpPr txBox="1"/>
          <p:nvPr/>
        </p:nvSpPr>
        <p:spPr>
          <a:xfrm>
            <a:off x="498803" y="3411970"/>
            <a:ext cx="2079251" cy="210427"/>
          </a:xfrm>
          <a:prstGeom prst="rect">
            <a:avLst/>
          </a:prstGeom>
        </p:spPr>
        <p:txBody>
          <a:bodyPr vert="horz" wrap="square" lIns="0" tIns="13447" rIns="0" bIns="0" rtlCol="0">
            <a:spAutoFit/>
          </a:bodyPr>
          <a:lstStyle/>
          <a:p>
            <a:pPr marL="11206">
              <a:spcBef>
                <a:spcPts val="106"/>
              </a:spcBef>
            </a:pPr>
            <a:r>
              <a:rPr sz="1279" spc="-57" dirty="0">
                <a:solidFill>
                  <a:srgbClr val="252423"/>
                </a:solidFill>
                <a:latin typeface="Trebuchet MS"/>
                <a:cs typeface="Trebuchet MS"/>
              </a:rPr>
              <a:t>Frequency</a:t>
            </a:r>
            <a:r>
              <a:rPr sz="1279" spc="-44" dirty="0">
                <a:solidFill>
                  <a:srgbClr val="252423"/>
                </a:solidFill>
                <a:latin typeface="Trebuchet MS"/>
                <a:cs typeface="Trebuchet MS"/>
              </a:rPr>
              <a:t> </a:t>
            </a:r>
            <a:r>
              <a:rPr sz="1279" spc="-97" dirty="0">
                <a:solidFill>
                  <a:srgbClr val="252423"/>
                </a:solidFill>
                <a:latin typeface="Trebuchet MS"/>
                <a:cs typeface="Trebuchet MS"/>
              </a:rPr>
              <a:t>of</a:t>
            </a:r>
            <a:r>
              <a:rPr sz="1279" spc="-44" dirty="0">
                <a:solidFill>
                  <a:srgbClr val="252423"/>
                </a:solidFill>
                <a:latin typeface="Trebuchet MS"/>
                <a:cs typeface="Trebuchet MS"/>
              </a:rPr>
              <a:t> </a:t>
            </a:r>
            <a:r>
              <a:rPr sz="1279" spc="-84" dirty="0">
                <a:solidFill>
                  <a:srgbClr val="252423"/>
                </a:solidFill>
                <a:latin typeface="Trebuchet MS"/>
                <a:cs typeface="Trebuchet MS"/>
              </a:rPr>
              <a:t>Gradation</a:t>
            </a:r>
            <a:r>
              <a:rPr sz="1279" spc="-44" dirty="0">
                <a:solidFill>
                  <a:srgbClr val="252423"/>
                </a:solidFill>
                <a:latin typeface="Trebuchet MS"/>
                <a:cs typeface="Trebuchet MS"/>
              </a:rPr>
              <a:t> Testing</a:t>
            </a:r>
            <a:endParaRPr sz="1279" dirty="0">
              <a:latin typeface="Trebuchet MS"/>
              <a:cs typeface="Trebuchet MS"/>
            </a:endParaRPr>
          </a:p>
        </p:txBody>
      </p:sp>
      <p:sp>
        <p:nvSpPr>
          <p:cNvPr id="28" name="object 28"/>
          <p:cNvSpPr txBox="1"/>
          <p:nvPr/>
        </p:nvSpPr>
        <p:spPr>
          <a:xfrm>
            <a:off x="4052357" y="3952984"/>
            <a:ext cx="665629"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2000</a:t>
            </a:r>
            <a:r>
              <a:rPr sz="927" b="1" spc="-31" dirty="0">
                <a:solidFill>
                  <a:srgbClr val="605D5C"/>
                </a:solidFill>
                <a:latin typeface="Segoe UI"/>
                <a:cs typeface="Segoe UI"/>
              </a:rPr>
              <a:t> </a:t>
            </a:r>
            <a:r>
              <a:rPr sz="927" b="1" dirty="0">
                <a:solidFill>
                  <a:srgbClr val="605D5C"/>
                </a:solidFill>
                <a:latin typeface="Segoe UI"/>
                <a:cs typeface="Segoe UI"/>
              </a:rPr>
              <a:t>tons</a:t>
            </a:r>
            <a:r>
              <a:rPr sz="927" b="1" spc="-26" dirty="0">
                <a:solidFill>
                  <a:srgbClr val="605D5C"/>
                </a:solidFill>
                <a:latin typeface="Segoe UI"/>
                <a:cs typeface="Segoe UI"/>
              </a:rPr>
              <a:t> </a:t>
            </a:r>
            <a:r>
              <a:rPr sz="927" b="1" spc="-44" dirty="0">
                <a:solidFill>
                  <a:srgbClr val="605D5C"/>
                </a:solidFill>
                <a:latin typeface="Segoe UI"/>
                <a:cs typeface="Segoe UI"/>
              </a:rPr>
              <a:t>5</a:t>
            </a:r>
            <a:endParaRPr sz="927" dirty="0">
              <a:latin typeface="Segoe UI"/>
              <a:cs typeface="Segoe UI"/>
            </a:endParaRPr>
          </a:p>
        </p:txBody>
      </p:sp>
      <p:sp>
        <p:nvSpPr>
          <p:cNvPr id="29" name="object 29"/>
          <p:cNvSpPr txBox="1"/>
          <p:nvPr/>
        </p:nvSpPr>
        <p:spPr>
          <a:xfrm>
            <a:off x="4657388" y="5094731"/>
            <a:ext cx="597834"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500</a:t>
            </a:r>
            <a:r>
              <a:rPr sz="927" b="1" spc="-26" dirty="0">
                <a:solidFill>
                  <a:srgbClr val="605D5C"/>
                </a:solidFill>
                <a:latin typeface="Segoe UI"/>
                <a:cs typeface="Segoe UI"/>
              </a:rPr>
              <a:t> </a:t>
            </a:r>
            <a:r>
              <a:rPr sz="927" b="1" dirty="0">
                <a:solidFill>
                  <a:srgbClr val="605D5C"/>
                </a:solidFill>
                <a:latin typeface="Segoe UI"/>
                <a:cs typeface="Segoe UI"/>
              </a:rPr>
              <a:t>tons</a:t>
            </a:r>
            <a:r>
              <a:rPr sz="927" b="1" spc="-22" dirty="0">
                <a:solidFill>
                  <a:srgbClr val="605D5C"/>
                </a:solidFill>
                <a:latin typeface="Segoe UI"/>
                <a:cs typeface="Segoe UI"/>
              </a:rPr>
              <a:t> </a:t>
            </a:r>
            <a:r>
              <a:rPr sz="927" b="1" spc="-44" dirty="0">
                <a:solidFill>
                  <a:srgbClr val="605D5C"/>
                </a:solidFill>
                <a:latin typeface="Segoe UI"/>
                <a:cs typeface="Segoe UI"/>
              </a:rPr>
              <a:t>5</a:t>
            </a:r>
            <a:endParaRPr sz="927" dirty="0">
              <a:latin typeface="Segoe UI"/>
              <a:cs typeface="Segoe UI"/>
            </a:endParaRPr>
          </a:p>
        </p:txBody>
      </p:sp>
      <p:sp>
        <p:nvSpPr>
          <p:cNvPr id="30" name="object 30"/>
          <p:cNvSpPr txBox="1"/>
          <p:nvPr/>
        </p:nvSpPr>
        <p:spPr>
          <a:xfrm>
            <a:off x="3932518" y="6164340"/>
            <a:ext cx="1034863"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Mix</a:t>
            </a:r>
            <a:r>
              <a:rPr sz="927" b="1" spc="-31" dirty="0">
                <a:solidFill>
                  <a:srgbClr val="605D5C"/>
                </a:solidFill>
                <a:latin typeface="Segoe UI"/>
                <a:cs typeface="Segoe UI"/>
              </a:rPr>
              <a:t> </a:t>
            </a:r>
            <a:r>
              <a:rPr sz="927" b="1" dirty="0">
                <a:solidFill>
                  <a:srgbClr val="605D5C"/>
                </a:solidFill>
                <a:latin typeface="Segoe UI"/>
                <a:cs typeface="Segoe UI"/>
              </a:rPr>
              <a:t>Design</a:t>
            </a:r>
            <a:r>
              <a:rPr sz="927" b="1" spc="-26" dirty="0">
                <a:solidFill>
                  <a:srgbClr val="605D5C"/>
                </a:solidFill>
                <a:latin typeface="Segoe UI"/>
                <a:cs typeface="Segoe UI"/>
              </a:rPr>
              <a:t> </a:t>
            </a:r>
            <a:r>
              <a:rPr sz="927" b="1" dirty="0">
                <a:solidFill>
                  <a:srgbClr val="605D5C"/>
                </a:solidFill>
                <a:latin typeface="Segoe UI"/>
                <a:cs typeface="Segoe UI"/>
              </a:rPr>
              <a:t>Only</a:t>
            </a:r>
            <a:r>
              <a:rPr sz="927" b="1" spc="-26" dirty="0">
                <a:solidFill>
                  <a:srgbClr val="605D5C"/>
                </a:solidFill>
                <a:latin typeface="Segoe UI"/>
                <a:cs typeface="Segoe UI"/>
              </a:rPr>
              <a:t> </a:t>
            </a:r>
            <a:r>
              <a:rPr sz="927" b="1" spc="-44" dirty="0">
                <a:solidFill>
                  <a:srgbClr val="605D5C"/>
                </a:solidFill>
                <a:latin typeface="Segoe UI"/>
                <a:cs typeface="Segoe UI"/>
              </a:rPr>
              <a:t>5</a:t>
            </a:r>
            <a:endParaRPr sz="927" dirty="0">
              <a:latin typeface="Segoe UI"/>
              <a:cs typeface="Segoe UI"/>
            </a:endParaRPr>
          </a:p>
        </p:txBody>
      </p:sp>
      <p:sp>
        <p:nvSpPr>
          <p:cNvPr id="31" name="object 31"/>
          <p:cNvSpPr txBox="1"/>
          <p:nvPr/>
        </p:nvSpPr>
        <p:spPr>
          <a:xfrm>
            <a:off x="1955354" y="6164340"/>
            <a:ext cx="665629"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1000</a:t>
            </a:r>
            <a:r>
              <a:rPr sz="927" b="1" spc="-31" dirty="0">
                <a:solidFill>
                  <a:srgbClr val="605D5C"/>
                </a:solidFill>
                <a:latin typeface="Segoe UI"/>
                <a:cs typeface="Segoe UI"/>
              </a:rPr>
              <a:t> </a:t>
            </a:r>
            <a:r>
              <a:rPr sz="927" b="1" dirty="0">
                <a:solidFill>
                  <a:srgbClr val="605D5C"/>
                </a:solidFill>
                <a:latin typeface="Segoe UI"/>
                <a:cs typeface="Segoe UI"/>
              </a:rPr>
              <a:t>tons</a:t>
            </a:r>
            <a:r>
              <a:rPr sz="927" b="1" spc="-26" dirty="0">
                <a:solidFill>
                  <a:srgbClr val="605D5C"/>
                </a:solidFill>
                <a:latin typeface="Segoe UI"/>
                <a:cs typeface="Segoe UI"/>
              </a:rPr>
              <a:t> </a:t>
            </a:r>
            <a:r>
              <a:rPr sz="927" b="1" spc="-44" dirty="0">
                <a:solidFill>
                  <a:srgbClr val="605D5C"/>
                </a:solidFill>
                <a:latin typeface="Segoe UI"/>
                <a:cs typeface="Segoe UI"/>
              </a:rPr>
              <a:t>3</a:t>
            </a:r>
            <a:endParaRPr sz="927" dirty="0">
              <a:latin typeface="Segoe UI"/>
              <a:cs typeface="Segoe UI"/>
            </a:endParaRPr>
          </a:p>
        </p:txBody>
      </p:sp>
      <p:sp>
        <p:nvSpPr>
          <p:cNvPr id="32" name="object 32"/>
          <p:cNvSpPr txBox="1"/>
          <p:nvPr/>
        </p:nvSpPr>
        <p:spPr>
          <a:xfrm>
            <a:off x="1323162" y="5730213"/>
            <a:ext cx="787213"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As</a:t>
            </a:r>
            <a:r>
              <a:rPr sz="927" b="1" spc="-13" dirty="0">
                <a:solidFill>
                  <a:srgbClr val="605D5C"/>
                </a:solidFill>
                <a:latin typeface="Segoe UI"/>
                <a:cs typeface="Segoe UI"/>
              </a:rPr>
              <a:t> </a:t>
            </a:r>
            <a:r>
              <a:rPr sz="927" b="1" spc="-9" dirty="0">
                <a:solidFill>
                  <a:srgbClr val="605D5C"/>
                </a:solidFill>
                <a:latin typeface="Segoe UI"/>
                <a:cs typeface="Segoe UI"/>
              </a:rPr>
              <a:t>Required </a:t>
            </a:r>
            <a:r>
              <a:rPr sz="927" b="1" spc="-44" dirty="0">
                <a:solidFill>
                  <a:srgbClr val="605D5C"/>
                </a:solidFill>
                <a:latin typeface="Segoe UI"/>
                <a:cs typeface="Segoe UI"/>
              </a:rPr>
              <a:t>2</a:t>
            </a:r>
            <a:endParaRPr sz="927" dirty="0">
              <a:latin typeface="Segoe UI"/>
              <a:cs typeface="Segoe UI"/>
            </a:endParaRPr>
          </a:p>
        </p:txBody>
      </p:sp>
      <p:sp>
        <p:nvSpPr>
          <p:cNvPr id="33" name="object 33"/>
          <p:cNvSpPr txBox="1"/>
          <p:nvPr/>
        </p:nvSpPr>
        <p:spPr>
          <a:xfrm>
            <a:off x="1319366" y="5229640"/>
            <a:ext cx="591110"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Monthly</a:t>
            </a:r>
            <a:r>
              <a:rPr sz="927" b="1" spc="-44" dirty="0">
                <a:solidFill>
                  <a:srgbClr val="605D5C"/>
                </a:solidFill>
                <a:latin typeface="Segoe UI"/>
                <a:cs typeface="Segoe UI"/>
              </a:rPr>
              <a:t> 2</a:t>
            </a:r>
            <a:endParaRPr sz="927" dirty="0">
              <a:latin typeface="Segoe UI"/>
              <a:cs typeface="Segoe UI"/>
            </a:endParaRPr>
          </a:p>
        </p:txBody>
      </p:sp>
      <p:sp>
        <p:nvSpPr>
          <p:cNvPr id="34" name="object 34"/>
          <p:cNvSpPr txBox="1"/>
          <p:nvPr/>
        </p:nvSpPr>
        <p:spPr>
          <a:xfrm>
            <a:off x="1245149" y="3930105"/>
            <a:ext cx="1256179" cy="1055060"/>
          </a:xfrm>
          <a:prstGeom prst="rect">
            <a:avLst/>
          </a:prstGeom>
        </p:spPr>
        <p:txBody>
          <a:bodyPr vert="horz" wrap="square" lIns="0" tIns="33618" rIns="0" bIns="0" rtlCol="0">
            <a:spAutoFit/>
          </a:bodyPr>
          <a:lstStyle/>
          <a:p>
            <a:pPr marL="864019">
              <a:spcBef>
                <a:spcPts val="265"/>
              </a:spcBef>
            </a:pPr>
            <a:r>
              <a:rPr sz="927" b="1" dirty="0">
                <a:solidFill>
                  <a:srgbClr val="605D5C"/>
                </a:solidFill>
                <a:latin typeface="Segoe UI"/>
                <a:cs typeface="Segoe UI"/>
              </a:rPr>
              <a:t>Daily</a:t>
            </a:r>
            <a:r>
              <a:rPr sz="927" b="1" spc="-35"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a:p>
            <a:pPr marL="437053">
              <a:spcBef>
                <a:spcPts val="180"/>
              </a:spcBef>
            </a:pPr>
            <a:r>
              <a:rPr sz="927" b="1" dirty="0">
                <a:solidFill>
                  <a:srgbClr val="605D5C"/>
                </a:solidFill>
                <a:latin typeface="Segoe UI"/>
                <a:cs typeface="Segoe UI"/>
              </a:rPr>
              <a:t>Biweekly</a:t>
            </a:r>
            <a:r>
              <a:rPr sz="927" b="1" spc="-53"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a:p>
            <a:pPr marL="277921">
              <a:spcBef>
                <a:spcPts val="516"/>
              </a:spcBef>
            </a:pPr>
            <a:r>
              <a:rPr sz="927" b="1" dirty="0">
                <a:solidFill>
                  <a:srgbClr val="605D5C"/>
                </a:solidFill>
                <a:latin typeface="Segoe UI"/>
                <a:cs typeface="Segoe UI"/>
              </a:rPr>
              <a:t>750</a:t>
            </a:r>
            <a:r>
              <a:rPr sz="927" b="1" spc="-26" dirty="0">
                <a:solidFill>
                  <a:srgbClr val="605D5C"/>
                </a:solidFill>
                <a:latin typeface="Segoe UI"/>
                <a:cs typeface="Segoe UI"/>
              </a:rPr>
              <a:t> </a:t>
            </a:r>
            <a:r>
              <a:rPr sz="927" b="1" dirty="0">
                <a:solidFill>
                  <a:srgbClr val="605D5C"/>
                </a:solidFill>
                <a:latin typeface="Segoe UI"/>
                <a:cs typeface="Segoe UI"/>
              </a:rPr>
              <a:t>tons</a:t>
            </a:r>
            <a:r>
              <a:rPr sz="927" b="1" spc="-22"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a:p>
            <a:pPr marL="151287">
              <a:spcBef>
                <a:spcPts val="772"/>
              </a:spcBef>
            </a:pPr>
            <a:r>
              <a:rPr sz="927" b="1" dirty="0">
                <a:solidFill>
                  <a:srgbClr val="605D5C"/>
                </a:solidFill>
                <a:latin typeface="Segoe UI"/>
                <a:cs typeface="Segoe UI"/>
              </a:rPr>
              <a:t>250</a:t>
            </a:r>
            <a:r>
              <a:rPr sz="927" b="1" spc="-26" dirty="0">
                <a:solidFill>
                  <a:srgbClr val="605D5C"/>
                </a:solidFill>
                <a:latin typeface="Segoe UI"/>
                <a:cs typeface="Segoe UI"/>
              </a:rPr>
              <a:t> </a:t>
            </a:r>
            <a:r>
              <a:rPr sz="927" b="1" dirty="0">
                <a:solidFill>
                  <a:srgbClr val="605D5C"/>
                </a:solidFill>
                <a:latin typeface="Segoe UI"/>
                <a:cs typeface="Segoe UI"/>
              </a:rPr>
              <a:t>tons</a:t>
            </a:r>
            <a:r>
              <a:rPr sz="927" b="1" spc="-22"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a:p>
            <a:pPr marL="11206">
              <a:spcBef>
                <a:spcPts val="944"/>
              </a:spcBef>
            </a:pPr>
            <a:r>
              <a:rPr sz="927" b="1" dirty="0">
                <a:solidFill>
                  <a:srgbClr val="605D5C"/>
                </a:solidFill>
                <a:latin typeface="Segoe UI"/>
                <a:cs typeface="Segoe UI"/>
              </a:rPr>
              <a:t>1500</a:t>
            </a:r>
            <a:r>
              <a:rPr sz="927" b="1" spc="-31" dirty="0">
                <a:solidFill>
                  <a:srgbClr val="605D5C"/>
                </a:solidFill>
                <a:latin typeface="Segoe UI"/>
                <a:cs typeface="Segoe UI"/>
              </a:rPr>
              <a:t> </a:t>
            </a:r>
            <a:r>
              <a:rPr sz="927" b="1" dirty="0">
                <a:solidFill>
                  <a:srgbClr val="605D5C"/>
                </a:solidFill>
                <a:latin typeface="Segoe UI"/>
                <a:cs typeface="Segoe UI"/>
              </a:rPr>
              <a:t>tons</a:t>
            </a:r>
            <a:r>
              <a:rPr sz="927" b="1" spc="-26"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p:txBody>
      </p:sp>
      <p:sp>
        <p:nvSpPr>
          <p:cNvPr id="35" name="object 35"/>
          <p:cNvSpPr txBox="1"/>
          <p:nvPr/>
        </p:nvSpPr>
        <p:spPr>
          <a:xfrm>
            <a:off x="2484239" y="3780931"/>
            <a:ext cx="527237"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Weekly</a:t>
            </a:r>
            <a:r>
              <a:rPr sz="927" b="1" spc="-66"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p:txBody>
      </p:sp>
      <p:sp>
        <p:nvSpPr>
          <p:cNvPr id="36" name="object 36"/>
          <p:cNvSpPr txBox="1"/>
          <p:nvPr/>
        </p:nvSpPr>
        <p:spPr>
          <a:xfrm>
            <a:off x="2776648" y="4107291"/>
            <a:ext cx="431426" cy="279676"/>
          </a:xfrm>
          <a:prstGeom prst="rect">
            <a:avLst/>
          </a:prstGeom>
        </p:spPr>
        <p:txBody>
          <a:bodyPr vert="horz" wrap="square" lIns="0" tIns="22971" rIns="0" bIns="0" rtlCol="0">
            <a:spAutoFit/>
          </a:bodyPr>
          <a:lstStyle/>
          <a:p>
            <a:pPr marL="181545" marR="4483" indent="-170899">
              <a:lnSpc>
                <a:spcPts val="1041"/>
              </a:lnSpc>
              <a:spcBef>
                <a:spcPts val="180"/>
              </a:spcBef>
            </a:pPr>
            <a:r>
              <a:rPr sz="927" b="1" dirty="0">
                <a:solidFill>
                  <a:srgbClr val="FFFFFF"/>
                </a:solidFill>
                <a:latin typeface="Segoe UI"/>
                <a:cs typeface="Segoe UI"/>
              </a:rPr>
              <a:t>Per</a:t>
            </a:r>
            <a:r>
              <a:rPr sz="927" b="1" spc="-53" dirty="0">
                <a:solidFill>
                  <a:srgbClr val="FFFFFF"/>
                </a:solidFill>
                <a:latin typeface="Segoe UI"/>
                <a:cs typeface="Segoe UI"/>
              </a:rPr>
              <a:t> </a:t>
            </a:r>
            <a:r>
              <a:rPr sz="927" b="1" spc="-22" dirty="0">
                <a:solidFill>
                  <a:srgbClr val="FFFFFF"/>
                </a:solidFill>
                <a:latin typeface="Segoe UI"/>
                <a:cs typeface="Segoe UI"/>
              </a:rPr>
              <a:t>Job </a:t>
            </a:r>
            <a:r>
              <a:rPr sz="927" b="1" spc="-44" dirty="0">
                <a:solidFill>
                  <a:srgbClr val="FFFFFF"/>
                </a:solidFill>
                <a:latin typeface="Segoe UI"/>
                <a:cs typeface="Segoe UI"/>
              </a:rPr>
              <a:t>1</a:t>
            </a:r>
            <a:endParaRPr sz="927" dirty="0">
              <a:latin typeface="Segoe UI"/>
              <a:cs typeface="Segoe UI"/>
            </a:endParaRPr>
          </a:p>
        </p:txBody>
      </p:sp>
      <p:sp>
        <p:nvSpPr>
          <p:cNvPr id="37" name="object 37"/>
          <p:cNvSpPr txBox="1"/>
          <p:nvPr/>
        </p:nvSpPr>
        <p:spPr>
          <a:xfrm>
            <a:off x="10015528" y="4215401"/>
            <a:ext cx="350184"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N/A</a:t>
            </a:r>
            <a:r>
              <a:rPr sz="927" b="1" spc="-26" dirty="0">
                <a:solidFill>
                  <a:srgbClr val="605D5C"/>
                </a:solidFill>
                <a:latin typeface="Segoe UI"/>
                <a:cs typeface="Segoe UI"/>
              </a:rPr>
              <a:t> </a:t>
            </a:r>
            <a:r>
              <a:rPr sz="927" b="1" spc="-44" dirty="0">
                <a:solidFill>
                  <a:srgbClr val="605D5C"/>
                </a:solidFill>
                <a:latin typeface="Segoe UI"/>
                <a:cs typeface="Segoe UI"/>
              </a:rPr>
              <a:t>8</a:t>
            </a:r>
            <a:endParaRPr sz="927" dirty="0">
              <a:latin typeface="Segoe UI"/>
              <a:cs typeface="Segoe UI"/>
            </a:endParaRPr>
          </a:p>
        </p:txBody>
      </p:sp>
      <p:sp>
        <p:nvSpPr>
          <p:cNvPr id="38" name="object 38"/>
          <p:cNvSpPr txBox="1"/>
          <p:nvPr/>
        </p:nvSpPr>
        <p:spPr>
          <a:xfrm>
            <a:off x="9818807" y="6024757"/>
            <a:ext cx="1034863"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Mix</a:t>
            </a:r>
            <a:r>
              <a:rPr sz="927" b="1" spc="-31" dirty="0">
                <a:solidFill>
                  <a:srgbClr val="605D5C"/>
                </a:solidFill>
                <a:latin typeface="Segoe UI"/>
                <a:cs typeface="Segoe UI"/>
              </a:rPr>
              <a:t> </a:t>
            </a:r>
            <a:r>
              <a:rPr sz="927" b="1" dirty="0">
                <a:solidFill>
                  <a:srgbClr val="605D5C"/>
                </a:solidFill>
                <a:latin typeface="Segoe UI"/>
                <a:cs typeface="Segoe UI"/>
              </a:rPr>
              <a:t>Design</a:t>
            </a:r>
            <a:r>
              <a:rPr sz="927" b="1" spc="-26" dirty="0">
                <a:solidFill>
                  <a:srgbClr val="605D5C"/>
                </a:solidFill>
                <a:latin typeface="Segoe UI"/>
                <a:cs typeface="Segoe UI"/>
              </a:rPr>
              <a:t> </a:t>
            </a:r>
            <a:r>
              <a:rPr sz="927" b="1" dirty="0">
                <a:solidFill>
                  <a:srgbClr val="605D5C"/>
                </a:solidFill>
                <a:latin typeface="Segoe UI"/>
                <a:cs typeface="Segoe UI"/>
              </a:rPr>
              <a:t>Only</a:t>
            </a:r>
            <a:r>
              <a:rPr sz="927" b="1" spc="-26" dirty="0">
                <a:solidFill>
                  <a:srgbClr val="605D5C"/>
                </a:solidFill>
                <a:latin typeface="Segoe UI"/>
                <a:cs typeface="Segoe UI"/>
              </a:rPr>
              <a:t> </a:t>
            </a:r>
            <a:r>
              <a:rPr sz="927" b="1" spc="-44" dirty="0">
                <a:solidFill>
                  <a:srgbClr val="605D5C"/>
                </a:solidFill>
                <a:latin typeface="Segoe UI"/>
                <a:cs typeface="Segoe UI"/>
              </a:rPr>
              <a:t>7</a:t>
            </a:r>
            <a:endParaRPr sz="927" dirty="0">
              <a:latin typeface="Segoe UI"/>
              <a:cs typeface="Segoe UI"/>
            </a:endParaRPr>
          </a:p>
        </p:txBody>
      </p:sp>
      <p:sp>
        <p:nvSpPr>
          <p:cNvPr id="39" name="object 39"/>
          <p:cNvSpPr txBox="1"/>
          <p:nvPr/>
        </p:nvSpPr>
        <p:spPr>
          <a:xfrm>
            <a:off x="7588628" y="6024757"/>
            <a:ext cx="453838" cy="153983"/>
          </a:xfrm>
          <a:prstGeom prst="rect">
            <a:avLst/>
          </a:prstGeom>
        </p:spPr>
        <p:txBody>
          <a:bodyPr vert="horz" wrap="square" lIns="0" tIns="11206" rIns="0" bIns="0" rtlCol="0">
            <a:spAutoFit/>
          </a:bodyPr>
          <a:lstStyle/>
          <a:p>
            <a:pPr marL="11206">
              <a:spcBef>
                <a:spcPts val="88"/>
              </a:spcBef>
            </a:pPr>
            <a:r>
              <a:rPr sz="927" b="1" spc="-18" dirty="0">
                <a:solidFill>
                  <a:srgbClr val="605D5C"/>
                </a:solidFill>
                <a:latin typeface="Segoe UI"/>
                <a:cs typeface="Segoe UI"/>
              </a:rPr>
              <a:t>Yearly</a:t>
            </a:r>
            <a:r>
              <a:rPr sz="927" b="1" spc="-13" dirty="0">
                <a:solidFill>
                  <a:srgbClr val="605D5C"/>
                </a:solidFill>
                <a:latin typeface="Segoe UI"/>
                <a:cs typeface="Segoe UI"/>
              </a:rPr>
              <a:t> </a:t>
            </a:r>
            <a:r>
              <a:rPr sz="927" b="1" spc="-44" dirty="0">
                <a:solidFill>
                  <a:srgbClr val="605D5C"/>
                </a:solidFill>
                <a:latin typeface="Segoe UI"/>
                <a:cs typeface="Segoe UI"/>
              </a:rPr>
              <a:t>5</a:t>
            </a:r>
            <a:endParaRPr sz="927" dirty="0">
              <a:latin typeface="Segoe UI"/>
              <a:cs typeface="Segoe UI"/>
            </a:endParaRPr>
          </a:p>
        </p:txBody>
      </p:sp>
      <p:sp>
        <p:nvSpPr>
          <p:cNvPr id="40" name="object 40"/>
          <p:cNvSpPr txBox="1"/>
          <p:nvPr/>
        </p:nvSpPr>
        <p:spPr>
          <a:xfrm>
            <a:off x="6938471" y="4959018"/>
            <a:ext cx="611281" cy="153983"/>
          </a:xfrm>
          <a:prstGeom prst="rect">
            <a:avLst/>
          </a:prstGeom>
        </p:spPr>
        <p:txBody>
          <a:bodyPr vert="horz" wrap="square" lIns="0" tIns="11206" rIns="0" bIns="0" rtlCol="0">
            <a:spAutoFit/>
          </a:bodyPr>
          <a:lstStyle/>
          <a:p>
            <a:pPr marL="11206">
              <a:spcBef>
                <a:spcPts val="88"/>
              </a:spcBef>
            </a:pPr>
            <a:r>
              <a:rPr sz="927" b="1" dirty="0">
                <a:solidFill>
                  <a:srgbClr val="605D5C"/>
                </a:solidFill>
                <a:latin typeface="Segoe UI"/>
                <a:cs typeface="Segoe UI"/>
              </a:rPr>
              <a:t>500</a:t>
            </a:r>
            <a:r>
              <a:rPr sz="927" b="1" spc="-31" dirty="0">
                <a:solidFill>
                  <a:srgbClr val="605D5C"/>
                </a:solidFill>
                <a:latin typeface="Segoe UI"/>
                <a:cs typeface="Segoe UI"/>
              </a:rPr>
              <a:t> </a:t>
            </a:r>
            <a:r>
              <a:rPr sz="927" b="1" spc="-18" dirty="0">
                <a:solidFill>
                  <a:srgbClr val="605D5C"/>
                </a:solidFill>
                <a:latin typeface="Segoe UI"/>
                <a:cs typeface="Segoe UI"/>
              </a:rPr>
              <a:t>Tons</a:t>
            </a:r>
            <a:r>
              <a:rPr sz="927" b="1" spc="-31" dirty="0">
                <a:solidFill>
                  <a:srgbClr val="605D5C"/>
                </a:solidFill>
                <a:latin typeface="Segoe UI"/>
                <a:cs typeface="Segoe UI"/>
              </a:rPr>
              <a:t> </a:t>
            </a:r>
            <a:r>
              <a:rPr sz="927" b="1" spc="-44" dirty="0">
                <a:solidFill>
                  <a:srgbClr val="605D5C"/>
                </a:solidFill>
                <a:latin typeface="Segoe UI"/>
                <a:cs typeface="Segoe UI"/>
              </a:rPr>
              <a:t>4</a:t>
            </a:r>
            <a:endParaRPr sz="927" dirty="0">
              <a:latin typeface="Segoe UI"/>
              <a:cs typeface="Segoe UI"/>
            </a:endParaRPr>
          </a:p>
        </p:txBody>
      </p:sp>
      <p:sp>
        <p:nvSpPr>
          <p:cNvPr id="41" name="object 41"/>
          <p:cNvSpPr txBox="1"/>
          <p:nvPr/>
        </p:nvSpPr>
        <p:spPr>
          <a:xfrm>
            <a:off x="7196950" y="3952837"/>
            <a:ext cx="958103" cy="424890"/>
          </a:xfrm>
          <a:prstGeom prst="rect">
            <a:avLst/>
          </a:prstGeom>
        </p:spPr>
        <p:txBody>
          <a:bodyPr vert="horz" wrap="square" lIns="0" tIns="11206" rIns="0" bIns="0" rtlCol="0">
            <a:spAutoFit/>
          </a:bodyPr>
          <a:lstStyle/>
          <a:p>
            <a:pPr marL="303135">
              <a:spcBef>
                <a:spcPts val="88"/>
              </a:spcBef>
            </a:pPr>
            <a:r>
              <a:rPr sz="927" b="1" dirty="0">
                <a:solidFill>
                  <a:srgbClr val="605D5C"/>
                </a:solidFill>
                <a:latin typeface="Segoe UI"/>
                <a:cs typeface="Segoe UI"/>
              </a:rPr>
              <a:t>1500</a:t>
            </a:r>
            <a:r>
              <a:rPr sz="927" b="1" spc="-31" dirty="0">
                <a:solidFill>
                  <a:srgbClr val="605D5C"/>
                </a:solidFill>
                <a:latin typeface="Segoe UI"/>
                <a:cs typeface="Segoe UI"/>
              </a:rPr>
              <a:t> </a:t>
            </a:r>
            <a:r>
              <a:rPr sz="927" b="1" dirty="0">
                <a:solidFill>
                  <a:srgbClr val="605D5C"/>
                </a:solidFill>
                <a:latin typeface="Segoe UI"/>
                <a:cs typeface="Segoe UI"/>
              </a:rPr>
              <a:t>tons</a:t>
            </a:r>
            <a:r>
              <a:rPr sz="927" b="1" spc="-26" dirty="0">
                <a:solidFill>
                  <a:srgbClr val="605D5C"/>
                </a:solidFill>
                <a:latin typeface="Segoe UI"/>
                <a:cs typeface="Segoe UI"/>
              </a:rPr>
              <a:t> </a:t>
            </a:r>
            <a:r>
              <a:rPr sz="927" b="1" spc="-44" dirty="0">
                <a:solidFill>
                  <a:srgbClr val="605D5C"/>
                </a:solidFill>
                <a:latin typeface="Segoe UI"/>
                <a:cs typeface="Segoe UI"/>
              </a:rPr>
              <a:t>1</a:t>
            </a:r>
            <a:endParaRPr sz="927" dirty="0">
              <a:latin typeface="Segoe UI"/>
              <a:cs typeface="Segoe UI"/>
            </a:endParaRPr>
          </a:p>
          <a:p>
            <a:pPr marL="11206">
              <a:spcBef>
                <a:spcPts val="953"/>
              </a:spcBef>
            </a:pPr>
            <a:r>
              <a:rPr sz="927" b="1" dirty="0">
                <a:solidFill>
                  <a:srgbClr val="605D5C"/>
                </a:solidFill>
                <a:latin typeface="Segoe UI"/>
                <a:cs typeface="Segoe UI"/>
              </a:rPr>
              <a:t>Quarterly</a:t>
            </a:r>
            <a:r>
              <a:rPr sz="927" b="1" spc="-26" dirty="0">
                <a:solidFill>
                  <a:srgbClr val="605D5C"/>
                </a:solidFill>
                <a:latin typeface="Segoe UI"/>
                <a:cs typeface="Segoe UI"/>
              </a:rPr>
              <a:t> </a:t>
            </a:r>
            <a:r>
              <a:rPr sz="927" b="1" spc="-44" dirty="0">
                <a:solidFill>
                  <a:srgbClr val="605D5C"/>
                </a:solidFill>
                <a:latin typeface="Segoe UI"/>
                <a:cs typeface="Segoe UI"/>
              </a:rPr>
              <a:t>2</a:t>
            </a:r>
            <a:endParaRPr sz="927" dirty="0">
              <a:latin typeface="Segoe UI"/>
              <a:cs typeface="Segoe UI"/>
            </a:endParaRPr>
          </a:p>
        </p:txBody>
      </p:sp>
      <p:sp>
        <p:nvSpPr>
          <p:cNvPr id="42" name="object 42"/>
          <p:cNvSpPr txBox="1"/>
          <p:nvPr/>
        </p:nvSpPr>
        <p:spPr>
          <a:xfrm>
            <a:off x="8375297" y="3894109"/>
            <a:ext cx="90207" cy="153983"/>
          </a:xfrm>
          <a:prstGeom prst="rect">
            <a:avLst/>
          </a:prstGeom>
        </p:spPr>
        <p:txBody>
          <a:bodyPr vert="horz" wrap="square" lIns="0" tIns="11206" rIns="0" bIns="0" rtlCol="0">
            <a:spAutoFit/>
          </a:bodyPr>
          <a:lstStyle/>
          <a:p>
            <a:pPr marL="11206">
              <a:spcBef>
                <a:spcPts val="88"/>
              </a:spcBef>
            </a:pPr>
            <a:r>
              <a:rPr sz="927" b="1" spc="-4">
                <a:solidFill>
                  <a:srgbClr val="605D5C"/>
                </a:solidFill>
                <a:latin typeface="Segoe UI"/>
                <a:cs typeface="Segoe UI"/>
              </a:rPr>
              <a:t>1</a:t>
            </a:r>
            <a:endParaRPr sz="927">
              <a:latin typeface="Segoe UI"/>
              <a:cs typeface="Segoe UI"/>
            </a:endParaRPr>
          </a:p>
        </p:txBody>
      </p:sp>
      <p:sp>
        <p:nvSpPr>
          <p:cNvPr id="43" name="object 43"/>
          <p:cNvSpPr txBox="1"/>
          <p:nvPr/>
        </p:nvSpPr>
        <p:spPr>
          <a:xfrm>
            <a:off x="6148326" y="3411970"/>
            <a:ext cx="2458571" cy="494159"/>
          </a:xfrm>
          <a:prstGeom prst="rect">
            <a:avLst/>
          </a:prstGeom>
        </p:spPr>
        <p:txBody>
          <a:bodyPr vert="horz" wrap="square" lIns="0" tIns="13447" rIns="0" bIns="0" rtlCol="0">
            <a:spAutoFit/>
          </a:bodyPr>
          <a:lstStyle/>
          <a:p>
            <a:pPr marL="11206">
              <a:spcBef>
                <a:spcPts val="106"/>
              </a:spcBef>
            </a:pPr>
            <a:r>
              <a:rPr sz="1279" spc="-57" dirty="0">
                <a:solidFill>
                  <a:srgbClr val="252423"/>
                </a:solidFill>
                <a:latin typeface="Trebuchet MS"/>
                <a:cs typeface="Trebuchet MS"/>
              </a:rPr>
              <a:t>Frequency</a:t>
            </a:r>
            <a:r>
              <a:rPr sz="1279" spc="-49" dirty="0">
                <a:solidFill>
                  <a:srgbClr val="252423"/>
                </a:solidFill>
                <a:latin typeface="Trebuchet MS"/>
                <a:cs typeface="Trebuchet MS"/>
              </a:rPr>
              <a:t> </a:t>
            </a:r>
            <a:r>
              <a:rPr sz="1279" spc="-97" dirty="0">
                <a:solidFill>
                  <a:srgbClr val="252423"/>
                </a:solidFill>
                <a:latin typeface="Trebuchet MS"/>
                <a:cs typeface="Trebuchet MS"/>
              </a:rPr>
              <a:t>of</a:t>
            </a:r>
            <a:r>
              <a:rPr sz="1279" spc="-49" dirty="0">
                <a:solidFill>
                  <a:srgbClr val="252423"/>
                </a:solidFill>
                <a:latin typeface="Trebuchet MS"/>
                <a:cs typeface="Trebuchet MS"/>
              </a:rPr>
              <a:t> </a:t>
            </a:r>
            <a:r>
              <a:rPr sz="1279" spc="-71" dirty="0">
                <a:solidFill>
                  <a:srgbClr val="252423"/>
                </a:solidFill>
                <a:latin typeface="Trebuchet MS"/>
                <a:cs typeface="Trebuchet MS"/>
              </a:rPr>
              <a:t>Specific</a:t>
            </a:r>
            <a:r>
              <a:rPr sz="1279" spc="-44" dirty="0">
                <a:solidFill>
                  <a:srgbClr val="252423"/>
                </a:solidFill>
                <a:latin typeface="Trebuchet MS"/>
                <a:cs typeface="Trebuchet MS"/>
              </a:rPr>
              <a:t> </a:t>
            </a:r>
            <a:r>
              <a:rPr sz="1279" spc="-75" dirty="0">
                <a:solidFill>
                  <a:srgbClr val="252423"/>
                </a:solidFill>
                <a:latin typeface="Trebuchet MS"/>
                <a:cs typeface="Trebuchet MS"/>
              </a:rPr>
              <a:t>Gravity</a:t>
            </a:r>
            <a:r>
              <a:rPr sz="1279" spc="-49" dirty="0">
                <a:solidFill>
                  <a:srgbClr val="252423"/>
                </a:solidFill>
                <a:latin typeface="Trebuchet MS"/>
                <a:cs typeface="Trebuchet MS"/>
              </a:rPr>
              <a:t> </a:t>
            </a:r>
            <a:r>
              <a:rPr sz="1279" spc="-44" dirty="0">
                <a:solidFill>
                  <a:srgbClr val="252423"/>
                </a:solidFill>
                <a:latin typeface="Trebuchet MS"/>
                <a:cs typeface="Trebuchet MS"/>
              </a:rPr>
              <a:t>Testing</a:t>
            </a:r>
            <a:endParaRPr sz="1279" dirty="0">
              <a:latin typeface="Trebuchet MS"/>
              <a:cs typeface="Trebuchet MS"/>
            </a:endParaRPr>
          </a:p>
          <a:p>
            <a:pPr marR="145684" algn="r">
              <a:spcBef>
                <a:spcPts val="1059"/>
              </a:spcBef>
            </a:pPr>
            <a:r>
              <a:rPr sz="927" b="1" spc="-9" dirty="0">
                <a:solidFill>
                  <a:srgbClr val="605D5C"/>
                </a:solidFill>
                <a:latin typeface="Segoe UI"/>
                <a:cs typeface="Segoe UI"/>
              </a:rPr>
              <a:t>Daily</a:t>
            </a:r>
            <a:endParaRPr sz="927" dirty="0">
              <a:latin typeface="Segoe UI"/>
              <a:cs typeface="Segoe UI"/>
            </a:endParaRPr>
          </a:p>
        </p:txBody>
      </p:sp>
    </p:spTree>
    <p:extLst>
      <p:ext uri="{BB962C8B-B14F-4D97-AF65-F5344CB8AC3E}">
        <p14:creationId xmlns:p14="http://schemas.microsoft.com/office/powerpoint/2010/main" val="23008464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ACA99D-B314-42B0-C84F-3FF1DBFA447D}"/>
              </a:ext>
            </a:extLst>
          </p:cNvPr>
          <p:cNvPicPr>
            <a:picLocks noChangeAspect="1"/>
          </p:cNvPicPr>
          <p:nvPr/>
        </p:nvPicPr>
        <p:blipFill>
          <a:blip r:embed="rId3"/>
          <a:stretch>
            <a:fillRect/>
          </a:stretch>
        </p:blipFill>
        <p:spPr>
          <a:xfrm>
            <a:off x="738996" y="0"/>
            <a:ext cx="10714008" cy="6858000"/>
          </a:xfrm>
          <a:prstGeom prst="rect">
            <a:avLst/>
          </a:prstGeom>
        </p:spPr>
      </p:pic>
    </p:spTree>
    <p:extLst>
      <p:ext uri="{BB962C8B-B14F-4D97-AF65-F5344CB8AC3E}">
        <p14:creationId xmlns:p14="http://schemas.microsoft.com/office/powerpoint/2010/main" val="18532586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A3DFFC-4D6F-3973-B0A9-DDF9892985B2}"/>
              </a:ext>
            </a:extLst>
          </p:cNvPr>
          <p:cNvPicPr>
            <a:picLocks noChangeAspect="1"/>
          </p:cNvPicPr>
          <p:nvPr/>
        </p:nvPicPr>
        <p:blipFill>
          <a:blip r:embed="rId3"/>
          <a:stretch>
            <a:fillRect/>
          </a:stretch>
        </p:blipFill>
        <p:spPr>
          <a:xfrm>
            <a:off x="180392" y="227197"/>
            <a:ext cx="11831216" cy="6200808"/>
          </a:xfrm>
          <a:prstGeom prst="rect">
            <a:avLst/>
          </a:prstGeom>
        </p:spPr>
      </p:pic>
    </p:spTree>
    <p:extLst>
      <p:ext uri="{BB962C8B-B14F-4D97-AF65-F5344CB8AC3E}">
        <p14:creationId xmlns:p14="http://schemas.microsoft.com/office/powerpoint/2010/main" val="406449024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3C946-86E9-E7CF-15D8-CC4A77B04836}"/>
              </a:ext>
            </a:extLst>
          </p:cNvPr>
          <p:cNvPicPr>
            <a:picLocks noChangeAspect="1"/>
          </p:cNvPicPr>
          <p:nvPr/>
        </p:nvPicPr>
        <p:blipFill>
          <a:blip r:embed="rId2"/>
          <a:stretch>
            <a:fillRect/>
          </a:stretch>
        </p:blipFill>
        <p:spPr>
          <a:xfrm>
            <a:off x="1327032" y="690465"/>
            <a:ext cx="10280489" cy="5635690"/>
          </a:xfrm>
          <a:prstGeom prst="rect">
            <a:avLst/>
          </a:prstGeom>
        </p:spPr>
      </p:pic>
    </p:spTree>
    <p:extLst>
      <p:ext uri="{BB962C8B-B14F-4D97-AF65-F5344CB8AC3E}">
        <p14:creationId xmlns:p14="http://schemas.microsoft.com/office/powerpoint/2010/main" val="3061168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5C429-67C2-FC98-D83B-204EBAA783D1}"/>
              </a:ext>
            </a:extLst>
          </p:cNvPr>
          <p:cNvPicPr>
            <a:picLocks noChangeAspect="1"/>
          </p:cNvPicPr>
          <p:nvPr/>
        </p:nvPicPr>
        <p:blipFill>
          <a:blip r:embed="rId3"/>
          <a:stretch>
            <a:fillRect/>
          </a:stretch>
        </p:blipFill>
        <p:spPr>
          <a:xfrm>
            <a:off x="2261092" y="81898"/>
            <a:ext cx="4795076" cy="6694201"/>
          </a:xfrm>
          <a:prstGeom prst="rect">
            <a:avLst/>
          </a:prstGeom>
        </p:spPr>
      </p:pic>
    </p:spTree>
    <p:extLst>
      <p:ext uri="{BB962C8B-B14F-4D97-AF65-F5344CB8AC3E}">
        <p14:creationId xmlns:p14="http://schemas.microsoft.com/office/powerpoint/2010/main" val="25673121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123167"/>
            <a:ext cx="4751294" cy="4734834"/>
          </a:xfrm>
          <a:prstGeom prst="rect">
            <a:avLst/>
          </a:prstGeom>
        </p:spPr>
      </p:pic>
    </p:spTree>
    <p:extLst>
      <p:ext uri="{BB962C8B-B14F-4D97-AF65-F5344CB8AC3E}">
        <p14:creationId xmlns:p14="http://schemas.microsoft.com/office/powerpoint/2010/main" val="846083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advTm="150">
        <p159:morph option="byObject"/>
      </p:transition>
    </mc:Choice>
    <mc:Fallback xmlns="">
      <p:transition advClick="0" advTm="15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37CD0-4411-7BD2-581B-06F5D7DC83CC}"/>
              </a:ext>
            </a:extLst>
          </p:cNvPr>
          <p:cNvSpPr>
            <a:spLocks noGrp="1"/>
          </p:cNvSpPr>
          <p:nvPr>
            <p:ph type="ctrTitle"/>
          </p:nvPr>
        </p:nvSpPr>
        <p:spPr>
          <a:xfrm>
            <a:off x="1431721" y="2235200"/>
            <a:ext cx="9144000" cy="2387600"/>
          </a:xfrm>
        </p:spPr>
        <p:txBody>
          <a:bodyPr>
            <a:normAutofit/>
          </a:bodyPr>
          <a:lstStyle/>
          <a:p>
            <a:r>
              <a:rPr lang="en-US" dirty="0"/>
              <a:t>TRC 2201: Balanced Mix Design</a:t>
            </a:r>
          </a:p>
        </p:txBody>
      </p:sp>
    </p:spTree>
    <p:extLst>
      <p:ext uri="{BB962C8B-B14F-4D97-AF65-F5344CB8AC3E}">
        <p14:creationId xmlns:p14="http://schemas.microsoft.com/office/powerpoint/2010/main" val="15965975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997A02C">
            <a:hlinkClick r:id="" action="ppaction://media"/>
            <a:extLst>
              <a:ext uri="{FF2B5EF4-FFF2-40B4-BE49-F238E27FC236}">
                <a16:creationId xmlns:a16="http://schemas.microsoft.com/office/drawing/2014/main" id="{DF61952F-D331-81A6-9075-DCA90F63C31C}"/>
              </a:ext>
            </a:extLst>
          </p:cNvPr>
          <p:cNvPicPr>
            <a:picLocks noChangeAspect="1"/>
          </p:cNvPicPr>
          <p:nvPr>
            <a:videoFile r:link="rId1"/>
            <p:extLst>
              <p:ext uri="{DAA4B4D4-6D71-4841-9C94-3DE7FCFB9230}">
                <p14:media xmlns:p14="http://schemas.microsoft.com/office/powerpoint/2010/main" r:embed="rId2">
                  <p14:trim end="622"/>
                </p14:media>
              </p:ext>
            </p:extLst>
          </p:nvPr>
        </p:nvPicPr>
        <p:blipFill>
          <a:blip r:embed="rId4"/>
          <a:stretch>
            <a:fillRect/>
          </a:stretch>
        </p:blipFill>
        <p:spPr>
          <a:xfrm>
            <a:off x="0" y="0"/>
            <a:ext cx="12047144" cy="6776519"/>
          </a:xfrm>
          <a:prstGeom prst="rect">
            <a:avLst/>
          </a:prstGeom>
        </p:spPr>
      </p:pic>
    </p:spTree>
    <p:extLst>
      <p:ext uri="{BB962C8B-B14F-4D97-AF65-F5344CB8AC3E}">
        <p14:creationId xmlns:p14="http://schemas.microsoft.com/office/powerpoint/2010/main" val="10090119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AB75F-4A52-21C0-6EFA-66FB4910D1E4}"/>
              </a:ext>
            </a:extLst>
          </p:cNvPr>
          <p:cNvPicPr>
            <a:picLocks noChangeAspect="1"/>
          </p:cNvPicPr>
          <p:nvPr/>
        </p:nvPicPr>
        <p:blipFill>
          <a:blip r:embed="rId2"/>
          <a:stretch>
            <a:fillRect/>
          </a:stretch>
        </p:blipFill>
        <p:spPr>
          <a:xfrm>
            <a:off x="1442906" y="956343"/>
            <a:ext cx="8608016" cy="5142451"/>
          </a:xfrm>
          <a:prstGeom prst="rect">
            <a:avLst/>
          </a:prstGeom>
        </p:spPr>
      </p:pic>
    </p:spTree>
    <p:extLst>
      <p:ext uri="{BB962C8B-B14F-4D97-AF65-F5344CB8AC3E}">
        <p14:creationId xmlns:p14="http://schemas.microsoft.com/office/powerpoint/2010/main" val="16818008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FBC5B-BB08-A653-5604-F7AB17C27DD9}"/>
              </a:ext>
            </a:extLst>
          </p:cNvPr>
          <p:cNvPicPr>
            <a:picLocks noChangeAspect="1"/>
          </p:cNvPicPr>
          <p:nvPr/>
        </p:nvPicPr>
        <p:blipFill>
          <a:blip r:embed="rId2"/>
          <a:stretch>
            <a:fillRect/>
          </a:stretch>
        </p:blipFill>
        <p:spPr>
          <a:xfrm>
            <a:off x="2769693" y="667115"/>
            <a:ext cx="6290331" cy="5810957"/>
          </a:xfrm>
          <a:prstGeom prst="rect">
            <a:avLst/>
          </a:prstGeom>
        </p:spPr>
      </p:pic>
    </p:spTree>
    <p:extLst>
      <p:ext uri="{BB962C8B-B14F-4D97-AF65-F5344CB8AC3E}">
        <p14:creationId xmlns:p14="http://schemas.microsoft.com/office/powerpoint/2010/main" val="17408178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0883D-CE55-8CDF-CCD3-4EF329825E63}"/>
              </a:ext>
            </a:extLst>
          </p:cNvPr>
          <p:cNvPicPr>
            <a:picLocks noChangeAspect="1"/>
          </p:cNvPicPr>
          <p:nvPr/>
        </p:nvPicPr>
        <p:blipFill>
          <a:blip r:embed="rId5"/>
          <a:stretch>
            <a:fillRect/>
          </a:stretch>
        </p:blipFill>
        <p:spPr>
          <a:xfrm>
            <a:off x="8246848" y="201335"/>
            <a:ext cx="3884062" cy="3588065"/>
          </a:xfrm>
          <a:prstGeom prst="rect">
            <a:avLst/>
          </a:prstGeom>
        </p:spPr>
      </p:pic>
      <p:pic>
        <p:nvPicPr>
          <p:cNvPr id="3" name="CAD98906">
            <a:hlinkClick r:id="" action="ppaction://media"/>
            <a:extLst>
              <a:ext uri="{FF2B5EF4-FFF2-40B4-BE49-F238E27FC236}">
                <a16:creationId xmlns:a16="http://schemas.microsoft.com/office/drawing/2014/main" id="{B5CDBF2C-4AD5-49DE-639F-7E267A2EE4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9807593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35070817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72788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35070817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miley Face 2"/>
          <p:cNvSpPr/>
          <p:nvPr/>
        </p:nvSpPr>
        <p:spPr>
          <a:xfrm>
            <a:off x="8002954" y="3061677"/>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miley Face 3"/>
          <p:cNvSpPr/>
          <p:nvPr/>
        </p:nvSpPr>
        <p:spPr>
          <a:xfrm>
            <a:off x="3161325" y="5488354"/>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miley Face 4"/>
          <p:cNvSpPr/>
          <p:nvPr/>
        </p:nvSpPr>
        <p:spPr>
          <a:xfrm>
            <a:off x="4095262" y="5382846"/>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p:cNvSpPr/>
          <p:nvPr/>
        </p:nvSpPr>
        <p:spPr>
          <a:xfrm>
            <a:off x="5013569" y="5199185"/>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p:cNvSpPr/>
          <p:nvPr/>
        </p:nvSpPr>
        <p:spPr>
          <a:xfrm>
            <a:off x="5908430" y="4663831"/>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p:cNvSpPr/>
          <p:nvPr/>
        </p:nvSpPr>
        <p:spPr>
          <a:xfrm>
            <a:off x="6490677" y="4120661"/>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7151077" y="3550138"/>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1582616" y="5787292"/>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6508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35070817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miley Face 2"/>
          <p:cNvSpPr/>
          <p:nvPr/>
        </p:nvSpPr>
        <p:spPr>
          <a:xfrm>
            <a:off x="8002954" y="3061677"/>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miley Face 3"/>
          <p:cNvSpPr/>
          <p:nvPr/>
        </p:nvSpPr>
        <p:spPr>
          <a:xfrm>
            <a:off x="3161325" y="5488354"/>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miley Face 4"/>
          <p:cNvSpPr/>
          <p:nvPr/>
        </p:nvSpPr>
        <p:spPr>
          <a:xfrm>
            <a:off x="4095262" y="5382846"/>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p:cNvSpPr/>
          <p:nvPr/>
        </p:nvSpPr>
        <p:spPr>
          <a:xfrm>
            <a:off x="5013569" y="5199185"/>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p:cNvSpPr/>
          <p:nvPr/>
        </p:nvSpPr>
        <p:spPr>
          <a:xfrm>
            <a:off x="5908430" y="4663831"/>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p:cNvSpPr/>
          <p:nvPr/>
        </p:nvSpPr>
        <p:spPr>
          <a:xfrm>
            <a:off x="6490677" y="4120661"/>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7151077" y="3550138"/>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1582616" y="5787292"/>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5013569" y="3936999"/>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p:cNvSpPr/>
          <p:nvPr/>
        </p:nvSpPr>
        <p:spPr>
          <a:xfrm>
            <a:off x="5857632" y="3753338"/>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6486770" y="3513015"/>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p:cNvSpPr/>
          <p:nvPr/>
        </p:nvSpPr>
        <p:spPr>
          <a:xfrm>
            <a:off x="7135447" y="3157416"/>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p:cNvSpPr/>
          <p:nvPr/>
        </p:nvSpPr>
        <p:spPr>
          <a:xfrm>
            <a:off x="7967784" y="2725615"/>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p:cNvSpPr/>
          <p:nvPr/>
        </p:nvSpPr>
        <p:spPr>
          <a:xfrm>
            <a:off x="9104923" y="1309077"/>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p:cNvSpPr/>
          <p:nvPr/>
        </p:nvSpPr>
        <p:spPr>
          <a:xfrm>
            <a:off x="10136554" y="295031"/>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8296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35070817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miley Face 2"/>
          <p:cNvSpPr/>
          <p:nvPr/>
        </p:nvSpPr>
        <p:spPr>
          <a:xfrm>
            <a:off x="8002954" y="3061677"/>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miley Face 3"/>
          <p:cNvSpPr/>
          <p:nvPr/>
        </p:nvSpPr>
        <p:spPr>
          <a:xfrm>
            <a:off x="3161325" y="5488354"/>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miley Face 4"/>
          <p:cNvSpPr/>
          <p:nvPr/>
        </p:nvSpPr>
        <p:spPr>
          <a:xfrm>
            <a:off x="4095262" y="5382846"/>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p:cNvSpPr/>
          <p:nvPr/>
        </p:nvSpPr>
        <p:spPr>
          <a:xfrm>
            <a:off x="5013569" y="5199185"/>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p:cNvSpPr/>
          <p:nvPr/>
        </p:nvSpPr>
        <p:spPr>
          <a:xfrm>
            <a:off x="5908430" y="4663831"/>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p:cNvSpPr/>
          <p:nvPr/>
        </p:nvSpPr>
        <p:spPr>
          <a:xfrm>
            <a:off x="6490677" y="4120661"/>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7151077" y="3550138"/>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1582616" y="5787292"/>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5013569" y="3936999"/>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p:cNvSpPr/>
          <p:nvPr/>
        </p:nvSpPr>
        <p:spPr>
          <a:xfrm>
            <a:off x="5857632" y="3753338"/>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6486770" y="3513015"/>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p:cNvSpPr/>
          <p:nvPr/>
        </p:nvSpPr>
        <p:spPr>
          <a:xfrm>
            <a:off x="7135447" y="3157416"/>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p:cNvSpPr/>
          <p:nvPr/>
        </p:nvSpPr>
        <p:spPr>
          <a:xfrm>
            <a:off x="7967784" y="2725615"/>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p:cNvSpPr/>
          <p:nvPr/>
        </p:nvSpPr>
        <p:spPr>
          <a:xfrm>
            <a:off x="9104923" y="1309077"/>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p:cNvSpPr/>
          <p:nvPr/>
        </p:nvSpPr>
        <p:spPr>
          <a:xfrm>
            <a:off x="10136554" y="295031"/>
            <a:ext cx="375139" cy="36732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41B2D3-8571-5ED0-FF61-5AE7D81E63BB}"/>
              </a:ext>
            </a:extLst>
          </p:cNvPr>
          <p:cNvSpPr/>
          <p:nvPr/>
        </p:nvSpPr>
        <p:spPr>
          <a:xfrm>
            <a:off x="6238916" y="3651849"/>
            <a:ext cx="826973" cy="801632"/>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13">
            <a:extLst>
              <a:ext uri="{FF2B5EF4-FFF2-40B4-BE49-F238E27FC236}">
                <a16:creationId xmlns:a16="http://schemas.microsoft.com/office/drawing/2014/main" id="{C4A2B67A-E1D7-EB14-F76A-44AF6FAECDA9}"/>
              </a:ext>
            </a:extLst>
          </p:cNvPr>
          <p:cNvSpPr/>
          <p:nvPr/>
        </p:nvSpPr>
        <p:spPr>
          <a:xfrm>
            <a:off x="5857632" y="3321086"/>
            <a:ext cx="1585747" cy="1493646"/>
          </a:xfrm>
          <a:prstGeom prst="donut">
            <a:avLst>
              <a:gd name="adj" fmla="val 16695"/>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B9BC062D-BAD3-FD5E-CC88-E6E3B2A53086}"/>
              </a:ext>
            </a:extLst>
          </p:cNvPr>
          <p:cNvSpPr txBox="1"/>
          <p:nvPr/>
        </p:nvSpPr>
        <p:spPr>
          <a:xfrm>
            <a:off x="6238916" y="3794819"/>
            <a:ext cx="860592" cy="461665"/>
          </a:xfrm>
          <a:prstGeom prst="rect">
            <a:avLst/>
          </a:prstGeom>
          <a:noFill/>
        </p:spPr>
        <p:txBody>
          <a:bodyPr wrap="square" rtlCol="0">
            <a:spAutoFit/>
          </a:bodyPr>
          <a:lstStyle/>
          <a:p>
            <a:r>
              <a:rPr lang="en-US" sz="2400" b="1" dirty="0"/>
              <a:t>VMA</a:t>
            </a:r>
            <a:endParaRPr lang="en-US" b="1" dirty="0"/>
          </a:p>
        </p:txBody>
      </p:sp>
      <p:sp>
        <p:nvSpPr>
          <p:cNvPr id="26" name="TextBox 25">
            <a:extLst>
              <a:ext uri="{FF2B5EF4-FFF2-40B4-BE49-F238E27FC236}">
                <a16:creationId xmlns:a16="http://schemas.microsoft.com/office/drawing/2014/main" id="{CE753266-9C52-9EF7-DED8-0112C42F5092}"/>
              </a:ext>
            </a:extLst>
          </p:cNvPr>
          <p:cNvSpPr txBox="1"/>
          <p:nvPr/>
        </p:nvSpPr>
        <p:spPr>
          <a:xfrm>
            <a:off x="6038957" y="3327854"/>
            <a:ext cx="524210" cy="400110"/>
          </a:xfrm>
          <a:prstGeom prst="rect">
            <a:avLst/>
          </a:prstGeom>
          <a:noFill/>
          <a:scene3d>
            <a:camera prst="orthographicFront">
              <a:rot lat="0" lon="0" rev="1800000"/>
            </a:camera>
            <a:lightRig rig="threePt" dir="t"/>
          </a:scene3d>
        </p:spPr>
        <p:txBody>
          <a:bodyPr wrap="square" rtlCol="0">
            <a:spAutoFit/>
          </a:bodyPr>
          <a:lstStyle/>
          <a:p>
            <a:r>
              <a:rPr lang="en-US" sz="2000" b="1" dirty="0"/>
              <a:t>Air</a:t>
            </a:r>
            <a:endParaRPr lang="en-US" b="1" dirty="0"/>
          </a:p>
        </p:txBody>
      </p:sp>
      <p:sp>
        <p:nvSpPr>
          <p:cNvPr id="27" name="TextBox 26">
            <a:extLst>
              <a:ext uri="{FF2B5EF4-FFF2-40B4-BE49-F238E27FC236}">
                <a16:creationId xmlns:a16="http://schemas.microsoft.com/office/drawing/2014/main" id="{F986AE06-8CF3-A73A-8DD6-AEFD4B380FF0}"/>
              </a:ext>
            </a:extLst>
          </p:cNvPr>
          <p:cNvSpPr txBox="1"/>
          <p:nvPr/>
        </p:nvSpPr>
        <p:spPr>
          <a:xfrm>
            <a:off x="6656486" y="3411969"/>
            <a:ext cx="921649" cy="400110"/>
          </a:xfrm>
          <a:prstGeom prst="rect">
            <a:avLst/>
          </a:prstGeom>
          <a:noFill/>
          <a:scene3d>
            <a:camera prst="orthographicFront">
              <a:rot lat="0" lon="0" rev="19799999"/>
            </a:camera>
            <a:lightRig rig="threePt" dir="t"/>
          </a:scene3d>
        </p:spPr>
        <p:txBody>
          <a:bodyPr wrap="square" rtlCol="0">
            <a:spAutoFit/>
          </a:bodyPr>
          <a:lstStyle/>
          <a:p>
            <a:r>
              <a:rPr lang="en-US" sz="2000" b="1" dirty="0"/>
              <a:t>Voids</a:t>
            </a:r>
            <a:endParaRPr lang="en-US" b="1" dirty="0"/>
          </a:p>
        </p:txBody>
      </p:sp>
    </p:spTree>
    <p:extLst>
      <p:ext uri="{BB962C8B-B14F-4D97-AF65-F5344CB8AC3E}">
        <p14:creationId xmlns:p14="http://schemas.microsoft.com/office/powerpoint/2010/main" val="3553139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anim calcmode="lin" valueType="num">
                                      <p:cBhvr>
                                        <p:cTn id="18" dur="2000" fill="hold"/>
                                        <p:tgtEl>
                                          <p:spTgt spid="26"/>
                                        </p:tgtEl>
                                        <p:attrNameLst>
                                          <p:attrName>ppt_w</p:attrName>
                                        </p:attrNameLst>
                                      </p:cBhvr>
                                      <p:tavLst>
                                        <p:tav tm="0" fmla="#ppt_w*sin(2.5*pi*$)">
                                          <p:val>
                                            <p:fltVal val="0"/>
                                          </p:val>
                                        </p:tav>
                                        <p:tav tm="100000">
                                          <p:val>
                                            <p:fltVal val="1"/>
                                          </p:val>
                                        </p:tav>
                                      </p:tavLst>
                                    </p:anim>
                                    <p:anim calcmode="lin" valueType="num">
                                      <p:cBhvr>
                                        <p:cTn id="19" dur="2000" fill="hold"/>
                                        <p:tgtEl>
                                          <p:spTgt spid="26"/>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000"/>
                                        <p:tgtEl>
                                          <p:spTgt spid="27"/>
                                        </p:tgtEl>
                                      </p:cBhvr>
                                    </p:animEffect>
                                    <p:anim calcmode="lin" valueType="num">
                                      <p:cBhvr>
                                        <p:cTn id="23" dur="2000" fill="hold"/>
                                        <p:tgtEl>
                                          <p:spTgt spid="27"/>
                                        </p:tgtEl>
                                        <p:attrNameLst>
                                          <p:attrName>ppt_w</p:attrName>
                                        </p:attrNameLst>
                                      </p:cBhvr>
                                      <p:tavLst>
                                        <p:tav tm="0" fmla="#ppt_w*sin(2.5*pi*$)">
                                          <p:val>
                                            <p:fltVal val="0"/>
                                          </p:val>
                                        </p:tav>
                                        <p:tav tm="100000">
                                          <p:val>
                                            <p:fltVal val="1"/>
                                          </p:val>
                                        </p:tav>
                                      </p:tavLst>
                                    </p:anim>
                                    <p:anim calcmode="lin" valueType="num">
                                      <p:cBhvr>
                                        <p:cTn id="24" dur="2000" fill="hold"/>
                                        <p:tgtEl>
                                          <p:spTgt spid="27"/>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000"/>
                                        <p:tgtEl>
                                          <p:spTgt spid="25"/>
                                        </p:tgtEl>
                                      </p:cBhvr>
                                    </p:animEffect>
                                    <p:anim calcmode="lin" valueType="num">
                                      <p:cBhvr>
                                        <p:cTn id="28" dur="2000" fill="hold"/>
                                        <p:tgtEl>
                                          <p:spTgt spid="25"/>
                                        </p:tgtEl>
                                        <p:attrNameLst>
                                          <p:attrName>ppt_w</p:attrName>
                                        </p:attrNameLst>
                                      </p:cBhvr>
                                      <p:tavLst>
                                        <p:tav tm="0" fmla="#ppt_w*sin(2.5*pi*$)">
                                          <p:val>
                                            <p:fltVal val="0"/>
                                          </p:val>
                                        </p:tav>
                                        <p:tav tm="100000">
                                          <p:val>
                                            <p:fltVal val="1"/>
                                          </p:val>
                                        </p:tav>
                                      </p:tavLst>
                                    </p:anim>
                                    <p:anim calcmode="lin" valueType="num">
                                      <p:cBhvr>
                                        <p:cTn id="29" dur="2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5" grpId="0"/>
      <p:bldP spid="26" grpId="0"/>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9644">
            <a:off x="4306148" y="750345"/>
            <a:ext cx="687975" cy="1328504"/>
          </a:xfrm>
          <a:prstGeom prst="rect">
            <a:avLst/>
          </a:prstGeom>
        </p:spPr>
      </p:pic>
      <p:cxnSp>
        <p:nvCxnSpPr>
          <p:cNvPr id="8" name="Elbow Connector 7"/>
          <p:cNvCxnSpPr/>
          <p:nvPr/>
        </p:nvCxnSpPr>
        <p:spPr>
          <a:xfrm>
            <a:off x="765054" y="937374"/>
            <a:ext cx="10169406" cy="4756844"/>
          </a:xfrm>
          <a:prstGeom prst="bentConnector3">
            <a:avLst>
              <a:gd name="adj1" fmla="val -26"/>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014152" y="1679170"/>
            <a:ext cx="24939" cy="416467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69173" y="5843845"/>
            <a:ext cx="689958" cy="369332"/>
          </a:xfrm>
          <a:prstGeom prst="rect">
            <a:avLst/>
          </a:prstGeom>
          <a:noFill/>
        </p:spPr>
        <p:txBody>
          <a:bodyPr wrap="square" rtlCol="0">
            <a:spAutoFit/>
          </a:bodyPr>
          <a:lstStyle/>
          <a:p>
            <a:r>
              <a:rPr lang="en-US" dirty="0" err="1"/>
              <a:t>N</a:t>
            </a:r>
            <a:r>
              <a:rPr lang="en-US" i="1" baseline="-25000" dirty="0" err="1"/>
              <a:t>initial</a:t>
            </a:r>
            <a:endParaRPr lang="en-US" i="1" baseline="-25000" dirty="0"/>
          </a:p>
        </p:txBody>
      </p:sp>
      <p:cxnSp>
        <p:nvCxnSpPr>
          <p:cNvPr id="20" name="Straight Connector 19"/>
          <p:cNvCxnSpPr/>
          <p:nvPr/>
        </p:nvCxnSpPr>
        <p:spPr>
          <a:xfrm>
            <a:off x="6093229" y="1512916"/>
            <a:ext cx="19395" cy="432261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5742014" y="5835531"/>
            <a:ext cx="741220" cy="369332"/>
          </a:xfrm>
          <a:prstGeom prst="rect">
            <a:avLst/>
          </a:prstGeom>
          <a:noFill/>
        </p:spPr>
        <p:txBody>
          <a:bodyPr wrap="square" rtlCol="0">
            <a:spAutoFit/>
          </a:bodyPr>
          <a:lstStyle/>
          <a:p>
            <a:r>
              <a:rPr lang="en-US" dirty="0" err="1"/>
              <a:t>N</a:t>
            </a:r>
            <a:r>
              <a:rPr lang="en-US" i="1" baseline="-25000" dirty="0" err="1"/>
              <a:t>design</a:t>
            </a:r>
            <a:endParaRPr lang="en-US" i="1" baseline="-25000" dirty="0"/>
          </a:p>
        </p:txBody>
      </p:sp>
      <p:sp>
        <p:nvSpPr>
          <p:cNvPr id="26" name="Freeform 25"/>
          <p:cNvSpPr/>
          <p:nvPr/>
        </p:nvSpPr>
        <p:spPr>
          <a:xfrm>
            <a:off x="774826" y="1679170"/>
            <a:ext cx="7388272" cy="4015048"/>
          </a:xfrm>
          <a:custGeom>
            <a:avLst/>
            <a:gdLst>
              <a:gd name="connsiteX0" fmla="*/ 5318403 w 5318403"/>
              <a:gd name="connsiteY0" fmla="*/ 0 h 3823854"/>
              <a:gd name="connsiteX1" fmla="*/ 3980054 w 5318403"/>
              <a:gd name="connsiteY1" fmla="*/ 182880 h 3823854"/>
              <a:gd name="connsiteX2" fmla="*/ 1743930 w 5318403"/>
              <a:gd name="connsiteY2" fmla="*/ 482138 h 3823854"/>
              <a:gd name="connsiteX3" fmla="*/ 671589 w 5318403"/>
              <a:gd name="connsiteY3" fmla="*/ 872836 h 3823854"/>
              <a:gd name="connsiteX4" fmla="*/ 264265 w 5318403"/>
              <a:gd name="connsiteY4" fmla="*/ 1712421 h 3823854"/>
              <a:gd name="connsiteX5" fmla="*/ 23196 w 5318403"/>
              <a:gd name="connsiteY5" fmla="*/ 2452254 h 3823854"/>
              <a:gd name="connsiteX6" fmla="*/ 23196 w 5318403"/>
              <a:gd name="connsiteY6" fmla="*/ 3823854 h 38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403" h="3823854">
                <a:moveTo>
                  <a:pt x="5318403" y="0"/>
                </a:moveTo>
                <a:lnTo>
                  <a:pt x="3980054" y="182880"/>
                </a:lnTo>
                <a:cubicBezTo>
                  <a:pt x="3384309" y="263236"/>
                  <a:pt x="2295341" y="367145"/>
                  <a:pt x="1743930" y="482138"/>
                </a:cubicBezTo>
                <a:cubicBezTo>
                  <a:pt x="1192519" y="597131"/>
                  <a:pt x="918200" y="667789"/>
                  <a:pt x="671589" y="872836"/>
                </a:cubicBezTo>
                <a:cubicBezTo>
                  <a:pt x="424978" y="1077883"/>
                  <a:pt x="372330" y="1449185"/>
                  <a:pt x="264265" y="1712421"/>
                </a:cubicBezTo>
                <a:cubicBezTo>
                  <a:pt x="156199" y="1975657"/>
                  <a:pt x="63374" y="2100349"/>
                  <a:pt x="23196" y="2452254"/>
                </a:cubicBezTo>
                <a:cubicBezTo>
                  <a:pt x="-16982" y="2804159"/>
                  <a:pt x="3107" y="3314006"/>
                  <a:pt x="23196" y="382385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688378" y="1862051"/>
            <a:ext cx="3507971" cy="174567"/>
          </a:xfrm>
          <a:custGeom>
            <a:avLst/>
            <a:gdLst>
              <a:gd name="connsiteX0" fmla="*/ 0 w 3507971"/>
              <a:gd name="connsiteY0" fmla="*/ 174567 h 174567"/>
              <a:gd name="connsiteX1" fmla="*/ 1413164 w 3507971"/>
              <a:gd name="connsiteY1" fmla="*/ 141316 h 174567"/>
              <a:gd name="connsiteX2" fmla="*/ 3507971 w 3507971"/>
              <a:gd name="connsiteY2" fmla="*/ 0 h 174567"/>
            </a:gdLst>
            <a:ahLst/>
            <a:cxnLst>
              <a:cxn ang="0">
                <a:pos x="connsiteX0" y="connsiteY0"/>
              </a:cxn>
              <a:cxn ang="0">
                <a:pos x="connsiteX1" y="connsiteY1"/>
              </a:cxn>
              <a:cxn ang="0">
                <a:pos x="connsiteX2" y="connsiteY2"/>
              </a:cxn>
            </a:cxnLst>
            <a:rect l="l" t="t" r="r" b="b"/>
            <a:pathLst>
              <a:path w="3507971" h="174567">
                <a:moveTo>
                  <a:pt x="0" y="174567"/>
                </a:moveTo>
                <a:cubicBezTo>
                  <a:pt x="414251" y="172488"/>
                  <a:pt x="828502" y="170410"/>
                  <a:pt x="1413164" y="141316"/>
                </a:cubicBezTo>
                <a:cubicBezTo>
                  <a:pt x="1997826" y="112222"/>
                  <a:pt x="2752898" y="56111"/>
                  <a:pt x="3507971" y="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p:cNvSpPr/>
          <p:nvPr/>
        </p:nvSpPr>
        <p:spPr>
          <a:xfrm>
            <a:off x="758281" y="2034073"/>
            <a:ext cx="3981670" cy="3657600"/>
          </a:xfrm>
          <a:custGeom>
            <a:avLst/>
            <a:gdLst>
              <a:gd name="connsiteX0" fmla="*/ 3981670 w 3981670"/>
              <a:gd name="connsiteY0" fmla="*/ 0 h 3657600"/>
              <a:gd name="connsiteX1" fmla="*/ 3421833 w 3981670"/>
              <a:gd name="connsiteY1" fmla="*/ 55984 h 3657600"/>
              <a:gd name="connsiteX2" fmla="*/ 2432788 w 3981670"/>
              <a:gd name="connsiteY2" fmla="*/ 214605 h 3657600"/>
              <a:gd name="connsiteX3" fmla="*/ 1369099 w 3981670"/>
              <a:gd name="connsiteY3" fmla="*/ 503854 h 3657600"/>
              <a:gd name="connsiteX4" fmla="*/ 837254 w 3981670"/>
              <a:gd name="connsiteY4" fmla="*/ 886409 h 3657600"/>
              <a:gd name="connsiteX5" fmla="*/ 510682 w 3981670"/>
              <a:gd name="connsiteY5" fmla="*/ 1530221 h 3657600"/>
              <a:gd name="connsiteX6" fmla="*/ 277417 w 3981670"/>
              <a:gd name="connsiteY6" fmla="*/ 1931437 h 3657600"/>
              <a:gd name="connsiteX7" fmla="*/ 34821 w 3981670"/>
              <a:gd name="connsiteY7" fmla="*/ 2491274 h 3657600"/>
              <a:gd name="connsiteX8" fmla="*/ 6829 w 3981670"/>
              <a:gd name="connsiteY8"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1670" h="3657600">
                <a:moveTo>
                  <a:pt x="3981670" y="0"/>
                </a:moveTo>
                <a:cubicBezTo>
                  <a:pt x="3830825" y="10108"/>
                  <a:pt x="3679980" y="20217"/>
                  <a:pt x="3421833" y="55984"/>
                </a:cubicBezTo>
                <a:cubicBezTo>
                  <a:pt x="3163686" y="91751"/>
                  <a:pt x="2774910" y="139960"/>
                  <a:pt x="2432788" y="214605"/>
                </a:cubicBezTo>
                <a:cubicBezTo>
                  <a:pt x="2090666" y="289250"/>
                  <a:pt x="1635021" y="391887"/>
                  <a:pt x="1369099" y="503854"/>
                </a:cubicBezTo>
                <a:cubicBezTo>
                  <a:pt x="1103177" y="615821"/>
                  <a:pt x="980323" y="715348"/>
                  <a:pt x="837254" y="886409"/>
                </a:cubicBezTo>
                <a:cubicBezTo>
                  <a:pt x="694185" y="1057470"/>
                  <a:pt x="603988" y="1356050"/>
                  <a:pt x="510682" y="1530221"/>
                </a:cubicBezTo>
                <a:cubicBezTo>
                  <a:pt x="417376" y="1704392"/>
                  <a:pt x="356727" y="1771262"/>
                  <a:pt x="277417" y="1931437"/>
                </a:cubicBezTo>
                <a:cubicBezTo>
                  <a:pt x="198107" y="2091612"/>
                  <a:pt x="79919" y="2203580"/>
                  <a:pt x="34821" y="2491274"/>
                </a:cubicBezTo>
                <a:cubicBezTo>
                  <a:pt x="-10277" y="2778968"/>
                  <a:pt x="-1724" y="3218284"/>
                  <a:pt x="6829" y="365760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itle 2"/>
          <p:cNvSpPr txBox="1">
            <a:spLocks/>
          </p:cNvSpPr>
          <p:nvPr/>
        </p:nvSpPr>
        <p:spPr>
          <a:xfrm>
            <a:off x="854824" y="1332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sp>
        <p:nvSpPr>
          <p:cNvPr id="13" name="Oval 12"/>
          <p:cNvSpPr/>
          <p:nvPr/>
        </p:nvSpPr>
        <p:spPr>
          <a:xfrm>
            <a:off x="4189142" y="1642503"/>
            <a:ext cx="826973" cy="801632"/>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p:cNvSpPr/>
          <p:nvPr/>
        </p:nvSpPr>
        <p:spPr>
          <a:xfrm>
            <a:off x="3807858" y="1311740"/>
            <a:ext cx="1585747" cy="1493646"/>
          </a:xfrm>
          <a:prstGeom prst="donut">
            <a:avLst>
              <a:gd name="adj" fmla="val 16695"/>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189142" y="1785473"/>
            <a:ext cx="860592" cy="461665"/>
          </a:xfrm>
          <a:prstGeom prst="rect">
            <a:avLst/>
          </a:prstGeom>
          <a:noFill/>
        </p:spPr>
        <p:txBody>
          <a:bodyPr wrap="square" rtlCol="0">
            <a:spAutoFit/>
          </a:bodyPr>
          <a:lstStyle/>
          <a:p>
            <a:r>
              <a:rPr lang="en-US" sz="2400" b="1" dirty="0"/>
              <a:t>VMA</a:t>
            </a:r>
            <a:endParaRPr lang="en-US" b="1" dirty="0"/>
          </a:p>
        </p:txBody>
      </p:sp>
      <p:sp>
        <p:nvSpPr>
          <p:cNvPr id="18" name="TextBox 17"/>
          <p:cNvSpPr txBox="1"/>
          <p:nvPr/>
        </p:nvSpPr>
        <p:spPr>
          <a:xfrm>
            <a:off x="3989183" y="1318508"/>
            <a:ext cx="524210" cy="400110"/>
          </a:xfrm>
          <a:prstGeom prst="rect">
            <a:avLst/>
          </a:prstGeom>
          <a:noFill/>
          <a:scene3d>
            <a:camera prst="orthographicFront">
              <a:rot lat="0" lon="0" rev="1800000"/>
            </a:camera>
            <a:lightRig rig="threePt" dir="t"/>
          </a:scene3d>
        </p:spPr>
        <p:txBody>
          <a:bodyPr wrap="square" rtlCol="0">
            <a:spAutoFit/>
          </a:bodyPr>
          <a:lstStyle/>
          <a:p>
            <a:r>
              <a:rPr lang="en-US" sz="2000" b="1" dirty="0"/>
              <a:t>Air</a:t>
            </a:r>
            <a:endParaRPr lang="en-US" b="1" dirty="0"/>
          </a:p>
        </p:txBody>
      </p:sp>
      <p:sp>
        <p:nvSpPr>
          <p:cNvPr id="19" name="TextBox 18"/>
          <p:cNvSpPr txBox="1"/>
          <p:nvPr/>
        </p:nvSpPr>
        <p:spPr>
          <a:xfrm>
            <a:off x="4606712" y="1402623"/>
            <a:ext cx="921649" cy="400110"/>
          </a:xfrm>
          <a:prstGeom prst="rect">
            <a:avLst/>
          </a:prstGeom>
          <a:noFill/>
          <a:scene3d>
            <a:camera prst="orthographicFront">
              <a:rot lat="0" lon="0" rev="19799999"/>
            </a:camera>
            <a:lightRig rig="threePt" dir="t"/>
          </a:scene3d>
        </p:spPr>
        <p:txBody>
          <a:bodyPr wrap="square" rtlCol="0">
            <a:spAutoFit/>
          </a:bodyPr>
          <a:lstStyle/>
          <a:p>
            <a:r>
              <a:rPr lang="en-US" sz="2000" b="1" dirty="0"/>
              <a:t>Voids</a:t>
            </a:r>
            <a:endParaRPr lang="en-US" b="1" dirty="0"/>
          </a:p>
        </p:txBody>
      </p:sp>
    </p:spTree>
    <p:extLst>
      <p:ext uri="{BB962C8B-B14F-4D97-AF65-F5344CB8AC3E}">
        <p14:creationId xmlns:p14="http://schemas.microsoft.com/office/powerpoint/2010/main" val="41224806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2123167"/>
            <a:ext cx="4751294" cy="4734834"/>
          </a:xfrm>
          <a:prstGeom prst="rect">
            <a:avLst/>
          </a:prstGeom>
        </p:spPr>
      </p:pic>
      <p:pic>
        <p:nvPicPr>
          <p:cNvPr id="3" name="Picture 2" descr="A picture containing ground, yellow, blacktop, stone&#10;&#10;Description automatically generated">
            <a:extLst>
              <a:ext uri="{FF2B5EF4-FFF2-40B4-BE49-F238E27FC236}">
                <a16:creationId xmlns:a16="http://schemas.microsoft.com/office/drawing/2014/main" id="{686FD340-C1B4-6EAA-1FD0-EFE668B48D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2299" y="0"/>
            <a:ext cx="5127402" cy="6858000"/>
          </a:xfrm>
          <a:prstGeom prst="rect">
            <a:avLst/>
          </a:prstGeom>
        </p:spPr>
      </p:pic>
      <p:pic>
        <p:nvPicPr>
          <p:cNvPr id="5" name="on top of the world">
            <a:hlinkClick r:id="" action="ppaction://media"/>
            <a:extLst>
              <a:ext uri="{FF2B5EF4-FFF2-40B4-BE49-F238E27FC236}">
                <a16:creationId xmlns:a16="http://schemas.microsoft.com/office/drawing/2014/main" id="{51A6730A-68C4-9947-3684-A83114B50574}"/>
              </a:ext>
            </a:extLst>
          </p:cNvPr>
          <p:cNvPicPr>
            <a:picLocks noChangeAspect="1"/>
          </p:cNvPicPr>
          <p:nvPr>
            <a:audioFile r:link="rId2"/>
            <p:extLst>
              <p:ext uri="{DAA4B4D4-6D71-4841-9C94-3DE7FCFB9230}">
                <p14:media xmlns:p14="http://schemas.microsoft.com/office/powerpoint/2010/main" r:embed="rId1">
                  <p14:fade in="1250" out="6000"/>
                </p14:media>
              </p:ext>
            </p:extLst>
          </p:nvPr>
        </p:nvPicPr>
        <p:blipFill>
          <a:blip r:embed="rId7"/>
          <a:stretch>
            <a:fillRect/>
          </a:stretch>
        </p:blipFill>
        <p:spPr>
          <a:xfrm>
            <a:off x="162188" y="95775"/>
            <a:ext cx="609600" cy="609600"/>
          </a:xfrm>
          <a:prstGeom prst="rect">
            <a:avLst/>
          </a:prstGeom>
        </p:spPr>
      </p:pic>
    </p:spTree>
    <p:extLst>
      <p:ext uri="{BB962C8B-B14F-4D97-AF65-F5344CB8AC3E}">
        <p14:creationId xmlns:p14="http://schemas.microsoft.com/office/powerpoint/2010/main" val="2211805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advTm="1000">
        <p159:morph option="byObject"/>
      </p:transition>
    </mc:Choice>
    <mc:Fallback xmlns="">
      <p:transition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 calcmode="lin" valueType="num">
                                      <p:cBhvr>
                                        <p:cTn id="9" dur="250" fill="hold"/>
                                        <p:tgtEl>
                                          <p:spTgt spid="3"/>
                                        </p:tgtEl>
                                        <p:attrNameLst>
                                          <p:attrName>style.rotation</p:attrName>
                                        </p:attrNameLst>
                                      </p:cBhvr>
                                      <p:tavLst>
                                        <p:tav tm="0">
                                          <p:val>
                                            <p:fltVal val="90"/>
                                          </p:val>
                                        </p:tav>
                                        <p:tav tm="100000">
                                          <p:val>
                                            <p:fltVal val="0"/>
                                          </p:val>
                                        </p:tav>
                                      </p:tavLst>
                                    </p:anim>
                                    <p:animEffect transition="in" filter="fade">
                                      <p:cBhvr>
                                        <p:cTn id="10" dur="250"/>
                                        <p:tgtEl>
                                          <p:spTgt spid="3"/>
                                        </p:tgtEl>
                                      </p:cBhvr>
                                    </p:animEffect>
                                  </p:childTnLst>
                                </p:cTn>
                              </p:par>
                            </p:childTnLst>
                          </p:cTn>
                        </p:par>
                        <p:par>
                          <p:cTn id="11" fill="hold">
                            <p:stCondLst>
                              <p:cond delay="250"/>
                            </p:stCondLst>
                            <p:childTnLst>
                              <p:par>
                                <p:cTn id="12" presetID="1" presetClass="mediacall" presetSubtype="0" fill="hold" nodeType="afterEffect">
                                  <p:stCondLst>
                                    <p:cond delay="0"/>
                                  </p:stCondLst>
                                  <p:childTnLst>
                                    <p:cmd type="call" cmd="playFrom(0.0)">
                                      <p:cBhvr>
                                        <p:cTn id="13"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4"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9644">
            <a:off x="4306148" y="750345"/>
            <a:ext cx="687975" cy="1328504"/>
          </a:xfrm>
          <a:prstGeom prst="rect">
            <a:avLst/>
          </a:prstGeom>
        </p:spPr>
      </p:pic>
      <p:cxnSp>
        <p:nvCxnSpPr>
          <p:cNvPr id="8" name="Elbow Connector 7"/>
          <p:cNvCxnSpPr/>
          <p:nvPr/>
        </p:nvCxnSpPr>
        <p:spPr>
          <a:xfrm>
            <a:off x="765054" y="937374"/>
            <a:ext cx="10169406" cy="4756844"/>
          </a:xfrm>
          <a:prstGeom prst="bentConnector3">
            <a:avLst>
              <a:gd name="adj1" fmla="val -26"/>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014152" y="1679170"/>
            <a:ext cx="24939" cy="416467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69173" y="5843845"/>
            <a:ext cx="689958" cy="369332"/>
          </a:xfrm>
          <a:prstGeom prst="rect">
            <a:avLst/>
          </a:prstGeom>
          <a:noFill/>
        </p:spPr>
        <p:txBody>
          <a:bodyPr wrap="square" rtlCol="0">
            <a:spAutoFit/>
          </a:bodyPr>
          <a:lstStyle/>
          <a:p>
            <a:r>
              <a:rPr lang="en-US" dirty="0" err="1"/>
              <a:t>N</a:t>
            </a:r>
            <a:r>
              <a:rPr lang="en-US" i="1" baseline="-25000" dirty="0" err="1"/>
              <a:t>initial</a:t>
            </a:r>
            <a:endParaRPr lang="en-US" i="1" baseline="-25000" dirty="0"/>
          </a:p>
        </p:txBody>
      </p:sp>
      <p:cxnSp>
        <p:nvCxnSpPr>
          <p:cNvPr id="20" name="Straight Connector 19"/>
          <p:cNvCxnSpPr/>
          <p:nvPr/>
        </p:nvCxnSpPr>
        <p:spPr>
          <a:xfrm>
            <a:off x="4574218" y="1318508"/>
            <a:ext cx="19395" cy="4322615"/>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4305152" y="5687797"/>
            <a:ext cx="741220" cy="369332"/>
          </a:xfrm>
          <a:prstGeom prst="rect">
            <a:avLst/>
          </a:prstGeom>
          <a:noFill/>
        </p:spPr>
        <p:txBody>
          <a:bodyPr wrap="square" rtlCol="0">
            <a:spAutoFit/>
          </a:bodyPr>
          <a:lstStyle/>
          <a:p>
            <a:r>
              <a:rPr lang="en-US" dirty="0" err="1"/>
              <a:t>N</a:t>
            </a:r>
            <a:r>
              <a:rPr lang="en-US" i="1" baseline="-25000" dirty="0" err="1"/>
              <a:t>design</a:t>
            </a:r>
            <a:endParaRPr lang="en-US" i="1" baseline="-25000" dirty="0"/>
          </a:p>
        </p:txBody>
      </p:sp>
      <p:sp>
        <p:nvSpPr>
          <p:cNvPr id="26" name="Freeform 25"/>
          <p:cNvSpPr/>
          <p:nvPr/>
        </p:nvSpPr>
        <p:spPr>
          <a:xfrm>
            <a:off x="774826" y="1679170"/>
            <a:ext cx="7388272" cy="4015048"/>
          </a:xfrm>
          <a:custGeom>
            <a:avLst/>
            <a:gdLst>
              <a:gd name="connsiteX0" fmla="*/ 5318403 w 5318403"/>
              <a:gd name="connsiteY0" fmla="*/ 0 h 3823854"/>
              <a:gd name="connsiteX1" fmla="*/ 3980054 w 5318403"/>
              <a:gd name="connsiteY1" fmla="*/ 182880 h 3823854"/>
              <a:gd name="connsiteX2" fmla="*/ 1743930 w 5318403"/>
              <a:gd name="connsiteY2" fmla="*/ 482138 h 3823854"/>
              <a:gd name="connsiteX3" fmla="*/ 671589 w 5318403"/>
              <a:gd name="connsiteY3" fmla="*/ 872836 h 3823854"/>
              <a:gd name="connsiteX4" fmla="*/ 264265 w 5318403"/>
              <a:gd name="connsiteY4" fmla="*/ 1712421 h 3823854"/>
              <a:gd name="connsiteX5" fmla="*/ 23196 w 5318403"/>
              <a:gd name="connsiteY5" fmla="*/ 2452254 h 3823854"/>
              <a:gd name="connsiteX6" fmla="*/ 23196 w 5318403"/>
              <a:gd name="connsiteY6" fmla="*/ 3823854 h 38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403" h="3823854">
                <a:moveTo>
                  <a:pt x="5318403" y="0"/>
                </a:moveTo>
                <a:lnTo>
                  <a:pt x="3980054" y="182880"/>
                </a:lnTo>
                <a:cubicBezTo>
                  <a:pt x="3384309" y="263236"/>
                  <a:pt x="2295341" y="367145"/>
                  <a:pt x="1743930" y="482138"/>
                </a:cubicBezTo>
                <a:cubicBezTo>
                  <a:pt x="1192519" y="597131"/>
                  <a:pt x="918200" y="667789"/>
                  <a:pt x="671589" y="872836"/>
                </a:cubicBezTo>
                <a:cubicBezTo>
                  <a:pt x="424978" y="1077883"/>
                  <a:pt x="372330" y="1449185"/>
                  <a:pt x="264265" y="1712421"/>
                </a:cubicBezTo>
                <a:cubicBezTo>
                  <a:pt x="156199" y="1975657"/>
                  <a:pt x="63374" y="2100349"/>
                  <a:pt x="23196" y="2452254"/>
                </a:cubicBezTo>
                <a:cubicBezTo>
                  <a:pt x="-16982" y="2804159"/>
                  <a:pt x="3107" y="3314006"/>
                  <a:pt x="23196" y="382385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688378" y="1862051"/>
            <a:ext cx="3507971" cy="174567"/>
          </a:xfrm>
          <a:custGeom>
            <a:avLst/>
            <a:gdLst>
              <a:gd name="connsiteX0" fmla="*/ 0 w 3507971"/>
              <a:gd name="connsiteY0" fmla="*/ 174567 h 174567"/>
              <a:gd name="connsiteX1" fmla="*/ 1413164 w 3507971"/>
              <a:gd name="connsiteY1" fmla="*/ 141316 h 174567"/>
              <a:gd name="connsiteX2" fmla="*/ 3507971 w 3507971"/>
              <a:gd name="connsiteY2" fmla="*/ 0 h 174567"/>
            </a:gdLst>
            <a:ahLst/>
            <a:cxnLst>
              <a:cxn ang="0">
                <a:pos x="connsiteX0" y="connsiteY0"/>
              </a:cxn>
              <a:cxn ang="0">
                <a:pos x="connsiteX1" y="connsiteY1"/>
              </a:cxn>
              <a:cxn ang="0">
                <a:pos x="connsiteX2" y="connsiteY2"/>
              </a:cxn>
            </a:cxnLst>
            <a:rect l="l" t="t" r="r" b="b"/>
            <a:pathLst>
              <a:path w="3507971" h="174567">
                <a:moveTo>
                  <a:pt x="0" y="174567"/>
                </a:moveTo>
                <a:cubicBezTo>
                  <a:pt x="414251" y="172488"/>
                  <a:pt x="828502" y="170410"/>
                  <a:pt x="1413164" y="141316"/>
                </a:cubicBezTo>
                <a:cubicBezTo>
                  <a:pt x="1997826" y="112222"/>
                  <a:pt x="2752898" y="56111"/>
                  <a:pt x="3507971" y="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p:cNvSpPr/>
          <p:nvPr/>
        </p:nvSpPr>
        <p:spPr>
          <a:xfrm>
            <a:off x="758281" y="2034073"/>
            <a:ext cx="3981670" cy="3657600"/>
          </a:xfrm>
          <a:custGeom>
            <a:avLst/>
            <a:gdLst>
              <a:gd name="connsiteX0" fmla="*/ 3981670 w 3981670"/>
              <a:gd name="connsiteY0" fmla="*/ 0 h 3657600"/>
              <a:gd name="connsiteX1" fmla="*/ 3421833 w 3981670"/>
              <a:gd name="connsiteY1" fmla="*/ 55984 h 3657600"/>
              <a:gd name="connsiteX2" fmla="*/ 2432788 w 3981670"/>
              <a:gd name="connsiteY2" fmla="*/ 214605 h 3657600"/>
              <a:gd name="connsiteX3" fmla="*/ 1369099 w 3981670"/>
              <a:gd name="connsiteY3" fmla="*/ 503854 h 3657600"/>
              <a:gd name="connsiteX4" fmla="*/ 837254 w 3981670"/>
              <a:gd name="connsiteY4" fmla="*/ 886409 h 3657600"/>
              <a:gd name="connsiteX5" fmla="*/ 510682 w 3981670"/>
              <a:gd name="connsiteY5" fmla="*/ 1530221 h 3657600"/>
              <a:gd name="connsiteX6" fmla="*/ 277417 w 3981670"/>
              <a:gd name="connsiteY6" fmla="*/ 1931437 h 3657600"/>
              <a:gd name="connsiteX7" fmla="*/ 34821 w 3981670"/>
              <a:gd name="connsiteY7" fmla="*/ 2491274 h 3657600"/>
              <a:gd name="connsiteX8" fmla="*/ 6829 w 3981670"/>
              <a:gd name="connsiteY8"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1670" h="3657600">
                <a:moveTo>
                  <a:pt x="3981670" y="0"/>
                </a:moveTo>
                <a:cubicBezTo>
                  <a:pt x="3830825" y="10108"/>
                  <a:pt x="3679980" y="20217"/>
                  <a:pt x="3421833" y="55984"/>
                </a:cubicBezTo>
                <a:cubicBezTo>
                  <a:pt x="3163686" y="91751"/>
                  <a:pt x="2774910" y="139960"/>
                  <a:pt x="2432788" y="214605"/>
                </a:cubicBezTo>
                <a:cubicBezTo>
                  <a:pt x="2090666" y="289250"/>
                  <a:pt x="1635021" y="391887"/>
                  <a:pt x="1369099" y="503854"/>
                </a:cubicBezTo>
                <a:cubicBezTo>
                  <a:pt x="1103177" y="615821"/>
                  <a:pt x="980323" y="715348"/>
                  <a:pt x="837254" y="886409"/>
                </a:cubicBezTo>
                <a:cubicBezTo>
                  <a:pt x="694185" y="1057470"/>
                  <a:pt x="603988" y="1356050"/>
                  <a:pt x="510682" y="1530221"/>
                </a:cubicBezTo>
                <a:cubicBezTo>
                  <a:pt x="417376" y="1704392"/>
                  <a:pt x="356727" y="1771262"/>
                  <a:pt x="277417" y="1931437"/>
                </a:cubicBezTo>
                <a:cubicBezTo>
                  <a:pt x="198107" y="2091612"/>
                  <a:pt x="79919" y="2203580"/>
                  <a:pt x="34821" y="2491274"/>
                </a:cubicBezTo>
                <a:cubicBezTo>
                  <a:pt x="-10277" y="2778968"/>
                  <a:pt x="-1724" y="3218284"/>
                  <a:pt x="6829" y="365760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itle 2"/>
          <p:cNvSpPr txBox="1">
            <a:spLocks/>
          </p:cNvSpPr>
          <p:nvPr/>
        </p:nvSpPr>
        <p:spPr>
          <a:xfrm>
            <a:off x="854824" y="1332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sp>
        <p:nvSpPr>
          <p:cNvPr id="13" name="Oval 12"/>
          <p:cNvSpPr/>
          <p:nvPr/>
        </p:nvSpPr>
        <p:spPr>
          <a:xfrm>
            <a:off x="4189142" y="1642503"/>
            <a:ext cx="826973" cy="801632"/>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p:cNvSpPr/>
          <p:nvPr/>
        </p:nvSpPr>
        <p:spPr>
          <a:xfrm>
            <a:off x="3807858" y="1311740"/>
            <a:ext cx="1585747" cy="1493646"/>
          </a:xfrm>
          <a:prstGeom prst="donut">
            <a:avLst>
              <a:gd name="adj" fmla="val 16695"/>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189142" y="1785473"/>
            <a:ext cx="860592" cy="461665"/>
          </a:xfrm>
          <a:prstGeom prst="rect">
            <a:avLst/>
          </a:prstGeom>
          <a:noFill/>
        </p:spPr>
        <p:txBody>
          <a:bodyPr wrap="square" rtlCol="0">
            <a:spAutoFit/>
          </a:bodyPr>
          <a:lstStyle/>
          <a:p>
            <a:r>
              <a:rPr lang="en-US" sz="2400" b="1" dirty="0"/>
              <a:t>VMA</a:t>
            </a:r>
            <a:endParaRPr lang="en-US" b="1" dirty="0"/>
          </a:p>
        </p:txBody>
      </p:sp>
      <p:sp>
        <p:nvSpPr>
          <p:cNvPr id="18" name="TextBox 17"/>
          <p:cNvSpPr txBox="1"/>
          <p:nvPr/>
        </p:nvSpPr>
        <p:spPr>
          <a:xfrm>
            <a:off x="3989183" y="1318508"/>
            <a:ext cx="524210" cy="400110"/>
          </a:xfrm>
          <a:prstGeom prst="rect">
            <a:avLst/>
          </a:prstGeom>
          <a:noFill/>
          <a:scene3d>
            <a:camera prst="orthographicFront">
              <a:rot lat="0" lon="0" rev="1800000"/>
            </a:camera>
            <a:lightRig rig="threePt" dir="t"/>
          </a:scene3d>
        </p:spPr>
        <p:txBody>
          <a:bodyPr wrap="square" rtlCol="0">
            <a:spAutoFit/>
          </a:bodyPr>
          <a:lstStyle/>
          <a:p>
            <a:r>
              <a:rPr lang="en-US" sz="2000" b="1" dirty="0"/>
              <a:t>Air</a:t>
            </a:r>
            <a:endParaRPr lang="en-US" b="1" dirty="0"/>
          </a:p>
        </p:txBody>
      </p:sp>
      <p:sp>
        <p:nvSpPr>
          <p:cNvPr id="19" name="TextBox 18"/>
          <p:cNvSpPr txBox="1"/>
          <p:nvPr/>
        </p:nvSpPr>
        <p:spPr>
          <a:xfrm>
            <a:off x="4606712" y="1402623"/>
            <a:ext cx="921649" cy="400110"/>
          </a:xfrm>
          <a:prstGeom prst="rect">
            <a:avLst/>
          </a:prstGeom>
          <a:noFill/>
          <a:scene3d>
            <a:camera prst="orthographicFront">
              <a:rot lat="0" lon="0" rev="19799999"/>
            </a:camera>
            <a:lightRig rig="threePt" dir="t"/>
          </a:scene3d>
        </p:spPr>
        <p:txBody>
          <a:bodyPr wrap="square" rtlCol="0">
            <a:spAutoFit/>
          </a:bodyPr>
          <a:lstStyle/>
          <a:p>
            <a:r>
              <a:rPr lang="en-US" sz="2000" b="1" dirty="0"/>
              <a:t>Voids</a:t>
            </a:r>
            <a:endParaRPr lang="en-US" b="1" dirty="0"/>
          </a:p>
        </p:txBody>
      </p:sp>
    </p:spTree>
    <p:extLst>
      <p:ext uri="{BB962C8B-B14F-4D97-AF65-F5344CB8AC3E}">
        <p14:creationId xmlns:p14="http://schemas.microsoft.com/office/powerpoint/2010/main" val="22228196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316"/>
            <a:ext cx="5141167" cy="6713684"/>
          </a:xfrm>
          <a:prstGeom prst="rect">
            <a:avLst/>
          </a:prstGeom>
        </p:spPr>
      </p:pic>
      <p:pic>
        <p:nvPicPr>
          <p:cNvPr id="3" name="Picture 2"/>
          <p:cNvPicPr>
            <a:picLocks noChangeAspect="1"/>
          </p:cNvPicPr>
          <p:nvPr/>
        </p:nvPicPr>
        <p:blipFill>
          <a:blip r:embed="rId3"/>
          <a:stretch>
            <a:fillRect/>
          </a:stretch>
        </p:blipFill>
        <p:spPr>
          <a:xfrm>
            <a:off x="5693519" y="57150"/>
            <a:ext cx="6067425" cy="6800850"/>
          </a:xfrm>
          <a:prstGeom prst="rect">
            <a:avLst/>
          </a:prstGeom>
        </p:spPr>
      </p:pic>
    </p:spTree>
    <p:extLst>
      <p:ext uri="{BB962C8B-B14F-4D97-AF65-F5344CB8AC3E}">
        <p14:creationId xmlns:p14="http://schemas.microsoft.com/office/powerpoint/2010/main" val="6453555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0771523f-ba7c-4c5f-be87-a870120b0b47@namprd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739" y="-286015"/>
            <a:ext cx="5572522" cy="743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7614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6519"/>
            <a:ext cx="12323688" cy="5879054"/>
          </a:xfrm>
          <a:prstGeom prst="rect">
            <a:avLst/>
          </a:prstGeom>
        </p:spPr>
      </p:pic>
    </p:spTree>
    <p:extLst>
      <p:ext uri="{BB962C8B-B14F-4D97-AF65-F5344CB8AC3E}">
        <p14:creationId xmlns:p14="http://schemas.microsoft.com/office/powerpoint/2010/main" val="2718774021"/>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123167"/>
            <a:ext cx="4751294" cy="4734834"/>
          </a:xfrm>
          <a:prstGeom prst="rect">
            <a:avLst/>
          </a:prstGeom>
        </p:spPr>
      </p:pic>
      <p:pic>
        <p:nvPicPr>
          <p:cNvPr id="3" name="Picture 2" descr="A picture containing ground, yellow, blacktop, stone&#10;&#10;Description automatically generated">
            <a:extLst>
              <a:ext uri="{FF2B5EF4-FFF2-40B4-BE49-F238E27FC236}">
                <a16:creationId xmlns:a16="http://schemas.microsoft.com/office/drawing/2014/main" id="{686FD340-C1B4-6EAA-1FD0-EFE668B48D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
            <a:ext cx="3305175" cy="4420736"/>
          </a:xfrm>
          <a:prstGeom prst="rect">
            <a:avLst/>
          </a:prstGeom>
        </p:spPr>
      </p:pic>
    </p:spTree>
    <p:extLst>
      <p:ext uri="{BB962C8B-B14F-4D97-AF65-F5344CB8AC3E}">
        <p14:creationId xmlns:p14="http://schemas.microsoft.com/office/powerpoint/2010/main" val="251226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advTm="150">
        <p159:morph option="byObject"/>
      </p:transition>
    </mc:Choice>
    <mc:Fallback xmlns="">
      <p:transition advClick="0" advTm="15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123167"/>
            <a:ext cx="4751294" cy="4734834"/>
          </a:xfrm>
          <a:prstGeom prst="rect">
            <a:avLst/>
          </a:prstGeom>
        </p:spPr>
      </p:pic>
      <p:pic>
        <p:nvPicPr>
          <p:cNvPr id="3" name="Picture 2" descr="A picture containing ground, yellow, blacktop, stone&#10;&#10;Description automatically generated">
            <a:extLst>
              <a:ext uri="{FF2B5EF4-FFF2-40B4-BE49-F238E27FC236}">
                <a16:creationId xmlns:a16="http://schemas.microsoft.com/office/drawing/2014/main" id="{686FD340-C1B4-6EAA-1FD0-EFE668B48D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
            <a:ext cx="3305175" cy="4420736"/>
          </a:xfrm>
          <a:prstGeom prst="rect">
            <a:avLst/>
          </a:prstGeom>
        </p:spPr>
      </p:pic>
      <p:pic>
        <p:nvPicPr>
          <p:cNvPr id="5" name="Picture 4" descr="A picture containing text, ground, brick, stone&#10;&#10;Description automatically generated">
            <a:extLst>
              <a:ext uri="{FF2B5EF4-FFF2-40B4-BE49-F238E27FC236}">
                <a16:creationId xmlns:a16="http://schemas.microsoft.com/office/drawing/2014/main" id="{7ED36525-A19E-F7B3-DBF2-31AE196C3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964" y="-2794"/>
            <a:ext cx="5250072" cy="6863588"/>
          </a:xfrm>
          <a:prstGeom prst="rect">
            <a:avLst/>
          </a:prstGeom>
        </p:spPr>
      </p:pic>
    </p:spTree>
    <p:extLst>
      <p:ext uri="{BB962C8B-B14F-4D97-AF65-F5344CB8AC3E}">
        <p14:creationId xmlns:p14="http://schemas.microsoft.com/office/powerpoint/2010/main" val="2385165682"/>
      </p:ext>
    </p:extLst>
  </p:cSld>
  <p:clrMapOvr>
    <a:masterClrMapping/>
  </p:clrMapOvr>
  <mc:AlternateContent xmlns:mc="http://schemas.openxmlformats.org/markup-compatibility/2006" xmlns:p159="http://schemas.microsoft.com/office/powerpoint/2015/09/main">
    <mc:Choice Requires="p159">
      <p:transition advClick="0" advTm="2000">
        <p159:morph option="byObject"/>
      </p:transition>
    </mc:Choice>
    <mc:Fallback xmlns="">
      <p:transition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ound, way&#10;&#10;Description automatically generated">
            <a:extLst>
              <a:ext uri="{FF2B5EF4-FFF2-40B4-BE49-F238E27FC236}">
                <a16:creationId xmlns:a16="http://schemas.microsoft.com/office/drawing/2014/main" id="{4EBEEEE7-7A8F-46F2-DBEF-DD7E859A19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4943" y="0"/>
            <a:ext cx="3157057" cy="4197846"/>
          </a:xfrm>
          <a:prstGeom prst="rect">
            <a:avLst/>
          </a:prstGeom>
        </p:spPr>
      </p:pic>
      <p:pic>
        <p:nvPicPr>
          <p:cNvPr id="2" name="Picture 1" descr="A picture containing building, metalware, old, dirty&#10;&#10;Description automatically generated">
            <a:extLst>
              <a:ext uri="{FF2B5EF4-FFF2-40B4-BE49-F238E27FC236}">
                <a16:creationId xmlns:a16="http://schemas.microsoft.com/office/drawing/2014/main" id="{09A35E86-4F95-6F4E-45F0-7D0C4D6E0D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123167"/>
            <a:ext cx="4751294" cy="4734834"/>
          </a:xfrm>
          <a:prstGeom prst="rect">
            <a:avLst/>
          </a:prstGeom>
        </p:spPr>
      </p:pic>
      <p:pic>
        <p:nvPicPr>
          <p:cNvPr id="3" name="Picture 2" descr="A picture containing ground, yellow, blacktop, stone&#10;&#10;Description automatically generated">
            <a:extLst>
              <a:ext uri="{FF2B5EF4-FFF2-40B4-BE49-F238E27FC236}">
                <a16:creationId xmlns:a16="http://schemas.microsoft.com/office/drawing/2014/main" id="{686FD340-C1B4-6EAA-1FD0-EFE668B48D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
            <a:ext cx="3305175" cy="4420736"/>
          </a:xfrm>
          <a:prstGeom prst="rect">
            <a:avLst/>
          </a:prstGeom>
        </p:spPr>
      </p:pic>
      <p:pic>
        <p:nvPicPr>
          <p:cNvPr id="5" name="Picture 4" descr="A picture containing text, ground, brick, stone&#10;&#10;Description automatically generated">
            <a:extLst>
              <a:ext uri="{FF2B5EF4-FFF2-40B4-BE49-F238E27FC236}">
                <a16:creationId xmlns:a16="http://schemas.microsoft.com/office/drawing/2014/main" id="{7ED36525-A19E-F7B3-DBF2-31AE196C3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658" y="1718430"/>
            <a:ext cx="3931342" cy="5139570"/>
          </a:xfrm>
          <a:prstGeom prst="rect">
            <a:avLst/>
          </a:prstGeom>
        </p:spPr>
      </p:pic>
    </p:spTree>
    <p:extLst>
      <p:ext uri="{BB962C8B-B14F-4D97-AF65-F5344CB8AC3E}">
        <p14:creationId xmlns:p14="http://schemas.microsoft.com/office/powerpoint/2010/main" val="3304243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advTm="150">
        <p159:morph option="byObject"/>
      </p:transition>
    </mc:Choice>
    <mc:Fallback xmlns="">
      <p:transition advClick="0" advTm="15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4D5681-C648-4C45-B60D-A9EF19E33039}"/>
</file>

<file path=customXml/itemProps2.xml><?xml version="1.0" encoding="utf-8"?>
<ds:datastoreItem xmlns:ds="http://schemas.openxmlformats.org/officeDocument/2006/customXml" ds:itemID="{52ABF0A0-E048-4286-A636-CF1B8340384F}"/>
</file>

<file path=docProps/app.xml><?xml version="1.0" encoding="utf-8"?>
<Properties xmlns="http://schemas.openxmlformats.org/officeDocument/2006/extended-properties" xmlns:vt="http://schemas.openxmlformats.org/officeDocument/2006/docPropsVTypes">
  <TotalTime>13835</TotalTime>
  <Words>1064</Words>
  <Application>Microsoft Office PowerPoint</Application>
  <PresentationFormat>Widescreen</PresentationFormat>
  <Paragraphs>246</Paragraphs>
  <Slides>63</Slides>
  <Notes>24</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Arial Black</vt:lpstr>
      <vt:lpstr>Calibri</vt:lpstr>
      <vt:lpstr>Calibri Light</vt:lpstr>
      <vt:lpstr>Segoe UI</vt:lpstr>
      <vt:lpstr>Tahoma</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TRC 2201: Update to ARDOT Superpave Gyratory Compaction Specification to Increase Pavement Durability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TRC 2201: Balanced Mix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Tinsley, Paul</dc:creator>
  <cp:lastModifiedBy>Stovall, Bethany</cp:lastModifiedBy>
  <cp:revision>64</cp:revision>
  <cp:lastPrinted>2022-12-07T14:11:28Z</cp:lastPrinted>
  <dcterms:created xsi:type="dcterms:W3CDTF">2022-11-28T19:05:33Z</dcterms:created>
  <dcterms:modified xsi:type="dcterms:W3CDTF">2023-05-23T21:48:29Z</dcterms:modified>
</cp:coreProperties>
</file>