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23"/>
  </p:notesMasterIdLst>
  <p:handoutMasterIdLst>
    <p:handoutMasterId r:id="rId24"/>
  </p:handoutMasterIdLst>
  <p:sldIdLst>
    <p:sldId id="256" r:id="rId5"/>
    <p:sldId id="258" r:id="rId6"/>
    <p:sldId id="270" r:id="rId7"/>
    <p:sldId id="261" r:id="rId8"/>
    <p:sldId id="276" r:id="rId9"/>
    <p:sldId id="272" r:id="rId10"/>
    <p:sldId id="271" r:id="rId11"/>
    <p:sldId id="273" r:id="rId12"/>
    <p:sldId id="274" r:id="rId13"/>
    <p:sldId id="259" r:id="rId14"/>
    <p:sldId id="260" r:id="rId15"/>
    <p:sldId id="262" r:id="rId16"/>
    <p:sldId id="278" r:id="rId17"/>
    <p:sldId id="275" r:id="rId18"/>
    <p:sldId id="277" r:id="rId19"/>
    <p:sldId id="268" r:id="rId20"/>
    <p:sldId id="269" r:id="rId21"/>
    <p:sldId id="267" r:id="rId22"/>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ykin, Kristina U." initials="BKU" lastIdx="1" clrIdx="0">
    <p:extLst>
      <p:ext uri="{19B8F6BF-5375-455C-9EA6-DF929625EA0E}">
        <p15:presenceInfo xmlns:p15="http://schemas.microsoft.com/office/powerpoint/2012/main" userId="S-1-5-21-123422777-1872584788-1229334128-162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p:normalViewPr>
  <p:slideViewPr>
    <p:cSldViewPr snapToGrid="0">
      <p:cViewPr varScale="1">
        <p:scale>
          <a:sx n="96" d="100"/>
          <a:sy n="96" d="100"/>
        </p:scale>
        <p:origin x="294"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5" d="100"/>
          <a:sy n="85" d="100"/>
        </p:scale>
        <p:origin x="320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001" cy="462721"/>
          </a:xfrm>
          <a:prstGeom prst="rect">
            <a:avLst/>
          </a:prstGeom>
        </p:spPr>
        <p:txBody>
          <a:bodyPr vert="horz" lIns="87490" tIns="43745" rIns="87490" bIns="43745" rtlCol="0"/>
          <a:lstStyle>
            <a:lvl1pPr algn="l">
              <a:defRPr sz="1100"/>
            </a:lvl1pPr>
          </a:lstStyle>
          <a:p>
            <a:endParaRPr lang="en-US"/>
          </a:p>
        </p:txBody>
      </p:sp>
      <p:sp>
        <p:nvSpPr>
          <p:cNvPr id="3" name="Date Placeholder 2"/>
          <p:cNvSpPr>
            <a:spLocks noGrp="1"/>
          </p:cNvSpPr>
          <p:nvPr>
            <p:ph type="dt" sz="quarter" idx="1"/>
          </p:nvPr>
        </p:nvSpPr>
        <p:spPr>
          <a:xfrm>
            <a:off x="3936566" y="0"/>
            <a:ext cx="3012001" cy="462721"/>
          </a:xfrm>
          <a:prstGeom prst="rect">
            <a:avLst/>
          </a:prstGeom>
        </p:spPr>
        <p:txBody>
          <a:bodyPr vert="horz" lIns="87490" tIns="43745" rIns="87490" bIns="43745" rtlCol="0"/>
          <a:lstStyle>
            <a:lvl1pPr algn="r">
              <a:defRPr sz="1100"/>
            </a:lvl1pPr>
          </a:lstStyle>
          <a:p>
            <a:fld id="{D33346CE-2773-4BFC-8B73-B83E5696C0D9}" type="datetimeFigureOut">
              <a:rPr lang="en-US" smtClean="0"/>
              <a:t>5/24/2023</a:t>
            </a:fld>
            <a:endParaRPr lang="en-US"/>
          </a:p>
        </p:txBody>
      </p:sp>
      <p:sp>
        <p:nvSpPr>
          <p:cNvPr id="4" name="Footer Placeholder 3"/>
          <p:cNvSpPr>
            <a:spLocks noGrp="1"/>
          </p:cNvSpPr>
          <p:nvPr>
            <p:ph type="ftr" sz="quarter" idx="2"/>
          </p:nvPr>
        </p:nvSpPr>
        <p:spPr>
          <a:xfrm>
            <a:off x="0" y="8773355"/>
            <a:ext cx="3012001" cy="462720"/>
          </a:xfrm>
          <a:prstGeom prst="rect">
            <a:avLst/>
          </a:prstGeom>
        </p:spPr>
        <p:txBody>
          <a:bodyPr vert="horz" lIns="87490" tIns="43745" rIns="87490" bIns="43745" rtlCol="0" anchor="b"/>
          <a:lstStyle>
            <a:lvl1pPr algn="l">
              <a:defRPr sz="1100"/>
            </a:lvl1pPr>
          </a:lstStyle>
          <a:p>
            <a:endParaRPr lang="en-US"/>
          </a:p>
        </p:txBody>
      </p:sp>
      <p:sp>
        <p:nvSpPr>
          <p:cNvPr id="5" name="Slide Number Placeholder 4"/>
          <p:cNvSpPr>
            <a:spLocks noGrp="1"/>
          </p:cNvSpPr>
          <p:nvPr>
            <p:ph type="sldNum" sz="quarter" idx="3"/>
          </p:nvPr>
        </p:nvSpPr>
        <p:spPr>
          <a:xfrm>
            <a:off x="3936566" y="8773355"/>
            <a:ext cx="3012001" cy="462720"/>
          </a:xfrm>
          <a:prstGeom prst="rect">
            <a:avLst/>
          </a:prstGeom>
        </p:spPr>
        <p:txBody>
          <a:bodyPr vert="horz" lIns="87490" tIns="43745" rIns="87490" bIns="43745" rtlCol="0" anchor="b"/>
          <a:lstStyle>
            <a:lvl1pPr algn="r">
              <a:defRPr sz="1100"/>
            </a:lvl1pPr>
          </a:lstStyle>
          <a:p>
            <a:fld id="{AB524F55-B969-4F2E-A80A-6F11DBFB2B6F}" type="slidenum">
              <a:rPr lang="en-US" smtClean="0"/>
              <a:t>‹#›</a:t>
            </a:fld>
            <a:endParaRPr lang="en-US"/>
          </a:p>
        </p:txBody>
      </p:sp>
    </p:spTree>
    <p:extLst>
      <p:ext uri="{BB962C8B-B14F-4D97-AF65-F5344CB8AC3E}">
        <p14:creationId xmlns:p14="http://schemas.microsoft.com/office/powerpoint/2010/main" val="2853509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7"/>
          </a:xfrm>
          <a:prstGeom prst="rect">
            <a:avLst/>
          </a:prstGeom>
        </p:spPr>
        <p:txBody>
          <a:bodyPr vert="horz" lIns="92485" tIns="46243" rIns="92485" bIns="46243" rtlCol="0"/>
          <a:lstStyle>
            <a:lvl1pPr algn="l">
              <a:defRPr sz="1200"/>
            </a:lvl1pPr>
          </a:lstStyle>
          <a:p>
            <a:endParaRPr lang="en-US"/>
          </a:p>
        </p:txBody>
      </p:sp>
      <p:sp>
        <p:nvSpPr>
          <p:cNvPr id="3" name="Date Placeholder 2"/>
          <p:cNvSpPr>
            <a:spLocks noGrp="1"/>
          </p:cNvSpPr>
          <p:nvPr>
            <p:ph type="dt" idx="1"/>
          </p:nvPr>
        </p:nvSpPr>
        <p:spPr>
          <a:xfrm>
            <a:off x="3936767" y="1"/>
            <a:ext cx="3011699" cy="463407"/>
          </a:xfrm>
          <a:prstGeom prst="rect">
            <a:avLst/>
          </a:prstGeom>
        </p:spPr>
        <p:txBody>
          <a:bodyPr vert="horz" lIns="92485" tIns="46243" rIns="92485" bIns="46243" rtlCol="0"/>
          <a:lstStyle>
            <a:lvl1pPr algn="r">
              <a:defRPr sz="1200"/>
            </a:lvl1pPr>
          </a:lstStyle>
          <a:p>
            <a:fld id="{7B33042D-4004-43FB-B72E-B799377B6F67}" type="datetimeFigureOut">
              <a:rPr lang="en-US" smtClean="0"/>
              <a:t>5/24/2023</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5" tIns="46243" rIns="92485" bIns="46243"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85" tIns="46243" rIns="92485" bIns="46243"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6"/>
          </a:xfrm>
          <a:prstGeom prst="rect">
            <a:avLst/>
          </a:prstGeom>
        </p:spPr>
        <p:txBody>
          <a:bodyPr vert="horz" lIns="92485" tIns="46243" rIns="92485" bIns="46243" rtlCol="0" anchor="b"/>
          <a:lstStyle>
            <a:lvl1pPr algn="l">
              <a:defRPr sz="1200"/>
            </a:lvl1pPr>
          </a:lstStyle>
          <a:p>
            <a:endParaRPr lang="en-US"/>
          </a:p>
        </p:txBody>
      </p:sp>
      <p:sp>
        <p:nvSpPr>
          <p:cNvPr id="7" name="Slide Number Placeholder 6"/>
          <p:cNvSpPr>
            <a:spLocks noGrp="1"/>
          </p:cNvSpPr>
          <p:nvPr>
            <p:ph type="sldNum" sz="quarter" idx="5"/>
          </p:nvPr>
        </p:nvSpPr>
        <p:spPr>
          <a:xfrm>
            <a:off x="3936767" y="8772669"/>
            <a:ext cx="3011699" cy="463406"/>
          </a:xfrm>
          <a:prstGeom prst="rect">
            <a:avLst/>
          </a:prstGeom>
        </p:spPr>
        <p:txBody>
          <a:bodyPr vert="horz" lIns="92485" tIns="46243" rIns="92485" bIns="46243" rtlCol="0" anchor="b"/>
          <a:lstStyle>
            <a:lvl1pPr algn="r">
              <a:defRPr sz="1200"/>
            </a:lvl1pPr>
          </a:lstStyle>
          <a:p>
            <a:fld id="{6C139876-71C0-4E5E-835A-3904B190347B}" type="slidenum">
              <a:rPr lang="en-US" smtClean="0"/>
              <a:t>‹#›</a:t>
            </a:fld>
            <a:endParaRPr lang="en-US"/>
          </a:p>
        </p:txBody>
      </p:sp>
    </p:spTree>
    <p:extLst>
      <p:ext uri="{BB962C8B-B14F-4D97-AF65-F5344CB8AC3E}">
        <p14:creationId xmlns:p14="http://schemas.microsoft.com/office/powerpoint/2010/main" val="1625527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2"/>
            <a:ext cx="5560060" cy="2237040"/>
          </a:xfrm>
        </p:spPr>
        <p:txBody>
          <a:bodyPr/>
          <a:lstStyle/>
          <a:p>
            <a:pPr defTabSz="924854">
              <a:defRPr/>
            </a:pPr>
            <a:r>
              <a:rPr lang="en-US" dirty="0" smtClean="0"/>
              <a:t>In the Environmental Division, most of our work occurs</a:t>
            </a:r>
            <a:r>
              <a:rPr lang="en-US" baseline="0" dirty="0" smtClean="0"/>
              <a:t> before ROW acquisition can take place and well before construction. </a:t>
            </a:r>
          </a:p>
          <a:p>
            <a:pPr defTabSz="924854">
              <a:defRPr/>
            </a:pPr>
            <a:endParaRPr lang="en-US" dirty="0"/>
          </a:p>
          <a:p>
            <a:pPr lvl="0">
              <a:defRPr/>
            </a:pPr>
            <a:r>
              <a:rPr lang="en-US" baseline="0" dirty="0" smtClean="0"/>
              <a:t>However,  sometimes we </a:t>
            </a:r>
            <a:r>
              <a:rPr lang="en-US" dirty="0" smtClean="0"/>
              <a:t>have commitments to fulfill at the request of the State Historic Preservation Officer or from various Native American tribes or </a:t>
            </a:r>
            <a:r>
              <a:rPr lang="en-US" dirty="0"/>
              <a:t>certain discoveries may happen that result in revisiting jobs during </a:t>
            </a:r>
            <a:r>
              <a:rPr lang="en-US" dirty="0" smtClean="0"/>
              <a:t>construction.</a:t>
            </a:r>
          </a:p>
          <a:p>
            <a:pPr defTabSz="924854">
              <a:defRPr/>
            </a:pPr>
            <a:endParaRPr lang="en-US" dirty="0"/>
          </a:p>
          <a:p>
            <a:pPr defTabSz="924854">
              <a:defRPr/>
            </a:pPr>
            <a:r>
              <a:rPr lang="en-US" dirty="0" smtClean="0"/>
              <a:t>I want to discuss today (1) what cultural resources consist</a:t>
            </a:r>
            <a:r>
              <a:rPr lang="en-US" baseline="0" dirty="0" smtClean="0"/>
              <a:t> of </a:t>
            </a:r>
            <a:r>
              <a:rPr lang="en-US" dirty="0" smtClean="0"/>
              <a:t>so that others know what to look for, </a:t>
            </a:r>
            <a:r>
              <a:rPr lang="en-US" baseline="0" dirty="0" smtClean="0"/>
              <a:t>(2) </a:t>
            </a:r>
            <a:r>
              <a:rPr lang="en-US" dirty="0" smtClean="0"/>
              <a:t>what is done</a:t>
            </a:r>
            <a:r>
              <a:rPr lang="en-US" baseline="0" dirty="0" smtClean="0"/>
              <a:t> to limit potential impacts to the resources during construction</a:t>
            </a:r>
            <a:r>
              <a:rPr lang="en-US" dirty="0" smtClean="0"/>
              <a:t>, an</a:t>
            </a:r>
            <a:r>
              <a:rPr lang="en-US" baseline="0" dirty="0" smtClean="0"/>
              <a:t>d (3) </a:t>
            </a:r>
            <a:r>
              <a:rPr lang="en-US" dirty="0" smtClean="0"/>
              <a:t>what measures/protocols are in place for when unexpected situations occur. </a:t>
            </a:r>
            <a:endParaRPr lang="en-US" baseline="0" dirty="0" smtClean="0"/>
          </a:p>
          <a:p>
            <a:pPr defTabSz="924854">
              <a:defRPr/>
            </a:pPr>
            <a:endParaRPr lang="en-US" dirty="0"/>
          </a:p>
        </p:txBody>
      </p:sp>
      <p:sp>
        <p:nvSpPr>
          <p:cNvPr id="4" name="Slide Number Placeholder 3"/>
          <p:cNvSpPr>
            <a:spLocks noGrp="1"/>
          </p:cNvSpPr>
          <p:nvPr>
            <p:ph type="sldNum" sz="quarter" idx="10"/>
          </p:nvPr>
        </p:nvSpPr>
        <p:spPr/>
        <p:txBody>
          <a:bodyPr/>
          <a:lstStyle/>
          <a:p>
            <a:fld id="{6C139876-71C0-4E5E-835A-3904B190347B}" type="slidenum">
              <a:rPr lang="en-US" smtClean="0"/>
              <a:t>1</a:t>
            </a:fld>
            <a:endParaRPr lang="en-US"/>
          </a:p>
        </p:txBody>
      </p:sp>
    </p:spTree>
    <p:extLst>
      <p:ext uri="{BB962C8B-B14F-4D97-AF65-F5344CB8AC3E}">
        <p14:creationId xmlns:p14="http://schemas.microsoft.com/office/powerpoint/2010/main" val="3904083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54">
              <a:defRPr/>
            </a:pPr>
            <a:r>
              <a:rPr lang="en-US" baseline="0" dirty="0" smtClean="0"/>
              <a:t>Some situations arise during construction that were not or cannot be accounted for with Special Provisions. We have unanticipated discoveries of archeological sites, historic properties, human remains/graves, etc. To deal with these situations, we have a Section 106 Programmatic Agreement that outlines procedures to follow when these events occur in two different stipulations of this agreement. </a:t>
            </a:r>
          </a:p>
          <a:p>
            <a:pPr defTabSz="924854">
              <a:defRPr/>
            </a:pPr>
            <a:endParaRPr lang="en-US" baseline="0" dirty="0" smtClean="0"/>
          </a:p>
          <a:p>
            <a:pPr defTabSz="924854">
              <a:defRPr/>
            </a:pPr>
            <a:r>
              <a:rPr lang="en-US" baseline="0" dirty="0" smtClean="0"/>
              <a:t>This agreement was executed in February 2021. I worked with David Henning to get the procedures for these two stipulations put in the contracts as a supplemental specification to Section 107 in the Standard Specifications for Highway Construction. </a:t>
            </a:r>
          </a:p>
          <a:p>
            <a:pPr defTabSz="924854">
              <a:defRPr/>
            </a:pPr>
            <a:endParaRPr lang="en-US" baseline="0" dirty="0" smtClean="0"/>
          </a:p>
          <a:p>
            <a:pPr defTabSz="924854">
              <a:defRPr/>
            </a:pPr>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C139876-71C0-4E5E-835A-3904B190347B}" type="slidenum">
              <a:rPr lang="en-US" smtClean="0"/>
              <a:t>10</a:t>
            </a:fld>
            <a:endParaRPr lang="en-US"/>
          </a:p>
        </p:txBody>
      </p:sp>
    </p:spTree>
    <p:extLst>
      <p:ext uri="{BB962C8B-B14F-4D97-AF65-F5344CB8AC3E}">
        <p14:creationId xmlns:p14="http://schemas.microsoft.com/office/powerpoint/2010/main" val="3907577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defTabSz="924854">
              <a:defRPr/>
            </a:pPr>
            <a:r>
              <a:rPr lang="en-US" dirty="0" smtClean="0"/>
              <a:t>Stipulation</a:t>
            </a:r>
            <a:r>
              <a:rPr lang="en-US" baseline="0" dirty="0" smtClean="0"/>
              <a:t> XI covers who to contact and the timeframe to contact certain personnel, the responsible parties, and review times for documentation. </a:t>
            </a:r>
            <a:endParaRPr lang="en-US" dirty="0" smtClean="0"/>
          </a:p>
          <a:p>
            <a:endParaRPr lang="en-US" baseline="0" dirty="0" smtClean="0"/>
          </a:p>
          <a:p>
            <a:pPr defTabSz="924854">
              <a:defRPr/>
            </a:pPr>
            <a:endParaRPr lang="en-US" baseline="0" dirty="0" smtClean="0"/>
          </a:p>
        </p:txBody>
      </p:sp>
      <p:sp>
        <p:nvSpPr>
          <p:cNvPr id="4" name="Slide Number Placeholder 3"/>
          <p:cNvSpPr>
            <a:spLocks noGrp="1"/>
          </p:cNvSpPr>
          <p:nvPr>
            <p:ph type="sldNum" sz="quarter" idx="10"/>
          </p:nvPr>
        </p:nvSpPr>
        <p:spPr/>
        <p:txBody>
          <a:bodyPr/>
          <a:lstStyle/>
          <a:p>
            <a:fld id="{6C139876-71C0-4E5E-835A-3904B190347B}" type="slidenum">
              <a:rPr lang="en-US" smtClean="0"/>
              <a:t>11</a:t>
            </a:fld>
            <a:endParaRPr lang="en-US"/>
          </a:p>
        </p:txBody>
      </p:sp>
    </p:spTree>
    <p:extLst>
      <p:ext uri="{BB962C8B-B14F-4D97-AF65-F5344CB8AC3E}">
        <p14:creationId xmlns:p14="http://schemas.microsoft.com/office/powerpoint/2010/main" val="3944009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 cultural resources may only be fully revealed from deep excavation on a job site. In addition to what examples were previously mentioned, what should Contractors, Inspectors, and other personnel be on the lookout for during construction?</a:t>
            </a:r>
          </a:p>
          <a:p>
            <a:endParaRPr lang="en-US" baseline="0" dirty="0" smtClean="0"/>
          </a:p>
          <a:p>
            <a:pPr defTabSz="924854">
              <a:defRPr/>
            </a:pPr>
            <a:r>
              <a:rPr lang="en-US" baseline="0" dirty="0" smtClean="0"/>
              <a:t>In more urban areas, r</a:t>
            </a:r>
            <a:r>
              <a:rPr lang="en-US" dirty="0" smtClean="0"/>
              <a:t>oads like the</a:t>
            </a:r>
            <a:r>
              <a:rPr lang="en-US" baseline="0" dirty="0" smtClean="0"/>
              <a:t> wood block road revealed during the Broadway Bridge replacement. Also the possibility of brick roads. This photograph actually shows a small segment of a brick road near the Arkansas Democrat Gazette building that is part of the monitoring on 30 Crossing.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C139876-71C0-4E5E-835A-3904B190347B}" type="slidenum">
              <a:rPr lang="en-US" smtClean="0"/>
              <a:t>12</a:t>
            </a:fld>
            <a:endParaRPr lang="en-US"/>
          </a:p>
        </p:txBody>
      </p:sp>
    </p:spTree>
    <p:extLst>
      <p:ext uri="{BB962C8B-B14F-4D97-AF65-F5344CB8AC3E}">
        <p14:creationId xmlns:p14="http://schemas.microsoft.com/office/powerpoint/2010/main" val="3165110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Wells. Square</a:t>
            </a:r>
            <a:r>
              <a:rPr lang="en-US" baseline="0" dirty="0" smtClean="0"/>
              <a:t> or circular are the most common. You can have wood, rock, stone and mortar, or concrete wells. </a:t>
            </a:r>
          </a:p>
          <a:p>
            <a:endParaRPr lang="en-US" baseline="0" dirty="0" smtClean="0"/>
          </a:p>
          <a:p>
            <a:r>
              <a:rPr lang="en-US" baseline="0" dirty="0" smtClean="0"/>
              <a:t>Foundations, Walls, &amp; Features – this is a photograph of the 1</a:t>
            </a:r>
            <a:r>
              <a:rPr lang="en-US" baseline="30000" dirty="0" smtClean="0"/>
              <a:t>st</a:t>
            </a:r>
            <a:r>
              <a:rPr lang="en-US" baseline="0" dirty="0" smtClean="0"/>
              <a:t> discovery at the Broadway Bridge; you have a square cistern, a stone and mortar wall, brick foundations, stone foundations. This was buried under 3 feet of fill material. </a:t>
            </a:r>
          </a:p>
          <a:p>
            <a:endParaRPr lang="en-US" baseline="0" dirty="0" smtClean="0"/>
          </a:p>
          <a:p>
            <a:r>
              <a:rPr lang="en-US" baseline="0" dirty="0" smtClean="0"/>
              <a:t>Another project had a buried stone walkway associated with an 1870s structure.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C139876-71C0-4E5E-835A-3904B190347B}" type="slidenum">
              <a:rPr lang="en-US" smtClean="0"/>
              <a:t>13</a:t>
            </a:fld>
            <a:endParaRPr lang="en-US"/>
          </a:p>
        </p:txBody>
      </p:sp>
    </p:spTree>
    <p:extLst>
      <p:ext uri="{BB962C8B-B14F-4D97-AF65-F5344CB8AC3E}">
        <p14:creationId xmlns:p14="http://schemas.microsoft.com/office/powerpoint/2010/main" val="1707711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898">
              <a:defRPr/>
            </a:pPr>
            <a:r>
              <a:rPr lang="en-US" baseline="0" dirty="0" smtClean="0"/>
              <a:t>Historic artifacts are remnants left from activities associated with a place. Historic artifacts commonly found are ceramics, glass bottles, toys, clothing, or other person items, structural remains (nails, brick), metal objects, or animal remains. </a:t>
            </a:r>
          </a:p>
          <a:p>
            <a:pPr defTabSz="874898">
              <a:defRPr/>
            </a:pPr>
            <a:endParaRPr lang="en-US" baseline="0" dirty="0" smtClean="0"/>
          </a:p>
        </p:txBody>
      </p:sp>
      <p:sp>
        <p:nvSpPr>
          <p:cNvPr id="4" name="Slide Number Placeholder 3"/>
          <p:cNvSpPr>
            <a:spLocks noGrp="1"/>
          </p:cNvSpPr>
          <p:nvPr>
            <p:ph type="sldNum" sz="quarter" idx="10"/>
          </p:nvPr>
        </p:nvSpPr>
        <p:spPr/>
        <p:txBody>
          <a:bodyPr/>
          <a:lstStyle/>
          <a:p>
            <a:fld id="{6C139876-71C0-4E5E-835A-3904B190347B}" type="slidenum">
              <a:rPr lang="en-US" smtClean="0"/>
              <a:t>14</a:t>
            </a:fld>
            <a:endParaRPr lang="en-US"/>
          </a:p>
        </p:txBody>
      </p:sp>
    </p:spTree>
    <p:extLst>
      <p:ext uri="{BB962C8B-B14F-4D97-AF65-F5344CB8AC3E}">
        <p14:creationId xmlns:p14="http://schemas.microsoft.com/office/powerpoint/2010/main" val="3401687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898">
              <a:defRPr/>
            </a:pPr>
            <a:r>
              <a:rPr lang="en-US" baseline="0" dirty="0" smtClean="0"/>
              <a:t>The changing landscape may have destroyed or just obscured signs of Native American occupation. Common artifacts associated with Native Americans are flakes, pottery, bifaces, arrowheads or their fragments. </a:t>
            </a:r>
          </a:p>
          <a:p>
            <a:pPr defTabSz="874898">
              <a:defRPr/>
            </a:pPr>
            <a:endParaRPr lang="en-US" baseline="0" dirty="0" smtClean="0"/>
          </a:p>
          <a:p>
            <a:pPr defTabSz="874898">
              <a:defRPr/>
            </a:pPr>
            <a:r>
              <a:rPr lang="en-US" baseline="0" dirty="0" smtClean="0"/>
              <a:t>There are also rock piles arranged in a certain pattern that could be possible burials. Sometimes, this is associated with the Trail of Tears removal corridor. </a:t>
            </a:r>
          </a:p>
          <a:p>
            <a:endParaRPr lang="en-US" dirty="0"/>
          </a:p>
        </p:txBody>
      </p:sp>
      <p:sp>
        <p:nvSpPr>
          <p:cNvPr id="4" name="Slide Number Placeholder 3"/>
          <p:cNvSpPr>
            <a:spLocks noGrp="1"/>
          </p:cNvSpPr>
          <p:nvPr>
            <p:ph type="sldNum" sz="quarter" idx="10"/>
          </p:nvPr>
        </p:nvSpPr>
        <p:spPr/>
        <p:txBody>
          <a:bodyPr/>
          <a:lstStyle/>
          <a:p>
            <a:fld id="{6C139876-71C0-4E5E-835A-3904B190347B}" type="slidenum">
              <a:rPr lang="en-US" smtClean="0"/>
              <a:t>15</a:t>
            </a:fld>
            <a:endParaRPr lang="en-US"/>
          </a:p>
        </p:txBody>
      </p:sp>
    </p:spTree>
    <p:extLst>
      <p:ext uri="{BB962C8B-B14F-4D97-AF65-F5344CB8AC3E}">
        <p14:creationId xmlns:p14="http://schemas.microsoft.com/office/powerpoint/2010/main" val="3704940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defTabSz="924854">
              <a:defRPr/>
            </a:pPr>
            <a:r>
              <a:rPr lang="en-US" dirty="0" smtClean="0"/>
              <a:t>Stipulation</a:t>
            </a:r>
            <a:r>
              <a:rPr lang="en-US" baseline="0" dirty="0" smtClean="0"/>
              <a:t> XII covers the findings of human remains/graves/burial goods.</a:t>
            </a:r>
          </a:p>
          <a:p>
            <a:pPr defTabSz="924854">
              <a:defRPr/>
            </a:pPr>
            <a:endParaRPr lang="en-US" baseline="0" dirty="0" smtClean="0"/>
          </a:p>
          <a:p>
            <a:pPr defTabSz="924854">
              <a:defRPr/>
            </a:pPr>
            <a:r>
              <a:rPr lang="en-US" baseline="0" dirty="0" smtClean="0"/>
              <a:t>Discovery of Human Remains – any bone found needs to be assessed to determine if it could be human remains. ARDOT archeologist has to assess if it is human bones. If they are human, then we are required to notify law enforcement and the Chief Medical Officer, to see if it is a crime scene. If not, then consult with SHPO, and try to find the ancestors, if possible. If the remains are not historic, then we consult with Native American tribes. </a:t>
            </a:r>
          </a:p>
          <a:p>
            <a:pPr defTabSz="924854">
              <a:defRPr/>
            </a:pPr>
            <a:endParaRPr lang="en-US" baseline="0" dirty="0" smtClean="0"/>
          </a:p>
          <a:p>
            <a:pPr defTabSz="924854">
              <a:defRPr/>
            </a:pPr>
            <a:r>
              <a:rPr lang="en-US" baseline="0" dirty="0" smtClean="0"/>
              <a:t>Knowingly disturbing human remains and associated burial artifacts violates the Arkansas Burial Law of 1991 and can result in penalties and possible jail time. </a:t>
            </a:r>
          </a:p>
          <a:p>
            <a:pPr defTabSz="924854">
              <a:defRPr/>
            </a:pPr>
            <a:endParaRPr lang="en-US" baseline="0" dirty="0" smtClean="0"/>
          </a:p>
        </p:txBody>
      </p:sp>
      <p:sp>
        <p:nvSpPr>
          <p:cNvPr id="4" name="Slide Number Placeholder 3"/>
          <p:cNvSpPr>
            <a:spLocks noGrp="1"/>
          </p:cNvSpPr>
          <p:nvPr>
            <p:ph type="sldNum" sz="quarter" idx="10"/>
          </p:nvPr>
        </p:nvSpPr>
        <p:spPr/>
        <p:txBody>
          <a:bodyPr/>
          <a:lstStyle/>
          <a:p>
            <a:fld id="{6C139876-71C0-4E5E-835A-3904B190347B}" type="slidenum">
              <a:rPr lang="en-US" smtClean="0"/>
              <a:t>16</a:t>
            </a:fld>
            <a:endParaRPr lang="en-US"/>
          </a:p>
        </p:txBody>
      </p:sp>
    </p:spTree>
    <p:extLst>
      <p:ext uri="{BB962C8B-B14F-4D97-AF65-F5344CB8AC3E}">
        <p14:creationId xmlns:p14="http://schemas.microsoft.com/office/powerpoint/2010/main" val="1260403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54">
              <a:defRPr/>
            </a:pPr>
            <a:r>
              <a:rPr lang="en-US" dirty="0"/>
              <a:t>Examples of graves found can be varied depending on the location or circumstances. Graves reported by a landowner. In the 1870s, a local family history reported that thieves were pillaging the area. These thieves were finally caught and killed by vigilantes and buried where they were captured (there were six graves at this spot). Each grave covered by native stones. Fortunately, these graves were located away from the project area. </a:t>
            </a:r>
          </a:p>
          <a:p>
            <a:pPr defTabSz="924854">
              <a:defRPr/>
            </a:pPr>
            <a:endParaRPr lang="en-US" dirty="0"/>
          </a:p>
          <a:p>
            <a:pPr defTabSz="924854">
              <a:defRPr/>
            </a:pPr>
            <a:r>
              <a:rPr lang="en-US" dirty="0"/>
              <a:t>We had graves within or close to our existing ROW. The one in the upper left corner is off Hwy. 10 right on our existing ROW and the one in the bottom left corner was adjacent to the existing ROW and within our proposed ROW. We relocated the burial to a cemetery at the request of a property owner/descendant. </a:t>
            </a:r>
          </a:p>
          <a:p>
            <a:pPr defTabSz="924854">
              <a:defRPr/>
            </a:pPr>
            <a:endParaRPr lang="en-US" dirty="0"/>
          </a:p>
          <a:p>
            <a:pPr defTabSz="924854">
              <a:defRPr/>
            </a:pPr>
            <a:r>
              <a:rPr lang="en-US" dirty="0"/>
              <a:t>We recently had a discovery situation with human remains found by the gas utility company when they were relocating their line. It was a burial located outside of what we thought were defined cemetery boundaries. As it turns out, the landowner just erected an arbitrary fence after the farmer plowed up human remains in the late 2000s. We were notified and went through the proper procedures to get this situation corrected. </a:t>
            </a:r>
          </a:p>
          <a:p>
            <a:pPr defTabSz="924854">
              <a:defRPr/>
            </a:pPr>
            <a:endParaRPr lang="en-US" dirty="0"/>
          </a:p>
          <a:p>
            <a:pPr defTabSz="924854">
              <a:defRPr/>
            </a:pPr>
            <a:r>
              <a:rPr lang="en-US" sz="1300" dirty="0"/>
              <a:t>We never wish to cause delays or shut down job sites for an extended period time. These procedures are in place to eliminate delays and keep the process going. </a:t>
            </a:r>
          </a:p>
          <a:p>
            <a:pPr defTabSz="924854">
              <a:defRPr/>
            </a:pPr>
            <a:endParaRPr lang="en-US" dirty="0"/>
          </a:p>
          <a:p>
            <a:pPr defTabSz="924854">
              <a:defRPr/>
            </a:pPr>
            <a:endParaRPr lang="en-US" baseline="0" dirty="0" smtClean="0"/>
          </a:p>
        </p:txBody>
      </p:sp>
      <p:sp>
        <p:nvSpPr>
          <p:cNvPr id="4" name="Slide Number Placeholder 3"/>
          <p:cNvSpPr>
            <a:spLocks noGrp="1"/>
          </p:cNvSpPr>
          <p:nvPr>
            <p:ph type="sldNum" sz="quarter" idx="10"/>
          </p:nvPr>
        </p:nvSpPr>
        <p:spPr/>
        <p:txBody>
          <a:bodyPr/>
          <a:lstStyle/>
          <a:p>
            <a:fld id="{6C139876-71C0-4E5E-835A-3904B190347B}" type="slidenum">
              <a:rPr lang="en-US" smtClean="0"/>
              <a:t>17</a:t>
            </a:fld>
            <a:endParaRPr lang="en-US"/>
          </a:p>
        </p:txBody>
      </p:sp>
    </p:spTree>
    <p:extLst>
      <p:ext uri="{BB962C8B-B14F-4D97-AF65-F5344CB8AC3E}">
        <p14:creationId xmlns:p14="http://schemas.microsoft.com/office/powerpoint/2010/main" val="2337574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54">
              <a:defRPr/>
            </a:pPr>
            <a:r>
              <a:rPr lang="en-US" baseline="0" dirty="0" smtClean="0"/>
              <a:t>While the Cultural Resources Section has processes to identify these resources prior to construction, Special Provisions, Section 106 Programmatic Agreement, and Supplement Specs. afford additional protection to these resources during construction. And no matter what you do, some jobs just never go away. </a:t>
            </a:r>
          </a:p>
          <a:p>
            <a:pPr defTabSz="924854">
              <a:defRPr/>
            </a:pPr>
            <a:endParaRPr lang="en-US" baseline="0" dirty="0" smtClean="0"/>
          </a:p>
        </p:txBody>
      </p:sp>
      <p:sp>
        <p:nvSpPr>
          <p:cNvPr id="4" name="Slide Number Placeholder 3"/>
          <p:cNvSpPr>
            <a:spLocks noGrp="1"/>
          </p:cNvSpPr>
          <p:nvPr>
            <p:ph type="sldNum" sz="quarter" idx="10"/>
          </p:nvPr>
        </p:nvSpPr>
        <p:spPr/>
        <p:txBody>
          <a:bodyPr/>
          <a:lstStyle/>
          <a:p>
            <a:fld id="{6C139876-71C0-4E5E-835A-3904B190347B}" type="slidenum">
              <a:rPr lang="en-US" smtClean="0"/>
              <a:t>18</a:t>
            </a:fld>
            <a:endParaRPr lang="en-US"/>
          </a:p>
        </p:txBody>
      </p:sp>
    </p:spTree>
    <p:extLst>
      <p:ext uri="{BB962C8B-B14F-4D97-AF65-F5344CB8AC3E}">
        <p14:creationId xmlns:p14="http://schemas.microsoft.com/office/powerpoint/2010/main" val="2021229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320675"/>
            <a:ext cx="4764088" cy="2681288"/>
          </a:xfrm>
        </p:spPr>
      </p:sp>
      <p:sp>
        <p:nvSpPr>
          <p:cNvPr id="3" name="Notes Placeholder 2"/>
          <p:cNvSpPr>
            <a:spLocks noGrp="1"/>
          </p:cNvSpPr>
          <p:nvPr>
            <p:ph type="body" idx="1"/>
          </p:nvPr>
        </p:nvSpPr>
        <p:spPr>
          <a:xfrm>
            <a:off x="215608" y="3122343"/>
            <a:ext cx="6614343" cy="3467723"/>
          </a:xfrm>
        </p:spPr>
        <p:txBody>
          <a:bodyPr/>
          <a:lstStyle/>
          <a:p>
            <a:r>
              <a:rPr lang="en-US" dirty="0" smtClean="0"/>
              <a:t>Why does </a:t>
            </a:r>
            <a:r>
              <a:rPr lang="en-US" dirty="0"/>
              <a:t>ARDOT have the Cultural Resources Section?  </a:t>
            </a:r>
          </a:p>
          <a:p>
            <a:pPr marL="173410" indent="-173410">
              <a:buFont typeface="Arial" panose="020B0604020202020204" pitchFamily="34" charset="0"/>
              <a:buChar char="•"/>
            </a:pPr>
            <a:endParaRPr lang="en-US" dirty="0"/>
          </a:p>
          <a:p>
            <a:endParaRPr lang="en-US" dirty="0"/>
          </a:p>
          <a:p>
            <a:r>
              <a:rPr lang="en-US" dirty="0"/>
              <a:t>The Cultural Resources Section operates under Section 106 of the National Historic Preservation Act (NHPA) and its implementing regulation, 36 CFR Part 800 is how we fulfill the requirements of Section 106. </a:t>
            </a:r>
          </a:p>
          <a:p>
            <a:endParaRPr lang="en-US" dirty="0"/>
          </a:p>
          <a:p>
            <a:pPr marL="173410" indent="-173410">
              <a:buFont typeface="Arial" panose="020B0604020202020204" pitchFamily="34" charset="0"/>
              <a:buChar char="•"/>
            </a:pPr>
            <a:r>
              <a:rPr lang="en-US" dirty="0"/>
              <a:t>Section 106 requires federal agencies to assess the effects of an undertaking on historic properties. </a:t>
            </a:r>
          </a:p>
          <a:p>
            <a:pPr marL="173410" indent="-173410">
              <a:buFont typeface="Arial" panose="020B0604020202020204" pitchFamily="34" charset="0"/>
              <a:buChar char="•"/>
            </a:pPr>
            <a:endParaRPr lang="en-US" dirty="0"/>
          </a:p>
          <a:p>
            <a:pPr marL="462427"/>
            <a:r>
              <a:rPr lang="en-US" dirty="0" smtClean="0"/>
              <a:t>Historic properties are defined as prehistoric or historic districts, sites, structures, buildings, and objects that are listed and are eligible for listing in the National Register of Historic Places. </a:t>
            </a:r>
          </a:p>
          <a:p>
            <a:pPr marL="462427" indent="0">
              <a:buFont typeface="Arial" panose="020B0604020202020204" pitchFamily="34" charset="0"/>
              <a:buNone/>
            </a:pPr>
            <a:endParaRPr lang="en-US" dirty="0"/>
          </a:p>
          <a:p>
            <a:pPr marL="462427" indent="0">
              <a:buFont typeface="Arial" panose="020B0604020202020204" pitchFamily="34" charset="0"/>
              <a:buNone/>
            </a:pPr>
            <a:r>
              <a:rPr lang="en-US" dirty="0" smtClean="0"/>
              <a:t>How </a:t>
            </a:r>
            <a:r>
              <a:rPr lang="en-US" dirty="0"/>
              <a:t>do you assess the effects of an undertaking?</a:t>
            </a:r>
          </a:p>
          <a:p>
            <a:pPr marL="462427"/>
            <a:endParaRPr lang="en-US" dirty="0"/>
          </a:p>
          <a:p>
            <a:pPr marL="735833" indent="-273406" defTabSz="924854">
              <a:buFont typeface="Courier New" panose="02070309020205020404" pitchFamily="49" charset="0"/>
              <a:buChar char="o"/>
              <a:defRPr/>
            </a:pPr>
            <a:r>
              <a:rPr lang="en-US" dirty="0"/>
              <a:t>Consultation – the scale of consultation depends on the scope of the project itself and includes federal and state agencies, the Native American tribes, local entities, such as city or county mayors or judges, historical societies and the general public.</a:t>
            </a:r>
          </a:p>
          <a:p>
            <a:pPr marL="462427" defTabSz="924854">
              <a:defRPr/>
            </a:pPr>
            <a:endParaRPr lang="en-US" dirty="0"/>
          </a:p>
          <a:p>
            <a:pPr marL="735833" indent="-273406" defTabSz="924854">
              <a:buFont typeface="Courier New" panose="02070309020205020404" pitchFamily="49" charset="0"/>
              <a:buChar char="o"/>
              <a:defRPr/>
            </a:pPr>
            <a:r>
              <a:rPr lang="en-US" dirty="0"/>
              <a:t>Identify and evaluate properties for the National Register</a:t>
            </a:r>
          </a:p>
          <a:p>
            <a:pPr marL="462427" defTabSz="924854">
              <a:defRPr/>
            </a:pPr>
            <a:endParaRPr lang="en-US" dirty="0"/>
          </a:p>
          <a:p>
            <a:r>
              <a:rPr lang="en-US" dirty="0"/>
              <a:t>Architectural and archeological field surveys are done to identify and assess the impacts of previously recorded or newly discovered </a:t>
            </a:r>
            <a:r>
              <a:rPr lang="en-US" dirty="0" smtClean="0"/>
              <a:t>cultural resources </a:t>
            </a:r>
            <a:r>
              <a:rPr lang="en-US" dirty="0"/>
              <a:t>for our projects. A historic property is evaluated under certain criteria for the National Register of Historic Places.</a:t>
            </a:r>
          </a:p>
          <a:p>
            <a:endParaRPr lang="en-US" dirty="0"/>
          </a:p>
          <a:p>
            <a:pPr marL="710855" lvl="1" indent="-273406" defTabSz="924832">
              <a:buFont typeface="Courier New" panose="02070309020205020404" pitchFamily="49" charset="0"/>
              <a:buChar char="o"/>
              <a:defRPr/>
            </a:pPr>
            <a:r>
              <a:rPr lang="en-US" dirty="0"/>
              <a:t>Documentation is provided to the State Historic Preservation Officer for concurrence on our whether we think these properties are eligible or not for the National Register. And then one for assessment of effects.</a:t>
            </a:r>
          </a:p>
          <a:p>
            <a:pPr marL="173410" indent="-173410" defTabSz="924832">
              <a:buFont typeface="Arial" panose="020B0604020202020204" pitchFamily="34" charset="0"/>
              <a:buChar char="•"/>
              <a:defRPr/>
            </a:pPr>
            <a:endParaRPr lang="en-US" dirty="0"/>
          </a:p>
          <a:p>
            <a:pPr marL="710855" lvl="1" indent="-273406" defTabSz="924832">
              <a:buFont typeface="Courier New" panose="02070309020205020404" pitchFamily="49" charset="0"/>
              <a:buChar char="o"/>
              <a:defRPr/>
            </a:pPr>
            <a:r>
              <a:rPr lang="en-US" dirty="0"/>
              <a:t>If there is an adverse effect to a historic property, if avoidance or minimization is not possible, structures, such as bridges, are usually mitigated through architectural documentation and photographs, plaques, interpretative signs, and 3D laser scanning. Archeological sites are mitigated by doing an excavation and documentation of the impacted portion of the site .</a:t>
            </a:r>
          </a:p>
          <a:p>
            <a:pPr marL="462427" defTabSz="924854">
              <a:defRPr/>
            </a:pPr>
            <a:endParaRPr lang="en-US" dirty="0"/>
          </a:p>
          <a:p>
            <a:pPr marL="462427" defTabSz="924854">
              <a:defRPr/>
            </a:pPr>
            <a:endParaRPr lang="en-US" dirty="0"/>
          </a:p>
          <a:p>
            <a:pPr marL="700064" indent="-237637" defTabSz="924854">
              <a:buFont typeface="+mj-lt"/>
              <a:buAutoNum type="arabicPeriod"/>
              <a:defRPr/>
            </a:pPr>
            <a:endParaRPr lang="en-US" dirty="0"/>
          </a:p>
          <a:p>
            <a:pPr marL="700064" indent="-237637">
              <a:buFont typeface="+mj-lt"/>
              <a:buAutoNum type="arabicPeriod"/>
            </a:pPr>
            <a:endParaRPr lang="en-US" dirty="0"/>
          </a:p>
          <a:p>
            <a:pPr marL="700064" indent="-237637">
              <a:buFont typeface="+mj-lt"/>
              <a:buAutoNum type="arabicPeriod"/>
            </a:pPr>
            <a:endParaRPr lang="en-US" dirty="0" smtClean="0"/>
          </a:p>
          <a:p>
            <a:pPr marL="462427"/>
            <a:endParaRPr lang="en-US" dirty="0" smtClean="0"/>
          </a:p>
          <a:p>
            <a:pPr marL="175016"/>
            <a:endParaRPr lang="en-US" dirty="0" smtClean="0"/>
          </a:p>
          <a:p>
            <a:pPr marL="700064" indent="-237637">
              <a:buFont typeface="+mj-lt"/>
              <a:buAutoNum type="arabicPeriod"/>
            </a:pPr>
            <a:endParaRPr lang="en-US" dirty="0"/>
          </a:p>
          <a:p>
            <a:pPr marL="700064" indent="-237637">
              <a:buFont typeface="+mj-lt"/>
              <a:buAutoNum type="arabicPeriod"/>
            </a:pPr>
            <a:endParaRPr lang="en-US" dirty="0"/>
          </a:p>
          <a:p>
            <a:pPr marL="173410" indent="-17341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B2F3621E-E413-4139-8775-6E7B7B4AAB7E}" type="slidenum">
              <a:rPr lang="en-US" smtClean="0">
                <a:solidFill>
                  <a:prstClr val="black"/>
                </a:solidFill>
              </a:rPr>
              <a:pPr/>
              <a:t>2</a:t>
            </a:fld>
            <a:endParaRPr lang="en-US">
              <a:solidFill>
                <a:prstClr val="black"/>
              </a:solidFill>
            </a:endParaRPr>
          </a:p>
        </p:txBody>
      </p:sp>
      <p:sp>
        <p:nvSpPr>
          <p:cNvPr id="5" name="Date Placeholder 4"/>
          <p:cNvSpPr>
            <a:spLocks noGrp="1"/>
          </p:cNvSpPr>
          <p:nvPr>
            <p:ph type="dt" idx="11"/>
          </p:nvPr>
        </p:nvSpPr>
        <p:spPr/>
        <p:txBody>
          <a:bodyPr/>
          <a:lstStyle/>
          <a:p>
            <a:fld id="{5B66BCF7-7F2D-4205-9D0E-D08A3F131ABD}" type="datetime8">
              <a:rPr lang="en-US" smtClean="0"/>
              <a:t>5/24/2023 1:44 PM</a:t>
            </a:fld>
            <a:endParaRPr lang="en-US"/>
          </a:p>
        </p:txBody>
      </p:sp>
    </p:spTree>
    <p:extLst>
      <p:ext uri="{BB962C8B-B14F-4D97-AF65-F5344CB8AC3E}">
        <p14:creationId xmlns:p14="http://schemas.microsoft.com/office/powerpoint/2010/main" val="162326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1738" y="158750"/>
            <a:ext cx="4765675" cy="2681288"/>
          </a:xfrm>
        </p:spPr>
      </p:sp>
      <p:sp>
        <p:nvSpPr>
          <p:cNvPr id="3" name="Notes Placeholder 2"/>
          <p:cNvSpPr>
            <a:spLocks noGrp="1"/>
          </p:cNvSpPr>
          <p:nvPr>
            <p:ph type="body" idx="1"/>
          </p:nvPr>
        </p:nvSpPr>
        <p:spPr>
          <a:xfrm>
            <a:off x="79789" y="3077229"/>
            <a:ext cx="6739268" cy="5695440"/>
          </a:xfrm>
        </p:spPr>
        <p:txBody>
          <a:bodyPr/>
          <a:lstStyle/>
          <a:p>
            <a:pPr marL="173410" indent="-173410" defTabSz="924832">
              <a:buFont typeface="Arial" panose="020B0604020202020204" pitchFamily="34" charset="0"/>
              <a:buChar char="•"/>
              <a:defRPr/>
            </a:pPr>
            <a:endParaRPr lang="en-US" dirty="0"/>
          </a:p>
          <a:p>
            <a:pPr marL="173410" indent="-173410" defTabSz="924832">
              <a:buFont typeface="Arial" panose="020B0604020202020204" pitchFamily="34" charset="0"/>
              <a:buChar char="•"/>
              <a:defRPr/>
            </a:pPr>
            <a:r>
              <a:rPr lang="en-US" dirty="0" smtClean="0"/>
              <a:t>Cultural resources is a broader</a:t>
            </a:r>
            <a:r>
              <a:rPr lang="en-US" baseline="0" dirty="0" smtClean="0"/>
              <a:t> term than historic properties</a:t>
            </a:r>
            <a:r>
              <a:rPr lang="en-US" dirty="0" smtClean="0"/>
              <a:t> because it is not limited</a:t>
            </a:r>
            <a:r>
              <a:rPr lang="en-US" baseline="0" dirty="0" smtClean="0"/>
              <a:t> to those resources that are</a:t>
            </a:r>
            <a:r>
              <a:rPr lang="en-US" dirty="0" smtClean="0"/>
              <a:t> eligible or listed for the National Register of Historic Places. Cultural resources encompasses</a:t>
            </a:r>
            <a:r>
              <a:rPr lang="en-US" baseline="0" dirty="0" smtClean="0"/>
              <a:t> all physical evidence of past human activity that is 50 years of age or older, which may include the items listed above. These are what we are looking for when out in the field. </a:t>
            </a:r>
          </a:p>
          <a:p>
            <a:pPr defTabSz="924832">
              <a:defRPr/>
            </a:pPr>
            <a:endParaRPr lang="en-US" baseline="0" dirty="0" smtClean="0"/>
          </a:p>
          <a:p>
            <a:pPr marL="173410" indent="-173410" defTabSz="924832">
              <a:buFont typeface="Arial" panose="020B0604020202020204" pitchFamily="34" charset="0"/>
              <a:buChar char="•"/>
              <a:defRPr/>
            </a:pPr>
            <a:r>
              <a:rPr lang="en-US" baseline="0" dirty="0" smtClean="0"/>
              <a:t>The difference is: </a:t>
            </a:r>
            <a:r>
              <a:rPr lang="en-US" dirty="0" smtClean="0"/>
              <a:t>If we are not impacting an archeological site from one of our projects, then we are not going to conduct the work to assess its eligibility for the National Register.  So it remains undetermined. However, we still want to ensure that no harm comes to this resource and others during construction. </a:t>
            </a:r>
          </a:p>
          <a:p>
            <a:pPr marL="173410" indent="-173410" defTabSz="924832">
              <a:buFont typeface="Arial" panose="020B0604020202020204" pitchFamily="34" charset="0"/>
              <a:buChar char="•"/>
              <a:defRPr/>
            </a:pPr>
            <a:endParaRPr lang="en-US" dirty="0"/>
          </a:p>
          <a:p>
            <a:pPr defTabSz="924832">
              <a:defRPr/>
            </a:pPr>
            <a:endParaRPr lang="en-US" i="1" dirty="0"/>
          </a:p>
        </p:txBody>
      </p:sp>
      <p:sp>
        <p:nvSpPr>
          <p:cNvPr id="4" name="Slide Number Placeholder 3"/>
          <p:cNvSpPr>
            <a:spLocks noGrp="1"/>
          </p:cNvSpPr>
          <p:nvPr>
            <p:ph type="sldNum" sz="quarter" idx="10"/>
          </p:nvPr>
        </p:nvSpPr>
        <p:spPr/>
        <p:txBody>
          <a:bodyPr/>
          <a:lstStyle/>
          <a:p>
            <a:fld id="{B2F3621E-E413-4139-8775-6E7B7B4AAB7E}" type="slidenum">
              <a:rPr lang="en-US" smtClean="0">
                <a:solidFill>
                  <a:prstClr val="black"/>
                </a:solidFill>
              </a:rPr>
              <a:pPr/>
              <a:t>3</a:t>
            </a:fld>
            <a:endParaRPr lang="en-US">
              <a:solidFill>
                <a:prstClr val="black"/>
              </a:solidFill>
            </a:endParaRPr>
          </a:p>
        </p:txBody>
      </p:sp>
      <p:sp>
        <p:nvSpPr>
          <p:cNvPr id="5" name="Date Placeholder 4"/>
          <p:cNvSpPr>
            <a:spLocks noGrp="1"/>
          </p:cNvSpPr>
          <p:nvPr>
            <p:ph type="dt" idx="11"/>
          </p:nvPr>
        </p:nvSpPr>
        <p:spPr/>
        <p:txBody>
          <a:bodyPr/>
          <a:lstStyle/>
          <a:p>
            <a:fld id="{5B66BCF7-7F2D-4205-9D0E-D08A3F131ABD}" type="datetime8">
              <a:rPr lang="en-US" smtClean="0"/>
              <a:t>5/24/2023 1:44 PM</a:t>
            </a:fld>
            <a:endParaRPr lang="en-US"/>
          </a:p>
        </p:txBody>
      </p:sp>
    </p:spTree>
    <p:extLst>
      <p:ext uri="{BB962C8B-B14F-4D97-AF65-F5344CB8AC3E}">
        <p14:creationId xmlns:p14="http://schemas.microsoft.com/office/powerpoint/2010/main" val="557922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1"/>
            <a:ext cx="5560060" cy="2357383"/>
          </a:xfrm>
        </p:spPr>
        <p:txBody>
          <a:bodyPr/>
          <a:lstStyle/>
          <a:p>
            <a:r>
              <a:rPr lang="en-US" baseline="0" dirty="0" smtClean="0"/>
              <a:t>For those jobs, we will include a Special Provision (or multiple ones) in Construction Contracts that will protect or minimize harm to a cultural resource during construction. </a:t>
            </a:r>
          </a:p>
          <a:p>
            <a:endParaRPr lang="en-US" baseline="0" dirty="0" smtClean="0"/>
          </a:p>
        </p:txBody>
      </p:sp>
      <p:sp>
        <p:nvSpPr>
          <p:cNvPr id="4" name="Slide Number Placeholder 3"/>
          <p:cNvSpPr>
            <a:spLocks noGrp="1"/>
          </p:cNvSpPr>
          <p:nvPr>
            <p:ph type="sldNum" sz="quarter" idx="10"/>
          </p:nvPr>
        </p:nvSpPr>
        <p:spPr/>
        <p:txBody>
          <a:bodyPr/>
          <a:lstStyle/>
          <a:p>
            <a:fld id="{6C139876-71C0-4E5E-835A-3904B190347B}" type="slidenum">
              <a:rPr lang="en-US" smtClean="0"/>
              <a:t>4</a:t>
            </a:fld>
            <a:endParaRPr lang="en-US"/>
          </a:p>
        </p:txBody>
      </p:sp>
    </p:spTree>
    <p:extLst>
      <p:ext uri="{BB962C8B-B14F-4D97-AF65-F5344CB8AC3E}">
        <p14:creationId xmlns:p14="http://schemas.microsoft.com/office/powerpoint/2010/main" val="4098969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898">
              <a:defRPr/>
            </a:pPr>
            <a:r>
              <a:rPr lang="en-US" baseline="0" dirty="0" smtClean="0"/>
              <a:t>Restraining Conditions Special Provisions are about avoiding construction activity within the designated area including utility relocation, any off-site location use, and any other ground disturbing activities. We use these for a variety of different resources, such cemeteries/graves, structures, sites, etc. </a:t>
            </a:r>
          </a:p>
          <a:p>
            <a:endParaRPr lang="en-US" baseline="0" dirty="0" smtClean="0"/>
          </a:p>
          <a:p>
            <a:r>
              <a:rPr lang="en-US" baseline="0" dirty="0" smtClean="0"/>
              <a:t>For this job, near Van Buren, ROW Division staff found in previous plans for I-40 construction a possible burial plot. We conducted various research and could not confirm if graves were there or not. We had one of our consultants perform Ground Penetrating Radar to see if burials were there. They found around six possible burials and we had this Restraining Condition done for these unmarked historic graves to avoid work in that area during construction. </a:t>
            </a:r>
          </a:p>
          <a:p>
            <a:endParaRPr lang="en-US" baseline="0" dirty="0" smtClean="0"/>
          </a:p>
        </p:txBody>
      </p:sp>
      <p:sp>
        <p:nvSpPr>
          <p:cNvPr id="4" name="Slide Number Placeholder 3"/>
          <p:cNvSpPr>
            <a:spLocks noGrp="1"/>
          </p:cNvSpPr>
          <p:nvPr>
            <p:ph type="sldNum" sz="quarter" idx="10"/>
          </p:nvPr>
        </p:nvSpPr>
        <p:spPr/>
        <p:txBody>
          <a:bodyPr/>
          <a:lstStyle/>
          <a:p>
            <a:fld id="{6C139876-71C0-4E5E-835A-3904B190347B}" type="slidenum">
              <a:rPr lang="en-US" smtClean="0"/>
              <a:t>5</a:t>
            </a:fld>
            <a:endParaRPr lang="en-US"/>
          </a:p>
        </p:txBody>
      </p:sp>
    </p:spTree>
    <p:extLst>
      <p:ext uri="{BB962C8B-B14F-4D97-AF65-F5344CB8AC3E}">
        <p14:creationId xmlns:p14="http://schemas.microsoft.com/office/powerpoint/2010/main" val="143150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Restraining Conditions can often be accompanied by a Monitoring Special Provision. Either an architectural historian or an archeologist will be notified by the Resident Engineer two weeks prior to the start of construction. This allows the staff to coordinate schedules with the Contractor to be on-site. </a:t>
            </a:r>
          </a:p>
          <a:p>
            <a:endParaRPr lang="en-US" baseline="0" dirty="0" smtClean="0"/>
          </a:p>
          <a:p>
            <a:r>
              <a:rPr lang="en-US" baseline="0" dirty="0" smtClean="0"/>
              <a:t>For historic structures, we typically have monitoring associated with the use of vibratory equipment and want to avoid causing structural </a:t>
            </a:r>
            <a:r>
              <a:rPr lang="en-US" baseline="0" dirty="0" smtClean="0"/>
              <a:t>damage. </a:t>
            </a:r>
            <a:r>
              <a:rPr lang="en-US" baseline="0" dirty="0" smtClean="0"/>
              <a:t>This can be done by actively monitoring vibration within that area and surveys of the building’s condition prior to and after construction. Receptors are placed and maximum thresholds that should not be exceeded are established for certain activities (compaction of fill and pile driving). For 30 Crossing, the Contractor has this equipment set up that will send out a notification if work is exceeding thresholds established for the </a:t>
            </a:r>
            <a:r>
              <a:rPr lang="en-US" baseline="0" dirty="0" err="1" smtClean="0"/>
              <a:t>Reichardt</a:t>
            </a:r>
            <a:r>
              <a:rPr lang="en-US" baseline="0" dirty="0" smtClean="0"/>
              <a:t> House located east of the I-30/I-630 interchange. </a:t>
            </a:r>
          </a:p>
          <a:p>
            <a:endParaRPr lang="en-US" dirty="0"/>
          </a:p>
        </p:txBody>
      </p:sp>
      <p:sp>
        <p:nvSpPr>
          <p:cNvPr id="4" name="Slide Number Placeholder 3"/>
          <p:cNvSpPr>
            <a:spLocks noGrp="1"/>
          </p:cNvSpPr>
          <p:nvPr>
            <p:ph type="sldNum" sz="quarter" idx="10"/>
          </p:nvPr>
        </p:nvSpPr>
        <p:spPr/>
        <p:txBody>
          <a:bodyPr/>
          <a:lstStyle/>
          <a:p>
            <a:fld id="{6C139876-71C0-4E5E-835A-3904B190347B}" type="slidenum">
              <a:rPr lang="en-US" smtClean="0"/>
              <a:t>6</a:t>
            </a:fld>
            <a:endParaRPr lang="en-US"/>
          </a:p>
        </p:txBody>
      </p:sp>
    </p:spTree>
    <p:extLst>
      <p:ext uri="{BB962C8B-B14F-4D97-AF65-F5344CB8AC3E}">
        <p14:creationId xmlns:p14="http://schemas.microsoft.com/office/powerpoint/2010/main" val="1822993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archeological monitoring SP, an archeologist is required to monitor any ground disturbing activity in a specified area. Sometimes, this is a recommendation that staff archeologists may make because of the proximity of the site to the proposed ROW limits. It may be a condition that the State Historic Preservation Officer (SHPO) makes or that a Tribe will request. </a:t>
            </a:r>
          </a:p>
          <a:p>
            <a:pPr defTabSz="924854">
              <a:defRPr/>
            </a:pPr>
            <a:endParaRPr lang="en-US" baseline="0" dirty="0" smtClean="0"/>
          </a:p>
          <a:p>
            <a:pPr defTabSz="924854">
              <a:defRPr/>
            </a:pPr>
            <a:r>
              <a:rPr lang="en-US" baseline="0" dirty="0" smtClean="0"/>
              <a:t>A project near Osceola had a sacred mound site belonging to the Quapaw Nation. We were aware of it and consulted with this Tribe before this project was even programmed. The Quapaw requested an ARDOT archeologist and one of their Tribal archeologist to be on-site to monitor during construction. </a:t>
            </a:r>
          </a:p>
          <a:p>
            <a:pPr defTabSz="924854">
              <a:defRPr/>
            </a:pPr>
            <a:endParaRPr lang="en-US" baseline="0" dirty="0" smtClean="0"/>
          </a:p>
          <a:p>
            <a:r>
              <a:rPr lang="en-US" baseline="0" dirty="0" smtClean="0"/>
              <a:t>While monitoring, if the archeologist suspects any evidence </a:t>
            </a:r>
            <a:r>
              <a:rPr lang="en-US" baseline="0" dirty="0" smtClean="0"/>
              <a:t>of a site, </a:t>
            </a:r>
            <a:r>
              <a:rPr lang="en-US" baseline="0" dirty="0" smtClean="0"/>
              <a:t>they will halt construction to examine the area in detail. No work is to continue until they give the all clear. </a:t>
            </a:r>
          </a:p>
          <a:p>
            <a:endParaRPr lang="en-US" dirty="0"/>
          </a:p>
        </p:txBody>
      </p:sp>
      <p:sp>
        <p:nvSpPr>
          <p:cNvPr id="4" name="Slide Number Placeholder 3"/>
          <p:cNvSpPr>
            <a:spLocks noGrp="1"/>
          </p:cNvSpPr>
          <p:nvPr>
            <p:ph type="sldNum" sz="quarter" idx="10"/>
          </p:nvPr>
        </p:nvSpPr>
        <p:spPr/>
        <p:txBody>
          <a:bodyPr/>
          <a:lstStyle/>
          <a:p>
            <a:fld id="{6C139876-71C0-4E5E-835A-3904B190347B}" type="slidenum">
              <a:rPr lang="en-US" smtClean="0"/>
              <a:t>7</a:t>
            </a:fld>
            <a:endParaRPr lang="en-US"/>
          </a:p>
        </p:txBody>
      </p:sp>
    </p:spTree>
    <p:extLst>
      <p:ext uri="{BB962C8B-B14F-4D97-AF65-F5344CB8AC3E}">
        <p14:creationId xmlns:p14="http://schemas.microsoft.com/office/powerpoint/2010/main" val="3823165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54">
              <a:defRPr/>
            </a:pPr>
            <a:r>
              <a:rPr lang="en-US" baseline="0" dirty="0" smtClean="0"/>
              <a:t>As part of our Historic Bridge Program, we market bridges for donation to other entities. When a city or county accepts a bridge for reuse at another location, we include an SP so that the </a:t>
            </a:r>
            <a:r>
              <a:rPr lang="en-US" baseline="0" dirty="0" smtClean="0"/>
              <a:t>truss will </a:t>
            </a:r>
            <a:r>
              <a:rPr lang="en-US" baseline="0" dirty="0" smtClean="0"/>
              <a:t>be dismantled in a certain way. The small pieces (nuts, pins, bolts) should be boxed. The larger sections of the truss are to be measured and labeled. </a:t>
            </a:r>
          </a:p>
          <a:p>
            <a:pPr defTabSz="924854">
              <a:defRPr/>
            </a:pPr>
            <a:endParaRPr lang="en-US" baseline="0" dirty="0" smtClean="0"/>
          </a:p>
          <a:p>
            <a:pPr defTabSz="924854">
              <a:defRPr/>
            </a:pPr>
            <a:r>
              <a:rPr lang="en-US" baseline="0" dirty="0" smtClean="0"/>
              <a:t>Bridge M1144 is a pony truss on Hwy. 64B in Alma that will be replaced. This bridge will be donated to the City of Greenwood for reuse on a pedestrian trail. This SP also states that the Contractor shall transport, deliver, and unload all truss pieces at the City’s designated location. </a:t>
            </a:r>
          </a:p>
          <a:p>
            <a:pPr defTabSz="924854">
              <a:defRPr/>
            </a:pPr>
            <a:endParaRPr lang="en-US" baseline="0" dirty="0" smtClean="0"/>
          </a:p>
        </p:txBody>
      </p:sp>
      <p:sp>
        <p:nvSpPr>
          <p:cNvPr id="4" name="Slide Number Placeholder 3"/>
          <p:cNvSpPr>
            <a:spLocks noGrp="1"/>
          </p:cNvSpPr>
          <p:nvPr>
            <p:ph type="sldNum" sz="quarter" idx="10"/>
          </p:nvPr>
        </p:nvSpPr>
        <p:spPr/>
        <p:txBody>
          <a:bodyPr/>
          <a:lstStyle/>
          <a:p>
            <a:fld id="{6C139876-71C0-4E5E-835A-3904B190347B}" type="slidenum">
              <a:rPr lang="en-US" smtClean="0"/>
              <a:t>8</a:t>
            </a:fld>
            <a:endParaRPr lang="en-US"/>
          </a:p>
        </p:txBody>
      </p:sp>
    </p:spTree>
    <p:extLst>
      <p:ext uri="{BB962C8B-B14F-4D97-AF65-F5344CB8AC3E}">
        <p14:creationId xmlns:p14="http://schemas.microsoft.com/office/powerpoint/2010/main" val="4276446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54">
              <a:defRPr/>
            </a:pPr>
            <a:r>
              <a:rPr lang="en-US" baseline="0" dirty="0" smtClean="0"/>
              <a:t>Removal and Relocation of Historic Marker SP </a:t>
            </a:r>
            <a:r>
              <a:rPr lang="en-US" baseline="0" dirty="0" smtClean="0"/>
              <a:t>– </a:t>
            </a:r>
          </a:p>
          <a:p>
            <a:pPr defTabSz="924854">
              <a:defRPr/>
            </a:pPr>
            <a:endParaRPr lang="en-US" baseline="0" dirty="0" smtClean="0"/>
          </a:p>
          <a:p>
            <a:pPr defTabSz="924854">
              <a:defRPr/>
            </a:pPr>
            <a:r>
              <a:rPr lang="en-US" baseline="0" dirty="0" smtClean="0"/>
              <a:t>We have varying types of historic markers, which </a:t>
            </a:r>
            <a:r>
              <a:rPr lang="en-US" baseline="0" dirty="0" smtClean="0"/>
              <a:t>are often erected by other </a:t>
            </a:r>
            <a:r>
              <a:rPr lang="en-US" baseline="0" dirty="0" smtClean="0"/>
              <a:t>agencies, organizations, or even by ARDOT within the </a:t>
            </a:r>
            <a:r>
              <a:rPr lang="en-US" baseline="0" dirty="0" smtClean="0"/>
              <a:t>existing </a:t>
            </a:r>
            <a:r>
              <a:rPr lang="en-US" baseline="0" dirty="0" smtClean="0"/>
              <a:t>ROW. These agencies want </a:t>
            </a:r>
            <a:r>
              <a:rPr lang="en-US" baseline="0" dirty="0" smtClean="0"/>
              <a:t>to ensure their protection and continued use. </a:t>
            </a:r>
            <a:r>
              <a:rPr lang="en-US" baseline="0" dirty="0" smtClean="0"/>
              <a:t>This SP requires for a marker to removed and stored during construction and relocated to close as possible to original location after construction is complete.</a:t>
            </a:r>
            <a:endParaRPr lang="en-US" baseline="0" dirty="0" smtClean="0"/>
          </a:p>
          <a:p>
            <a:pPr defTabSz="924854">
              <a:defRPr/>
            </a:pPr>
            <a:endParaRPr lang="en-US" baseline="0" dirty="0" smtClean="0"/>
          </a:p>
        </p:txBody>
      </p:sp>
      <p:sp>
        <p:nvSpPr>
          <p:cNvPr id="4" name="Slide Number Placeholder 3"/>
          <p:cNvSpPr>
            <a:spLocks noGrp="1"/>
          </p:cNvSpPr>
          <p:nvPr>
            <p:ph type="sldNum" sz="quarter" idx="10"/>
          </p:nvPr>
        </p:nvSpPr>
        <p:spPr/>
        <p:txBody>
          <a:bodyPr/>
          <a:lstStyle/>
          <a:p>
            <a:fld id="{6C139876-71C0-4E5E-835A-3904B190347B}" type="slidenum">
              <a:rPr lang="en-US" smtClean="0"/>
              <a:t>9</a:t>
            </a:fld>
            <a:endParaRPr lang="en-US"/>
          </a:p>
        </p:txBody>
      </p:sp>
    </p:spTree>
    <p:extLst>
      <p:ext uri="{BB962C8B-B14F-4D97-AF65-F5344CB8AC3E}">
        <p14:creationId xmlns:p14="http://schemas.microsoft.com/office/powerpoint/2010/main" val="1278464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1A56B81E-A329-45CF-B790-AC9BCFF94A6F}" type="datetimeFigureOut">
              <a:rPr lang="en-US" smtClean="0"/>
              <a:t>5/24/2023</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377CBEC6-62D0-492D-AEEF-D40827321EF1}"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09868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A56B81E-A329-45CF-B790-AC9BCFF94A6F}"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CBEC6-62D0-492D-AEEF-D40827321EF1}" type="slidenum">
              <a:rPr lang="en-US" smtClean="0"/>
              <a:t>‹#›</a:t>
            </a:fld>
            <a:endParaRPr lang="en-US"/>
          </a:p>
        </p:txBody>
      </p:sp>
    </p:spTree>
    <p:extLst>
      <p:ext uri="{BB962C8B-B14F-4D97-AF65-F5344CB8AC3E}">
        <p14:creationId xmlns:p14="http://schemas.microsoft.com/office/powerpoint/2010/main" val="2499215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A56B81E-A329-45CF-B790-AC9BCFF94A6F}"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CBEC6-62D0-492D-AEEF-D40827321EF1}" type="slidenum">
              <a:rPr lang="en-US" smtClean="0"/>
              <a:t>‹#›</a:t>
            </a:fld>
            <a:endParaRPr lang="en-US"/>
          </a:p>
        </p:txBody>
      </p:sp>
    </p:spTree>
    <p:extLst>
      <p:ext uri="{BB962C8B-B14F-4D97-AF65-F5344CB8AC3E}">
        <p14:creationId xmlns:p14="http://schemas.microsoft.com/office/powerpoint/2010/main" val="293244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A56B81E-A329-45CF-B790-AC9BCFF94A6F}"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CBEC6-62D0-492D-AEEF-D40827321EF1}" type="slidenum">
              <a:rPr lang="en-US" smtClean="0"/>
              <a:t>‹#›</a:t>
            </a:fld>
            <a:endParaRPr lang="en-US"/>
          </a:p>
        </p:txBody>
      </p:sp>
    </p:spTree>
    <p:extLst>
      <p:ext uri="{BB962C8B-B14F-4D97-AF65-F5344CB8AC3E}">
        <p14:creationId xmlns:p14="http://schemas.microsoft.com/office/powerpoint/2010/main" val="3955284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1A56B81E-A329-45CF-B790-AC9BCFF94A6F}" type="datetimeFigureOut">
              <a:rPr lang="en-US" smtClean="0"/>
              <a:t>5/24/2023</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377CBEC6-62D0-492D-AEEF-D40827321EF1}"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82445385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A56B81E-A329-45CF-B790-AC9BCFF94A6F}" type="datetimeFigureOut">
              <a:rPr lang="en-US" smtClean="0"/>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CBEC6-62D0-492D-AEEF-D40827321EF1}" type="slidenum">
              <a:rPr lang="en-US" smtClean="0"/>
              <a:t>‹#›</a:t>
            </a:fld>
            <a:endParaRPr lang="en-US"/>
          </a:p>
        </p:txBody>
      </p:sp>
    </p:spTree>
    <p:extLst>
      <p:ext uri="{BB962C8B-B14F-4D97-AF65-F5344CB8AC3E}">
        <p14:creationId xmlns:p14="http://schemas.microsoft.com/office/powerpoint/2010/main" val="3635097104"/>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A56B81E-A329-45CF-B790-AC9BCFF94A6F}" type="datetimeFigureOut">
              <a:rPr lang="en-US" smtClean="0"/>
              <a:t>5/24/2023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CBEC6-62D0-492D-AEEF-D40827321EF1}" type="slidenum">
              <a:rPr lang="en-US" smtClean="0"/>
              <a:t>‹#›</a:t>
            </a:fld>
            <a:endParaRPr lang="en-US"/>
          </a:p>
        </p:txBody>
      </p:sp>
    </p:spTree>
    <p:extLst>
      <p:ext uri="{BB962C8B-B14F-4D97-AF65-F5344CB8AC3E}">
        <p14:creationId xmlns:p14="http://schemas.microsoft.com/office/powerpoint/2010/main" val="1303485588"/>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A56B81E-A329-45CF-B790-AC9BCFF94A6F}" type="datetimeFigureOut">
              <a:rPr lang="en-US" smtClean="0"/>
              <a:t>5/24/2023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CBEC6-62D0-492D-AEEF-D40827321EF1}" type="slidenum">
              <a:rPr lang="en-US" smtClean="0"/>
              <a:t>‹#›</a:t>
            </a:fld>
            <a:endParaRPr lang="en-US"/>
          </a:p>
        </p:txBody>
      </p:sp>
    </p:spTree>
    <p:extLst>
      <p:ext uri="{BB962C8B-B14F-4D97-AF65-F5344CB8AC3E}">
        <p14:creationId xmlns:p14="http://schemas.microsoft.com/office/powerpoint/2010/main" val="1730758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6B81E-A329-45CF-B790-AC9BCFF94A6F}" type="datetimeFigureOut">
              <a:rPr lang="en-US" smtClean="0"/>
              <a:t>5/24/2023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CBEC6-62D0-492D-AEEF-D40827321EF1}" type="slidenum">
              <a:rPr lang="en-US" smtClean="0"/>
              <a:t>‹#›</a:t>
            </a:fld>
            <a:endParaRPr lang="en-US"/>
          </a:p>
        </p:txBody>
      </p:sp>
    </p:spTree>
    <p:extLst>
      <p:ext uri="{BB962C8B-B14F-4D97-AF65-F5344CB8AC3E}">
        <p14:creationId xmlns:p14="http://schemas.microsoft.com/office/powerpoint/2010/main" val="140100237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051" y="6375679"/>
            <a:ext cx="1233355" cy="348462"/>
          </a:xfrm>
        </p:spPr>
        <p:txBody>
          <a:bodyPr/>
          <a:lstStyle/>
          <a:p>
            <a:fld id="{1A56B81E-A329-45CF-B790-AC9BCFF94A6F}" type="datetimeFigureOut">
              <a:rPr lang="en-US" smtClean="0"/>
              <a:t>5/24/2023</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377CBEC6-62D0-492D-AEEF-D40827321EF1}"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73656035"/>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950" y="6375679"/>
            <a:ext cx="1232456" cy="348462"/>
          </a:xfrm>
        </p:spPr>
        <p:txBody>
          <a:bodyPr/>
          <a:lstStyle/>
          <a:p>
            <a:fld id="{1A56B81E-A329-45CF-B790-AC9BCFF94A6F}" type="datetimeFigureOut">
              <a:rPr lang="en-US" smtClean="0"/>
              <a:t>5/24/2023</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377CBEC6-62D0-492D-AEEF-D40827321EF1}" type="slidenum">
              <a:rPr lang="en-US" smtClean="0"/>
              <a:t>‹#›</a:t>
            </a:fld>
            <a:endParaRPr lang="en-US"/>
          </a:p>
        </p:txBody>
      </p:sp>
    </p:spTree>
    <p:extLst>
      <p:ext uri="{BB962C8B-B14F-4D97-AF65-F5344CB8AC3E}">
        <p14:creationId xmlns:p14="http://schemas.microsoft.com/office/powerpoint/2010/main" val="2902136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1A56B81E-A329-45CF-B790-AC9BCFF94A6F}" type="datetimeFigureOut">
              <a:rPr lang="en-US" smtClean="0"/>
              <a:t>5/24/2023</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77CBEC6-62D0-492D-AEEF-D40827321EF1}"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111781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HTD_PowerPoint_SlideTemplate_textpages_footer1.jpg"/>
          <p:cNvPicPr>
            <a:picLocks noChangeAspect="1"/>
          </p:cNvPicPr>
          <p:nvPr/>
        </p:nvPicPr>
        <p:blipFill>
          <a:blip r:embed="rId3" cstate="print"/>
          <a:stretch>
            <a:fillRect/>
          </a:stretch>
        </p:blipFill>
        <p:spPr>
          <a:xfrm>
            <a:off x="0" y="-78971"/>
            <a:ext cx="12192000" cy="988219"/>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1" y="-45980"/>
            <a:ext cx="2529840" cy="942490"/>
          </a:xfrm>
          <a:prstGeom prst="rect">
            <a:avLst/>
          </a:prstGeom>
        </p:spPr>
      </p:pic>
      <p:sp>
        <p:nvSpPr>
          <p:cNvPr id="6" name="Title 5"/>
          <p:cNvSpPr>
            <a:spLocks noGrp="1"/>
          </p:cNvSpPr>
          <p:nvPr>
            <p:ph type="ctrTitle"/>
          </p:nvPr>
        </p:nvSpPr>
        <p:spPr>
          <a:xfrm>
            <a:off x="542677" y="1314564"/>
            <a:ext cx="11499574" cy="4394988"/>
          </a:xfrm>
        </p:spPr>
        <p:txBody>
          <a:bodyPr/>
          <a:lstStyle/>
          <a:p>
            <a:r>
              <a:rPr lang="en-US" sz="7600" dirty="0" smtClean="0"/>
              <a:t>Protection </a:t>
            </a:r>
            <a:br>
              <a:rPr lang="en-US" sz="7600" dirty="0" smtClean="0"/>
            </a:br>
            <a:r>
              <a:rPr lang="en-US" sz="7600" dirty="0" smtClean="0"/>
              <a:t>of </a:t>
            </a:r>
            <a:br>
              <a:rPr lang="en-US" sz="7600" dirty="0" smtClean="0"/>
            </a:br>
            <a:r>
              <a:rPr lang="en-US" sz="7600" dirty="0" smtClean="0"/>
              <a:t>Cultural resources</a:t>
            </a:r>
            <a:br>
              <a:rPr lang="en-US" sz="7600" dirty="0" smtClean="0"/>
            </a:br>
            <a:r>
              <a:rPr lang="en-US" sz="7600" dirty="0" smtClean="0"/>
              <a:t>during construction</a:t>
            </a:r>
            <a:endParaRPr lang="en-US" sz="7600" dirty="0"/>
          </a:p>
        </p:txBody>
      </p:sp>
      <p:sp>
        <p:nvSpPr>
          <p:cNvPr id="2" name="TextBox 1"/>
          <p:cNvSpPr txBox="1"/>
          <p:nvPr/>
        </p:nvSpPr>
        <p:spPr>
          <a:xfrm>
            <a:off x="8953500" y="5934670"/>
            <a:ext cx="3322320" cy="923330"/>
          </a:xfrm>
          <a:prstGeom prst="rect">
            <a:avLst/>
          </a:prstGeom>
          <a:noFill/>
        </p:spPr>
        <p:txBody>
          <a:bodyPr wrap="square" rtlCol="0">
            <a:spAutoFit/>
          </a:bodyPr>
          <a:lstStyle/>
          <a:p>
            <a:r>
              <a:rPr lang="en-US" dirty="0" smtClean="0"/>
              <a:t>Kristina Boykin</a:t>
            </a:r>
          </a:p>
          <a:p>
            <a:r>
              <a:rPr lang="en-US" dirty="0" smtClean="0"/>
              <a:t>Cultural Resources Section Head</a:t>
            </a:r>
          </a:p>
          <a:p>
            <a:r>
              <a:rPr lang="en-US" dirty="0" smtClean="0"/>
              <a:t>Environmental Division</a:t>
            </a:r>
            <a:endParaRPr lang="en-US" dirty="0"/>
          </a:p>
        </p:txBody>
      </p:sp>
    </p:spTree>
    <p:extLst>
      <p:ext uri="{BB962C8B-B14F-4D97-AF65-F5344CB8AC3E}">
        <p14:creationId xmlns:p14="http://schemas.microsoft.com/office/powerpoint/2010/main" val="1187631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1010329"/>
            <a:ext cx="8449635" cy="5109091"/>
          </a:xfrm>
          <a:prstGeom prst="rect">
            <a:avLst/>
          </a:prstGeom>
          <a:noFill/>
        </p:spPr>
        <p:txBody>
          <a:bodyPr wrap="square" rtlCol="0">
            <a:spAutoFit/>
          </a:bodyPr>
          <a:lstStyle/>
          <a:p>
            <a:endParaRPr lang="en-US" b="1" u="sng" dirty="0" smtClean="0"/>
          </a:p>
          <a:p>
            <a:pPr marL="285750" indent="-285750">
              <a:buFont typeface="Arial" panose="020B0604020202020204" pitchFamily="34" charset="0"/>
              <a:buChar char="•"/>
            </a:pPr>
            <a:r>
              <a:rPr lang="en-US" sz="2600" b="1" u="sng" dirty="0" smtClean="0"/>
              <a:t>Stipulation XI. Unanticipated Discoveries</a:t>
            </a:r>
          </a:p>
          <a:p>
            <a:pPr marL="285750" indent="-285750">
              <a:buFont typeface="Arial" panose="020B0604020202020204" pitchFamily="34" charset="0"/>
              <a:buChar char="•"/>
            </a:pPr>
            <a:endParaRPr lang="en-US" sz="2600" b="1" u="sng" dirty="0" smtClean="0"/>
          </a:p>
          <a:p>
            <a:pPr marL="285750" indent="-285750">
              <a:buFont typeface="Arial" panose="020B0604020202020204" pitchFamily="34" charset="0"/>
              <a:buChar char="•"/>
            </a:pPr>
            <a:endParaRPr lang="en-US" sz="2600" b="1" u="sng" dirty="0"/>
          </a:p>
          <a:p>
            <a:pPr marL="285750" indent="-285750">
              <a:buFont typeface="Arial" panose="020B0604020202020204" pitchFamily="34" charset="0"/>
              <a:buChar char="•"/>
            </a:pPr>
            <a:endParaRPr lang="en-US" sz="2600" b="1" u="sng" dirty="0" smtClean="0"/>
          </a:p>
          <a:p>
            <a:pPr marL="285750" indent="-285750">
              <a:buFont typeface="Arial" panose="020B0604020202020204" pitchFamily="34" charset="0"/>
              <a:buChar char="•"/>
            </a:pPr>
            <a:endParaRPr lang="en-US" sz="2600" b="1" u="sng" dirty="0"/>
          </a:p>
          <a:p>
            <a:pPr marL="285750" indent="-285750">
              <a:buFont typeface="Arial" panose="020B0604020202020204" pitchFamily="34" charset="0"/>
              <a:buChar char="•"/>
            </a:pPr>
            <a:r>
              <a:rPr lang="en-US" sz="2600" b="1" u="sng" dirty="0" smtClean="0"/>
              <a:t>Stipulation XII. Treatment of Human Remains</a:t>
            </a:r>
          </a:p>
          <a:p>
            <a:pPr lvl="1"/>
            <a:endParaRPr lang="en-US" sz="1600" b="1" u="sng" dirty="0" smtClean="0"/>
          </a:p>
          <a:p>
            <a:pPr lvl="1"/>
            <a:endParaRPr lang="en-US" sz="1600" b="1" u="sng" dirty="0" smtClean="0"/>
          </a:p>
          <a:p>
            <a:pPr marL="742950" lvl="1" indent="-285750">
              <a:buFont typeface="Wingdings" panose="05000000000000000000" pitchFamily="2" charset="2"/>
              <a:buChar char="§"/>
            </a:pPr>
            <a:endParaRPr lang="en-US" sz="1600" b="1" u="sng" dirty="0" smtClean="0"/>
          </a:p>
          <a:p>
            <a:pPr marL="742950" lvl="1" indent="-285750">
              <a:buFont typeface="Wingdings" panose="05000000000000000000" pitchFamily="2" charset="2"/>
              <a:buChar char="§"/>
            </a:pPr>
            <a:endParaRPr lang="en-US" sz="1400" b="1" u="sng" dirty="0" smtClean="0"/>
          </a:p>
          <a:p>
            <a:pPr marL="285750" indent="-285750">
              <a:buFont typeface="Wingdings" panose="05000000000000000000" pitchFamily="2" charset="2"/>
              <a:buChar char="§"/>
            </a:pPr>
            <a:endParaRPr lang="en-US" b="1" u="sng" dirty="0" smtClean="0"/>
          </a:p>
          <a:p>
            <a:pPr marL="285750" indent="-285750">
              <a:buFont typeface="Arial" panose="020B0604020202020204" pitchFamily="34" charset="0"/>
              <a:buChar char="•"/>
            </a:pPr>
            <a:endParaRPr lang="en-US" b="1" u="sng" dirty="0" smtClean="0"/>
          </a:p>
          <a:p>
            <a:pPr marL="285750" indent="-285750">
              <a:buFont typeface="Arial" panose="020B0604020202020204" pitchFamily="34" charset="0"/>
              <a:buChar char="•"/>
            </a:pPr>
            <a:endParaRPr lang="en-US" b="1" u="sng" dirty="0" smtClean="0"/>
          </a:p>
          <a:p>
            <a:endParaRPr lang="en-US" b="1" u="sng" dirty="0" smtClean="0"/>
          </a:p>
          <a:p>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115" t="25942" r="8051" b="59130"/>
          <a:stretch/>
        </p:blipFill>
        <p:spPr>
          <a:xfrm>
            <a:off x="1500814" y="1827128"/>
            <a:ext cx="5322068" cy="137386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988" t="8551" r="9739" b="62609"/>
          <a:stretch/>
        </p:blipFill>
        <p:spPr>
          <a:xfrm>
            <a:off x="1500814" y="3966240"/>
            <a:ext cx="5322068" cy="2474512"/>
          </a:xfrm>
          <a:prstGeom prst="rect">
            <a:avLst/>
          </a:prstGeom>
        </p:spPr>
      </p:pic>
      <p:pic>
        <p:nvPicPr>
          <p:cNvPr id="6" name="Content Placeholder 3" descr="AHTD_PowerPoint_SlideTemplate_textpages_footer1.jpg"/>
          <p:cNvPicPr>
            <a:picLocks noChangeAspect="1"/>
          </p:cNvPicPr>
          <p:nvPr/>
        </p:nvPicPr>
        <p:blipFill>
          <a:blip r:embed="rId5" cstate="print"/>
          <a:stretch>
            <a:fillRect/>
          </a:stretch>
        </p:blipFill>
        <p:spPr>
          <a:xfrm>
            <a:off x="0" y="0"/>
            <a:ext cx="12192000" cy="888997"/>
          </a:xfrm>
          <a:prstGeom prst="rect">
            <a:avLst/>
          </a:prstGeom>
          <a:noFill/>
          <a:ln>
            <a:noFill/>
          </a:ln>
        </p:spPr>
      </p:pic>
      <p:sp>
        <p:nvSpPr>
          <p:cNvPr id="4" name="TextBox 3"/>
          <p:cNvSpPr txBox="1"/>
          <p:nvPr/>
        </p:nvSpPr>
        <p:spPr>
          <a:xfrm>
            <a:off x="2413305" y="121332"/>
            <a:ext cx="10000142" cy="646331"/>
          </a:xfrm>
          <a:prstGeom prst="rect">
            <a:avLst/>
          </a:prstGeom>
          <a:noFill/>
        </p:spPr>
        <p:txBody>
          <a:bodyPr wrap="square" rtlCol="0">
            <a:spAutoFit/>
          </a:bodyPr>
          <a:lstStyle/>
          <a:p>
            <a:r>
              <a:rPr lang="en-US" sz="3600" b="1" dirty="0" smtClean="0">
                <a:solidFill>
                  <a:schemeClr val="bg1"/>
                </a:solidFill>
                <a:latin typeface="Arial Narrow" panose="020B0606020202030204" pitchFamily="34" charset="0"/>
              </a:rPr>
              <a:t>Section 106 Programmatic Agreement</a:t>
            </a:r>
            <a:endParaRPr lang="en-US" sz="2600" dirty="0">
              <a:solidFill>
                <a:schemeClr val="bg1"/>
              </a:solidFill>
              <a:latin typeface="Arial Narrow" panose="020B060602020203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1" y="54653"/>
            <a:ext cx="1051559" cy="391758"/>
          </a:xfrm>
          <a:prstGeom prst="rect">
            <a:avLst/>
          </a:prstGeom>
        </p:spPr>
      </p:pic>
    </p:spTree>
    <p:extLst>
      <p:ext uri="{BB962C8B-B14F-4D97-AF65-F5344CB8AC3E}">
        <p14:creationId xmlns:p14="http://schemas.microsoft.com/office/powerpoint/2010/main" val="1408601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1298361"/>
            <a:ext cx="10004347" cy="4093428"/>
          </a:xfrm>
          <a:prstGeom prst="rect">
            <a:avLst/>
          </a:prstGeom>
          <a:noFill/>
        </p:spPr>
        <p:txBody>
          <a:bodyPr wrap="square" rtlCol="0">
            <a:spAutoFit/>
          </a:bodyPr>
          <a:lstStyle/>
          <a:p>
            <a:r>
              <a:rPr lang="en-US" sz="2600" u="sng" dirty="0" smtClean="0">
                <a:latin typeface="Arial" panose="020B0604020202020204" pitchFamily="34" charset="0"/>
                <a:cs typeface="Arial" panose="020B0604020202020204" pitchFamily="34" charset="0"/>
              </a:rPr>
              <a:t>Procedures</a:t>
            </a:r>
            <a:r>
              <a:rPr lang="en-US" sz="2600" dirty="0" smtClean="0">
                <a:latin typeface="Arial" panose="020B0604020202020204" pitchFamily="34" charset="0"/>
                <a:cs typeface="Arial" panose="020B0604020202020204" pitchFamily="34" charset="0"/>
              </a:rPr>
              <a:t> </a:t>
            </a:r>
          </a:p>
          <a:p>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Halt construction in a 200-foot buffer around the discovery</a:t>
            </a:r>
          </a:p>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Notify </a:t>
            </a:r>
            <a:r>
              <a:rPr lang="en-US" sz="2600" dirty="0" err="1" smtClean="0">
                <a:latin typeface="Arial" panose="020B0604020202020204" pitchFamily="34" charset="0"/>
                <a:cs typeface="Arial" panose="020B0604020202020204" pitchFamily="34" charset="0"/>
              </a:rPr>
              <a:t>A</a:t>
            </a:r>
            <a:r>
              <a:rPr lang="en-US" sz="2600" cap="small" dirty="0" err="1" smtClean="0">
                <a:latin typeface="Arial" panose="020B0604020202020204" pitchFamily="34" charset="0"/>
                <a:cs typeface="Arial" panose="020B0604020202020204" pitchFamily="34" charset="0"/>
              </a:rPr>
              <a:t>r</a:t>
            </a:r>
            <a:r>
              <a:rPr lang="en-US" sz="2600" dirty="0" err="1" smtClean="0">
                <a:latin typeface="Arial" panose="020B0604020202020204" pitchFamily="34" charset="0"/>
                <a:cs typeface="Arial" panose="020B0604020202020204" pitchFamily="34" charset="0"/>
              </a:rPr>
              <a:t>DOT</a:t>
            </a:r>
            <a:r>
              <a:rPr lang="en-US" sz="2600" dirty="0" smtClean="0">
                <a:latin typeface="Arial" panose="020B0604020202020204" pitchFamily="34" charset="0"/>
                <a:cs typeface="Arial" panose="020B0604020202020204" pitchFamily="34" charset="0"/>
              </a:rPr>
              <a:t> Cultural Resources personnel </a:t>
            </a:r>
          </a:p>
          <a:p>
            <a:pPr marL="342900" indent="-342900">
              <a:buFont typeface="Arial" panose="020B0604020202020204" pitchFamily="34" charset="0"/>
              <a:buChar char="•"/>
            </a:pPr>
            <a:r>
              <a:rPr lang="en-US" sz="2600" dirty="0">
                <a:latin typeface="Arial" panose="020B0604020202020204" pitchFamily="34" charset="0"/>
                <a:cs typeface="Arial" panose="020B0604020202020204" pitchFamily="34" charset="0"/>
              </a:rPr>
              <a:t>Identification </a:t>
            </a:r>
            <a:r>
              <a:rPr lang="en-US" sz="2600" dirty="0" smtClean="0">
                <a:latin typeface="Arial" panose="020B0604020202020204" pitchFamily="34" charset="0"/>
                <a:cs typeface="Arial" panose="020B0604020202020204" pitchFamily="34" charset="0"/>
              </a:rPr>
              <a:t>of findings</a:t>
            </a:r>
          </a:p>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Consultation with all applicable parties</a:t>
            </a:r>
          </a:p>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Plan for avoidance, minimizing, or mitigating </a:t>
            </a:r>
          </a:p>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Follow plan and document </a:t>
            </a:r>
            <a:r>
              <a:rPr lang="en-US" sz="2600" dirty="0">
                <a:latin typeface="Arial" panose="020B0604020202020204" pitchFamily="34" charset="0"/>
                <a:cs typeface="Arial" panose="020B0604020202020204" pitchFamily="34" charset="0"/>
              </a:rPr>
              <a:t>findings</a:t>
            </a:r>
          </a:p>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Once cultural resources have received approval, then work can continue in that area. </a:t>
            </a:r>
            <a:r>
              <a:rPr lang="en-US" dirty="0" smtClean="0"/>
              <a:t> </a:t>
            </a:r>
            <a:endParaRPr lang="en-US" dirty="0"/>
          </a:p>
        </p:txBody>
      </p:sp>
      <p:pic>
        <p:nvPicPr>
          <p:cNvPr id="5" name="Content Placeholder 3" descr="AHTD_PowerPoint_SlideTemplate_textpages_footer1.jpg"/>
          <p:cNvPicPr>
            <a:picLocks noChangeAspect="1"/>
          </p:cNvPicPr>
          <p:nvPr/>
        </p:nvPicPr>
        <p:blipFill>
          <a:blip r:embed="rId3" cstate="print"/>
          <a:stretch>
            <a:fillRect/>
          </a:stretch>
        </p:blipFill>
        <p:spPr>
          <a:xfrm>
            <a:off x="0" y="0"/>
            <a:ext cx="12192000" cy="888997"/>
          </a:xfrm>
          <a:prstGeom prst="rect">
            <a:avLst/>
          </a:prstGeom>
          <a:noFill/>
          <a:ln>
            <a:noFill/>
          </a:ln>
        </p:spPr>
      </p:pic>
      <p:sp>
        <p:nvSpPr>
          <p:cNvPr id="2" name="TextBox 1"/>
          <p:cNvSpPr txBox="1"/>
          <p:nvPr/>
        </p:nvSpPr>
        <p:spPr>
          <a:xfrm>
            <a:off x="1246793" y="98032"/>
            <a:ext cx="10603831" cy="1200329"/>
          </a:xfrm>
          <a:prstGeom prst="rect">
            <a:avLst/>
          </a:prstGeom>
          <a:noFill/>
        </p:spPr>
        <p:txBody>
          <a:bodyPr wrap="square" rtlCol="0">
            <a:spAutoFit/>
          </a:bodyPr>
          <a:lstStyle/>
          <a:p>
            <a:pPr algn="ctr"/>
            <a:r>
              <a:rPr lang="en-US" sz="3600" b="1" dirty="0" smtClean="0">
                <a:solidFill>
                  <a:schemeClr val="bg1"/>
                </a:solidFill>
                <a:latin typeface="Arial Narrow" panose="020B0606020202030204" pitchFamily="34" charset="0"/>
              </a:rPr>
              <a:t>Stipulation XI in the PA : Unanticipated Discoveries</a:t>
            </a:r>
          </a:p>
          <a:p>
            <a:endParaRPr lang="en-US" b="1" dirty="0"/>
          </a:p>
          <a:p>
            <a:endParaRPr lang="en-US" dirty="0" smtClean="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1" y="54653"/>
            <a:ext cx="1051559" cy="391758"/>
          </a:xfrm>
          <a:prstGeom prst="rect">
            <a:avLst/>
          </a:prstGeom>
        </p:spPr>
      </p:pic>
    </p:spTree>
    <p:extLst>
      <p:ext uri="{BB962C8B-B14F-4D97-AF65-F5344CB8AC3E}">
        <p14:creationId xmlns:p14="http://schemas.microsoft.com/office/powerpoint/2010/main" val="28395035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6062" y="367235"/>
            <a:ext cx="6448926" cy="3570208"/>
          </a:xfrm>
          <a:prstGeom prst="rect">
            <a:avLst/>
          </a:prstGeom>
          <a:noFill/>
        </p:spPr>
        <p:txBody>
          <a:bodyPr wrap="square" rtlCol="0">
            <a:spAutoFit/>
          </a:bodyPr>
          <a:lstStyle/>
          <a:p>
            <a:r>
              <a:rPr lang="en-US" sz="2600" u="sng" dirty="0" smtClean="0">
                <a:latin typeface="Arial" panose="020B0604020202020204" pitchFamily="34" charset="0"/>
                <a:cs typeface="Arial" panose="020B0604020202020204" pitchFamily="34" charset="0"/>
              </a:rPr>
              <a:t>Historic </a:t>
            </a:r>
            <a:r>
              <a:rPr lang="en-US" sz="2600" u="sng" dirty="0" smtClean="0">
                <a:latin typeface="Arial" panose="020B0604020202020204" pitchFamily="34" charset="0"/>
                <a:cs typeface="Arial" panose="020B0604020202020204" pitchFamily="34" charset="0"/>
              </a:rPr>
              <a:t>sites/structures </a:t>
            </a:r>
            <a:r>
              <a:rPr lang="en-US" sz="2600" u="sng" dirty="0" smtClean="0">
                <a:latin typeface="Arial" panose="020B0604020202020204" pitchFamily="34" charset="0"/>
                <a:cs typeface="Arial" panose="020B0604020202020204" pitchFamily="34" charset="0"/>
              </a:rPr>
              <a:t>encountered</a:t>
            </a:r>
          </a:p>
          <a:p>
            <a:endParaRPr lang="en-US" sz="2000" u="sng"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Roads</a:t>
            </a:r>
          </a:p>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Wells</a:t>
            </a:r>
          </a:p>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Foundations, Walls, and Other Features</a:t>
            </a:r>
          </a:p>
          <a:p>
            <a:pPr marL="342900" indent="-3429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Artifacts – ceramics, glass, building materials (nails and bricks), personal items, metal, and faunal remains </a:t>
            </a:r>
            <a:endParaRPr lang="en-US" sz="22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endParaRPr lang="en-US" sz="1400" u="sng" dirty="0" smtClean="0"/>
          </a:p>
          <a:p>
            <a:pPr marL="342900" indent="-342900">
              <a:buFont typeface="Wingdings" panose="05000000000000000000" pitchFamily="2" charset="2"/>
              <a:buChar char="v"/>
            </a:pPr>
            <a:endParaRPr lang="en-US" sz="1400" u="sng" dirty="0" smtClean="0"/>
          </a:p>
          <a:p>
            <a:pPr marL="342900" indent="-342900">
              <a:buFont typeface="Arial" panose="020B0604020202020204" pitchFamily="34" charset="0"/>
              <a:buChar char="•"/>
            </a:pPr>
            <a:endParaRPr lang="en-US" sz="2000" u="sng"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617" r="10164"/>
          <a:stretch/>
        </p:blipFill>
        <p:spPr>
          <a:xfrm>
            <a:off x="4860171" y="1855494"/>
            <a:ext cx="6932479" cy="486109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171" y="1226279"/>
            <a:ext cx="6743754" cy="5057815"/>
          </a:xfrm>
          <a:prstGeom prst="rect">
            <a:avLst/>
          </a:prstGeom>
        </p:spPr>
      </p:pic>
    </p:spTree>
    <p:extLst>
      <p:ext uri="{BB962C8B-B14F-4D97-AF65-F5344CB8AC3E}">
        <p14:creationId xmlns:p14="http://schemas.microsoft.com/office/powerpoint/2010/main" val="181521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3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300"/>
                                        <p:tgtEl>
                                          <p:spTgt spid="5"/>
                                        </p:tgtEl>
                                      </p:cBhvr>
                                    </p:animEffect>
                                    <p:set>
                                      <p:cBhvr>
                                        <p:cTn id="20" dur="1" fill="hold">
                                          <p:stCondLst>
                                            <p:cond delay="2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8142" y="2489062"/>
            <a:ext cx="5715000" cy="42862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062" y="164633"/>
            <a:ext cx="5673661" cy="425524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0191" y="290363"/>
            <a:ext cx="8966672" cy="6260733"/>
          </a:xfrm>
          <a:prstGeom prst="rect">
            <a:avLst/>
          </a:prstGeom>
        </p:spPr>
      </p:pic>
      <p:pic>
        <p:nvPicPr>
          <p:cNvPr id="2" name="Picture 1"/>
          <p:cNvPicPr>
            <a:picLocks noChangeAspect="1"/>
          </p:cNvPicPr>
          <p:nvPr/>
        </p:nvPicPr>
        <p:blipFill>
          <a:blip r:embed="rId6"/>
          <a:stretch>
            <a:fillRect/>
          </a:stretch>
        </p:blipFill>
        <p:spPr>
          <a:xfrm>
            <a:off x="3874750" y="290363"/>
            <a:ext cx="4942384" cy="6135003"/>
          </a:xfrm>
          <a:prstGeom prst="rect">
            <a:avLst/>
          </a:prstGeom>
        </p:spPr>
      </p:pic>
    </p:spTree>
    <p:extLst>
      <p:ext uri="{BB962C8B-B14F-4D97-AF65-F5344CB8AC3E}">
        <p14:creationId xmlns:p14="http://schemas.microsoft.com/office/powerpoint/2010/main" val="312253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300"/>
                                        <p:tgtEl>
                                          <p:spTgt spid="4"/>
                                        </p:tgtEl>
                                      </p:cBhvr>
                                    </p:animEffect>
                                    <p:set>
                                      <p:cBhvr>
                                        <p:cTn id="17" dur="1" fill="hold">
                                          <p:stCondLst>
                                            <p:cond delay="2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400" fill="hold"/>
                                        <p:tgtEl>
                                          <p:spTgt spid="3"/>
                                        </p:tgtEl>
                                        <p:attrNameLst>
                                          <p:attrName>ppt_w</p:attrName>
                                        </p:attrNameLst>
                                      </p:cBhvr>
                                      <p:tavLst>
                                        <p:tav tm="0">
                                          <p:val>
                                            <p:fltVal val="0"/>
                                          </p:val>
                                        </p:tav>
                                        <p:tav tm="100000">
                                          <p:val>
                                            <p:strVal val="#ppt_w"/>
                                          </p:val>
                                        </p:tav>
                                      </p:tavLst>
                                    </p:anim>
                                    <p:anim calcmode="lin" valueType="num">
                                      <p:cBhvr>
                                        <p:cTn id="27" dur="400" fill="hold"/>
                                        <p:tgtEl>
                                          <p:spTgt spid="3"/>
                                        </p:tgtEl>
                                        <p:attrNameLst>
                                          <p:attrName>ppt_h</p:attrName>
                                        </p:attrNameLst>
                                      </p:cBhvr>
                                      <p:tavLst>
                                        <p:tav tm="0">
                                          <p:val>
                                            <p:fltVal val="0"/>
                                          </p:val>
                                        </p:tav>
                                        <p:tav tm="100000">
                                          <p:val>
                                            <p:strVal val="#ppt_h"/>
                                          </p:val>
                                        </p:tav>
                                      </p:tavLst>
                                    </p:anim>
                                    <p:anim calcmode="lin" valueType="num">
                                      <p:cBhvr>
                                        <p:cTn id="28" dur="400" fill="hold"/>
                                        <p:tgtEl>
                                          <p:spTgt spid="3"/>
                                        </p:tgtEl>
                                        <p:attrNameLst>
                                          <p:attrName>style.rotation</p:attrName>
                                        </p:attrNameLst>
                                      </p:cBhvr>
                                      <p:tavLst>
                                        <p:tav tm="0">
                                          <p:val>
                                            <p:fltVal val="90"/>
                                          </p:val>
                                        </p:tav>
                                        <p:tav tm="100000">
                                          <p:val>
                                            <p:fltVal val="0"/>
                                          </p:val>
                                        </p:tav>
                                      </p:tavLst>
                                    </p:anim>
                                    <p:animEffect transition="in" filter="fade">
                                      <p:cBhvr>
                                        <p:cTn id="29" dur="4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200"/>
                                        <p:tgtEl>
                                          <p:spTgt spid="3"/>
                                        </p:tgtEl>
                                        <p:attrNameLst>
                                          <p:attrName>ppt_w</p:attrName>
                                        </p:attrNameLst>
                                      </p:cBhvr>
                                      <p:tavLst>
                                        <p:tav tm="0">
                                          <p:val>
                                            <p:strVal val="ppt_w"/>
                                          </p:val>
                                        </p:tav>
                                        <p:tav tm="100000">
                                          <p:val>
                                            <p:fltVal val="0"/>
                                          </p:val>
                                        </p:tav>
                                      </p:tavLst>
                                    </p:anim>
                                    <p:anim calcmode="lin" valueType="num">
                                      <p:cBhvr>
                                        <p:cTn id="34" dur="200"/>
                                        <p:tgtEl>
                                          <p:spTgt spid="3"/>
                                        </p:tgtEl>
                                        <p:attrNameLst>
                                          <p:attrName>ppt_h</p:attrName>
                                        </p:attrNameLst>
                                      </p:cBhvr>
                                      <p:tavLst>
                                        <p:tav tm="0">
                                          <p:val>
                                            <p:strVal val="ppt_h"/>
                                          </p:val>
                                        </p:tav>
                                        <p:tav tm="100000">
                                          <p:val>
                                            <p:fltVal val="0"/>
                                          </p:val>
                                        </p:tav>
                                      </p:tavLst>
                                    </p:anim>
                                    <p:animEffect transition="out" filter="fade">
                                      <p:cBhvr>
                                        <p:cTn id="35" dur="200"/>
                                        <p:tgtEl>
                                          <p:spTgt spid="3"/>
                                        </p:tgtEl>
                                      </p:cBhvr>
                                    </p:animEffect>
                                    <p:set>
                                      <p:cBhvr>
                                        <p:cTn id="36" dur="1" fill="hold">
                                          <p:stCondLst>
                                            <p:cond delay="1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35342" y="135094"/>
            <a:ext cx="4293120" cy="2959905"/>
          </a:xfrm>
          <a:prstGeom prst="rect">
            <a:avLst/>
          </a:prstGeom>
        </p:spPr>
      </p:pic>
      <p:pic>
        <p:nvPicPr>
          <p:cNvPr id="7" name="Picture 6"/>
          <p:cNvPicPr>
            <a:picLocks noChangeAspect="1"/>
          </p:cNvPicPr>
          <p:nvPr/>
        </p:nvPicPr>
        <p:blipFill>
          <a:blip r:embed="rId4"/>
          <a:stretch>
            <a:fillRect/>
          </a:stretch>
        </p:blipFill>
        <p:spPr>
          <a:xfrm>
            <a:off x="5928407" y="135094"/>
            <a:ext cx="5505628" cy="586660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732" y="3280410"/>
            <a:ext cx="4294328" cy="3220746"/>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3256" b="1336"/>
          <a:stretch/>
        </p:blipFill>
        <p:spPr>
          <a:xfrm>
            <a:off x="3604051" y="1425219"/>
            <a:ext cx="4349515" cy="3710382"/>
          </a:xfrm>
          <a:prstGeom prst="rect">
            <a:avLst/>
          </a:prstGeom>
        </p:spPr>
      </p:pic>
    </p:spTree>
    <p:extLst>
      <p:ext uri="{BB962C8B-B14F-4D97-AF65-F5344CB8AC3E}">
        <p14:creationId xmlns:p14="http://schemas.microsoft.com/office/powerpoint/2010/main" val="357377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600" fill="hold"/>
                                        <p:tgtEl>
                                          <p:spTgt spid="3"/>
                                        </p:tgtEl>
                                        <p:attrNameLst>
                                          <p:attrName>ppt_w</p:attrName>
                                        </p:attrNameLst>
                                      </p:cBhvr>
                                      <p:tavLst>
                                        <p:tav tm="0">
                                          <p:val>
                                            <p:fltVal val="0"/>
                                          </p:val>
                                        </p:tav>
                                        <p:tav tm="100000">
                                          <p:val>
                                            <p:strVal val="#ppt_w"/>
                                          </p:val>
                                        </p:tav>
                                      </p:tavLst>
                                    </p:anim>
                                    <p:anim calcmode="lin" valueType="num">
                                      <p:cBhvr>
                                        <p:cTn id="20" dur="600" fill="hold"/>
                                        <p:tgtEl>
                                          <p:spTgt spid="3"/>
                                        </p:tgtEl>
                                        <p:attrNameLst>
                                          <p:attrName>ppt_h</p:attrName>
                                        </p:attrNameLst>
                                      </p:cBhvr>
                                      <p:tavLst>
                                        <p:tav tm="0">
                                          <p:val>
                                            <p:fltVal val="0"/>
                                          </p:val>
                                        </p:tav>
                                        <p:tav tm="100000">
                                          <p:val>
                                            <p:strVal val="#ppt_h"/>
                                          </p:val>
                                        </p:tav>
                                      </p:tavLst>
                                    </p:anim>
                                    <p:anim calcmode="lin" valueType="num">
                                      <p:cBhvr>
                                        <p:cTn id="21" dur="600" fill="hold"/>
                                        <p:tgtEl>
                                          <p:spTgt spid="3"/>
                                        </p:tgtEl>
                                        <p:attrNameLst>
                                          <p:attrName>style.rotation</p:attrName>
                                        </p:attrNameLst>
                                      </p:cBhvr>
                                      <p:tavLst>
                                        <p:tav tm="0">
                                          <p:val>
                                            <p:fltVal val="90"/>
                                          </p:val>
                                        </p:tav>
                                        <p:tav tm="100000">
                                          <p:val>
                                            <p:fltVal val="0"/>
                                          </p:val>
                                        </p:tav>
                                      </p:tavLst>
                                    </p:anim>
                                    <p:animEffect transition="in" filter="fade">
                                      <p:cBhvr>
                                        <p:cTn id="22" dur="6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1360" y="362816"/>
            <a:ext cx="5548354" cy="1815882"/>
          </a:xfrm>
          <a:prstGeom prst="rect">
            <a:avLst/>
          </a:prstGeom>
        </p:spPr>
        <p:txBody>
          <a:bodyPr wrap="square">
            <a:spAutoFit/>
          </a:bodyPr>
          <a:lstStyle/>
          <a:p>
            <a:r>
              <a:rPr lang="en-US" sz="2600" u="sng" dirty="0" smtClean="0">
                <a:latin typeface="Arial" panose="020B0604020202020204" pitchFamily="34" charset="0"/>
                <a:cs typeface="Arial" panose="020B0604020202020204" pitchFamily="34" charset="0"/>
              </a:rPr>
              <a:t>Native </a:t>
            </a:r>
            <a:r>
              <a:rPr lang="en-US" sz="2600" u="sng" dirty="0">
                <a:latin typeface="Arial" panose="020B0604020202020204" pitchFamily="34" charset="0"/>
                <a:cs typeface="Arial" panose="020B0604020202020204" pitchFamily="34" charset="0"/>
              </a:rPr>
              <a:t>American </a:t>
            </a:r>
            <a:r>
              <a:rPr lang="en-US" sz="2600" u="sng" dirty="0" smtClean="0">
                <a:latin typeface="Arial" panose="020B0604020202020204" pitchFamily="34" charset="0"/>
                <a:cs typeface="Arial" panose="020B0604020202020204" pitchFamily="34" charset="0"/>
              </a:rPr>
              <a:t>sites encountered</a:t>
            </a:r>
          </a:p>
          <a:p>
            <a:endParaRPr lang="en-US" sz="2000" u="sng"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smtClean="0">
                <a:latin typeface="Arial" panose="020B0604020202020204" pitchFamily="34" charset="0"/>
                <a:cs typeface="Arial" panose="020B0604020202020204" pitchFamily="34" charset="0"/>
              </a:rPr>
              <a:t>Flakes, pottery, bifaces or other tools, arrowheads</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or fragments</a:t>
            </a:r>
          </a:p>
          <a:p>
            <a:pPr marL="285750" indent="-285750">
              <a:buFont typeface="Arial" panose="020B0604020202020204" pitchFamily="34" charset="0"/>
              <a:buChar char="•"/>
            </a:pPr>
            <a:r>
              <a:rPr lang="en-US" sz="2200" dirty="0" smtClean="0">
                <a:latin typeface="Arial" panose="020B0604020202020204" pitchFamily="34" charset="0"/>
                <a:cs typeface="Arial" panose="020B0604020202020204" pitchFamily="34" charset="0"/>
              </a:rPr>
              <a:t>Rock </a:t>
            </a:r>
            <a:r>
              <a:rPr lang="en-US" sz="2200" dirty="0">
                <a:latin typeface="Arial" panose="020B0604020202020204" pitchFamily="34" charset="0"/>
                <a:cs typeface="Arial" panose="020B0604020202020204" pitchFamily="34" charset="0"/>
              </a:rPr>
              <a:t>piles (possible burials</a:t>
            </a: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6530048" y="150969"/>
            <a:ext cx="5154533" cy="3861363"/>
          </a:xfrm>
          <a:prstGeom prst="rect">
            <a:avLst/>
          </a:prstGeom>
        </p:spPr>
      </p:pic>
      <p:pic>
        <p:nvPicPr>
          <p:cNvPr id="4" name="Picture 3"/>
          <p:cNvPicPr>
            <a:picLocks noChangeAspect="1"/>
          </p:cNvPicPr>
          <p:nvPr/>
        </p:nvPicPr>
        <p:blipFill>
          <a:blip r:embed="rId4"/>
          <a:stretch>
            <a:fillRect/>
          </a:stretch>
        </p:blipFill>
        <p:spPr>
          <a:xfrm>
            <a:off x="1022620" y="2780102"/>
            <a:ext cx="5405834" cy="3695581"/>
          </a:xfrm>
          <a:prstGeom prst="rect">
            <a:avLst/>
          </a:prstGeom>
        </p:spPr>
      </p:pic>
      <p:pic>
        <p:nvPicPr>
          <p:cNvPr id="5" name="Picture 4"/>
          <p:cNvPicPr>
            <a:picLocks noChangeAspect="1"/>
          </p:cNvPicPr>
          <p:nvPr/>
        </p:nvPicPr>
        <p:blipFill>
          <a:blip r:embed="rId5"/>
          <a:stretch>
            <a:fillRect/>
          </a:stretch>
        </p:blipFill>
        <p:spPr>
          <a:xfrm>
            <a:off x="6499714" y="89386"/>
            <a:ext cx="5284616" cy="5926673"/>
          </a:xfrm>
          <a:prstGeom prst="rect">
            <a:avLst/>
          </a:prstGeom>
        </p:spPr>
      </p:pic>
      <p:pic>
        <p:nvPicPr>
          <p:cNvPr id="6" name="Picture 5"/>
          <p:cNvPicPr>
            <a:picLocks noChangeAspect="1"/>
          </p:cNvPicPr>
          <p:nvPr/>
        </p:nvPicPr>
        <p:blipFill>
          <a:blip r:embed="rId6"/>
          <a:stretch>
            <a:fillRect/>
          </a:stretch>
        </p:blipFill>
        <p:spPr>
          <a:xfrm>
            <a:off x="1411277" y="2324535"/>
            <a:ext cx="4429028" cy="4407735"/>
          </a:xfrm>
          <a:prstGeom prst="rect">
            <a:avLst/>
          </a:prstGeom>
        </p:spPr>
      </p:pic>
    </p:spTree>
    <p:extLst>
      <p:ext uri="{BB962C8B-B14F-4D97-AF65-F5344CB8AC3E}">
        <p14:creationId xmlns:p14="http://schemas.microsoft.com/office/powerpoint/2010/main" val="132860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600"/>
                                        <p:tgtEl>
                                          <p:spTgt spid="4"/>
                                        </p:tgtEl>
                                      </p:cBhvr>
                                    </p:animEffect>
                                    <p:anim calcmode="lin" valueType="num">
                                      <p:cBhvr>
                                        <p:cTn id="12" dur="600"/>
                                        <p:tgtEl>
                                          <p:spTgt spid="4"/>
                                        </p:tgtEl>
                                        <p:attrNameLst>
                                          <p:attrName>ppt_x</p:attrName>
                                        </p:attrNameLst>
                                      </p:cBhvr>
                                      <p:tavLst>
                                        <p:tav tm="0">
                                          <p:val>
                                            <p:strVal val="ppt_x"/>
                                          </p:val>
                                        </p:tav>
                                        <p:tav tm="100000">
                                          <p:val>
                                            <p:strVal val="ppt_x"/>
                                          </p:val>
                                        </p:tav>
                                      </p:tavLst>
                                    </p:anim>
                                    <p:anim calcmode="lin" valueType="num">
                                      <p:cBhvr>
                                        <p:cTn id="13" dur="600"/>
                                        <p:tgtEl>
                                          <p:spTgt spid="4"/>
                                        </p:tgtEl>
                                        <p:attrNameLst>
                                          <p:attrName>ppt_y</p:attrName>
                                        </p:attrNameLst>
                                      </p:cBhvr>
                                      <p:tavLst>
                                        <p:tav tm="0">
                                          <p:val>
                                            <p:strVal val="ppt_y"/>
                                          </p:val>
                                        </p:tav>
                                        <p:tav tm="100000">
                                          <p:val>
                                            <p:strVal val="ppt_y+.1"/>
                                          </p:val>
                                        </p:tav>
                                      </p:tavLst>
                                    </p:anim>
                                    <p:set>
                                      <p:cBhvr>
                                        <p:cTn id="14" dur="1" fill="hold">
                                          <p:stCondLst>
                                            <p:cond delay="5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6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6428" y="713979"/>
            <a:ext cx="10745042" cy="6586418"/>
          </a:xfrm>
          <a:prstGeom prst="rect">
            <a:avLst/>
          </a:prstGeom>
          <a:noFill/>
        </p:spPr>
        <p:txBody>
          <a:bodyPr wrap="square" rtlCol="0">
            <a:spAutoFit/>
          </a:bodyPr>
          <a:lstStyle/>
          <a:p>
            <a:endParaRPr lang="en-US" sz="2000" dirty="0" smtClean="0"/>
          </a:p>
          <a:p>
            <a:r>
              <a:rPr lang="en-US" sz="2600" u="sng" dirty="0" smtClean="0">
                <a:latin typeface="Arial" panose="020B0604020202020204" pitchFamily="34" charset="0"/>
                <a:cs typeface="Arial" panose="020B0604020202020204" pitchFamily="34" charset="0"/>
              </a:rPr>
              <a:t>Procedures</a:t>
            </a:r>
          </a:p>
          <a:p>
            <a:endParaRPr lang="en-US" sz="2600" u="sng"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Halt construction in a 200-foot buffer</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Secure the area – flag or fence off are and cover remains with a canvas tarp</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Notify </a:t>
            </a:r>
            <a:r>
              <a:rPr lang="en-US" sz="2400" dirty="0" err="1">
                <a:latin typeface="Arial" panose="020B0604020202020204" pitchFamily="34" charset="0"/>
                <a:cs typeface="Arial" panose="020B0604020202020204" pitchFamily="34" charset="0"/>
              </a:rPr>
              <a:t>A</a:t>
            </a:r>
            <a:r>
              <a:rPr lang="en-US" sz="2400" cap="small" dirty="0" err="1">
                <a:latin typeface="Arial" panose="020B0604020202020204" pitchFamily="34" charset="0"/>
                <a:cs typeface="Arial" panose="020B0604020202020204" pitchFamily="34" charset="0"/>
              </a:rPr>
              <a:t>r</a:t>
            </a:r>
            <a:r>
              <a:rPr lang="en-US" sz="2400" dirty="0" err="1">
                <a:latin typeface="Arial" panose="020B0604020202020204" pitchFamily="34" charset="0"/>
                <a:cs typeface="Arial" panose="020B0604020202020204" pitchFamily="34" charset="0"/>
              </a:rPr>
              <a:t>DOT</a:t>
            </a:r>
            <a:r>
              <a:rPr lang="en-US" sz="2400" dirty="0">
                <a:latin typeface="Arial" panose="020B0604020202020204" pitchFamily="34" charset="0"/>
                <a:cs typeface="Arial" panose="020B0604020202020204" pitchFamily="34" charset="0"/>
              </a:rPr>
              <a:t> Cultural Resources personnel </a:t>
            </a:r>
          </a:p>
          <a:p>
            <a:pPr marL="342900" indent="-342900">
              <a:buFont typeface="Arial" panose="020B0604020202020204" pitchFamily="34" charset="0"/>
              <a:buChar char="•"/>
            </a:pPr>
            <a:r>
              <a:rPr lang="en-US" sz="2400" dirty="0" err="1" smtClean="0">
                <a:latin typeface="Arial" panose="020B0604020202020204" pitchFamily="34" charset="0"/>
                <a:cs typeface="Arial" panose="020B0604020202020204" pitchFamily="34" charset="0"/>
              </a:rPr>
              <a:t>A</a:t>
            </a:r>
            <a:r>
              <a:rPr lang="en-US" sz="2400" cap="small" dirty="0" err="1" smtClean="0">
                <a:latin typeface="Arial" panose="020B0604020202020204" pitchFamily="34" charset="0"/>
                <a:cs typeface="Arial" panose="020B0604020202020204" pitchFamily="34" charset="0"/>
              </a:rPr>
              <a:t>r</a:t>
            </a:r>
            <a:r>
              <a:rPr lang="en-US" sz="2400" dirty="0" err="1" smtClean="0">
                <a:latin typeface="Arial" panose="020B0604020202020204" pitchFamily="34" charset="0"/>
                <a:cs typeface="Arial" panose="020B0604020202020204" pitchFamily="34" charset="0"/>
              </a:rPr>
              <a:t>DOT</a:t>
            </a:r>
            <a:r>
              <a:rPr lang="en-US" sz="2400" dirty="0">
                <a:latin typeface="Arial" panose="020B0604020202020204" pitchFamily="34" charset="0"/>
                <a:cs typeface="Arial" panose="020B0604020202020204" pitchFamily="34" charset="0"/>
              </a:rPr>
              <a:t> Cultural Resources </a:t>
            </a:r>
            <a:r>
              <a:rPr lang="en-US" sz="2400" dirty="0" smtClean="0">
                <a:latin typeface="Arial" panose="020B0604020202020204" pitchFamily="34" charset="0"/>
                <a:cs typeface="Arial" panose="020B0604020202020204" pitchFamily="34" charset="0"/>
              </a:rPr>
              <a:t>shall notify the Chief Medical Examiner and consulting parties.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Identify remains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Plan for avoidance, minimizing, or mitigating </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If cannot avoid by redesign, then the consulting parties will have to agree upon a plan.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Follow plan and document </a:t>
            </a:r>
            <a:r>
              <a:rPr lang="en-US" sz="2400" dirty="0" smtClean="0">
                <a:latin typeface="Arial" panose="020B0604020202020204" pitchFamily="34" charset="0"/>
                <a:cs typeface="Arial" panose="020B0604020202020204" pitchFamily="34" charset="0"/>
              </a:rPr>
              <a:t>findings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Once cultural resources have received approval, then work can continue in that area. </a:t>
            </a:r>
          </a:p>
          <a:p>
            <a:endParaRPr lang="en-US" dirty="0" smtClean="0"/>
          </a:p>
          <a:p>
            <a:r>
              <a:rPr lang="en-US" dirty="0" smtClean="0"/>
              <a:t> </a:t>
            </a:r>
            <a:endParaRPr lang="en-US" dirty="0"/>
          </a:p>
        </p:txBody>
      </p:sp>
      <p:pic>
        <p:nvPicPr>
          <p:cNvPr id="4" name="Content Placeholder 3" descr="AHTD_PowerPoint_SlideTemplate_textpages_footer1.jpg"/>
          <p:cNvPicPr>
            <a:picLocks noChangeAspect="1"/>
          </p:cNvPicPr>
          <p:nvPr/>
        </p:nvPicPr>
        <p:blipFill>
          <a:blip r:embed="rId3" cstate="print"/>
          <a:stretch>
            <a:fillRect/>
          </a:stretch>
        </p:blipFill>
        <p:spPr>
          <a:xfrm>
            <a:off x="0" y="0"/>
            <a:ext cx="12192000" cy="888997"/>
          </a:xfrm>
          <a:prstGeom prst="rect">
            <a:avLst/>
          </a:prstGeom>
          <a:noFill/>
          <a:ln>
            <a:noFill/>
          </a:ln>
        </p:spPr>
      </p:pic>
      <p:sp>
        <p:nvSpPr>
          <p:cNvPr id="2" name="TextBox 1"/>
          <p:cNvSpPr txBox="1"/>
          <p:nvPr/>
        </p:nvSpPr>
        <p:spPr>
          <a:xfrm>
            <a:off x="1016428" y="113815"/>
            <a:ext cx="10603831" cy="646331"/>
          </a:xfrm>
          <a:prstGeom prst="rect">
            <a:avLst/>
          </a:prstGeom>
          <a:noFill/>
        </p:spPr>
        <p:txBody>
          <a:bodyPr wrap="square" rtlCol="0">
            <a:spAutoFit/>
          </a:bodyPr>
          <a:lstStyle/>
          <a:p>
            <a:pPr algn="ctr"/>
            <a:r>
              <a:rPr lang="en-US" sz="3600" b="1" dirty="0" smtClean="0">
                <a:solidFill>
                  <a:schemeClr val="bg1"/>
                </a:solidFill>
                <a:latin typeface="Arial Narrow" panose="020B0606020202030204" pitchFamily="34" charset="0"/>
              </a:rPr>
              <a:t>Stipulation XII in the PA : Treatment of Human Remains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1" y="54653"/>
            <a:ext cx="1051559" cy="391758"/>
          </a:xfrm>
          <a:prstGeom prst="rect">
            <a:avLst/>
          </a:prstGeom>
        </p:spPr>
      </p:pic>
    </p:spTree>
    <p:extLst>
      <p:ext uri="{BB962C8B-B14F-4D97-AF65-F5344CB8AC3E}">
        <p14:creationId xmlns:p14="http://schemas.microsoft.com/office/powerpoint/2010/main" val="3049957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048000" y="3252029"/>
            <a:ext cx="6096000" cy="353943"/>
          </a:xfrm>
          <a:prstGeom prst="rect">
            <a:avLst/>
          </a:prstGeom>
        </p:spPr>
        <p:txBody>
          <a:bodyPr>
            <a:spAutoFit/>
          </a:bodyPr>
          <a:lstStyle/>
          <a:p>
            <a:endParaRPr lang="en-US" sz="700" dirty="0">
              <a:latin typeface="Times New Roman" panose="02020603050405020304" pitchFamily="18" charset="0"/>
            </a:endParaRPr>
          </a:p>
          <a:p>
            <a:endParaRPr lang="en-US" sz="1000" dirty="0">
              <a:latin typeface="Times New Roman" panose="02020603050405020304" pitchFamily="18" charset="0"/>
            </a:endParaRPr>
          </a:p>
        </p:txBody>
      </p:sp>
      <p:sp>
        <p:nvSpPr>
          <p:cNvPr id="16" name="Rectangle 15"/>
          <p:cNvSpPr/>
          <p:nvPr/>
        </p:nvSpPr>
        <p:spPr>
          <a:xfrm>
            <a:off x="3048000" y="3252029"/>
            <a:ext cx="6096000" cy="353943"/>
          </a:xfrm>
          <a:prstGeom prst="rect">
            <a:avLst/>
          </a:prstGeom>
        </p:spPr>
        <p:txBody>
          <a:bodyPr>
            <a:spAutoFit/>
          </a:bodyPr>
          <a:lstStyle/>
          <a:p>
            <a:endParaRPr lang="en-US" sz="700" dirty="0">
              <a:latin typeface="Times New Roman" panose="02020603050405020304" pitchFamily="18" charset="0"/>
            </a:endParaRPr>
          </a:p>
          <a:p>
            <a:endParaRPr lang="en-US" sz="1000" dirty="0">
              <a:latin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7111" y="57655"/>
            <a:ext cx="5253143" cy="393985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7" y="2827187"/>
            <a:ext cx="5044440" cy="378333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1095" y="194310"/>
            <a:ext cx="7772980" cy="5829736"/>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1095" y="194310"/>
            <a:ext cx="8440214" cy="6330162"/>
          </a:xfrm>
          <a:prstGeom prst="rect">
            <a:avLst/>
          </a:prstGeom>
        </p:spPr>
      </p:pic>
    </p:spTree>
    <p:extLst>
      <p:ext uri="{BB962C8B-B14F-4D97-AF65-F5344CB8AC3E}">
        <p14:creationId xmlns:p14="http://schemas.microsoft.com/office/powerpoint/2010/main" val="282168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45">
                                          <p:stCondLst>
                                            <p:cond delay="0"/>
                                          </p:stCondLst>
                                        </p:cTn>
                                        <p:tgtEl>
                                          <p:spTgt spid="3"/>
                                        </p:tgtEl>
                                      </p:cBhvr>
                                    </p:animEffect>
                                    <p:anim calcmode="lin" valueType="num">
                                      <p:cBhvr>
                                        <p:cTn id="13" dur="455"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8" dur="6">
                                          <p:stCondLst>
                                            <p:cond delay="163"/>
                                          </p:stCondLst>
                                        </p:cTn>
                                        <p:tgtEl>
                                          <p:spTgt spid="3"/>
                                        </p:tgtEl>
                                      </p:cBhvr>
                                      <p:to x="100000" y="60000"/>
                                    </p:animScale>
                                    <p:animScale>
                                      <p:cBhvr>
                                        <p:cTn id="19" dur="41" decel="50000">
                                          <p:stCondLst>
                                            <p:cond delay="169"/>
                                          </p:stCondLst>
                                        </p:cTn>
                                        <p:tgtEl>
                                          <p:spTgt spid="3"/>
                                        </p:tgtEl>
                                      </p:cBhvr>
                                      <p:to x="100000" y="100000"/>
                                    </p:animScale>
                                    <p:animScale>
                                      <p:cBhvr>
                                        <p:cTn id="20" dur="6">
                                          <p:stCondLst>
                                            <p:cond delay="328"/>
                                          </p:stCondLst>
                                        </p:cTn>
                                        <p:tgtEl>
                                          <p:spTgt spid="3"/>
                                        </p:tgtEl>
                                      </p:cBhvr>
                                      <p:to x="100000" y="80000"/>
                                    </p:animScale>
                                    <p:animScale>
                                      <p:cBhvr>
                                        <p:cTn id="21" dur="41" decel="50000">
                                          <p:stCondLst>
                                            <p:cond delay="335"/>
                                          </p:stCondLst>
                                        </p:cTn>
                                        <p:tgtEl>
                                          <p:spTgt spid="3"/>
                                        </p:tgtEl>
                                      </p:cBhvr>
                                      <p:to x="100000" y="100000"/>
                                    </p:animScale>
                                    <p:animScale>
                                      <p:cBhvr>
                                        <p:cTn id="22" dur="6">
                                          <p:stCondLst>
                                            <p:cond delay="410"/>
                                          </p:stCondLst>
                                        </p:cTn>
                                        <p:tgtEl>
                                          <p:spTgt spid="3"/>
                                        </p:tgtEl>
                                      </p:cBhvr>
                                      <p:to x="100000" y="90000"/>
                                    </p:animScale>
                                    <p:animScale>
                                      <p:cBhvr>
                                        <p:cTn id="23" dur="41" decel="50000">
                                          <p:stCondLst>
                                            <p:cond delay="417"/>
                                          </p:stCondLst>
                                        </p:cTn>
                                        <p:tgtEl>
                                          <p:spTgt spid="3"/>
                                        </p:tgtEl>
                                      </p:cBhvr>
                                      <p:to x="100000" y="100000"/>
                                    </p:animScale>
                                    <p:animScale>
                                      <p:cBhvr>
                                        <p:cTn id="24" dur="6">
                                          <p:stCondLst>
                                            <p:cond delay="452"/>
                                          </p:stCondLst>
                                        </p:cTn>
                                        <p:tgtEl>
                                          <p:spTgt spid="3"/>
                                        </p:tgtEl>
                                      </p:cBhvr>
                                      <p:to x="100000" y="95000"/>
                                    </p:animScale>
                                    <p:animScale>
                                      <p:cBhvr>
                                        <p:cTn id="25" dur="41" decel="50000">
                                          <p:stCondLst>
                                            <p:cond delay="459"/>
                                          </p:stCondLst>
                                        </p:cTn>
                                        <p:tgtEl>
                                          <p:spTgt spid="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145">
                                          <p:stCondLst>
                                            <p:cond delay="0"/>
                                          </p:stCondLst>
                                        </p:cTn>
                                        <p:tgtEl>
                                          <p:spTgt spid="4"/>
                                        </p:tgtEl>
                                      </p:cBhvr>
                                    </p:animEffect>
                                    <p:anim calcmode="lin" valueType="num">
                                      <p:cBhvr>
                                        <p:cTn id="31" dur="455"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2"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3"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34"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35"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36" dur="6">
                                          <p:stCondLst>
                                            <p:cond delay="163"/>
                                          </p:stCondLst>
                                        </p:cTn>
                                        <p:tgtEl>
                                          <p:spTgt spid="4"/>
                                        </p:tgtEl>
                                      </p:cBhvr>
                                      <p:to x="100000" y="60000"/>
                                    </p:animScale>
                                    <p:animScale>
                                      <p:cBhvr>
                                        <p:cTn id="37" dur="41" decel="50000">
                                          <p:stCondLst>
                                            <p:cond delay="169"/>
                                          </p:stCondLst>
                                        </p:cTn>
                                        <p:tgtEl>
                                          <p:spTgt spid="4"/>
                                        </p:tgtEl>
                                      </p:cBhvr>
                                      <p:to x="100000" y="100000"/>
                                    </p:animScale>
                                    <p:animScale>
                                      <p:cBhvr>
                                        <p:cTn id="38" dur="6">
                                          <p:stCondLst>
                                            <p:cond delay="328"/>
                                          </p:stCondLst>
                                        </p:cTn>
                                        <p:tgtEl>
                                          <p:spTgt spid="4"/>
                                        </p:tgtEl>
                                      </p:cBhvr>
                                      <p:to x="100000" y="80000"/>
                                    </p:animScale>
                                    <p:animScale>
                                      <p:cBhvr>
                                        <p:cTn id="39" dur="41" decel="50000">
                                          <p:stCondLst>
                                            <p:cond delay="335"/>
                                          </p:stCondLst>
                                        </p:cTn>
                                        <p:tgtEl>
                                          <p:spTgt spid="4"/>
                                        </p:tgtEl>
                                      </p:cBhvr>
                                      <p:to x="100000" y="100000"/>
                                    </p:animScale>
                                    <p:animScale>
                                      <p:cBhvr>
                                        <p:cTn id="40" dur="6">
                                          <p:stCondLst>
                                            <p:cond delay="410"/>
                                          </p:stCondLst>
                                        </p:cTn>
                                        <p:tgtEl>
                                          <p:spTgt spid="4"/>
                                        </p:tgtEl>
                                      </p:cBhvr>
                                      <p:to x="100000" y="90000"/>
                                    </p:animScale>
                                    <p:animScale>
                                      <p:cBhvr>
                                        <p:cTn id="41" dur="41" decel="50000">
                                          <p:stCondLst>
                                            <p:cond delay="417"/>
                                          </p:stCondLst>
                                        </p:cTn>
                                        <p:tgtEl>
                                          <p:spTgt spid="4"/>
                                        </p:tgtEl>
                                      </p:cBhvr>
                                      <p:to x="100000" y="100000"/>
                                    </p:animScale>
                                    <p:animScale>
                                      <p:cBhvr>
                                        <p:cTn id="42" dur="6">
                                          <p:stCondLst>
                                            <p:cond delay="452"/>
                                          </p:stCondLst>
                                        </p:cTn>
                                        <p:tgtEl>
                                          <p:spTgt spid="4"/>
                                        </p:tgtEl>
                                      </p:cBhvr>
                                      <p:to x="100000" y="95000"/>
                                    </p:animScale>
                                    <p:animScale>
                                      <p:cBhvr>
                                        <p:cTn id="43" dur="41" decel="50000">
                                          <p:stCondLst>
                                            <p:cond delay="459"/>
                                          </p:stCondLst>
                                        </p:cTn>
                                        <p:tgtEl>
                                          <p:spTgt spid="4"/>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anim calcmode="lin" valueType="num">
                                      <p:cBhvr>
                                        <p:cTn id="49" dur="500" fill="hold"/>
                                        <p:tgtEl>
                                          <p:spTgt spid="26"/>
                                        </p:tgtEl>
                                        <p:attrNameLst>
                                          <p:attrName>ppt_x</p:attrName>
                                        </p:attrNameLst>
                                      </p:cBhvr>
                                      <p:tavLst>
                                        <p:tav tm="0">
                                          <p:val>
                                            <p:strVal val="#ppt_x"/>
                                          </p:val>
                                        </p:tav>
                                        <p:tav tm="100000">
                                          <p:val>
                                            <p:strVal val="#ppt_x"/>
                                          </p:val>
                                        </p:tav>
                                      </p:tavLst>
                                    </p:anim>
                                    <p:anim calcmode="lin" valueType="num">
                                      <p:cBhvr>
                                        <p:cTn id="5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374"/>
          <a:stretch/>
        </p:blipFill>
        <p:spPr>
          <a:xfrm>
            <a:off x="2255520" y="1033679"/>
            <a:ext cx="7680960" cy="5739194"/>
          </a:xfrm>
          <a:prstGeom prst="rect">
            <a:avLst/>
          </a:prstGeom>
        </p:spPr>
      </p:pic>
      <p:pic>
        <p:nvPicPr>
          <p:cNvPr id="3" name="Content Placeholder 3" descr="AHTD_PowerPoint_SlideTemplate_textpages_footer1.jpg"/>
          <p:cNvPicPr>
            <a:picLocks noChangeAspect="1"/>
          </p:cNvPicPr>
          <p:nvPr/>
        </p:nvPicPr>
        <p:blipFill>
          <a:blip r:embed="rId4" cstate="print"/>
          <a:stretch>
            <a:fillRect/>
          </a:stretch>
        </p:blipFill>
        <p:spPr>
          <a:xfrm>
            <a:off x="0" y="-78971"/>
            <a:ext cx="12192000" cy="988219"/>
          </a:xfrm>
          <a:prstGeom prst="rect">
            <a:avLst/>
          </a:prstGeom>
          <a:noFill/>
          <a:ln>
            <a:no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1" y="-45980"/>
            <a:ext cx="2529840" cy="942490"/>
          </a:xfrm>
          <a:prstGeom prst="rect">
            <a:avLst/>
          </a:prstGeom>
        </p:spPr>
      </p:pic>
      <p:sp>
        <p:nvSpPr>
          <p:cNvPr id="2" name="TextBox 1"/>
          <p:cNvSpPr txBox="1"/>
          <p:nvPr/>
        </p:nvSpPr>
        <p:spPr>
          <a:xfrm>
            <a:off x="4868435" y="1745278"/>
            <a:ext cx="3064730" cy="784830"/>
          </a:xfrm>
          <a:prstGeom prst="rect">
            <a:avLst/>
          </a:prstGeom>
          <a:noFill/>
        </p:spPr>
        <p:txBody>
          <a:bodyPr wrap="square" rtlCol="0">
            <a:spAutoFit/>
          </a:bodyPr>
          <a:lstStyle/>
          <a:p>
            <a:r>
              <a:rPr lang="en-US" sz="4500" dirty="0" smtClean="0"/>
              <a:t>Questions</a:t>
            </a:r>
            <a:endParaRPr lang="en-US" sz="4500" dirty="0"/>
          </a:p>
        </p:txBody>
      </p:sp>
    </p:spTree>
    <p:extLst>
      <p:ext uri="{BB962C8B-B14F-4D97-AF65-F5344CB8AC3E}">
        <p14:creationId xmlns:p14="http://schemas.microsoft.com/office/powerpoint/2010/main" val="429768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4887" y="1048027"/>
            <a:ext cx="10644809" cy="4139595"/>
          </a:xfrm>
          <a:prstGeom prst="rect">
            <a:avLst/>
          </a:prstGeom>
          <a:noFill/>
        </p:spPr>
        <p:txBody>
          <a:bodyPr wrap="square" rtlCol="0">
            <a:spAutoFit/>
          </a:bodyPr>
          <a:lstStyle/>
          <a:p>
            <a:pPr marL="455073" indent="-455073" defTabSz="1219140">
              <a:spcAft>
                <a:spcPts val="1800"/>
              </a:spcAft>
              <a:buFont typeface="Arial" panose="020B0604020202020204" pitchFamily="34" charset="0"/>
              <a:buChar char="•"/>
            </a:pPr>
            <a:r>
              <a:rPr lang="en-US" sz="4000" b="1" dirty="0" smtClean="0">
                <a:solidFill>
                  <a:prstClr val="black"/>
                </a:solidFill>
                <a:effectLst>
                  <a:outerShdw blurRad="177800" dist="88900" dir="5400000" algn="ctr" rotWithShape="0">
                    <a:prstClr val="white"/>
                  </a:outerShdw>
                </a:effectLst>
                <a:latin typeface="Arial Narrow" panose="020B0606020202030204" pitchFamily="34" charset="0"/>
              </a:rPr>
              <a:t>Section 106 of the National Historic </a:t>
            </a:r>
            <a:r>
              <a:rPr lang="en-US" sz="4000" b="1" dirty="0">
                <a:solidFill>
                  <a:prstClr val="black"/>
                </a:solidFill>
                <a:effectLst>
                  <a:outerShdw blurRad="177800" dist="88900" dir="5400000" algn="ctr" rotWithShape="0">
                    <a:prstClr val="white"/>
                  </a:outerShdw>
                </a:effectLst>
                <a:latin typeface="Arial Narrow" panose="020B0606020202030204" pitchFamily="34" charset="0"/>
              </a:rPr>
              <a:t>Preservation </a:t>
            </a:r>
            <a:r>
              <a:rPr lang="en-US" sz="4000" b="1" dirty="0" smtClean="0">
                <a:solidFill>
                  <a:prstClr val="black"/>
                </a:solidFill>
                <a:effectLst>
                  <a:outerShdw blurRad="177800" dist="88900" dir="5400000" algn="ctr" rotWithShape="0">
                    <a:prstClr val="white"/>
                  </a:outerShdw>
                </a:effectLst>
                <a:latin typeface="Arial Narrow" panose="020B0606020202030204" pitchFamily="34" charset="0"/>
              </a:rPr>
              <a:t>Act and implementing regulation, 36 CFR Part 800</a:t>
            </a:r>
          </a:p>
          <a:p>
            <a:pPr marL="571500" indent="55563" defTabSz="1219140">
              <a:buFont typeface="Courier New" panose="02070309020205020404" pitchFamily="49" charset="0"/>
              <a:buChar char="o"/>
            </a:pPr>
            <a:r>
              <a:rPr lang="en-US" sz="2400" b="1" dirty="0" smtClean="0">
                <a:solidFill>
                  <a:prstClr val="black"/>
                </a:solidFill>
                <a:effectLst>
                  <a:outerShdw blurRad="177800" dist="88900" dir="5400000" algn="ctr" rotWithShape="0">
                    <a:prstClr val="white"/>
                  </a:outerShdw>
                </a:effectLst>
                <a:latin typeface="Arial Narrow" panose="020B0606020202030204" pitchFamily="34" charset="0"/>
              </a:rPr>
              <a:t> Consultation</a:t>
            </a:r>
          </a:p>
          <a:p>
            <a:pPr marL="571500" defTabSz="1219140"/>
            <a:endParaRPr lang="en-US" sz="2400" b="1" dirty="0" smtClean="0">
              <a:solidFill>
                <a:prstClr val="black"/>
              </a:solidFill>
              <a:effectLst>
                <a:outerShdw blurRad="177800" dist="88900" dir="5400000" algn="ctr" rotWithShape="0">
                  <a:prstClr val="white"/>
                </a:outerShdw>
              </a:effectLst>
              <a:latin typeface="Arial Narrow" panose="020B0606020202030204" pitchFamily="34" charset="0"/>
            </a:endParaRPr>
          </a:p>
          <a:p>
            <a:pPr marL="571500" indent="55563" defTabSz="1219140">
              <a:buFont typeface="Courier New" panose="02070309020205020404" pitchFamily="49" charset="0"/>
              <a:buChar char="o"/>
            </a:pPr>
            <a:r>
              <a:rPr lang="en-US" sz="2400" b="1" dirty="0" smtClean="0">
                <a:solidFill>
                  <a:prstClr val="black"/>
                </a:solidFill>
                <a:effectLst>
                  <a:outerShdw blurRad="177800" dist="88900" dir="5400000" algn="ctr" rotWithShape="0">
                    <a:prstClr val="white"/>
                  </a:outerShdw>
                </a:effectLst>
                <a:latin typeface="Arial Narrow" panose="020B0606020202030204" pitchFamily="34" charset="0"/>
              </a:rPr>
              <a:t> Identification and Evaluation for National Register of Historic Places</a:t>
            </a:r>
          </a:p>
          <a:p>
            <a:pPr marL="571500" defTabSz="1219140"/>
            <a:endParaRPr lang="en-US" sz="2400" b="1" dirty="0" smtClean="0">
              <a:solidFill>
                <a:prstClr val="black"/>
              </a:solidFill>
              <a:effectLst>
                <a:outerShdw blurRad="177800" dist="88900" dir="5400000" algn="ctr" rotWithShape="0">
                  <a:prstClr val="white"/>
                </a:outerShdw>
              </a:effectLst>
              <a:latin typeface="Arial Narrow" panose="020B0606020202030204" pitchFamily="34" charset="0"/>
            </a:endParaRPr>
          </a:p>
          <a:p>
            <a:pPr marL="571500" indent="55563" defTabSz="1219140">
              <a:buFont typeface="Courier New" panose="02070309020205020404" pitchFamily="49" charset="0"/>
              <a:buChar char="o"/>
            </a:pPr>
            <a:r>
              <a:rPr lang="en-US" sz="2400" b="1" dirty="0" smtClean="0">
                <a:solidFill>
                  <a:prstClr val="black"/>
                </a:solidFill>
                <a:effectLst>
                  <a:outerShdw blurRad="177800" dist="88900" dir="5400000" algn="ctr" rotWithShape="0">
                    <a:prstClr val="white"/>
                  </a:outerShdw>
                </a:effectLst>
                <a:latin typeface="Arial Narrow" panose="020B0606020202030204" pitchFamily="34" charset="0"/>
              </a:rPr>
              <a:t> Assessment </a:t>
            </a:r>
            <a:r>
              <a:rPr lang="en-US" sz="2400" b="1" dirty="0">
                <a:solidFill>
                  <a:prstClr val="black"/>
                </a:solidFill>
                <a:effectLst>
                  <a:outerShdw blurRad="177800" dist="88900" dir="5400000" algn="ctr" rotWithShape="0">
                    <a:prstClr val="white"/>
                  </a:outerShdw>
                </a:effectLst>
                <a:latin typeface="Arial Narrow" panose="020B0606020202030204" pitchFamily="34" charset="0"/>
              </a:rPr>
              <a:t>of </a:t>
            </a:r>
            <a:r>
              <a:rPr lang="en-US" sz="2400" b="1" dirty="0" smtClean="0">
                <a:solidFill>
                  <a:prstClr val="black"/>
                </a:solidFill>
                <a:effectLst>
                  <a:outerShdw blurRad="177800" dist="88900" dir="5400000" algn="ctr" rotWithShape="0">
                    <a:prstClr val="white"/>
                  </a:outerShdw>
                </a:effectLst>
                <a:latin typeface="Arial Narrow" panose="020B0606020202030204" pitchFamily="34" charset="0"/>
              </a:rPr>
              <a:t>Effects to Historic Properties</a:t>
            </a:r>
          </a:p>
          <a:p>
            <a:pPr marL="571500" defTabSz="1219140"/>
            <a:endParaRPr lang="en-US" sz="2400" b="1" dirty="0" smtClean="0">
              <a:solidFill>
                <a:prstClr val="black"/>
              </a:solidFill>
              <a:effectLst>
                <a:outerShdw blurRad="177800" dist="88900" dir="5400000" algn="ctr" rotWithShape="0">
                  <a:prstClr val="white"/>
                </a:outerShdw>
              </a:effectLst>
              <a:latin typeface="Arial Narrow" panose="020B0606020202030204" pitchFamily="34" charset="0"/>
            </a:endParaRPr>
          </a:p>
          <a:p>
            <a:pPr marL="571500" indent="55563" defTabSz="1219140">
              <a:buFont typeface="Courier New" panose="02070309020205020404" pitchFamily="49" charset="0"/>
              <a:buChar char="o"/>
            </a:pPr>
            <a:r>
              <a:rPr lang="en-US" sz="2400" b="1" dirty="0" smtClean="0">
                <a:solidFill>
                  <a:prstClr val="black"/>
                </a:solidFill>
                <a:effectLst>
                  <a:outerShdw blurRad="177800" dist="88900" dir="5400000" algn="ctr" rotWithShape="0">
                    <a:prstClr val="white"/>
                  </a:outerShdw>
                </a:effectLst>
                <a:latin typeface="Arial Narrow" panose="020B0606020202030204" pitchFamily="34" charset="0"/>
              </a:rPr>
              <a:t> Mitigation or Commitments</a:t>
            </a:r>
            <a:endParaRPr lang="en-US" sz="4000" b="1" dirty="0">
              <a:solidFill>
                <a:prstClr val="black"/>
              </a:solidFill>
              <a:effectLst>
                <a:outerShdw blurRad="177800" dist="88900" dir="5400000" algn="ctr" rotWithShape="0">
                  <a:prstClr val="white"/>
                </a:outerShdw>
              </a:effectLst>
              <a:latin typeface="Arial Narrow" panose="020B0606020202030204" pitchFamily="34" charset="0"/>
            </a:endParaRPr>
          </a:p>
        </p:txBody>
      </p:sp>
      <p:pic>
        <p:nvPicPr>
          <p:cNvPr id="8" name="Content Placeholder 3" descr="AHTD_PowerPoint_SlideTemplate_textpages_footer1.jpg"/>
          <p:cNvPicPr>
            <a:picLocks noChangeAspect="1"/>
          </p:cNvPicPr>
          <p:nvPr/>
        </p:nvPicPr>
        <p:blipFill>
          <a:blip r:embed="rId3" cstate="print"/>
          <a:stretch>
            <a:fillRect/>
          </a:stretch>
        </p:blipFill>
        <p:spPr>
          <a:xfrm>
            <a:off x="0" y="4"/>
            <a:ext cx="12192000" cy="888997"/>
          </a:xfrm>
          <a:prstGeom prst="rect">
            <a:avLst/>
          </a:prstGeom>
          <a:noFill/>
          <a:ln>
            <a:noFill/>
          </a:ln>
        </p:spPr>
      </p:pic>
      <p:sp>
        <p:nvSpPr>
          <p:cNvPr id="6" name="TextBox 5"/>
          <p:cNvSpPr txBox="1"/>
          <p:nvPr/>
        </p:nvSpPr>
        <p:spPr>
          <a:xfrm>
            <a:off x="-355600" y="54653"/>
            <a:ext cx="12903200" cy="748988"/>
          </a:xfrm>
          <a:prstGeom prst="rect">
            <a:avLst/>
          </a:prstGeom>
          <a:noFill/>
        </p:spPr>
        <p:txBody>
          <a:bodyPr wrap="square" rtlCol="0">
            <a:spAutoFit/>
          </a:bodyPr>
          <a:lstStyle/>
          <a:p>
            <a:pPr algn="ctr"/>
            <a:r>
              <a:rPr lang="en-US" sz="4267" b="1" dirty="0" smtClean="0">
                <a:solidFill>
                  <a:schemeClr val="bg1"/>
                </a:solidFill>
                <a:latin typeface="Arial" panose="020B0604020202020204" pitchFamily="34" charset="0"/>
                <a:cs typeface="Arial" panose="020B0604020202020204" pitchFamily="34" charset="0"/>
              </a:rPr>
              <a:t>National Historic Preservation Act</a:t>
            </a:r>
            <a:endParaRPr lang="en-US" sz="4267"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1" y="54653"/>
            <a:ext cx="1051559" cy="391758"/>
          </a:xfrm>
          <a:prstGeom prst="rect">
            <a:avLst/>
          </a:prstGeom>
        </p:spPr>
      </p:pic>
    </p:spTree>
    <p:extLst>
      <p:ext uri="{BB962C8B-B14F-4D97-AF65-F5344CB8AC3E}">
        <p14:creationId xmlns:p14="http://schemas.microsoft.com/office/powerpoint/2010/main" val="2826819998"/>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5879" y="1143143"/>
            <a:ext cx="10520242" cy="3508653"/>
          </a:xfrm>
          <a:prstGeom prst="rect">
            <a:avLst/>
          </a:prstGeom>
          <a:noFill/>
        </p:spPr>
        <p:txBody>
          <a:bodyPr wrap="square" rtlCol="0">
            <a:spAutoFit/>
          </a:bodyPr>
          <a:lstStyle/>
          <a:p>
            <a:pPr marL="342900" indent="-342900" defTabSz="1219140">
              <a:spcAft>
                <a:spcPts val="600"/>
              </a:spcAft>
              <a:buFont typeface="Courier New" panose="02070309020205020404" pitchFamily="49" charset="0"/>
              <a:buChar char="o"/>
            </a:pPr>
            <a:r>
              <a:rPr lang="en-US" sz="2400" b="1" dirty="0" smtClean="0">
                <a:solidFill>
                  <a:prstClr val="black"/>
                </a:solidFill>
                <a:effectLst>
                  <a:outerShdw blurRad="177800" dist="88900" dir="5400000" algn="ctr" rotWithShape="0">
                    <a:prstClr val="white"/>
                  </a:outerShdw>
                </a:effectLst>
                <a:latin typeface="Arial Narrow" panose="020B0606020202030204" pitchFamily="34" charset="0"/>
              </a:rPr>
              <a:t>Archeological sites – Native American (camp, village, rock shelter, quarry, mounds) and Historic (battlefield, </a:t>
            </a:r>
            <a:r>
              <a:rPr lang="en-US" sz="2400" b="1" dirty="0" err="1" smtClean="0">
                <a:solidFill>
                  <a:prstClr val="black"/>
                </a:solidFill>
                <a:effectLst>
                  <a:outerShdw blurRad="177800" dist="88900" dir="5400000" algn="ctr" rotWithShape="0">
                    <a:prstClr val="white"/>
                  </a:outerShdw>
                </a:effectLst>
                <a:latin typeface="Arial Narrow" panose="020B0606020202030204" pitchFamily="34" charset="0"/>
              </a:rPr>
              <a:t>homeplace</a:t>
            </a:r>
            <a:r>
              <a:rPr lang="en-US" sz="2400" b="1" dirty="0" smtClean="0">
                <a:solidFill>
                  <a:prstClr val="black"/>
                </a:solidFill>
                <a:effectLst>
                  <a:outerShdw blurRad="177800" dist="88900" dir="5400000" algn="ctr" rotWithShape="0">
                    <a:prstClr val="white"/>
                  </a:outerShdw>
                </a:effectLst>
                <a:latin typeface="Arial Narrow" panose="020B0606020202030204" pitchFamily="34" charset="0"/>
              </a:rPr>
              <a:t>, ruins of a structure)</a:t>
            </a:r>
          </a:p>
          <a:p>
            <a:pPr marL="342900" indent="-342900" defTabSz="1219140">
              <a:spcAft>
                <a:spcPts val="600"/>
              </a:spcAft>
              <a:buFont typeface="Courier New" panose="02070309020205020404" pitchFamily="49" charset="0"/>
              <a:buChar char="o"/>
            </a:pPr>
            <a:r>
              <a:rPr lang="en-US" sz="2400" b="1" dirty="0" smtClean="0">
                <a:solidFill>
                  <a:prstClr val="black"/>
                </a:solidFill>
                <a:effectLst>
                  <a:outerShdw blurRad="177800" dist="88900" dir="5400000" algn="ctr" rotWithShape="0">
                    <a:prstClr val="white"/>
                  </a:outerShdw>
                </a:effectLst>
                <a:latin typeface="Arial Narrow" panose="020B0606020202030204" pitchFamily="34" charset="0"/>
              </a:rPr>
              <a:t>Artifacts</a:t>
            </a:r>
          </a:p>
          <a:p>
            <a:pPr marL="342900" indent="-342900" defTabSz="1219140">
              <a:spcAft>
                <a:spcPts val="600"/>
              </a:spcAft>
              <a:buFont typeface="Courier New" panose="02070309020205020404" pitchFamily="49" charset="0"/>
              <a:buChar char="o"/>
            </a:pPr>
            <a:r>
              <a:rPr lang="en-US" sz="2400" b="1" dirty="0" smtClean="0">
                <a:solidFill>
                  <a:prstClr val="black"/>
                </a:solidFill>
                <a:effectLst>
                  <a:outerShdw blurRad="177800" dist="88900" dir="5400000" algn="ctr" rotWithShape="0">
                    <a:prstClr val="white"/>
                  </a:outerShdw>
                </a:effectLst>
                <a:latin typeface="Arial Narrow" panose="020B0606020202030204" pitchFamily="34" charset="0"/>
              </a:rPr>
              <a:t>Structures – bridges, historic trails or roads, railroads, earthworks</a:t>
            </a:r>
          </a:p>
          <a:p>
            <a:pPr marL="342900" indent="-342900" defTabSz="1219140">
              <a:spcAft>
                <a:spcPts val="600"/>
              </a:spcAft>
              <a:buFont typeface="Courier New" panose="02070309020205020404" pitchFamily="49" charset="0"/>
              <a:buChar char="o"/>
            </a:pPr>
            <a:r>
              <a:rPr lang="en-US" sz="2400" b="1" dirty="0" smtClean="0">
                <a:solidFill>
                  <a:prstClr val="black"/>
                </a:solidFill>
                <a:effectLst>
                  <a:outerShdw blurRad="177800" dist="88900" dir="5400000" algn="ctr" rotWithShape="0">
                    <a:prstClr val="white"/>
                  </a:outerShdw>
                </a:effectLst>
                <a:latin typeface="Arial Narrow" panose="020B0606020202030204" pitchFamily="34" charset="0"/>
              </a:rPr>
              <a:t>Buildings </a:t>
            </a:r>
            <a:r>
              <a:rPr lang="en-US" sz="2400" b="1" dirty="0">
                <a:solidFill>
                  <a:prstClr val="black"/>
                </a:solidFill>
                <a:effectLst>
                  <a:outerShdw blurRad="177800" dist="88900" dir="5400000" algn="ctr" rotWithShape="0">
                    <a:prstClr val="white"/>
                  </a:outerShdw>
                </a:effectLst>
                <a:latin typeface="Arial Narrow" panose="020B0606020202030204" pitchFamily="34" charset="0"/>
              </a:rPr>
              <a:t>– </a:t>
            </a:r>
            <a:r>
              <a:rPr lang="en-US" sz="2400" b="1" dirty="0" smtClean="0">
                <a:solidFill>
                  <a:prstClr val="black"/>
                </a:solidFill>
                <a:effectLst>
                  <a:outerShdw blurRad="177800" dist="88900" dir="5400000" algn="ctr" rotWithShape="0">
                    <a:prstClr val="white"/>
                  </a:outerShdw>
                </a:effectLst>
                <a:latin typeface="Arial Narrow" panose="020B0606020202030204" pitchFamily="34" charset="0"/>
              </a:rPr>
              <a:t>house, offices, schools, and many more</a:t>
            </a:r>
          </a:p>
          <a:p>
            <a:pPr marL="342900" indent="-342900" defTabSz="1219140">
              <a:spcAft>
                <a:spcPts val="600"/>
              </a:spcAft>
              <a:buFont typeface="Courier New" panose="02070309020205020404" pitchFamily="49" charset="0"/>
              <a:buChar char="o"/>
            </a:pPr>
            <a:r>
              <a:rPr lang="en-US" sz="2400" b="1" dirty="0" smtClean="0">
                <a:solidFill>
                  <a:prstClr val="black"/>
                </a:solidFill>
                <a:effectLst>
                  <a:outerShdw blurRad="177800" dist="88900" dir="5400000" algn="ctr" rotWithShape="0">
                    <a:prstClr val="white"/>
                  </a:outerShdw>
                </a:effectLst>
                <a:latin typeface="Arial Narrow" panose="020B0606020202030204" pitchFamily="34" charset="0"/>
              </a:rPr>
              <a:t>Landscapes</a:t>
            </a:r>
          </a:p>
          <a:p>
            <a:pPr marL="342900" indent="-342900" defTabSz="1219140">
              <a:spcAft>
                <a:spcPts val="600"/>
              </a:spcAft>
              <a:buFont typeface="Courier New" panose="02070309020205020404" pitchFamily="49" charset="0"/>
              <a:buChar char="o"/>
            </a:pPr>
            <a:r>
              <a:rPr lang="en-US" sz="2400" b="1" dirty="0">
                <a:solidFill>
                  <a:prstClr val="black"/>
                </a:solidFill>
                <a:effectLst>
                  <a:outerShdw blurRad="177800" dist="88900" dir="5400000" algn="ctr" rotWithShape="0">
                    <a:prstClr val="white"/>
                  </a:outerShdw>
                </a:effectLst>
                <a:latin typeface="Arial Narrow" panose="020B0606020202030204" pitchFamily="34" charset="0"/>
              </a:rPr>
              <a:t>Objects – </a:t>
            </a:r>
            <a:r>
              <a:rPr lang="en-US" sz="2400" b="1" dirty="0" smtClean="0">
                <a:solidFill>
                  <a:prstClr val="black"/>
                </a:solidFill>
                <a:effectLst>
                  <a:outerShdw blurRad="177800" dist="88900" dir="5400000" algn="ctr" rotWithShape="0">
                    <a:prstClr val="white"/>
                  </a:outerShdw>
                </a:effectLst>
                <a:latin typeface="Arial Narrow" panose="020B0606020202030204" pitchFamily="34" charset="0"/>
              </a:rPr>
              <a:t>markers, monument, sculpture</a:t>
            </a:r>
          </a:p>
          <a:p>
            <a:pPr marL="342900" indent="-342900" defTabSz="1219140">
              <a:spcAft>
                <a:spcPts val="600"/>
              </a:spcAft>
              <a:buFont typeface="Courier New" panose="02070309020205020404" pitchFamily="49" charset="0"/>
              <a:buChar char="o"/>
            </a:pPr>
            <a:r>
              <a:rPr lang="en-US" sz="2400" b="1" dirty="0" smtClean="0">
                <a:solidFill>
                  <a:prstClr val="black"/>
                </a:solidFill>
                <a:effectLst>
                  <a:outerShdw blurRad="177800" dist="88900" dir="5400000" algn="ctr" rotWithShape="0">
                    <a:prstClr val="white"/>
                  </a:outerShdw>
                </a:effectLst>
                <a:latin typeface="Arial Narrow" panose="020B0606020202030204" pitchFamily="34" charset="0"/>
              </a:rPr>
              <a:t>Cemeteries or graves</a:t>
            </a:r>
          </a:p>
        </p:txBody>
      </p:sp>
      <p:pic>
        <p:nvPicPr>
          <p:cNvPr id="8" name="Content Placeholder 3" descr="AHTD_PowerPoint_SlideTemplate_textpages_footer1.jpg"/>
          <p:cNvPicPr>
            <a:picLocks noChangeAspect="1"/>
          </p:cNvPicPr>
          <p:nvPr/>
        </p:nvPicPr>
        <p:blipFill>
          <a:blip r:embed="rId3" cstate="print"/>
          <a:stretch>
            <a:fillRect/>
          </a:stretch>
        </p:blipFill>
        <p:spPr>
          <a:xfrm>
            <a:off x="0" y="4"/>
            <a:ext cx="12192000" cy="888997"/>
          </a:xfrm>
          <a:prstGeom prst="rect">
            <a:avLst/>
          </a:prstGeom>
          <a:noFill/>
          <a:ln>
            <a:noFill/>
          </a:ln>
        </p:spPr>
      </p:pic>
      <p:sp>
        <p:nvSpPr>
          <p:cNvPr id="6" name="TextBox 5"/>
          <p:cNvSpPr txBox="1"/>
          <p:nvPr/>
        </p:nvSpPr>
        <p:spPr>
          <a:xfrm>
            <a:off x="-355600" y="113522"/>
            <a:ext cx="12903200" cy="748988"/>
          </a:xfrm>
          <a:prstGeom prst="rect">
            <a:avLst/>
          </a:prstGeom>
          <a:noFill/>
        </p:spPr>
        <p:txBody>
          <a:bodyPr wrap="square" rtlCol="0">
            <a:spAutoFit/>
          </a:bodyPr>
          <a:lstStyle/>
          <a:p>
            <a:pPr algn="ctr"/>
            <a:r>
              <a:rPr lang="en-US" sz="4267" b="1" dirty="0" smtClean="0">
                <a:solidFill>
                  <a:schemeClr val="bg1"/>
                </a:solidFill>
                <a:latin typeface="Arial" panose="020B0604020202020204" pitchFamily="34" charset="0"/>
                <a:cs typeface="Arial" panose="020B0604020202020204" pitchFamily="34" charset="0"/>
              </a:rPr>
              <a:t>Cultural </a:t>
            </a:r>
            <a:r>
              <a:rPr lang="en-US" sz="4267" b="1" dirty="0">
                <a:solidFill>
                  <a:schemeClr val="bg1"/>
                </a:solidFill>
                <a:latin typeface="Arial" panose="020B0604020202020204" pitchFamily="34" charset="0"/>
                <a:cs typeface="Arial" panose="020B0604020202020204" pitchFamily="34" charset="0"/>
              </a:rPr>
              <a:t>Resources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3639" t="16406" r="19692" b="40142"/>
          <a:stretch/>
        </p:blipFill>
        <p:spPr>
          <a:xfrm>
            <a:off x="9393973" y="1763176"/>
            <a:ext cx="2210793" cy="1271382"/>
          </a:xfrm>
          <a:prstGeom prst="rect">
            <a:avLst/>
          </a:prstGeom>
          <a:effectLst>
            <a:softEdge rad="381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2037" y="3754083"/>
            <a:ext cx="1727672" cy="1295755"/>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artisticChalkSketch/>
                    </a14:imgEffect>
                  </a14:imgLayer>
                </a14:imgProps>
              </a:ext>
              <a:ext uri="{28A0092B-C50C-407E-A947-70E740481C1C}">
                <a14:useLocalDpi xmlns:a14="http://schemas.microsoft.com/office/drawing/2010/main" val="0"/>
              </a:ext>
            </a:extLst>
          </a:blip>
          <a:srcRect l="19521" t="18620" r="11418"/>
          <a:stretch/>
        </p:blipFill>
        <p:spPr>
          <a:xfrm>
            <a:off x="8333525" y="3103410"/>
            <a:ext cx="3503955" cy="3096771"/>
          </a:xfrm>
          <a:prstGeom prst="rect">
            <a:avLst/>
          </a:prstGeom>
          <a:effectLst>
            <a:softEdge rad="127000"/>
          </a:effec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5408" y="4551978"/>
            <a:ext cx="2712813" cy="203461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41" y="54653"/>
            <a:ext cx="1051559" cy="391758"/>
          </a:xfrm>
          <a:prstGeom prst="rect">
            <a:avLst/>
          </a:prstGeom>
        </p:spPr>
      </p:pic>
    </p:spTree>
    <p:extLst>
      <p:ext uri="{BB962C8B-B14F-4D97-AF65-F5344CB8AC3E}">
        <p14:creationId xmlns:p14="http://schemas.microsoft.com/office/powerpoint/2010/main" val="2471946290"/>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994" y="1578799"/>
            <a:ext cx="8448261" cy="4201150"/>
          </a:xfrm>
          <a:prstGeom prst="rect">
            <a:avLst/>
          </a:prstGeom>
          <a:noFill/>
        </p:spPr>
        <p:txBody>
          <a:bodyPr wrap="square" rtlCol="0">
            <a:spAutoFit/>
          </a:bodyPr>
          <a:lstStyle/>
          <a:p>
            <a:pPr marL="342900" indent="-342900" defTabSz="1219140">
              <a:spcAft>
                <a:spcPts val="600"/>
              </a:spcAft>
              <a:buFont typeface="Courier New" panose="02070309020205020404" pitchFamily="49" charset="0"/>
              <a:buChar char="o"/>
            </a:pPr>
            <a:r>
              <a:rPr lang="en-US" sz="3000" b="1" dirty="0" smtClean="0">
                <a:solidFill>
                  <a:prstClr val="black"/>
                </a:solidFill>
                <a:effectLst>
                  <a:outerShdw blurRad="177800" dist="88900" dir="5400000" algn="ctr" rotWithShape="0">
                    <a:prstClr val="white"/>
                  </a:outerShdw>
                </a:effectLst>
                <a:latin typeface="Arial Narrow" panose="020B0606020202030204" pitchFamily="34" charset="0"/>
              </a:rPr>
              <a:t>Restraining Condition </a:t>
            </a:r>
          </a:p>
          <a:p>
            <a:pPr marL="342900" indent="-342900" defTabSz="1219140">
              <a:spcAft>
                <a:spcPts val="600"/>
              </a:spcAft>
              <a:buFont typeface="Courier New" panose="02070309020205020404" pitchFamily="49" charset="0"/>
              <a:buChar char="o"/>
            </a:pPr>
            <a:r>
              <a:rPr lang="en-US" sz="3000" b="1" dirty="0" smtClean="0">
                <a:solidFill>
                  <a:prstClr val="black"/>
                </a:solidFill>
                <a:effectLst>
                  <a:outerShdw blurRad="177800" dist="88900" dir="5400000" algn="ctr" rotWithShape="0">
                    <a:prstClr val="white"/>
                  </a:outerShdw>
                </a:effectLst>
                <a:latin typeface="Arial Narrow" panose="020B0606020202030204" pitchFamily="34" charset="0"/>
              </a:rPr>
              <a:t>Historic Property Monitoring</a:t>
            </a:r>
          </a:p>
          <a:p>
            <a:pPr marL="342900" indent="-342900" defTabSz="1219140">
              <a:spcAft>
                <a:spcPts val="600"/>
              </a:spcAft>
              <a:buFont typeface="Courier New" panose="02070309020205020404" pitchFamily="49" charset="0"/>
              <a:buChar char="o"/>
            </a:pPr>
            <a:r>
              <a:rPr lang="en-US" sz="3000" b="1" dirty="0" smtClean="0">
                <a:solidFill>
                  <a:prstClr val="black"/>
                </a:solidFill>
                <a:effectLst>
                  <a:outerShdw blurRad="177800" dist="88900" dir="5400000" algn="ctr" rotWithShape="0">
                    <a:prstClr val="white"/>
                  </a:outerShdw>
                </a:effectLst>
                <a:latin typeface="Arial Narrow" panose="020B0606020202030204" pitchFamily="34" charset="0"/>
              </a:rPr>
              <a:t>Vibration Monitoring</a:t>
            </a:r>
            <a:endParaRPr lang="en-US" sz="3000" b="1" dirty="0">
              <a:solidFill>
                <a:prstClr val="black"/>
              </a:solidFill>
              <a:effectLst>
                <a:outerShdw blurRad="177800" dist="88900" dir="5400000" algn="ctr" rotWithShape="0">
                  <a:prstClr val="white"/>
                </a:outerShdw>
              </a:effectLst>
              <a:latin typeface="Arial Narrow" panose="020B0606020202030204" pitchFamily="34" charset="0"/>
            </a:endParaRPr>
          </a:p>
          <a:p>
            <a:pPr marL="342900" indent="-342900" defTabSz="1219140">
              <a:spcAft>
                <a:spcPts val="600"/>
              </a:spcAft>
              <a:buFont typeface="Courier New" panose="02070309020205020404" pitchFamily="49" charset="0"/>
              <a:buChar char="o"/>
            </a:pPr>
            <a:r>
              <a:rPr lang="en-US" sz="3000" b="1" dirty="0" smtClean="0">
                <a:solidFill>
                  <a:prstClr val="black"/>
                </a:solidFill>
                <a:effectLst>
                  <a:outerShdw blurRad="177800" dist="88900" dir="5400000" algn="ctr" rotWithShape="0">
                    <a:prstClr val="white"/>
                  </a:outerShdw>
                </a:effectLst>
                <a:latin typeface="Arial Narrow" panose="020B0606020202030204" pitchFamily="34" charset="0"/>
              </a:rPr>
              <a:t>Archeological Monitoring</a:t>
            </a:r>
          </a:p>
          <a:p>
            <a:pPr marL="342900" indent="-342900" defTabSz="1219140">
              <a:spcAft>
                <a:spcPts val="600"/>
              </a:spcAft>
              <a:buFont typeface="Courier New" panose="02070309020205020404" pitchFamily="49" charset="0"/>
              <a:buChar char="o"/>
            </a:pPr>
            <a:r>
              <a:rPr lang="en-US" sz="3000" b="1" dirty="0">
                <a:solidFill>
                  <a:prstClr val="black"/>
                </a:solidFill>
                <a:effectLst>
                  <a:outerShdw blurRad="177800" dist="88900" dir="5400000" algn="ctr" rotWithShape="0">
                    <a:prstClr val="white"/>
                  </a:outerShdw>
                </a:effectLst>
                <a:latin typeface="Arial Narrow" panose="020B0606020202030204" pitchFamily="34" charset="0"/>
              </a:rPr>
              <a:t>Removal of Historic Truss Span of Bridge Number </a:t>
            </a:r>
          </a:p>
          <a:p>
            <a:pPr marL="342900" indent="-342900" defTabSz="1219140">
              <a:spcAft>
                <a:spcPts val="600"/>
              </a:spcAft>
              <a:buFont typeface="Courier New" panose="02070309020205020404" pitchFamily="49" charset="0"/>
              <a:buChar char="o"/>
            </a:pPr>
            <a:r>
              <a:rPr lang="en-US" sz="3000" b="1" dirty="0">
                <a:solidFill>
                  <a:prstClr val="black"/>
                </a:solidFill>
                <a:effectLst>
                  <a:outerShdw blurRad="177800" dist="88900" dir="5400000" algn="ctr" rotWithShape="0">
                    <a:prstClr val="white"/>
                  </a:outerShdw>
                </a:effectLst>
                <a:latin typeface="Arial Narrow" panose="020B0606020202030204" pitchFamily="34" charset="0"/>
              </a:rPr>
              <a:t>Removal and Relocation of Historic Markers</a:t>
            </a:r>
          </a:p>
          <a:p>
            <a:pPr marL="342900" indent="-342900" defTabSz="1219140">
              <a:spcAft>
                <a:spcPts val="600"/>
              </a:spcAft>
              <a:buFont typeface="Courier New" panose="02070309020205020404" pitchFamily="49" charset="0"/>
              <a:buChar char="o"/>
            </a:pPr>
            <a:endParaRPr lang="en-US" sz="2600" b="1" dirty="0">
              <a:solidFill>
                <a:prstClr val="black"/>
              </a:solidFill>
              <a:effectLst>
                <a:outerShdw blurRad="177800" dist="88900" dir="5400000" algn="ctr" rotWithShape="0">
                  <a:prstClr val="white"/>
                </a:outerShdw>
              </a:effectLst>
              <a:latin typeface="Arial Narrow" panose="020B0606020202030204" pitchFamily="34" charset="0"/>
            </a:endParaRPr>
          </a:p>
          <a:p>
            <a:pPr defTabSz="1219140">
              <a:spcAft>
                <a:spcPts val="600"/>
              </a:spcAft>
            </a:pPr>
            <a:endParaRPr lang="en-US" sz="2600" b="1" dirty="0">
              <a:solidFill>
                <a:prstClr val="black"/>
              </a:solidFill>
              <a:effectLst>
                <a:outerShdw blurRad="177800" dist="88900" dir="5400000" algn="ctr" rotWithShape="0">
                  <a:prstClr val="white"/>
                </a:outerShdw>
              </a:effectLst>
              <a:latin typeface="Arial Narrow" panose="020B0606020202030204" pitchFamily="34" charset="0"/>
            </a:endParaRPr>
          </a:p>
        </p:txBody>
      </p:sp>
      <p:pic>
        <p:nvPicPr>
          <p:cNvPr id="5" name="Content Placeholder 3" descr="AHTD_PowerPoint_SlideTemplate_textpages_footer1.jpg"/>
          <p:cNvPicPr>
            <a:picLocks noChangeAspect="1"/>
          </p:cNvPicPr>
          <p:nvPr/>
        </p:nvPicPr>
        <p:blipFill>
          <a:blip r:embed="rId3" cstate="print"/>
          <a:stretch>
            <a:fillRect/>
          </a:stretch>
        </p:blipFill>
        <p:spPr>
          <a:xfrm>
            <a:off x="0" y="4"/>
            <a:ext cx="12192000" cy="888997"/>
          </a:xfrm>
          <a:prstGeom prst="rect">
            <a:avLst/>
          </a:prstGeom>
          <a:noFill/>
          <a:ln>
            <a:noFill/>
          </a:ln>
        </p:spPr>
      </p:pic>
      <p:sp>
        <p:nvSpPr>
          <p:cNvPr id="6" name="TextBox 5"/>
          <p:cNvSpPr txBox="1"/>
          <p:nvPr/>
        </p:nvSpPr>
        <p:spPr>
          <a:xfrm>
            <a:off x="-355600" y="113522"/>
            <a:ext cx="12903200" cy="748988"/>
          </a:xfrm>
          <a:prstGeom prst="rect">
            <a:avLst/>
          </a:prstGeom>
          <a:noFill/>
        </p:spPr>
        <p:txBody>
          <a:bodyPr wrap="square" rtlCol="0">
            <a:spAutoFit/>
          </a:bodyPr>
          <a:lstStyle/>
          <a:p>
            <a:pPr algn="ctr"/>
            <a:r>
              <a:rPr lang="en-US" sz="4267" b="1" dirty="0" smtClean="0">
                <a:solidFill>
                  <a:schemeClr val="bg1"/>
                </a:solidFill>
                <a:latin typeface="Arial" panose="020B0604020202020204" pitchFamily="34" charset="0"/>
                <a:cs typeface="Arial" panose="020B0604020202020204" pitchFamily="34" charset="0"/>
              </a:rPr>
              <a:t>Special Provisions</a:t>
            </a:r>
            <a:endParaRPr lang="en-US" sz="4267" b="1"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35" y="52744"/>
            <a:ext cx="1051559" cy="391758"/>
          </a:xfrm>
          <a:prstGeom prst="rect">
            <a:avLst/>
          </a:prstGeom>
        </p:spPr>
      </p:pic>
    </p:spTree>
    <p:extLst>
      <p:ext uri="{BB962C8B-B14F-4D97-AF65-F5344CB8AC3E}">
        <p14:creationId xmlns:p14="http://schemas.microsoft.com/office/powerpoint/2010/main" val="2377098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368" y="884583"/>
            <a:ext cx="4468356" cy="578257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4582" t="7486" r="10041" b="14152"/>
          <a:stretch/>
        </p:blipFill>
        <p:spPr>
          <a:xfrm>
            <a:off x="3959345" y="793135"/>
            <a:ext cx="4382211" cy="5895748"/>
          </a:xfrm>
          <a:prstGeom prst="rect">
            <a:avLst/>
          </a:prstGeom>
        </p:spPr>
      </p:pic>
      <p:pic>
        <p:nvPicPr>
          <p:cNvPr id="5" name="Picture 4"/>
          <p:cNvPicPr>
            <a:picLocks noChangeAspect="1"/>
          </p:cNvPicPr>
          <p:nvPr/>
        </p:nvPicPr>
        <p:blipFill>
          <a:blip r:embed="rId5"/>
          <a:stretch>
            <a:fillRect/>
          </a:stretch>
        </p:blipFill>
        <p:spPr>
          <a:xfrm>
            <a:off x="2802184" y="862861"/>
            <a:ext cx="7282852" cy="5579121"/>
          </a:xfrm>
          <a:prstGeom prst="rect">
            <a:avLst/>
          </a:prstGeom>
        </p:spPr>
      </p:pic>
      <p:sp>
        <p:nvSpPr>
          <p:cNvPr id="2" name="Rectangle 1"/>
          <p:cNvSpPr/>
          <p:nvPr/>
        </p:nvSpPr>
        <p:spPr>
          <a:xfrm>
            <a:off x="2686857" y="73402"/>
            <a:ext cx="7398179" cy="646331"/>
          </a:xfrm>
          <a:prstGeom prst="rect">
            <a:avLst/>
          </a:prstGeom>
        </p:spPr>
        <p:txBody>
          <a:bodyPr wrap="none">
            <a:spAutoFit/>
          </a:bodyPr>
          <a:lstStyle/>
          <a:p>
            <a:pPr defTabSz="1219140">
              <a:spcAft>
                <a:spcPts val="600"/>
              </a:spcAft>
            </a:pPr>
            <a:r>
              <a:rPr lang="en-US" sz="3600" b="1" dirty="0" smtClean="0">
                <a:latin typeface="Arial Narrow" panose="020B0606020202030204" pitchFamily="34" charset="0"/>
              </a:rPr>
              <a:t>Restraining Condition Special </a:t>
            </a:r>
            <a:r>
              <a:rPr lang="en-US" sz="3600" b="1" dirty="0">
                <a:latin typeface="Arial Narrow" panose="020B0606020202030204" pitchFamily="34" charset="0"/>
              </a:rPr>
              <a:t>Provision</a:t>
            </a:r>
          </a:p>
        </p:txBody>
      </p:sp>
    </p:spTree>
    <p:extLst>
      <p:ext uri="{BB962C8B-B14F-4D97-AF65-F5344CB8AC3E}">
        <p14:creationId xmlns:p14="http://schemas.microsoft.com/office/powerpoint/2010/main" val="40685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300"/>
                                        <p:tgtEl>
                                          <p:spTgt spid="5"/>
                                        </p:tgtEl>
                                      </p:cBhvr>
                                    </p:animEffect>
                                    <p:set>
                                      <p:cBhvr>
                                        <p:cTn id="12" dur="1" fill="hold">
                                          <p:stCondLst>
                                            <p:cond delay="2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3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300"/>
                                        <p:tgtEl>
                                          <p:spTgt spid="4"/>
                                        </p:tgtEl>
                                      </p:cBhvr>
                                    </p:animEffect>
                                    <p:set>
                                      <p:cBhvr>
                                        <p:cTn id="22" dur="1" fill="hold">
                                          <p:stCondLst>
                                            <p:cond delay="2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992" b="11846"/>
          <a:stretch/>
        </p:blipFill>
        <p:spPr>
          <a:xfrm>
            <a:off x="2454966" y="846887"/>
            <a:ext cx="6934615" cy="5590706"/>
          </a:xfrm>
          <a:prstGeom prst="rect">
            <a:avLst/>
          </a:prstGeom>
        </p:spPr>
      </p:pic>
      <p:sp>
        <p:nvSpPr>
          <p:cNvPr id="2" name="Rectangle 1"/>
          <p:cNvSpPr/>
          <p:nvPr/>
        </p:nvSpPr>
        <p:spPr>
          <a:xfrm>
            <a:off x="916719" y="89229"/>
            <a:ext cx="10619875" cy="646331"/>
          </a:xfrm>
          <a:prstGeom prst="rect">
            <a:avLst/>
          </a:prstGeom>
        </p:spPr>
        <p:txBody>
          <a:bodyPr wrap="square">
            <a:spAutoFit/>
          </a:bodyPr>
          <a:lstStyle/>
          <a:p>
            <a:pPr defTabSz="1219140">
              <a:spcAft>
                <a:spcPts val="600"/>
              </a:spcAft>
            </a:pPr>
            <a:r>
              <a:rPr lang="en-US" sz="3600" b="1" dirty="0">
                <a:latin typeface="Arial Narrow" panose="020B0606020202030204" pitchFamily="34" charset="0"/>
              </a:rPr>
              <a:t>Historic Property </a:t>
            </a:r>
            <a:r>
              <a:rPr lang="en-US" sz="3600" b="1" dirty="0" smtClean="0">
                <a:latin typeface="Arial Narrow" panose="020B0606020202030204" pitchFamily="34" charset="0"/>
              </a:rPr>
              <a:t>&amp; Vibration Monitoring Special Provision</a:t>
            </a:r>
            <a:endParaRPr lang="en-US" sz="3600" b="1" dirty="0">
              <a:latin typeface="Arial Narrow" panose="020B0606020202030204" pitchFamily="34" charset="0"/>
            </a:endParaRPr>
          </a:p>
        </p:txBody>
      </p:sp>
    </p:spTree>
    <p:extLst>
      <p:ext uri="{BB962C8B-B14F-4D97-AF65-F5344CB8AC3E}">
        <p14:creationId xmlns:p14="http://schemas.microsoft.com/office/powerpoint/2010/main" val="1334072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505" y="0"/>
            <a:ext cx="8008924" cy="646331"/>
          </a:xfrm>
          <a:prstGeom prst="rect">
            <a:avLst/>
          </a:prstGeom>
        </p:spPr>
        <p:txBody>
          <a:bodyPr wrap="none">
            <a:spAutoFit/>
          </a:bodyPr>
          <a:lstStyle/>
          <a:p>
            <a:pPr defTabSz="1219140">
              <a:spcAft>
                <a:spcPts val="600"/>
              </a:spcAft>
            </a:pPr>
            <a:r>
              <a:rPr lang="en-US" sz="3600" b="1" dirty="0" smtClean="0">
                <a:solidFill>
                  <a:prstClr val="black"/>
                </a:solidFill>
                <a:effectLst>
                  <a:outerShdw blurRad="177800" dist="88900" dir="5400000" algn="ctr" rotWithShape="0">
                    <a:prstClr val="white"/>
                  </a:outerShdw>
                </a:effectLst>
                <a:latin typeface="Arial Narrow" panose="020B0606020202030204" pitchFamily="34" charset="0"/>
              </a:rPr>
              <a:t>Archeological Monitoring </a:t>
            </a:r>
            <a:r>
              <a:rPr lang="en-US" sz="3600" b="1" dirty="0">
                <a:solidFill>
                  <a:prstClr val="black"/>
                </a:solidFill>
                <a:effectLst>
                  <a:outerShdw blurRad="177800" dist="88900" dir="5400000" algn="ctr" rotWithShape="0">
                    <a:prstClr val="white"/>
                  </a:outerShdw>
                </a:effectLst>
                <a:latin typeface="Arial Narrow" panose="020B0606020202030204" pitchFamily="34" charset="0"/>
              </a:rPr>
              <a:t>Special Provision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318" y="784037"/>
            <a:ext cx="5857461" cy="439309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8489" t="15073" r="7863" b="22174"/>
          <a:stretch/>
        </p:blipFill>
        <p:spPr>
          <a:xfrm>
            <a:off x="7003928" y="1843205"/>
            <a:ext cx="4694430" cy="4557595"/>
          </a:xfrm>
          <a:prstGeom prst="rect">
            <a:avLst/>
          </a:prstGeom>
        </p:spPr>
      </p:pic>
    </p:spTree>
    <p:extLst>
      <p:ext uri="{BB962C8B-B14F-4D97-AF65-F5344CB8AC3E}">
        <p14:creationId xmlns:p14="http://schemas.microsoft.com/office/powerpoint/2010/main" val="1838339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649" t="19415" r="10526" b="26083"/>
          <a:stretch/>
        </p:blipFill>
        <p:spPr>
          <a:xfrm>
            <a:off x="1563714" y="1852766"/>
            <a:ext cx="8896827" cy="4555958"/>
          </a:xfrm>
          <a:prstGeom prst="rect">
            <a:avLst/>
          </a:prstGeom>
        </p:spPr>
      </p:pic>
      <p:sp>
        <p:nvSpPr>
          <p:cNvPr id="3" name="Rectangle 2"/>
          <p:cNvSpPr/>
          <p:nvPr/>
        </p:nvSpPr>
        <p:spPr>
          <a:xfrm>
            <a:off x="1563714" y="129851"/>
            <a:ext cx="9078254" cy="1277273"/>
          </a:xfrm>
          <a:prstGeom prst="rect">
            <a:avLst/>
          </a:prstGeom>
        </p:spPr>
        <p:txBody>
          <a:bodyPr wrap="none">
            <a:spAutoFit/>
          </a:bodyPr>
          <a:lstStyle/>
          <a:p>
            <a:pPr defTabSz="1219140">
              <a:spcAft>
                <a:spcPts val="600"/>
              </a:spcAft>
            </a:pPr>
            <a:r>
              <a:rPr lang="en-US" sz="3600" b="1" dirty="0" smtClean="0">
                <a:solidFill>
                  <a:prstClr val="black"/>
                </a:solidFill>
                <a:effectLst>
                  <a:outerShdw blurRad="177800" dist="88900" dir="5400000" algn="ctr" rotWithShape="0">
                    <a:prstClr val="white"/>
                  </a:outerShdw>
                </a:effectLst>
                <a:latin typeface="Arial Narrow" panose="020B0606020202030204" pitchFamily="34" charset="0"/>
              </a:rPr>
              <a:t>Removal and Relocation of Historic Truss Bridge </a:t>
            </a:r>
          </a:p>
          <a:p>
            <a:pPr algn="ctr" defTabSz="1219140">
              <a:spcAft>
                <a:spcPts val="600"/>
              </a:spcAft>
            </a:pPr>
            <a:r>
              <a:rPr lang="en-US" sz="3600" b="1" dirty="0" smtClean="0">
                <a:solidFill>
                  <a:prstClr val="black"/>
                </a:solidFill>
                <a:effectLst>
                  <a:outerShdw blurRad="177800" dist="88900" dir="5400000" algn="ctr" rotWithShape="0">
                    <a:prstClr val="white"/>
                  </a:outerShdw>
                </a:effectLst>
                <a:latin typeface="Arial Narrow" panose="020B0606020202030204" pitchFamily="34" charset="0"/>
              </a:rPr>
              <a:t>Special Provision</a:t>
            </a:r>
          </a:p>
        </p:txBody>
      </p:sp>
    </p:spTree>
    <p:extLst>
      <p:ext uri="{BB962C8B-B14F-4D97-AF65-F5344CB8AC3E}">
        <p14:creationId xmlns:p14="http://schemas.microsoft.com/office/powerpoint/2010/main" val="423805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1508" y="15459"/>
            <a:ext cx="11163634" cy="646331"/>
          </a:xfrm>
          <a:prstGeom prst="rect">
            <a:avLst/>
          </a:prstGeom>
        </p:spPr>
        <p:txBody>
          <a:bodyPr wrap="none">
            <a:spAutoFit/>
          </a:bodyPr>
          <a:lstStyle/>
          <a:p>
            <a:pPr algn="ctr" defTabSz="1219140">
              <a:spcAft>
                <a:spcPts val="600"/>
              </a:spcAft>
            </a:pPr>
            <a:r>
              <a:rPr lang="en-US" sz="3600" b="1" dirty="0">
                <a:solidFill>
                  <a:prstClr val="black"/>
                </a:solidFill>
                <a:effectLst>
                  <a:outerShdw blurRad="177800" dist="88900" dir="5400000" algn="ctr" rotWithShape="0">
                    <a:prstClr val="white"/>
                  </a:outerShdw>
                </a:effectLst>
                <a:latin typeface="Arial Narrow" panose="020B0606020202030204" pitchFamily="34" charset="0"/>
              </a:rPr>
              <a:t>Removal and Relocation of Historic </a:t>
            </a:r>
            <a:r>
              <a:rPr lang="en-US" sz="3600" b="1" dirty="0" smtClean="0">
                <a:solidFill>
                  <a:prstClr val="black"/>
                </a:solidFill>
                <a:effectLst>
                  <a:outerShdw blurRad="177800" dist="88900" dir="5400000" algn="ctr" rotWithShape="0">
                    <a:prstClr val="white"/>
                  </a:outerShdw>
                </a:effectLst>
                <a:latin typeface="Arial Narrow" panose="020B0606020202030204" pitchFamily="34" charset="0"/>
              </a:rPr>
              <a:t>Marker Special Provision</a:t>
            </a:r>
            <a:endParaRPr lang="en-US" sz="3600" b="1" dirty="0">
              <a:solidFill>
                <a:prstClr val="black"/>
              </a:solidFill>
              <a:effectLst>
                <a:outerShdw blurRad="177800" dist="88900" dir="5400000" algn="ctr" rotWithShape="0">
                  <a:prstClr val="white"/>
                </a:outerShdw>
              </a:effectLst>
              <a:latin typeface="Arial Narrow" panose="020B060602020203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943" t="19212" r="6897"/>
          <a:stretch/>
        </p:blipFill>
        <p:spPr>
          <a:xfrm>
            <a:off x="969199" y="762018"/>
            <a:ext cx="3195297" cy="227344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6047" y="691337"/>
            <a:ext cx="3370258" cy="2527693"/>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4718" t="-1" b="-819"/>
          <a:stretch/>
        </p:blipFill>
        <p:spPr>
          <a:xfrm rot="5400000">
            <a:off x="5063033" y="715817"/>
            <a:ext cx="2463280" cy="247417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6107" y="3741991"/>
            <a:ext cx="3074436" cy="2305827"/>
          </a:xfrm>
          <a:prstGeom prst="rect">
            <a:avLst/>
          </a:prstGeom>
        </p:spPr>
      </p:pic>
      <p:pic>
        <p:nvPicPr>
          <p:cNvPr id="9" name="Picture 8"/>
          <p:cNvPicPr/>
          <p:nvPr/>
        </p:nvPicPr>
        <p:blipFill rotWithShape="1">
          <a:blip r:embed="rId7" cstate="print">
            <a:extLst>
              <a:ext uri="{28A0092B-C50C-407E-A947-70E740481C1C}">
                <a14:useLocalDpi xmlns:a14="http://schemas.microsoft.com/office/drawing/2010/main" val="0"/>
              </a:ext>
            </a:extLst>
          </a:blip>
          <a:srcRect l="17121" r="12480" b="14250"/>
          <a:stretch/>
        </p:blipFill>
        <p:spPr bwMode="auto">
          <a:xfrm rot="5400000">
            <a:off x="1177374" y="3609500"/>
            <a:ext cx="2778944" cy="2768077"/>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721481" y="6394810"/>
            <a:ext cx="3797194" cy="461665"/>
          </a:xfrm>
          <a:prstGeom prst="rect">
            <a:avLst/>
          </a:prstGeom>
          <a:noFill/>
        </p:spPr>
        <p:txBody>
          <a:bodyPr wrap="square" rtlCol="0">
            <a:spAutoFit/>
          </a:bodyPr>
          <a:lstStyle/>
          <a:p>
            <a:pPr algn="ctr"/>
            <a:r>
              <a:rPr lang="en-US" sz="1200" b="1" dirty="0" err="1" smtClean="0"/>
              <a:t>Mudtown</a:t>
            </a:r>
            <a:r>
              <a:rPr lang="en-US" sz="1200" b="1" dirty="0" smtClean="0"/>
              <a:t> Marker on Old Wire Rd. was relocated to Lowell Historical Museum.</a:t>
            </a:r>
            <a:endParaRPr lang="en-US" sz="1200" b="1" dirty="0"/>
          </a:p>
        </p:txBody>
      </p:sp>
      <p:sp>
        <p:nvSpPr>
          <p:cNvPr id="11" name="TextBox 10"/>
          <p:cNvSpPr txBox="1"/>
          <p:nvPr/>
        </p:nvSpPr>
        <p:spPr>
          <a:xfrm>
            <a:off x="7948220" y="3196965"/>
            <a:ext cx="4105914" cy="461665"/>
          </a:xfrm>
          <a:prstGeom prst="rect">
            <a:avLst/>
          </a:prstGeom>
          <a:noFill/>
        </p:spPr>
        <p:txBody>
          <a:bodyPr wrap="square" rtlCol="0">
            <a:spAutoFit/>
          </a:bodyPr>
          <a:lstStyle/>
          <a:p>
            <a:r>
              <a:rPr lang="en-US" sz="1200" b="1" dirty="0" smtClean="0"/>
              <a:t>Geographical Center of Arkansas Marker along Hwy. 5 (Saline County) will be avoided during construction.</a:t>
            </a:r>
            <a:endParaRPr lang="en-US" sz="1200" b="1" dirty="0"/>
          </a:p>
        </p:txBody>
      </p:sp>
      <p:sp>
        <p:nvSpPr>
          <p:cNvPr id="12" name="TextBox 11"/>
          <p:cNvSpPr txBox="1"/>
          <p:nvPr/>
        </p:nvSpPr>
        <p:spPr>
          <a:xfrm>
            <a:off x="616688" y="3006914"/>
            <a:ext cx="3886268" cy="461665"/>
          </a:xfrm>
          <a:prstGeom prst="rect">
            <a:avLst/>
          </a:prstGeom>
          <a:noFill/>
        </p:spPr>
        <p:txBody>
          <a:bodyPr wrap="square" rtlCol="0">
            <a:spAutoFit/>
          </a:bodyPr>
          <a:lstStyle/>
          <a:p>
            <a:pPr algn="ctr"/>
            <a:r>
              <a:rPr lang="en-US" sz="1200" b="1" dirty="0" smtClean="0"/>
              <a:t>Civil War Marker on Hwy. 187 (Carroll County) </a:t>
            </a:r>
          </a:p>
          <a:p>
            <a:pPr algn="ctr"/>
            <a:r>
              <a:rPr lang="en-US" sz="1200" b="1" dirty="0" smtClean="0"/>
              <a:t>will be relocated after construction.</a:t>
            </a:r>
            <a:endParaRPr lang="en-US" sz="1200" b="1" dirty="0"/>
          </a:p>
        </p:txBody>
      </p:sp>
      <p:sp>
        <p:nvSpPr>
          <p:cNvPr id="13" name="Rectangle 12"/>
          <p:cNvSpPr/>
          <p:nvPr/>
        </p:nvSpPr>
        <p:spPr>
          <a:xfrm>
            <a:off x="3950885" y="3120900"/>
            <a:ext cx="4303722" cy="461665"/>
          </a:xfrm>
          <a:prstGeom prst="rect">
            <a:avLst/>
          </a:prstGeom>
        </p:spPr>
        <p:txBody>
          <a:bodyPr wrap="square">
            <a:spAutoFit/>
          </a:bodyPr>
          <a:lstStyle/>
          <a:p>
            <a:pPr algn="ctr"/>
            <a:r>
              <a:rPr lang="en-US" sz="1200" b="1" dirty="0" smtClean="0"/>
              <a:t>Revolutionary War Veteran Monument on Hwy. 67 (Arkadelphia) will be </a:t>
            </a:r>
            <a:r>
              <a:rPr lang="en-US" sz="1200" b="1" dirty="0"/>
              <a:t>relocated after </a:t>
            </a:r>
            <a:r>
              <a:rPr lang="en-US" sz="1200" b="1" dirty="0" smtClean="0"/>
              <a:t>construction.</a:t>
            </a:r>
            <a:endParaRPr lang="en-US" sz="1200" b="1" dirty="0"/>
          </a:p>
        </p:txBody>
      </p:sp>
      <p:sp>
        <p:nvSpPr>
          <p:cNvPr id="14" name="Rectangle 13"/>
          <p:cNvSpPr/>
          <p:nvPr/>
        </p:nvSpPr>
        <p:spPr>
          <a:xfrm>
            <a:off x="4502956" y="6059617"/>
            <a:ext cx="3845245" cy="461665"/>
          </a:xfrm>
          <a:prstGeom prst="rect">
            <a:avLst/>
          </a:prstGeom>
        </p:spPr>
        <p:txBody>
          <a:bodyPr wrap="square">
            <a:spAutoFit/>
          </a:bodyPr>
          <a:lstStyle/>
          <a:p>
            <a:pPr algn="ctr"/>
            <a:r>
              <a:rPr lang="en-US" sz="1200" b="1" dirty="0" smtClean="0"/>
              <a:t>Cherokee Boundary Line Monument </a:t>
            </a:r>
            <a:r>
              <a:rPr lang="en-US" sz="1200" b="1" dirty="0"/>
              <a:t>on Hwy. </a:t>
            </a:r>
            <a:r>
              <a:rPr lang="en-US" sz="1200" b="1" dirty="0" smtClean="0"/>
              <a:t>285 (Faulkner County) was rebuilt after </a:t>
            </a:r>
            <a:r>
              <a:rPr lang="en-US" sz="1200" b="1" dirty="0"/>
              <a:t>construction.</a:t>
            </a:r>
          </a:p>
        </p:txBody>
      </p:sp>
      <p:sp>
        <p:nvSpPr>
          <p:cNvPr id="15" name="Rectangle 14"/>
          <p:cNvSpPr/>
          <p:nvPr/>
        </p:nvSpPr>
        <p:spPr>
          <a:xfrm>
            <a:off x="8008449" y="6408777"/>
            <a:ext cx="4101306" cy="461665"/>
          </a:xfrm>
          <a:prstGeom prst="rect">
            <a:avLst/>
          </a:prstGeom>
        </p:spPr>
        <p:txBody>
          <a:bodyPr wrap="square">
            <a:spAutoFit/>
          </a:bodyPr>
          <a:lstStyle/>
          <a:p>
            <a:pPr algn="ctr"/>
            <a:r>
              <a:rPr lang="en-US" sz="1200" b="1" dirty="0" smtClean="0"/>
              <a:t>Old Broad Street Bridge </a:t>
            </a:r>
            <a:r>
              <a:rPr lang="en-US" sz="1200" b="1" dirty="0"/>
              <a:t>Marker on </a:t>
            </a:r>
            <a:r>
              <a:rPr lang="en-US" sz="1200" b="1" dirty="0" smtClean="0"/>
              <a:t>Hwy.  71 </a:t>
            </a:r>
          </a:p>
          <a:p>
            <a:pPr algn="ctr"/>
            <a:r>
              <a:rPr lang="en-US" sz="1200" b="1" dirty="0" smtClean="0"/>
              <a:t>(Miller County) was installed by district sign crew.</a:t>
            </a:r>
            <a:endParaRPr lang="en-US" sz="1200" b="1" dirty="0"/>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5765" y="3715146"/>
            <a:ext cx="2239435" cy="2731903"/>
          </a:xfrm>
          <a:prstGeom prst="rect">
            <a:avLst/>
          </a:prstGeom>
        </p:spPr>
      </p:pic>
    </p:spTree>
    <p:extLst>
      <p:ext uri="{BB962C8B-B14F-4D97-AF65-F5344CB8AC3E}">
        <p14:creationId xmlns:p14="http://schemas.microsoft.com/office/powerpoint/2010/main" val="2711352263"/>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4D448380806849915725CB97AB94DB" ma:contentTypeVersion="14" ma:contentTypeDescription="Create a new document." ma:contentTypeScope="" ma:versionID="e68449d258c4aaf201d741d58031b298">
  <xsd:schema xmlns:xsd="http://www.w3.org/2001/XMLSchema" xmlns:xs="http://www.w3.org/2001/XMLSchema" xmlns:p="http://schemas.microsoft.com/office/2006/metadata/properties" xmlns:ns2="2bfabbae-75c3-4cd1-9a45-a28906e6cac7" xmlns:ns3="13109660-2640-404b-b779-306c06ffea21" targetNamespace="http://schemas.microsoft.com/office/2006/metadata/properties" ma:root="true" ma:fieldsID="447434e826140985180e1ee7c0e99687" ns2:_="" ns3:_="">
    <xsd:import namespace="2bfabbae-75c3-4cd1-9a45-a28906e6cac7"/>
    <xsd:import namespace="13109660-2640-404b-b779-306c06ffea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abbae-75c3-4cd1-9a45-a28906e6ca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4051fb6-84f9-4913-88ff-bc909d5cdc73}" ma:internalName="TaxCatchAll" ma:showField="CatchAllData" ma:web="2bfabbae-75c3-4cd1-9a45-a28906e6ca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109660-2640-404b-b779-306c06ffea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d1bf8-33a6-463b-9893-e93613f3d28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3109660-2640-404b-b779-306c06ffea21">
      <Terms xmlns="http://schemas.microsoft.com/office/infopath/2007/PartnerControls"/>
    </lcf76f155ced4ddcb4097134ff3c332f>
    <TaxCatchAll xmlns="2bfabbae-75c3-4cd1-9a45-a28906e6cac7" xsi:nil="true"/>
  </documentManagement>
</p:properties>
</file>

<file path=customXml/itemProps1.xml><?xml version="1.0" encoding="utf-8"?>
<ds:datastoreItem xmlns:ds="http://schemas.openxmlformats.org/officeDocument/2006/customXml" ds:itemID="{D7CC24BB-5C57-4B8E-BA8C-E0AAAC4557F6}">
  <ds:schemaRefs>
    <ds:schemaRef ds:uri="http://schemas.microsoft.com/sharepoint/v3/contenttype/forms"/>
  </ds:schemaRefs>
</ds:datastoreItem>
</file>

<file path=customXml/itemProps2.xml><?xml version="1.0" encoding="utf-8"?>
<ds:datastoreItem xmlns:ds="http://schemas.openxmlformats.org/officeDocument/2006/customXml" ds:itemID="{C54429D1-7013-4843-9177-4DB4E4A076C3}"/>
</file>

<file path=customXml/itemProps3.xml><?xml version="1.0" encoding="utf-8"?>
<ds:datastoreItem xmlns:ds="http://schemas.openxmlformats.org/officeDocument/2006/customXml" ds:itemID="{34550817-3133-476D-A64D-04DBE42D16EB}">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aa6a4aa1-4abd-4de1-8dc1-e5af1223e9e6"/>
    <ds:schemaRef ds:uri="http://purl.org/dc/elements/1.1/"/>
    <ds:schemaRef ds:uri="http://schemas.microsoft.com/office/2006/metadata/properties"/>
    <ds:schemaRef ds:uri="6264e34e-f486-45ca-9dd7-9edd7d93ae2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4821</TotalTime>
  <Words>2587</Words>
  <Application>Microsoft Office PowerPoint</Application>
  <PresentationFormat>Widescreen</PresentationFormat>
  <Paragraphs>207</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Arial Narrow</vt:lpstr>
      <vt:lpstr>Calibri</vt:lpstr>
      <vt:lpstr>Courier New</vt:lpstr>
      <vt:lpstr>Gill Sans MT</vt:lpstr>
      <vt:lpstr>Impact</vt:lpstr>
      <vt:lpstr>Times New Roman</vt:lpstr>
      <vt:lpstr>Wingdings</vt:lpstr>
      <vt:lpstr>Badge</vt:lpstr>
      <vt:lpstr>Protection  of  Cultural resources during construction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AHTD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WORKER EDUCATION PROGRAM</dc:title>
  <dc:creator>Boykin, Kristina</dc:creator>
  <cp:lastModifiedBy>Boykin, Kristina U.</cp:lastModifiedBy>
  <cp:revision>222</cp:revision>
  <cp:lastPrinted>2023-05-24T19:30:39Z</cp:lastPrinted>
  <dcterms:created xsi:type="dcterms:W3CDTF">2019-04-18T14:21:44Z</dcterms:created>
  <dcterms:modified xsi:type="dcterms:W3CDTF">2023-05-24T19:31:13Z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0x0101005C3026FA4342264FAA433250EB9091A8</vt:lpwstr>
  </property>
</Properties>
</file>