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6" r:id="rId1"/>
  </p:sldMasterIdLst>
  <p:notesMasterIdLst>
    <p:notesMasterId r:id="rId21"/>
  </p:notesMasterIdLst>
  <p:sldIdLst>
    <p:sldId id="256" r:id="rId2"/>
    <p:sldId id="257" r:id="rId3"/>
    <p:sldId id="258" r:id="rId4"/>
    <p:sldId id="259" r:id="rId5"/>
    <p:sldId id="261" r:id="rId6"/>
    <p:sldId id="262" r:id="rId7"/>
    <p:sldId id="264" r:id="rId8"/>
    <p:sldId id="270" r:id="rId9"/>
    <p:sldId id="263" r:id="rId10"/>
    <p:sldId id="266" r:id="rId11"/>
    <p:sldId id="269" r:id="rId12"/>
    <p:sldId id="271" r:id="rId13"/>
    <p:sldId id="273" r:id="rId14"/>
    <p:sldId id="272" r:id="rId15"/>
    <p:sldId id="275" r:id="rId16"/>
    <p:sldId id="274" r:id="rId17"/>
    <p:sldId id="265" r:id="rId18"/>
    <p:sldId id="268" r:id="rId19"/>
    <p:sldId id="267"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24BA"/>
    <a:srgbClr val="21A349"/>
    <a:srgbClr val="E16E05"/>
    <a:srgbClr val="008000"/>
    <a:srgbClr val="314583"/>
    <a:srgbClr val="395087"/>
    <a:srgbClr val="39507D"/>
    <a:srgbClr val="395078"/>
    <a:srgbClr val="FFFFFF"/>
    <a:srgbClr val="395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3673" autoAdjust="0"/>
  </p:normalViewPr>
  <p:slideViewPr>
    <p:cSldViewPr snapToGrid="0">
      <p:cViewPr varScale="1">
        <p:scale>
          <a:sx n="115" d="100"/>
          <a:sy n="115" d="100"/>
        </p:scale>
        <p:origin x="1300" y="80"/>
      </p:cViewPr>
      <p:guideLst/>
    </p:cSldViewPr>
  </p:slideViewPr>
  <p:outlineViewPr>
    <p:cViewPr>
      <p:scale>
        <a:sx n="33" d="100"/>
        <a:sy n="33" d="100"/>
      </p:scale>
      <p:origin x="0" y="-110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A86D7-9CFA-4D4C-ACB0-74B5591FE2A6}" type="datetimeFigureOut">
              <a:rPr lang="en-US" smtClean="0"/>
              <a:t>5/15/2023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04499F-16C0-4A6F-9C36-FC899B19B1FB}" type="slidenum">
              <a:rPr lang="en-US" smtClean="0"/>
              <a:t>‹#›</a:t>
            </a:fld>
            <a:endParaRPr lang="en-US"/>
          </a:p>
        </p:txBody>
      </p:sp>
    </p:spTree>
    <p:extLst>
      <p:ext uri="{BB962C8B-B14F-4D97-AF65-F5344CB8AC3E}">
        <p14:creationId xmlns:p14="http://schemas.microsoft.com/office/powerpoint/2010/main" val="3203491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US" dirty="0" smtClean="0">
                <a:latin typeface="Arial" panose="020B0604020202020204" pitchFamily="34" charset="0"/>
                <a:ea typeface="ＭＳ Ｐゴシック" panose="020B0600070205080204" pitchFamily="34" charset="-128"/>
              </a:rPr>
              <a:t>Based on European and Canadian experience, cements with up to 15% limestone can have equivalent performance to portland cements. The red line here refers to data for the relative compressive strength at various levels of limestone. Compressive strength increases by up to 10% with 3% limestone; as limestone contents increase, strength is still higher, but decreasing until about 12 to 15% limestone. The yellow line proposes one reason. It is based on particle packing and thermodynamic modeling that shows how porosity decreases with increasing amounts of limestone up to about 10% or 12%.  Denser mortars and concretes are stronger.  The base cement characteristics and limestone properties (PSD) will shift these curves somewhat.</a:t>
            </a:r>
          </a:p>
          <a:p>
            <a:endParaRPr lang="en-US" altLang="en-US" dirty="0" smtClean="0">
              <a:latin typeface="Arial" panose="020B0604020202020204" pitchFamily="34" charset="0"/>
              <a:ea typeface="ＭＳ Ｐゴシック" panose="020B0600070205080204" pitchFamily="34" charset="-128"/>
            </a:endParaRPr>
          </a:p>
          <a:p>
            <a:r>
              <a:rPr lang="en-US" altLang="en-US" dirty="0" smtClean="0">
                <a:latin typeface="Arial" panose="020B0604020202020204" pitchFamily="34" charset="0"/>
                <a:ea typeface="ＭＳ Ｐゴシック" panose="020B0600070205080204" pitchFamily="34" charset="-128"/>
              </a:rPr>
              <a:t>The impact of the several small effects add up to a small but measurable impact on real properties, such as strength.  </a:t>
            </a:r>
          </a:p>
          <a:p>
            <a:endParaRPr lang="en-US" altLang="en-US" dirty="0" smtClean="0">
              <a:latin typeface="Arial" panose="020B0604020202020204" pitchFamily="34" charset="0"/>
              <a:ea typeface="ＭＳ Ｐゴシック" panose="020B0600070205080204" pitchFamily="34" charset="-128"/>
            </a:endParaRPr>
          </a:p>
          <a:p>
            <a:r>
              <a:rPr lang="en-US" altLang="en-US" dirty="0" err="1" smtClean="0">
                <a:latin typeface="Arial" panose="020B0604020202020204" pitchFamily="34" charset="0"/>
                <a:ea typeface="ＭＳ Ｐゴシック" panose="020B0600070205080204" pitchFamily="34" charset="-128"/>
              </a:rPr>
              <a:t>Matschei</a:t>
            </a:r>
            <a:r>
              <a:rPr lang="en-US" altLang="en-US" dirty="0" smtClean="0">
                <a:latin typeface="Arial" panose="020B0604020202020204" pitchFamily="34" charset="0"/>
                <a:ea typeface="ＭＳ Ｐゴシック" panose="020B0600070205080204" pitchFamily="34" charset="-128"/>
              </a:rPr>
              <a:t>, T.; </a:t>
            </a:r>
            <a:r>
              <a:rPr lang="en-US" altLang="en-US" dirty="0" err="1" smtClean="0">
                <a:latin typeface="Arial" panose="020B0604020202020204" pitchFamily="34" charset="0"/>
                <a:ea typeface="ＭＳ Ｐゴシック" panose="020B0600070205080204" pitchFamily="34" charset="-128"/>
              </a:rPr>
              <a:t>Glasser</a:t>
            </a:r>
            <a:r>
              <a:rPr lang="en-US" altLang="en-US" dirty="0" smtClean="0">
                <a:latin typeface="Arial" panose="020B0604020202020204" pitchFamily="34" charset="0"/>
                <a:ea typeface="ＭＳ Ｐゴシック" panose="020B0600070205080204" pitchFamily="34" charset="-128"/>
              </a:rPr>
              <a:t>, F. P.; </a:t>
            </a:r>
            <a:r>
              <a:rPr lang="en-US" altLang="en-US" dirty="0" err="1" smtClean="0">
                <a:latin typeface="Arial" panose="020B0604020202020204" pitchFamily="34" charset="0"/>
                <a:ea typeface="ＭＳ Ｐゴシック" panose="020B0600070205080204" pitchFamily="34" charset="-128"/>
              </a:rPr>
              <a:t>Herfort</a:t>
            </a:r>
            <a:r>
              <a:rPr lang="en-US" altLang="en-US" dirty="0" smtClean="0">
                <a:latin typeface="Arial" panose="020B0604020202020204" pitchFamily="34" charset="0"/>
                <a:ea typeface="ＭＳ Ｐゴシック" panose="020B0600070205080204" pitchFamily="34" charset="-128"/>
              </a:rPr>
              <a:t>, D.; and </a:t>
            </a:r>
            <a:r>
              <a:rPr lang="en-US" altLang="en-US" dirty="0" err="1" smtClean="0">
                <a:latin typeface="Arial" panose="020B0604020202020204" pitchFamily="34" charset="0"/>
                <a:ea typeface="ＭＳ Ｐゴシック" panose="020B0600070205080204" pitchFamily="34" charset="-128"/>
              </a:rPr>
              <a:t>Lothenbach</a:t>
            </a:r>
            <a:r>
              <a:rPr lang="en-US" altLang="en-US" dirty="0" smtClean="0">
                <a:latin typeface="Arial" panose="020B0604020202020204" pitchFamily="34" charset="0"/>
                <a:ea typeface="ＭＳ Ｐゴシック" panose="020B0600070205080204" pitchFamily="34" charset="-128"/>
              </a:rPr>
              <a:t>, B., “Relationships of Cement Paste Mineralogy to Porosity and Mechanical Properties,” presentation at </a:t>
            </a:r>
            <a:r>
              <a:rPr lang="en-US" altLang="en-US" i="1" dirty="0" smtClean="0">
                <a:latin typeface="Arial" panose="020B0604020202020204" pitchFamily="34" charset="0"/>
                <a:ea typeface="ＭＳ Ｐゴシック" panose="020B0600070205080204" pitchFamily="34" charset="-128"/>
              </a:rPr>
              <a:t>International Conference on Modelling of Heterogeneous Materials with Applications in Construction and Biomedical Engineering</a:t>
            </a:r>
            <a:r>
              <a:rPr lang="en-US" altLang="en-US" dirty="0" smtClean="0">
                <a:latin typeface="Arial" panose="020B0604020202020204" pitchFamily="34" charset="0"/>
                <a:ea typeface="ＭＳ Ｐゴシック" panose="020B0600070205080204" pitchFamily="34" charset="-128"/>
              </a:rPr>
              <a:t>, Prague, Czech Republic, 25-27 June 2007b.</a:t>
            </a:r>
          </a:p>
        </p:txBody>
      </p:sp>
      <p:sp>
        <p:nvSpPr>
          <p:cNvPr id="4" name="Slide Number Placeholder 3"/>
          <p:cNvSpPr>
            <a:spLocks noGrp="1"/>
          </p:cNvSpPr>
          <p:nvPr>
            <p:ph type="sldNum" sz="quarter" idx="10"/>
          </p:nvPr>
        </p:nvSpPr>
        <p:spPr/>
        <p:txBody>
          <a:bodyPr/>
          <a:lstStyle/>
          <a:p>
            <a:fld id="{7C04499F-16C0-4A6F-9C36-FC899B19B1FB}" type="slidenum">
              <a:rPr lang="en-US" smtClean="0"/>
              <a:t>5</a:t>
            </a:fld>
            <a:endParaRPr lang="en-US"/>
          </a:p>
        </p:txBody>
      </p:sp>
    </p:spTree>
    <p:extLst>
      <p:ext uri="{BB962C8B-B14F-4D97-AF65-F5344CB8AC3E}">
        <p14:creationId xmlns:p14="http://schemas.microsoft.com/office/powerpoint/2010/main" val="442823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04499F-16C0-4A6F-9C36-FC899B19B1FB}" type="slidenum">
              <a:rPr lang="en-US" smtClean="0"/>
              <a:t>9</a:t>
            </a:fld>
            <a:endParaRPr lang="en-US"/>
          </a:p>
        </p:txBody>
      </p:sp>
    </p:spTree>
    <p:extLst>
      <p:ext uri="{BB962C8B-B14F-4D97-AF65-F5344CB8AC3E}">
        <p14:creationId xmlns:p14="http://schemas.microsoft.com/office/powerpoint/2010/main" val="190136613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82763"/>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5000"/>
              </a:lnSpc>
              <a:defRPr sz="6600" b="1"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smtClean="0"/>
              <a:t>5/15/2023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33159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E5E0FA7-C445-42F7-AF66-A4F5A6FC8A9C}" type="datetimeFigureOut">
              <a:rPr lang="en-US" smtClean="0"/>
              <a:t>5/15/2023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55226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85AC5C5-1A57-4420-8AFB-CE41693A794B}" type="datetimeFigureOut">
              <a:rPr lang="en-US" smtClean="0"/>
              <a:t>5/15/2023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80938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4C08AF-84E6-4329-8E67-FEA434B47075}" type="datetimeFigureOut">
              <a:rPr lang="en-US" smtClean="0"/>
              <a:t>5/15/2023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18878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600" b="1"/>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4F6EE328-6AFF-436B-881F-213D56084544}" type="datetimeFigureOut">
              <a:rPr lang="en-US" smtClean="0"/>
              <a:t>5/15/2023</a:t>
            </a:fld>
            <a:endParaRPr lang="en-US" dirty="0"/>
          </a:p>
        </p:txBody>
      </p:sp>
      <p:sp>
        <p:nvSpPr>
          <p:cNvPr id="5" name="Footer Placeholder 4"/>
          <p:cNvSpPr>
            <a:spLocks noGrp="1"/>
          </p:cNvSpPr>
          <p:nvPr>
            <p:ph type="ftr" sz="quarter" idx="11"/>
          </p:nvPr>
        </p:nvSpPr>
        <p:spPr>
          <a:xfrm>
            <a:off x="1623376" y="6282268"/>
            <a:ext cx="4745736"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69776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smtClean="0"/>
              <a:t>5/15/2023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34323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smtClean="0"/>
              <a:t>5/15/2023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71479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8872C98D-A273-4547-9B92-97D7769F71A6}" type="datetimeFigureOut">
              <a:rPr lang="en-US" smtClean="0"/>
              <a:t>5/15/2023</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46723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smtClean="0"/>
              <a:t>5/15/2023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55287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81480828-6983-48AD-9E27-CBD3696F837E}" type="datetimeFigureOut">
              <a:rPr lang="en-US" smtClean="0"/>
              <a:t>5/15/2023</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34629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2C5EFB91-0324-450E-B17F-36DC0ECCE413}" type="datetimeFigureOut">
              <a:rPr lang="en-US" smtClean="0"/>
              <a:t>5/15/2023</a:t>
            </a:fld>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29261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52E37674-C1BA-4107-9B06-6D4CAC3A3DF5}" type="datetimeFigureOut">
              <a:rPr lang="en-US" smtClean="0"/>
              <a:t>5/15/2023</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8882109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sz="42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008000"/>
                </a:solidFill>
              </a:rPr>
              <a:t>Type IL</a:t>
            </a:r>
            <a:r>
              <a:rPr lang="en-US" sz="3600" dirty="0">
                <a:solidFill>
                  <a:srgbClr val="008000"/>
                </a:solidFill>
              </a:rPr>
              <a:t/>
            </a:r>
            <a:br>
              <a:rPr lang="en-US" sz="3600" dirty="0">
                <a:solidFill>
                  <a:srgbClr val="008000"/>
                </a:solidFill>
              </a:rPr>
            </a:br>
            <a:r>
              <a:rPr lang="en-US" sz="3600" dirty="0">
                <a:solidFill>
                  <a:srgbClr val="008000"/>
                </a:solidFill>
              </a:rPr>
              <a:t>Portland-Limestone Cement</a:t>
            </a:r>
            <a:endParaRPr lang="en-US" sz="3600" dirty="0">
              <a:solidFill>
                <a:srgbClr val="008000"/>
              </a:solidFill>
            </a:endParaRPr>
          </a:p>
        </p:txBody>
      </p:sp>
      <p:sp>
        <p:nvSpPr>
          <p:cNvPr id="7" name="TextBox 6"/>
          <p:cNvSpPr txBox="1"/>
          <p:nvPr/>
        </p:nvSpPr>
        <p:spPr>
          <a:xfrm>
            <a:off x="7297180" y="4126738"/>
            <a:ext cx="748923" cy="415498"/>
          </a:xfrm>
          <a:prstGeom prst="rect">
            <a:avLst/>
          </a:prstGeom>
          <a:noFill/>
        </p:spPr>
        <p:txBody>
          <a:bodyPr wrap="none" rtlCol="0">
            <a:spAutoFit/>
          </a:bodyPr>
          <a:lstStyle/>
          <a:p>
            <a:r>
              <a:rPr lang="en-US" sz="2100" dirty="0">
                <a:solidFill>
                  <a:schemeClr val="bg1"/>
                </a:solidFill>
              </a:rPr>
              <a:t>2023</a:t>
            </a:r>
            <a:endParaRPr lang="en-US" sz="2100" dirty="0">
              <a:solidFill>
                <a:schemeClr val="bg1"/>
              </a:solidFill>
            </a:endParaRPr>
          </a:p>
        </p:txBody>
      </p:sp>
    </p:spTree>
    <p:extLst>
      <p:ext uri="{BB962C8B-B14F-4D97-AF65-F5344CB8AC3E}">
        <p14:creationId xmlns:p14="http://schemas.microsoft.com/office/powerpoint/2010/main" val="4035514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784116" y="4401109"/>
            <a:ext cx="2318744" cy="971999"/>
          </a:xfrm>
          <a:prstGeom prst="rect">
            <a:avLst/>
          </a:prstGeom>
        </p:spPr>
      </p:pic>
      <p:sp>
        <p:nvSpPr>
          <p:cNvPr id="2" name="Title 1"/>
          <p:cNvSpPr>
            <a:spLocks noGrp="1"/>
          </p:cNvSpPr>
          <p:nvPr>
            <p:ph type="title"/>
          </p:nvPr>
        </p:nvSpPr>
        <p:spPr>
          <a:xfrm>
            <a:off x="802387" y="1220724"/>
            <a:ext cx="8176514" cy="1207008"/>
          </a:xfrm>
        </p:spPr>
        <p:txBody>
          <a:bodyPr>
            <a:normAutofit fontScale="90000"/>
          </a:bodyPr>
          <a:lstStyle/>
          <a:p>
            <a:r>
              <a:rPr lang="en-US" dirty="0" smtClean="0"/>
              <a:t>How does PLC </a:t>
            </a:r>
            <a:r>
              <a:rPr lang="en-US" i="1" dirty="0" smtClean="0"/>
              <a:t>improve</a:t>
            </a:r>
            <a:r>
              <a:rPr lang="en-US" dirty="0" smtClean="0"/>
              <a:t> concrete?</a:t>
            </a:r>
            <a:endParaRPr lang="en-US" dirty="0"/>
          </a:p>
        </p:txBody>
      </p:sp>
      <p:sp>
        <p:nvSpPr>
          <p:cNvPr id="3" name="Content Placeholder 2"/>
          <p:cNvSpPr>
            <a:spLocks noGrp="1"/>
          </p:cNvSpPr>
          <p:nvPr>
            <p:ph idx="1"/>
          </p:nvPr>
        </p:nvSpPr>
        <p:spPr>
          <a:xfrm>
            <a:off x="104411" y="2190750"/>
            <a:ext cx="4924790" cy="3810000"/>
          </a:xfrm>
        </p:spPr>
        <p:txBody>
          <a:bodyPr>
            <a:normAutofit/>
          </a:bodyPr>
          <a:lstStyle/>
          <a:p>
            <a:endParaRPr lang="en-US" sz="1800" dirty="0" smtClean="0"/>
          </a:p>
          <a:p>
            <a:r>
              <a:rPr lang="en-US" sz="1800" dirty="0" smtClean="0"/>
              <a:t>Three </a:t>
            </a:r>
            <a:r>
              <a:rPr lang="en-US" sz="1800" dirty="0"/>
              <a:t>primary mechanisms:</a:t>
            </a:r>
          </a:p>
          <a:p>
            <a:pPr marL="342900" indent="-342900">
              <a:buFont typeface="+mj-lt"/>
              <a:buAutoNum type="arabicPeriod"/>
            </a:pPr>
            <a:r>
              <a:rPr lang="en-US" sz="1800" dirty="0"/>
              <a:t>Denser </a:t>
            </a:r>
            <a:r>
              <a:rPr lang="en-US" sz="1800" b="1" u="sng" dirty="0"/>
              <a:t>packing</a:t>
            </a:r>
            <a:r>
              <a:rPr lang="en-US" sz="1800" dirty="0"/>
              <a:t> of cement paste due to limestone fineness and particle size distribution (can actually </a:t>
            </a:r>
            <a:r>
              <a:rPr lang="en-US" sz="1800" i="1" dirty="0"/>
              <a:t>reduce</a:t>
            </a:r>
            <a:r>
              <a:rPr lang="en-US" sz="1800" dirty="0"/>
              <a:t> the water demand).</a:t>
            </a:r>
          </a:p>
          <a:p>
            <a:pPr marL="0" indent="0">
              <a:buNone/>
            </a:pPr>
            <a:endParaRPr lang="en-US" sz="600" dirty="0"/>
          </a:p>
          <a:p>
            <a:pPr marL="342900" indent="-342900">
              <a:buFont typeface="+mj-lt"/>
              <a:buAutoNum type="arabicPeriod" startAt="2"/>
            </a:pPr>
            <a:r>
              <a:rPr lang="en-US" sz="1800" dirty="0"/>
              <a:t>Increased </a:t>
            </a:r>
            <a:r>
              <a:rPr lang="en-US" sz="1800" b="1" u="sng" dirty="0"/>
              <a:t>nucleation</a:t>
            </a:r>
            <a:r>
              <a:rPr lang="en-US" sz="1800" dirty="0"/>
              <a:t> sites for growth of cementitious products during hydration.</a:t>
            </a:r>
          </a:p>
          <a:p>
            <a:pPr marL="342900" indent="-342900">
              <a:buFont typeface="+mj-lt"/>
              <a:buAutoNum type="arabicPeriod" startAt="2"/>
            </a:pPr>
            <a:r>
              <a:rPr lang="en-US" sz="1800" dirty="0"/>
              <a:t>Chemical </a:t>
            </a:r>
            <a:r>
              <a:rPr lang="en-US" sz="1800" b="1" u="sng" dirty="0"/>
              <a:t>reactivity</a:t>
            </a:r>
            <a:r>
              <a:rPr lang="en-US" sz="1800" dirty="0"/>
              <a:t> – particularly   </a:t>
            </a:r>
            <a:r>
              <a:rPr lang="en-US" sz="1800" i="1" dirty="0"/>
              <a:t>Calcium </a:t>
            </a:r>
            <a:r>
              <a:rPr lang="en-US" sz="1800" i="1" dirty="0" err="1"/>
              <a:t>Carbo</a:t>
            </a:r>
            <a:r>
              <a:rPr lang="en-US" sz="1800" dirty="0" err="1"/>
              <a:t>A</a:t>
            </a:r>
            <a:r>
              <a:rPr lang="en-US" sz="1800" i="1" dirty="0" err="1"/>
              <a:t>luminates</a:t>
            </a:r>
            <a:r>
              <a:rPr lang="en-US" sz="1800" dirty="0"/>
              <a:t> – which decrease porosity and improve durability.</a:t>
            </a:r>
            <a:endParaRPr lang="en-US" sz="1800" dirty="0"/>
          </a:p>
        </p:txBody>
      </p:sp>
      <p:pic>
        <p:nvPicPr>
          <p:cNvPr id="4" name="Picture 3"/>
          <p:cNvPicPr>
            <a:picLocks noChangeAspect="1"/>
          </p:cNvPicPr>
          <p:nvPr/>
        </p:nvPicPr>
        <p:blipFill>
          <a:blip r:embed="rId3"/>
          <a:stretch>
            <a:fillRect/>
          </a:stretch>
        </p:blipFill>
        <p:spPr>
          <a:xfrm>
            <a:off x="6435117" y="2093386"/>
            <a:ext cx="2619983" cy="1883828"/>
          </a:xfrm>
          <a:prstGeom prst="rect">
            <a:avLst/>
          </a:prstGeom>
        </p:spPr>
      </p:pic>
      <p:pic>
        <p:nvPicPr>
          <p:cNvPr id="5" name="Picture 4"/>
          <p:cNvPicPr>
            <a:picLocks noChangeAspect="1"/>
          </p:cNvPicPr>
          <p:nvPr/>
        </p:nvPicPr>
        <p:blipFill>
          <a:blip r:embed="rId4"/>
          <a:stretch>
            <a:fillRect/>
          </a:stretch>
        </p:blipFill>
        <p:spPr>
          <a:xfrm>
            <a:off x="4911701" y="3043715"/>
            <a:ext cx="1676399" cy="1307417"/>
          </a:xfrm>
          <a:prstGeom prst="rect">
            <a:avLst/>
          </a:prstGeom>
        </p:spPr>
      </p:pic>
      <p:sp>
        <p:nvSpPr>
          <p:cNvPr id="6" name="Rectangle 5"/>
          <p:cNvSpPr/>
          <p:nvPr/>
        </p:nvSpPr>
        <p:spPr>
          <a:xfrm>
            <a:off x="1225569" y="3723298"/>
            <a:ext cx="2888932" cy="253916"/>
          </a:xfrm>
          <a:prstGeom prst="rect">
            <a:avLst/>
          </a:prstGeom>
          <a:solidFill>
            <a:schemeClr val="bg1"/>
          </a:solidFill>
        </p:spPr>
        <p:txBody>
          <a:bodyPr wrap="none">
            <a:spAutoFit/>
          </a:bodyPr>
          <a:lstStyle/>
          <a:p>
            <a:r>
              <a:rPr lang="en-US" altLang="en-US" sz="1050" dirty="0">
                <a:latin typeface="Arial" panose="020B0604020202020204" pitchFamily="34" charset="0"/>
                <a:ea typeface="ＭＳ Ｐゴシック" panose="020B0600070205080204" pitchFamily="34" charset="-128"/>
              </a:rPr>
              <a:t>http://www.firstrays.com/particle_packing.htm</a:t>
            </a:r>
          </a:p>
        </p:txBody>
      </p:sp>
      <p:pic>
        <p:nvPicPr>
          <p:cNvPr id="7" name="Picture 6"/>
          <p:cNvPicPr>
            <a:picLocks noChangeAspect="1"/>
          </p:cNvPicPr>
          <p:nvPr/>
        </p:nvPicPr>
        <p:blipFill>
          <a:blip r:embed="rId5"/>
          <a:stretch>
            <a:fillRect/>
          </a:stretch>
        </p:blipFill>
        <p:spPr>
          <a:xfrm>
            <a:off x="7073902" y="4001640"/>
            <a:ext cx="1937029" cy="1937029"/>
          </a:xfrm>
          <a:prstGeom prst="rect">
            <a:avLst/>
          </a:prstGeom>
        </p:spPr>
      </p:pic>
      <p:sp>
        <p:nvSpPr>
          <p:cNvPr id="9" name="Rectangle 8"/>
          <p:cNvSpPr/>
          <p:nvPr/>
        </p:nvSpPr>
        <p:spPr>
          <a:xfrm>
            <a:off x="5132836" y="5437976"/>
            <a:ext cx="1354858" cy="253916"/>
          </a:xfrm>
          <a:prstGeom prst="rect">
            <a:avLst/>
          </a:prstGeom>
        </p:spPr>
        <p:txBody>
          <a:bodyPr wrap="none">
            <a:spAutoFit/>
          </a:bodyPr>
          <a:lstStyle/>
          <a:p>
            <a:r>
              <a:rPr lang="en-US" altLang="en-US" sz="1050" dirty="0">
                <a:latin typeface="Arial" panose="020B0604020202020204" pitchFamily="34" charset="0"/>
                <a:ea typeface="ＭＳ Ｐゴシック" panose="020B0600070205080204" pitchFamily="34" charset="-128"/>
              </a:rPr>
              <a:t>Matschei et al 2007</a:t>
            </a:r>
            <a:endParaRPr lang="en-US" sz="1050" dirty="0"/>
          </a:p>
        </p:txBody>
      </p:sp>
      <p:sp>
        <p:nvSpPr>
          <p:cNvPr id="10" name="TextBox 9"/>
          <p:cNvSpPr txBox="1"/>
          <p:nvPr/>
        </p:nvSpPr>
        <p:spPr>
          <a:xfrm rot="16200000">
            <a:off x="-1700911" y="3277877"/>
            <a:ext cx="2068895" cy="369332"/>
          </a:xfrm>
          <a:prstGeom prst="rect">
            <a:avLst/>
          </a:prstGeom>
          <a:noFill/>
        </p:spPr>
        <p:txBody>
          <a:bodyPr wrap="square" rtlCol="0">
            <a:spAutoFit/>
          </a:bodyPr>
          <a:lstStyle/>
          <a:p>
            <a:pPr algn="ctr"/>
            <a:r>
              <a:rPr lang="en-US" b="1" u="sng" dirty="0">
                <a:solidFill>
                  <a:srgbClr val="E16E05"/>
                </a:solidFill>
              </a:rPr>
              <a:t>Ideas &amp; Research</a:t>
            </a:r>
            <a:endParaRPr lang="en-US" b="1" u="sng" dirty="0">
              <a:solidFill>
                <a:srgbClr val="E16E05"/>
              </a:solidFill>
            </a:endParaRPr>
          </a:p>
        </p:txBody>
      </p:sp>
    </p:spTree>
    <p:extLst>
      <p:ext uri="{BB962C8B-B14F-4D97-AF65-F5344CB8AC3E}">
        <p14:creationId xmlns:p14="http://schemas.microsoft.com/office/powerpoint/2010/main" val="3302079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on Concrete Producers:</a:t>
            </a:r>
            <a:br>
              <a:rPr lang="en-US" dirty="0" smtClean="0"/>
            </a:br>
            <a:r>
              <a:rPr lang="en-US" sz="2700" dirty="0"/>
              <a:t>Logistics</a:t>
            </a:r>
            <a:endParaRPr lang="en-US" dirty="0"/>
          </a:p>
        </p:txBody>
      </p:sp>
      <p:sp>
        <p:nvSpPr>
          <p:cNvPr id="3" name="Content Placeholder 2"/>
          <p:cNvSpPr>
            <a:spLocks noGrp="1"/>
          </p:cNvSpPr>
          <p:nvPr>
            <p:ph idx="1"/>
          </p:nvPr>
        </p:nvSpPr>
        <p:spPr>
          <a:xfrm>
            <a:off x="802386" y="2369482"/>
            <a:ext cx="7975854" cy="1803361"/>
          </a:xfrm>
        </p:spPr>
        <p:txBody>
          <a:bodyPr>
            <a:normAutofit lnSpcReduction="10000"/>
          </a:bodyPr>
          <a:lstStyle/>
          <a:p>
            <a:r>
              <a:rPr lang="en-US" sz="1800" dirty="0"/>
              <a:t>After conducting comparison testing and successfully developing mixtures using PLC, it’s necessary to determine where the cement is going to go:</a:t>
            </a:r>
          </a:p>
          <a:p>
            <a:pPr lvl="1"/>
            <a:r>
              <a:rPr lang="en-US" sz="1650" dirty="0"/>
              <a:t>Some choose to </a:t>
            </a:r>
            <a:r>
              <a:rPr lang="en-US" sz="1650" u="sng" dirty="0"/>
              <a:t>ADD</a:t>
            </a:r>
            <a:r>
              <a:rPr lang="en-US" sz="1650" dirty="0"/>
              <a:t> PLC to one of their existing silos;</a:t>
            </a:r>
          </a:p>
          <a:p>
            <a:pPr lvl="1"/>
            <a:r>
              <a:rPr lang="en-US" sz="1650" dirty="0"/>
              <a:t>Some choose to </a:t>
            </a:r>
            <a:r>
              <a:rPr lang="en-US" sz="1650" u="sng" dirty="0"/>
              <a:t>ADD</a:t>
            </a:r>
            <a:r>
              <a:rPr lang="en-US" sz="1650" dirty="0"/>
              <a:t> an additional silo to their plant;</a:t>
            </a:r>
          </a:p>
          <a:p>
            <a:pPr lvl="1"/>
            <a:r>
              <a:rPr lang="en-US" sz="1650" dirty="0"/>
              <a:t>Some choose to </a:t>
            </a:r>
            <a:r>
              <a:rPr lang="en-US" sz="1650" u="sng" dirty="0"/>
              <a:t>REPLACE</a:t>
            </a:r>
            <a:r>
              <a:rPr lang="en-US" sz="1650" dirty="0"/>
              <a:t> Type I,II with PLC.</a:t>
            </a:r>
          </a:p>
          <a:p>
            <a:pPr marL="0" indent="0">
              <a:buNone/>
            </a:pPr>
            <a:r>
              <a:rPr lang="en-US" sz="1800" dirty="0"/>
              <a:t>M</a:t>
            </a:r>
            <a:r>
              <a:rPr lang="en-US" sz="1800" dirty="0"/>
              <a:t>ust coordinate tankers, silos, products and mix designs.</a:t>
            </a:r>
            <a:endParaRPr lang="en-US" sz="1800" dirty="0"/>
          </a:p>
        </p:txBody>
      </p:sp>
      <p:pic>
        <p:nvPicPr>
          <p:cNvPr id="5" name="Picture 4"/>
          <p:cNvPicPr>
            <a:picLocks noChangeAspect="1"/>
          </p:cNvPicPr>
          <p:nvPr/>
        </p:nvPicPr>
        <p:blipFill rotWithShape="1">
          <a:blip r:embed="rId2"/>
          <a:srcRect b="10679"/>
          <a:stretch/>
        </p:blipFill>
        <p:spPr>
          <a:xfrm>
            <a:off x="6822697" y="3062062"/>
            <a:ext cx="2098084" cy="2810483"/>
          </a:xfrm>
          <a:prstGeom prst="rect">
            <a:avLst/>
          </a:prstGeom>
        </p:spPr>
      </p:pic>
      <p:pic>
        <p:nvPicPr>
          <p:cNvPr id="6" name="Picture 5"/>
          <p:cNvPicPr>
            <a:picLocks noChangeAspect="1"/>
          </p:cNvPicPr>
          <p:nvPr/>
        </p:nvPicPr>
        <p:blipFill>
          <a:blip r:embed="rId3"/>
          <a:stretch>
            <a:fillRect/>
          </a:stretch>
        </p:blipFill>
        <p:spPr>
          <a:xfrm>
            <a:off x="619270" y="4110141"/>
            <a:ext cx="2964506" cy="1762403"/>
          </a:xfrm>
          <a:prstGeom prst="rect">
            <a:avLst/>
          </a:prstGeom>
        </p:spPr>
      </p:pic>
      <p:pic>
        <p:nvPicPr>
          <p:cNvPr id="7" name="Picture 6"/>
          <p:cNvPicPr>
            <a:picLocks noChangeAspect="1"/>
          </p:cNvPicPr>
          <p:nvPr/>
        </p:nvPicPr>
        <p:blipFill rotWithShape="1">
          <a:blip r:embed="rId4"/>
          <a:srcRect l="3440" r="10811"/>
          <a:stretch/>
        </p:blipFill>
        <p:spPr>
          <a:xfrm>
            <a:off x="3858192" y="4107201"/>
            <a:ext cx="2647399" cy="1765341"/>
          </a:xfrm>
          <a:prstGeom prst="rect">
            <a:avLst/>
          </a:prstGeom>
        </p:spPr>
      </p:pic>
      <p:sp>
        <p:nvSpPr>
          <p:cNvPr id="8" name="TextBox 7"/>
          <p:cNvSpPr txBox="1"/>
          <p:nvPr/>
        </p:nvSpPr>
        <p:spPr>
          <a:xfrm rot="16200000">
            <a:off x="-1913653" y="3318339"/>
            <a:ext cx="2433599" cy="369332"/>
          </a:xfrm>
          <a:prstGeom prst="rect">
            <a:avLst/>
          </a:prstGeom>
          <a:noFill/>
        </p:spPr>
        <p:txBody>
          <a:bodyPr wrap="square" rtlCol="0">
            <a:spAutoFit/>
          </a:bodyPr>
          <a:lstStyle/>
          <a:p>
            <a:pPr algn="ctr"/>
            <a:r>
              <a:rPr lang="en-US" b="1" u="sng" dirty="0">
                <a:solidFill>
                  <a:srgbClr val="C00000"/>
                </a:solidFill>
              </a:rPr>
              <a:t>Strategic Planning</a:t>
            </a:r>
            <a:endParaRPr lang="en-US" b="1" u="sng" dirty="0">
              <a:solidFill>
                <a:srgbClr val="C00000"/>
              </a:solidFill>
            </a:endParaRPr>
          </a:p>
        </p:txBody>
      </p:sp>
    </p:spTree>
    <p:extLst>
      <p:ext uri="{BB962C8B-B14F-4D97-AF65-F5344CB8AC3E}">
        <p14:creationId xmlns:p14="http://schemas.microsoft.com/office/powerpoint/2010/main" val="41142058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on Concrete Producers:</a:t>
            </a:r>
            <a:br>
              <a:rPr lang="en-US" dirty="0" smtClean="0"/>
            </a:br>
            <a:r>
              <a:rPr lang="en-US" sz="2700" dirty="0"/>
              <a:t>Product Development &amp; Testing</a:t>
            </a:r>
            <a:endParaRPr lang="en-US" dirty="0"/>
          </a:p>
        </p:txBody>
      </p:sp>
      <p:sp>
        <p:nvSpPr>
          <p:cNvPr id="7" name="TextBox 6"/>
          <p:cNvSpPr txBox="1"/>
          <p:nvPr/>
        </p:nvSpPr>
        <p:spPr>
          <a:xfrm>
            <a:off x="171796" y="2427732"/>
            <a:ext cx="8757320" cy="3208571"/>
          </a:xfrm>
          <a:prstGeom prst="rect">
            <a:avLst/>
          </a:prstGeom>
          <a:noFill/>
        </p:spPr>
        <p:txBody>
          <a:bodyPr wrap="square" rtlCol="0">
            <a:spAutoFit/>
          </a:bodyPr>
          <a:lstStyle/>
          <a:p>
            <a:pPr>
              <a:spcBef>
                <a:spcPts val="900"/>
              </a:spcBef>
            </a:pPr>
            <a:r>
              <a:rPr lang="en-US" dirty="0"/>
              <a:t>Collect materials and test common mixtures, comparing the performance of Type IL mixtures vs. Reference Type I,II mixtures.</a:t>
            </a:r>
          </a:p>
          <a:p>
            <a:pPr marL="285750" indent="-285750">
              <a:spcBef>
                <a:spcPts val="900"/>
              </a:spcBef>
              <a:buFont typeface="Arial" panose="020B0604020202020204" pitchFamily="34" charset="0"/>
              <a:buChar char="•"/>
            </a:pPr>
            <a:r>
              <a:rPr lang="en-US" dirty="0"/>
              <a:t>Consider testing with different 										     Admixtures to evaluate </a:t>
            </a:r>
            <a:r>
              <a:rPr lang="en-US" dirty="0" smtClean="0"/>
              <a:t>dosage</a:t>
            </a:r>
          </a:p>
          <a:p>
            <a:pPr>
              <a:spcBef>
                <a:spcPts val="900"/>
              </a:spcBef>
            </a:pPr>
            <a:r>
              <a:rPr lang="en-US" dirty="0" smtClean="0"/>
              <a:t>and </a:t>
            </a:r>
            <a:r>
              <a:rPr lang="en-US" dirty="0"/>
              <a:t>setting characteristics at 													 various temperatures.</a:t>
            </a:r>
          </a:p>
          <a:p>
            <a:pPr marL="285750" indent="-285750">
              <a:spcBef>
                <a:spcPts val="900"/>
              </a:spcBef>
              <a:buFont typeface="Arial" panose="020B0604020202020204" pitchFamily="34" charset="0"/>
              <a:buChar char="•"/>
            </a:pPr>
            <a:r>
              <a:rPr lang="en-US" dirty="0"/>
              <a:t>As with any other source change, 									</a:t>
            </a:r>
            <a:r>
              <a:rPr lang="en-US" dirty="0" smtClean="0"/>
              <a:t>    </a:t>
            </a:r>
            <a:r>
              <a:rPr lang="en-US" dirty="0"/>
              <a:t>make adjustments to PLC 											</a:t>
            </a:r>
            <a:r>
              <a:rPr lang="en-US" dirty="0" smtClean="0"/>
              <a:t>   mixture </a:t>
            </a:r>
            <a:r>
              <a:rPr lang="en-US" dirty="0"/>
              <a:t>proportions as needed											</a:t>
            </a:r>
            <a:r>
              <a:rPr lang="en-US" dirty="0" smtClean="0"/>
              <a:t>         to </a:t>
            </a:r>
            <a:r>
              <a:rPr lang="en-US" dirty="0"/>
              <a:t>achieve optimum results.</a:t>
            </a:r>
            <a:endParaRPr lang="en-US" dirty="0"/>
          </a:p>
        </p:txBody>
      </p:sp>
      <p:pic>
        <p:nvPicPr>
          <p:cNvPr id="9" name="Picture 8"/>
          <p:cNvPicPr>
            <a:picLocks noChangeAspect="1"/>
          </p:cNvPicPr>
          <p:nvPr/>
        </p:nvPicPr>
        <p:blipFill>
          <a:blip r:embed="rId2"/>
          <a:stretch>
            <a:fillRect/>
          </a:stretch>
        </p:blipFill>
        <p:spPr>
          <a:xfrm>
            <a:off x="4815840" y="3713017"/>
            <a:ext cx="3934691" cy="2257041"/>
          </a:xfrm>
          <a:prstGeom prst="rect">
            <a:avLst/>
          </a:prstGeom>
        </p:spPr>
      </p:pic>
      <p:sp>
        <p:nvSpPr>
          <p:cNvPr id="10" name="TextBox 9"/>
          <p:cNvSpPr txBox="1"/>
          <p:nvPr/>
        </p:nvSpPr>
        <p:spPr>
          <a:xfrm rot="16200000">
            <a:off x="-2201318" y="3778284"/>
            <a:ext cx="3069710" cy="369332"/>
          </a:xfrm>
          <a:prstGeom prst="rect">
            <a:avLst/>
          </a:prstGeom>
          <a:noFill/>
        </p:spPr>
        <p:txBody>
          <a:bodyPr wrap="square" rtlCol="0">
            <a:spAutoFit/>
          </a:bodyPr>
          <a:lstStyle/>
          <a:p>
            <a:pPr algn="ctr"/>
            <a:r>
              <a:rPr lang="en-US" b="1" u="sng" dirty="0">
                <a:solidFill>
                  <a:srgbClr val="7030A0"/>
                </a:solidFill>
              </a:rPr>
              <a:t>Development &amp; Testing</a:t>
            </a:r>
            <a:endParaRPr lang="en-US" b="1" u="sng" dirty="0">
              <a:solidFill>
                <a:srgbClr val="7030A0"/>
              </a:solidFill>
            </a:endParaRPr>
          </a:p>
        </p:txBody>
      </p:sp>
    </p:spTree>
    <p:extLst>
      <p:ext uri="{BB962C8B-B14F-4D97-AF65-F5344CB8AC3E}">
        <p14:creationId xmlns:p14="http://schemas.microsoft.com/office/powerpoint/2010/main" val="18825946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Impact on Concrete Producers:</a:t>
            </a:r>
            <a:br>
              <a:rPr lang="en-US" dirty="0" smtClean="0"/>
            </a:br>
            <a:r>
              <a:rPr lang="en-US" sz="2700" dirty="0"/>
              <a:t>Environmental Product Declaration</a:t>
            </a:r>
            <a:endParaRPr lang="en-US" dirty="0"/>
          </a:p>
        </p:txBody>
      </p:sp>
      <p:sp>
        <p:nvSpPr>
          <p:cNvPr id="3" name="Content Placeholder 2"/>
          <p:cNvSpPr>
            <a:spLocks noGrp="1"/>
          </p:cNvSpPr>
          <p:nvPr>
            <p:ph idx="1"/>
          </p:nvPr>
        </p:nvSpPr>
        <p:spPr>
          <a:xfrm>
            <a:off x="696248" y="2415650"/>
            <a:ext cx="7543800" cy="441851"/>
          </a:xfrm>
        </p:spPr>
        <p:txBody>
          <a:bodyPr>
            <a:normAutofit fontScale="77500" lnSpcReduction="20000"/>
          </a:bodyPr>
          <a:lstStyle/>
          <a:p>
            <a:r>
              <a:rPr lang="en-US" dirty="0" smtClean="0"/>
              <a:t>PCR </a:t>
            </a:r>
            <a:r>
              <a:rPr lang="en-US" dirty="0" smtClean="0">
                <a:sym typeface="Wingdings" panose="05000000000000000000" pitchFamily="2" charset="2"/>
              </a:rPr>
              <a:t> LCA  EPD (NRMCA Industry Member Avg. for Ready Mixed Concrete)</a:t>
            </a:r>
            <a:endParaRPr lang="en-US" dirty="0"/>
          </a:p>
        </p:txBody>
      </p:sp>
      <p:pic>
        <p:nvPicPr>
          <p:cNvPr id="5" name="Picture 4"/>
          <p:cNvPicPr>
            <a:picLocks noChangeAspect="1"/>
          </p:cNvPicPr>
          <p:nvPr/>
        </p:nvPicPr>
        <p:blipFill rotWithShape="1">
          <a:blip r:embed="rId2"/>
          <a:srcRect b="9483"/>
          <a:stretch/>
        </p:blipFill>
        <p:spPr>
          <a:xfrm>
            <a:off x="670451" y="2750708"/>
            <a:ext cx="6771547" cy="2402646"/>
          </a:xfrm>
          <a:prstGeom prst="rect">
            <a:avLst/>
          </a:prstGeom>
        </p:spPr>
      </p:pic>
      <p:pic>
        <p:nvPicPr>
          <p:cNvPr id="6" name="Picture 5"/>
          <p:cNvPicPr>
            <a:picLocks noChangeAspect="1"/>
          </p:cNvPicPr>
          <p:nvPr/>
        </p:nvPicPr>
        <p:blipFill>
          <a:blip r:embed="rId3"/>
          <a:stretch>
            <a:fillRect/>
          </a:stretch>
        </p:blipFill>
        <p:spPr>
          <a:xfrm>
            <a:off x="7579978" y="2113894"/>
            <a:ext cx="1407319" cy="1821656"/>
          </a:xfrm>
          <a:prstGeom prst="rect">
            <a:avLst/>
          </a:prstGeom>
          <a:ln w="28575">
            <a:solidFill>
              <a:srgbClr val="0624BA"/>
            </a:solidFill>
          </a:ln>
        </p:spPr>
      </p:pic>
      <p:pic>
        <p:nvPicPr>
          <p:cNvPr id="7" name="Picture 6"/>
          <p:cNvPicPr>
            <a:picLocks noChangeAspect="1"/>
          </p:cNvPicPr>
          <p:nvPr/>
        </p:nvPicPr>
        <p:blipFill>
          <a:blip r:embed="rId4"/>
          <a:stretch>
            <a:fillRect/>
          </a:stretch>
        </p:blipFill>
        <p:spPr>
          <a:xfrm>
            <a:off x="7579976" y="4049848"/>
            <a:ext cx="1408463" cy="1822884"/>
          </a:xfrm>
          <a:prstGeom prst="rect">
            <a:avLst/>
          </a:prstGeom>
          <a:ln w="28575">
            <a:solidFill>
              <a:srgbClr val="008000"/>
            </a:solidFill>
          </a:ln>
        </p:spPr>
      </p:pic>
      <p:sp>
        <p:nvSpPr>
          <p:cNvPr id="8" name="TextBox 7"/>
          <p:cNvSpPr txBox="1"/>
          <p:nvPr/>
        </p:nvSpPr>
        <p:spPr>
          <a:xfrm>
            <a:off x="545180" y="5330278"/>
            <a:ext cx="6896818" cy="779701"/>
          </a:xfrm>
          <a:prstGeom prst="rect">
            <a:avLst/>
          </a:prstGeom>
          <a:noFill/>
        </p:spPr>
        <p:txBody>
          <a:bodyPr wrap="square" rtlCol="0">
            <a:spAutoFit/>
          </a:bodyPr>
          <a:lstStyle/>
          <a:p>
            <a:pPr>
              <a:spcBef>
                <a:spcPts val="450"/>
              </a:spcBef>
            </a:pPr>
            <a:r>
              <a:rPr lang="en-US" sz="1350" u="sng" dirty="0">
                <a:solidFill>
                  <a:srgbClr val="0624BA"/>
                </a:solidFill>
              </a:rPr>
              <a:t>1: www.nrmca.org/wp-content/uploads/2020/02/NRMCA_LCA_ReportV3_20200416.pdf</a:t>
            </a:r>
          </a:p>
          <a:p>
            <a:pPr>
              <a:spcBef>
                <a:spcPts val="450"/>
              </a:spcBef>
            </a:pPr>
            <a:r>
              <a:rPr lang="en-US" sz="1350" u="sng" dirty="0">
                <a:solidFill>
                  <a:srgbClr val="0624BA"/>
                </a:solidFill>
              </a:rPr>
              <a:t>2: www.nrmca.org/wp-content/uploads/2020/02/NRMCA_EPD10294.pdf  </a:t>
            </a:r>
            <a:endParaRPr lang="en-US" sz="1350" u="sng" dirty="0">
              <a:solidFill>
                <a:srgbClr val="0624BA"/>
              </a:solidFill>
            </a:endParaRPr>
          </a:p>
        </p:txBody>
      </p:sp>
      <p:sp>
        <p:nvSpPr>
          <p:cNvPr id="9" name="TextBox 8"/>
          <p:cNvSpPr txBox="1"/>
          <p:nvPr/>
        </p:nvSpPr>
        <p:spPr>
          <a:xfrm>
            <a:off x="7682719" y="3652381"/>
            <a:ext cx="697627" cy="300082"/>
          </a:xfrm>
          <a:prstGeom prst="rect">
            <a:avLst/>
          </a:prstGeom>
          <a:solidFill>
            <a:schemeClr val="bg1"/>
          </a:solidFill>
          <a:ln>
            <a:solidFill>
              <a:srgbClr val="0624BA"/>
            </a:solidFill>
          </a:ln>
        </p:spPr>
        <p:txBody>
          <a:bodyPr wrap="none" rtlCol="0">
            <a:spAutoFit/>
          </a:bodyPr>
          <a:lstStyle/>
          <a:p>
            <a:r>
              <a:rPr lang="en-US" sz="1350" i="1" dirty="0">
                <a:solidFill>
                  <a:srgbClr val="0624BA"/>
                </a:solidFill>
              </a:rPr>
              <a:t>Note 1</a:t>
            </a:r>
            <a:endParaRPr lang="en-US" sz="1350" i="1" dirty="0">
              <a:solidFill>
                <a:srgbClr val="0624BA"/>
              </a:solidFill>
            </a:endParaRPr>
          </a:p>
        </p:txBody>
      </p:sp>
      <p:sp>
        <p:nvSpPr>
          <p:cNvPr id="10" name="TextBox 9"/>
          <p:cNvSpPr txBox="1"/>
          <p:nvPr/>
        </p:nvSpPr>
        <p:spPr>
          <a:xfrm>
            <a:off x="7685833" y="5595733"/>
            <a:ext cx="697627" cy="300082"/>
          </a:xfrm>
          <a:prstGeom prst="rect">
            <a:avLst/>
          </a:prstGeom>
          <a:solidFill>
            <a:schemeClr val="bg1"/>
          </a:solidFill>
          <a:ln>
            <a:solidFill>
              <a:srgbClr val="0624BA"/>
            </a:solidFill>
          </a:ln>
        </p:spPr>
        <p:txBody>
          <a:bodyPr wrap="none" rtlCol="0">
            <a:spAutoFit/>
          </a:bodyPr>
          <a:lstStyle/>
          <a:p>
            <a:r>
              <a:rPr lang="en-US" sz="1350" i="1" dirty="0">
                <a:solidFill>
                  <a:srgbClr val="0624BA"/>
                </a:solidFill>
              </a:rPr>
              <a:t>Note 2</a:t>
            </a:r>
            <a:endParaRPr lang="en-US" sz="1350" i="1" dirty="0">
              <a:solidFill>
                <a:srgbClr val="0624BA"/>
              </a:solidFill>
            </a:endParaRPr>
          </a:p>
        </p:txBody>
      </p:sp>
      <p:sp>
        <p:nvSpPr>
          <p:cNvPr id="11" name="TextBox 10"/>
          <p:cNvSpPr txBox="1"/>
          <p:nvPr/>
        </p:nvSpPr>
        <p:spPr>
          <a:xfrm rot="16200000">
            <a:off x="-2080332" y="3657298"/>
            <a:ext cx="2827737" cy="369332"/>
          </a:xfrm>
          <a:prstGeom prst="rect">
            <a:avLst/>
          </a:prstGeom>
          <a:noFill/>
        </p:spPr>
        <p:txBody>
          <a:bodyPr wrap="square" rtlCol="0">
            <a:spAutoFit/>
          </a:bodyPr>
          <a:lstStyle/>
          <a:p>
            <a:pPr algn="ctr"/>
            <a:r>
              <a:rPr lang="en-US" b="1" u="sng" dirty="0">
                <a:solidFill>
                  <a:srgbClr val="7030A0"/>
                </a:solidFill>
              </a:rPr>
              <a:t>Development &amp; Testing</a:t>
            </a:r>
            <a:endParaRPr lang="en-US" b="1" u="sng" dirty="0">
              <a:solidFill>
                <a:srgbClr val="7030A0"/>
              </a:solidFill>
            </a:endParaRPr>
          </a:p>
        </p:txBody>
      </p:sp>
    </p:spTree>
    <p:extLst>
      <p:ext uri="{BB962C8B-B14F-4D97-AF65-F5344CB8AC3E}">
        <p14:creationId xmlns:p14="http://schemas.microsoft.com/office/powerpoint/2010/main" val="73395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t>Impact on Concrete Producers:</a:t>
            </a:r>
            <a:br>
              <a:rPr lang="en-US" dirty="0" smtClean="0"/>
            </a:br>
            <a:r>
              <a:rPr lang="en-US" sz="2700" dirty="0"/>
              <a:t>Product Launch, Promotion</a:t>
            </a:r>
            <a:endParaRPr lang="en-US" dirty="0"/>
          </a:p>
        </p:txBody>
      </p:sp>
      <p:sp>
        <p:nvSpPr>
          <p:cNvPr id="3" name="Content Placeholder 2"/>
          <p:cNvSpPr>
            <a:spLocks noGrp="1"/>
          </p:cNvSpPr>
          <p:nvPr>
            <p:ph idx="1"/>
          </p:nvPr>
        </p:nvSpPr>
        <p:spPr>
          <a:xfrm>
            <a:off x="802387" y="2448308"/>
            <a:ext cx="7364152" cy="1392566"/>
          </a:xfrm>
        </p:spPr>
        <p:txBody>
          <a:bodyPr>
            <a:normAutofit/>
          </a:bodyPr>
          <a:lstStyle/>
          <a:p>
            <a:r>
              <a:rPr lang="en-US" sz="1800" dirty="0"/>
              <a:t>Updated concrete submittals reflecting PLC</a:t>
            </a:r>
          </a:p>
          <a:p>
            <a:r>
              <a:rPr lang="en-US" sz="1800" dirty="0"/>
              <a:t>Decide whether to use Industry Average EPD values or pursue self-declared EPDs for specific concrete mixtures</a:t>
            </a:r>
            <a:endParaRPr lang="en-US" sz="1800" dirty="0"/>
          </a:p>
        </p:txBody>
      </p:sp>
      <p:pic>
        <p:nvPicPr>
          <p:cNvPr id="5" name="Picture 4"/>
          <p:cNvPicPr>
            <a:picLocks noChangeAspect="1"/>
          </p:cNvPicPr>
          <p:nvPr/>
        </p:nvPicPr>
        <p:blipFill>
          <a:blip r:embed="rId2"/>
          <a:stretch>
            <a:fillRect/>
          </a:stretch>
        </p:blipFill>
        <p:spPr>
          <a:xfrm>
            <a:off x="662157" y="3707972"/>
            <a:ext cx="2217026" cy="2023037"/>
          </a:xfrm>
          <a:prstGeom prst="rect">
            <a:avLst/>
          </a:prstGeom>
        </p:spPr>
      </p:pic>
      <p:pic>
        <p:nvPicPr>
          <p:cNvPr id="6" name="Picture 5"/>
          <p:cNvPicPr>
            <a:picLocks noChangeAspect="1"/>
          </p:cNvPicPr>
          <p:nvPr/>
        </p:nvPicPr>
        <p:blipFill rotWithShape="1">
          <a:blip r:embed="rId3"/>
          <a:srcRect t="13568" b="7250"/>
          <a:stretch/>
        </p:blipFill>
        <p:spPr>
          <a:xfrm>
            <a:off x="2950713" y="4153343"/>
            <a:ext cx="5961646" cy="1730456"/>
          </a:xfrm>
          <a:prstGeom prst="rect">
            <a:avLst/>
          </a:prstGeom>
        </p:spPr>
      </p:pic>
      <p:sp>
        <p:nvSpPr>
          <p:cNvPr id="8" name="TextBox 7"/>
          <p:cNvSpPr txBox="1"/>
          <p:nvPr/>
        </p:nvSpPr>
        <p:spPr>
          <a:xfrm rot="16200000">
            <a:off x="-1700911" y="3277877"/>
            <a:ext cx="2068895" cy="369332"/>
          </a:xfrm>
          <a:prstGeom prst="rect">
            <a:avLst/>
          </a:prstGeom>
          <a:noFill/>
        </p:spPr>
        <p:txBody>
          <a:bodyPr wrap="square" rtlCol="0">
            <a:spAutoFit/>
          </a:bodyPr>
          <a:lstStyle/>
          <a:p>
            <a:pPr algn="ctr"/>
            <a:r>
              <a:rPr lang="en-US" b="1" u="sng" dirty="0">
                <a:solidFill>
                  <a:srgbClr val="00B0F0"/>
                </a:solidFill>
              </a:rPr>
              <a:t>Product Launch</a:t>
            </a:r>
            <a:endParaRPr lang="en-US" b="1" u="sng" dirty="0">
              <a:solidFill>
                <a:srgbClr val="00B0F0"/>
              </a:solidFill>
            </a:endParaRPr>
          </a:p>
        </p:txBody>
      </p:sp>
      <p:sp>
        <p:nvSpPr>
          <p:cNvPr id="2" name="Rectangle 1"/>
          <p:cNvSpPr/>
          <p:nvPr/>
        </p:nvSpPr>
        <p:spPr>
          <a:xfrm>
            <a:off x="166343" y="5677510"/>
            <a:ext cx="2828916" cy="300082"/>
          </a:xfrm>
          <a:prstGeom prst="rect">
            <a:avLst/>
          </a:prstGeom>
        </p:spPr>
        <p:txBody>
          <a:bodyPr wrap="none">
            <a:spAutoFit/>
          </a:bodyPr>
          <a:lstStyle/>
          <a:p>
            <a:r>
              <a:rPr lang="en-US" sz="1350" u="sng" dirty="0">
                <a:solidFill>
                  <a:srgbClr val="0624BA"/>
                </a:solidFill>
              </a:rPr>
              <a:t>https://www.greenercement.com</a:t>
            </a:r>
            <a:endParaRPr lang="en-US" sz="1350" dirty="0"/>
          </a:p>
        </p:txBody>
      </p:sp>
      <p:sp>
        <p:nvSpPr>
          <p:cNvPr id="13" name="TextBox 12"/>
          <p:cNvSpPr txBox="1"/>
          <p:nvPr/>
        </p:nvSpPr>
        <p:spPr>
          <a:xfrm>
            <a:off x="3024967" y="3844995"/>
            <a:ext cx="1282723" cy="323165"/>
          </a:xfrm>
          <a:prstGeom prst="rect">
            <a:avLst/>
          </a:prstGeom>
          <a:solidFill>
            <a:schemeClr val="bg1"/>
          </a:solidFill>
        </p:spPr>
        <p:txBody>
          <a:bodyPr wrap="none" rtlCol="0">
            <a:spAutoFit/>
          </a:bodyPr>
          <a:lstStyle/>
          <a:p>
            <a:r>
              <a:rPr lang="en-US" sz="1500" b="1" dirty="0"/>
              <a:t>Cement PCR</a:t>
            </a:r>
            <a:endParaRPr lang="en-US" sz="1500" b="1" dirty="0"/>
          </a:p>
        </p:txBody>
      </p:sp>
      <p:sp>
        <p:nvSpPr>
          <p:cNvPr id="14" name="TextBox 13"/>
          <p:cNvSpPr txBox="1"/>
          <p:nvPr/>
        </p:nvSpPr>
        <p:spPr>
          <a:xfrm>
            <a:off x="4555163" y="3840873"/>
            <a:ext cx="1281120" cy="323165"/>
          </a:xfrm>
          <a:prstGeom prst="rect">
            <a:avLst/>
          </a:prstGeom>
          <a:solidFill>
            <a:schemeClr val="bg1"/>
          </a:solidFill>
        </p:spPr>
        <p:txBody>
          <a:bodyPr wrap="none" rtlCol="0">
            <a:spAutoFit/>
          </a:bodyPr>
          <a:lstStyle/>
          <a:p>
            <a:r>
              <a:rPr lang="en-US" sz="1500" b="1" dirty="0"/>
              <a:t>Cement EPD</a:t>
            </a:r>
            <a:endParaRPr lang="en-US" sz="1500" b="1" dirty="0"/>
          </a:p>
        </p:txBody>
      </p:sp>
      <p:sp>
        <p:nvSpPr>
          <p:cNvPr id="15" name="TextBox 14"/>
          <p:cNvSpPr txBox="1"/>
          <p:nvPr/>
        </p:nvSpPr>
        <p:spPr>
          <a:xfrm>
            <a:off x="7436573" y="3840873"/>
            <a:ext cx="1404552" cy="323165"/>
          </a:xfrm>
          <a:prstGeom prst="rect">
            <a:avLst/>
          </a:prstGeom>
          <a:solidFill>
            <a:schemeClr val="bg1"/>
          </a:solidFill>
        </p:spPr>
        <p:txBody>
          <a:bodyPr wrap="none" rtlCol="0">
            <a:spAutoFit/>
          </a:bodyPr>
          <a:lstStyle/>
          <a:p>
            <a:r>
              <a:rPr lang="en-US" sz="1500" b="1" dirty="0"/>
              <a:t>Concrete EPD</a:t>
            </a:r>
            <a:endParaRPr lang="en-US" sz="1500" b="1" dirty="0"/>
          </a:p>
        </p:txBody>
      </p:sp>
      <p:sp>
        <p:nvSpPr>
          <p:cNvPr id="16" name="TextBox 15"/>
          <p:cNvSpPr txBox="1"/>
          <p:nvPr/>
        </p:nvSpPr>
        <p:spPr>
          <a:xfrm>
            <a:off x="5939509" y="3847067"/>
            <a:ext cx="1406154" cy="323165"/>
          </a:xfrm>
          <a:prstGeom prst="rect">
            <a:avLst/>
          </a:prstGeom>
          <a:solidFill>
            <a:schemeClr val="bg1"/>
          </a:solidFill>
        </p:spPr>
        <p:txBody>
          <a:bodyPr wrap="none" rtlCol="0">
            <a:spAutoFit/>
          </a:bodyPr>
          <a:lstStyle/>
          <a:p>
            <a:r>
              <a:rPr lang="en-US" sz="1500" b="1" dirty="0"/>
              <a:t>Concrete PCR</a:t>
            </a:r>
            <a:endParaRPr lang="en-US" sz="1500" b="1" dirty="0"/>
          </a:p>
        </p:txBody>
      </p:sp>
    </p:spTree>
    <p:extLst>
      <p:ext uri="{BB962C8B-B14F-4D97-AF65-F5344CB8AC3E}">
        <p14:creationId xmlns:p14="http://schemas.microsoft.com/office/powerpoint/2010/main" val="7573432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7" y="1220726"/>
            <a:ext cx="8072138" cy="862789"/>
          </a:xfrm>
        </p:spPr>
        <p:txBody>
          <a:bodyPr/>
          <a:lstStyle/>
          <a:p>
            <a:r>
              <a:rPr lang="en-US" dirty="0" smtClean="0"/>
              <a:t>Mill Test Reports: </a:t>
            </a:r>
            <a:r>
              <a:rPr lang="en-US" sz="2700" dirty="0"/>
              <a:t>C595 vs. C150</a:t>
            </a:r>
            <a:endParaRPr lang="en-US" dirty="0"/>
          </a:p>
        </p:txBody>
      </p:sp>
      <p:pic>
        <p:nvPicPr>
          <p:cNvPr id="4" name="Picture 3"/>
          <p:cNvPicPr>
            <a:picLocks noChangeAspect="1"/>
          </p:cNvPicPr>
          <p:nvPr/>
        </p:nvPicPr>
        <p:blipFill rotWithShape="1">
          <a:blip r:embed="rId2"/>
          <a:srcRect l="3898" t="3262" r="7509" b="54067"/>
          <a:stretch/>
        </p:blipFill>
        <p:spPr>
          <a:xfrm>
            <a:off x="4609850" y="2083515"/>
            <a:ext cx="4423636" cy="2929411"/>
          </a:xfrm>
          <a:prstGeom prst="rect">
            <a:avLst/>
          </a:prstGeom>
          <a:ln w="25400">
            <a:solidFill>
              <a:srgbClr val="21A349"/>
            </a:solidFill>
          </a:ln>
        </p:spPr>
      </p:pic>
      <p:pic>
        <p:nvPicPr>
          <p:cNvPr id="5" name="Picture 4"/>
          <p:cNvPicPr>
            <a:picLocks noChangeAspect="1"/>
          </p:cNvPicPr>
          <p:nvPr/>
        </p:nvPicPr>
        <p:blipFill rotWithShape="1">
          <a:blip r:embed="rId3"/>
          <a:srcRect l="4131" t="3129" r="8132" b="45198"/>
          <a:stretch/>
        </p:blipFill>
        <p:spPr>
          <a:xfrm>
            <a:off x="99919" y="2083515"/>
            <a:ext cx="4387304" cy="3897757"/>
          </a:xfrm>
          <a:prstGeom prst="rect">
            <a:avLst/>
          </a:prstGeom>
          <a:ln w="15875">
            <a:solidFill>
              <a:schemeClr val="tx1"/>
            </a:solidFill>
          </a:ln>
        </p:spPr>
      </p:pic>
      <p:sp>
        <p:nvSpPr>
          <p:cNvPr id="6" name="TextBox 5"/>
          <p:cNvSpPr txBox="1"/>
          <p:nvPr/>
        </p:nvSpPr>
        <p:spPr>
          <a:xfrm>
            <a:off x="4609850" y="5227233"/>
            <a:ext cx="4423636" cy="461665"/>
          </a:xfrm>
          <a:prstGeom prst="rect">
            <a:avLst/>
          </a:prstGeom>
          <a:noFill/>
        </p:spPr>
        <p:txBody>
          <a:bodyPr wrap="square" rtlCol="0">
            <a:spAutoFit/>
          </a:bodyPr>
          <a:lstStyle/>
          <a:p>
            <a:r>
              <a:rPr lang="en-US" sz="1200" dirty="0"/>
              <a:t>There are fewer </a:t>
            </a:r>
            <a:r>
              <a:rPr lang="en-US" sz="1200" i="1" dirty="0">
                <a:solidFill>
                  <a:srgbClr val="0624BA"/>
                </a:solidFill>
              </a:rPr>
              <a:t>Chemical</a:t>
            </a:r>
            <a:r>
              <a:rPr lang="en-US" sz="1200" dirty="0">
                <a:solidFill>
                  <a:srgbClr val="0624BA"/>
                </a:solidFill>
              </a:rPr>
              <a:t> requirements </a:t>
            </a:r>
            <a:r>
              <a:rPr lang="en-US" sz="1200" dirty="0"/>
              <a:t>in C595 than in C150, with the emphasis on the </a:t>
            </a:r>
            <a:r>
              <a:rPr lang="en-US" sz="1200" i="1" dirty="0">
                <a:solidFill>
                  <a:srgbClr val="C00000"/>
                </a:solidFill>
              </a:rPr>
              <a:t>Physical</a:t>
            </a:r>
            <a:r>
              <a:rPr lang="en-US" sz="1200" dirty="0">
                <a:solidFill>
                  <a:srgbClr val="C00000"/>
                </a:solidFill>
              </a:rPr>
              <a:t> properties </a:t>
            </a:r>
            <a:r>
              <a:rPr lang="en-US" sz="1200" dirty="0"/>
              <a:t>of cement.</a:t>
            </a:r>
            <a:endParaRPr lang="en-US" sz="1200" dirty="0"/>
          </a:p>
        </p:txBody>
      </p:sp>
      <p:sp>
        <p:nvSpPr>
          <p:cNvPr id="7" name="Rectangle 6"/>
          <p:cNvSpPr/>
          <p:nvPr/>
        </p:nvSpPr>
        <p:spPr>
          <a:xfrm>
            <a:off x="99918" y="3371850"/>
            <a:ext cx="2074441" cy="2174358"/>
          </a:xfrm>
          <a:prstGeom prst="rect">
            <a:avLst/>
          </a:prstGeom>
          <a:solidFill>
            <a:schemeClr val="accent1">
              <a:lumMod val="60000"/>
              <a:lumOff val="40000"/>
              <a:alpha val="30000"/>
            </a:schemeClr>
          </a:solidFill>
          <a:ln>
            <a:solidFill>
              <a:srgbClr val="062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4617417" y="3207045"/>
            <a:ext cx="2128941" cy="552894"/>
          </a:xfrm>
          <a:prstGeom prst="rect">
            <a:avLst/>
          </a:prstGeom>
          <a:solidFill>
            <a:schemeClr val="accent1">
              <a:lumMod val="60000"/>
              <a:lumOff val="40000"/>
              <a:alpha val="30000"/>
            </a:schemeClr>
          </a:solidFill>
          <a:ln>
            <a:solidFill>
              <a:srgbClr val="062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2330293" y="3371850"/>
            <a:ext cx="2156930" cy="1641074"/>
          </a:xfrm>
          <a:prstGeom prst="rect">
            <a:avLst/>
          </a:prstGeom>
          <a:solidFill>
            <a:srgbClr val="C00000">
              <a:alpha val="1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6821668" y="3207045"/>
            <a:ext cx="2156930" cy="1451345"/>
          </a:xfrm>
          <a:prstGeom prst="rect">
            <a:avLst/>
          </a:prstGeom>
          <a:solidFill>
            <a:srgbClr val="C00000">
              <a:alpha val="1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445582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81243" y="1877846"/>
            <a:ext cx="3013799" cy="119427"/>
          </a:xfrm>
          <a:prstGeom prst="rect">
            <a:avLst/>
          </a:prstGeom>
          <a:noFill/>
          <a:ln w="15875">
            <a:solidFill>
              <a:srgbClr val="062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Arrow Connector 10"/>
          <p:cNvCxnSpPr/>
          <p:nvPr/>
        </p:nvCxnSpPr>
        <p:spPr>
          <a:xfrm>
            <a:off x="3836568" y="1877845"/>
            <a:ext cx="976324" cy="0"/>
          </a:xfrm>
          <a:prstGeom prst="straightConnector1">
            <a:avLst/>
          </a:prstGeom>
          <a:ln w="19050">
            <a:solidFill>
              <a:srgbClr val="0624BA"/>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903303" y="1877847"/>
            <a:ext cx="3017954" cy="116759"/>
          </a:xfrm>
          <a:prstGeom prst="roundRect">
            <a:avLst/>
          </a:prstGeom>
          <a:noFill/>
          <a:ln w="19050">
            <a:solidFill>
              <a:srgbClr val="062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875928" y="2014614"/>
            <a:ext cx="3013799" cy="104135"/>
          </a:xfrm>
          <a:prstGeom prst="rect">
            <a:avLst/>
          </a:prstGeom>
          <a:noFill/>
          <a:ln w="28575">
            <a:solidFill>
              <a:srgbClr val="21A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Arrow Connector 13"/>
          <p:cNvCxnSpPr/>
          <p:nvPr/>
        </p:nvCxnSpPr>
        <p:spPr>
          <a:xfrm flipV="1">
            <a:off x="3884410" y="2014612"/>
            <a:ext cx="932139" cy="5316"/>
          </a:xfrm>
          <a:prstGeom prst="straightConnector1">
            <a:avLst/>
          </a:prstGeom>
          <a:ln w="19050">
            <a:solidFill>
              <a:srgbClr val="21A349"/>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863146" y="2393268"/>
            <a:ext cx="937455" cy="1"/>
          </a:xfrm>
          <a:prstGeom prst="straightConnector1">
            <a:avLst/>
          </a:prstGeom>
          <a:ln w="222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897987" y="2006198"/>
            <a:ext cx="3023270" cy="112550"/>
          </a:xfrm>
          <a:prstGeom prst="rect">
            <a:avLst/>
          </a:prstGeom>
          <a:noFill/>
          <a:ln w="28575">
            <a:solidFill>
              <a:srgbClr val="21A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p:nvSpPr>
        <p:spPr>
          <a:xfrm>
            <a:off x="865292" y="2387950"/>
            <a:ext cx="3013799" cy="133214"/>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p:nvSpPr>
        <p:spPr>
          <a:xfrm>
            <a:off x="4897989" y="2393268"/>
            <a:ext cx="3007325" cy="127897"/>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p:nvPicPr>
        <p:blipFill rotWithShape="1">
          <a:blip r:embed="rId2"/>
          <a:srcRect l="37078" t="3914" r="41314" b="93520"/>
          <a:stretch/>
        </p:blipFill>
        <p:spPr>
          <a:xfrm>
            <a:off x="2003539" y="885024"/>
            <a:ext cx="1247974" cy="215386"/>
          </a:xfrm>
          <a:prstGeom prst="rect">
            <a:avLst/>
          </a:prstGeom>
        </p:spPr>
      </p:pic>
      <p:pic>
        <p:nvPicPr>
          <p:cNvPr id="7" name="Picture 6"/>
          <p:cNvPicPr>
            <a:picLocks noChangeAspect="1"/>
          </p:cNvPicPr>
          <p:nvPr/>
        </p:nvPicPr>
        <p:blipFill rotWithShape="1">
          <a:blip r:embed="rId3"/>
          <a:srcRect l="36862" t="3753" r="37803" b="93430"/>
          <a:stretch/>
        </p:blipFill>
        <p:spPr>
          <a:xfrm>
            <a:off x="5845194" y="868259"/>
            <a:ext cx="1691128" cy="243328"/>
          </a:xfrm>
          <a:prstGeom prst="rect">
            <a:avLst/>
          </a:prstGeom>
        </p:spPr>
      </p:pic>
      <p:sp>
        <p:nvSpPr>
          <p:cNvPr id="43" name="TextBox 42"/>
          <p:cNvSpPr txBox="1"/>
          <p:nvPr/>
        </p:nvSpPr>
        <p:spPr>
          <a:xfrm>
            <a:off x="4860733" y="3110644"/>
            <a:ext cx="4283267" cy="854080"/>
          </a:xfrm>
          <a:prstGeom prst="rect">
            <a:avLst/>
          </a:prstGeom>
          <a:solidFill>
            <a:schemeClr val="accent3">
              <a:lumMod val="20000"/>
              <a:lumOff val="80000"/>
            </a:schemeClr>
          </a:solidFill>
        </p:spPr>
        <p:txBody>
          <a:bodyPr wrap="square" rtlCol="0">
            <a:spAutoFit/>
          </a:bodyPr>
          <a:lstStyle/>
          <a:p>
            <a:r>
              <a:rPr lang="en-US" sz="825" dirty="0"/>
              <a:t>C595 Footnotes:</a:t>
            </a:r>
          </a:p>
          <a:p>
            <a:r>
              <a:rPr lang="en-US" sz="825" i="1" baseline="30000" dirty="0"/>
              <a:t>A</a:t>
            </a:r>
            <a:r>
              <a:rPr lang="en-US" sz="825" dirty="0"/>
              <a:t> Default table maximum may be exceeded if C1038 limit is met.</a:t>
            </a:r>
          </a:p>
          <a:p>
            <a:r>
              <a:rPr lang="en-US" sz="825" i="1" baseline="30000" dirty="0"/>
              <a:t>B</a:t>
            </a:r>
            <a:r>
              <a:rPr lang="en-US" sz="825" dirty="0"/>
              <a:t> Not applicable.</a:t>
            </a:r>
          </a:p>
          <a:p>
            <a:r>
              <a:rPr lang="en-US" sz="825" i="1" baseline="30000" dirty="0"/>
              <a:t>C</a:t>
            </a:r>
            <a:r>
              <a:rPr lang="en-US" sz="825" dirty="0"/>
              <a:t> Test result for this production period not available.  Most recent test result provided.</a:t>
            </a:r>
          </a:p>
          <a:p>
            <a:r>
              <a:rPr lang="en-US" sz="825" i="1" baseline="30000" dirty="0"/>
              <a:t>D</a:t>
            </a:r>
            <a:r>
              <a:rPr lang="en-US" sz="825" dirty="0"/>
              <a:t> Required only of percent SO</a:t>
            </a:r>
            <a:r>
              <a:rPr lang="en-US" sz="825" baseline="-25000" dirty="0"/>
              <a:t>3</a:t>
            </a:r>
            <a:r>
              <a:rPr lang="en-US" sz="825" dirty="0"/>
              <a:t> exceeds the limit in Table 1.</a:t>
            </a:r>
            <a:endParaRPr lang="en-US" sz="825" dirty="0"/>
          </a:p>
        </p:txBody>
      </p:sp>
      <p:pic>
        <p:nvPicPr>
          <p:cNvPr id="46" name="Picture 45"/>
          <p:cNvPicPr>
            <a:picLocks noChangeAspect="1"/>
          </p:cNvPicPr>
          <p:nvPr/>
        </p:nvPicPr>
        <p:blipFill>
          <a:blip r:embed="rId4"/>
          <a:stretch>
            <a:fillRect/>
          </a:stretch>
        </p:blipFill>
        <p:spPr>
          <a:xfrm>
            <a:off x="645319" y="1116357"/>
            <a:ext cx="7853363" cy="4828573"/>
          </a:xfrm>
          <a:prstGeom prst="rect">
            <a:avLst/>
          </a:prstGeom>
        </p:spPr>
      </p:pic>
      <p:sp>
        <p:nvSpPr>
          <p:cNvPr id="51" name="Rectangle 50"/>
          <p:cNvSpPr/>
          <p:nvPr/>
        </p:nvSpPr>
        <p:spPr>
          <a:xfrm>
            <a:off x="873273" y="2768315"/>
            <a:ext cx="3013799" cy="248688"/>
          </a:xfrm>
          <a:prstGeom prst="rect">
            <a:avLst/>
          </a:prstGeom>
          <a:no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2" name="Straight Arrow Connector 51"/>
          <p:cNvCxnSpPr/>
          <p:nvPr/>
        </p:nvCxnSpPr>
        <p:spPr>
          <a:xfrm>
            <a:off x="3855180" y="2768320"/>
            <a:ext cx="976324"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4890015" y="2757687"/>
            <a:ext cx="3017954" cy="250906"/>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Rectangle 53"/>
          <p:cNvSpPr/>
          <p:nvPr/>
        </p:nvSpPr>
        <p:spPr>
          <a:xfrm>
            <a:off x="870621" y="4280795"/>
            <a:ext cx="3013799" cy="248688"/>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5" name="Straight Arrow Connector 54"/>
          <p:cNvCxnSpPr/>
          <p:nvPr/>
        </p:nvCxnSpPr>
        <p:spPr>
          <a:xfrm>
            <a:off x="3865812" y="4288778"/>
            <a:ext cx="976324" cy="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4897991" y="4280794"/>
            <a:ext cx="3017954" cy="250906"/>
          </a:xfrm>
          <a:prstGeom prst="round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Rectangle 56"/>
          <p:cNvSpPr/>
          <p:nvPr/>
        </p:nvSpPr>
        <p:spPr>
          <a:xfrm>
            <a:off x="873280" y="4740647"/>
            <a:ext cx="3013799" cy="59291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8" name="Straight Arrow Connector 57"/>
          <p:cNvCxnSpPr/>
          <p:nvPr/>
        </p:nvCxnSpPr>
        <p:spPr>
          <a:xfrm>
            <a:off x="3844544" y="4761936"/>
            <a:ext cx="986958" cy="45311"/>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4897990" y="4743313"/>
            <a:ext cx="3017954" cy="590244"/>
          </a:xfrm>
          <a:prstGeom prst="round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Rectangle 59"/>
          <p:cNvSpPr/>
          <p:nvPr/>
        </p:nvSpPr>
        <p:spPr>
          <a:xfrm>
            <a:off x="870617" y="5354692"/>
            <a:ext cx="3013799" cy="31379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1" name="Straight Arrow Connector 60"/>
          <p:cNvCxnSpPr/>
          <p:nvPr/>
        </p:nvCxnSpPr>
        <p:spPr>
          <a:xfrm>
            <a:off x="3871123" y="5371848"/>
            <a:ext cx="989612" cy="25507"/>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a:off x="4887359" y="5360007"/>
            <a:ext cx="3017954" cy="308477"/>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Rounded Rectangle 62"/>
          <p:cNvSpPr/>
          <p:nvPr/>
        </p:nvSpPr>
        <p:spPr>
          <a:xfrm>
            <a:off x="4831547" y="5694932"/>
            <a:ext cx="3598026" cy="114040"/>
          </a:xfrm>
          <a:prstGeom prst="roundRect">
            <a:avLst/>
          </a:prstGeom>
          <a:solidFill>
            <a:schemeClr val="accent1">
              <a:lumMod val="20000"/>
              <a:lumOff val="80000"/>
              <a:alpha val="3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96463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PLC Summary</a:t>
            </a:r>
            <a:endParaRPr lang="en-US" dirty="0"/>
          </a:p>
        </p:txBody>
      </p:sp>
      <p:sp>
        <p:nvSpPr>
          <p:cNvPr id="3" name="Content Placeholder 2"/>
          <p:cNvSpPr>
            <a:spLocks noGrp="1"/>
          </p:cNvSpPr>
          <p:nvPr>
            <p:ph idx="1"/>
          </p:nvPr>
        </p:nvSpPr>
        <p:spPr>
          <a:xfrm>
            <a:off x="802386" y="2410208"/>
            <a:ext cx="8113014" cy="3425444"/>
          </a:xfrm>
        </p:spPr>
        <p:txBody>
          <a:bodyPr>
            <a:normAutofit lnSpcReduction="10000"/>
          </a:bodyPr>
          <a:lstStyle/>
          <a:p>
            <a:pPr marL="0" indent="0">
              <a:buNone/>
            </a:pPr>
            <a:r>
              <a:rPr lang="en-US" sz="1800" u="sng" dirty="0"/>
              <a:t>Type IL cement </a:t>
            </a:r>
          </a:p>
          <a:p>
            <a:pPr lvl="1"/>
            <a:r>
              <a:rPr lang="en-US" sz="1800" dirty="0"/>
              <a:t>is an optimized blended cement manufactured 				    to comply with the requirements of </a:t>
            </a:r>
            <a:r>
              <a:rPr lang="en-US" sz="1500" dirty="0"/>
              <a:t>ASTM</a:t>
            </a:r>
            <a:r>
              <a:rPr lang="en-US" sz="1800" dirty="0"/>
              <a:t> C595;</a:t>
            </a:r>
          </a:p>
          <a:p>
            <a:pPr lvl="1"/>
            <a:r>
              <a:rPr lang="en-US" sz="1800" dirty="0"/>
              <a:t>combines finely ground cement clinker, gypsum and up to 15% limestone;</a:t>
            </a:r>
          </a:p>
          <a:p>
            <a:pPr lvl="1"/>
            <a:r>
              <a:rPr lang="en-US" sz="1800" dirty="0"/>
              <a:t>i</a:t>
            </a:r>
            <a:r>
              <a:rPr lang="en-US" sz="1800" dirty="0"/>
              <a:t>s formulated to provide equivalent strength and durability properties of concrete mixtures using Ordinary Portland Cement;</a:t>
            </a:r>
          </a:p>
          <a:p>
            <a:pPr marL="0" indent="0">
              <a:buNone/>
            </a:pPr>
            <a:r>
              <a:rPr lang="en-US" sz="1950" u="sng" dirty="0"/>
              <a:t>Concrete made with Portland-Limestone Cement:</a:t>
            </a:r>
            <a:endParaRPr lang="en-US" sz="1950" dirty="0"/>
          </a:p>
          <a:p>
            <a:r>
              <a:rPr lang="en-US" sz="1950" dirty="0"/>
              <a:t>is proportioned, mixed, handled</a:t>
            </a:r>
            <a:r>
              <a:rPr lang="en-US" sz="1950" dirty="0"/>
              <a:t> </a:t>
            </a:r>
            <a:r>
              <a:rPr lang="en-US" sz="1950" dirty="0"/>
              <a:t>and finished the same;</a:t>
            </a:r>
          </a:p>
          <a:p>
            <a:r>
              <a:rPr lang="en-US" sz="1950" dirty="0"/>
              <a:t>c</a:t>
            </a:r>
            <a:r>
              <a:rPr lang="en-US" sz="1950" dirty="0"/>
              <a:t>an be used in the same applications as concrete made with OPC;</a:t>
            </a:r>
          </a:p>
          <a:p>
            <a:r>
              <a:rPr lang="en-US" sz="1950" dirty="0"/>
              <a:t>has </a:t>
            </a:r>
            <a:r>
              <a:rPr lang="en-US" sz="1950" dirty="0"/>
              <a:t>enhanced </a:t>
            </a:r>
            <a:r>
              <a:rPr lang="en-US" sz="1950" dirty="0"/>
              <a:t>durability properties using the same strategies as OPC.</a:t>
            </a:r>
          </a:p>
          <a:p>
            <a:endParaRPr lang="en-US" sz="1800" dirty="0"/>
          </a:p>
        </p:txBody>
      </p:sp>
      <p:pic>
        <p:nvPicPr>
          <p:cNvPr id="4" name="Picture 3"/>
          <p:cNvPicPr>
            <a:picLocks noChangeAspect="1"/>
          </p:cNvPicPr>
          <p:nvPr/>
        </p:nvPicPr>
        <p:blipFill>
          <a:blip r:embed="rId2"/>
          <a:stretch>
            <a:fillRect/>
          </a:stretch>
        </p:blipFill>
        <p:spPr>
          <a:xfrm>
            <a:off x="6223536" y="1220724"/>
            <a:ext cx="2691866" cy="1820253"/>
          </a:xfrm>
          <a:prstGeom prst="rect">
            <a:avLst/>
          </a:prstGeom>
        </p:spPr>
      </p:pic>
    </p:spTree>
    <p:extLst>
      <p:ext uri="{BB962C8B-B14F-4D97-AF65-F5344CB8AC3E}">
        <p14:creationId xmlns:p14="http://schemas.microsoft.com/office/powerpoint/2010/main" val="1324154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
            </a:r>
            <a:r>
              <a:rPr lang="en-US" dirty="0" smtClean="0"/>
              <a:t>or more information…</a:t>
            </a:r>
            <a:endParaRPr lang="en-US" dirty="0"/>
          </a:p>
        </p:txBody>
      </p:sp>
      <p:sp>
        <p:nvSpPr>
          <p:cNvPr id="3" name="Content Placeholder 2"/>
          <p:cNvSpPr>
            <a:spLocks noGrp="1"/>
          </p:cNvSpPr>
          <p:nvPr>
            <p:ph idx="1"/>
          </p:nvPr>
        </p:nvSpPr>
        <p:spPr>
          <a:xfrm>
            <a:off x="414338" y="2157412"/>
            <a:ext cx="7783674" cy="3843338"/>
          </a:xfrm>
        </p:spPr>
        <p:txBody>
          <a:bodyPr>
            <a:normAutofit fontScale="92500" lnSpcReduction="10000"/>
          </a:bodyPr>
          <a:lstStyle/>
          <a:p>
            <a:pPr marL="0" indent="0">
              <a:buNone/>
            </a:pPr>
            <a:r>
              <a:rPr lang="en-US" sz="1800" dirty="0"/>
              <a:t>Portland Cement Association – </a:t>
            </a:r>
            <a:r>
              <a:rPr lang="en-US" sz="1800" u="sng" dirty="0">
                <a:solidFill>
                  <a:srgbClr val="0624BA"/>
                </a:solidFill>
              </a:rPr>
              <a:t>https://www.cement.org</a:t>
            </a:r>
          </a:p>
          <a:p>
            <a:pPr marL="0" indent="0">
              <a:buNone/>
            </a:pPr>
            <a:r>
              <a:rPr lang="en-US" sz="1800" dirty="0"/>
              <a:t>		CO</a:t>
            </a:r>
            <a:r>
              <a:rPr lang="en-US" sz="1800" baseline="-25000" dirty="0"/>
              <a:t>2</a:t>
            </a:r>
            <a:r>
              <a:rPr lang="en-US" sz="1800" dirty="0"/>
              <a:t> Calculator -  </a:t>
            </a:r>
            <a:r>
              <a:rPr lang="en-US" sz="1800" u="sng" dirty="0">
                <a:solidFill>
                  <a:srgbClr val="0624BA"/>
                </a:solidFill>
              </a:rPr>
              <a:t>https://www.greenercement.com</a:t>
            </a:r>
          </a:p>
          <a:p>
            <a:pPr marL="0" indent="0">
              <a:buNone/>
            </a:pPr>
            <a:r>
              <a:rPr lang="en-US" sz="1800" u="sng" dirty="0"/>
              <a:t>State-of-the-Art Report on the Use of Limestone in Cements at Levels of up to 15%</a:t>
            </a:r>
            <a:r>
              <a:rPr lang="en-US" sz="1800" dirty="0"/>
              <a:t>, Tennis, P., Thomas, M.D.A., Weiss, J., </a:t>
            </a:r>
            <a:r>
              <a:rPr lang="en-US" sz="1800" dirty="0"/>
              <a:t>SN3148 - </a:t>
            </a:r>
            <a:r>
              <a:rPr lang="en-US" sz="1800" dirty="0"/>
              <a:t>PCA 2011</a:t>
            </a:r>
          </a:p>
          <a:p>
            <a:pPr marL="0" indent="0">
              <a:buNone/>
            </a:pPr>
            <a:endParaRPr lang="en-US" sz="600" dirty="0"/>
          </a:p>
          <a:p>
            <a:pPr marL="0" indent="0">
              <a:buNone/>
            </a:pPr>
            <a:r>
              <a:rPr lang="en-US" sz="1800" u="sng" dirty="0"/>
              <a:t>Performance of Portland Limestone Cements</a:t>
            </a:r>
            <a:r>
              <a:rPr lang="en-US" sz="1800" dirty="0"/>
              <a:t>, Barrett, T., Sun, H., Nantung, T., Weiss, J., </a:t>
            </a:r>
            <a:r>
              <a:rPr lang="en-US" sz="1800" u="sng" dirty="0">
                <a:solidFill>
                  <a:srgbClr val="0624BA"/>
                </a:solidFill>
              </a:rPr>
              <a:t>https://doi.org/10.3141/2441-15 </a:t>
            </a:r>
            <a:r>
              <a:rPr lang="en-US" sz="1800" dirty="0"/>
              <a:t>,  TRB 2014</a:t>
            </a:r>
          </a:p>
          <a:p>
            <a:pPr marL="0" indent="0">
              <a:buNone/>
            </a:pPr>
            <a:endParaRPr lang="en-US" sz="600" u="sng" dirty="0"/>
          </a:p>
          <a:p>
            <a:pPr marL="0" indent="0">
              <a:buNone/>
            </a:pPr>
            <a:r>
              <a:rPr lang="en-US" sz="1800" dirty="0"/>
              <a:t>Concrete Construction – </a:t>
            </a:r>
            <a:r>
              <a:rPr lang="en-US" sz="1800" u="sng" dirty="0"/>
              <a:t>The Advantages of Portland-Limestone Cement</a:t>
            </a:r>
            <a:r>
              <a:rPr lang="en-US" sz="1800" dirty="0"/>
              <a:t>, August 12, 2014  </a:t>
            </a:r>
            <a:r>
              <a:rPr lang="en-US" sz="1800" u="sng" dirty="0">
                <a:solidFill>
                  <a:srgbClr val="0624BA"/>
                </a:solidFill>
              </a:rPr>
              <a:t>www.concreteconstruction.net</a:t>
            </a:r>
            <a:r>
              <a:rPr lang="en-US" sz="1800" dirty="0"/>
              <a:t> </a:t>
            </a:r>
          </a:p>
          <a:p>
            <a:pPr marL="0" indent="0">
              <a:buNone/>
            </a:pPr>
            <a:endParaRPr lang="en-US" sz="600" dirty="0"/>
          </a:p>
          <a:p>
            <a:pPr marL="0" indent="0">
              <a:buNone/>
            </a:pPr>
            <a:r>
              <a:rPr lang="en-US" sz="1800" u="sng" dirty="0"/>
              <a:t>Relationships </a:t>
            </a:r>
            <a:r>
              <a:rPr lang="en-US" sz="1800" u="sng" dirty="0"/>
              <a:t>of Cement Paste Mineralogy to Porosity and Mechanical </a:t>
            </a:r>
            <a:r>
              <a:rPr lang="en-US" sz="1800" u="sng" dirty="0"/>
              <a:t>Properties</a:t>
            </a:r>
            <a:r>
              <a:rPr lang="en-US" sz="1800" dirty="0"/>
              <a:t> / </a:t>
            </a:r>
            <a:r>
              <a:rPr lang="en-US" sz="1800" dirty="0" err="1"/>
              <a:t>Matschei</a:t>
            </a:r>
            <a:r>
              <a:rPr lang="en-US" sz="1800" dirty="0"/>
              <a:t>, </a:t>
            </a:r>
            <a:r>
              <a:rPr lang="en-US" sz="1800" dirty="0"/>
              <a:t>T., </a:t>
            </a:r>
            <a:r>
              <a:rPr lang="en-US" sz="1800" dirty="0" err="1"/>
              <a:t>Glasser</a:t>
            </a:r>
            <a:r>
              <a:rPr lang="en-US" sz="1800" dirty="0"/>
              <a:t>, </a:t>
            </a:r>
            <a:r>
              <a:rPr lang="en-US" sz="1800" dirty="0"/>
              <a:t>F.P., </a:t>
            </a:r>
            <a:r>
              <a:rPr lang="en-US" sz="1800" dirty="0" err="1"/>
              <a:t>Herfort</a:t>
            </a:r>
            <a:r>
              <a:rPr lang="en-US" sz="1800" dirty="0"/>
              <a:t>, </a:t>
            </a:r>
            <a:r>
              <a:rPr lang="en-US" sz="1800" dirty="0"/>
              <a:t>D., </a:t>
            </a:r>
            <a:r>
              <a:rPr lang="en-US" sz="1800" dirty="0" err="1"/>
              <a:t>Lothenbach</a:t>
            </a:r>
            <a:r>
              <a:rPr lang="en-US" sz="1800" dirty="0"/>
              <a:t>, </a:t>
            </a:r>
            <a:r>
              <a:rPr lang="en-US" sz="1800" dirty="0"/>
              <a:t>B. / </a:t>
            </a:r>
            <a:r>
              <a:rPr lang="en-US" sz="1800" u="sng" dirty="0">
                <a:solidFill>
                  <a:srgbClr val="0624BA"/>
                </a:solidFill>
              </a:rPr>
              <a:t>www.abdn.pure.elsevier.com/en</a:t>
            </a:r>
            <a:r>
              <a:rPr lang="en-US" sz="1800" dirty="0"/>
              <a:t>  </a:t>
            </a:r>
            <a:r>
              <a:rPr lang="en-US" sz="1800" dirty="0"/>
              <a:t>University of Aberdeen </a:t>
            </a:r>
            <a:r>
              <a:rPr lang="en-US" sz="1800" dirty="0"/>
              <a:t>2007</a:t>
            </a:r>
            <a:endParaRPr lang="en-US" sz="1800" dirty="0"/>
          </a:p>
        </p:txBody>
      </p:sp>
      <p:pic>
        <p:nvPicPr>
          <p:cNvPr id="6" name="Picture 5"/>
          <p:cNvPicPr>
            <a:picLocks noChangeAspect="1"/>
          </p:cNvPicPr>
          <p:nvPr/>
        </p:nvPicPr>
        <p:blipFill>
          <a:blip r:embed="rId2"/>
          <a:stretch>
            <a:fillRect/>
          </a:stretch>
        </p:blipFill>
        <p:spPr>
          <a:xfrm>
            <a:off x="8001000" y="2691756"/>
            <a:ext cx="932376" cy="720128"/>
          </a:xfrm>
          <a:prstGeom prst="rect">
            <a:avLst/>
          </a:prstGeom>
        </p:spPr>
      </p:pic>
      <p:pic>
        <p:nvPicPr>
          <p:cNvPr id="10" name="Picture 9"/>
          <p:cNvPicPr>
            <a:picLocks noChangeAspect="1"/>
          </p:cNvPicPr>
          <p:nvPr/>
        </p:nvPicPr>
        <p:blipFill>
          <a:blip r:embed="rId3"/>
          <a:stretch>
            <a:fillRect/>
          </a:stretch>
        </p:blipFill>
        <p:spPr>
          <a:xfrm>
            <a:off x="8001000" y="3646671"/>
            <a:ext cx="932376" cy="410953"/>
          </a:xfrm>
          <a:prstGeom prst="rect">
            <a:avLst/>
          </a:prstGeom>
        </p:spPr>
      </p:pic>
      <p:pic>
        <p:nvPicPr>
          <p:cNvPr id="11" name="Picture 10"/>
          <p:cNvPicPr>
            <a:picLocks noChangeAspect="1"/>
          </p:cNvPicPr>
          <p:nvPr/>
        </p:nvPicPr>
        <p:blipFill>
          <a:blip r:embed="rId4"/>
          <a:stretch>
            <a:fillRect/>
          </a:stretch>
        </p:blipFill>
        <p:spPr>
          <a:xfrm>
            <a:off x="7982582" y="4333612"/>
            <a:ext cx="932376" cy="372950"/>
          </a:xfrm>
          <a:prstGeom prst="rect">
            <a:avLst/>
          </a:prstGeom>
        </p:spPr>
      </p:pic>
      <p:pic>
        <p:nvPicPr>
          <p:cNvPr id="12" name="Picture 11"/>
          <p:cNvPicPr>
            <a:picLocks noChangeAspect="1"/>
          </p:cNvPicPr>
          <p:nvPr/>
        </p:nvPicPr>
        <p:blipFill>
          <a:blip r:embed="rId5"/>
          <a:stretch>
            <a:fillRect/>
          </a:stretch>
        </p:blipFill>
        <p:spPr>
          <a:xfrm>
            <a:off x="9233908" y="1496652"/>
            <a:ext cx="990305" cy="990305"/>
          </a:xfrm>
          <a:prstGeom prst="rect">
            <a:avLst/>
          </a:prstGeom>
        </p:spPr>
      </p:pic>
      <p:pic>
        <p:nvPicPr>
          <p:cNvPr id="13" name="Picture 12"/>
          <p:cNvPicPr>
            <a:picLocks noChangeAspect="1"/>
          </p:cNvPicPr>
          <p:nvPr/>
        </p:nvPicPr>
        <p:blipFill>
          <a:blip r:embed="rId6"/>
          <a:stretch>
            <a:fillRect/>
          </a:stretch>
        </p:blipFill>
        <p:spPr>
          <a:xfrm>
            <a:off x="8001000" y="4982550"/>
            <a:ext cx="932376" cy="932376"/>
          </a:xfrm>
          <a:prstGeom prst="rect">
            <a:avLst/>
          </a:prstGeom>
        </p:spPr>
      </p:pic>
    </p:spTree>
    <p:extLst>
      <p:ext uri="{BB962C8B-B14F-4D97-AF65-F5344CB8AC3E}">
        <p14:creationId xmlns:p14="http://schemas.microsoft.com/office/powerpoint/2010/main" val="18486761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9757" y="4705591"/>
            <a:ext cx="7803754" cy="1295159"/>
          </a:xfrm>
        </p:spPr>
        <p:txBody>
          <a:bodyPr>
            <a:normAutofit/>
          </a:bodyPr>
          <a:lstStyle/>
          <a:p>
            <a:pPr algn="ctr"/>
            <a:r>
              <a:rPr lang="en-US" sz="3300" dirty="0"/>
              <a:t>Thank you for your interest in </a:t>
            </a:r>
            <a:br>
              <a:rPr lang="en-US" sz="3300" dirty="0"/>
            </a:br>
            <a:r>
              <a:rPr lang="en-US" sz="3300" dirty="0"/>
              <a:t>Portland Limestone Cement</a:t>
            </a:r>
            <a:endParaRPr lang="en-US" sz="3300" dirty="0"/>
          </a:p>
        </p:txBody>
      </p:sp>
      <p:sp>
        <p:nvSpPr>
          <p:cNvPr id="5" name="Text Placeholder 4"/>
          <p:cNvSpPr>
            <a:spLocks noGrp="1"/>
          </p:cNvSpPr>
          <p:nvPr>
            <p:ph type="body" idx="1"/>
          </p:nvPr>
        </p:nvSpPr>
        <p:spPr>
          <a:xfrm>
            <a:off x="441252" y="1288716"/>
            <a:ext cx="8112258" cy="3111836"/>
          </a:xfrm>
          <a:solidFill>
            <a:schemeClr val="bg1">
              <a:lumMod val="95000"/>
            </a:schemeClr>
          </a:solidFill>
        </p:spPr>
        <p:txBody>
          <a:bodyPr>
            <a:noAutofit/>
          </a:bodyPr>
          <a:lstStyle/>
          <a:p>
            <a:r>
              <a:rPr lang="en-US" sz="2100" dirty="0"/>
              <a:t>Presented by:</a:t>
            </a:r>
          </a:p>
          <a:p>
            <a:endParaRPr lang="en-US" sz="1050" dirty="0"/>
          </a:p>
          <a:p>
            <a:r>
              <a:rPr lang="en-US" sz="2100" b="1" dirty="0"/>
              <a:t>Ryan Parker, </a:t>
            </a:r>
            <a:r>
              <a:rPr lang="en-US" sz="2100" dirty="0"/>
              <a:t>Buzzi Unicem USA</a:t>
            </a:r>
          </a:p>
          <a:p>
            <a:r>
              <a:rPr lang="en-US" sz="2100" b="1" dirty="0"/>
              <a:t>	</a:t>
            </a:r>
            <a:r>
              <a:rPr lang="en-US" sz="2100" b="1" dirty="0"/>
              <a:t>(</a:t>
            </a:r>
            <a:r>
              <a:rPr lang="en-US" sz="2100" dirty="0"/>
              <a:t>615) 979-2828  </a:t>
            </a:r>
            <a:r>
              <a:rPr lang="en-US" sz="2100" u="sng" dirty="0">
                <a:solidFill>
                  <a:srgbClr val="0070C0"/>
                </a:solidFill>
              </a:rPr>
              <a:t>Ryan.parker@buzziunicemusa.com</a:t>
            </a:r>
            <a:endParaRPr lang="en-US" sz="2100" b="1" u="sng" dirty="0">
              <a:solidFill>
                <a:srgbClr val="0070C0"/>
              </a:solidFill>
            </a:endParaRPr>
          </a:p>
        </p:txBody>
      </p:sp>
    </p:spTree>
    <p:extLst>
      <p:ext uri="{BB962C8B-B14F-4D97-AF65-F5344CB8AC3E}">
        <p14:creationId xmlns:p14="http://schemas.microsoft.com/office/powerpoint/2010/main" val="41373027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500" dirty="0"/>
              <a:t>Type IL</a:t>
            </a:r>
            <a:br>
              <a:rPr lang="en-US" sz="4500" dirty="0"/>
            </a:br>
            <a:r>
              <a:rPr lang="en-US" sz="3600" dirty="0"/>
              <a:t>Portland-Limestone Cement</a:t>
            </a:r>
            <a:endParaRPr lang="en-US" sz="4500" dirty="0"/>
          </a:p>
        </p:txBody>
      </p:sp>
      <p:sp>
        <p:nvSpPr>
          <p:cNvPr id="5" name="Text Placeholder 4"/>
          <p:cNvSpPr>
            <a:spLocks noGrp="1"/>
          </p:cNvSpPr>
          <p:nvPr>
            <p:ph type="body" idx="1"/>
          </p:nvPr>
        </p:nvSpPr>
        <p:spPr>
          <a:xfrm>
            <a:off x="1585066" y="4128741"/>
            <a:ext cx="7001152" cy="1770410"/>
          </a:xfrm>
        </p:spPr>
        <p:txBody>
          <a:bodyPr>
            <a:noAutofit/>
          </a:bodyPr>
          <a:lstStyle/>
          <a:p>
            <a:r>
              <a:rPr lang="en-US" sz="2100" u="sng" dirty="0"/>
              <a:t>Learning Objectives</a:t>
            </a:r>
            <a:r>
              <a:rPr lang="en-US" sz="2100" dirty="0"/>
              <a:t>:</a:t>
            </a:r>
          </a:p>
          <a:p>
            <a:r>
              <a:rPr lang="en-US" sz="2100" b="1" dirty="0">
                <a:solidFill>
                  <a:srgbClr val="008000"/>
                </a:solidFill>
              </a:rPr>
              <a:t>What</a:t>
            </a:r>
            <a:r>
              <a:rPr lang="en-US" sz="2100" dirty="0"/>
              <a:t> is Portland-Limestone Cement?</a:t>
            </a:r>
          </a:p>
          <a:p>
            <a:r>
              <a:rPr lang="en-US" sz="2100" b="1" dirty="0">
                <a:solidFill>
                  <a:srgbClr val="008000"/>
                </a:solidFill>
              </a:rPr>
              <a:t>Why</a:t>
            </a:r>
            <a:r>
              <a:rPr lang="en-US" sz="2100" dirty="0"/>
              <a:t> is PLC even a “thing”, and </a:t>
            </a:r>
            <a:r>
              <a:rPr lang="en-US" sz="2100" b="1" dirty="0">
                <a:solidFill>
                  <a:srgbClr val="008000"/>
                </a:solidFill>
              </a:rPr>
              <a:t>Why</a:t>
            </a:r>
            <a:r>
              <a:rPr lang="en-US" sz="2100" dirty="0"/>
              <a:t> should I care?</a:t>
            </a:r>
          </a:p>
          <a:p>
            <a:r>
              <a:rPr lang="en-US" sz="2100" b="1" dirty="0">
                <a:solidFill>
                  <a:srgbClr val="008000"/>
                </a:solidFill>
              </a:rPr>
              <a:t>How</a:t>
            </a:r>
            <a:r>
              <a:rPr lang="en-US" sz="2100" dirty="0"/>
              <a:t> is PLC made, and </a:t>
            </a:r>
            <a:r>
              <a:rPr lang="en-US" sz="2100" b="1" dirty="0">
                <a:solidFill>
                  <a:srgbClr val="008000"/>
                </a:solidFill>
              </a:rPr>
              <a:t>How</a:t>
            </a:r>
            <a:r>
              <a:rPr lang="en-US" sz="2100" dirty="0"/>
              <a:t> does PLC work in concrete?</a:t>
            </a:r>
            <a:endParaRPr lang="en-US" sz="2100" dirty="0"/>
          </a:p>
        </p:txBody>
      </p:sp>
    </p:spTree>
    <p:extLst>
      <p:ext uri="{BB962C8B-B14F-4D97-AF65-F5344CB8AC3E}">
        <p14:creationId xmlns:p14="http://schemas.microsoft.com/office/powerpoint/2010/main" val="2736636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PLC?</a:t>
            </a:r>
            <a:endParaRPr lang="en-US" dirty="0"/>
          </a:p>
        </p:txBody>
      </p:sp>
      <p:sp>
        <p:nvSpPr>
          <p:cNvPr id="5" name="Content Placeholder 4"/>
          <p:cNvSpPr>
            <a:spLocks noGrp="1"/>
          </p:cNvSpPr>
          <p:nvPr>
            <p:ph idx="1"/>
          </p:nvPr>
        </p:nvSpPr>
        <p:spPr>
          <a:xfrm>
            <a:off x="716280" y="2379726"/>
            <a:ext cx="5078958" cy="3038094"/>
          </a:xfrm>
        </p:spPr>
        <p:txBody>
          <a:bodyPr>
            <a:noAutofit/>
          </a:bodyPr>
          <a:lstStyle/>
          <a:p>
            <a:r>
              <a:rPr lang="en-US" dirty="0"/>
              <a:t>Modified formulation of portland cement</a:t>
            </a:r>
          </a:p>
          <a:p>
            <a:pPr lvl="1"/>
            <a:r>
              <a:rPr lang="en-US" sz="2000" dirty="0"/>
              <a:t>Complies with ASTM C595</a:t>
            </a:r>
          </a:p>
          <a:p>
            <a:pPr lvl="1"/>
            <a:r>
              <a:rPr lang="en-US" sz="2000" dirty="0">
                <a:solidFill>
                  <a:srgbClr val="008000"/>
                </a:solidFill>
              </a:rPr>
              <a:t>Allows 5 to 15% replacement of clinker using </a:t>
            </a:r>
            <a:r>
              <a:rPr lang="en-US" sz="2000" i="1" dirty="0">
                <a:solidFill>
                  <a:srgbClr val="008000"/>
                </a:solidFill>
              </a:rPr>
              <a:t>interground limestone</a:t>
            </a:r>
            <a:r>
              <a:rPr lang="en-US" sz="2000" i="1" dirty="0"/>
              <a:t> (typically 10-12%)</a:t>
            </a:r>
            <a:endParaRPr lang="en-US" sz="2000" i="1" dirty="0">
              <a:solidFill>
                <a:srgbClr val="008000"/>
              </a:solidFill>
            </a:endParaRPr>
          </a:p>
          <a:p>
            <a:pPr lvl="1"/>
            <a:r>
              <a:rPr lang="en-US" sz="2000" dirty="0"/>
              <a:t>Designed with similar chemistry and  </a:t>
            </a:r>
            <a:r>
              <a:rPr lang="en-US" sz="2000" dirty="0"/>
              <a:t>physical </a:t>
            </a:r>
            <a:r>
              <a:rPr lang="en-US" sz="2000" dirty="0"/>
              <a:t>requirements as OPC</a:t>
            </a:r>
          </a:p>
          <a:p>
            <a:pPr marL="0" indent="0">
              <a:buNone/>
            </a:pPr>
            <a:r>
              <a:rPr lang="en-US" dirty="0"/>
              <a:t>The naming practice for blended cements:</a:t>
            </a:r>
          </a:p>
          <a:p>
            <a:pPr lvl="1"/>
            <a:r>
              <a:rPr lang="en-US" sz="2000" dirty="0"/>
              <a:t>Binary blended cement with 90% portland cement and 10% limestone = </a:t>
            </a:r>
            <a:r>
              <a:rPr lang="en-US" sz="2000" b="1" u="sng" dirty="0"/>
              <a:t>Type IL(10)</a:t>
            </a:r>
          </a:p>
          <a:p>
            <a:pPr lvl="1"/>
            <a:r>
              <a:rPr lang="en-US" sz="2000" dirty="0">
                <a:solidFill>
                  <a:srgbClr val="0624BA"/>
                </a:solidFill>
              </a:rPr>
              <a:t>Table 5 allows a range of ±2.5% from the target value of limestone addition.</a:t>
            </a:r>
            <a:endParaRPr lang="en-US" sz="2000" dirty="0">
              <a:solidFill>
                <a:srgbClr val="0624BA"/>
              </a:solidFill>
            </a:endParaRPr>
          </a:p>
        </p:txBody>
      </p:sp>
      <p:pic>
        <p:nvPicPr>
          <p:cNvPr id="8" name="Picture 7"/>
          <p:cNvPicPr>
            <a:picLocks noChangeAspect="1"/>
          </p:cNvPicPr>
          <p:nvPr/>
        </p:nvPicPr>
        <p:blipFill>
          <a:blip r:embed="rId2"/>
          <a:stretch>
            <a:fillRect/>
          </a:stretch>
        </p:blipFill>
        <p:spPr>
          <a:xfrm>
            <a:off x="5846451" y="2448308"/>
            <a:ext cx="3236152" cy="1259761"/>
          </a:xfrm>
          <a:prstGeom prst="rect">
            <a:avLst/>
          </a:prstGeom>
          <a:ln>
            <a:solidFill>
              <a:srgbClr val="008000"/>
            </a:solidFill>
          </a:ln>
        </p:spPr>
      </p:pic>
      <p:pic>
        <p:nvPicPr>
          <p:cNvPr id="9" name="Picture 8"/>
          <p:cNvPicPr>
            <a:picLocks noChangeAspect="1"/>
          </p:cNvPicPr>
          <p:nvPr/>
        </p:nvPicPr>
        <p:blipFill>
          <a:blip r:embed="rId3"/>
          <a:stretch>
            <a:fillRect/>
          </a:stretch>
        </p:blipFill>
        <p:spPr>
          <a:xfrm>
            <a:off x="5856370" y="3811073"/>
            <a:ext cx="3226232" cy="1393490"/>
          </a:xfrm>
          <a:prstGeom prst="rect">
            <a:avLst/>
          </a:prstGeom>
          <a:ln>
            <a:solidFill>
              <a:srgbClr val="008000"/>
            </a:solidFill>
          </a:ln>
        </p:spPr>
      </p:pic>
      <p:sp>
        <p:nvSpPr>
          <p:cNvPr id="2" name="Rounded Rectangle 1"/>
          <p:cNvSpPr/>
          <p:nvPr/>
        </p:nvSpPr>
        <p:spPr>
          <a:xfrm>
            <a:off x="5856372" y="4860408"/>
            <a:ext cx="2601830" cy="175437"/>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557286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PLC even a “thing”?</a:t>
            </a:r>
            <a:endParaRPr lang="en-US" dirty="0"/>
          </a:p>
        </p:txBody>
      </p:sp>
      <p:sp>
        <p:nvSpPr>
          <p:cNvPr id="3" name="Content Placeholder 2"/>
          <p:cNvSpPr>
            <a:spLocks noGrp="1"/>
          </p:cNvSpPr>
          <p:nvPr>
            <p:ph idx="1"/>
          </p:nvPr>
        </p:nvSpPr>
        <p:spPr>
          <a:xfrm>
            <a:off x="697924" y="2312046"/>
            <a:ext cx="8209107" cy="3038094"/>
          </a:xfrm>
        </p:spPr>
        <p:txBody>
          <a:bodyPr>
            <a:normAutofit fontScale="92500" lnSpcReduction="10000"/>
          </a:bodyPr>
          <a:lstStyle/>
          <a:p>
            <a:pPr>
              <a:buFont typeface="Wingdings" panose="05000000000000000000" pitchFamily="2" charset="2"/>
              <a:buChar char="ü"/>
            </a:pPr>
            <a:r>
              <a:rPr lang="en-US" dirty="0"/>
              <a:t>Blended cements have been around since 1965, used in Europe and Canada, and Type IL cement was adopted into ASTM C595 / AASHTO M 240 in </a:t>
            </a:r>
            <a:r>
              <a:rPr lang="en-US" dirty="0"/>
              <a:t>2012. </a:t>
            </a:r>
            <a:endParaRPr lang="en-US" dirty="0"/>
          </a:p>
          <a:p>
            <a:pPr>
              <a:buFont typeface="Wingdings" panose="05000000000000000000" pitchFamily="2" charset="2"/>
              <a:buChar char="ü"/>
            </a:pPr>
            <a:r>
              <a:rPr lang="en-US" b="1" u="sng" dirty="0"/>
              <a:t>Reduction in </a:t>
            </a:r>
            <a:r>
              <a:rPr lang="en-US" b="1" u="sng" dirty="0">
                <a:solidFill>
                  <a:srgbClr val="008000"/>
                </a:solidFill>
              </a:rPr>
              <a:t>Greenhouse Gas (GHG) equivalents</a:t>
            </a:r>
            <a:r>
              <a:rPr lang="en-US" dirty="0"/>
              <a:t>, or </a:t>
            </a:r>
            <a:r>
              <a:rPr lang="en-US" b="1" dirty="0">
                <a:solidFill>
                  <a:srgbClr val="0070C0"/>
                </a:solidFill>
              </a:rPr>
              <a:t>CO</a:t>
            </a:r>
            <a:r>
              <a:rPr lang="en-US" b="1" baseline="-25000" dirty="0">
                <a:solidFill>
                  <a:srgbClr val="0070C0"/>
                </a:solidFill>
              </a:rPr>
              <a:t>2</a:t>
            </a:r>
            <a:r>
              <a:rPr lang="en-US" b="1" dirty="0">
                <a:solidFill>
                  <a:srgbClr val="0070C0"/>
                </a:solidFill>
              </a:rPr>
              <a:t> emissions </a:t>
            </a:r>
            <a:r>
              <a:rPr lang="en-US" dirty="0"/>
              <a:t>in  cement manufacturing by replacing some of the clinker with limestone;</a:t>
            </a:r>
          </a:p>
          <a:p>
            <a:pPr>
              <a:buFont typeface="Wingdings" panose="05000000000000000000" pitchFamily="2" charset="2"/>
              <a:buChar char="ü"/>
            </a:pPr>
            <a:r>
              <a:rPr lang="en-US" dirty="0"/>
              <a:t>Lower clinker factors (~83%) allow more 				        cement to be made from less clinker						     with lower CO</a:t>
            </a:r>
            <a:r>
              <a:rPr lang="en-US" baseline="-25000" dirty="0"/>
              <a:t>2</a:t>
            </a:r>
            <a:r>
              <a:rPr lang="en-US" dirty="0"/>
              <a:t> emissions.</a:t>
            </a:r>
          </a:p>
          <a:p>
            <a:pPr>
              <a:buFont typeface="Wingdings" panose="05000000000000000000" pitchFamily="2" charset="2"/>
              <a:buChar char="ü"/>
            </a:pPr>
            <a:r>
              <a:rPr lang="en-US" dirty="0"/>
              <a:t>Permitted by Codes, Standards &amp; Specs:</a:t>
            </a:r>
          </a:p>
          <a:p>
            <a:pPr lvl="1">
              <a:buFont typeface="Wingdings" panose="05000000000000000000" pitchFamily="2" charset="2"/>
              <a:buChar char="ü"/>
            </a:pPr>
            <a:r>
              <a:rPr lang="en-US" sz="2000" dirty="0"/>
              <a:t>ACI 318, ACI 301, ASTM C94 &amp; AIA MasterSpec</a:t>
            </a:r>
          </a:p>
          <a:p>
            <a:endParaRPr lang="en-US" sz="1800" dirty="0"/>
          </a:p>
          <a:p>
            <a:endParaRPr lang="en-US" sz="1800" dirty="0"/>
          </a:p>
        </p:txBody>
      </p:sp>
      <p:sp>
        <p:nvSpPr>
          <p:cNvPr id="6" name="Freeform 5"/>
          <p:cNvSpPr/>
          <p:nvPr/>
        </p:nvSpPr>
        <p:spPr>
          <a:xfrm>
            <a:off x="7907139" y="5031092"/>
            <a:ext cx="436006" cy="440547"/>
          </a:xfrm>
          <a:custGeom>
            <a:avLst/>
            <a:gdLst>
              <a:gd name="connsiteX0" fmla="*/ 0 w 526840"/>
              <a:gd name="connsiteY0" fmla="*/ 24222 h 551062"/>
              <a:gd name="connsiteX1" fmla="*/ 0 w 526840"/>
              <a:gd name="connsiteY1" fmla="*/ 24222 h 551062"/>
              <a:gd name="connsiteX2" fmla="*/ 48445 w 526840"/>
              <a:gd name="connsiteY2" fmla="*/ 42389 h 551062"/>
              <a:gd name="connsiteX3" fmla="*/ 60556 w 526840"/>
              <a:gd name="connsiteY3" fmla="*/ 54501 h 551062"/>
              <a:gd name="connsiteX4" fmla="*/ 90834 w 526840"/>
              <a:gd name="connsiteY4" fmla="*/ 60556 h 551062"/>
              <a:gd name="connsiteX5" fmla="*/ 115057 w 526840"/>
              <a:gd name="connsiteY5" fmla="*/ 54501 h 551062"/>
              <a:gd name="connsiteX6" fmla="*/ 133224 w 526840"/>
              <a:gd name="connsiteY6" fmla="*/ 42389 h 551062"/>
              <a:gd name="connsiteX7" fmla="*/ 151391 w 526840"/>
              <a:gd name="connsiteY7" fmla="*/ 36334 h 551062"/>
              <a:gd name="connsiteX8" fmla="*/ 163502 w 526840"/>
              <a:gd name="connsiteY8" fmla="*/ 24222 h 551062"/>
              <a:gd name="connsiteX9" fmla="*/ 199836 w 526840"/>
              <a:gd name="connsiteY9" fmla="*/ 0 h 551062"/>
              <a:gd name="connsiteX10" fmla="*/ 266448 w 526840"/>
              <a:gd name="connsiteY10" fmla="*/ 6056 h 551062"/>
              <a:gd name="connsiteX11" fmla="*/ 272503 w 526840"/>
              <a:gd name="connsiteY11" fmla="*/ 24222 h 551062"/>
              <a:gd name="connsiteX12" fmla="*/ 284615 w 526840"/>
              <a:gd name="connsiteY12" fmla="*/ 36334 h 551062"/>
              <a:gd name="connsiteX13" fmla="*/ 296726 w 526840"/>
              <a:gd name="connsiteY13" fmla="*/ 54501 h 551062"/>
              <a:gd name="connsiteX14" fmla="*/ 302781 w 526840"/>
              <a:gd name="connsiteY14" fmla="*/ 72668 h 551062"/>
              <a:gd name="connsiteX15" fmla="*/ 333060 w 526840"/>
              <a:gd name="connsiteY15" fmla="*/ 96890 h 551062"/>
              <a:gd name="connsiteX16" fmla="*/ 363338 w 526840"/>
              <a:gd name="connsiteY16" fmla="*/ 121113 h 551062"/>
              <a:gd name="connsiteX17" fmla="*/ 399672 w 526840"/>
              <a:gd name="connsiteY17" fmla="*/ 145335 h 551062"/>
              <a:gd name="connsiteX18" fmla="*/ 411783 w 526840"/>
              <a:gd name="connsiteY18" fmla="*/ 163502 h 551062"/>
              <a:gd name="connsiteX19" fmla="*/ 429950 w 526840"/>
              <a:gd name="connsiteY19" fmla="*/ 169558 h 551062"/>
              <a:gd name="connsiteX20" fmla="*/ 448117 w 526840"/>
              <a:gd name="connsiteY20" fmla="*/ 181669 h 551062"/>
              <a:gd name="connsiteX21" fmla="*/ 478395 w 526840"/>
              <a:gd name="connsiteY21" fmla="*/ 211947 h 551062"/>
              <a:gd name="connsiteX22" fmla="*/ 490506 w 526840"/>
              <a:gd name="connsiteY22" fmla="*/ 230114 h 551062"/>
              <a:gd name="connsiteX23" fmla="*/ 508673 w 526840"/>
              <a:gd name="connsiteY23" fmla="*/ 242225 h 551062"/>
              <a:gd name="connsiteX24" fmla="*/ 520784 w 526840"/>
              <a:gd name="connsiteY24" fmla="*/ 278559 h 551062"/>
              <a:gd name="connsiteX25" fmla="*/ 526840 w 526840"/>
              <a:gd name="connsiteY25" fmla="*/ 296726 h 551062"/>
              <a:gd name="connsiteX26" fmla="*/ 508673 w 526840"/>
              <a:gd name="connsiteY26" fmla="*/ 357282 h 551062"/>
              <a:gd name="connsiteX27" fmla="*/ 478395 w 526840"/>
              <a:gd name="connsiteY27" fmla="*/ 393616 h 551062"/>
              <a:gd name="connsiteX28" fmla="*/ 472339 w 526840"/>
              <a:gd name="connsiteY28" fmla="*/ 460228 h 551062"/>
              <a:gd name="connsiteX29" fmla="*/ 460228 w 526840"/>
              <a:gd name="connsiteY29" fmla="*/ 496562 h 551062"/>
              <a:gd name="connsiteX30" fmla="*/ 448117 w 526840"/>
              <a:gd name="connsiteY30" fmla="*/ 538951 h 551062"/>
              <a:gd name="connsiteX31" fmla="*/ 399672 w 526840"/>
              <a:gd name="connsiteY31" fmla="*/ 526840 h 551062"/>
              <a:gd name="connsiteX32" fmla="*/ 327004 w 526840"/>
              <a:gd name="connsiteY32" fmla="*/ 532895 h 551062"/>
              <a:gd name="connsiteX33" fmla="*/ 308837 w 526840"/>
              <a:gd name="connsiteY33" fmla="*/ 538951 h 551062"/>
              <a:gd name="connsiteX34" fmla="*/ 260392 w 526840"/>
              <a:gd name="connsiteY34" fmla="*/ 551062 h 551062"/>
              <a:gd name="connsiteX35" fmla="*/ 181669 w 526840"/>
              <a:gd name="connsiteY35" fmla="*/ 545007 h 551062"/>
              <a:gd name="connsiteX36" fmla="*/ 157446 w 526840"/>
              <a:gd name="connsiteY36" fmla="*/ 520784 h 551062"/>
              <a:gd name="connsiteX37" fmla="*/ 121113 w 526840"/>
              <a:gd name="connsiteY37" fmla="*/ 490506 h 551062"/>
              <a:gd name="connsiteX38" fmla="*/ 102946 w 526840"/>
              <a:gd name="connsiteY38" fmla="*/ 436005 h 551062"/>
              <a:gd name="connsiteX39" fmla="*/ 96890 w 526840"/>
              <a:gd name="connsiteY39" fmla="*/ 417838 h 551062"/>
              <a:gd name="connsiteX40" fmla="*/ 84779 w 526840"/>
              <a:gd name="connsiteY40" fmla="*/ 308837 h 551062"/>
              <a:gd name="connsiteX41" fmla="*/ 72668 w 526840"/>
              <a:gd name="connsiteY41" fmla="*/ 290670 h 551062"/>
              <a:gd name="connsiteX42" fmla="*/ 54501 w 526840"/>
              <a:gd name="connsiteY42" fmla="*/ 236169 h 551062"/>
              <a:gd name="connsiteX43" fmla="*/ 48445 w 526840"/>
              <a:gd name="connsiteY43" fmla="*/ 218003 h 551062"/>
              <a:gd name="connsiteX44" fmla="*/ 42389 w 526840"/>
              <a:gd name="connsiteY44" fmla="*/ 133224 h 551062"/>
              <a:gd name="connsiteX45" fmla="*/ 30278 w 526840"/>
              <a:gd name="connsiteY45" fmla="*/ 115057 h 551062"/>
              <a:gd name="connsiteX46" fmla="*/ 18167 w 526840"/>
              <a:gd name="connsiteY46" fmla="*/ 78723 h 551062"/>
              <a:gd name="connsiteX47" fmla="*/ 12111 w 526840"/>
              <a:gd name="connsiteY47" fmla="*/ 60556 h 551062"/>
              <a:gd name="connsiteX48" fmla="*/ 0 w 526840"/>
              <a:gd name="connsiteY48" fmla="*/ 24222 h 5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26840" h="551062">
                <a:moveTo>
                  <a:pt x="0" y="24222"/>
                </a:moveTo>
                <a:lnTo>
                  <a:pt x="0" y="24222"/>
                </a:lnTo>
                <a:cubicBezTo>
                  <a:pt x="16148" y="30278"/>
                  <a:pt x="33019" y="34676"/>
                  <a:pt x="48445" y="42389"/>
                </a:cubicBezTo>
                <a:cubicBezTo>
                  <a:pt x="53552" y="44942"/>
                  <a:pt x="55308" y="52252"/>
                  <a:pt x="60556" y="54501"/>
                </a:cubicBezTo>
                <a:cubicBezTo>
                  <a:pt x="70016" y="58555"/>
                  <a:pt x="80741" y="58538"/>
                  <a:pt x="90834" y="60556"/>
                </a:cubicBezTo>
                <a:cubicBezTo>
                  <a:pt x="98908" y="58538"/>
                  <a:pt x="107407" y="57779"/>
                  <a:pt x="115057" y="54501"/>
                </a:cubicBezTo>
                <a:cubicBezTo>
                  <a:pt x="121747" y="51634"/>
                  <a:pt x="126714" y="45644"/>
                  <a:pt x="133224" y="42389"/>
                </a:cubicBezTo>
                <a:cubicBezTo>
                  <a:pt x="138933" y="39534"/>
                  <a:pt x="145335" y="38352"/>
                  <a:pt x="151391" y="36334"/>
                </a:cubicBezTo>
                <a:cubicBezTo>
                  <a:pt x="155428" y="32297"/>
                  <a:pt x="158934" y="27648"/>
                  <a:pt x="163502" y="24222"/>
                </a:cubicBezTo>
                <a:cubicBezTo>
                  <a:pt x="175147" y="15488"/>
                  <a:pt x="199836" y="0"/>
                  <a:pt x="199836" y="0"/>
                </a:cubicBezTo>
                <a:cubicBezTo>
                  <a:pt x="222040" y="2019"/>
                  <a:pt x="245297" y="-994"/>
                  <a:pt x="266448" y="6056"/>
                </a:cubicBezTo>
                <a:cubicBezTo>
                  <a:pt x="272503" y="8074"/>
                  <a:pt x="269219" y="18749"/>
                  <a:pt x="272503" y="24222"/>
                </a:cubicBezTo>
                <a:cubicBezTo>
                  <a:pt x="275441" y="29118"/>
                  <a:pt x="281048" y="31875"/>
                  <a:pt x="284615" y="36334"/>
                </a:cubicBezTo>
                <a:cubicBezTo>
                  <a:pt x="289161" y="42017"/>
                  <a:pt x="292689" y="48445"/>
                  <a:pt x="296726" y="54501"/>
                </a:cubicBezTo>
                <a:cubicBezTo>
                  <a:pt x="298744" y="60557"/>
                  <a:pt x="299497" y="67194"/>
                  <a:pt x="302781" y="72668"/>
                </a:cubicBezTo>
                <a:cubicBezTo>
                  <a:pt x="308533" y="82254"/>
                  <a:pt x="324810" y="91390"/>
                  <a:pt x="333060" y="96890"/>
                </a:cubicBezTo>
                <a:cubicBezTo>
                  <a:pt x="360144" y="137517"/>
                  <a:pt x="328240" y="97715"/>
                  <a:pt x="363338" y="121113"/>
                </a:cubicBezTo>
                <a:cubicBezTo>
                  <a:pt x="408700" y="151353"/>
                  <a:pt x="356475" y="130935"/>
                  <a:pt x="399672" y="145335"/>
                </a:cubicBezTo>
                <a:cubicBezTo>
                  <a:pt x="403709" y="151391"/>
                  <a:pt x="406100" y="158955"/>
                  <a:pt x="411783" y="163502"/>
                </a:cubicBezTo>
                <a:cubicBezTo>
                  <a:pt x="416767" y="167490"/>
                  <a:pt x="424241" y="166703"/>
                  <a:pt x="429950" y="169558"/>
                </a:cubicBezTo>
                <a:cubicBezTo>
                  <a:pt x="436460" y="172813"/>
                  <a:pt x="442640" y="176876"/>
                  <a:pt x="448117" y="181669"/>
                </a:cubicBezTo>
                <a:cubicBezTo>
                  <a:pt x="458859" y="191068"/>
                  <a:pt x="470478" y="200071"/>
                  <a:pt x="478395" y="211947"/>
                </a:cubicBezTo>
                <a:cubicBezTo>
                  <a:pt x="482432" y="218003"/>
                  <a:pt x="485360" y="224968"/>
                  <a:pt x="490506" y="230114"/>
                </a:cubicBezTo>
                <a:cubicBezTo>
                  <a:pt x="495652" y="235260"/>
                  <a:pt x="502617" y="238188"/>
                  <a:pt x="508673" y="242225"/>
                </a:cubicBezTo>
                <a:lnTo>
                  <a:pt x="520784" y="278559"/>
                </a:lnTo>
                <a:lnTo>
                  <a:pt x="526840" y="296726"/>
                </a:lnTo>
                <a:cubicBezTo>
                  <a:pt x="524096" y="307702"/>
                  <a:pt x="513586" y="352369"/>
                  <a:pt x="508673" y="357282"/>
                </a:cubicBezTo>
                <a:cubicBezTo>
                  <a:pt x="485360" y="380595"/>
                  <a:pt x="495256" y="368323"/>
                  <a:pt x="478395" y="393616"/>
                </a:cubicBezTo>
                <a:cubicBezTo>
                  <a:pt x="476376" y="415820"/>
                  <a:pt x="476214" y="438272"/>
                  <a:pt x="472339" y="460228"/>
                </a:cubicBezTo>
                <a:cubicBezTo>
                  <a:pt x="470120" y="472800"/>
                  <a:pt x="464265" y="484451"/>
                  <a:pt x="460228" y="496562"/>
                </a:cubicBezTo>
                <a:cubicBezTo>
                  <a:pt x="451537" y="522633"/>
                  <a:pt x="455723" y="508523"/>
                  <a:pt x="448117" y="538951"/>
                </a:cubicBezTo>
                <a:cubicBezTo>
                  <a:pt x="433780" y="534172"/>
                  <a:pt x="414290" y="526840"/>
                  <a:pt x="399672" y="526840"/>
                </a:cubicBezTo>
                <a:cubicBezTo>
                  <a:pt x="375365" y="526840"/>
                  <a:pt x="351227" y="530877"/>
                  <a:pt x="327004" y="532895"/>
                </a:cubicBezTo>
                <a:cubicBezTo>
                  <a:pt x="320948" y="534914"/>
                  <a:pt x="315030" y="537403"/>
                  <a:pt x="308837" y="538951"/>
                </a:cubicBezTo>
                <a:lnTo>
                  <a:pt x="260392" y="551062"/>
                </a:lnTo>
                <a:cubicBezTo>
                  <a:pt x="234151" y="549044"/>
                  <a:pt x="206918" y="552433"/>
                  <a:pt x="181669" y="545007"/>
                </a:cubicBezTo>
                <a:cubicBezTo>
                  <a:pt x="170714" y="541785"/>
                  <a:pt x="165520" y="528858"/>
                  <a:pt x="157446" y="520784"/>
                </a:cubicBezTo>
                <a:cubicBezTo>
                  <a:pt x="134133" y="497471"/>
                  <a:pt x="146405" y="507368"/>
                  <a:pt x="121113" y="490506"/>
                </a:cubicBezTo>
                <a:lnTo>
                  <a:pt x="102946" y="436005"/>
                </a:lnTo>
                <a:lnTo>
                  <a:pt x="96890" y="417838"/>
                </a:lnTo>
                <a:cubicBezTo>
                  <a:pt x="96134" y="406501"/>
                  <a:pt x="99225" y="337730"/>
                  <a:pt x="84779" y="308837"/>
                </a:cubicBezTo>
                <a:cubicBezTo>
                  <a:pt x="81524" y="302327"/>
                  <a:pt x="75624" y="297321"/>
                  <a:pt x="72668" y="290670"/>
                </a:cubicBezTo>
                <a:cubicBezTo>
                  <a:pt x="72656" y="290643"/>
                  <a:pt x="57534" y="245267"/>
                  <a:pt x="54501" y="236169"/>
                </a:cubicBezTo>
                <a:lnTo>
                  <a:pt x="48445" y="218003"/>
                </a:lnTo>
                <a:cubicBezTo>
                  <a:pt x="46426" y="189743"/>
                  <a:pt x="47313" y="161125"/>
                  <a:pt x="42389" y="133224"/>
                </a:cubicBezTo>
                <a:cubicBezTo>
                  <a:pt x="41124" y="126057"/>
                  <a:pt x="33234" y="121708"/>
                  <a:pt x="30278" y="115057"/>
                </a:cubicBezTo>
                <a:cubicBezTo>
                  <a:pt x="25093" y="103391"/>
                  <a:pt x="22204" y="90834"/>
                  <a:pt x="18167" y="78723"/>
                </a:cubicBezTo>
                <a:cubicBezTo>
                  <a:pt x="16148" y="72667"/>
                  <a:pt x="12111" y="66939"/>
                  <a:pt x="12111" y="60556"/>
                </a:cubicBezTo>
                <a:lnTo>
                  <a:pt x="0" y="24222"/>
                </a:lnTo>
                <a:close/>
              </a:path>
            </a:pathLst>
          </a:custGeom>
          <a:solidFill>
            <a:srgbClr val="395078"/>
          </a:solidFill>
          <a:ln>
            <a:solidFill>
              <a:srgbClr val="314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Isosceles Triangle 8"/>
          <p:cNvSpPr/>
          <p:nvPr/>
        </p:nvSpPr>
        <p:spPr>
          <a:xfrm>
            <a:off x="7520366" y="4745037"/>
            <a:ext cx="118811" cy="103433"/>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Isosceles Triangle 9"/>
          <p:cNvSpPr/>
          <p:nvPr/>
        </p:nvSpPr>
        <p:spPr>
          <a:xfrm>
            <a:off x="7847734" y="4660613"/>
            <a:ext cx="118811" cy="103433"/>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Isosceles Triangle 10"/>
          <p:cNvSpPr/>
          <p:nvPr/>
        </p:nvSpPr>
        <p:spPr>
          <a:xfrm>
            <a:off x="7788328" y="4636148"/>
            <a:ext cx="118811" cy="103433"/>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Isosceles Triangle 11"/>
          <p:cNvSpPr/>
          <p:nvPr/>
        </p:nvSpPr>
        <p:spPr>
          <a:xfrm>
            <a:off x="7788327" y="4504102"/>
            <a:ext cx="118811" cy="103433"/>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Isosceles Triangle 12"/>
          <p:cNvSpPr/>
          <p:nvPr/>
        </p:nvSpPr>
        <p:spPr>
          <a:xfrm>
            <a:off x="7767527" y="5353938"/>
            <a:ext cx="118811" cy="103433"/>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Isosceles Triangle 16"/>
          <p:cNvSpPr/>
          <p:nvPr/>
        </p:nvSpPr>
        <p:spPr>
          <a:xfrm>
            <a:off x="10104380" y="5619805"/>
            <a:ext cx="118811" cy="103433"/>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extBox 17"/>
          <p:cNvSpPr txBox="1"/>
          <p:nvPr/>
        </p:nvSpPr>
        <p:spPr>
          <a:xfrm>
            <a:off x="9586790" y="5587752"/>
            <a:ext cx="612668" cy="173124"/>
          </a:xfrm>
          <a:prstGeom prst="rect">
            <a:avLst/>
          </a:prstGeom>
          <a:noFill/>
        </p:spPr>
        <p:txBody>
          <a:bodyPr wrap="none" rtlCol="0">
            <a:spAutoFit/>
          </a:bodyPr>
          <a:lstStyle/>
          <a:p>
            <a:r>
              <a:rPr lang="en-US" sz="525" dirty="0"/>
              <a:t>Producing PLC</a:t>
            </a:r>
            <a:endParaRPr lang="en-US" sz="525" dirty="0"/>
          </a:p>
        </p:txBody>
      </p:sp>
      <p:sp>
        <p:nvSpPr>
          <p:cNvPr id="20" name="Rectangle 19"/>
          <p:cNvSpPr/>
          <p:nvPr/>
        </p:nvSpPr>
        <p:spPr>
          <a:xfrm rot="206984">
            <a:off x="6675832" y="4099340"/>
            <a:ext cx="482196" cy="286835"/>
          </a:xfrm>
          <a:prstGeom prst="rect">
            <a:avLst/>
          </a:prstGeom>
          <a:solidFill>
            <a:srgbClr val="39507D">
              <a:alpha val="94902"/>
            </a:srgbClr>
          </a:solidFill>
          <a:ln w="3175">
            <a:solidFill>
              <a:srgbClr val="314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 name="Picture 13"/>
          <p:cNvPicPr>
            <a:picLocks noChangeAspect="1"/>
          </p:cNvPicPr>
          <p:nvPr/>
        </p:nvPicPr>
        <p:blipFill rotWithShape="1">
          <a:blip r:embed="rId2"/>
          <a:srcRect l="5458" t="16288" r="5815" b="11540"/>
          <a:stretch/>
        </p:blipFill>
        <p:spPr>
          <a:xfrm>
            <a:off x="6771698" y="3831093"/>
            <a:ext cx="3762059" cy="2364641"/>
          </a:xfrm>
          <a:prstGeom prst="rect">
            <a:avLst/>
          </a:prstGeom>
        </p:spPr>
      </p:pic>
      <p:sp>
        <p:nvSpPr>
          <p:cNvPr id="8" name="TextBox 7"/>
          <p:cNvSpPr txBox="1"/>
          <p:nvPr/>
        </p:nvSpPr>
        <p:spPr>
          <a:xfrm>
            <a:off x="3724214" y="5758152"/>
            <a:ext cx="3236550" cy="415498"/>
          </a:xfrm>
          <a:prstGeom prst="rect">
            <a:avLst/>
          </a:prstGeom>
          <a:solidFill>
            <a:srgbClr val="FFFFFF">
              <a:alpha val="50196"/>
            </a:srgbClr>
          </a:solidFill>
        </p:spPr>
        <p:txBody>
          <a:bodyPr wrap="square" rtlCol="0">
            <a:spAutoFit/>
          </a:bodyPr>
          <a:lstStyle/>
          <a:p>
            <a:r>
              <a:rPr lang="en-US" sz="1050" dirty="0"/>
              <a:t>State DOT Acceptance of PLC, as of December 2021</a:t>
            </a:r>
            <a:endParaRPr lang="en-US" sz="1050" dirty="0"/>
          </a:p>
        </p:txBody>
      </p:sp>
    </p:spTree>
    <p:extLst>
      <p:ext uri="{BB962C8B-B14F-4D97-AF65-F5344CB8AC3E}">
        <p14:creationId xmlns:p14="http://schemas.microsoft.com/office/powerpoint/2010/main" val="6110290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5480" y="1220724"/>
            <a:ext cx="3238500" cy="1207008"/>
          </a:xfrm>
        </p:spPr>
        <p:txBody>
          <a:bodyPr/>
          <a:lstStyle/>
          <a:p>
            <a:r>
              <a:rPr lang="en-US" dirty="0" smtClean="0"/>
              <a:t>Why 15%?</a:t>
            </a:r>
            <a:endParaRPr lang="en-US" dirty="0"/>
          </a:p>
        </p:txBody>
      </p:sp>
      <p:sp>
        <p:nvSpPr>
          <p:cNvPr id="3" name="Content Placeholder 2"/>
          <p:cNvSpPr>
            <a:spLocks noGrp="1"/>
          </p:cNvSpPr>
          <p:nvPr>
            <p:ph idx="1"/>
          </p:nvPr>
        </p:nvSpPr>
        <p:spPr>
          <a:xfrm>
            <a:off x="4998720" y="2213610"/>
            <a:ext cx="4061460" cy="3272790"/>
          </a:xfrm>
        </p:spPr>
        <p:txBody>
          <a:bodyPr>
            <a:normAutofit lnSpcReduction="10000"/>
          </a:bodyPr>
          <a:lstStyle/>
          <a:p>
            <a:pPr marL="0" indent="0">
              <a:buNone/>
            </a:pPr>
            <a:r>
              <a:rPr lang="en-US" dirty="0"/>
              <a:t>Based on experience in Europe &amp; Canada, concrete strength decreases at approx. 12-15% limestone addition to a level below the reference concrete strength using OPC.</a:t>
            </a:r>
          </a:p>
          <a:p>
            <a:pPr marL="0" indent="0">
              <a:buNone/>
            </a:pPr>
            <a:endParaRPr lang="en-US" dirty="0"/>
          </a:p>
          <a:p>
            <a:pPr marL="0" indent="0" algn="r">
              <a:buNone/>
            </a:pPr>
            <a:r>
              <a:rPr lang="en-US" i="1" dirty="0">
                <a:solidFill>
                  <a:srgbClr val="0624BA"/>
                </a:solidFill>
              </a:rPr>
              <a:t>As a result of interground limestone addition, higher concrete density </a:t>
            </a:r>
            <a:r>
              <a:rPr lang="en-US" b="1" i="1" dirty="0">
                <a:solidFill>
                  <a:srgbClr val="0624BA"/>
                </a:solidFill>
              </a:rPr>
              <a:t>should</a:t>
            </a:r>
            <a:r>
              <a:rPr lang="en-US" i="1" dirty="0">
                <a:solidFill>
                  <a:srgbClr val="0624BA"/>
                </a:solidFill>
              </a:rPr>
              <a:t> result in higher concrete strength</a:t>
            </a:r>
            <a:r>
              <a:rPr lang="en-US" sz="1800" i="1" dirty="0">
                <a:solidFill>
                  <a:srgbClr val="0624BA"/>
                </a:solidFill>
              </a:rPr>
              <a:t>.</a:t>
            </a:r>
            <a:endParaRPr lang="en-US" sz="1800" i="1" dirty="0">
              <a:solidFill>
                <a:srgbClr val="0624BA"/>
              </a:solidFill>
            </a:endParaRPr>
          </a:p>
        </p:txBody>
      </p:sp>
      <p:pic>
        <p:nvPicPr>
          <p:cNvPr id="4" name="Picture 3"/>
          <p:cNvPicPr>
            <a:picLocks noChangeAspect="1"/>
          </p:cNvPicPr>
          <p:nvPr/>
        </p:nvPicPr>
        <p:blipFill>
          <a:blip r:embed="rId3"/>
          <a:stretch>
            <a:fillRect/>
          </a:stretch>
        </p:blipFill>
        <p:spPr>
          <a:xfrm>
            <a:off x="-49876" y="1318594"/>
            <a:ext cx="4985291" cy="4167806"/>
          </a:xfrm>
          <a:prstGeom prst="rect">
            <a:avLst/>
          </a:prstGeom>
        </p:spPr>
      </p:pic>
      <p:sp>
        <p:nvSpPr>
          <p:cNvPr id="5" name="Rectangle 4"/>
          <p:cNvSpPr/>
          <p:nvPr/>
        </p:nvSpPr>
        <p:spPr>
          <a:xfrm>
            <a:off x="264302" y="6023625"/>
            <a:ext cx="8059003" cy="715581"/>
          </a:xfrm>
          <a:prstGeom prst="rect">
            <a:avLst/>
          </a:prstGeom>
          <a:solidFill>
            <a:schemeClr val="bg1">
              <a:lumMod val="95000"/>
            </a:schemeClr>
          </a:solidFill>
        </p:spPr>
        <p:txBody>
          <a:bodyPr wrap="square">
            <a:spAutoFit/>
          </a:bodyPr>
          <a:lstStyle/>
          <a:p>
            <a:r>
              <a:rPr lang="en-US" altLang="en-US" sz="1350" dirty="0">
                <a:latin typeface="Arial" panose="020B0604020202020204" pitchFamily="34" charset="0"/>
                <a:ea typeface="ＭＳ Ｐゴシック" panose="020B0600070205080204" pitchFamily="34" charset="-128"/>
              </a:rPr>
              <a:t>Matschei, T</a:t>
            </a:r>
            <a:r>
              <a:rPr lang="en-US" altLang="en-US" sz="1350" dirty="0">
                <a:latin typeface="Arial" panose="020B0604020202020204" pitchFamily="34" charset="0"/>
                <a:ea typeface="ＭＳ Ｐゴシック" panose="020B0600070205080204" pitchFamily="34" charset="-128"/>
              </a:rPr>
              <a:t>., et al, </a:t>
            </a:r>
            <a:r>
              <a:rPr lang="en-US" altLang="en-US" sz="1350" dirty="0">
                <a:latin typeface="Arial" panose="020B0604020202020204" pitchFamily="34" charset="0"/>
                <a:ea typeface="ＭＳ Ｐゴシック" panose="020B0600070205080204" pitchFamily="34" charset="-128"/>
              </a:rPr>
              <a:t>“Relationships of Cement Paste Mineralogy to Porosity and Mechanical Properties,” presentation at </a:t>
            </a:r>
            <a:r>
              <a:rPr lang="en-US" altLang="en-US" sz="1350" i="1" dirty="0">
                <a:latin typeface="Arial" panose="020B0604020202020204" pitchFamily="34" charset="0"/>
                <a:ea typeface="ＭＳ Ｐゴシック" panose="020B0600070205080204" pitchFamily="34" charset="-128"/>
              </a:rPr>
              <a:t>International Conference on Modelling of Heterogeneous Materials with Applications in Construction and Biomedical Engineering</a:t>
            </a:r>
            <a:r>
              <a:rPr lang="en-US" altLang="en-US" sz="1350" dirty="0">
                <a:latin typeface="Arial" panose="020B0604020202020204" pitchFamily="34" charset="0"/>
                <a:ea typeface="ＭＳ Ｐゴシック" panose="020B0600070205080204" pitchFamily="34" charset="-128"/>
              </a:rPr>
              <a:t>, Prague, Czech Republic, 25-27 June 2007b.</a:t>
            </a:r>
            <a:endParaRPr lang="en-US" sz="1350" dirty="0"/>
          </a:p>
        </p:txBody>
      </p:sp>
    </p:spTree>
    <p:extLst>
      <p:ext uri="{BB962C8B-B14F-4D97-AF65-F5344CB8AC3E}">
        <p14:creationId xmlns:p14="http://schemas.microsoft.com/office/powerpoint/2010/main" val="41837354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PLC Made?</a:t>
            </a:r>
            <a:endParaRPr lang="en-US" dirty="0"/>
          </a:p>
        </p:txBody>
      </p:sp>
      <p:sp>
        <p:nvSpPr>
          <p:cNvPr id="3" name="Content Placeholder 2"/>
          <p:cNvSpPr>
            <a:spLocks noGrp="1"/>
          </p:cNvSpPr>
          <p:nvPr>
            <p:ph idx="1"/>
          </p:nvPr>
        </p:nvSpPr>
        <p:spPr>
          <a:xfrm>
            <a:off x="596901" y="1956263"/>
            <a:ext cx="8348980" cy="4026244"/>
          </a:xfrm>
        </p:spPr>
        <p:txBody>
          <a:bodyPr>
            <a:noAutofit/>
          </a:bodyPr>
          <a:lstStyle/>
          <a:p>
            <a:r>
              <a:rPr lang="en-US" dirty="0"/>
              <a:t>Ordinary Portland Cement is made by grinding 			          clinker (the main energy-intensive ingredient) 				      along with gypsum and limestone into a fine powder.  </a:t>
            </a:r>
          </a:p>
          <a:p>
            <a:r>
              <a:rPr lang="en-US" dirty="0"/>
              <a:t>Currently, OPC is made with up to 5% interground limestone; PLC is made by intergrinding 5% to 15% of a high grade limestone.  </a:t>
            </a:r>
            <a:r>
              <a:rPr lang="en-US" b="1" dirty="0">
                <a:solidFill>
                  <a:srgbClr val="008000"/>
                </a:solidFill>
              </a:rPr>
              <a:t>Both products use the same clinker, there’s just less of it in a ton of portland-limestone cement.</a:t>
            </a:r>
          </a:p>
          <a:p>
            <a:r>
              <a:rPr lang="en-US" dirty="0"/>
              <a:t>The </a:t>
            </a:r>
            <a:r>
              <a:rPr lang="en-US" u="sng" dirty="0"/>
              <a:t>limestone</a:t>
            </a:r>
            <a:r>
              <a:rPr lang="en-US" dirty="0"/>
              <a:t> is subjected to three quality assurance tests prior to its use in manufacturing PLC:</a:t>
            </a:r>
          </a:p>
          <a:p>
            <a:pPr lvl="1">
              <a:buFont typeface="Wingdings" panose="05000000000000000000" pitchFamily="2" charset="2"/>
              <a:buChar char="ü"/>
            </a:pPr>
            <a:r>
              <a:rPr lang="en-US" sz="2000" dirty="0"/>
              <a:t> Calcium Carbonate Content</a:t>
            </a:r>
          </a:p>
          <a:p>
            <a:pPr lvl="1">
              <a:buFont typeface="Wingdings" panose="05000000000000000000" pitchFamily="2" charset="2"/>
              <a:buChar char="ü"/>
            </a:pPr>
            <a:r>
              <a:rPr lang="en-US" sz="2000" dirty="0"/>
              <a:t> Clay Content (Methylene Blue Index)</a:t>
            </a:r>
          </a:p>
          <a:p>
            <a:pPr lvl="1">
              <a:buFont typeface="Wingdings" panose="05000000000000000000" pitchFamily="2" charset="2"/>
              <a:buChar char="ü"/>
            </a:pPr>
            <a:r>
              <a:rPr lang="en-US" sz="2000" dirty="0"/>
              <a:t> Total Organic Carbon Content</a:t>
            </a:r>
          </a:p>
        </p:txBody>
      </p:sp>
      <p:pic>
        <p:nvPicPr>
          <p:cNvPr id="4" name="Picture 3"/>
          <p:cNvPicPr>
            <a:picLocks noChangeAspect="1"/>
          </p:cNvPicPr>
          <p:nvPr/>
        </p:nvPicPr>
        <p:blipFill>
          <a:blip r:embed="rId2"/>
          <a:stretch>
            <a:fillRect/>
          </a:stretch>
        </p:blipFill>
        <p:spPr>
          <a:xfrm>
            <a:off x="7246852" y="6032834"/>
            <a:ext cx="1122680" cy="870077"/>
          </a:xfrm>
          <a:prstGeom prst="rect">
            <a:avLst/>
          </a:prstGeom>
        </p:spPr>
      </p:pic>
      <p:sp>
        <p:nvSpPr>
          <p:cNvPr id="7" name="TextBox 6"/>
          <p:cNvSpPr txBox="1"/>
          <p:nvPr/>
        </p:nvSpPr>
        <p:spPr>
          <a:xfrm rot="16200000">
            <a:off x="5354320" y="2077102"/>
            <a:ext cx="696024" cy="219291"/>
          </a:xfrm>
          <a:prstGeom prst="rect">
            <a:avLst/>
          </a:prstGeom>
          <a:noFill/>
        </p:spPr>
        <p:txBody>
          <a:bodyPr wrap="none" rtlCol="0">
            <a:spAutoFit/>
          </a:bodyPr>
          <a:lstStyle/>
          <a:p>
            <a:r>
              <a:rPr lang="en-US" sz="825" b="1" dirty="0">
                <a:solidFill>
                  <a:schemeClr val="bg1"/>
                </a:solidFill>
              </a:rPr>
              <a:t>Limestone</a:t>
            </a:r>
            <a:endParaRPr lang="en-US" sz="825" b="1" dirty="0">
              <a:solidFill>
                <a:schemeClr val="bg1"/>
              </a:solidFill>
            </a:endParaRPr>
          </a:p>
        </p:txBody>
      </p:sp>
    </p:spTree>
    <p:extLst>
      <p:ext uri="{BB962C8B-B14F-4D97-AF65-F5344CB8AC3E}">
        <p14:creationId xmlns:p14="http://schemas.microsoft.com/office/powerpoint/2010/main" val="40061333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PLC Made?</a:t>
            </a:r>
            <a:endParaRPr lang="en-US" dirty="0"/>
          </a:p>
        </p:txBody>
      </p:sp>
      <p:sp>
        <p:nvSpPr>
          <p:cNvPr id="3" name="Content Placeholder 2"/>
          <p:cNvSpPr>
            <a:spLocks noGrp="1"/>
          </p:cNvSpPr>
          <p:nvPr>
            <p:ph idx="1"/>
          </p:nvPr>
        </p:nvSpPr>
        <p:spPr>
          <a:xfrm>
            <a:off x="87492" y="1644743"/>
            <a:ext cx="7905679" cy="3448598"/>
          </a:xfrm>
        </p:spPr>
        <p:txBody>
          <a:bodyPr>
            <a:normAutofit lnSpcReduction="10000"/>
          </a:bodyPr>
          <a:lstStyle/>
          <a:p>
            <a:r>
              <a:rPr lang="en-US" dirty="0"/>
              <a:t>Modifications to material handling belts or feeders at the cement plants may be required to accommodate the larger ratio of limestone going into the finish mills (often designed to handle up to 5% limestone or gypsum).</a:t>
            </a:r>
          </a:p>
          <a:p>
            <a:r>
              <a:rPr lang="en-US" dirty="0"/>
              <a:t>In order to achieve “equivalent performance” </a:t>
            </a:r>
            <a:r>
              <a:rPr lang="en-US" dirty="0"/>
              <a:t>			 </a:t>
            </a:r>
            <a:r>
              <a:rPr lang="en-US" dirty="0"/>
              <a:t> </a:t>
            </a:r>
            <a:r>
              <a:rPr lang="en-US" dirty="0"/>
              <a:t>    when compared to	 </a:t>
            </a:r>
            <a:r>
              <a:rPr lang="en-US" dirty="0"/>
              <a:t>concrete made </a:t>
            </a:r>
            <a:r>
              <a:rPr lang="en-US" dirty="0"/>
              <a:t>with OPC</a:t>
            </a:r>
            <a:r>
              <a:rPr lang="en-US" dirty="0"/>
              <a:t>, </a:t>
            </a:r>
            <a:r>
              <a:rPr lang="en-US" dirty="0"/>
              <a:t>			         PLC </a:t>
            </a:r>
            <a:r>
              <a:rPr lang="en-US" dirty="0"/>
              <a:t>will </a:t>
            </a:r>
            <a:r>
              <a:rPr lang="en-US" i="1" u="sng" dirty="0"/>
              <a:t>necessarily</a:t>
            </a:r>
            <a:r>
              <a:rPr lang="en-US" dirty="0"/>
              <a:t> </a:t>
            </a:r>
            <a:r>
              <a:rPr lang="en-US" dirty="0"/>
              <a:t>exhibit a higher </a:t>
            </a:r>
            <a:r>
              <a:rPr lang="en-US" dirty="0"/>
              <a:t>					     fineness</a:t>
            </a:r>
            <a:r>
              <a:rPr lang="en-US" dirty="0"/>
              <a:t>, </a:t>
            </a:r>
            <a:r>
              <a:rPr lang="en-US" dirty="0"/>
              <a:t>which can reduce </a:t>
            </a:r>
            <a:r>
              <a:rPr lang="en-US" dirty="0"/>
              <a:t>finish mill </a:t>
            </a:r>
            <a:r>
              <a:rPr lang="en-US" dirty="0"/>
              <a:t>					  production</a:t>
            </a:r>
            <a:r>
              <a:rPr lang="en-US" dirty="0"/>
              <a:t>. </a:t>
            </a:r>
            <a:endParaRPr lang="en-US" dirty="0"/>
          </a:p>
          <a:p>
            <a:pPr lvl="1"/>
            <a:r>
              <a:rPr lang="en-US" sz="2000" dirty="0"/>
              <a:t>Typically expect ~8 to 10 m</a:t>
            </a:r>
            <a:r>
              <a:rPr lang="en-US" sz="2000" baseline="30000" dirty="0"/>
              <a:t>2</a:t>
            </a:r>
            <a:r>
              <a:rPr lang="en-US" sz="2000" dirty="0"/>
              <a:t>/kg increase	 				       in</a:t>
            </a:r>
            <a:r>
              <a:rPr lang="en-US" sz="2000" dirty="0"/>
              <a:t> </a:t>
            </a:r>
            <a:r>
              <a:rPr lang="en-US" sz="2000" dirty="0"/>
              <a:t>Blaine fineness for every 2% addition of 				      interground limestone.</a:t>
            </a:r>
            <a:endParaRPr lang="en-US" sz="2000" dirty="0"/>
          </a:p>
          <a:p>
            <a:endParaRPr lang="en-US" sz="1800" dirty="0"/>
          </a:p>
        </p:txBody>
      </p:sp>
      <p:pic>
        <p:nvPicPr>
          <p:cNvPr id="4" name="Picture 3"/>
          <p:cNvPicPr>
            <a:picLocks noChangeAspect="1"/>
          </p:cNvPicPr>
          <p:nvPr/>
        </p:nvPicPr>
        <p:blipFill>
          <a:blip r:embed="rId2"/>
          <a:stretch>
            <a:fillRect/>
          </a:stretch>
        </p:blipFill>
        <p:spPr>
          <a:xfrm>
            <a:off x="6184669" y="5140754"/>
            <a:ext cx="2768310" cy="1559715"/>
          </a:xfrm>
          <a:prstGeom prst="rect">
            <a:avLst/>
          </a:prstGeom>
        </p:spPr>
      </p:pic>
    </p:spTree>
    <p:extLst>
      <p:ext uri="{BB962C8B-B14F-4D97-AF65-F5344CB8AC3E}">
        <p14:creationId xmlns:p14="http://schemas.microsoft.com/office/powerpoint/2010/main" val="11191602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on Concrete Producers:</a:t>
            </a:r>
            <a:br>
              <a:rPr lang="en-US" dirty="0" smtClean="0"/>
            </a:br>
            <a:r>
              <a:rPr lang="en-US" sz="2700" dirty="0"/>
              <a:t>(New) Product Development</a:t>
            </a:r>
            <a:endParaRPr lang="en-US" dirty="0"/>
          </a:p>
        </p:txBody>
      </p:sp>
      <p:sp>
        <p:nvSpPr>
          <p:cNvPr id="14" name="Content Placeholder 13"/>
          <p:cNvSpPr>
            <a:spLocks noGrp="1"/>
          </p:cNvSpPr>
          <p:nvPr>
            <p:ph sz="half" idx="1"/>
          </p:nvPr>
        </p:nvSpPr>
        <p:spPr>
          <a:xfrm>
            <a:off x="408051" y="2419160"/>
            <a:ext cx="1915097" cy="3573018"/>
          </a:xfrm>
        </p:spPr>
        <p:txBody>
          <a:bodyPr>
            <a:normAutofit/>
          </a:bodyPr>
          <a:lstStyle/>
          <a:p>
            <a:pPr marL="0" indent="0">
              <a:lnSpc>
                <a:spcPct val="110000"/>
              </a:lnSpc>
              <a:spcBef>
                <a:spcPts val="0"/>
              </a:spcBef>
              <a:buClr>
                <a:srgbClr val="008000"/>
              </a:buClr>
              <a:buNone/>
            </a:pPr>
            <a:r>
              <a:rPr lang="en-US" sz="1800" b="1" dirty="0">
                <a:solidFill>
                  <a:srgbClr val="E16E05"/>
                </a:solidFill>
              </a:rPr>
              <a:t>Ideas &amp;</a:t>
            </a:r>
            <a:endParaRPr lang="en-US" sz="1800" b="1" dirty="0">
              <a:solidFill>
                <a:srgbClr val="E16E05"/>
              </a:solidFill>
              <a:sym typeface="Wingdings" panose="05000000000000000000" pitchFamily="2" charset="2"/>
            </a:endParaRPr>
          </a:p>
          <a:p>
            <a:pPr marL="0" indent="0">
              <a:lnSpc>
                <a:spcPct val="110000"/>
              </a:lnSpc>
              <a:spcBef>
                <a:spcPts val="0"/>
              </a:spcBef>
              <a:spcAft>
                <a:spcPts val="900"/>
              </a:spcAft>
              <a:buClr>
                <a:srgbClr val="008000"/>
              </a:buClr>
              <a:buNone/>
            </a:pPr>
            <a:r>
              <a:rPr lang="en-US" sz="1800" b="1" dirty="0">
                <a:solidFill>
                  <a:srgbClr val="E16E05"/>
                </a:solidFill>
              </a:rPr>
              <a:t> </a:t>
            </a:r>
            <a:r>
              <a:rPr lang="en-US" sz="1800" b="1" dirty="0">
                <a:solidFill>
                  <a:srgbClr val="E16E05"/>
                </a:solidFill>
              </a:rPr>
              <a:t>    Research </a:t>
            </a:r>
            <a:r>
              <a:rPr lang="en-US" sz="1800" b="1" dirty="0">
                <a:solidFill>
                  <a:srgbClr val="E16E05"/>
                </a:solidFill>
                <a:sym typeface="Wingdings" panose="05000000000000000000" pitchFamily="2" charset="2"/>
              </a:rPr>
              <a:t></a:t>
            </a:r>
            <a:endParaRPr lang="en-US" sz="1800" b="1" dirty="0">
              <a:solidFill>
                <a:srgbClr val="E16E05"/>
              </a:solidFill>
            </a:endParaRPr>
          </a:p>
          <a:p>
            <a:pPr marL="0" indent="0">
              <a:lnSpc>
                <a:spcPct val="110000"/>
              </a:lnSpc>
              <a:spcBef>
                <a:spcPts val="0"/>
              </a:spcBef>
              <a:buClr>
                <a:srgbClr val="008000"/>
              </a:buClr>
              <a:buNone/>
            </a:pPr>
            <a:r>
              <a:rPr lang="en-US" sz="1800" b="1" dirty="0">
                <a:solidFill>
                  <a:srgbClr val="C00000"/>
                </a:solidFill>
              </a:rPr>
              <a:t>Strategic </a:t>
            </a:r>
          </a:p>
          <a:p>
            <a:pPr marL="0" indent="0">
              <a:lnSpc>
                <a:spcPct val="110000"/>
              </a:lnSpc>
              <a:spcBef>
                <a:spcPts val="0"/>
              </a:spcBef>
              <a:buClr>
                <a:srgbClr val="008000"/>
              </a:buClr>
              <a:buNone/>
            </a:pPr>
            <a:r>
              <a:rPr lang="en-US" sz="1800" b="1" dirty="0">
                <a:solidFill>
                  <a:srgbClr val="C00000"/>
                </a:solidFill>
              </a:rPr>
              <a:t>     Planning </a:t>
            </a:r>
            <a:r>
              <a:rPr lang="en-US" sz="1800" b="1" dirty="0">
                <a:solidFill>
                  <a:srgbClr val="C00000"/>
                </a:solidFill>
                <a:sym typeface="Wingdings" panose="05000000000000000000" pitchFamily="2" charset="2"/>
              </a:rPr>
              <a:t></a:t>
            </a:r>
          </a:p>
          <a:p>
            <a:pPr marL="0" indent="0">
              <a:lnSpc>
                <a:spcPct val="110000"/>
              </a:lnSpc>
              <a:spcBef>
                <a:spcPts val="1800"/>
              </a:spcBef>
              <a:buClr>
                <a:srgbClr val="008000"/>
              </a:buClr>
              <a:buNone/>
            </a:pPr>
            <a:r>
              <a:rPr lang="en-US" sz="1800" b="1" dirty="0">
                <a:solidFill>
                  <a:srgbClr val="7030A0"/>
                </a:solidFill>
              </a:rPr>
              <a:t>Development </a:t>
            </a:r>
            <a:endParaRPr lang="en-US" sz="1800" b="1" dirty="0">
              <a:solidFill>
                <a:srgbClr val="7030A0"/>
              </a:solidFill>
            </a:endParaRPr>
          </a:p>
          <a:p>
            <a:pPr marL="0" indent="0">
              <a:lnSpc>
                <a:spcPct val="110000"/>
              </a:lnSpc>
              <a:spcBef>
                <a:spcPts val="0"/>
              </a:spcBef>
              <a:buClr>
                <a:srgbClr val="008000"/>
              </a:buClr>
              <a:buNone/>
            </a:pPr>
            <a:r>
              <a:rPr lang="en-US" sz="1800" b="1" dirty="0">
                <a:solidFill>
                  <a:srgbClr val="7030A0"/>
                </a:solidFill>
              </a:rPr>
              <a:t>     &amp; Testing </a:t>
            </a:r>
            <a:r>
              <a:rPr lang="en-US" sz="1800" b="1" dirty="0">
                <a:solidFill>
                  <a:srgbClr val="7030A0"/>
                </a:solidFill>
                <a:sym typeface="Wingdings" panose="05000000000000000000" pitchFamily="2" charset="2"/>
              </a:rPr>
              <a:t></a:t>
            </a:r>
            <a:endParaRPr lang="en-US" sz="1800" b="1" dirty="0">
              <a:solidFill>
                <a:srgbClr val="7030A0"/>
              </a:solidFill>
            </a:endParaRPr>
          </a:p>
          <a:p>
            <a:pPr marL="0" indent="0">
              <a:lnSpc>
                <a:spcPct val="110000"/>
              </a:lnSpc>
              <a:spcBef>
                <a:spcPts val="1800"/>
              </a:spcBef>
              <a:buClr>
                <a:srgbClr val="008000"/>
              </a:buClr>
              <a:buNone/>
            </a:pPr>
            <a:r>
              <a:rPr lang="en-US" sz="1800" b="1" dirty="0">
                <a:solidFill>
                  <a:srgbClr val="00B0F0"/>
                </a:solidFill>
              </a:rPr>
              <a:t>Product </a:t>
            </a:r>
            <a:endParaRPr lang="en-US" sz="1800" b="1" dirty="0">
              <a:solidFill>
                <a:srgbClr val="00B0F0"/>
              </a:solidFill>
            </a:endParaRPr>
          </a:p>
          <a:p>
            <a:pPr marL="0" indent="0">
              <a:lnSpc>
                <a:spcPct val="110000"/>
              </a:lnSpc>
              <a:spcBef>
                <a:spcPts val="0"/>
              </a:spcBef>
              <a:buClr>
                <a:srgbClr val="008000"/>
              </a:buClr>
              <a:buNone/>
            </a:pPr>
            <a:r>
              <a:rPr lang="en-US" sz="1800" b="1" dirty="0">
                <a:solidFill>
                  <a:srgbClr val="00B0F0"/>
                </a:solidFill>
              </a:rPr>
              <a:t>     Launch </a:t>
            </a:r>
            <a:r>
              <a:rPr lang="en-US" sz="1800" b="1" dirty="0">
                <a:solidFill>
                  <a:srgbClr val="00B0F0"/>
                </a:solidFill>
                <a:sym typeface="Wingdings" panose="05000000000000000000" pitchFamily="2" charset="2"/>
              </a:rPr>
              <a:t></a:t>
            </a:r>
            <a:endParaRPr lang="en-US" sz="1800" b="1" dirty="0">
              <a:solidFill>
                <a:srgbClr val="00B0F0"/>
              </a:solidFill>
            </a:endParaRPr>
          </a:p>
          <a:p>
            <a:pPr marL="0" indent="0">
              <a:buClr>
                <a:srgbClr val="008000"/>
              </a:buClr>
              <a:buNone/>
            </a:pPr>
            <a:endParaRPr lang="en-US" sz="1800" b="1" dirty="0"/>
          </a:p>
        </p:txBody>
      </p:sp>
      <p:sp>
        <p:nvSpPr>
          <p:cNvPr id="15" name="Content Placeholder 14"/>
          <p:cNvSpPr>
            <a:spLocks noGrp="1"/>
          </p:cNvSpPr>
          <p:nvPr>
            <p:ph sz="half" idx="2"/>
          </p:nvPr>
        </p:nvSpPr>
        <p:spPr>
          <a:xfrm>
            <a:off x="2248152" y="2346934"/>
            <a:ext cx="6761546" cy="3064028"/>
          </a:xfrm>
        </p:spPr>
        <p:txBody>
          <a:bodyPr>
            <a:noAutofit/>
          </a:bodyPr>
          <a:lstStyle/>
          <a:p>
            <a:pPr marL="342900" indent="-342900">
              <a:lnSpc>
                <a:spcPct val="100000"/>
              </a:lnSpc>
              <a:spcBef>
                <a:spcPts val="0"/>
              </a:spcBef>
              <a:spcAft>
                <a:spcPts val="300"/>
              </a:spcAft>
              <a:buClr>
                <a:srgbClr val="E16E05"/>
              </a:buClr>
              <a:buFont typeface="+mj-lt"/>
              <a:buAutoNum type="arabicPeriod"/>
            </a:pPr>
            <a:r>
              <a:rPr lang="en-US" sz="1800" b="1" dirty="0">
                <a:solidFill>
                  <a:srgbClr val="E16E05"/>
                </a:solidFill>
              </a:rPr>
              <a:t>The product is already in the market, and DOT approved* </a:t>
            </a:r>
            <a:r>
              <a:rPr lang="en-US" dirty="0" smtClean="0">
                <a:solidFill>
                  <a:srgbClr val="E16E05"/>
                </a:solidFill>
              </a:rPr>
              <a:t>(</a:t>
            </a:r>
            <a:r>
              <a:rPr lang="en-US" dirty="0">
                <a:solidFill>
                  <a:srgbClr val="E16E05"/>
                </a:solidFill>
              </a:rPr>
              <a:t>some DOTs may require </a:t>
            </a:r>
            <a:r>
              <a:rPr lang="en-US" dirty="0" smtClean="0">
                <a:solidFill>
                  <a:srgbClr val="E16E05"/>
                </a:solidFill>
              </a:rPr>
              <a:t>additional testing for mixture validation);</a:t>
            </a:r>
            <a:endParaRPr lang="en-US" b="1" dirty="0" smtClean="0">
              <a:solidFill>
                <a:srgbClr val="E16E05"/>
              </a:solidFill>
            </a:endParaRPr>
          </a:p>
          <a:p>
            <a:pPr marL="342900" indent="-342900">
              <a:lnSpc>
                <a:spcPct val="100000"/>
              </a:lnSpc>
              <a:spcBef>
                <a:spcPts val="0"/>
              </a:spcBef>
              <a:spcAft>
                <a:spcPts val="300"/>
              </a:spcAft>
              <a:buClr>
                <a:srgbClr val="E16E05"/>
              </a:buClr>
              <a:buFont typeface="+mj-lt"/>
              <a:buAutoNum type="arabicPeriod"/>
            </a:pPr>
            <a:r>
              <a:rPr lang="en-US" sz="1800" b="1" i="1" dirty="0">
                <a:solidFill>
                  <a:srgbClr val="E16E05"/>
                </a:solidFill>
              </a:rPr>
              <a:t>Equivalent performance</a:t>
            </a:r>
            <a:r>
              <a:rPr lang="en-US" sz="1800" b="1" dirty="0">
                <a:solidFill>
                  <a:srgbClr val="E16E05"/>
                </a:solidFill>
              </a:rPr>
              <a:t>.</a:t>
            </a:r>
            <a:r>
              <a:rPr lang="en-US" sz="1800" b="1" dirty="0">
                <a:solidFill>
                  <a:srgbClr val="E16E05"/>
                </a:solidFill>
              </a:rPr>
              <a:t> </a:t>
            </a:r>
            <a:endParaRPr lang="en-US" sz="1800" dirty="0">
              <a:solidFill>
                <a:srgbClr val="E16E05"/>
              </a:solidFill>
            </a:endParaRPr>
          </a:p>
          <a:p>
            <a:pPr marL="342900" indent="-342900">
              <a:lnSpc>
                <a:spcPct val="100000"/>
              </a:lnSpc>
              <a:spcBef>
                <a:spcPts val="0"/>
              </a:spcBef>
              <a:spcAft>
                <a:spcPts val="300"/>
              </a:spcAft>
              <a:buClr>
                <a:srgbClr val="C00000"/>
              </a:buClr>
              <a:buFont typeface="+mj-lt"/>
              <a:buAutoNum type="arabicPeriod"/>
            </a:pPr>
            <a:r>
              <a:rPr lang="en-US" sz="1800" b="1" dirty="0">
                <a:solidFill>
                  <a:srgbClr val="C00000"/>
                </a:solidFill>
              </a:rPr>
              <a:t>Consider which of your plant(s) will provide PLC to which customers or types of work;</a:t>
            </a:r>
          </a:p>
          <a:p>
            <a:pPr marL="342900" indent="-342900">
              <a:lnSpc>
                <a:spcPct val="100000"/>
              </a:lnSpc>
              <a:spcBef>
                <a:spcPts val="0"/>
              </a:spcBef>
              <a:spcAft>
                <a:spcPts val="300"/>
              </a:spcAft>
              <a:buClr>
                <a:srgbClr val="C00000"/>
              </a:buClr>
              <a:buFont typeface="+mj-lt"/>
              <a:buAutoNum type="arabicPeriod"/>
            </a:pPr>
            <a:r>
              <a:rPr lang="en-US" sz="1800" b="1" dirty="0">
                <a:solidFill>
                  <a:srgbClr val="C00000"/>
                </a:solidFill>
              </a:rPr>
              <a:t>How will PLC be integrated into your plant system?</a:t>
            </a:r>
          </a:p>
          <a:p>
            <a:pPr marL="342900" indent="-342900">
              <a:spcBef>
                <a:spcPts val="1350"/>
              </a:spcBef>
              <a:spcAft>
                <a:spcPts val="300"/>
              </a:spcAft>
              <a:buClr>
                <a:srgbClr val="7030A0"/>
              </a:buClr>
              <a:buFont typeface="+mj-lt"/>
              <a:buAutoNum type="arabicPeriod"/>
            </a:pPr>
            <a:r>
              <a:rPr lang="en-US" sz="1800" b="1" dirty="0">
                <a:solidFill>
                  <a:srgbClr val="7030A0"/>
                </a:solidFill>
              </a:rPr>
              <a:t>Compare </a:t>
            </a:r>
            <a:r>
              <a:rPr lang="en-US" sz="1800" b="1" i="1" dirty="0">
                <a:solidFill>
                  <a:srgbClr val="7030A0"/>
                </a:solidFill>
              </a:rPr>
              <a:t>fresh</a:t>
            </a:r>
            <a:r>
              <a:rPr lang="en-US" sz="1800" b="1" dirty="0">
                <a:solidFill>
                  <a:srgbClr val="7030A0"/>
                </a:solidFill>
              </a:rPr>
              <a:t> and </a:t>
            </a:r>
            <a:r>
              <a:rPr lang="en-US" sz="1800" b="1" i="1" dirty="0">
                <a:solidFill>
                  <a:srgbClr val="7030A0"/>
                </a:solidFill>
              </a:rPr>
              <a:t>hardened</a:t>
            </a:r>
            <a:r>
              <a:rPr lang="en-US" sz="1800" b="1" dirty="0">
                <a:solidFill>
                  <a:srgbClr val="7030A0"/>
                </a:solidFill>
              </a:rPr>
              <a:t> properties in mixtures using PLC vs. Type I,II cement; adjust Admixture dosage or SCM replacement % to achieve desired results; </a:t>
            </a:r>
            <a:r>
              <a:rPr lang="en-US" sz="1800" b="1" u="sng" dirty="0">
                <a:solidFill>
                  <a:srgbClr val="7030A0"/>
                </a:solidFill>
              </a:rPr>
              <a:t>Submittals</a:t>
            </a:r>
            <a:r>
              <a:rPr lang="en-US" sz="1800" dirty="0">
                <a:solidFill>
                  <a:srgbClr val="7030A0"/>
                </a:solidFill>
              </a:rPr>
              <a:t>.</a:t>
            </a:r>
          </a:p>
          <a:p>
            <a:pPr marL="342900" indent="-342900">
              <a:spcAft>
                <a:spcPts val="300"/>
              </a:spcAft>
              <a:buClr>
                <a:srgbClr val="00B0F0"/>
              </a:buClr>
              <a:buFont typeface="+mj-lt"/>
              <a:buAutoNum type="arabicPeriod"/>
            </a:pPr>
            <a:r>
              <a:rPr lang="en-US" sz="1800" b="1" dirty="0">
                <a:solidFill>
                  <a:srgbClr val="00B0F0"/>
                </a:solidFill>
              </a:rPr>
              <a:t>Finalize product positioning and pricing; coordinate logistics; promote structural &amp; environmental benefits.</a:t>
            </a:r>
            <a:endParaRPr lang="en-US" sz="1800" b="1" dirty="0">
              <a:solidFill>
                <a:srgbClr val="00B0F0"/>
              </a:solidFill>
            </a:endParaRPr>
          </a:p>
        </p:txBody>
      </p:sp>
    </p:spTree>
    <p:extLst>
      <p:ext uri="{BB962C8B-B14F-4D97-AF65-F5344CB8AC3E}">
        <p14:creationId xmlns:p14="http://schemas.microsoft.com/office/powerpoint/2010/main" val="3812446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86" y="1220724"/>
            <a:ext cx="8189214" cy="1207008"/>
          </a:xfrm>
        </p:spPr>
        <p:txBody>
          <a:bodyPr>
            <a:normAutofit fontScale="90000"/>
          </a:bodyPr>
          <a:lstStyle/>
          <a:p>
            <a:r>
              <a:rPr lang="en-US" dirty="0" smtClean="0"/>
              <a:t>How does PLC work in concrete?</a:t>
            </a:r>
            <a:endParaRPr lang="en-US" dirty="0"/>
          </a:p>
        </p:txBody>
      </p:sp>
      <p:sp>
        <p:nvSpPr>
          <p:cNvPr id="3" name="Content Placeholder 2"/>
          <p:cNvSpPr>
            <a:spLocks noGrp="1"/>
          </p:cNvSpPr>
          <p:nvPr>
            <p:ph idx="1"/>
          </p:nvPr>
        </p:nvSpPr>
        <p:spPr>
          <a:xfrm>
            <a:off x="851916" y="2427732"/>
            <a:ext cx="8090154" cy="3038094"/>
          </a:xfrm>
        </p:spPr>
        <p:txBody>
          <a:bodyPr>
            <a:normAutofit/>
          </a:bodyPr>
          <a:lstStyle/>
          <a:p>
            <a:pPr marL="0" indent="0">
              <a:buNone/>
            </a:pPr>
            <a:r>
              <a:rPr lang="en-US" sz="1800" u="sng" dirty="0"/>
              <a:t>Key benefits of using PLC in concrete</a:t>
            </a:r>
            <a:r>
              <a:rPr lang="en-US" sz="1800" dirty="0"/>
              <a:t>:</a:t>
            </a:r>
          </a:p>
          <a:p>
            <a:r>
              <a:rPr lang="en-US" sz="1800" dirty="0"/>
              <a:t>Stronger</a:t>
            </a:r>
          </a:p>
          <a:p>
            <a:r>
              <a:rPr lang="en-US" sz="1800" i="1" dirty="0">
                <a:solidFill>
                  <a:srgbClr val="0624BA"/>
                </a:solidFill>
              </a:rPr>
              <a:t>Better</a:t>
            </a:r>
            <a:r>
              <a:rPr lang="en-US" sz="1800" dirty="0">
                <a:solidFill>
                  <a:srgbClr val="0624BA"/>
                </a:solidFill>
              </a:rPr>
              <a:t> setting times *</a:t>
            </a:r>
          </a:p>
          <a:p>
            <a:r>
              <a:rPr lang="en-US" sz="1800" dirty="0"/>
              <a:t>Improved finishability</a:t>
            </a:r>
          </a:p>
          <a:p>
            <a:r>
              <a:rPr lang="en-US" sz="1800" dirty="0">
                <a:solidFill>
                  <a:srgbClr val="C00000"/>
                </a:solidFill>
              </a:rPr>
              <a:t>Better durability *</a:t>
            </a:r>
          </a:p>
          <a:p>
            <a:r>
              <a:rPr lang="en-US" sz="1800" dirty="0">
                <a:solidFill>
                  <a:srgbClr val="008000"/>
                </a:solidFill>
              </a:rPr>
              <a:t>Better for the environment</a:t>
            </a:r>
            <a:endParaRPr lang="en-US" sz="1800" dirty="0">
              <a:solidFill>
                <a:srgbClr val="008000"/>
              </a:solidFill>
            </a:endParaRPr>
          </a:p>
        </p:txBody>
      </p:sp>
      <p:sp>
        <p:nvSpPr>
          <p:cNvPr id="4" name="TextBox 3"/>
          <p:cNvSpPr txBox="1"/>
          <p:nvPr/>
        </p:nvSpPr>
        <p:spPr>
          <a:xfrm>
            <a:off x="5092701" y="2427733"/>
            <a:ext cx="3898900" cy="1200329"/>
          </a:xfrm>
          <a:prstGeom prst="rect">
            <a:avLst/>
          </a:prstGeom>
          <a:solidFill>
            <a:srgbClr val="0624BA">
              <a:alpha val="10196"/>
            </a:srgbClr>
          </a:solidFill>
          <a:ln>
            <a:solidFill>
              <a:srgbClr val="0624BA"/>
            </a:solidFill>
          </a:ln>
        </p:spPr>
        <p:txBody>
          <a:bodyPr wrap="square" rtlCol="0">
            <a:spAutoFit/>
          </a:bodyPr>
          <a:lstStyle/>
          <a:p>
            <a:r>
              <a:rPr lang="en-US" dirty="0"/>
              <a:t>Setting times may be slightly </a:t>
            </a:r>
            <a:r>
              <a:rPr lang="en-US" i="1" dirty="0"/>
              <a:t>faster</a:t>
            </a:r>
            <a:r>
              <a:rPr lang="en-US" dirty="0"/>
              <a:t>, and can be optimized using mineral and chemical admixtures as needed. </a:t>
            </a:r>
            <a:endParaRPr lang="en-US" dirty="0"/>
          </a:p>
        </p:txBody>
      </p:sp>
      <p:sp>
        <p:nvSpPr>
          <p:cNvPr id="5" name="TextBox 4"/>
          <p:cNvSpPr txBox="1"/>
          <p:nvPr/>
        </p:nvSpPr>
        <p:spPr>
          <a:xfrm>
            <a:off x="4000299" y="3758324"/>
            <a:ext cx="4825364" cy="1477328"/>
          </a:xfrm>
          <a:prstGeom prst="rect">
            <a:avLst/>
          </a:prstGeom>
          <a:solidFill>
            <a:srgbClr val="C00000">
              <a:alpha val="10196"/>
            </a:srgbClr>
          </a:solidFill>
          <a:ln>
            <a:solidFill>
              <a:srgbClr val="C00000"/>
            </a:solidFill>
          </a:ln>
        </p:spPr>
        <p:txBody>
          <a:bodyPr wrap="square" rtlCol="0">
            <a:spAutoFit/>
          </a:bodyPr>
          <a:lstStyle/>
          <a:p>
            <a:r>
              <a:rPr lang="en-US" dirty="0"/>
              <a:t>Durability is typically achieved through the use of SCMs </a:t>
            </a:r>
            <a:r>
              <a:rPr lang="en-US" u="sng" dirty="0"/>
              <a:t>and</a:t>
            </a:r>
            <a:r>
              <a:rPr lang="en-US" dirty="0"/>
              <a:t> lower w/cm ratios as compared to concrete mixtures using OPC; </a:t>
            </a:r>
          </a:p>
          <a:p>
            <a:r>
              <a:rPr lang="en-US" dirty="0"/>
              <a:t>PLC makes those durability properties better. </a:t>
            </a:r>
            <a:endParaRPr lang="en-US" dirty="0"/>
          </a:p>
        </p:txBody>
      </p:sp>
      <p:sp>
        <p:nvSpPr>
          <p:cNvPr id="6" name="TextBox 5"/>
          <p:cNvSpPr txBox="1"/>
          <p:nvPr/>
        </p:nvSpPr>
        <p:spPr>
          <a:xfrm>
            <a:off x="3683116" y="5465826"/>
            <a:ext cx="5142547" cy="923330"/>
          </a:xfrm>
          <a:prstGeom prst="rect">
            <a:avLst/>
          </a:prstGeom>
          <a:solidFill>
            <a:srgbClr val="008000">
              <a:alpha val="10196"/>
            </a:srgbClr>
          </a:solidFill>
          <a:ln>
            <a:solidFill>
              <a:srgbClr val="008000"/>
            </a:solidFill>
          </a:ln>
        </p:spPr>
        <p:txBody>
          <a:bodyPr wrap="square" rtlCol="0">
            <a:spAutoFit/>
          </a:bodyPr>
          <a:lstStyle/>
          <a:p>
            <a:r>
              <a:rPr lang="en-US" dirty="0"/>
              <a:t>Reduction in CO</a:t>
            </a:r>
            <a:r>
              <a:rPr lang="en-US" baseline="-25000" dirty="0"/>
              <a:t>2</a:t>
            </a:r>
            <a:r>
              <a:rPr lang="en-US" dirty="0"/>
              <a:t> emissions of approx. 8 to 10%, primarily by lowering the clinker factor in finished cement using interground limestone.</a:t>
            </a:r>
            <a:endParaRPr lang="en-US" dirty="0"/>
          </a:p>
        </p:txBody>
      </p:sp>
      <p:pic>
        <p:nvPicPr>
          <p:cNvPr id="8" name="Picture 7"/>
          <p:cNvPicPr>
            <a:picLocks noChangeAspect="1"/>
          </p:cNvPicPr>
          <p:nvPr/>
        </p:nvPicPr>
        <p:blipFill rotWithShape="1">
          <a:blip r:embed="rId3"/>
          <a:srcRect b="12986"/>
          <a:stretch/>
        </p:blipFill>
        <p:spPr>
          <a:xfrm>
            <a:off x="318801" y="5067795"/>
            <a:ext cx="2776854" cy="1452327"/>
          </a:xfrm>
          <a:prstGeom prst="rect">
            <a:avLst/>
          </a:prstGeom>
        </p:spPr>
      </p:pic>
      <p:sp>
        <p:nvSpPr>
          <p:cNvPr id="9" name="TextBox 8"/>
          <p:cNvSpPr txBox="1"/>
          <p:nvPr/>
        </p:nvSpPr>
        <p:spPr>
          <a:xfrm rot="16200000">
            <a:off x="-1700911" y="3277877"/>
            <a:ext cx="2068895" cy="369332"/>
          </a:xfrm>
          <a:prstGeom prst="rect">
            <a:avLst/>
          </a:prstGeom>
          <a:noFill/>
        </p:spPr>
        <p:txBody>
          <a:bodyPr wrap="square" rtlCol="0">
            <a:spAutoFit/>
          </a:bodyPr>
          <a:lstStyle/>
          <a:p>
            <a:pPr algn="ctr"/>
            <a:r>
              <a:rPr lang="en-US" b="1" u="sng" dirty="0">
                <a:solidFill>
                  <a:srgbClr val="E16E05"/>
                </a:solidFill>
              </a:rPr>
              <a:t>Ideas &amp; Research</a:t>
            </a:r>
            <a:endParaRPr lang="en-US" b="1" u="sng" dirty="0">
              <a:solidFill>
                <a:srgbClr val="E16E05"/>
              </a:solidFill>
            </a:endParaRPr>
          </a:p>
        </p:txBody>
      </p:sp>
    </p:spTree>
    <p:extLst>
      <p:ext uri="{BB962C8B-B14F-4D97-AF65-F5344CB8AC3E}">
        <p14:creationId xmlns:p14="http://schemas.microsoft.com/office/powerpoint/2010/main" val="18802044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4D448380806849915725CB97AB94DB" ma:contentTypeVersion="14" ma:contentTypeDescription="Create a new document." ma:contentTypeScope="" ma:versionID="e68449d258c4aaf201d741d58031b298">
  <xsd:schema xmlns:xsd="http://www.w3.org/2001/XMLSchema" xmlns:xs="http://www.w3.org/2001/XMLSchema" xmlns:p="http://schemas.microsoft.com/office/2006/metadata/properties" xmlns:ns2="2bfabbae-75c3-4cd1-9a45-a28906e6cac7" xmlns:ns3="13109660-2640-404b-b779-306c06ffea21" targetNamespace="http://schemas.microsoft.com/office/2006/metadata/properties" ma:root="true" ma:fieldsID="447434e826140985180e1ee7c0e99687" ns2:_="" ns3:_="">
    <xsd:import namespace="2bfabbae-75c3-4cd1-9a45-a28906e6cac7"/>
    <xsd:import namespace="13109660-2640-404b-b779-306c06ffea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abbae-75c3-4cd1-9a45-a28906e6ca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4051fb6-84f9-4913-88ff-bc909d5cdc73}" ma:internalName="TaxCatchAll" ma:showField="CatchAllData" ma:web="2bfabbae-75c3-4cd1-9a45-a28906e6ca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109660-2640-404b-b779-306c06ffea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d1bf8-33a6-463b-9893-e93613f3d28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3109660-2640-404b-b779-306c06ffea21">
      <Terms xmlns="http://schemas.microsoft.com/office/infopath/2007/PartnerControls"/>
    </lcf76f155ced4ddcb4097134ff3c332f>
    <TaxCatchAll xmlns="2bfabbae-75c3-4cd1-9a45-a28906e6cac7" xsi:nil="true"/>
  </documentManagement>
</p:properties>
</file>

<file path=customXml/itemProps1.xml><?xml version="1.0" encoding="utf-8"?>
<ds:datastoreItem xmlns:ds="http://schemas.openxmlformats.org/officeDocument/2006/customXml" ds:itemID="{BB16A452-EACC-4F31-9A15-328D5B2C0C4D}"/>
</file>

<file path=customXml/itemProps2.xml><?xml version="1.0" encoding="utf-8"?>
<ds:datastoreItem xmlns:ds="http://schemas.openxmlformats.org/officeDocument/2006/customXml" ds:itemID="{C1E5A80B-BF57-4FE9-AB06-4ED973BCAA60}"/>
</file>

<file path=customXml/itemProps3.xml><?xml version="1.0" encoding="utf-8"?>
<ds:datastoreItem xmlns:ds="http://schemas.openxmlformats.org/officeDocument/2006/customXml" ds:itemID="{ACC9B659-15A3-4423-85A3-46DC22EA298E}"/>
</file>

<file path=docProps/app.xml><?xml version="1.0" encoding="utf-8"?>
<Properties xmlns="http://schemas.openxmlformats.org/officeDocument/2006/extended-properties" xmlns:vt="http://schemas.openxmlformats.org/officeDocument/2006/docPropsVTypes">
  <Template>TM03090434[[fn=Wood Type]]</Template>
  <TotalTime>15838</TotalTime>
  <Words>1712</Words>
  <Application>Microsoft Office PowerPoint</Application>
  <PresentationFormat>On-screen Show (4:3)</PresentationFormat>
  <Paragraphs>144</Paragraphs>
  <Slides>19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ＭＳ Ｐゴシック</vt:lpstr>
      <vt:lpstr>Arial</vt:lpstr>
      <vt:lpstr>Calibri</vt:lpstr>
      <vt:lpstr>Georgia</vt:lpstr>
      <vt:lpstr>Trebuchet MS</vt:lpstr>
      <vt:lpstr>Wingdings</vt:lpstr>
      <vt:lpstr>Wood Type</vt:lpstr>
      <vt:lpstr>Type IL Portland-Limestone Cement</vt:lpstr>
      <vt:lpstr>Type IL Portland-Limestone Cement</vt:lpstr>
      <vt:lpstr>What is PLC?</vt:lpstr>
      <vt:lpstr>Why is PLC even a “thing”?</vt:lpstr>
      <vt:lpstr>Why 15%?</vt:lpstr>
      <vt:lpstr>How is PLC Made?</vt:lpstr>
      <vt:lpstr>How is PLC Made?</vt:lpstr>
      <vt:lpstr>Impact on Concrete Producers: (New) Product Development</vt:lpstr>
      <vt:lpstr>How does PLC work in concrete?</vt:lpstr>
      <vt:lpstr>How does PLC improve concrete?</vt:lpstr>
      <vt:lpstr>Impact on Concrete Producers: Logistics</vt:lpstr>
      <vt:lpstr>Impact on Concrete Producers: Product Development &amp; Testing</vt:lpstr>
      <vt:lpstr>Impact on Concrete Producers: Environmental Product Declaration</vt:lpstr>
      <vt:lpstr>Impact on Concrete Producers: Product Launch, Promotion</vt:lpstr>
      <vt:lpstr>Mill Test Reports: C595 vs. C150</vt:lpstr>
      <vt:lpstr>PowerPoint Presentation</vt:lpstr>
      <vt:lpstr>PLC Summary</vt:lpstr>
      <vt:lpstr>for more information…</vt:lpstr>
      <vt:lpstr>Thank you for your interest in  Portland Limestone Cement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 IL Portland-Limestone Cement</dc:title>
  <dc:creator>Tim Kaiser</dc:creator>
  <cp:lastModifiedBy>Parker, Ryan</cp:lastModifiedBy>
  <cp:revision>119</cp:revision>
  <dcterms:created xsi:type="dcterms:W3CDTF">2021-05-24T14:05:08Z</dcterms:created>
  <dcterms:modified xsi:type="dcterms:W3CDTF">2023-05-15T18:24:00Z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0x010100604D448380806849915725CB97AB94DB</vt:lpwstr>
  </property>
</Properties>
</file>