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slides/slide35.xml" ContentType="application/vnd.openxmlformats-officedocument.presentationml.slide+xml"/>
  <Override PartName="/ppt/presentation.xml" ContentType="application/vnd.openxmlformats-officedocument.presentationml.presentation.main+xml"/>
  <Override PartName="/ppt/slides/slide3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2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notesSlides/notesSlide2.xml" ContentType="application/vnd.openxmlformats-officedocument.presentationml.notes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5.xml" ContentType="application/vnd.openxmlformats-officedocument.presentationml.notesSlide+xml"/>
  <Override PartName="/ppt/slideMasters/slideMaster4.xml" ContentType="application/vnd.openxmlformats-officedocument.presentationml.slideMaster+xml"/>
  <Override PartName="/ppt/notesSlides/notesSlide3.xml" ContentType="application/vnd.openxmlformats-officedocument.presentationml.notesSlide+xml"/>
  <Override PartName="/ppt/notesSlides/notesSlide9.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23.xml" ContentType="application/vnd.openxmlformats-officedocument.presentationml.slideLayout+xml"/>
  <Override PartName="/ppt/slideLayouts/slideLayout37.xml" ContentType="application/vnd.openxmlformats-officedocument.presentationml.slideLayout+xml"/>
  <Override PartName="/ppt/slideLayouts/slideLayout35.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31.xml" ContentType="application/vnd.openxmlformats-officedocument.presentationml.slideLayout+xml"/>
  <Override PartName="/ppt/slideLayouts/slideLayout36.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86" r:id="rId2"/>
    <p:sldMasterId id="2147483736" r:id="rId3"/>
    <p:sldMasterId id="2147483750" r:id="rId4"/>
  </p:sldMasterIdLst>
  <p:notesMasterIdLst>
    <p:notesMasterId r:id="rId40"/>
  </p:notesMasterIdLst>
  <p:handoutMasterIdLst>
    <p:handoutMasterId r:id="rId41"/>
  </p:handoutMasterIdLst>
  <p:sldIdLst>
    <p:sldId id="544" r:id="rId5"/>
    <p:sldId id="466" r:id="rId6"/>
    <p:sldId id="576" r:id="rId7"/>
    <p:sldId id="470" r:id="rId8"/>
    <p:sldId id="490" r:id="rId9"/>
    <p:sldId id="523" r:id="rId10"/>
    <p:sldId id="474" r:id="rId11"/>
    <p:sldId id="463" r:id="rId12"/>
    <p:sldId id="477" r:id="rId13"/>
    <p:sldId id="546" r:id="rId14"/>
    <p:sldId id="517" r:id="rId15"/>
    <p:sldId id="547" r:id="rId16"/>
    <p:sldId id="518" r:id="rId17"/>
    <p:sldId id="548" r:id="rId18"/>
    <p:sldId id="480" r:id="rId19"/>
    <p:sldId id="525" r:id="rId20"/>
    <p:sldId id="483" r:id="rId21"/>
    <p:sldId id="560" r:id="rId22"/>
    <p:sldId id="550" r:id="rId23"/>
    <p:sldId id="553" r:id="rId24"/>
    <p:sldId id="528" r:id="rId25"/>
    <p:sldId id="532" r:id="rId26"/>
    <p:sldId id="554" r:id="rId27"/>
    <p:sldId id="570" r:id="rId28"/>
    <p:sldId id="555" r:id="rId29"/>
    <p:sldId id="561" r:id="rId30"/>
    <p:sldId id="559" r:id="rId31"/>
    <p:sldId id="507" r:id="rId32"/>
    <p:sldId id="562" r:id="rId33"/>
    <p:sldId id="563" r:id="rId34"/>
    <p:sldId id="564" r:id="rId35"/>
    <p:sldId id="568" r:id="rId36"/>
    <p:sldId id="575" r:id="rId37"/>
    <p:sldId id="577" r:id="rId38"/>
    <p:sldId id="543" r:id="rId39"/>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hley Miesner" initials="AM" lastIdx="3" clrIdx="0"/>
  <p:cmAuthor id="2" name="Lindsay Matush" initials="" lastIdx="9" clrIdx="1"/>
  <p:cmAuthor id="3" name="Grace Stansbery" initials="GS" lastIdx="1" clrIdx="2"/>
  <p:cmAuthor id="4" name="Grace Stansbery" initials="GS [2]" lastIdx="1" clrIdx="3"/>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C00"/>
    <a:srgbClr val="FABE78"/>
    <a:srgbClr val="FFFFFF"/>
    <a:srgbClr val="6EA7D6"/>
    <a:srgbClr val="F6921E"/>
    <a:srgbClr val="F79F35"/>
    <a:srgbClr val="6D6E71"/>
    <a:srgbClr val="606164"/>
    <a:srgbClr val="F0EAE0"/>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CE00F7-D255-4513-B8F7-28AA82669F1F}" v="11" dt="2020-01-21T03:39:59.738"/>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5" autoAdjust="0"/>
    <p:restoredTop sz="96101" autoAdjust="0"/>
  </p:normalViewPr>
  <p:slideViewPr>
    <p:cSldViewPr snapToGrid="0" snapToObjects="1">
      <p:cViewPr varScale="1">
        <p:scale>
          <a:sx n="102" d="100"/>
          <a:sy n="102" d="100"/>
        </p:scale>
        <p:origin x="1200" y="108"/>
      </p:cViewPr>
      <p:guideLst>
        <p:guide orient="horz" pos="2160"/>
        <p:guide pos="2880"/>
      </p:guideLst>
    </p:cSldViewPr>
  </p:slideViewPr>
  <p:outlineViewPr>
    <p:cViewPr>
      <p:scale>
        <a:sx n="33" d="100"/>
        <a:sy n="33" d="100"/>
      </p:scale>
      <p:origin x="0" y="-7704"/>
    </p:cViewPr>
  </p:outlineViewPr>
  <p:notesTextViewPr>
    <p:cViewPr>
      <p:scale>
        <a:sx n="150" d="100"/>
        <a:sy n="150" d="100"/>
      </p:scale>
      <p:origin x="0" y="0"/>
    </p:cViewPr>
  </p:notesTextViewPr>
  <p:sorterViewPr>
    <p:cViewPr varScale="1">
      <p:scale>
        <a:sx n="1" d="1"/>
        <a:sy n="1" d="1"/>
      </p:scale>
      <p:origin x="0" y="-8304"/>
    </p:cViewPr>
  </p:sorterViewPr>
  <p:notesViewPr>
    <p:cSldViewPr snapToGrid="0" snapToObjects="1">
      <p:cViewPr varScale="1">
        <p:scale>
          <a:sx n="72" d="100"/>
          <a:sy n="72" d="100"/>
        </p:scale>
        <p:origin x="3232"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61" Type="http://schemas.openxmlformats.org/officeDocument/2006/relationships/customXml" Target="../customXml/item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60" Type="http://schemas.openxmlformats.org/officeDocument/2006/relationships/customXml" Target="../customXml/item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3177" tIns="46589" rIns="93177" bIns="46589" rtlCol="0"/>
          <a:lstStyle>
            <a:lvl1pPr algn="r">
              <a:defRPr sz="1200"/>
            </a:lvl1pPr>
          </a:lstStyle>
          <a:p>
            <a:fld id="{72F2F9D8-754C-674A-AF5B-9B2B523FAF5C}" type="datetimeFigureOut">
              <a:rPr lang="en-US" smtClean="0"/>
              <a:t>5/15/2023</a:t>
            </a:fld>
            <a:endParaRPr lang="en-US" dirty="0"/>
          </a:p>
        </p:txBody>
      </p:sp>
      <p:sp>
        <p:nvSpPr>
          <p:cNvPr id="4" name="Footer Placeholder 3"/>
          <p:cNvSpPr>
            <a:spLocks noGrp="1"/>
          </p:cNvSpPr>
          <p:nvPr>
            <p:ph type="ftr" sz="quarter" idx="2"/>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3177" tIns="46589" rIns="93177" bIns="46589" rtlCol="0" anchor="b"/>
          <a:lstStyle>
            <a:lvl1pPr algn="r">
              <a:defRPr sz="1200"/>
            </a:lvl1pPr>
          </a:lstStyle>
          <a:p>
            <a:fld id="{D7C52627-37BE-074E-B197-6EAE620138F7}" type="slidenum">
              <a:rPr lang="en-US" smtClean="0"/>
              <a:t>‹#›</a:t>
            </a:fld>
            <a:endParaRPr lang="en-US" dirty="0"/>
          </a:p>
        </p:txBody>
      </p:sp>
    </p:spTree>
    <p:extLst>
      <p:ext uri="{BB962C8B-B14F-4D97-AF65-F5344CB8AC3E}">
        <p14:creationId xmlns:p14="http://schemas.microsoft.com/office/powerpoint/2010/main" val="36501928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3177" tIns="46589" rIns="93177" bIns="46589" rtlCol="0"/>
          <a:lstStyle>
            <a:lvl1pPr algn="r">
              <a:defRPr sz="1200"/>
            </a:lvl1pPr>
          </a:lstStyle>
          <a:p>
            <a:fld id="{48C5D3B8-78E8-8343-8C5F-80EBEAA5C067}" type="datetimeFigureOut">
              <a:rPr lang="en-US" smtClean="0"/>
              <a:t>5/15/2023</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7" tIns="46589" rIns="93177" bIns="46589" rtlCol="0" anchor="b"/>
          <a:lstStyle>
            <a:lvl1pPr algn="r">
              <a:defRPr sz="1200"/>
            </a:lvl1pPr>
          </a:lstStyle>
          <a:p>
            <a:fld id="{4D562BCE-C954-A345-B248-C31E865D6D6C}" type="slidenum">
              <a:rPr lang="en-US" smtClean="0"/>
              <a:t>‹#›</a:t>
            </a:fld>
            <a:endParaRPr lang="en-US" dirty="0"/>
          </a:p>
        </p:txBody>
      </p:sp>
    </p:spTree>
    <p:extLst>
      <p:ext uri="{BB962C8B-B14F-4D97-AF65-F5344CB8AC3E}">
        <p14:creationId xmlns:p14="http://schemas.microsoft.com/office/powerpoint/2010/main" val="1416562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54384">
              <a:defRPr sz="4700">
                <a:solidFill>
                  <a:srgbClr val="FFFF00"/>
                </a:solidFill>
                <a:latin typeface="Arial" charset="0"/>
                <a:ea typeface="Geneva" pitchFamily="-112" charset="-128"/>
              </a:defRPr>
            </a:lvl1pPr>
            <a:lvl2pPr marL="759612" indent="-292159" defTabSz="954384">
              <a:defRPr sz="4700">
                <a:solidFill>
                  <a:srgbClr val="FFFF00"/>
                </a:solidFill>
                <a:latin typeface="Arial" charset="0"/>
                <a:ea typeface="Geneva" pitchFamily="-112" charset="-128"/>
              </a:defRPr>
            </a:lvl2pPr>
            <a:lvl3pPr marL="1168635" indent="-233726" defTabSz="954384">
              <a:defRPr sz="4700">
                <a:solidFill>
                  <a:srgbClr val="FFFF00"/>
                </a:solidFill>
                <a:latin typeface="Arial" charset="0"/>
                <a:ea typeface="Geneva" pitchFamily="-112" charset="-128"/>
              </a:defRPr>
            </a:lvl3pPr>
            <a:lvl4pPr marL="1636089" indent="-233726" defTabSz="954384">
              <a:defRPr sz="4700">
                <a:solidFill>
                  <a:srgbClr val="FFFF00"/>
                </a:solidFill>
                <a:latin typeface="Arial" charset="0"/>
                <a:ea typeface="Geneva" pitchFamily="-112" charset="-128"/>
              </a:defRPr>
            </a:lvl4pPr>
            <a:lvl5pPr marL="2103541" indent="-233726" defTabSz="954384">
              <a:defRPr sz="4700">
                <a:solidFill>
                  <a:srgbClr val="FFFF00"/>
                </a:solidFill>
                <a:latin typeface="Arial" charset="0"/>
                <a:ea typeface="Geneva" pitchFamily="-112" charset="-128"/>
              </a:defRPr>
            </a:lvl5pPr>
            <a:lvl6pPr marL="2570995" indent="-233726" defTabSz="954384" eaLnBrk="0" fontAlgn="base" hangingPunct="0">
              <a:spcBef>
                <a:spcPct val="0"/>
              </a:spcBef>
              <a:spcAft>
                <a:spcPct val="0"/>
              </a:spcAft>
              <a:defRPr sz="4700">
                <a:solidFill>
                  <a:srgbClr val="FFFF00"/>
                </a:solidFill>
                <a:latin typeface="Arial" charset="0"/>
                <a:ea typeface="Geneva" pitchFamily="-112" charset="-128"/>
              </a:defRPr>
            </a:lvl6pPr>
            <a:lvl7pPr marL="3038449" indent="-233726" defTabSz="954384" eaLnBrk="0" fontAlgn="base" hangingPunct="0">
              <a:spcBef>
                <a:spcPct val="0"/>
              </a:spcBef>
              <a:spcAft>
                <a:spcPct val="0"/>
              </a:spcAft>
              <a:defRPr sz="4700">
                <a:solidFill>
                  <a:srgbClr val="FFFF00"/>
                </a:solidFill>
                <a:latin typeface="Arial" charset="0"/>
                <a:ea typeface="Geneva" pitchFamily="-112" charset="-128"/>
              </a:defRPr>
            </a:lvl7pPr>
            <a:lvl8pPr marL="3505903" indent="-233726" defTabSz="954384" eaLnBrk="0" fontAlgn="base" hangingPunct="0">
              <a:spcBef>
                <a:spcPct val="0"/>
              </a:spcBef>
              <a:spcAft>
                <a:spcPct val="0"/>
              </a:spcAft>
              <a:defRPr sz="4700">
                <a:solidFill>
                  <a:srgbClr val="FFFF00"/>
                </a:solidFill>
                <a:latin typeface="Arial" charset="0"/>
                <a:ea typeface="Geneva" pitchFamily="-112" charset="-128"/>
              </a:defRPr>
            </a:lvl8pPr>
            <a:lvl9pPr marL="3973356" indent="-233726" defTabSz="954384" eaLnBrk="0" fontAlgn="base" hangingPunct="0">
              <a:spcBef>
                <a:spcPct val="0"/>
              </a:spcBef>
              <a:spcAft>
                <a:spcPct val="0"/>
              </a:spcAft>
              <a:defRPr sz="4700">
                <a:solidFill>
                  <a:srgbClr val="FFFF00"/>
                </a:solidFill>
                <a:latin typeface="Arial" charset="0"/>
                <a:ea typeface="Geneva" pitchFamily="-112" charset="-128"/>
              </a:defRPr>
            </a:lvl9pPr>
          </a:lstStyle>
          <a:p>
            <a:fld id="{28DA3ADF-F44E-4227-AAC9-D17FB4758880}" type="slidenum">
              <a:rPr lang="en-US" altLang="en-US" sz="1200">
                <a:solidFill>
                  <a:schemeClr val="tx1"/>
                </a:solidFill>
                <a:latin typeface="Times New Roman" pitchFamily="18" charset="0"/>
              </a:rPr>
              <a:pPr/>
              <a:t>5</a:t>
            </a:fld>
            <a:endParaRPr lang="en-US" altLang="en-US" sz="1200">
              <a:solidFill>
                <a:schemeClr val="tx1"/>
              </a:solidFill>
              <a:latin typeface="Times New Roman" pitchFamily="18" charset="0"/>
            </a:endParaRPr>
          </a:p>
        </p:txBody>
      </p:sp>
      <p:sp>
        <p:nvSpPr>
          <p:cNvPr id="93187" name="Rectangle 2"/>
          <p:cNvSpPr>
            <a:spLocks noGrp="1" noRot="1" noChangeAspect="1" noChangeArrowheads="1" noTextEdit="1"/>
          </p:cNvSpPr>
          <p:nvPr>
            <p:ph type="sldImg"/>
          </p:nvPr>
        </p:nvSpPr>
        <p:spPr>
          <a:xfrm>
            <a:off x="1238250" y="709613"/>
            <a:ext cx="4735513" cy="3551237"/>
          </a:xfrm>
          <a:ln/>
        </p:spPr>
      </p:sp>
      <p:sp>
        <p:nvSpPr>
          <p:cNvPr id="93188" name="Rectangle 3"/>
          <p:cNvSpPr>
            <a:spLocks noGrp="1" noChangeArrowheads="1"/>
          </p:cNvSpPr>
          <p:nvPr>
            <p:ph type="body" idx="1"/>
          </p:nvPr>
        </p:nvSpPr>
        <p:spPr>
          <a:xfrm>
            <a:off x="721653" y="4496167"/>
            <a:ext cx="5766696" cy="425859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pPr>
              <a:buFontTx/>
              <a:buNone/>
            </a:pPr>
            <a:endParaRPr lang="en-US" altLang="en-US" dirty="0" smtClean="0"/>
          </a:p>
        </p:txBody>
      </p:sp>
    </p:spTree>
    <p:extLst>
      <p:ext uri="{BB962C8B-B14F-4D97-AF65-F5344CB8AC3E}">
        <p14:creationId xmlns:p14="http://schemas.microsoft.com/office/powerpoint/2010/main" val="20693580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382D86A2-6897-4147-9CA5-8FECBF90516F}" type="slidenum">
              <a:rPr lang="en-US" smtClean="0"/>
              <a:pPr/>
              <a:t>9</a:t>
            </a:fld>
            <a:endParaRPr lang="en-US" smtClean="0"/>
          </a:p>
        </p:txBody>
      </p:sp>
      <p:sp>
        <p:nvSpPr>
          <p:cNvPr id="83971" name="Rectangle 2"/>
          <p:cNvSpPr>
            <a:spLocks noGrp="1" noRot="1" noChangeAspect="1" noChangeArrowheads="1" noTextEdit="1"/>
          </p:cNvSpPr>
          <p:nvPr>
            <p:ph type="sldImg"/>
          </p:nvPr>
        </p:nvSpPr>
        <p:spPr>
          <a:xfrm>
            <a:off x="1104900" y="696913"/>
            <a:ext cx="4648200" cy="3486150"/>
          </a:xfrm>
          <a:ln/>
        </p:spPr>
      </p:sp>
      <p:sp>
        <p:nvSpPr>
          <p:cNvPr id="83972"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407799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031"/>
          <p:cNvSpPr>
            <a:spLocks noGrp="1" noChangeArrowheads="1"/>
          </p:cNvSpPr>
          <p:nvPr>
            <p:ph type="sldNum" sz="quarter" idx="5"/>
          </p:nvPr>
        </p:nvSpPr>
        <p:spPr>
          <a:noFill/>
        </p:spPr>
        <p:txBody>
          <a:bodyPr/>
          <a:lstStyle/>
          <a:p>
            <a:fld id="{83E3ECEE-66E9-4159-851B-F694C3FACDA5}" type="slidenum">
              <a:rPr lang="en-US" smtClean="0"/>
              <a:pPr/>
              <a:t>16</a:t>
            </a:fld>
            <a:endParaRPr lang="en-US" smtClean="0"/>
          </a:p>
        </p:txBody>
      </p:sp>
      <p:sp>
        <p:nvSpPr>
          <p:cNvPr id="75779" name="Rectangle 2"/>
          <p:cNvSpPr>
            <a:spLocks noGrp="1" noRot="1" noChangeAspect="1" noChangeArrowheads="1" noTextEdit="1"/>
          </p:cNvSpPr>
          <p:nvPr>
            <p:ph type="sldImg"/>
          </p:nvPr>
        </p:nvSpPr>
        <p:spPr>
          <a:xfrm>
            <a:off x="1320800" y="1154113"/>
            <a:ext cx="4157663" cy="3117850"/>
          </a:xfrm>
          <a:ln/>
        </p:spPr>
      </p:sp>
      <p:sp>
        <p:nvSpPr>
          <p:cNvPr id="75780" name="Rectangle 3"/>
          <p:cNvSpPr>
            <a:spLocks noGrp="1" noChangeArrowheads="1"/>
          </p:cNvSpPr>
          <p:nvPr>
            <p:ph type="body" idx="1"/>
          </p:nvPr>
        </p:nvSpPr>
        <p:spPr>
          <a:noFill/>
          <a:ln w="9525"/>
        </p:spPr>
        <p:txBody>
          <a:bodyPr/>
          <a:lstStyle/>
          <a:p>
            <a:endParaRPr lang="en-US" smtClean="0"/>
          </a:p>
        </p:txBody>
      </p:sp>
    </p:spTree>
    <p:extLst>
      <p:ext uri="{BB962C8B-B14F-4D97-AF65-F5344CB8AC3E}">
        <p14:creationId xmlns:p14="http://schemas.microsoft.com/office/powerpoint/2010/main" val="2429380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xfrm>
            <a:off x="1104900" y="696913"/>
            <a:ext cx="4648200" cy="3486150"/>
          </a:xfrm>
          <a:ln/>
        </p:spPr>
      </p:sp>
      <p:sp>
        <p:nvSpPr>
          <p:cNvPr id="114691" name="Notes Placeholder 2"/>
          <p:cNvSpPr>
            <a:spLocks noGrp="1"/>
          </p:cNvSpPr>
          <p:nvPr>
            <p:ph type="body" idx="1"/>
          </p:nvPr>
        </p:nvSpPr>
        <p:spPr>
          <a:xfrm>
            <a:off x="913158" y="4416427"/>
            <a:ext cx="5031685" cy="418306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lIns="93315" tIns="46658" rIns="93315" bIns="46658"/>
          <a:lstStyle/>
          <a:p>
            <a:endParaRPr lang="en-US" altLang="en-US" smtClean="0"/>
          </a:p>
        </p:txBody>
      </p:sp>
      <p:sp>
        <p:nvSpPr>
          <p:cNvPr id="114692" name="Slide Number Placeholder 3"/>
          <p:cNvSpPr txBox="1">
            <a:spLocks noGrp="1"/>
          </p:cNvSpPr>
          <p:nvPr/>
        </p:nvSpPr>
        <p:spPr bwMode="auto">
          <a:xfrm>
            <a:off x="3887133" y="8831265"/>
            <a:ext cx="2970867" cy="46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315" tIns="46658" rIns="93315" bIns="46658" anchor="b"/>
          <a:lstStyle>
            <a:lvl1pPr defTabSz="933450">
              <a:defRPr sz="4600">
                <a:solidFill>
                  <a:srgbClr val="FFFF00"/>
                </a:solidFill>
                <a:latin typeface="Arial" charset="0"/>
                <a:ea typeface="Geneva" pitchFamily="-112" charset="-128"/>
              </a:defRPr>
            </a:lvl1pPr>
            <a:lvl2pPr marL="742950" indent="-285750" defTabSz="933450">
              <a:defRPr sz="4600">
                <a:solidFill>
                  <a:srgbClr val="FFFF00"/>
                </a:solidFill>
                <a:latin typeface="Arial" charset="0"/>
                <a:ea typeface="Geneva" pitchFamily="-112" charset="-128"/>
              </a:defRPr>
            </a:lvl2pPr>
            <a:lvl3pPr marL="1143000" indent="-228600" defTabSz="933450">
              <a:defRPr sz="4600">
                <a:solidFill>
                  <a:srgbClr val="FFFF00"/>
                </a:solidFill>
                <a:latin typeface="Arial" charset="0"/>
                <a:ea typeface="Geneva" pitchFamily="-112" charset="-128"/>
              </a:defRPr>
            </a:lvl3pPr>
            <a:lvl4pPr marL="1600200" indent="-228600" defTabSz="933450">
              <a:defRPr sz="4600">
                <a:solidFill>
                  <a:srgbClr val="FFFF00"/>
                </a:solidFill>
                <a:latin typeface="Arial" charset="0"/>
                <a:ea typeface="Geneva" pitchFamily="-112" charset="-128"/>
              </a:defRPr>
            </a:lvl4pPr>
            <a:lvl5pPr marL="2057400" indent="-228600" defTabSz="933450">
              <a:defRPr sz="4600">
                <a:solidFill>
                  <a:srgbClr val="FFFF00"/>
                </a:solidFill>
                <a:latin typeface="Arial" charset="0"/>
                <a:ea typeface="Geneva" pitchFamily="-112" charset="-128"/>
              </a:defRPr>
            </a:lvl5pPr>
            <a:lvl6pPr marL="2514600" indent="-228600" defTabSz="933450" eaLnBrk="0" fontAlgn="base" hangingPunct="0">
              <a:spcBef>
                <a:spcPct val="0"/>
              </a:spcBef>
              <a:spcAft>
                <a:spcPct val="0"/>
              </a:spcAft>
              <a:defRPr sz="4600">
                <a:solidFill>
                  <a:srgbClr val="FFFF00"/>
                </a:solidFill>
                <a:latin typeface="Arial" charset="0"/>
                <a:ea typeface="Geneva" pitchFamily="-112" charset="-128"/>
              </a:defRPr>
            </a:lvl6pPr>
            <a:lvl7pPr marL="2971800" indent="-228600" defTabSz="933450" eaLnBrk="0" fontAlgn="base" hangingPunct="0">
              <a:spcBef>
                <a:spcPct val="0"/>
              </a:spcBef>
              <a:spcAft>
                <a:spcPct val="0"/>
              </a:spcAft>
              <a:defRPr sz="4600">
                <a:solidFill>
                  <a:srgbClr val="FFFF00"/>
                </a:solidFill>
                <a:latin typeface="Arial" charset="0"/>
                <a:ea typeface="Geneva" pitchFamily="-112" charset="-128"/>
              </a:defRPr>
            </a:lvl7pPr>
            <a:lvl8pPr marL="3429000" indent="-228600" defTabSz="933450" eaLnBrk="0" fontAlgn="base" hangingPunct="0">
              <a:spcBef>
                <a:spcPct val="0"/>
              </a:spcBef>
              <a:spcAft>
                <a:spcPct val="0"/>
              </a:spcAft>
              <a:defRPr sz="4600">
                <a:solidFill>
                  <a:srgbClr val="FFFF00"/>
                </a:solidFill>
                <a:latin typeface="Arial" charset="0"/>
                <a:ea typeface="Geneva" pitchFamily="-112" charset="-128"/>
              </a:defRPr>
            </a:lvl8pPr>
            <a:lvl9pPr marL="3886200" indent="-228600" defTabSz="933450" eaLnBrk="0" fontAlgn="base" hangingPunct="0">
              <a:spcBef>
                <a:spcPct val="0"/>
              </a:spcBef>
              <a:spcAft>
                <a:spcPct val="0"/>
              </a:spcAft>
              <a:defRPr sz="4600">
                <a:solidFill>
                  <a:srgbClr val="FFFF00"/>
                </a:solidFill>
                <a:latin typeface="Arial" charset="0"/>
                <a:ea typeface="Geneva" pitchFamily="-112" charset="-128"/>
              </a:defRPr>
            </a:lvl9pPr>
          </a:lstStyle>
          <a:p>
            <a:pPr algn="r" eaLnBrk="1" hangingPunct="1"/>
            <a:fld id="{1EFED0DA-52B5-4E2D-A664-2680025DBB0A}" type="slidenum">
              <a:rPr lang="en-US" altLang="en-US" sz="1200">
                <a:solidFill>
                  <a:schemeClr val="tx1"/>
                </a:solidFill>
                <a:latin typeface="Times New Roman" pitchFamily="18" charset="0"/>
              </a:rPr>
              <a:pPr algn="r" eaLnBrk="1" hangingPunct="1"/>
              <a:t>18</a:t>
            </a:fld>
            <a:endParaRPr lang="en-US" altLang="en-US" sz="1200">
              <a:solidFill>
                <a:schemeClr val="tx1"/>
              </a:solidFill>
              <a:latin typeface="Times New Roman" pitchFamily="18" charset="0"/>
            </a:endParaRPr>
          </a:p>
        </p:txBody>
      </p:sp>
    </p:spTree>
    <p:extLst>
      <p:ext uri="{BB962C8B-B14F-4D97-AF65-F5344CB8AC3E}">
        <p14:creationId xmlns:p14="http://schemas.microsoft.com/office/powerpoint/2010/main" val="943874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defTabSz="957698">
              <a:defRPr sz="4700">
                <a:solidFill>
                  <a:srgbClr val="FFFF00"/>
                </a:solidFill>
                <a:latin typeface="Arial" charset="0"/>
                <a:ea typeface="Geneva" pitchFamily="-112" charset="-128"/>
              </a:defRPr>
            </a:lvl1pPr>
            <a:lvl2pPr marL="762249" indent="-293173" defTabSz="957698">
              <a:defRPr sz="4700">
                <a:solidFill>
                  <a:srgbClr val="FFFF00"/>
                </a:solidFill>
                <a:latin typeface="Arial" charset="0"/>
                <a:ea typeface="Geneva" pitchFamily="-112" charset="-128"/>
              </a:defRPr>
            </a:lvl2pPr>
            <a:lvl3pPr marL="1172691" indent="-234538" defTabSz="957698">
              <a:defRPr sz="4700">
                <a:solidFill>
                  <a:srgbClr val="FFFF00"/>
                </a:solidFill>
                <a:latin typeface="Arial" charset="0"/>
                <a:ea typeface="Geneva" pitchFamily="-112" charset="-128"/>
              </a:defRPr>
            </a:lvl3pPr>
            <a:lvl4pPr marL="1641768" indent="-234538" defTabSz="957698">
              <a:defRPr sz="4700">
                <a:solidFill>
                  <a:srgbClr val="FFFF00"/>
                </a:solidFill>
                <a:latin typeface="Arial" charset="0"/>
                <a:ea typeface="Geneva" pitchFamily="-112" charset="-128"/>
              </a:defRPr>
            </a:lvl4pPr>
            <a:lvl5pPr marL="2110844" indent="-234538" defTabSz="957698">
              <a:defRPr sz="4700">
                <a:solidFill>
                  <a:srgbClr val="FFFF00"/>
                </a:solidFill>
                <a:latin typeface="Arial" charset="0"/>
                <a:ea typeface="Geneva" pitchFamily="-112" charset="-128"/>
              </a:defRPr>
            </a:lvl5pPr>
            <a:lvl6pPr marL="2579921" indent="-234538" defTabSz="957698" eaLnBrk="0" fontAlgn="base" hangingPunct="0">
              <a:spcBef>
                <a:spcPct val="0"/>
              </a:spcBef>
              <a:spcAft>
                <a:spcPct val="0"/>
              </a:spcAft>
              <a:defRPr sz="4700">
                <a:solidFill>
                  <a:srgbClr val="FFFF00"/>
                </a:solidFill>
                <a:latin typeface="Arial" charset="0"/>
                <a:ea typeface="Geneva" pitchFamily="-112" charset="-128"/>
              </a:defRPr>
            </a:lvl6pPr>
            <a:lvl7pPr marL="3048997" indent="-234538" defTabSz="957698" eaLnBrk="0" fontAlgn="base" hangingPunct="0">
              <a:spcBef>
                <a:spcPct val="0"/>
              </a:spcBef>
              <a:spcAft>
                <a:spcPct val="0"/>
              </a:spcAft>
              <a:defRPr sz="4700">
                <a:solidFill>
                  <a:srgbClr val="FFFF00"/>
                </a:solidFill>
                <a:latin typeface="Arial" charset="0"/>
                <a:ea typeface="Geneva" pitchFamily="-112" charset="-128"/>
              </a:defRPr>
            </a:lvl7pPr>
            <a:lvl8pPr marL="3518074" indent="-234538" defTabSz="957698" eaLnBrk="0" fontAlgn="base" hangingPunct="0">
              <a:spcBef>
                <a:spcPct val="0"/>
              </a:spcBef>
              <a:spcAft>
                <a:spcPct val="0"/>
              </a:spcAft>
              <a:defRPr sz="4700">
                <a:solidFill>
                  <a:srgbClr val="FFFF00"/>
                </a:solidFill>
                <a:latin typeface="Arial" charset="0"/>
                <a:ea typeface="Geneva" pitchFamily="-112" charset="-128"/>
              </a:defRPr>
            </a:lvl8pPr>
            <a:lvl9pPr marL="3987150" indent="-234538" defTabSz="957698" eaLnBrk="0" fontAlgn="base" hangingPunct="0">
              <a:spcBef>
                <a:spcPct val="0"/>
              </a:spcBef>
              <a:spcAft>
                <a:spcPct val="0"/>
              </a:spcAft>
              <a:defRPr sz="4700">
                <a:solidFill>
                  <a:srgbClr val="FFFF00"/>
                </a:solidFill>
                <a:latin typeface="Arial" charset="0"/>
                <a:ea typeface="Geneva" pitchFamily="-112" charset="-128"/>
              </a:defRPr>
            </a:lvl9pPr>
          </a:lstStyle>
          <a:p>
            <a:fld id="{C51F4DAE-C776-4DB0-84A8-95A880BF9313}" type="slidenum">
              <a:rPr lang="en-US" altLang="en-US" sz="1200">
                <a:solidFill>
                  <a:schemeClr val="tx1"/>
                </a:solidFill>
                <a:latin typeface="Times New Roman" pitchFamily="18" charset="0"/>
              </a:rPr>
              <a:pPr/>
              <a:t>19</a:t>
            </a:fld>
            <a:endParaRPr lang="en-US" altLang="en-US" sz="1200">
              <a:solidFill>
                <a:schemeClr val="tx1"/>
              </a:solidFill>
              <a:latin typeface="Times New Roman" pitchFamily="18" charset="0"/>
            </a:endParaRPr>
          </a:p>
        </p:txBody>
      </p:sp>
      <p:sp>
        <p:nvSpPr>
          <p:cNvPr id="115715" name="Rectangle 2"/>
          <p:cNvSpPr>
            <a:spLocks noGrp="1" noRot="1" noChangeAspect="1" noChangeArrowheads="1" noTextEdit="1"/>
          </p:cNvSpPr>
          <p:nvPr>
            <p:ph type="sldImg"/>
          </p:nvPr>
        </p:nvSpPr>
        <p:spPr>
          <a:xfrm>
            <a:off x="1397000" y="1154113"/>
            <a:ext cx="4156075" cy="3117850"/>
          </a:xfrm>
          <a:ln/>
        </p:spPr>
      </p:sp>
      <p:sp>
        <p:nvSpPr>
          <p:cNvPr id="115716"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p>
            <a:endParaRPr lang="en-US" altLang="en-US" smtClean="0"/>
          </a:p>
        </p:txBody>
      </p:sp>
    </p:spTree>
    <p:extLst>
      <p:ext uri="{BB962C8B-B14F-4D97-AF65-F5344CB8AC3E}">
        <p14:creationId xmlns:p14="http://schemas.microsoft.com/office/powerpoint/2010/main" val="3826637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4900" y="696913"/>
            <a:ext cx="4648200" cy="3486150"/>
          </a:xfrm>
        </p:spPr>
      </p:sp>
      <p:sp>
        <p:nvSpPr>
          <p:cNvPr id="3" name="Notes Placeholder 2"/>
          <p:cNvSpPr>
            <a:spLocks noGrp="1"/>
          </p:cNvSpPr>
          <p:nvPr>
            <p:ph type="body" idx="1"/>
          </p:nvPr>
        </p:nvSpPr>
        <p:spPr/>
        <p:txBody>
          <a:bodyPr/>
          <a:lstStyle/>
          <a:p>
            <a:pPr lvl="0"/>
            <a:r>
              <a:rPr lang="en-US" dirty="0"/>
              <a:t>A minimum of 3 inches (75 mm) of asphalt pavement is generally required for HIR. HIR treatment depth should stay a minimum of 3/4 inches (19 mm) above or below a lift to prevent possible delamination. In addition, HIR treatment depth should extend below the depth of any stripped layers. HIR will remix and recoat the stripped aggregate but unless the mixture is modified to address the stripping problem, it may eventually reoccur. </a:t>
            </a:r>
          </a:p>
          <a:p>
            <a:pPr defTabSz="948507">
              <a:defRPr/>
            </a:pPr>
            <a:r>
              <a:rPr lang="en-US" dirty="0" smtClean="0"/>
              <a:t>Asphalt</a:t>
            </a:r>
            <a:r>
              <a:rPr lang="en-US" baseline="0" dirty="0" smtClean="0"/>
              <a:t> pavements with p</a:t>
            </a:r>
            <a:r>
              <a:rPr lang="en-US" dirty="0" smtClean="0"/>
              <a:t>aving fabrics</a:t>
            </a:r>
            <a:r>
              <a:rPr lang="en-US" baseline="0" dirty="0" smtClean="0"/>
              <a:t> within the structure can be successfully recycled. However, paving fabrics within 1 inch of the proposed recycling depth cannot be recycled. </a:t>
            </a:r>
          </a:p>
          <a:p>
            <a:endParaRPr lang="en-US" dirty="0"/>
          </a:p>
        </p:txBody>
      </p:sp>
      <p:sp>
        <p:nvSpPr>
          <p:cNvPr id="4" name="Slide Number Placeholder 3"/>
          <p:cNvSpPr>
            <a:spLocks noGrp="1"/>
          </p:cNvSpPr>
          <p:nvPr>
            <p:ph type="sldNum" sz="quarter" idx="10"/>
          </p:nvPr>
        </p:nvSpPr>
        <p:spPr/>
        <p:txBody>
          <a:bodyPr/>
          <a:lstStyle/>
          <a:p>
            <a:fld id="{A58894CF-3BCF-4BD4-A61B-88EB2BED8DBB}" type="slidenum">
              <a:rPr lang="en-US" smtClean="0"/>
              <a:t>21</a:t>
            </a:fld>
            <a:endParaRPr lang="en-US"/>
          </a:p>
        </p:txBody>
      </p:sp>
    </p:spTree>
    <p:extLst>
      <p:ext uri="{BB962C8B-B14F-4D97-AF65-F5344CB8AC3E}">
        <p14:creationId xmlns:p14="http://schemas.microsoft.com/office/powerpoint/2010/main" val="4206024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B494539D-5E5D-47EF-AC55-0AF7C2DFAE0D}" type="slidenum">
              <a:rPr lang="en-US" smtClean="0"/>
              <a:pPr>
                <a:defRPr/>
              </a:pPr>
              <a:t>24</a:t>
            </a:fld>
            <a:endParaRPr lang="en-US"/>
          </a:p>
        </p:txBody>
      </p:sp>
    </p:spTree>
    <p:extLst>
      <p:ext uri="{BB962C8B-B14F-4D97-AF65-F5344CB8AC3E}">
        <p14:creationId xmlns:p14="http://schemas.microsoft.com/office/powerpoint/2010/main" val="1640734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1476375" y="1182688"/>
            <a:ext cx="4257675" cy="31940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xfrm>
            <a:off x="721316" y="4495836"/>
            <a:ext cx="5767377" cy="425797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38" tIns="47617" rIns="95238" bIns="47617"/>
          <a:lstStyle/>
          <a:p>
            <a:endParaRPr lang="en-US" altLang="en-US" dirty="0" smtClean="0">
              <a:latin typeface="Arial" charset="0"/>
              <a:cs typeface="Arial" charset="0"/>
            </a:endParaRPr>
          </a:p>
        </p:txBody>
      </p:sp>
      <p:sp>
        <p:nvSpPr>
          <p:cNvPr id="65540" name="Slide Number Placeholder 3"/>
          <p:cNvSpPr>
            <a:spLocks noGrp="1"/>
          </p:cNvSpPr>
          <p:nvPr>
            <p:ph type="sldNum" sz="quarter" idx="5"/>
          </p:nvPr>
        </p:nvSpPr>
        <p:spPr bwMode="auto">
          <a:extLst/>
        </p:spPr>
        <p:txBody>
          <a:bodyPr/>
          <a:lstStyle>
            <a:lvl1pPr eaLnBrk="0" hangingPunct="0">
              <a:defRPr>
                <a:solidFill>
                  <a:schemeClr val="tx1"/>
                </a:solidFill>
                <a:latin typeface="Arial" charset="0"/>
              </a:defRPr>
            </a:lvl1pPr>
            <a:lvl2pPr marL="773797" indent="-297615" eaLnBrk="0" hangingPunct="0">
              <a:defRPr>
                <a:solidFill>
                  <a:schemeClr val="tx1"/>
                </a:solidFill>
                <a:latin typeface="Arial" charset="0"/>
              </a:defRPr>
            </a:lvl2pPr>
            <a:lvl3pPr marL="1190459" indent="-238092" eaLnBrk="0" hangingPunct="0">
              <a:defRPr>
                <a:solidFill>
                  <a:schemeClr val="tx1"/>
                </a:solidFill>
                <a:latin typeface="Arial" charset="0"/>
              </a:defRPr>
            </a:lvl3pPr>
            <a:lvl4pPr marL="1666642" indent="-238092" eaLnBrk="0" hangingPunct="0">
              <a:defRPr>
                <a:solidFill>
                  <a:schemeClr val="tx1"/>
                </a:solidFill>
                <a:latin typeface="Arial" charset="0"/>
              </a:defRPr>
            </a:lvl4pPr>
            <a:lvl5pPr marL="2142827" indent="-238092" eaLnBrk="0" hangingPunct="0">
              <a:defRPr>
                <a:solidFill>
                  <a:schemeClr val="tx1"/>
                </a:solidFill>
                <a:latin typeface="Arial" charset="0"/>
              </a:defRPr>
            </a:lvl5pPr>
            <a:lvl6pPr marL="2619011" indent="-238092" eaLnBrk="0" fontAlgn="base" hangingPunct="0">
              <a:spcBef>
                <a:spcPct val="0"/>
              </a:spcBef>
              <a:spcAft>
                <a:spcPct val="0"/>
              </a:spcAft>
              <a:defRPr>
                <a:solidFill>
                  <a:schemeClr val="tx1"/>
                </a:solidFill>
                <a:latin typeface="Arial" charset="0"/>
              </a:defRPr>
            </a:lvl6pPr>
            <a:lvl7pPr marL="3095193" indent="-238092" eaLnBrk="0" fontAlgn="base" hangingPunct="0">
              <a:spcBef>
                <a:spcPct val="0"/>
              </a:spcBef>
              <a:spcAft>
                <a:spcPct val="0"/>
              </a:spcAft>
              <a:defRPr>
                <a:solidFill>
                  <a:schemeClr val="tx1"/>
                </a:solidFill>
                <a:latin typeface="Arial" charset="0"/>
              </a:defRPr>
            </a:lvl7pPr>
            <a:lvl8pPr marL="3571378" indent="-238092" eaLnBrk="0" fontAlgn="base" hangingPunct="0">
              <a:spcBef>
                <a:spcPct val="0"/>
              </a:spcBef>
              <a:spcAft>
                <a:spcPct val="0"/>
              </a:spcAft>
              <a:defRPr>
                <a:solidFill>
                  <a:schemeClr val="tx1"/>
                </a:solidFill>
                <a:latin typeface="Arial" charset="0"/>
              </a:defRPr>
            </a:lvl8pPr>
            <a:lvl9pPr marL="4047562" indent="-238092" eaLnBrk="0" fontAlgn="base" hangingPunct="0">
              <a:spcBef>
                <a:spcPct val="0"/>
              </a:spcBef>
              <a:spcAft>
                <a:spcPct val="0"/>
              </a:spcAft>
              <a:defRPr>
                <a:solidFill>
                  <a:schemeClr val="tx1"/>
                </a:solidFill>
                <a:latin typeface="Arial" charset="0"/>
              </a:defRPr>
            </a:lvl9pPr>
          </a:lstStyle>
          <a:p>
            <a:pPr eaLnBrk="1" hangingPunct="1">
              <a:defRPr/>
            </a:pPr>
            <a:fld id="{C1E46F59-E2B7-48A5-AF5F-D62E4A91EF6B}" type="slidenum">
              <a:rPr lang="en-US" smtClean="0">
                <a:solidFill>
                  <a:prstClr val="black"/>
                </a:solidFill>
                <a:latin typeface="Calibri" pitchFamily="34" charset="0"/>
              </a:rPr>
              <a:pPr eaLnBrk="1" hangingPunct="1">
                <a:defRPr/>
              </a:pPr>
              <a:t>27</a:t>
            </a:fld>
            <a:endParaRPr lang="en-US" dirty="0" smtClean="0">
              <a:solidFill>
                <a:prstClr val="black"/>
              </a:solidFill>
              <a:latin typeface="Calibri" pitchFamily="34" charset="0"/>
            </a:endParaRPr>
          </a:p>
        </p:txBody>
      </p:sp>
    </p:spTree>
    <p:extLst>
      <p:ext uri="{BB962C8B-B14F-4D97-AF65-F5344CB8AC3E}">
        <p14:creationId xmlns:p14="http://schemas.microsoft.com/office/powerpoint/2010/main" val="3095465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From</a:t>
            </a:r>
            <a:r>
              <a:rPr lang="en-US" b="0" baseline="0" dirty="0" smtClean="0"/>
              <a:t> our research, we learned this is the tool agency level guys want to springboard their entries into progressive management. </a:t>
            </a:r>
          </a:p>
          <a:p>
            <a:r>
              <a:rPr lang="en-US" b="0" baseline="0" dirty="0" smtClean="0"/>
              <a:t>Not meant to be a diagnosis for your pavement, but to educate and demonstrate capabilities by treatment.  Get them thinking about it. </a:t>
            </a:r>
          </a:p>
          <a:p>
            <a:endParaRPr lang="en-US" b="0" dirty="0" smtClean="0"/>
          </a:p>
          <a:p>
            <a:r>
              <a:rPr lang="en-US" b="1" dirty="0" smtClean="0"/>
              <a:t>Pavement</a:t>
            </a:r>
            <a:r>
              <a:rPr lang="en-US" b="1" baseline="0" dirty="0" smtClean="0"/>
              <a:t> Criteria</a:t>
            </a:r>
          </a:p>
          <a:p>
            <a:pPr marL="181847" indent="-181847">
              <a:buFont typeface="Arial" charset="0"/>
              <a:buChar char="•"/>
            </a:pPr>
            <a:r>
              <a:rPr lang="en-US" b="0" baseline="0" dirty="0" smtClean="0"/>
              <a:t>Input Pavement Condition, Primary Distress, Road Type, Surface Type </a:t>
            </a:r>
          </a:p>
          <a:p>
            <a:pPr marL="181847" indent="-181847">
              <a:buFont typeface="Arial" charset="0"/>
              <a:buChar char="•"/>
            </a:pPr>
            <a:r>
              <a:rPr lang="en-US" b="0" baseline="0" dirty="0" smtClean="0"/>
              <a:t>List of possible treatments highlights (user clicks for information on each treatment, taken to Treatment Resource Center)</a:t>
            </a:r>
          </a:p>
          <a:p>
            <a:pPr marL="181847" indent="-181847">
              <a:buFont typeface="Arial" charset="0"/>
              <a:buChar char="•"/>
            </a:pPr>
            <a:endParaRPr lang="en-US" b="0" baseline="0" dirty="0" smtClean="0"/>
          </a:p>
          <a:p>
            <a:r>
              <a:rPr lang="en-US" b="1" baseline="0" dirty="0" smtClean="0"/>
              <a:t>Photo Selector</a:t>
            </a:r>
          </a:p>
          <a:p>
            <a:pPr marL="181847" indent="-181847">
              <a:buFont typeface="Arial" charset="0"/>
              <a:buChar char="•"/>
            </a:pPr>
            <a:r>
              <a:rPr lang="en-US" b="0" baseline="0" dirty="0" smtClean="0"/>
              <a:t>around 100 photos of roads organized by varying levels of distress, categorized into A, B, C, D, F pavement conditions. </a:t>
            </a:r>
          </a:p>
          <a:p>
            <a:pPr marL="181847" indent="-181847">
              <a:buFont typeface="Arial" charset="0"/>
              <a:buChar char="•"/>
            </a:pPr>
            <a:r>
              <a:rPr lang="en-US" b="0" baseline="0" dirty="0" smtClean="0"/>
              <a:t>User inputs Primary Distress / Issue</a:t>
            </a:r>
          </a:p>
          <a:p>
            <a:pPr marL="181847" indent="-181847">
              <a:buFont typeface="Arial" charset="0"/>
              <a:buChar char="•"/>
            </a:pPr>
            <a:r>
              <a:rPr lang="en-US" b="0" baseline="0" dirty="0" smtClean="0"/>
              <a:t>Filters photos</a:t>
            </a:r>
            <a:r>
              <a:rPr lang="mr-IN" b="0" baseline="0" dirty="0" smtClean="0"/>
              <a:t>–</a:t>
            </a:r>
            <a:r>
              <a:rPr lang="en-US" b="0" baseline="0" dirty="0" smtClean="0"/>
              <a:t> User learns pavement condition and distresses. Associated with each photo is a list of possible treatments</a:t>
            </a:r>
          </a:p>
          <a:p>
            <a:pPr marL="181847" indent="-181847">
              <a:buFont typeface="Arial" charset="0"/>
              <a:buChar char="•"/>
            </a:pPr>
            <a:r>
              <a:rPr lang="en-US" b="0" baseline="0" dirty="0" smtClean="0"/>
              <a:t>(User clicks for information, taken to Treatment Resource Center) </a:t>
            </a:r>
          </a:p>
        </p:txBody>
      </p:sp>
      <p:sp>
        <p:nvSpPr>
          <p:cNvPr id="4" name="Slide Number Placeholder 3"/>
          <p:cNvSpPr>
            <a:spLocks noGrp="1"/>
          </p:cNvSpPr>
          <p:nvPr>
            <p:ph type="sldNum" idx="10"/>
          </p:nvPr>
        </p:nvSpPr>
        <p:spPr/>
        <p:txBody>
          <a:bodyPr/>
          <a:lstStyle/>
          <a:p>
            <a:fld id="{00000000-1234-1234-1234-123412341234}" type="slidenum">
              <a:rPr lang="en-US">
                <a:solidFill>
                  <a:schemeClr val="dk1"/>
                </a:solidFill>
                <a:latin typeface="Calibri"/>
                <a:ea typeface="Calibri"/>
                <a:cs typeface="Calibri"/>
                <a:sym typeface="Calibri"/>
              </a:rPr>
              <a:pPr/>
              <a:t>31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7755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4702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41659239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5504002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62600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8626" y="249240"/>
            <a:ext cx="2073275" cy="5876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8800" y="249240"/>
            <a:ext cx="6067425" cy="5876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23996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urse Title Slide">
    <p:spTree>
      <p:nvGrpSpPr>
        <p:cNvPr id="1" name=""/>
        <p:cNvGrpSpPr/>
        <p:nvPr/>
      </p:nvGrpSpPr>
      <p:grpSpPr>
        <a:xfrm>
          <a:off x="0" y="0"/>
          <a:ext cx="0" cy="0"/>
          <a:chOff x="0" y="0"/>
          <a:chExt cx="0" cy="0"/>
        </a:xfrm>
      </p:grpSpPr>
      <p:pic>
        <p:nvPicPr>
          <p:cNvPr id="6" name="Picture 2" descr="C:\Documents and Settings\17444\Desktop\TCCC Template\continue.png">
            <a:hlinkClick r:id="" action="ppaction://hlinkshowjump?jump=nextslide"/>
          </p:cNvPr>
          <p:cNvPicPr>
            <a:picLocks noChangeAspect="1" noChangeArrowheads="1"/>
          </p:cNvPicPr>
          <p:nvPr userDrawn="1">
            <p:custDataLst>
              <p:tags r:id="rId1"/>
            </p:custDataLst>
          </p:nvPr>
        </p:nvPicPr>
        <p:blipFill>
          <a:blip r:embed="rId3">
            <a:extLst>
              <a:ext uri="{28A0092B-C50C-407E-A947-70E740481C1C}">
                <a14:useLocalDpi xmlns:a14="http://schemas.microsoft.com/office/drawing/2010/main"/>
              </a:ext>
            </a:extLst>
          </a:blip>
          <a:srcRect/>
          <a:stretch>
            <a:fillRect/>
          </a:stretch>
        </p:blipFill>
        <p:spPr bwMode="auto">
          <a:xfrm>
            <a:off x="7772400" y="6327778"/>
            <a:ext cx="1106488"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11"/>
          <p:cNvSpPr>
            <a:spLocks noGrp="1"/>
          </p:cNvSpPr>
          <p:nvPr>
            <p:ph type="pic" sz="quarter" idx="14"/>
          </p:nvPr>
        </p:nvSpPr>
        <p:spPr>
          <a:xfrm>
            <a:off x="5247167" y="1219200"/>
            <a:ext cx="3657600" cy="2377440"/>
          </a:xfrm>
          <a:prstGeom prst="rect">
            <a:avLst/>
          </a:prstGeom>
        </p:spPr>
        <p:txBody>
          <a:bodyPr lIns="68580" tIns="34290" rIns="68580" bIns="34290" rtlCol="0">
            <a:normAutofit/>
          </a:bodyPr>
          <a:lstStyle/>
          <a:p>
            <a:pPr lvl="0"/>
            <a:endParaRPr lang="en-US" noProof="0" dirty="0"/>
          </a:p>
        </p:txBody>
      </p:sp>
      <p:sp>
        <p:nvSpPr>
          <p:cNvPr id="14" name="Picture Placeholder 13"/>
          <p:cNvSpPr>
            <a:spLocks noGrp="1"/>
          </p:cNvSpPr>
          <p:nvPr>
            <p:ph type="pic" sz="quarter" idx="15"/>
          </p:nvPr>
        </p:nvSpPr>
        <p:spPr>
          <a:xfrm>
            <a:off x="5245398" y="3794760"/>
            <a:ext cx="3657600" cy="2377440"/>
          </a:xfrm>
          <a:prstGeom prst="rect">
            <a:avLst/>
          </a:prstGeom>
        </p:spPr>
        <p:txBody>
          <a:bodyPr lIns="68580" tIns="34290" rIns="68580" bIns="34290" rtlCol="0">
            <a:normAutofit/>
          </a:bodyPr>
          <a:lstStyle/>
          <a:p>
            <a:pPr lvl="0"/>
            <a:endParaRPr lang="en-US" noProof="0" dirty="0"/>
          </a:p>
        </p:txBody>
      </p:sp>
      <p:sp>
        <p:nvSpPr>
          <p:cNvPr id="13" name="Text Placeholder 10"/>
          <p:cNvSpPr>
            <a:spLocks noGrp="1"/>
          </p:cNvSpPr>
          <p:nvPr>
            <p:ph type="body" sz="quarter" idx="17"/>
          </p:nvPr>
        </p:nvSpPr>
        <p:spPr>
          <a:xfrm>
            <a:off x="304800" y="3810000"/>
            <a:ext cx="4724400" cy="2362200"/>
          </a:xfrm>
          <a:prstGeom prst="rect">
            <a:avLst/>
          </a:prstGeom>
        </p:spPr>
        <p:txBody>
          <a:bodyPr lIns="68580" tIns="34290" rIns="68580" bIns="34290"/>
          <a:lstStyle>
            <a:lvl1pPr>
              <a:buNone/>
              <a:defRPr sz="1350"/>
            </a:lvl1pPr>
          </a:lstStyle>
          <a:p>
            <a:pPr lvl="0"/>
            <a:r>
              <a:rPr lang="en-US" dirty="0" smtClean="0"/>
              <a:t>Click to edit Master text styles</a:t>
            </a:r>
          </a:p>
          <a:p>
            <a:pPr lvl="1"/>
            <a:r>
              <a:rPr lang="en-US" dirty="0" smtClean="0"/>
              <a:t>Second level</a:t>
            </a:r>
          </a:p>
        </p:txBody>
      </p:sp>
      <p:sp>
        <p:nvSpPr>
          <p:cNvPr id="15" name="Title 14"/>
          <p:cNvSpPr>
            <a:spLocks noGrp="1"/>
          </p:cNvSpPr>
          <p:nvPr>
            <p:ph type="title"/>
          </p:nvPr>
        </p:nvSpPr>
        <p:spPr>
          <a:xfrm>
            <a:off x="281608" y="1219200"/>
            <a:ext cx="4724400" cy="1905000"/>
          </a:xfrm>
          <a:prstGeom prst="rect">
            <a:avLst/>
          </a:prstGeom>
        </p:spPr>
        <p:txBody>
          <a:bodyPr lIns="68580" tIns="34290" rIns="68580" bIns="34290" anchor="t">
            <a:normAutofit/>
          </a:bodyPr>
          <a:lstStyle>
            <a:lvl1pPr>
              <a:defRPr sz="1350" b="0">
                <a:latin typeface="+mn-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38106537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dirty="0"/>
          </a:p>
        </p:txBody>
      </p:sp>
      <p:sp>
        <p:nvSpPr>
          <p:cNvPr id="8" name="Rectangle 8"/>
          <p:cNvSpPr>
            <a:spLocks noGrp="1"/>
          </p:cNvSpPr>
          <p:nvPr>
            <p:ph type="body" sz="quarter" idx="13" hasCustomPrompt="1"/>
          </p:nvPr>
        </p:nvSpPr>
        <p:spPr>
          <a:xfrm>
            <a:off x="304800" y="381000"/>
            <a:ext cx="8077200" cy="274320"/>
          </a:xfrm>
          <a:solidFill>
            <a:schemeClr val="accent6">
              <a:shade val="75000"/>
            </a:schemeClr>
          </a:solidFill>
        </p:spPr>
        <p:txBody>
          <a:bodyPr/>
          <a:lstStyle>
            <a:lvl1pPr>
              <a:defRPr b="1">
                <a:solidFill>
                  <a:schemeClr val="bg1"/>
                </a:solidFill>
              </a:defRPr>
            </a:lvl1pPr>
            <a:extLst/>
          </a:lstStyle>
          <a:p>
            <a:pPr lvl="0"/>
            <a:r>
              <a:rPr lang="en-US" dirty="0" smtClean="0"/>
              <a:t>Click to add heading</a:t>
            </a:r>
            <a:endParaRPr lang="en-US" dirty="0"/>
          </a:p>
        </p:txBody>
      </p:sp>
      <p:sp>
        <p:nvSpPr>
          <p:cNvPr id="11" name="Rectangle 11"/>
          <p:cNvSpPr>
            <a:spLocks noGrp="1"/>
          </p:cNvSpPr>
          <p:nvPr>
            <p:ph sz="quarter" idx="15"/>
          </p:nvPr>
        </p:nvSpPr>
        <p:spPr>
          <a:xfrm>
            <a:off x="304800" y="640080"/>
            <a:ext cx="8077200" cy="5669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9"/>
          <p:cNvSpPr>
            <a:spLocks noGrp="1"/>
          </p:cNvSpPr>
          <p:nvPr>
            <p:ph type="dt" sz="half" idx="16"/>
          </p:nvPr>
        </p:nvSpPr>
        <p:spPr>
          <a:xfrm>
            <a:off x="7010400" y="76200"/>
            <a:ext cx="1371600" cy="228600"/>
          </a:xfrm>
          <a:prstGeom prst="rect">
            <a:avLst/>
          </a:prstGeom>
        </p:spPr>
        <p:txBody>
          <a:bodyPr/>
          <a:lstStyle/>
          <a:p>
            <a:pPr algn="r" defTabSz="685800">
              <a:defRPr/>
            </a:pPr>
            <a:fld id="{828FD173-2CB3-4214-8741-970D8D476901}" type="datetime1">
              <a:rPr lang="en-US" sz="1350" smtClean="0">
                <a:solidFill>
                  <a:srgbClr val="000000"/>
                </a:solidFill>
              </a:rPr>
              <a:pPr algn="r" defTabSz="685800">
                <a:defRPr/>
              </a:pPr>
              <a:t>5/15/2023</a:t>
            </a:fld>
            <a:endParaRPr lang="en-US" sz="1350">
              <a:solidFill>
                <a:srgbClr val="000000"/>
              </a:solidFill>
            </a:endParaRPr>
          </a:p>
        </p:txBody>
      </p:sp>
      <p:sp>
        <p:nvSpPr>
          <p:cNvPr id="10" name="Rectangle 10"/>
          <p:cNvSpPr>
            <a:spLocks noGrp="1"/>
          </p:cNvSpPr>
          <p:nvPr>
            <p:ph type="sldNum" sz="quarter" idx="17"/>
          </p:nvPr>
        </p:nvSpPr>
        <p:spPr>
          <a:xfrm>
            <a:off x="6504432" y="6473952"/>
            <a:ext cx="990600" cy="304800"/>
          </a:xfrm>
          <a:prstGeom prst="rect">
            <a:avLst/>
          </a:prstGeom>
        </p:spPr>
        <p:txBody>
          <a:bodyPr/>
          <a:lstStyle/>
          <a:p>
            <a:pPr algn="r" defTabSz="685800">
              <a:defRPr/>
            </a:pPr>
            <a:fld id="{256D3EEF-DE4E-429D-8EC4-DDC531AFF587}" type="slidenum">
              <a:rPr lang="en-US" sz="750" smtClean="0">
                <a:solidFill>
                  <a:srgbClr val="000000"/>
                </a:solidFill>
              </a:rPr>
              <a:pPr algn="r" defTabSz="685800">
                <a:defRPr/>
              </a:pPr>
              <a:t>‹#›</a:t>
            </a:fld>
            <a:endParaRPr lang="en-US" sz="1350">
              <a:solidFill>
                <a:srgbClr val="000000"/>
              </a:solidFill>
            </a:endParaRPr>
          </a:p>
        </p:txBody>
      </p:sp>
      <p:sp>
        <p:nvSpPr>
          <p:cNvPr id="12" name="Rectangle 12"/>
          <p:cNvSpPr>
            <a:spLocks noGrp="1"/>
          </p:cNvSpPr>
          <p:nvPr>
            <p:ph type="ftr" sz="quarter" idx="18"/>
          </p:nvPr>
        </p:nvSpPr>
        <p:spPr>
          <a:xfrm>
            <a:off x="2705100" y="6477000"/>
            <a:ext cx="3733800" cy="304800"/>
          </a:xfrm>
          <a:prstGeom prst="rect">
            <a:avLst/>
          </a:prstGeom>
        </p:spPr>
        <p:txBody>
          <a:bodyPr/>
          <a:lstStyle/>
          <a:p>
            <a:pPr defTabSz="685800">
              <a:defRPr/>
            </a:pPr>
            <a:endParaRPr lang="en-US" sz="1350">
              <a:solidFill>
                <a:srgbClr val="000000"/>
              </a:solidFill>
            </a:endParaRPr>
          </a:p>
        </p:txBody>
      </p:sp>
    </p:spTree>
    <p:extLst>
      <p:ext uri="{BB962C8B-B14F-4D97-AF65-F5344CB8AC3E}">
        <p14:creationId xmlns:p14="http://schemas.microsoft.com/office/powerpoint/2010/main" val="37416750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3947246-104E-4197-AE61-5122D415DD34}"/>
              </a:ext>
            </a:extLst>
          </p:cNvPr>
          <p:cNvSpPr/>
          <p:nvPr userDrawn="1"/>
        </p:nvSpPr>
        <p:spPr>
          <a:xfrm rot="10800000">
            <a:off x="143933" y="532690"/>
            <a:ext cx="8873067" cy="6316133"/>
          </a:xfrm>
          <a:prstGeom prst="rect">
            <a:avLst/>
          </a:prstGeom>
          <a:gradFill flip="none" rotWithShape="1">
            <a:gsLst>
              <a:gs pos="0">
                <a:schemeClr val="tx1">
                  <a:alpha val="80000"/>
                </a:schemeClr>
              </a:gs>
              <a:gs pos="100000">
                <a:schemeClr val="tx1">
                  <a:alpha val="0"/>
                </a:schemeClr>
              </a:gs>
            </a:gsLst>
            <a:lin ang="54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Text Placeholder 7">
            <a:extLst>
              <a:ext uri="{FF2B5EF4-FFF2-40B4-BE49-F238E27FC236}">
                <a16:creationId xmlns:a16="http://schemas.microsoft.com/office/drawing/2014/main" id="{B7D7B51D-0A1C-46BA-829F-17AEB46DEFE4}"/>
              </a:ext>
            </a:extLst>
          </p:cNvPr>
          <p:cNvSpPr>
            <a:spLocks noGrp="1"/>
          </p:cNvSpPr>
          <p:nvPr>
            <p:ph type="body" sz="quarter" idx="10" hasCustomPrompt="1"/>
          </p:nvPr>
        </p:nvSpPr>
        <p:spPr>
          <a:xfrm>
            <a:off x="450395" y="4924900"/>
            <a:ext cx="5559280" cy="449164"/>
          </a:xfrm>
        </p:spPr>
        <p:txBody>
          <a:bodyPr anchor="t">
            <a:noAutofit/>
          </a:bodyPr>
          <a:lstStyle>
            <a:lvl1pPr marL="0" indent="0" algn="l">
              <a:buNone/>
              <a:defRPr sz="1350" b="0" spc="169" baseline="0">
                <a:solidFill>
                  <a:schemeClr val="bg1"/>
                </a:solidFill>
              </a:defRPr>
            </a:lvl1pPr>
          </a:lstStyle>
          <a:p>
            <a:pPr lvl="0"/>
            <a:r>
              <a:rPr lang="en-US" dirty="0"/>
              <a:t>Subtitle</a:t>
            </a:r>
          </a:p>
        </p:txBody>
      </p:sp>
      <p:sp>
        <p:nvSpPr>
          <p:cNvPr id="12" name="Text Placeholder 16">
            <a:extLst>
              <a:ext uri="{FF2B5EF4-FFF2-40B4-BE49-F238E27FC236}">
                <a16:creationId xmlns:a16="http://schemas.microsoft.com/office/drawing/2014/main" id="{1562B8C9-703D-42D2-A6BE-26916DB75E7C}"/>
              </a:ext>
            </a:extLst>
          </p:cNvPr>
          <p:cNvSpPr>
            <a:spLocks noGrp="1"/>
          </p:cNvSpPr>
          <p:nvPr>
            <p:ph type="body" sz="quarter" idx="11" hasCustomPrompt="1"/>
          </p:nvPr>
        </p:nvSpPr>
        <p:spPr>
          <a:xfrm>
            <a:off x="450393" y="3724770"/>
            <a:ext cx="5559280" cy="1122716"/>
          </a:xfrm>
        </p:spPr>
        <p:txBody>
          <a:bodyPr anchor="b"/>
          <a:lstStyle>
            <a:lvl1pPr marL="0" indent="0" algn="l">
              <a:buNone/>
              <a:defRPr sz="2025" b="0" spc="169">
                <a:solidFill>
                  <a:schemeClr val="bg1"/>
                </a:solidFill>
              </a:defRPr>
            </a:lvl1pPr>
          </a:lstStyle>
          <a:p>
            <a:pPr lvl="0"/>
            <a:r>
              <a:rPr lang="en-US" dirty="0"/>
              <a:t>SECTION BREAKER</a:t>
            </a:r>
          </a:p>
        </p:txBody>
      </p:sp>
      <p:sp>
        <p:nvSpPr>
          <p:cNvPr id="7" name="Rectangle 6">
            <a:extLst>
              <a:ext uri="{FF2B5EF4-FFF2-40B4-BE49-F238E27FC236}">
                <a16:creationId xmlns:a16="http://schemas.microsoft.com/office/drawing/2014/main" id="{19D2DDD9-B408-47EF-97DF-D148B8F73F91}"/>
              </a:ext>
            </a:extLst>
          </p:cNvPr>
          <p:cNvSpPr/>
          <p:nvPr userDrawn="1"/>
        </p:nvSpPr>
        <p:spPr>
          <a:xfrm>
            <a:off x="143933" y="174978"/>
            <a:ext cx="8873067" cy="6498864"/>
          </a:xfrm>
          <a:prstGeom prst="rect">
            <a:avLst/>
          </a:prstGeom>
          <a:noFill/>
          <a:ln w="5715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ectangle 17">
            <a:extLst>
              <a:ext uri="{FF2B5EF4-FFF2-40B4-BE49-F238E27FC236}">
                <a16:creationId xmlns:a16="http://schemas.microsoft.com/office/drawing/2014/main" id="{97FBA902-C1BA-4D8D-994A-389EA8EB4F7D}"/>
              </a:ext>
            </a:extLst>
          </p:cNvPr>
          <p:cNvSpPr/>
          <p:nvPr userDrawn="1"/>
        </p:nvSpPr>
        <p:spPr>
          <a:xfrm>
            <a:off x="143934" y="3724770"/>
            <a:ext cx="211667" cy="18688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013" b="0" i="0" u="none" strike="noStrike" kern="1200" cap="none" spc="0" normalizeH="0" baseline="0" noProof="0" dirty="0">
              <a:ln>
                <a:noFill/>
              </a:ln>
              <a:solidFill>
                <a:srgbClr val="FFFFFF"/>
              </a:solidFill>
              <a:effectLst/>
              <a:uLnTx/>
              <a:uFillTx/>
              <a:latin typeface="Arial"/>
              <a:ea typeface="+mn-ea"/>
              <a:cs typeface="+mn-cs"/>
            </a:endParaRPr>
          </a:p>
        </p:txBody>
      </p:sp>
      <p:pic>
        <p:nvPicPr>
          <p:cNvPr id="21" name="Picture 20">
            <a:extLst>
              <a:ext uri="{FF2B5EF4-FFF2-40B4-BE49-F238E27FC236}">
                <a16:creationId xmlns:a16="http://schemas.microsoft.com/office/drawing/2014/main" id="{362DA8EC-7B24-4CFE-8E51-D51E572E59F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5524990" y="273383"/>
            <a:ext cx="3557288" cy="1524193"/>
          </a:xfrm>
          <a:prstGeom prst="rect">
            <a:avLst/>
          </a:prstGeom>
        </p:spPr>
      </p:pic>
      <p:sp>
        <p:nvSpPr>
          <p:cNvPr id="8" name="Rectangle 7">
            <a:extLst>
              <a:ext uri="{FF2B5EF4-FFF2-40B4-BE49-F238E27FC236}">
                <a16:creationId xmlns:a16="http://schemas.microsoft.com/office/drawing/2014/main" id="{0EF65F50-CDF4-41D5-ACA8-75DB25369084}"/>
              </a:ext>
            </a:extLst>
          </p:cNvPr>
          <p:cNvSpPr/>
          <p:nvPr userDrawn="1"/>
        </p:nvSpPr>
        <p:spPr>
          <a:xfrm>
            <a:off x="457202" y="6140650"/>
            <a:ext cx="1542245" cy="24820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013" b="1" i="0" u="none" strike="noStrike" kern="1200" cap="none" spc="-56" normalizeH="0" baseline="0" noProof="0" dirty="0">
                <a:ln>
                  <a:noFill/>
                </a:ln>
                <a:solidFill>
                  <a:srgbClr val="F6921E"/>
                </a:solidFill>
                <a:effectLst/>
                <a:uLnTx/>
                <a:uFillTx/>
                <a:latin typeface="Verdana"/>
                <a:ea typeface="Franklin Gothic Demi" charset="0"/>
                <a:cs typeface="Franklin Gothic Demi" charset="0"/>
              </a:rPr>
              <a:t>RoadResource.org</a:t>
            </a:r>
            <a:endParaRPr kumimoji="0" lang="en-US" sz="1013" b="0" i="0" u="none" strike="noStrike" kern="1200" cap="none" spc="-56" normalizeH="0" baseline="0" noProof="0" dirty="0">
              <a:ln>
                <a:noFill/>
              </a:ln>
              <a:solidFill>
                <a:srgbClr val="F6921E"/>
              </a:solidFill>
              <a:effectLst/>
              <a:uLnTx/>
              <a:uFillTx/>
              <a:latin typeface="Verdana"/>
              <a:ea typeface="Franklin Gothic Demi" charset="0"/>
              <a:cs typeface="Franklin Gothic Demi" charset="0"/>
            </a:endParaRPr>
          </a:p>
        </p:txBody>
      </p:sp>
    </p:spTree>
    <p:extLst>
      <p:ext uri="{BB962C8B-B14F-4D97-AF65-F5344CB8AC3E}">
        <p14:creationId xmlns:p14="http://schemas.microsoft.com/office/powerpoint/2010/main" val="353356374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Full Color Option_Blank">
    <p:spTree>
      <p:nvGrpSpPr>
        <p:cNvPr id="1" name="Shape 160"/>
        <p:cNvGrpSpPr/>
        <p:nvPr/>
      </p:nvGrpSpPr>
      <p:grpSpPr>
        <a:xfrm>
          <a:off x="0" y="0"/>
          <a:ext cx="0" cy="0"/>
          <a:chOff x="0" y="0"/>
          <a:chExt cx="0" cy="0"/>
        </a:xfrm>
      </p:grpSpPr>
      <p:sp>
        <p:nvSpPr>
          <p:cNvPr id="161" name="Shape 161"/>
          <p:cNvSpPr/>
          <p:nvPr/>
        </p:nvSpPr>
        <p:spPr>
          <a:xfrm>
            <a:off x="-1" y="0"/>
            <a:ext cx="9180225" cy="6858000"/>
          </a:xfrm>
          <a:prstGeom prst="rect">
            <a:avLst/>
          </a:prstGeom>
          <a:gradFill>
            <a:gsLst>
              <a:gs pos="0">
                <a:srgbClr val="224797"/>
              </a:gs>
              <a:gs pos="50000">
                <a:schemeClr val="dk2"/>
              </a:gs>
              <a:gs pos="100000">
                <a:srgbClr val="193571"/>
              </a:gs>
            </a:gsLst>
            <a:lin ang="16200038" scaled="0"/>
          </a:gradFill>
          <a:ln w="9525" cap="flat" cmpd="sng">
            <a:solidFill>
              <a:srgbClr val="217E7C"/>
            </a:solidFill>
            <a:prstDash val="solid"/>
            <a:round/>
            <a:headEnd type="none" w="med" len="med"/>
            <a:tailEnd type="none" w="med" len="med"/>
          </a:ln>
          <a:effectLst>
            <a:outerShdw blurRad="40000" dist="23000" dir="5400000" rotWithShape="0">
              <a:srgbClr val="000000">
                <a:alpha val="34900"/>
              </a:srgbClr>
            </a:outerShdw>
          </a:effectLst>
        </p:spPr>
        <p:txBody>
          <a:bodyPr wrap="square" lIns="51427" tIns="25706" rIns="51427" bIns="25706"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162" name="Shape 16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139149" y="6250411"/>
            <a:ext cx="712575" cy="350700"/>
          </a:xfrm>
          <a:prstGeom prst="rect">
            <a:avLst/>
          </a:prstGeom>
          <a:noFill/>
          <a:ln>
            <a:noFill/>
          </a:ln>
        </p:spPr>
      </p:pic>
      <p:sp>
        <p:nvSpPr>
          <p:cNvPr id="163" name="Shape 163"/>
          <p:cNvSpPr/>
          <p:nvPr/>
        </p:nvSpPr>
        <p:spPr>
          <a:xfrm>
            <a:off x="1" y="6363184"/>
            <a:ext cx="5132025" cy="494700"/>
          </a:xfrm>
          <a:custGeom>
            <a:avLst/>
            <a:gdLst/>
            <a:ahLst/>
            <a:cxnLst/>
            <a:rect l="0" t="0" r="0" b="0"/>
            <a:pathLst>
              <a:path w="120000" h="120000" extrusionOk="0">
                <a:moveTo>
                  <a:pt x="0" y="0"/>
                </a:moveTo>
                <a:lnTo>
                  <a:pt x="120000" y="120000"/>
                </a:lnTo>
                <a:lnTo>
                  <a:pt x="0" y="120000"/>
                </a:lnTo>
                <a:lnTo>
                  <a:pt x="0" y="0"/>
                </a:lnTo>
                <a:close/>
              </a:path>
            </a:pathLst>
          </a:custGeom>
          <a:solidFill>
            <a:srgbClr val="E2C536"/>
          </a:solidFill>
          <a:ln>
            <a:noFill/>
          </a:ln>
        </p:spPr>
        <p:txBody>
          <a:bodyPr wrap="square" lIns="51427" tIns="25706" rIns="51427" bIns="25706" anchor="ctr" anchorCtr="0">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013"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64" name="Shape 164"/>
          <p:cNvSpPr txBox="1"/>
          <p:nvPr/>
        </p:nvSpPr>
        <p:spPr>
          <a:xfrm>
            <a:off x="112853" y="6476893"/>
            <a:ext cx="529650" cy="261600"/>
          </a:xfrm>
          <a:prstGeom prst="rect">
            <a:avLst/>
          </a:prstGeom>
          <a:noFill/>
          <a:ln>
            <a:noFill/>
          </a:ln>
        </p:spPr>
        <p:txBody>
          <a:bodyPr wrap="square" lIns="51427" tIns="25706" rIns="51427" bIns="25706"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591" b="1" i="0" u="none" strike="noStrike" kern="1200" cap="none" spc="0" normalizeH="0" baseline="0" noProof="0">
                <a:ln>
                  <a:noFill/>
                </a:ln>
                <a:solidFill>
                  <a:srgbClr val="193571"/>
                </a:solidFill>
                <a:effectLst/>
                <a:uLnTx/>
                <a:uFillTx/>
                <a:latin typeface="Century Gothic"/>
                <a:ea typeface="Century Gothic"/>
                <a:cs typeface="Century Gothic"/>
                <a:sym typeface="Century Gothic"/>
              </a:rPr>
              <a:pPr marL="0" marR="0" lvl="0" indent="0" algn="l" defTabSz="685800" rtl="0" eaLnBrk="1" fontAlgn="auto" latinLnBrk="0" hangingPunct="1">
                <a:lnSpc>
                  <a:spcPct val="100000"/>
                </a:lnSpc>
                <a:spcBef>
                  <a:spcPts val="0"/>
                </a:spcBef>
                <a:spcAft>
                  <a:spcPts val="0"/>
                </a:spcAft>
                <a:buClrTx/>
                <a:buSzTx/>
                <a:buFontTx/>
                <a:buNone/>
                <a:tabLst/>
                <a:defRPr/>
              </a:pPr>
              <a:t>‹#›</a:t>
            </a:fld>
            <a:endParaRPr kumimoji="0" lang="en-US" sz="591" b="1" i="0" u="none" strike="noStrike" kern="1200" cap="none" spc="0" normalizeH="0" baseline="0" noProof="0">
              <a:ln>
                <a:noFill/>
              </a:ln>
              <a:solidFill>
                <a:srgbClr val="19357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08665744"/>
      </p:ext>
    </p:extLst>
  </p:cSld>
  <p:clrMapOvr>
    <a:masterClrMapping/>
  </p:clrMapOvr>
  <p:transition spd="med">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tandard Text_Titl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200" y="102289"/>
            <a:ext cx="8229600" cy="114300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58317622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457603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B40395C-2A04-4B84-84F1-8CF2C7CF5A3C}"/>
              </a:ext>
            </a:extLst>
          </p:cNvPr>
          <p:cNvSpPr txBox="1"/>
          <p:nvPr userDrawn="1"/>
        </p:nvSpPr>
        <p:spPr>
          <a:xfrm>
            <a:off x="7116782" y="6183301"/>
            <a:ext cx="1923309" cy="507831"/>
          </a:xfrm>
          <a:prstGeom prst="rect">
            <a:avLst/>
          </a:prstGeom>
          <a:solidFill>
            <a:schemeClr val="bg1"/>
          </a:solidFill>
        </p:spPr>
        <p:txBody>
          <a:bodyPr wrap="square" rtlCol="0">
            <a:spAutoFit/>
          </a:bodyPr>
          <a:lstStyle/>
          <a:p>
            <a:pPr algn="ctr"/>
            <a:endParaRPr lang="en-AU" sz="900" b="1" dirty="0">
              <a:solidFill>
                <a:schemeClr val="tx1"/>
              </a:solidFill>
              <a:latin typeface="Arial" panose="020B0604020202020204" pitchFamily="34" charset="0"/>
              <a:cs typeface="Arial" panose="020B0604020202020204" pitchFamily="34" charset="0"/>
            </a:endParaRPr>
          </a:p>
          <a:p>
            <a:pPr algn="ctr"/>
            <a:r>
              <a:rPr lang="en-AU" sz="900" b="1" dirty="0">
                <a:solidFill>
                  <a:schemeClr val="tx1"/>
                </a:solidFill>
                <a:latin typeface="Arial" panose="020B0604020202020204" pitchFamily="34" charset="0"/>
                <a:cs typeface="Arial" panose="020B0604020202020204" pitchFamily="34" charset="0"/>
              </a:rPr>
              <a:t>&lt;Insert company logo here&gt;</a:t>
            </a:r>
          </a:p>
          <a:p>
            <a:pPr algn="ctr"/>
            <a:endParaRPr lang="en-AU" sz="900" b="1" dirty="0">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41B1D0D-1C20-4846-9BE2-CCC861395A62}"/>
              </a:ext>
            </a:extLst>
          </p:cNvPr>
          <p:cNvSpPr>
            <a:spLocks noGrp="1"/>
          </p:cNvSpPr>
          <p:nvPr>
            <p:ph type="title" hasCustomPrompt="1"/>
          </p:nvPr>
        </p:nvSpPr>
        <p:spPr>
          <a:xfrm>
            <a:off x="632607" y="366157"/>
            <a:ext cx="5265965" cy="979602"/>
          </a:xfrm>
        </p:spPr>
        <p:txBody>
          <a:bodyPr>
            <a:normAutofit/>
          </a:bodyPr>
          <a:lstStyle>
            <a:lvl1pPr>
              <a:defRPr sz="3300" b="1">
                <a:latin typeface="Arial" panose="020B0604020202020204" pitchFamily="34" charset="0"/>
                <a:cs typeface="Arial" panose="020B0604020202020204" pitchFamily="34" charset="0"/>
              </a:defRPr>
            </a:lvl1pPr>
          </a:lstStyle>
          <a:p>
            <a:r>
              <a:rPr lang="en-US" dirty="0"/>
              <a:t>Click to edit title</a:t>
            </a:r>
            <a:endParaRPr lang="en-AU" dirty="0"/>
          </a:p>
        </p:txBody>
      </p:sp>
      <p:sp>
        <p:nvSpPr>
          <p:cNvPr id="5" name="Text Placeholder 4">
            <a:extLst>
              <a:ext uri="{FF2B5EF4-FFF2-40B4-BE49-F238E27FC236}">
                <a16:creationId xmlns:a16="http://schemas.microsoft.com/office/drawing/2014/main" id="{8ED4755F-6236-43D7-8E4F-5F319DF25503}"/>
              </a:ext>
            </a:extLst>
          </p:cNvPr>
          <p:cNvSpPr>
            <a:spLocks noGrp="1"/>
          </p:cNvSpPr>
          <p:nvPr>
            <p:ph type="body" sz="quarter" idx="10" hasCustomPrompt="1"/>
          </p:nvPr>
        </p:nvSpPr>
        <p:spPr>
          <a:xfrm>
            <a:off x="632607" y="1703388"/>
            <a:ext cx="7988878" cy="4060103"/>
          </a:xfrm>
        </p:spPr>
        <p:txBody>
          <a:bodyPr/>
          <a:lstStyle>
            <a:lvl1pPr>
              <a:defRPr sz="2400">
                <a:latin typeface="Arial" panose="020B0604020202020204" pitchFamily="34" charset="0"/>
                <a:cs typeface="Arial" panose="020B0604020202020204" pitchFamily="34" charset="0"/>
              </a:defRPr>
            </a:lvl1pPr>
            <a:lvl2pPr marL="342900" indent="0">
              <a:buNone/>
              <a:defRPr/>
            </a:lvl2pPr>
          </a:lstStyle>
          <a:p>
            <a:pPr lvl="0"/>
            <a:r>
              <a:rPr lang="en-US" dirty="0"/>
              <a:t>Edit Content</a:t>
            </a:r>
          </a:p>
          <a:p>
            <a:pPr lvl="1"/>
            <a:endParaRPr lang="en-AU" dirty="0"/>
          </a:p>
        </p:txBody>
      </p:sp>
    </p:spTree>
    <p:extLst>
      <p:ext uri="{BB962C8B-B14F-4D97-AF65-F5344CB8AC3E}">
        <p14:creationId xmlns:p14="http://schemas.microsoft.com/office/powerpoint/2010/main" val="759198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0182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2835352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435102"/>
            <a:ext cx="3733800" cy="46910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35102"/>
            <a:ext cx="3733800" cy="46910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64660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033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0114597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331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6145695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Tree>
    <p:extLst>
      <p:ext uri="{BB962C8B-B14F-4D97-AF65-F5344CB8AC3E}">
        <p14:creationId xmlns:p14="http://schemas.microsoft.com/office/powerpoint/2010/main" val="3408551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241985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8626" y="249240"/>
            <a:ext cx="2073275" cy="58769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58800" y="249240"/>
            <a:ext cx="6067425" cy="58769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151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98684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cSld name="Full Color Option_Blank">
    <p:spTree>
      <p:nvGrpSpPr>
        <p:cNvPr id="1" name="Shape 160"/>
        <p:cNvGrpSpPr/>
        <p:nvPr/>
      </p:nvGrpSpPr>
      <p:grpSpPr>
        <a:xfrm>
          <a:off x="0" y="0"/>
          <a:ext cx="0" cy="0"/>
          <a:chOff x="0" y="0"/>
          <a:chExt cx="0" cy="0"/>
        </a:xfrm>
      </p:grpSpPr>
      <p:sp>
        <p:nvSpPr>
          <p:cNvPr id="161" name="Shape 161"/>
          <p:cNvSpPr/>
          <p:nvPr/>
        </p:nvSpPr>
        <p:spPr>
          <a:xfrm>
            <a:off x="-1" y="0"/>
            <a:ext cx="9180225" cy="6858000"/>
          </a:xfrm>
          <a:prstGeom prst="rect">
            <a:avLst/>
          </a:prstGeom>
          <a:gradFill>
            <a:gsLst>
              <a:gs pos="0">
                <a:srgbClr val="224797"/>
              </a:gs>
              <a:gs pos="50000">
                <a:schemeClr val="dk2"/>
              </a:gs>
              <a:gs pos="100000">
                <a:srgbClr val="193571"/>
              </a:gs>
            </a:gsLst>
            <a:lin ang="16200038" scaled="0"/>
          </a:gradFill>
          <a:ln w="9525" cap="flat" cmpd="sng">
            <a:solidFill>
              <a:srgbClr val="217E7C"/>
            </a:solidFill>
            <a:prstDash val="solid"/>
            <a:round/>
            <a:headEnd type="none" w="med" len="med"/>
            <a:tailEnd type="none" w="med" len="med"/>
          </a:ln>
          <a:effectLst>
            <a:outerShdw blurRad="40000" dist="23000" dir="5400000" rotWithShape="0">
              <a:srgbClr val="000000">
                <a:alpha val="34900"/>
              </a:srgbClr>
            </a:outerShdw>
          </a:effectLst>
        </p:spPr>
        <p:txBody>
          <a:bodyPr wrap="square" lIns="51427" tIns="25706" rIns="51427" bIns="25706" anchor="ctr" anchorCtr="0">
            <a:noAutofit/>
          </a:bodyPr>
          <a:lstStyle/>
          <a:p>
            <a:pPr marL="0" marR="0" lvl="0" indent="0" algn="ctr" defTabSz="685800" rtl="0" eaLnBrk="0" fontAlgn="base" latinLnBrk="0" hangingPunct="0">
              <a:lnSpc>
                <a:spcPct val="100000"/>
              </a:lnSpc>
              <a:spcBef>
                <a:spcPts val="0"/>
              </a:spcBef>
              <a:spcAft>
                <a:spcPct val="0"/>
              </a:spcAft>
              <a:buClrTx/>
              <a:buSzTx/>
              <a:buFontTx/>
              <a:buNone/>
              <a:tabLst/>
              <a:defRPr/>
            </a:pPr>
            <a:endParaRPr kumimoji="0" sz="1013"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162" name="Shape 16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139149" y="6250411"/>
            <a:ext cx="712575" cy="350700"/>
          </a:xfrm>
          <a:prstGeom prst="rect">
            <a:avLst/>
          </a:prstGeom>
          <a:noFill/>
          <a:ln>
            <a:noFill/>
          </a:ln>
        </p:spPr>
      </p:pic>
      <p:sp>
        <p:nvSpPr>
          <p:cNvPr id="163" name="Shape 163"/>
          <p:cNvSpPr/>
          <p:nvPr/>
        </p:nvSpPr>
        <p:spPr>
          <a:xfrm>
            <a:off x="1" y="6363184"/>
            <a:ext cx="5132025" cy="494700"/>
          </a:xfrm>
          <a:custGeom>
            <a:avLst/>
            <a:gdLst/>
            <a:ahLst/>
            <a:cxnLst/>
            <a:rect l="0" t="0" r="0" b="0"/>
            <a:pathLst>
              <a:path w="120000" h="120000" extrusionOk="0">
                <a:moveTo>
                  <a:pt x="0" y="0"/>
                </a:moveTo>
                <a:lnTo>
                  <a:pt x="120000" y="120000"/>
                </a:lnTo>
                <a:lnTo>
                  <a:pt x="0" y="120000"/>
                </a:lnTo>
                <a:lnTo>
                  <a:pt x="0" y="0"/>
                </a:lnTo>
                <a:close/>
              </a:path>
            </a:pathLst>
          </a:custGeom>
          <a:solidFill>
            <a:srgbClr val="E2C536"/>
          </a:solidFill>
          <a:ln>
            <a:noFill/>
          </a:ln>
        </p:spPr>
        <p:txBody>
          <a:bodyPr wrap="square" lIns="51427" tIns="25706" rIns="51427" bIns="25706" anchor="ctr" anchorCtr="0">
            <a:noAutofit/>
          </a:bodyPr>
          <a:lstStyle/>
          <a:p>
            <a:pPr marL="0" marR="0" lvl="0" indent="0" algn="ctr" defTabSz="685800" rtl="0" eaLnBrk="0" fontAlgn="base" latinLnBrk="0" hangingPunct="0">
              <a:lnSpc>
                <a:spcPct val="100000"/>
              </a:lnSpc>
              <a:spcBef>
                <a:spcPts val="0"/>
              </a:spcBef>
              <a:spcAft>
                <a:spcPct val="0"/>
              </a:spcAft>
              <a:buClrTx/>
              <a:buSzTx/>
              <a:buFontTx/>
              <a:buNone/>
              <a:tabLst/>
              <a:defRPr/>
            </a:pPr>
            <a:endParaRPr kumimoji="0" sz="1013"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64" name="Shape 164"/>
          <p:cNvSpPr txBox="1"/>
          <p:nvPr/>
        </p:nvSpPr>
        <p:spPr>
          <a:xfrm>
            <a:off x="112853" y="6476893"/>
            <a:ext cx="529650" cy="261600"/>
          </a:xfrm>
          <a:prstGeom prst="rect">
            <a:avLst/>
          </a:prstGeom>
          <a:noFill/>
          <a:ln>
            <a:noFill/>
          </a:ln>
        </p:spPr>
        <p:txBody>
          <a:bodyPr wrap="square" lIns="51427" tIns="25706" rIns="51427" bIns="25706" anchor="t" anchorCtr="0">
            <a:noAutofit/>
          </a:bodyPr>
          <a:lstStyle/>
          <a:p>
            <a:pPr marL="0" marR="0" lvl="0" indent="0" algn="l" defTabSz="685800" rtl="0" eaLnBrk="0" fontAlgn="base" latinLnBrk="0" hangingPunct="0">
              <a:lnSpc>
                <a:spcPct val="100000"/>
              </a:lnSpc>
              <a:spcBef>
                <a:spcPts val="0"/>
              </a:spcBef>
              <a:spcAft>
                <a:spcPct val="0"/>
              </a:spcAft>
              <a:buClrTx/>
              <a:buSzTx/>
              <a:buFontTx/>
              <a:buNone/>
              <a:tabLst/>
              <a:defRPr/>
            </a:pPr>
            <a:fld id="{00000000-1234-1234-1234-123412341234}" type="slidenum">
              <a:rPr kumimoji="0" lang="en-US" sz="591" b="1" i="0" u="none" strike="noStrike" kern="1200" cap="none" spc="0" normalizeH="0" baseline="0" noProof="0">
                <a:ln>
                  <a:noFill/>
                </a:ln>
                <a:solidFill>
                  <a:srgbClr val="193571"/>
                </a:solidFill>
                <a:effectLst/>
                <a:uLnTx/>
                <a:uFillTx/>
                <a:latin typeface="Century Gothic"/>
                <a:ea typeface="Century Gothic"/>
                <a:cs typeface="Century Gothic"/>
                <a:sym typeface="Century Gothic"/>
              </a:rPr>
              <a:pPr marL="0" marR="0" lvl="0" indent="0" algn="l" defTabSz="685800" rtl="0" eaLnBrk="0" fontAlgn="base" latinLnBrk="0" hangingPunct="0">
                <a:lnSpc>
                  <a:spcPct val="100000"/>
                </a:lnSpc>
                <a:spcBef>
                  <a:spcPts val="0"/>
                </a:spcBef>
                <a:spcAft>
                  <a:spcPct val="0"/>
                </a:spcAft>
                <a:buClrTx/>
                <a:buSzTx/>
                <a:buFontTx/>
                <a:buNone/>
                <a:tabLst/>
                <a:defRPr/>
              </a:pPr>
              <a:t>‹#›</a:t>
            </a:fld>
            <a:endParaRPr kumimoji="0" lang="en-US" sz="591" b="1" i="0" u="none" strike="noStrike" kern="1200" cap="none" spc="0" normalizeH="0" baseline="0" noProof="0">
              <a:ln>
                <a:noFill/>
              </a:ln>
              <a:solidFill>
                <a:srgbClr val="19357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83231950"/>
      </p:ext>
    </p:extLst>
  </p:cSld>
  <p:clrMapOvr>
    <a:masterClrMapping/>
  </p:clrMapOvr>
  <p:transition spd="med">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8800" y="249238"/>
            <a:ext cx="8293100" cy="8001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435102"/>
            <a:ext cx="3733800" cy="469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35102"/>
            <a:ext cx="3733800" cy="46910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988804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5" name="Footer Placeholder 4"/>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6" name="Slide Number Placeholder 5"/>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pic>
        <p:nvPicPr>
          <p:cNvPr id="7" name="Picture 6" descr="A picture containing text, clipart, night sky&#10;&#10;Description automatically generated">
            <a:extLst>
              <a:ext uri="{FF2B5EF4-FFF2-40B4-BE49-F238E27FC236}">
                <a16:creationId xmlns:a16="http://schemas.microsoft.com/office/drawing/2014/main" id="{9C7DE481-5951-BE23-8208-BF6243A5088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0083"/>
            <a:ext cx="2614613" cy="1083826"/>
          </a:xfrm>
          <a:prstGeom prst="rect">
            <a:avLst/>
          </a:prstGeom>
        </p:spPr>
      </p:pic>
      <p:sp>
        <p:nvSpPr>
          <p:cNvPr id="8" name="TextBox 7">
            <a:extLst>
              <a:ext uri="{FF2B5EF4-FFF2-40B4-BE49-F238E27FC236}">
                <a16:creationId xmlns:a16="http://schemas.microsoft.com/office/drawing/2014/main" id="{AFEB65C8-01FB-9142-3741-4765C5057132}"/>
              </a:ext>
            </a:extLst>
          </p:cNvPr>
          <p:cNvSpPr txBox="1"/>
          <p:nvPr userDrawn="1"/>
        </p:nvSpPr>
        <p:spPr>
          <a:xfrm>
            <a:off x="2523432" y="80636"/>
            <a:ext cx="6620568" cy="600164"/>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prstClr val="white">
                    <a:lumMod val="95000"/>
                  </a:prstClr>
                </a:solidFill>
                <a:effectLst/>
                <a:uLnTx/>
                <a:uFillTx/>
                <a:latin typeface="Source Sans Pro SemiBold" panose="020B0604020202020204" pitchFamily="34" charset="0"/>
                <a:ea typeface="Source Sans Pro" panose="020B0503030403020204" pitchFamily="34" charset="0"/>
                <a:cs typeface="+mn-cs"/>
              </a:rPr>
              <a:t>2022 Pavement Recycling Summit</a:t>
            </a:r>
          </a:p>
        </p:txBody>
      </p:sp>
      <p:sp>
        <p:nvSpPr>
          <p:cNvPr id="9" name="Rectangle 8">
            <a:extLst>
              <a:ext uri="{FF2B5EF4-FFF2-40B4-BE49-F238E27FC236}">
                <a16:creationId xmlns:a16="http://schemas.microsoft.com/office/drawing/2014/main" id="{51304697-4CC3-4017-DAC2-7161AC33E6AA}"/>
              </a:ext>
            </a:extLst>
          </p:cNvPr>
          <p:cNvSpPr/>
          <p:nvPr userDrawn="1"/>
        </p:nvSpPr>
        <p:spPr>
          <a:xfrm>
            <a:off x="2614612" y="834152"/>
            <a:ext cx="6529388" cy="369204"/>
          </a:xfrm>
          <a:prstGeom prst="rect">
            <a:avLst/>
          </a:prstGeom>
          <a:solidFill>
            <a:srgbClr val="3C9650"/>
          </a:solidFill>
          <a:ln>
            <a:solidFill>
              <a:srgbClr val="3C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B11D14F-D0E7-F367-7420-ABB762EB0D7B}"/>
              </a:ext>
            </a:extLst>
          </p:cNvPr>
          <p:cNvSpPr txBox="1"/>
          <p:nvPr userDrawn="1"/>
        </p:nvSpPr>
        <p:spPr>
          <a:xfrm>
            <a:off x="3123701" y="787921"/>
            <a:ext cx="5900738"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95000"/>
                  </a:prstClr>
                </a:solidFill>
                <a:effectLst/>
                <a:uLnTx/>
                <a:uFillTx/>
                <a:latin typeface="Source Sans Pro SemiBold" panose="020B0603030403020204" pitchFamily="34" charset="0"/>
                <a:ea typeface="Source Sans Pro SemiBold" panose="020B0603030403020204" pitchFamily="34" charset="0"/>
                <a:cs typeface="+mn-cs"/>
              </a:rPr>
              <a:t>September 26-29 | Niagara Falls, ON | Canada</a:t>
            </a:r>
          </a:p>
        </p:txBody>
      </p:sp>
      <p:pic>
        <p:nvPicPr>
          <p:cNvPr id="11" name="Picture 10" descr="A large waterfall with a boat in front of it&#10;&#10;Description automatically generated with medium confidence">
            <a:extLst>
              <a:ext uri="{FF2B5EF4-FFF2-40B4-BE49-F238E27FC236}">
                <a16:creationId xmlns:a16="http://schemas.microsoft.com/office/drawing/2014/main" id="{496DC6FC-A321-FE04-C05F-D337BE841E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875457" y="4049309"/>
            <a:ext cx="5393084" cy="2141750"/>
          </a:xfrm>
          <a:prstGeom prst="rect">
            <a:avLst/>
          </a:prstGeom>
          <a:ln w="28575">
            <a:solidFill>
              <a:schemeClr val="bg1"/>
            </a:solidFill>
            <a:extLst>
              <a:ext uri="{C807C97D-BFC1-408E-A445-0C87EB9F89A2}">
                <ask:lineSketchStyleProps xmlns="" xmlns:ask="http://schemas.microsoft.com/office/drawing/2018/sketchyshapes" sd="2917731994">
                  <a:custGeom>
                    <a:avLst/>
                    <a:gdLst>
                      <a:gd name="connsiteX0" fmla="*/ 0 w 7190779"/>
                      <a:gd name="connsiteY0" fmla="*/ 0 h 2141750"/>
                      <a:gd name="connsiteX1" fmla="*/ 383508 w 7190779"/>
                      <a:gd name="connsiteY1" fmla="*/ 0 h 2141750"/>
                      <a:gd name="connsiteX2" fmla="*/ 1126555 w 7190779"/>
                      <a:gd name="connsiteY2" fmla="*/ 0 h 2141750"/>
                      <a:gd name="connsiteX3" fmla="*/ 1510064 w 7190779"/>
                      <a:gd name="connsiteY3" fmla="*/ 0 h 2141750"/>
                      <a:gd name="connsiteX4" fmla="*/ 1965480 w 7190779"/>
                      <a:gd name="connsiteY4" fmla="*/ 0 h 2141750"/>
                      <a:gd name="connsiteX5" fmla="*/ 2564711 w 7190779"/>
                      <a:gd name="connsiteY5" fmla="*/ 0 h 2141750"/>
                      <a:gd name="connsiteX6" fmla="*/ 2948219 w 7190779"/>
                      <a:gd name="connsiteY6" fmla="*/ 0 h 2141750"/>
                      <a:gd name="connsiteX7" fmla="*/ 3331728 w 7190779"/>
                      <a:gd name="connsiteY7" fmla="*/ 0 h 2141750"/>
                      <a:gd name="connsiteX8" fmla="*/ 3715236 w 7190779"/>
                      <a:gd name="connsiteY8" fmla="*/ 0 h 2141750"/>
                      <a:gd name="connsiteX9" fmla="*/ 4098744 w 7190779"/>
                      <a:gd name="connsiteY9" fmla="*/ 0 h 2141750"/>
                      <a:gd name="connsiteX10" fmla="*/ 4769883 w 7190779"/>
                      <a:gd name="connsiteY10" fmla="*/ 0 h 2141750"/>
                      <a:gd name="connsiteX11" fmla="*/ 5225299 w 7190779"/>
                      <a:gd name="connsiteY11" fmla="*/ 0 h 2141750"/>
                      <a:gd name="connsiteX12" fmla="*/ 5824531 w 7190779"/>
                      <a:gd name="connsiteY12" fmla="*/ 0 h 2141750"/>
                      <a:gd name="connsiteX13" fmla="*/ 6495670 w 7190779"/>
                      <a:gd name="connsiteY13" fmla="*/ 0 h 2141750"/>
                      <a:gd name="connsiteX14" fmla="*/ 7190779 w 7190779"/>
                      <a:gd name="connsiteY14" fmla="*/ 0 h 2141750"/>
                      <a:gd name="connsiteX15" fmla="*/ 7190779 w 7190779"/>
                      <a:gd name="connsiteY15" fmla="*/ 471185 h 2141750"/>
                      <a:gd name="connsiteX16" fmla="*/ 7190779 w 7190779"/>
                      <a:gd name="connsiteY16" fmla="*/ 1049458 h 2141750"/>
                      <a:gd name="connsiteX17" fmla="*/ 7190779 w 7190779"/>
                      <a:gd name="connsiteY17" fmla="*/ 1606313 h 2141750"/>
                      <a:gd name="connsiteX18" fmla="*/ 7190779 w 7190779"/>
                      <a:gd name="connsiteY18" fmla="*/ 2141750 h 2141750"/>
                      <a:gd name="connsiteX19" fmla="*/ 6447732 w 7190779"/>
                      <a:gd name="connsiteY19" fmla="*/ 2141750 h 2141750"/>
                      <a:gd name="connsiteX20" fmla="*/ 5704685 w 7190779"/>
                      <a:gd name="connsiteY20" fmla="*/ 2141750 h 2141750"/>
                      <a:gd name="connsiteX21" fmla="*/ 5033545 w 7190779"/>
                      <a:gd name="connsiteY21" fmla="*/ 2141750 h 2141750"/>
                      <a:gd name="connsiteX22" fmla="*/ 4650037 w 7190779"/>
                      <a:gd name="connsiteY22" fmla="*/ 2141750 h 2141750"/>
                      <a:gd name="connsiteX23" fmla="*/ 3906990 w 7190779"/>
                      <a:gd name="connsiteY23" fmla="*/ 2141750 h 2141750"/>
                      <a:gd name="connsiteX24" fmla="*/ 3307758 w 7190779"/>
                      <a:gd name="connsiteY24" fmla="*/ 2141750 h 2141750"/>
                      <a:gd name="connsiteX25" fmla="*/ 2564711 w 7190779"/>
                      <a:gd name="connsiteY25" fmla="*/ 2141750 h 2141750"/>
                      <a:gd name="connsiteX26" fmla="*/ 1821664 w 7190779"/>
                      <a:gd name="connsiteY26" fmla="*/ 2141750 h 2141750"/>
                      <a:gd name="connsiteX27" fmla="*/ 1294340 w 7190779"/>
                      <a:gd name="connsiteY27" fmla="*/ 2141750 h 2141750"/>
                      <a:gd name="connsiteX28" fmla="*/ 551293 w 7190779"/>
                      <a:gd name="connsiteY28" fmla="*/ 2141750 h 2141750"/>
                      <a:gd name="connsiteX29" fmla="*/ 0 w 7190779"/>
                      <a:gd name="connsiteY29" fmla="*/ 2141750 h 2141750"/>
                      <a:gd name="connsiteX30" fmla="*/ 0 w 7190779"/>
                      <a:gd name="connsiteY30" fmla="*/ 1563478 h 2141750"/>
                      <a:gd name="connsiteX31" fmla="*/ 0 w 7190779"/>
                      <a:gd name="connsiteY31" fmla="*/ 1006623 h 2141750"/>
                      <a:gd name="connsiteX32" fmla="*/ 0 w 7190779"/>
                      <a:gd name="connsiteY32" fmla="*/ 0 h 214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190779" h="2141750" fill="none" extrusionOk="0">
                        <a:moveTo>
                          <a:pt x="0" y="0"/>
                        </a:moveTo>
                        <a:cubicBezTo>
                          <a:pt x="80958" y="-7841"/>
                          <a:pt x="210656" y="2552"/>
                          <a:pt x="383508" y="0"/>
                        </a:cubicBezTo>
                        <a:cubicBezTo>
                          <a:pt x="556360" y="-2552"/>
                          <a:pt x="805365" y="78055"/>
                          <a:pt x="1126555" y="0"/>
                        </a:cubicBezTo>
                        <a:cubicBezTo>
                          <a:pt x="1447745" y="-78055"/>
                          <a:pt x="1387461" y="35960"/>
                          <a:pt x="1510064" y="0"/>
                        </a:cubicBezTo>
                        <a:cubicBezTo>
                          <a:pt x="1632667" y="-35960"/>
                          <a:pt x="1766004" y="33645"/>
                          <a:pt x="1965480" y="0"/>
                        </a:cubicBezTo>
                        <a:cubicBezTo>
                          <a:pt x="2164956" y="-33645"/>
                          <a:pt x="2325200" y="1913"/>
                          <a:pt x="2564711" y="0"/>
                        </a:cubicBezTo>
                        <a:cubicBezTo>
                          <a:pt x="2804222" y="-1913"/>
                          <a:pt x="2808586" y="14629"/>
                          <a:pt x="2948219" y="0"/>
                        </a:cubicBezTo>
                        <a:cubicBezTo>
                          <a:pt x="3087852" y="-14629"/>
                          <a:pt x="3228071" y="46006"/>
                          <a:pt x="3331728" y="0"/>
                        </a:cubicBezTo>
                        <a:cubicBezTo>
                          <a:pt x="3435385" y="-46006"/>
                          <a:pt x="3564397" y="40553"/>
                          <a:pt x="3715236" y="0"/>
                        </a:cubicBezTo>
                        <a:cubicBezTo>
                          <a:pt x="3866075" y="-40553"/>
                          <a:pt x="3918636" y="16778"/>
                          <a:pt x="4098744" y="0"/>
                        </a:cubicBezTo>
                        <a:cubicBezTo>
                          <a:pt x="4278852" y="-16778"/>
                          <a:pt x="4515722" y="10690"/>
                          <a:pt x="4769883" y="0"/>
                        </a:cubicBezTo>
                        <a:cubicBezTo>
                          <a:pt x="5024044" y="-10690"/>
                          <a:pt x="5073486" y="40634"/>
                          <a:pt x="5225299" y="0"/>
                        </a:cubicBezTo>
                        <a:cubicBezTo>
                          <a:pt x="5377112" y="-40634"/>
                          <a:pt x="5696192" y="16673"/>
                          <a:pt x="5824531" y="0"/>
                        </a:cubicBezTo>
                        <a:cubicBezTo>
                          <a:pt x="5952870" y="-16673"/>
                          <a:pt x="6353376" y="64830"/>
                          <a:pt x="6495670" y="0"/>
                        </a:cubicBezTo>
                        <a:cubicBezTo>
                          <a:pt x="6637964" y="-64830"/>
                          <a:pt x="6863805" y="47151"/>
                          <a:pt x="7190779" y="0"/>
                        </a:cubicBezTo>
                        <a:cubicBezTo>
                          <a:pt x="7191801" y="125683"/>
                          <a:pt x="7167071" y="306369"/>
                          <a:pt x="7190779" y="471185"/>
                        </a:cubicBezTo>
                        <a:cubicBezTo>
                          <a:pt x="7214487" y="636002"/>
                          <a:pt x="7175142" y="784381"/>
                          <a:pt x="7190779" y="1049458"/>
                        </a:cubicBezTo>
                        <a:cubicBezTo>
                          <a:pt x="7206416" y="1314535"/>
                          <a:pt x="7144405" y="1386023"/>
                          <a:pt x="7190779" y="1606313"/>
                        </a:cubicBezTo>
                        <a:cubicBezTo>
                          <a:pt x="7237153" y="1826603"/>
                          <a:pt x="7184519" y="1956419"/>
                          <a:pt x="7190779" y="2141750"/>
                        </a:cubicBezTo>
                        <a:cubicBezTo>
                          <a:pt x="6871313" y="2177254"/>
                          <a:pt x="6804700" y="2117546"/>
                          <a:pt x="6447732" y="2141750"/>
                        </a:cubicBezTo>
                        <a:cubicBezTo>
                          <a:pt x="6090764" y="2165954"/>
                          <a:pt x="5864514" y="2138613"/>
                          <a:pt x="5704685" y="2141750"/>
                        </a:cubicBezTo>
                        <a:cubicBezTo>
                          <a:pt x="5544856" y="2144887"/>
                          <a:pt x="5210714" y="2119605"/>
                          <a:pt x="5033545" y="2141750"/>
                        </a:cubicBezTo>
                        <a:cubicBezTo>
                          <a:pt x="4856376" y="2163895"/>
                          <a:pt x="4839737" y="2138506"/>
                          <a:pt x="4650037" y="2141750"/>
                        </a:cubicBezTo>
                        <a:cubicBezTo>
                          <a:pt x="4460337" y="2144994"/>
                          <a:pt x="4206938" y="2136167"/>
                          <a:pt x="3906990" y="2141750"/>
                        </a:cubicBezTo>
                        <a:cubicBezTo>
                          <a:pt x="3607042" y="2147333"/>
                          <a:pt x="3536598" y="2099420"/>
                          <a:pt x="3307758" y="2141750"/>
                        </a:cubicBezTo>
                        <a:cubicBezTo>
                          <a:pt x="3078918" y="2184080"/>
                          <a:pt x="2858098" y="2121764"/>
                          <a:pt x="2564711" y="2141750"/>
                        </a:cubicBezTo>
                        <a:cubicBezTo>
                          <a:pt x="2271324" y="2161736"/>
                          <a:pt x="1980199" y="2103657"/>
                          <a:pt x="1821664" y="2141750"/>
                        </a:cubicBezTo>
                        <a:cubicBezTo>
                          <a:pt x="1663129" y="2179843"/>
                          <a:pt x="1438165" y="2088190"/>
                          <a:pt x="1294340" y="2141750"/>
                        </a:cubicBezTo>
                        <a:cubicBezTo>
                          <a:pt x="1150515" y="2195310"/>
                          <a:pt x="819045" y="2123767"/>
                          <a:pt x="551293" y="2141750"/>
                        </a:cubicBezTo>
                        <a:cubicBezTo>
                          <a:pt x="283541" y="2159733"/>
                          <a:pt x="180489" y="2094667"/>
                          <a:pt x="0" y="2141750"/>
                        </a:cubicBezTo>
                        <a:cubicBezTo>
                          <a:pt x="-6175" y="1942538"/>
                          <a:pt x="53693" y="1730197"/>
                          <a:pt x="0" y="1563478"/>
                        </a:cubicBezTo>
                        <a:cubicBezTo>
                          <a:pt x="-53693" y="1396759"/>
                          <a:pt x="38287" y="1269546"/>
                          <a:pt x="0" y="1006623"/>
                        </a:cubicBezTo>
                        <a:cubicBezTo>
                          <a:pt x="-38287" y="743700"/>
                          <a:pt x="20467" y="279268"/>
                          <a:pt x="0" y="0"/>
                        </a:cubicBezTo>
                        <a:close/>
                      </a:path>
                      <a:path w="7190779" h="2141750" stroke="0" extrusionOk="0">
                        <a:moveTo>
                          <a:pt x="0" y="0"/>
                        </a:moveTo>
                        <a:cubicBezTo>
                          <a:pt x="266053" y="-3755"/>
                          <a:pt x="500369" y="11776"/>
                          <a:pt x="671139" y="0"/>
                        </a:cubicBezTo>
                        <a:cubicBezTo>
                          <a:pt x="841909" y="-11776"/>
                          <a:pt x="1087715" y="56020"/>
                          <a:pt x="1198463" y="0"/>
                        </a:cubicBezTo>
                        <a:cubicBezTo>
                          <a:pt x="1309211" y="-56020"/>
                          <a:pt x="1570624" y="2364"/>
                          <a:pt x="1725787" y="0"/>
                        </a:cubicBezTo>
                        <a:cubicBezTo>
                          <a:pt x="1880950" y="-2364"/>
                          <a:pt x="2056834" y="7371"/>
                          <a:pt x="2181203" y="0"/>
                        </a:cubicBezTo>
                        <a:cubicBezTo>
                          <a:pt x="2305572" y="-7371"/>
                          <a:pt x="2439670" y="45601"/>
                          <a:pt x="2564711" y="0"/>
                        </a:cubicBezTo>
                        <a:cubicBezTo>
                          <a:pt x="2689752" y="-45601"/>
                          <a:pt x="2906559" y="25028"/>
                          <a:pt x="3020127" y="0"/>
                        </a:cubicBezTo>
                        <a:cubicBezTo>
                          <a:pt x="3133695" y="-25028"/>
                          <a:pt x="3430474" y="48845"/>
                          <a:pt x="3691267" y="0"/>
                        </a:cubicBezTo>
                        <a:cubicBezTo>
                          <a:pt x="3952060" y="-48845"/>
                          <a:pt x="4067249" y="38904"/>
                          <a:pt x="4362406" y="0"/>
                        </a:cubicBezTo>
                        <a:cubicBezTo>
                          <a:pt x="4657563" y="-38904"/>
                          <a:pt x="4631154" y="45588"/>
                          <a:pt x="4745914" y="0"/>
                        </a:cubicBezTo>
                        <a:cubicBezTo>
                          <a:pt x="4860674" y="-45588"/>
                          <a:pt x="5009202" y="24495"/>
                          <a:pt x="5129422" y="0"/>
                        </a:cubicBezTo>
                        <a:cubicBezTo>
                          <a:pt x="5249642" y="-24495"/>
                          <a:pt x="5596749" y="70128"/>
                          <a:pt x="5728654" y="0"/>
                        </a:cubicBezTo>
                        <a:cubicBezTo>
                          <a:pt x="5860559" y="-70128"/>
                          <a:pt x="6250459" y="19607"/>
                          <a:pt x="6399793" y="0"/>
                        </a:cubicBezTo>
                        <a:cubicBezTo>
                          <a:pt x="6549127" y="-19607"/>
                          <a:pt x="6999899" y="84665"/>
                          <a:pt x="7190779" y="0"/>
                        </a:cubicBezTo>
                        <a:cubicBezTo>
                          <a:pt x="7204445" y="178682"/>
                          <a:pt x="7165024" y="325470"/>
                          <a:pt x="7190779" y="514020"/>
                        </a:cubicBezTo>
                        <a:cubicBezTo>
                          <a:pt x="7216534" y="702570"/>
                          <a:pt x="7168259" y="882563"/>
                          <a:pt x="7190779" y="1049458"/>
                        </a:cubicBezTo>
                        <a:cubicBezTo>
                          <a:pt x="7213299" y="1216353"/>
                          <a:pt x="7146941" y="1412067"/>
                          <a:pt x="7190779" y="1606313"/>
                        </a:cubicBezTo>
                        <a:cubicBezTo>
                          <a:pt x="7234617" y="1800560"/>
                          <a:pt x="7160183" y="1983690"/>
                          <a:pt x="7190779" y="2141750"/>
                        </a:cubicBezTo>
                        <a:cubicBezTo>
                          <a:pt x="7073624" y="2176415"/>
                          <a:pt x="6889408" y="2123163"/>
                          <a:pt x="6807271" y="2141750"/>
                        </a:cubicBezTo>
                        <a:cubicBezTo>
                          <a:pt x="6725134" y="2160337"/>
                          <a:pt x="6482587" y="2107113"/>
                          <a:pt x="6279947" y="2141750"/>
                        </a:cubicBezTo>
                        <a:cubicBezTo>
                          <a:pt x="6077307" y="2176387"/>
                          <a:pt x="6069834" y="2101861"/>
                          <a:pt x="5896439" y="2141750"/>
                        </a:cubicBezTo>
                        <a:cubicBezTo>
                          <a:pt x="5723044" y="2181639"/>
                          <a:pt x="5478228" y="2115255"/>
                          <a:pt x="5153392" y="2141750"/>
                        </a:cubicBezTo>
                        <a:cubicBezTo>
                          <a:pt x="4828556" y="2168245"/>
                          <a:pt x="4820612" y="2136145"/>
                          <a:pt x="4697976" y="2141750"/>
                        </a:cubicBezTo>
                        <a:cubicBezTo>
                          <a:pt x="4575340" y="2147355"/>
                          <a:pt x="4192153" y="2122705"/>
                          <a:pt x="4026836" y="2141750"/>
                        </a:cubicBezTo>
                        <a:cubicBezTo>
                          <a:pt x="3861519" y="2160795"/>
                          <a:pt x="3746254" y="2101617"/>
                          <a:pt x="3643328" y="2141750"/>
                        </a:cubicBezTo>
                        <a:cubicBezTo>
                          <a:pt x="3540402" y="2181883"/>
                          <a:pt x="3239711" y="2111767"/>
                          <a:pt x="3116004" y="2141750"/>
                        </a:cubicBezTo>
                        <a:cubicBezTo>
                          <a:pt x="2992297" y="2171733"/>
                          <a:pt x="2557046" y="2065069"/>
                          <a:pt x="2372957" y="2141750"/>
                        </a:cubicBezTo>
                        <a:cubicBezTo>
                          <a:pt x="2188868" y="2218431"/>
                          <a:pt x="1924158" y="2087545"/>
                          <a:pt x="1773725" y="2141750"/>
                        </a:cubicBezTo>
                        <a:cubicBezTo>
                          <a:pt x="1623292" y="2195955"/>
                          <a:pt x="1367395" y="2073868"/>
                          <a:pt x="1102586" y="2141750"/>
                        </a:cubicBezTo>
                        <a:cubicBezTo>
                          <a:pt x="837777" y="2209632"/>
                          <a:pt x="872427" y="2140829"/>
                          <a:pt x="719078" y="2141750"/>
                        </a:cubicBezTo>
                        <a:cubicBezTo>
                          <a:pt x="565729" y="2142671"/>
                          <a:pt x="302262" y="2139040"/>
                          <a:pt x="0" y="2141750"/>
                        </a:cubicBezTo>
                        <a:cubicBezTo>
                          <a:pt x="-27635" y="2012614"/>
                          <a:pt x="9211" y="1832921"/>
                          <a:pt x="0" y="1584895"/>
                        </a:cubicBezTo>
                        <a:cubicBezTo>
                          <a:pt x="-9211" y="1336870"/>
                          <a:pt x="28972" y="1274883"/>
                          <a:pt x="0" y="1070875"/>
                        </a:cubicBezTo>
                        <a:cubicBezTo>
                          <a:pt x="-28972" y="866867"/>
                          <a:pt x="57571" y="720903"/>
                          <a:pt x="0" y="535438"/>
                        </a:cubicBezTo>
                        <a:cubicBezTo>
                          <a:pt x="-57571" y="349973"/>
                          <a:pt x="39945" y="163154"/>
                          <a:pt x="0" y="0"/>
                        </a:cubicBezTo>
                        <a:close/>
                      </a:path>
                    </a:pathLst>
                  </a:custGeom>
                  <ask:type>
                    <ask:lineSketchNone/>
                  </ask:type>
                </ask:lineSketchStyleProps>
              </a:ext>
            </a:extLst>
          </a:ln>
        </p:spPr>
      </p:pic>
    </p:spTree>
    <p:extLst>
      <p:ext uri="{BB962C8B-B14F-4D97-AF65-F5344CB8AC3E}">
        <p14:creationId xmlns:p14="http://schemas.microsoft.com/office/powerpoint/2010/main" val="1312876135"/>
      </p:ext>
    </p:extLst>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5" name="Footer Placeholder 4"/>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6" name="Slide Number Placeholder 5"/>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spTree>
    <p:extLst>
      <p:ext uri="{BB962C8B-B14F-4D97-AF65-F5344CB8AC3E}">
        <p14:creationId xmlns:p14="http://schemas.microsoft.com/office/powerpoint/2010/main" val="190928813"/>
      </p:ext>
    </p:extLst>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5" name="Footer Placeholder 4"/>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6" name="Slide Number Placeholder 5"/>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pic>
        <p:nvPicPr>
          <p:cNvPr id="7" name="Picture 6" descr="A picture containing text, green, outdoor, sign&#10;&#10;Description automatically generated">
            <a:extLst>
              <a:ext uri="{FF2B5EF4-FFF2-40B4-BE49-F238E27FC236}">
                <a16:creationId xmlns:a16="http://schemas.microsoft.com/office/drawing/2014/main" id="{AFCCB125-5A2A-12E5-ACA3-74491F7A04D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52"/>
          <a:stretch/>
        </p:blipFill>
        <p:spPr>
          <a:xfrm>
            <a:off x="0" y="220980"/>
            <a:ext cx="9148763" cy="2407920"/>
          </a:xfrm>
          <a:prstGeom prst="rect">
            <a:avLst/>
          </a:prstGeom>
        </p:spPr>
      </p:pic>
      <p:sp>
        <p:nvSpPr>
          <p:cNvPr id="8" name="Rectangle 7">
            <a:extLst>
              <a:ext uri="{FF2B5EF4-FFF2-40B4-BE49-F238E27FC236}">
                <a16:creationId xmlns:a16="http://schemas.microsoft.com/office/drawing/2014/main" id="{FE51039D-9761-AFE3-F559-794246F82585}"/>
              </a:ext>
            </a:extLst>
          </p:cNvPr>
          <p:cNvSpPr/>
          <p:nvPr userDrawn="1"/>
        </p:nvSpPr>
        <p:spPr>
          <a:xfrm>
            <a:off x="0" y="12066"/>
            <a:ext cx="9144000" cy="273684"/>
          </a:xfrm>
          <a:prstGeom prst="rect">
            <a:avLst/>
          </a:prstGeom>
          <a:solidFill>
            <a:srgbClr val="3C9650"/>
          </a:solidFill>
          <a:ln>
            <a:solidFill>
              <a:srgbClr val="3C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CA34877-58E7-311A-0417-6C53FFD3AD51}"/>
              </a:ext>
            </a:extLst>
          </p:cNvPr>
          <p:cNvSpPr/>
          <p:nvPr userDrawn="1"/>
        </p:nvSpPr>
        <p:spPr>
          <a:xfrm>
            <a:off x="1195387" y="3810001"/>
            <a:ext cx="6757988" cy="457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8032261"/>
      </p:ext>
    </p:extLst>
  </p:cSld>
  <p:clrMapOvr>
    <a:masterClrMapping/>
  </p:clrMapOvr>
  <p:transition spd="slow">
    <p:push dir="u"/>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6" name="Footer Placeholder 5"/>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7" name="Slide Number Placeholder 6"/>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spTree>
    <p:extLst>
      <p:ext uri="{BB962C8B-B14F-4D97-AF65-F5344CB8AC3E}">
        <p14:creationId xmlns:p14="http://schemas.microsoft.com/office/powerpoint/2010/main" val="3968644475"/>
      </p:ext>
    </p:extLst>
  </p:cSld>
  <p:clrMapOvr>
    <a:masterClrMapping/>
  </p:clrMapOvr>
  <p:transition spd="slow">
    <p:push dir="u"/>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8" name="Footer Placeholder 7"/>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9" name="Slide Number Placeholder 8"/>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spTree>
    <p:extLst>
      <p:ext uri="{BB962C8B-B14F-4D97-AF65-F5344CB8AC3E}">
        <p14:creationId xmlns:p14="http://schemas.microsoft.com/office/powerpoint/2010/main" val="1071304497"/>
      </p:ext>
    </p:extLst>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4" name="Footer Placeholder 3"/>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5" name="Slide Number Placeholder 4"/>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spTree>
    <p:extLst>
      <p:ext uri="{BB962C8B-B14F-4D97-AF65-F5344CB8AC3E}">
        <p14:creationId xmlns:p14="http://schemas.microsoft.com/office/powerpoint/2010/main" val="437884402"/>
      </p:ext>
    </p:extLst>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3" name="Footer Placeholder 2"/>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4" name="Slide Number Placeholder 3"/>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spTree>
    <p:extLst>
      <p:ext uri="{BB962C8B-B14F-4D97-AF65-F5344CB8AC3E}">
        <p14:creationId xmlns:p14="http://schemas.microsoft.com/office/powerpoint/2010/main" val="3010409117"/>
      </p:ext>
    </p:extLst>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6" name="Footer Placeholder 5"/>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7" name="Slide Number Placeholder 6"/>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spTree>
    <p:extLst>
      <p:ext uri="{BB962C8B-B14F-4D97-AF65-F5344CB8AC3E}">
        <p14:creationId xmlns:p14="http://schemas.microsoft.com/office/powerpoint/2010/main" val="3338570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70038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6" name="Footer Placeholder 5"/>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7" name="Slide Number Placeholder 6"/>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spTree>
    <p:extLst>
      <p:ext uri="{BB962C8B-B14F-4D97-AF65-F5344CB8AC3E}">
        <p14:creationId xmlns:p14="http://schemas.microsoft.com/office/powerpoint/2010/main" val="3766892603"/>
      </p:ext>
    </p:extLst>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5" name="Footer Placeholder 4"/>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6" name="Slide Number Placeholder 5"/>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spTree>
    <p:extLst>
      <p:ext uri="{BB962C8B-B14F-4D97-AF65-F5344CB8AC3E}">
        <p14:creationId xmlns:p14="http://schemas.microsoft.com/office/powerpoint/2010/main" val="11094616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685800">
              <a:defRPr/>
            </a:pPr>
            <a:fld id="{18333404-12AE-4D83-B294-FDD7B98FAA52}" type="datetimeFigureOut">
              <a:rPr lang="en-US" smtClean="0">
                <a:solidFill>
                  <a:srgbClr val="193549">
                    <a:tint val="75000"/>
                  </a:srgbClr>
                </a:solidFill>
              </a:rPr>
              <a:pPr defTabSz="685800">
                <a:defRPr/>
              </a:pPr>
              <a:t>5/15/2023</a:t>
            </a:fld>
            <a:endParaRPr lang="en-US">
              <a:solidFill>
                <a:srgbClr val="193549">
                  <a:tint val="75000"/>
                </a:srgbClr>
              </a:solidFill>
            </a:endParaRPr>
          </a:p>
        </p:txBody>
      </p:sp>
      <p:sp>
        <p:nvSpPr>
          <p:cNvPr id="5" name="Footer Placeholder 4"/>
          <p:cNvSpPr>
            <a:spLocks noGrp="1"/>
          </p:cNvSpPr>
          <p:nvPr>
            <p:ph type="ftr" sz="quarter" idx="11"/>
          </p:nvPr>
        </p:nvSpPr>
        <p:spPr/>
        <p:txBody>
          <a:bodyPr/>
          <a:lstStyle/>
          <a:p>
            <a:pPr defTabSz="685800">
              <a:defRPr/>
            </a:pPr>
            <a:endParaRPr lang="en-US">
              <a:solidFill>
                <a:srgbClr val="193549">
                  <a:tint val="75000"/>
                </a:srgbClr>
              </a:solidFill>
            </a:endParaRPr>
          </a:p>
        </p:txBody>
      </p:sp>
      <p:sp>
        <p:nvSpPr>
          <p:cNvPr id="6" name="Slide Number Placeholder 5"/>
          <p:cNvSpPr>
            <a:spLocks noGrp="1"/>
          </p:cNvSpPr>
          <p:nvPr>
            <p:ph type="sldNum" sz="quarter" idx="12"/>
          </p:nvPr>
        </p:nvSpPr>
        <p:spPr/>
        <p:txBody>
          <a:bodyPr/>
          <a:lstStyle/>
          <a:p>
            <a:pPr defTabSz="685800">
              <a:defRPr/>
            </a:pPr>
            <a:fld id="{49BB75FB-5448-4895-BBDA-DB9842099875}" type="slidenum">
              <a:rPr lang="en-US" smtClean="0">
                <a:solidFill>
                  <a:srgbClr val="193549">
                    <a:tint val="75000"/>
                  </a:srgbClr>
                </a:solidFill>
              </a:rPr>
              <a:pPr defTabSz="685800">
                <a:defRPr/>
              </a:pPr>
              <a:t>‹#›</a:t>
            </a:fld>
            <a:endParaRPr lang="en-US">
              <a:solidFill>
                <a:srgbClr val="193549">
                  <a:tint val="75000"/>
                </a:srgbClr>
              </a:solidFill>
            </a:endParaRPr>
          </a:p>
        </p:txBody>
      </p:sp>
    </p:spTree>
    <p:extLst>
      <p:ext uri="{BB962C8B-B14F-4D97-AF65-F5344CB8AC3E}">
        <p14:creationId xmlns:p14="http://schemas.microsoft.com/office/powerpoint/2010/main" val="3047320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Full Color Option_Blank">
    <p:spTree>
      <p:nvGrpSpPr>
        <p:cNvPr id="1" name="Shape 160"/>
        <p:cNvGrpSpPr/>
        <p:nvPr/>
      </p:nvGrpSpPr>
      <p:grpSpPr>
        <a:xfrm>
          <a:off x="0" y="0"/>
          <a:ext cx="0" cy="0"/>
          <a:chOff x="0" y="0"/>
          <a:chExt cx="0" cy="0"/>
        </a:xfrm>
      </p:grpSpPr>
      <p:sp>
        <p:nvSpPr>
          <p:cNvPr id="161" name="Shape 161"/>
          <p:cNvSpPr/>
          <p:nvPr/>
        </p:nvSpPr>
        <p:spPr>
          <a:xfrm>
            <a:off x="-1" y="0"/>
            <a:ext cx="9180225" cy="6858000"/>
          </a:xfrm>
          <a:prstGeom prst="rect">
            <a:avLst/>
          </a:prstGeom>
          <a:gradFill>
            <a:gsLst>
              <a:gs pos="0">
                <a:srgbClr val="224797"/>
              </a:gs>
              <a:gs pos="50000">
                <a:schemeClr val="dk2"/>
              </a:gs>
              <a:gs pos="100000">
                <a:srgbClr val="193571"/>
              </a:gs>
            </a:gsLst>
            <a:lin ang="16200038" scaled="0"/>
          </a:gradFill>
          <a:ln w="9525" cap="flat" cmpd="sng">
            <a:solidFill>
              <a:srgbClr val="217E7C"/>
            </a:solidFill>
            <a:prstDash val="solid"/>
            <a:round/>
            <a:headEnd type="none" w="med" len="med"/>
            <a:tailEnd type="none" w="med" len="med"/>
          </a:ln>
          <a:effectLst>
            <a:outerShdw blurRad="40000" dist="23000" dir="5400000" rotWithShape="0">
              <a:srgbClr val="000000">
                <a:alpha val="34900"/>
              </a:srgbClr>
            </a:outerShdw>
          </a:effectLst>
        </p:spPr>
        <p:txBody>
          <a:bodyPr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162" name="Shape 162"/>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8139149" y="6250411"/>
            <a:ext cx="712575" cy="350700"/>
          </a:xfrm>
          <a:prstGeom prst="rect">
            <a:avLst/>
          </a:prstGeom>
          <a:noFill/>
          <a:ln>
            <a:noFill/>
          </a:ln>
        </p:spPr>
      </p:pic>
      <p:sp>
        <p:nvSpPr>
          <p:cNvPr id="163" name="Shape 163"/>
          <p:cNvSpPr/>
          <p:nvPr/>
        </p:nvSpPr>
        <p:spPr>
          <a:xfrm>
            <a:off x="0" y="6363184"/>
            <a:ext cx="5132025" cy="494700"/>
          </a:xfrm>
          <a:custGeom>
            <a:avLst/>
            <a:gdLst/>
            <a:ahLst/>
            <a:cxnLst/>
            <a:rect l="0" t="0" r="0" b="0"/>
            <a:pathLst>
              <a:path w="120000" h="120000" extrusionOk="0">
                <a:moveTo>
                  <a:pt x="0" y="0"/>
                </a:moveTo>
                <a:lnTo>
                  <a:pt x="120000" y="120000"/>
                </a:lnTo>
                <a:lnTo>
                  <a:pt x="0" y="120000"/>
                </a:lnTo>
                <a:lnTo>
                  <a:pt x="0" y="0"/>
                </a:lnTo>
                <a:close/>
              </a:path>
            </a:pathLst>
          </a:custGeom>
          <a:solidFill>
            <a:srgbClr val="E2C536"/>
          </a:solidFill>
          <a:ln>
            <a:noFill/>
          </a:ln>
        </p:spPr>
        <p:txBody>
          <a:bodyPr wrap="square" lIns="68569" tIns="34275" rIns="68569" bIns="3427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64" name="Shape 164"/>
          <p:cNvSpPr txBox="1"/>
          <p:nvPr/>
        </p:nvSpPr>
        <p:spPr>
          <a:xfrm>
            <a:off x="112853" y="6476893"/>
            <a:ext cx="529650" cy="261600"/>
          </a:xfrm>
          <a:prstGeom prst="rect">
            <a:avLst/>
          </a:prstGeom>
          <a:noFill/>
          <a:ln>
            <a:noFill/>
          </a:ln>
        </p:spPr>
        <p:txBody>
          <a:bodyPr wrap="square" lIns="68569" tIns="34275" rIns="68569" bIns="342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788" b="1" i="0" u="none" strike="noStrike" kern="1200" cap="none" spc="0" normalizeH="0" baseline="0" noProof="0">
                <a:ln>
                  <a:noFill/>
                </a:ln>
                <a:solidFill>
                  <a:srgbClr val="193571"/>
                </a:solidFill>
                <a:effectLst/>
                <a:uLnTx/>
                <a:uFillTx/>
                <a:latin typeface="Century Gothic"/>
                <a:ea typeface="Century Gothic"/>
                <a:cs typeface="Century Gothic"/>
                <a:sym typeface="Century Gothic"/>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788" b="1" i="0" u="none" strike="noStrike" kern="1200" cap="none" spc="0" normalizeH="0" baseline="0" noProof="0">
              <a:ln>
                <a:noFill/>
              </a:ln>
              <a:solidFill>
                <a:srgbClr val="193571"/>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456340717"/>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Tree>
    <p:extLst>
      <p:ext uri="{BB962C8B-B14F-4D97-AF65-F5344CB8AC3E}">
        <p14:creationId xmlns:p14="http://schemas.microsoft.com/office/powerpoint/2010/main" val="3977618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435102"/>
            <a:ext cx="3733800" cy="46910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435102"/>
            <a:ext cx="3733800" cy="46910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6932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20802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00516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7067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3.jpe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8.jpe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3C3A5-8C36-493B-9C43-E648E8BDCDA1}"/>
              </a:ext>
            </a:extLst>
          </p:cNvPr>
          <p:cNvSpPr>
            <a:spLocks noGrp="1"/>
          </p:cNvSpPr>
          <p:nvPr>
            <p:ph type="title"/>
          </p:nvPr>
        </p:nvSpPr>
        <p:spPr>
          <a:xfrm>
            <a:off x="113061" y="5533902"/>
            <a:ext cx="6672202" cy="979602"/>
          </a:xfrm>
          <a:prstGeom prst="rect">
            <a:avLst/>
          </a:prstGeom>
        </p:spPr>
        <p:txBody>
          <a:bodyPr vert="horz" lIns="91440" tIns="45720" rIns="91440" bIns="45720" rtlCol="0" anchor="ctr">
            <a:normAutofit/>
          </a:bodyPr>
          <a:lstStyle/>
          <a:p>
            <a:pPr algn="l"/>
            <a:r>
              <a:rPr lang="en-US" b="1" dirty="0">
                <a:solidFill>
                  <a:schemeClr val="bg1"/>
                </a:solidFill>
                <a:latin typeface="Arial"/>
                <a:cs typeface="Arial"/>
              </a:rPr>
              <a:t>&lt;Presentation Name&gt;</a:t>
            </a:r>
          </a:p>
        </p:txBody>
      </p:sp>
      <p:sp>
        <p:nvSpPr>
          <p:cNvPr id="3" name="Text Placeholder 2">
            <a:extLst>
              <a:ext uri="{FF2B5EF4-FFF2-40B4-BE49-F238E27FC236}">
                <a16:creationId xmlns:a16="http://schemas.microsoft.com/office/drawing/2014/main" id="{535EF830-B8D3-4077-A05F-E03BEB9AAAAE}"/>
              </a:ext>
            </a:extLst>
          </p:cNvPr>
          <p:cNvSpPr>
            <a:spLocks noGrp="1"/>
          </p:cNvSpPr>
          <p:nvPr>
            <p:ph type="body" idx="1"/>
          </p:nvPr>
        </p:nvSpPr>
        <p:spPr>
          <a:xfrm>
            <a:off x="798862" y="4169573"/>
            <a:ext cx="3773138" cy="430137"/>
          </a:xfrm>
          <a:prstGeom prst="rect">
            <a:avLst/>
          </a:prstGeom>
        </p:spPr>
        <p:txBody>
          <a:bodyPr vert="horz" lIns="91440" tIns="45720" rIns="91440" bIns="45720" rtlCol="0">
            <a:normAutofit/>
          </a:bodyPr>
          <a:lstStyle/>
          <a:p>
            <a:pPr algn="l"/>
            <a:r>
              <a:rPr lang="en-US" b="1" dirty="0">
                <a:solidFill>
                  <a:schemeClr val="bg1"/>
                </a:solidFill>
                <a:latin typeface="Arial"/>
                <a:cs typeface="Arial"/>
              </a:rPr>
              <a:t>&lt;Speaker Name&gt;</a:t>
            </a:r>
          </a:p>
          <a:p>
            <a:pPr algn="l"/>
            <a:endParaRPr lang="en-US" b="1" dirty="0">
              <a:solidFill>
                <a:schemeClr val="bg1"/>
              </a:solidFill>
              <a:latin typeface="Arial"/>
              <a:cs typeface="Arial"/>
            </a:endParaRPr>
          </a:p>
        </p:txBody>
      </p:sp>
    </p:spTree>
    <p:extLst>
      <p:ext uri="{BB962C8B-B14F-4D97-AF65-F5344CB8AC3E}">
        <p14:creationId xmlns:p14="http://schemas.microsoft.com/office/powerpoint/2010/main" val="2530861118"/>
      </p:ext>
    </p:extLst>
  </p:cSld>
  <p:clrMap bg1="lt1" tx1="dk1" bg2="lt2" tx2="dk2" accent1="accent1" accent2="accent2" accent3="accent3" accent4="accent4" accent5="accent5" accent6="accent6" hlink="hlink" folHlink="folHlink"/>
  <p:sldLayoutIdLst>
    <p:sldLayoutId id="2147483681" r:id="rId1"/>
    <p:sldLayoutId id="2147483682" r:id="rId2"/>
  </p:sldLayoutIdLst>
  <p:txStyles>
    <p:titleStyle>
      <a:lvl1pPr algn="l" defTabSz="6858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8"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58800" y="249238"/>
            <a:ext cx="8293100"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3075" name="Rectangle 3"/>
          <p:cNvSpPr>
            <a:spLocks noGrp="1" noChangeArrowheads="1"/>
          </p:cNvSpPr>
          <p:nvPr>
            <p:ph type="body" idx="1"/>
          </p:nvPr>
        </p:nvSpPr>
        <p:spPr bwMode="auto">
          <a:xfrm>
            <a:off x="1066800" y="1435102"/>
            <a:ext cx="7620000" cy="4691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9175" name="Line 7"/>
          <p:cNvSpPr>
            <a:spLocks noChangeShapeType="1"/>
          </p:cNvSpPr>
          <p:nvPr userDrawn="1"/>
        </p:nvSpPr>
        <p:spPr bwMode="auto">
          <a:xfrm>
            <a:off x="1536700" y="1320800"/>
            <a:ext cx="7607300" cy="0"/>
          </a:xfrm>
          <a:prstGeom prst="line">
            <a:avLst/>
          </a:prstGeom>
          <a:noFill/>
          <a:ln w="38100" cap="sq">
            <a:solidFill>
              <a:srgbClr val="3291B1"/>
            </a:solidFill>
            <a:round/>
            <a:headEnd type="none" w="sm" len="sm"/>
            <a:tailEnd type="none" w="sm" len="sm"/>
          </a:ln>
          <a:effec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3450" b="0" i="0" u="none" strike="noStrike" kern="1200" cap="none" spc="0" normalizeH="0" baseline="0" noProof="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217406396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Lst>
  <p:txStyles>
    <p:titleStyle>
      <a:lvl1pPr algn="l" rtl="0" eaLnBrk="0" fontAlgn="base" hangingPunct="0">
        <a:spcBef>
          <a:spcPct val="0"/>
        </a:spcBef>
        <a:spcAft>
          <a:spcPct val="0"/>
        </a:spcAft>
        <a:defRPr sz="3300" b="1" i="1">
          <a:solidFill>
            <a:srgbClr val="34626B"/>
          </a:solidFill>
          <a:latin typeface="+mj-lt"/>
          <a:ea typeface="+mj-ea"/>
          <a:cs typeface="+mj-cs"/>
        </a:defRPr>
      </a:lvl1pPr>
      <a:lvl2pPr algn="l" rtl="0" eaLnBrk="0" fontAlgn="base" hangingPunct="0">
        <a:spcBef>
          <a:spcPct val="0"/>
        </a:spcBef>
        <a:spcAft>
          <a:spcPct val="0"/>
        </a:spcAft>
        <a:defRPr sz="3300" b="1" i="1">
          <a:solidFill>
            <a:srgbClr val="34626B"/>
          </a:solidFill>
          <a:latin typeface="Verdana" pitchFamily="34" charset="0"/>
        </a:defRPr>
      </a:lvl2pPr>
      <a:lvl3pPr algn="l" rtl="0" eaLnBrk="0" fontAlgn="base" hangingPunct="0">
        <a:spcBef>
          <a:spcPct val="0"/>
        </a:spcBef>
        <a:spcAft>
          <a:spcPct val="0"/>
        </a:spcAft>
        <a:defRPr sz="3300" b="1" i="1">
          <a:solidFill>
            <a:srgbClr val="34626B"/>
          </a:solidFill>
          <a:latin typeface="Verdana" pitchFamily="34" charset="0"/>
        </a:defRPr>
      </a:lvl3pPr>
      <a:lvl4pPr algn="l" rtl="0" eaLnBrk="0" fontAlgn="base" hangingPunct="0">
        <a:spcBef>
          <a:spcPct val="0"/>
        </a:spcBef>
        <a:spcAft>
          <a:spcPct val="0"/>
        </a:spcAft>
        <a:defRPr sz="3300" b="1" i="1">
          <a:solidFill>
            <a:srgbClr val="34626B"/>
          </a:solidFill>
          <a:latin typeface="Verdana" pitchFamily="34" charset="0"/>
        </a:defRPr>
      </a:lvl4pPr>
      <a:lvl5pPr algn="l" rtl="0" eaLnBrk="0" fontAlgn="base" hangingPunct="0">
        <a:spcBef>
          <a:spcPct val="0"/>
        </a:spcBef>
        <a:spcAft>
          <a:spcPct val="0"/>
        </a:spcAft>
        <a:defRPr sz="3300" b="1" i="1">
          <a:solidFill>
            <a:srgbClr val="34626B"/>
          </a:solidFill>
          <a:latin typeface="Verdana" pitchFamily="34" charset="0"/>
        </a:defRPr>
      </a:lvl5pPr>
      <a:lvl6pPr marL="342900" algn="l" rtl="0" fontAlgn="base">
        <a:spcBef>
          <a:spcPct val="0"/>
        </a:spcBef>
        <a:spcAft>
          <a:spcPct val="0"/>
        </a:spcAft>
        <a:defRPr sz="3300" b="1" i="1">
          <a:solidFill>
            <a:srgbClr val="34626B"/>
          </a:solidFill>
          <a:latin typeface="Verdana" pitchFamily="34" charset="0"/>
        </a:defRPr>
      </a:lvl6pPr>
      <a:lvl7pPr marL="685800" algn="l" rtl="0" fontAlgn="base">
        <a:spcBef>
          <a:spcPct val="0"/>
        </a:spcBef>
        <a:spcAft>
          <a:spcPct val="0"/>
        </a:spcAft>
        <a:defRPr sz="3300" b="1" i="1">
          <a:solidFill>
            <a:srgbClr val="34626B"/>
          </a:solidFill>
          <a:latin typeface="Verdana" pitchFamily="34" charset="0"/>
        </a:defRPr>
      </a:lvl7pPr>
      <a:lvl8pPr marL="1028700" algn="l" rtl="0" fontAlgn="base">
        <a:spcBef>
          <a:spcPct val="0"/>
        </a:spcBef>
        <a:spcAft>
          <a:spcPct val="0"/>
        </a:spcAft>
        <a:defRPr sz="3300" b="1" i="1">
          <a:solidFill>
            <a:srgbClr val="34626B"/>
          </a:solidFill>
          <a:latin typeface="Verdana" pitchFamily="34" charset="0"/>
        </a:defRPr>
      </a:lvl8pPr>
      <a:lvl9pPr marL="1371600" algn="l" rtl="0" fontAlgn="base">
        <a:spcBef>
          <a:spcPct val="0"/>
        </a:spcBef>
        <a:spcAft>
          <a:spcPct val="0"/>
        </a:spcAft>
        <a:defRPr sz="3300" b="1" i="1">
          <a:solidFill>
            <a:srgbClr val="34626B"/>
          </a:solidFill>
          <a:latin typeface="Verdana" pitchFamily="34" charset="0"/>
        </a:defRPr>
      </a:lvl9pPr>
    </p:titleStyle>
    <p:bodyStyle>
      <a:lvl1pPr marL="257175" indent="-257175" algn="l" rtl="0" eaLnBrk="0" fontAlgn="base" hangingPunct="0">
        <a:spcBef>
          <a:spcPct val="20000"/>
        </a:spcBef>
        <a:spcAft>
          <a:spcPct val="0"/>
        </a:spcAft>
        <a:buClr>
          <a:srgbClr val="557260"/>
        </a:buClr>
        <a:buSzPct val="80000"/>
        <a:buFont typeface="Arial" pitchFamily="34" charset="0"/>
        <a:buChar char="►"/>
        <a:defRPr sz="2400" b="1">
          <a:solidFill>
            <a:schemeClr val="tx1"/>
          </a:solidFill>
          <a:latin typeface="+mn-lt"/>
          <a:ea typeface="+mn-ea"/>
          <a:cs typeface="+mn-cs"/>
        </a:defRPr>
      </a:lvl1pPr>
      <a:lvl2pPr marL="557213" indent="-214313" algn="l" rtl="0" eaLnBrk="0" fontAlgn="base" hangingPunct="0">
        <a:spcBef>
          <a:spcPct val="20000"/>
        </a:spcBef>
        <a:spcAft>
          <a:spcPct val="0"/>
        </a:spcAft>
        <a:buClr>
          <a:srgbClr val="3291B1"/>
        </a:buClr>
        <a:buFont typeface="Wingdings" pitchFamily="2" charset="2"/>
        <a:buChar char="n"/>
        <a:defRPr sz="2100" b="1">
          <a:solidFill>
            <a:schemeClr val="tx1"/>
          </a:solidFill>
          <a:latin typeface="+mn-lt"/>
        </a:defRPr>
      </a:lvl2pPr>
      <a:lvl3pPr marL="857250" indent="-171450" algn="l" rtl="0" eaLnBrk="0" fontAlgn="base" hangingPunct="0">
        <a:spcBef>
          <a:spcPct val="20000"/>
        </a:spcBef>
        <a:spcAft>
          <a:spcPct val="0"/>
        </a:spcAft>
        <a:buClr>
          <a:srgbClr val="8A9875"/>
        </a:buClr>
        <a:buSzPct val="150000"/>
        <a:buFont typeface="Arial" pitchFamily="34" charset="0"/>
        <a:buChar char="●"/>
        <a:defRPr sz="1800" b="1">
          <a:solidFill>
            <a:schemeClr val="tx1"/>
          </a:solidFill>
          <a:latin typeface="+mn-lt"/>
        </a:defRPr>
      </a:lvl3pPr>
      <a:lvl4pPr marL="1200150" indent="-171450" algn="l" rtl="0" eaLnBrk="0" fontAlgn="base" hangingPunct="0">
        <a:spcBef>
          <a:spcPct val="20000"/>
        </a:spcBef>
        <a:spcAft>
          <a:spcPct val="0"/>
        </a:spcAft>
        <a:buClr>
          <a:srgbClr val="20D717"/>
        </a:buClr>
        <a:buFont typeface="Arial" pitchFamily="34" charset="0"/>
        <a:buChar char="●"/>
        <a:defRPr sz="1500">
          <a:solidFill>
            <a:schemeClr val="tx1"/>
          </a:solidFill>
          <a:latin typeface="+mn-lt"/>
        </a:defRPr>
      </a:lvl4pPr>
      <a:lvl5pPr marL="1543050" indent="-171450" algn="l" rtl="0" eaLnBrk="0" fontAlgn="base" hangingPunct="0">
        <a:spcBef>
          <a:spcPct val="20000"/>
        </a:spcBef>
        <a:spcAft>
          <a:spcPct val="0"/>
        </a:spcAft>
        <a:buFont typeface="Arial" pitchFamily="34" charset="0"/>
        <a:defRPr sz="1500">
          <a:solidFill>
            <a:schemeClr val="tx1"/>
          </a:solidFill>
          <a:latin typeface="+mn-lt"/>
        </a:defRPr>
      </a:lvl5pPr>
      <a:lvl6pPr marL="1885950" indent="-171450" algn="l" rtl="0" fontAlgn="base">
        <a:spcBef>
          <a:spcPct val="20000"/>
        </a:spcBef>
        <a:spcAft>
          <a:spcPct val="0"/>
        </a:spcAft>
        <a:buFont typeface="Arial" charset="0"/>
        <a:defRPr sz="1500">
          <a:solidFill>
            <a:schemeClr val="tx1"/>
          </a:solidFill>
          <a:latin typeface="+mn-lt"/>
        </a:defRPr>
      </a:lvl6pPr>
      <a:lvl7pPr marL="2228850" indent="-171450" algn="l" rtl="0" fontAlgn="base">
        <a:spcBef>
          <a:spcPct val="20000"/>
        </a:spcBef>
        <a:spcAft>
          <a:spcPct val="0"/>
        </a:spcAft>
        <a:buFont typeface="Arial" charset="0"/>
        <a:defRPr sz="1500">
          <a:solidFill>
            <a:schemeClr val="tx1"/>
          </a:solidFill>
          <a:latin typeface="+mn-lt"/>
        </a:defRPr>
      </a:lvl7pPr>
      <a:lvl8pPr marL="2571750" indent="-171450" algn="l" rtl="0" fontAlgn="base">
        <a:spcBef>
          <a:spcPct val="20000"/>
        </a:spcBef>
        <a:spcAft>
          <a:spcPct val="0"/>
        </a:spcAft>
        <a:buFont typeface="Arial" charset="0"/>
        <a:defRPr sz="1500">
          <a:solidFill>
            <a:schemeClr val="tx1"/>
          </a:solidFill>
          <a:latin typeface="+mn-lt"/>
        </a:defRPr>
      </a:lvl8pPr>
      <a:lvl9pPr marL="2914650" indent="-171450" algn="l" rtl="0" fontAlgn="base">
        <a:spcBef>
          <a:spcPct val="20000"/>
        </a:spcBef>
        <a:spcAft>
          <a:spcPct val="0"/>
        </a:spcAft>
        <a:buFont typeface="Arial" charset="0"/>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558800" y="249238"/>
            <a:ext cx="8293100" cy="800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a:t>
            </a:r>
          </a:p>
        </p:txBody>
      </p:sp>
      <p:sp>
        <p:nvSpPr>
          <p:cNvPr id="3075" name="Rectangle 3"/>
          <p:cNvSpPr>
            <a:spLocks noGrp="1" noChangeArrowheads="1"/>
          </p:cNvSpPr>
          <p:nvPr>
            <p:ph type="body" idx="1"/>
          </p:nvPr>
        </p:nvSpPr>
        <p:spPr bwMode="auto">
          <a:xfrm>
            <a:off x="1066800" y="1435102"/>
            <a:ext cx="7620000" cy="46910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19175" name="Line 7"/>
          <p:cNvSpPr>
            <a:spLocks noChangeShapeType="1"/>
          </p:cNvSpPr>
          <p:nvPr userDrawn="1"/>
        </p:nvSpPr>
        <p:spPr bwMode="auto">
          <a:xfrm>
            <a:off x="1536700" y="1320800"/>
            <a:ext cx="7607300" cy="0"/>
          </a:xfrm>
          <a:prstGeom prst="line">
            <a:avLst/>
          </a:prstGeom>
          <a:noFill/>
          <a:ln w="38100" cap="sq">
            <a:solidFill>
              <a:srgbClr val="3291B1"/>
            </a:solidFill>
            <a:round/>
            <a:headEnd type="none" w="sm" len="sm"/>
            <a:tailEnd type="none" w="sm" len="sm"/>
          </a:ln>
          <a:effectLst/>
        </p:spPr>
        <p:txBody>
          <a:bodyPr/>
          <a:lstStyle/>
          <a:p>
            <a:pPr marL="0" marR="0" lvl="0" indent="0" algn="l" defTabSz="685800" rtl="0" eaLnBrk="0" fontAlgn="base" latinLnBrk="0" hangingPunct="0">
              <a:lnSpc>
                <a:spcPct val="100000"/>
              </a:lnSpc>
              <a:spcBef>
                <a:spcPct val="0"/>
              </a:spcBef>
              <a:spcAft>
                <a:spcPct val="0"/>
              </a:spcAft>
              <a:buClrTx/>
              <a:buSzTx/>
              <a:buFontTx/>
              <a:buNone/>
              <a:tabLst/>
              <a:defRPr/>
            </a:pPr>
            <a:endParaRPr kumimoji="0" lang="en-US" sz="3450" b="0" i="0" u="none" strike="noStrike" kern="1200" cap="none" spc="0" normalizeH="0" baseline="0" noProof="0">
              <a:ln>
                <a:noFill/>
              </a:ln>
              <a:solidFill>
                <a:srgbClr val="FFFF00"/>
              </a:solidFill>
              <a:effectLst/>
              <a:uLnTx/>
              <a:uFillTx/>
              <a:latin typeface="Arial" charset="0"/>
              <a:ea typeface="+mn-ea"/>
              <a:cs typeface="+mn-cs"/>
            </a:endParaRPr>
          </a:p>
        </p:txBody>
      </p:sp>
    </p:spTree>
    <p:extLst>
      <p:ext uri="{BB962C8B-B14F-4D97-AF65-F5344CB8AC3E}">
        <p14:creationId xmlns:p14="http://schemas.microsoft.com/office/powerpoint/2010/main" val="197220705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txStyles>
    <p:titleStyle>
      <a:lvl1pPr algn="l" rtl="0" eaLnBrk="0" fontAlgn="base" hangingPunct="0">
        <a:spcBef>
          <a:spcPct val="0"/>
        </a:spcBef>
        <a:spcAft>
          <a:spcPct val="0"/>
        </a:spcAft>
        <a:defRPr sz="3300" b="1" i="1">
          <a:solidFill>
            <a:srgbClr val="34626B"/>
          </a:solidFill>
          <a:latin typeface="+mj-lt"/>
          <a:ea typeface="+mj-ea"/>
          <a:cs typeface="+mj-cs"/>
        </a:defRPr>
      </a:lvl1pPr>
      <a:lvl2pPr algn="l" rtl="0" eaLnBrk="0" fontAlgn="base" hangingPunct="0">
        <a:spcBef>
          <a:spcPct val="0"/>
        </a:spcBef>
        <a:spcAft>
          <a:spcPct val="0"/>
        </a:spcAft>
        <a:defRPr sz="3300" b="1" i="1">
          <a:solidFill>
            <a:srgbClr val="34626B"/>
          </a:solidFill>
          <a:latin typeface="Verdana" pitchFamily="34" charset="0"/>
        </a:defRPr>
      </a:lvl2pPr>
      <a:lvl3pPr algn="l" rtl="0" eaLnBrk="0" fontAlgn="base" hangingPunct="0">
        <a:spcBef>
          <a:spcPct val="0"/>
        </a:spcBef>
        <a:spcAft>
          <a:spcPct val="0"/>
        </a:spcAft>
        <a:defRPr sz="3300" b="1" i="1">
          <a:solidFill>
            <a:srgbClr val="34626B"/>
          </a:solidFill>
          <a:latin typeface="Verdana" pitchFamily="34" charset="0"/>
        </a:defRPr>
      </a:lvl3pPr>
      <a:lvl4pPr algn="l" rtl="0" eaLnBrk="0" fontAlgn="base" hangingPunct="0">
        <a:spcBef>
          <a:spcPct val="0"/>
        </a:spcBef>
        <a:spcAft>
          <a:spcPct val="0"/>
        </a:spcAft>
        <a:defRPr sz="3300" b="1" i="1">
          <a:solidFill>
            <a:srgbClr val="34626B"/>
          </a:solidFill>
          <a:latin typeface="Verdana" pitchFamily="34" charset="0"/>
        </a:defRPr>
      </a:lvl4pPr>
      <a:lvl5pPr algn="l" rtl="0" eaLnBrk="0" fontAlgn="base" hangingPunct="0">
        <a:spcBef>
          <a:spcPct val="0"/>
        </a:spcBef>
        <a:spcAft>
          <a:spcPct val="0"/>
        </a:spcAft>
        <a:defRPr sz="3300" b="1" i="1">
          <a:solidFill>
            <a:srgbClr val="34626B"/>
          </a:solidFill>
          <a:latin typeface="Verdana" pitchFamily="34" charset="0"/>
        </a:defRPr>
      </a:lvl5pPr>
      <a:lvl6pPr marL="342900" algn="l" rtl="0" fontAlgn="base">
        <a:spcBef>
          <a:spcPct val="0"/>
        </a:spcBef>
        <a:spcAft>
          <a:spcPct val="0"/>
        </a:spcAft>
        <a:defRPr sz="3300" b="1" i="1">
          <a:solidFill>
            <a:srgbClr val="34626B"/>
          </a:solidFill>
          <a:latin typeface="Verdana" pitchFamily="34" charset="0"/>
        </a:defRPr>
      </a:lvl6pPr>
      <a:lvl7pPr marL="685800" algn="l" rtl="0" fontAlgn="base">
        <a:spcBef>
          <a:spcPct val="0"/>
        </a:spcBef>
        <a:spcAft>
          <a:spcPct val="0"/>
        </a:spcAft>
        <a:defRPr sz="3300" b="1" i="1">
          <a:solidFill>
            <a:srgbClr val="34626B"/>
          </a:solidFill>
          <a:latin typeface="Verdana" pitchFamily="34" charset="0"/>
        </a:defRPr>
      </a:lvl7pPr>
      <a:lvl8pPr marL="1028700" algn="l" rtl="0" fontAlgn="base">
        <a:spcBef>
          <a:spcPct val="0"/>
        </a:spcBef>
        <a:spcAft>
          <a:spcPct val="0"/>
        </a:spcAft>
        <a:defRPr sz="3300" b="1" i="1">
          <a:solidFill>
            <a:srgbClr val="34626B"/>
          </a:solidFill>
          <a:latin typeface="Verdana" pitchFamily="34" charset="0"/>
        </a:defRPr>
      </a:lvl8pPr>
      <a:lvl9pPr marL="1371600" algn="l" rtl="0" fontAlgn="base">
        <a:spcBef>
          <a:spcPct val="0"/>
        </a:spcBef>
        <a:spcAft>
          <a:spcPct val="0"/>
        </a:spcAft>
        <a:defRPr sz="3300" b="1" i="1">
          <a:solidFill>
            <a:srgbClr val="34626B"/>
          </a:solidFill>
          <a:latin typeface="Verdana" pitchFamily="34" charset="0"/>
        </a:defRPr>
      </a:lvl9pPr>
    </p:titleStyle>
    <p:bodyStyle>
      <a:lvl1pPr marL="257175" indent="-257175" algn="l" rtl="0" eaLnBrk="0" fontAlgn="base" hangingPunct="0">
        <a:spcBef>
          <a:spcPct val="20000"/>
        </a:spcBef>
        <a:spcAft>
          <a:spcPct val="0"/>
        </a:spcAft>
        <a:buClr>
          <a:srgbClr val="557260"/>
        </a:buClr>
        <a:buSzPct val="80000"/>
        <a:buFont typeface="Arial" pitchFamily="34" charset="0"/>
        <a:buChar char="►"/>
        <a:defRPr sz="2400" b="1">
          <a:solidFill>
            <a:schemeClr val="tx1"/>
          </a:solidFill>
          <a:latin typeface="+mn-lt"/>
          <a:ea typeface="+mn-ea"/>
          <a:cs typeface="+mn-cs"/>
        </a:defRPr>
      </a:lvl1pPr>
      <a:lvl2pPr marL="557213" indent="-214313" algn="l" rtl="0" eaLnBrk="0" fontAlgn="base" hangingPunct="0">
        <a:spcBef>
          <a:spcPct val="20000"/>
        </a:spcBef>
        <a:spcAft>
          <a:spcPct val="0"/>
        </a:spcAft>
        <a:buClr>
          <a:srgbClr val="3291B1"/>
        </a:buClr>
        <a:buFont typeface="Wingdings" pitchFamily="2" charset="2"/>
        <a:buChar char="n"/>
        <a:defRPr sz="2100" b="1">
          <a:solidFill>
            <a:schemeClr val="tx1"/>
          </a:solidFill>
          <a:latin typeface="+mn-lt"/>
        </a:defRPr>
      </a:lvl2pPr>
      <a:lvl3pPr marL="857250" indent="-171450" algn="l" rtl="0" eaLnBrk="0" fontAlgn="base" hangingPunct="0">
        <a:spcBef>
          <a:spcPct val="20000"/>
        </a:spcBef>
        <a:spcAft>
          <a:spcPct val="0"/>
        </a:spcAft>
        <a:buClr>
          <a:srgbClr val="8A9875"/>
        </a:buClr>
        <a:buSzPct val="150000"/>
        <a:buFont typeface="Arial" pitchFamily="34" charset="0"/>
        <a:buChar char="●"/>
        <a:defRPr sz="1800" b="1">
          <a:solidFill>
            <a:schemeClr val="tx1"/>
          </a:solidFill>
          <a:latin typeface="+mn-lt"/>
        </a:defRPr>
      </a:lvl3pPr>
      <a:lvl4pPr marL="1200150" indent="-171450" algn="l" rtl="0" eaLnBrk="0" fontAlgn="base" hangingPunct="0">
        <a:spcBef>
          <a:spcPct val="20000"/>
        </a:spcBef>
        <a:spcAft>
          <a:spcPct val="0"/>
        </a:spcAft>
        <a:buClr>
          <a:srgbClr val="20D717"/>
        </a:buClr>
        <a:buFont typeface="Arial" pitchFamily="34" charset="0"/>
        <a:buChar char="●"/>
        <a:defRPr sz="1500">
          <a:solidFill>
            <a:schemeClr val="tx1"/>
          </a:solidFill>
          <a:latin typeface="+mn-lt"/>
        </a:defRPr>
      </a:lvl4pPr>
      <a:lvl5pPr marL="1543050" indent="-171450" algn="l" rtl="0" eaLnBrk="0" fontAlgn="base" hangingPunct="0">
        <a:spcBef>
          <a:spcPct val="20000"/>
        </a:spcBef>
        <a:spcAft>
          <a:spcPct val="0"/>
        </a:spcAft>
        <a:buFont typeface="Arial" pitchFamily="34" charset="0"/>
        <a:defRPr sz="1500">
          <a:solidFill>
            <a:schemeClr val="tx1"/>
          </a:solidFill>
          <a:latin typeface="+mn-lt"/>
        </a:defRPr>
      </a:lvl5pPr>
      <a:lvl6pPr marL="1885950" indent="-171450" algn="l" rtl="0" fontAlgn="base">
        <a:spcBef>
          <a:spcPct val="20000"/>
        </a:spcBef>
        <a:spcAft>
          <a:spcPct val="0"/>
        </a:spcAft>
        <a:buFont typeface="Arial" charset="0"/>
        <a:defRPr sz="1500">
          <a:solidFill>
            <a:schemeClr val="tx1"/>
          </a:solidFill>
          <a:latin typeface="+mn-lt"/>
        </a:defRPr>
      </a:lvl6pPr>
      <a:lvl7pPr marL="2228850" indent="-171450" algn="l" rtl="0" fontAlgn="base">
        <a:spcBef>
          <a:spcPct val="20000"/>
        </a:spcBef>
        <a:spcAft>
          <a:spcPct val="0"/>
        </a:spcAft>
        <a:buFont typeface="Arial" charset="0"/>
        <a:defRPr sz="1500">
          <a:solidFill>
            <a:schemeClr val="tx1"/>
          </a:solidFill>
          <a:latin typeface="+mn-lt"/>
        </a:defRPr>
      </a:lvl7pPr>
      <a:lvl8pPr marL="2571750" indent="-171450" algn="l" rtl="0" fontAlgn="base">
        <a:spcBef>
          <a:spcPct val="20000"/>
        </a:spcBef>
        <a:spcAft>
          <a:spcPct val="0"/>
        </a:spcAft>
        <a:buFont typeface="Arial" charset="0"/>
        <a:defRPr sz="1500">
          <a:solidFill>
            <a:schemeClr val="tx1"/>
          </a:solidFill>
          <a:latin typeface="+mn-lt"/>
        </a:defRPr>
      </a:lvl8pPr>
      <a:lvl9pPr marL="2914650" indent="-171450" algn="l" rtl="0" fontAlgn="base">
        <a:spcBef>
          <a:spcPct val="20000"/>
        </a:spcBef>
        <a:spcAft>
          <a:spcPct val="0"/>
        </a:spcAft>
        <a:buFont typeface="Arial" charset="0"/>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5/15/2023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0601CD24-BE57-0FB3-4242-3DB912918BEA}"/>
              </a:ext>
            </a:extLst>
          </p:cNvPr>
          <p:cNvSpPr/>
          <p:nvPr userDrawn="1"/>
        </p:nvSpPr>
        <p:spPr>
          <a:xfrm>
            <a:off x="0" y="6222987"/>
            <a:ext cx="9144000" cy="134937"/>
          </a:xfrm>
          <a:prstGeom prst="rect">
            <a:avLst/>
          </a:prstGeom>
          <a:solidFill>
            <a:srgbClr val="3C9650"/>
          </a:solidFill>
          <a:ln>
            <a:solidFill>
              <a:srgbClr val="3C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325007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3" r:id="rId12"/>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27.jpeg"/><Relationship Id="rId7" Type="http://schemas.openxmlformats.org/officeDocument/2006/relationships/oleObject" Target="../embeddings/oleObject2.bin"/><Relationship Id="rId2" Type="http://schemas.openxmlformats.org/officeDocument/2006/relationships/slideLayout" Target="../slideLayouts/slideLayout33.xml"/><Relationship Id="rId1" Type="http://schemas.openxmlformats.org/officeDocument/2006/relationships/vmlDrawing" Target="../drawings/vmlDrawing1.vml"/><Relationship Id="rId6" Type="http://schemas.openxmlformats.org/officeDocument/2006/relationships/image" Target="../media/image28.jpeg"/><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9.jpe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5.xml"/><Relationship Id="rId4" Type="http://schemas.openxmlformats.org/officeDocument/2006/relationships/hyperlink" Target="http://www.roadresource.org/" TargetMode="External"/></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notesSlide" Target="../notesSlides/notesSlide4.xml"/><Relationship Id="rId7" Type="http://schemas.openxmlformats.org/officeDocument/2006/relationships/image" Target="../media/image28.jpeg"/><Relationship Id="rId2" Type="http://schemas.openxmlformats.org/officeDocument/2006/relationships/slideLayout" Target="../slideLayouts/slideLayout38.xml"/><Relationship Id="rId1" Type="http://schemas.openxmlformats.org/officeDocument/2006/relationships/vmlDrawing" Target="../drawings/vmlDrawing2.vml"/><Relationship Id="rId6" Type="http://schemas.openxmlformats.org/officeDocument/2006/relationships/image" Target="../media/image26.png"/><Relationship Id="rId11" Type="http://schemas.openxmlformats.org/officeDocument/2006/relationships/image" Target="../media/image41.jpeg"/><Relationship Id="rId5" Type="http://schemas.openxmlformats.org/officeDocument/2006/relationships/oleObject" Target="../embeddings/oleObject5.bin"/><Relationship Id="rId10" Type="http://schemas.openxmlformats.org/officeDocument/2006/relationships/image" Target="../media/image40.jpeg"/><Relationship Id="rId4" Type="http://schemas.openxmlformats.org/officeDocument/2006/relationships/image" Target="../media/image27.jpe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35.xml"/><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5.xml"/><Relationship Id="rId1" Type="http://schemas.openxmlformats.org/officeDocument/2006/relationships/tags" Target="../tags/tag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3.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3.xml"/></Relationships>
</file>

<file path=ppt/slides/_rels/slide3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mailto:Steve.cross@okstate.edu" TargetMode="External"/><Relationship Id="rId1" Type="http://schemas.openxmlformats.org/officeDocument/2006/relationships/slideLayout" Target="../slideLayouts/slideLayout33.xml"/><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3.xml"/><Relationship Id="rId5" Type="http://schemas.openxmlformats.org/officeDocument/2006/relationships/image" Target="../media/image20.jpe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roadresource.org/" TargetMode="External"/><Relationship Id="rId1" Type="http://schemas.openxmlformats.org/officeDocument/2006/relationships/slideLayout" Target="../slideLayouts/slideLayout39.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3"/>
          <p:cNvSpPr txBox="1">
            <a:spLocks/>
          </p:cNvSpPr>
          <p:nvPr/>
        </p:nvSpPr>
        <p:spPr bwMode="auto">
          <a:xfrm>
            <a:off x="2502387" y="4004022"/>
            <a:ext cx="4339988" cy="1360100"/>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lr>
                <a:srgbClr val="557260"/>
              </a:buClr>
              <a:buSzPct val="80000"/>
              <a:buFont typeface="Arial" pitchFamily="34"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rgbClr val="3291B1"/>
              </a:buClr>
              <a:buFont typeface="Wingdings" pitchFamily="2" charset="2"/>
              <a:buChar char="n"/>
              <a:defRPr sz="2800" b="1">
                <a:solidFill>
                  <a:schemeClr val="tx1"/>
                </a:solidFill>
                <a:latin typeface="+mn-lt"/>
              </a:defRPr>
            </a:lvl2pPr>
            <a:lvl3pPr marL="1143000" indent="-228600" algn="l" rtl="0" eaLnBrk="0" fontAlgn="base" hangingPunct="0">
              <a:spcBef>
                <a:spcPct val="20000"/>
              </a:spcBef>
              <a:spcAft>
                <a:spcPct val="0"/>
              </a:spcAft>
              <a:buClr>
                <a:srgbClr val="8A9875"/>
              </a:buClr>
              <a:buSzPct val="150000"/>
              <a:buFont typeface="Arial" pitchFamily="34" charset="0"/>
              <a:buChar char="●"/>
              <a:defRPr sz="2400" b="1">
                <a:solidFill>
                  <a:schemeClr val="tx1"/>
                </a:solidFill>
                <a:latin typeface="+mn-lt"/>
              </a:defRPr>
            </a:lvl3pPr>
            <a:lvl4pPr marL="1600200" indent="-228600" algn="l" rtl="0" eaLnBrk="0" fontAlgn="base" hangingPunct="0">
              <a:spcBef>
                <a:spcPct val="20000"/>
              </a:spcBef>
              <a:spcAft>
                <a:spcPct val="0"/>
              </a:spcAft>
              <a:buClr>
                <a:srgbClr val="20D717"/>
              </a:buClr>
              <a:buFont typeface="Arial" pitchFamily="34" charset="0"/>
              <a:buChar char="●"/>
              <a:defRPr sz="2000">
                <a:solidFill>
                  <a:schemeClr val="tx1"/>
                </a:solidFill>
                <a:latin typeface="+mn-lt"/>
              </a:defRPr>
            </a:lvl4pPr>
            <a:lvl5pPr marL="2057400" indent="-228600" algn="l" rtl="0" eaLnBrk="0" fontAlgn="base" hangingPunct="0">
              <a:spcBef>
                <a:spcPct val="20000"/>
              </a:spcBef>
              <a:spcAft>
                <a:spcPct val="0"/>
              </a:spcAft>
              <a:buFont typeface="Arial" pitchFamily="34" charset="0"/>
              <a:defRPr sz="2000">
                <a:solidFill>
                  <a:schemeClr val="tx1"/>
                </a:solidFill>
                <a:latin typeface="+mn-lt"/>
              </a:defRPr>
            </a:lvl5pPr>
            <a:lvl6pPr marL="2514600" indent="-228600" algn="l" rtl="0" fontAlgn="base">
              <a:spcBef>
                <a:spcPct val="20000"/>
              </a:spcBef>
              <a:spcAft>
                <a:spcPct val="0"/>
              </a:spcAft>
              <a:buFont typeface="Arial" charset="0"/>
              <a:defRPr sz="2000">
                <a:solidFill>
                  <a:schemeClr val="tx1"/>
                </a:solidFill>
                <a:latin typeface="+mn-lt"/>
              </a:defRPr>
            </a:lvl6pPr>
            <a:lvl7pPr marL="2971800" indent="-228600" algn="l" rtl="0" fontAlgn="base">
              <a:spcBef>
                <a:spcPct val="20000"/>
              </a:spcBef>
              <a:spcAft>
                <a:spcPct val="0"/>
              </a:spcAft>
              <a:buFont typeface="Arial" charset="0"/>
              <a:defRPr sz="2000">
                <a:solidFill>
                  <a:schemeClr val="tx1"/>
                </a:solidFill>
                <a:latin typeface="+mn-lt"/>
              </a:defRPr>
            </a:lvl7pPr>
            <a:lvl8pPr marL="3429000" indent="-228600" algn="l" rtl="0" fontAlgn="base">
              <a:spcBef>
                <a:spcPct val="20000"/>
              </a:spcBef>
              <a:spcAft>
                <a:spcPct val="0"/>
              </a:spcAft>
              <a:buFont typeface="Arial" charset="0"/>
              <a:defRPr sz="2000">
                <a:solidFill>
                  <a:schemeClr val="tx1"/>
                </a:solidFill>
                <a:latin typeface="+mn-lt"/>
              </a:defRPr>
            </a:lvl8pPr>
            <a:lvl9pPr marL="3886200" indent="-228600" algn="l" rtl="0" fontAlgn="base">
              <a:spcBef>
                <a:spcPct val="20000"/>
              </a:spcBef>
              <a:spcAft>
                <a:spcPct val="0"/>
              </a:spcAft>
              <a:buFont typeface="Arial" charset="0"/>
              <a:defRPr sz="2000">
                <a:solidFill>
                  <a:schemeClr val="tx1"/>
                </a:solidFill>
                <a:latin typeface="+mn-lt"/>
              </a:defRPr>
            </a:lvl9pPr>
          </a:lstStyle>
          <a:p>
            <a:pPr marL="0" indent="0" algn="ctr">
              <a:buNone/>
            </a:pPr>
            <a:r>
              <a:rPr lang="en-US" sz="2000" kern="0" dirty="0"/>
              <a:t>Stephen A (Steve) Cross, PhD, PE</a:t>
            </a:r>
          </a:p>
          <a:p>
            <a:pPr marL="0" indent="0" algn="ctr">
              <a:buNone/>
            </a:pPr>
            <a:r>
              <a:rPr lang="en-US" sz="2000" i="1" kern="0" dirty="0"/>
              <a:t>S Cross &amp; Associates, LLC</a:t>
            </a:r>
          </a:p>
          <a:p>
            <a:pPr marL="0" indent="0" algn="ctr">
              <a:buNone/>
            </a:pPr>
            <a:r>
              <a:rPr lang="en-US" sz="2000" kern="0" dirty="0"/>
              <a:t>Technical Director</a:t>
            </a:r>
          </a:p>
          <a:p>
            <a:pPr marL="0" indent="0" algn="ctr">
              <a:buNone/>
            </a:pPr>
            <a:r>
              <a:rPr lang="en-US" sz="2000" kern="0" dirty="0"/>
              <a:t>Asphalt Recycling &amp; Reclaiming Association</a:t>
            </a:r>
          </a:p>
          <a:p>
            <a:endParaRPr lang="en-US" sz="2100" kern="0" dirty="0"/>
          </a:p>
          <a:p>
            <a:endParaRPr lang="en-US" sz="2100" kern="0" dirty="0"/>
          </a:p>
        </p:txBody>
      </p:sp>
      <p:sp>
        <p:nvSpPr>
          <p:cNvPr id="7" name="Content Placeholder 3"/>
          <p:cNvSpPr txBox="1">
            <a:spLocks/>
          </p:cNvSpPr>
          <p:nvPr/>
        </p:nvSpPr>
        <p:spPr bwMode="auto">
          <a:xfrm>
            <a:off x="1849273" y="2126493"/>
            <a:ext cx="5834417" cy="2104828"/>
          </a:xfrm>
          <a:prstGeom prst="rect">
            <a:avLst/>
          </a:prstGeom>
          <a:noFill/>
          <a:ln w="9525">
            <a:noFill/>
            <a:miter lim="800000"/>
            <a:headEnd/>
            <a:tailEnd/>
          </a:ln>
        </p:spPr>
        <p:txBody>
          <a:bodyPr/>
          <a:lstStyle/>
          <a:p>
            <a:pPr algn="ctr">
              <a:spcBef>
                <a:spcPct val="20000"/>
              </a:spcBef>
              <a:buClr>
                <a:srgbClr val="557260"/>
              </a:buClr>
              <a:buSzPct val="80000"/>
              <a:buFont typeface="Arial" charset="0"/>
              <a:buNone/>
              <a:defRPr/>
            </a:pPr>
            <a:r>
              <a:rPr lang="en-US" sz="3000" b="1" kern="0" dirty="0" smtClean="0"/>
              <a:t>TRC Transportation Engineering Conference </a:t>
            </a:r>
            <a:r>
              <a:rPr lang="en-US" sz="3000" b="1" kern="0" dirty="0"/>
              <a:t>&amp; Equipment </a:t>
            </a:r>
            <a:r>
              <a:rPr lang="en-US" sz="3000" b="1" kern="0" dirty="0" smtClean="0"/>
              <a:t>Expo</a:t>
            </a:r>
            <a:endParaRPr lang="en-US" sz="3000" b="1" kern="0" dirty="0"/>
          </a:p>
          <a:p>
            <a:pPr algn="ctr">
              <a:spcBef>
                <a:spcPct val="20000"/>
              </a:spcBef>
              <a:buClr>
                <a:srgbClr val="557260"/>
              </a:buClr>
              <a:buSzPct val="80000"/>
              <a:buFont typeface="Arial" charset="0"/>
              <a:buNone/>
              <a:defRPr/>
            </a:pPr>
            <a:r>
              <a:rPr lang="en-US" sz="3000" b="1" kern="0" dirty="0" smtClean="0"/>
              <a:t>May 24, </a:t>
            </a:r>
            <a:r>
              <a:rPr lang="en-US" sz="3000" b="1" kern="0" dirty="0"/>
              <a:t>2023</a:t>
            </a:r>
            <a:endParaRPr lang="en-US" b="1" kern="0" dirty="0"/>
          </a:p>
          <a:p>
            <a:pPr algn="ctr">
              <a:spcBef>
                <a:spcPct val="20000"/>
              </a:spcBef>
              <a:buClr>
                <a:srgbClr val="557260"/>
              </a:buClr>
              <a:buSzPct val="80000"/>
              <a:buFont typeface="Arial" charset="0"/>
              <a:buNone/>
              <a:defRPr/>
            </a:pPr>
            <a:endParaRPr lang="en-US" b="1" kern="0" dirty="0"/>
          </a:p>
          <a:p>
            <a:pPr algn="ctr">
              <a:spcBef>
                <a:spcPct val="20000"/>
              </a:spcBef>
              <a:buClr>
                <a:srgbClr val="557260"/>
              </a:buClr>
              <a:buSzPct val="80000"/>
              <a:buFont typeface="Arial" charset="0"/>
              <a:buNone/>
              <a:defRPr/>
            </a:pPr>
            <a:endParaRPr lang="en-US" sz="2100" b="1" kern="0" dirty="0"/>
          </a:p>
          <a:p>
            <a:pPr algn="ctr">
              <a:spcBef>
                <a:spcPct val="20000"/>
              </a:spcBef>
              <a:buClr>
                <a:srgbClr val="557260"/>
              </a:buClr>
              <a:buSzPct val="80000"/>
              <a:buFont typeface="Arial" charset="0"/>
              <a:buNone/>
              <a:defRPr/>
            </a:pPr>
            <a:endParaRPr lang="en-US" sz="1500" b="1" kern="0" dirty="0"/>
          </a:p>
        </p:txBody>
      </p:sp>
      <p:sp>
        <p:nvSpPr>
          <p:cNvPr id="2" name="Title 1"/>
          <p:cNvSpPr>
            <a:spLocks noGrp="1"/>
          </p:cNvSpPr>
          <p:nvPr>
            <p:ph type="title"/>
          </p:nvPr>
        </p:nvSpPr>
        <p:spPr>
          <a:xfrm>
            <a:off x="500063" y="1044179"/>
            <a:ext cx="8344636" cy="749292"/>
          </a:xfrm>
        </p:spPr>
        <p:txBody>
          <a:bodyPr>
            <a:noAutofit/>
          </a:bodyPr>
          <a:lstStyle/>
          <a:p>
            <a:pPr algn="ctr"/>
            <a:r>
              <a:rPr lang="en-US" sz="4000" b="1" i="1" u="sng" dirty="0" smtClean="0">
                <a:latin typeface="+mn-lt"/>
              </a:rPr>
              <a:t>In-Place Pavement Recycling:</a:t>
            </a:r>
            <a:br>
              <a:rPr lang="en-US" sz="4000" b="1" i="1" u="sng" dirty="0" smtClean="0">
                <a:latin typeface="+mn-lt"/>
              </a:rPr>
            </a:br>
            <a:r>
              <a:rPr lang="en-US" sz="4000" b="1" i="1" u="sng" dirty="0" smtClean="0">
                <a:latin typeface="+mn-lt"/>
              </a:rPr>
              <a:t>Overview, Concepts, and Applications</a:t>
            </a:r>
            <a:endParaRPr lang="en-US" sz="4000" b="1" i="1" u="sng" dirty="0">
              <a:latin typeface="+mn-lt"/>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60137" y="5115962"/>
            <a:ext cx="2483863" cy="863780"/>
          </a:xfrm>
          <a:prstGeom prst="rect">
            <a:avLst/>
          </a:prstGeom>
        </p:spPr>
      </p:pic>
    </p:spTree>
    <p:extLst>
      <p:ext uri="{BB962C8B-B14F-4D97-AF65-F5344CB8AC3E}">
        <p14:creationId xmlns:p14="http://schemas.microsoft.com/office/powerpoint/2010/main" val="2059563465"/>
      </p:ext>
    </p:extLst>
  </p:cSld>
  <p:clrMapOvr>
    <a:masterClrMapping/>
  </p:clrMapOvr>
  <p:transition advTm="10328"/>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09600" y="66675"/>
            <a:ext cx="8458200" cy="1533525"/>
          </a:xfrm>
        </p:spPr>
        <p:txBody>
          <a:bodyPr/>
          <a:lstStyle/>
          <a:p>
            <a:r>
              <a:rPr lang="en-US" altLang="en-US" sz="4800" b="1" u="sng" dirty="0" smtClean="0">
                <a:latin typeface="+mn-lt"/>
              </a:rPr>
              <a:t>Cold In-place Recycling </a:t>
            </a:r>
          </a:p>
        </p:txBody>
      </p:sp>
      <p:grpSp>
        <p:nvGrpSpPr>
          <p:cNvPr id="45059" name="Group 3"/>
          <p:cNvGrpSpPr>
            <a:grpSpLocks/>
          </p:cNvGrpSpPr>
          <p:nvPr/>
        </p:nvGrpSpPr>
        <p:grpSpPr bwMode="auto">
          <a:xfrm>
            <a:off x="2971800" y="1828800"/>
            <a:ext cx="1700213" cy="4114800"/>
            <a:chOff x="336" y="1248"/>
            <a:chExt cx="1958" cy="2592"/>
          </a:xfrm>
        </p:grpSpPr>
        <p:sp>
          <p:nvSpPr>
            <p:cNvPr id="45088" name="Text Box 4" descr="Granite"/>
            <p:cNvSpPr txBox="1">
              <a:spLocks noChangeArrowheads="1"/>
            </p:cNvSpPr>
            <p:nvPr/>
          </p:nvSpPr>
          <p:spPr bwMode="auto">
            <a:xfrm>
              <a:off x="336" y="1824"/>
              <a:ext cx="1958" cy="864"/>
            </a:xfrm>
            <a:prstGeom prst="rect">
              <a:avLst/>
            </a:prstGeom>
            <a:blipFill dpi="0" rotWithShape="0">
              <a:blip r:embed="rId3"/>
              <a:srcRect/>
              <a:tile tx="0" ty="0" sx="100000" sy="100000" flip="none" algn="tl"/>
            </a:blip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endParaRPr lang="en-US" altLang="en-US" sz="2400">
                <a:solidFill>
                  <a:schemeClr val="tx1"/>
                </a:solidFill>
                <a:latin typeface="Times New Roman" pitchFamily="18" charset="0"/>
              </a:endParaRPr>
            </a:p>
            <a:p>
              <a:pPr eaLnBrk="1" hangingPunct="1"/>
              <a:endParaRPr lang="en-US" altLang="en-US" sz="2400">
                <a:solidFill>
                  <a:schemeClr val="tx1"/>
                </a:solidFill>
                <a:latin typeface="Times New Roman" pitchFamily="18" charset="0"/>
              </a:endParaRPr>
            </a:p>
          </p:txBody>
        </p:sp>
        <p:graphicFrame>
          <p:nvGraphicFramePr>
            <p:cNvPr id="45089" name="Object 5"/>
            <p:cNvGraphicFramePr>
              <a:graphicFrameLocks/>
            </p:cNvGraphicFramePr>
            <p:nvPr/>
          </p:nvGraphicFramePr>
          <p:xfrm>
            <a:off x="351" y="1248"/>
            <a:ext cx="1941" cy="576"/>
          </p:xfrm>
          <a:graphic>
            <a:graphicData uri="http://schemas.openxmlformats.org/presentationml/2006/ole">
              <mc:AlternateContent xmlns:mc="http://schemas.openxmlformats.org/markup-compatibility/2006">
                <mc:Choice xmlns:v="urn:schemas-microsoft-com:vml" Requires="v">
                  <p:oleObj spid="_x0000_s8266" name="Photo Editor Photo" r:id="rId4" imgW="11019048" imgH="6752381" progId="MSPhotoEd.3">
                    <p:embed/>
                  </p:oleObj>
                </mc:Choice>
                <mc:Fallback>
                  <p:oleObj name="Photo Editor Photo" r:id="rId4" imgW="11019048" imgH="6752381" progId="MSPhotoEd.3">
                    <p:embed/>
                    <p:pic>
                      <p:nvPicPr>
                        <p:cNvPr id="45089" name="Object 5"/>
                        <p:cNvPicPr>
                          <a:picLocks noChangeArrowheads="1"/>
                        </p:cNvPicPr>
                        <p:nvPr/>
                      </p:nvPicPr>
                      <p:blipFill>
                        <a:blip r:embed="rId5">
                          <a:extLst>
                            <a:ext uri="{28A0092B-C50C-407E-A947-70E740481C1C}">
                              <a14:useLocalDpi xmlns:a14="http://schemas.microsoft.com/office/drawing/2010/main" val="0"/>
                            </a:ext>
                          </a:extLst>
                        </a:blip>
                        <a:srcRect t="58501" b="22615"/>
                        <a:stretch>
                          <a:fillRect/>
                        </a:stretch>
                      </p:blipFill>
                      <p:spPr bwMode="auto">
                        <a:xfrm>
                          <a:off x="351" y="1248"/>
                          <a:ext cx="1941" cy="576"/>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90" name="Text Box 6" descr="Cork"/>
            <p:cNvSpPr txBox="1">
              <a:spLocks noChangeArrowheads="1"/>
            </p:cNvSpPr>
            <p:nvPr/>
          </p:nvSpPr>
          <p:spPr bwMode="auto">
            <a:xfrm>
              <a:off x="336" y="2688"/>
              <a:ext cx="1958" cy="1152"/>
            </a:xfrm>
            <a:prstGeom prst="rect">
              <a:avLst/>
            </a:prstGeom>
            <a:blipFill dpi="0" rotWithShape="0">
              <a:blip r:embed="rId6"/>
              <a:srcRect/>
              <a:tile tx="0" ty="0" sx="100000" sy="100000" flip="none" algn="tl"/>
            </a:blip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endParaRPr lang="en-US" altLang="en-US" sz="2400">
                <a:solidFill>
                  <a:schemeClr val="bg2"/>
                </a:solidFill>
                <a:latin typeface="Times New Roman" pitchFamily="18" charset="0"/>
              </a:endParaRPr>
            </a:p>
            <a:p>
              <a:pPr eaLnBrk="1" hangingPunct="1"/>
              <a:endParaRPr lang="en-US" altLang="en-US" sz="2400">
                <a:solidFill>
                  <a:schemeClr val="bg2"/>
                </a:solidFill>
                <a:latin typeface="Times New Roman" pitchFamily="18" charset="0"/>
              </a:endParaRPr>
            </a:p>
            <a:p>
              <a:pPr eaLnBrk="1" hangingPunct="1"/>
              <a:endParaRPr lang="en-US" altLang="en-US" sz="2400">
                <a:solidFill>
                  <a:schemeClr val="bg2"/>
                </a:solidFill>
                <a:latin typeface="Times New Roman" pitchFamily="18" charset="0"/>
              </a:endParaRPr>
            </a:p>
            <a:p>
              <a:pPr eaLnBrk="1" hangingPunct="1"/>
              <a:endParaRPr lang="en-US" altLang="en-US" sz="2400">
                <a:solidFill>
                  <a:schemeClr val="bg2"/>
                </a:solidFill>
                <a:latin typeface="Times New Roman" pitchFamily="18" charset="0"/>
              </a:endParaRPr>
            </a:p>
            <a:p>
              <a:pPr eaLnBrk="1" hangingPunct="1"/>
              <a:endParaRPr lang="en-US" altLang="en-US" sz="2400">
                <a:solidFill>
                  <a:schemeClr val="bg2"/>
                </a:solidFill>
                <a:latin typeface="Times New Roman" pitchFamily="18" charset="0"/>
              </a:endParaRPr>
            </a:p>
          </p:txBody>
        </p:sp>
      </p:grpSp>
      <p:grpSp>
        <p:nvGrpSpPr>
          <p:cNvPr id="45060" name="Group 7"/>
          <p:cNvGrpSpPr>
            <a:grpSpLocks/>
          </p:cNvGrpSpPr>
          <p:nvPr/>
        </p:nvGrpSpPr>
        <p:grpSpPr bwMode="auto">
          <a:xfrm>
            <a:off x="4724400" y="1828800"/>
            <a:ext cx="312738" cy="4038600"/>
            <a:chOff x="2016" y="1200"/>
            <a:chExt cx="197" cy="2544"/>
          </a:xfrm>
        </p:grpSpPr>
        <p:sp>
          <p:nvSpPr>
            <p:cNvPr id="45082" name="Line 8"/>
            <p:cNvSpPr>
              <a:spLocks noChangeShapeType="1"/>
            </p:cNvSpPr>
            <p:nvPr/>
          </p:nvSpPr>
          <p:spPr bwMode="auto">
            <a:xfrm>
              <a:off x="2042" y="2640"/>
              <a:ext cx="1" cy="110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83" name="Line 9"/>
            <p:cNvSpPr>
              <a:spLocks noChangeShapeType="1"/>
            </p:cNvSpPr>
            <p:nvPr/>
          </p:nvSpPr>
          <p:spPr bwMode="auto">
            <a:xfrm>
              <a:off x="2016" y="264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84" name="Line 10"/>
            <p:cNvSpPr>
              <a:spLocks noChangeShapeType="1"/>
            </p:cNvSpPr>
            <p:nvPr/>
          </p:nvSpPr>
          <p:spPr bwMode="auto">
            <a:xfrm>
              <a:off x="2016" y="1776"/>
              <a:ext cx="197" cy="1"/>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85" name="Line 11"/>
            <p:cNvSpPr>
              <a:spLocks noChangeShapeType="1"/>
            </p:cNvSpPr>
            <p:nvPr/>
          </p:nvSpPr>
          <p:spPr bwMode="auto">
            <a:xfrm>
              <a:off x="2042" y="1776"/>
              <a:ext cx="1" cy="86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86" name="Line 12"/>
            <p:cNvSpPr>
              <a:spLocks noChangeShapeType="1"/>
            </p:cNvSpPr>
            <p:nvPr/>
          </p:nvSpPr>
          <p:spPr bwMode="auto">
            <a:xfrm>
              <a:off x="2016" y="1200"/>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87" name="Line 13"/>
            <p:cNvSpPr>
              <a:spLocks noChangeShapeType="1"/>
            </p:cNvSpPr>
            <p:nvPr/>
          </p:nvSpPr>
          <p:spPr bwMode="auto">
            <a:xfrm>
              <a:off x="2042" y="1200"/>
              <a:ext cx="1" cy="576"/>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45061" name="Text Box 14"/>
          <p:cNvSpPr txBox="1">
            <a:spLocks noChangeArrowheads="1"/>
          </p:cNvSpPr>
          <p:nvPr/>
        </p:nvSpPr>
        <p:spPr bwMode="auto">
          <a:xfrm>
            <a:off x="4800600" y="3276600"/>
            <a:ext cx="200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r>
              <a:rPr lang="en-US" altLang="en-US" sz="2400" dirty="0">
                <a:solidFill>
                  <a:schemeClr val="tx1"/>
                </a:solidFill>
                <a:latin typeface="Times New Roman" pitchFamily="18" charset="0"/>
              </a:rPr>
              <a:t>6” Stable Base</a:t>
            </a:r>
          </a:p>
        </p:txBody>
      </p:sp>
      <p:sp>
        <p:nvSpPr>
          <p:cNvPr id="45062" name="Text Box 15"/>
          <p:cNvSpPr txBox="1">
            <a:spLocks noChangeArrowheads="1"/>
          </p:cNvSpPr>
          <p:nvPr/>
        </p:nvSpPr>
        <p:spPr bwMode="auto">
          <a:xfrm>
            <a:off x="4800600" y="4572000"/>
            <a:ext cx="1738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r>
              <a:rPr lang="en-US" altLang="en-US" sz="2400">
                <a:solidFill>
                  <a:schemeClr val="tx1"/>
                </a:solidFill>
                <a:latin typeface="Times New Roman" pitchFamily="18" charset="0"/>
              </a:rPr>
              <a:t>Native Soil</a:t>
            </a:r>
          </a:p>
        </p:txBody>
      </p:sp>
      <p:sp>
        <p:nvSpPr>
          <p:cNvPr id="45063" name="Text Box 16"/>
          <p:cNvSpPr txBox="1">
            <a:spLocks noChangeArrowheads="1"/>
          </p:cNvSpPr>
          <p:nvPr/>
        </p:nvSpPr>
        <p:spPr bwMode="auto">
          <a:xfrm>
            <a:off x="4800600" y="2133600"/>
            <a:ext cx="236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r>
              <a:rPr lang="en-US" altLang="en-US" sz="2400">
                <a:solidFill>
                  <a:schemeClr val="tx1"/>
                </a:solidFill>
                <a:latin typeface="Times New Roman" pitchFamily="18" charset="0"/>
              </a:rPr>
              <a:t>4” Distressed AC</a:t>
            </a:r>
          </a:p>
        </p:txBody>
      </p:sp>
      <p:sp>
        <p:nvSpPr>
          <p:cNvPr id="45064" name="Text Box 17" descr="Cork"/>
          <p:cNvSpPr txBox="1">
            <a:spLocks noChangeArrowheads="1"/>
          </p:cNvSpPr>
          <p:nvPr/>
        </p:nvSpPr>
        <p:spPr bwMode="auto">
          <a:xfrm>
            <a:off x="7239000" y="2819400"/>
            <a:ext cx="1700213" cy="3200400"/>
          </a:xfrm>
          <a:prstGeom prst="rect">
            <a:avLst/>
          </a:prstGeom>
          <a:blipFill dpi="0" rotWithShape="0">
            <a:blip r:embed="rId6"/>
            <a:srcRect/>
            <a:tile tx="0" ty="0" sx="100000" sy="100000" flip="none" algn="tl"/>
          </a:blipFill>
          <a:ln w="254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endParaRPr lang="en-US" altLang="en-US" sz="2400">
              <a:solidFill>
                <a:schemeClr val="bg2"/>
              </a:solidFill>
              <a:latin typeface="Times New Roman" pitchFamily="18" charset="0"/>
            </a:endParaRPr>
          </a:p>
          <a:p>
            <a:pPr eaLnBrk="1" hangingPunct="1"/>
            <a:endParaRPr lang="en-US" altLang="en-US" sz="2400">
              <a:solidFill>
                <a:schemeClr val="bg2"/>
              </a:solidFill>
              <a:latin typeface="Times New Roman" pitchFamily="18" charset="0"/>
            </a:endParaRPr>
          </a:p>
          <a:p>
            <a:pPr eaLnBrk="1" hangingPunct="1"/>
            <a:endParaRPr lang="en-US" altLang="en-US" sz="2400">
              <a:solidFill>
                <a:schemeClr val="bg2"/>
              </a:solidFill>
              <a:latin typeface="Times New Roman" pitchFamily="18" charset="0"/>
            </a:endParaRPr>
          </a:p>
          <a:p>
            <a:pPr eaLnBrk="1" hangingPunct="1"/>
            <a:endParaRPr lang="en-US" altLang="en-US" sz="2400">
              <a:solidFill>
                <a:schemeClr val="bg2"/>
              </a:solidFill>
              <a:latin typeface="Times New Roman" pitchFamily="18" charset="0"/>
            </a:endParaRPr>
          </a:p>
          <a:p>
            <a:pPr eaLnBrk="1" hangingPunct="1"/>
            <a:endParaRPr lang="en-US" altLang="en-US" sz="2400">
              <a:solidFill>
                <a:schemeClr val="bg2"/>
              </a:solidFill>
              <a:latin typeface="Times New Roman" pitchFamily="18" charset="0"/>
            </a:endParaRPr>
          </a:p>
        </p:txBody>
      </p:sp>
      <p:sp>
        <p:nvSpPr>
          <p:cNvPr id="45065" name="Line 18"/>
          <p:cNvSpPr>
            <a:spLocks noChangeShapeType="1"/>
          </p:cNvSpPr>
          <p:nvPr/>
        </p:nvSpPr>
        <p:spPr bwMode="auto">
          <a:xfrm>
            <a:off x="7086600" y="2819400"/>
            <a:ext cx="0" cy="320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aphicFrame>
        <p:nvGraphicFramePr>
          <p:cNvPr id="45066" name="Object 19"/>
          <p:cNvGraphicFramePr>
            <a:graphicFrameLocks/>
          </p:cNvGraphicFramePr>
          <p:nvPr/>
        </p:nvGraphicFramePr>
        <p:xfrm>
          <a:off x="7251700" y="1905000"/>
          <a:ext cx="1685925" cy="914400"/>
        </p:xfrm>
        <a:graphic>
          <a:graphicData uri="http://schemas.openxmlformats.org/presentationml/2006/ole">
            <mc:AlternateContent xmlns:mc="http://schemas.openxmlformats.org/markup-compatibility/2006">
              <mc:Choice xmlns:v="urn:schemas-microsoft-com:vml" Requires="v">
                <p:oleObj spid="_x0000_s8267" name="Photo Editor Photo" r:id="rId7" imgW="11019048" imgH="6752381" progId="MSPhotoEd.3">
                  <p:embed/>
                </p:oleObj>
              </mc:Choice>
              <mc:Fallback>
                <p:oleObj name="Photo Editor Photo" r:id="rId7" imgW="11019048" imgH="6752381" progId="MSPhotoEd.3">
                  <p:embed/>
                  <p:pic>
                    <p:nvPicPr>
                      <p:cNvPr id="45066" name="Object 19"/>
                      <p:cNvPicPr>
                        <a:picLocks noChangeArrowheads="1"/>
                      </p:cNvPicPr>
                      <p:nvPr/>
                    </p:nvPicPr>
                    <p:blipFill>
                      <a:blip r:embed="rId5">
                        <a:extLst>
                          <a:ext uri="{28A0092B-C50C-407E-A947-70E740481C1C}">
                            <a14:useLocalDpi xmlns:a14="http://schemas.microsoft.com/office/drawing/2010/main" val="0"/>
                          </a:ext>
                        </a:extLst>
                      </a:blip>
                      <a:srcRect t="58501" b="22615"/>
                      <a:stretch>
                        <a:fillRect/>
                      </a:stretch>
                    </p:blipFill>
                    <p:spPr bwMode="auto">
                      <a:xfrm>
                        <a:off x="7251700" y="1905000"/>
                        <a:ext cx="1685925" cy="914400"/>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7" name="Line 20"/>
          <p:cNvSpPr>
            <a:spLocks noChangeShapeType="1"/>
          </p:cNvSpPr>
          <p:nvPr/>
        </p:nvSpPr>
        <p:spPr bwMode="auto">
          <a:xfrm>
            <a:off x="6858000" y="2819400"/>
            <a:ext cx="312738" cy="158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68" name="Line 21"/>
          <p:cNvSpPr>
            <a:spLocks noChangeShapeType="1"/>
          </p:cNvSpPr>
          <p:nvPr/>
        </p:nvSpPr>
        <p:spPr bwMode="auto">
          <a:xfrm>
            <a:off x="6858000" y="1905000"/>
            <a:ext cx="30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69" name="Line 22"/>
          <p:cNvSpPr>
            <a:spLocks noChangeShapeType="1"/>
          </p:cNvSpPr>
          <p:nvPr/>
        </p:nvSpPr>
        <p:spPr bwMode="auto">
          <a:xfrm>
            <a:off x="7086600" y="1905000"/>
            <a:ext cx="1588" cy="914400"/>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70" name="Line 23"/>
          <p:cNvSpPr>
            <a:spLocks noChangeShapeType="1"/>
          </p:cNvSpPr>
          <p:nvPr/>
        </p:nvSpPr>
        <p:spPr bwMode="auto">
          <a:xfrm flipV="1">
            <a:off x="6324600" y="4419600"/>
            <a:ext cx="762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71" name="Line 24"/>
          <p:cNvSpPr>
            <a:spLocks noChangeShapeType="1"/>
          </p:cNvSpPr>
          <p:nvPr/>
        </p:nvSpPr>
        <p:spPr bwMode="auto">
          <a:xfrm flipH="1">
            <a:off x="4648200" y="5029200"/>
            <a:ext cx="609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nvGrpSpPr>
          <p:cNvPr id="142361" name="Group 25"/>
          <p:cNvGrpSpPr>
            <a:grpSpLocks/>
          </p:cNvGrpSpPr>
          <p:nvPr/>
        </p:nvGrpSpPr>
        <p:grpSpPr bwMode="auto">
          <a:xfrm>
            <a:off x="0" y="1676400"/>
            <a:ext cx="8939213" cy="1250950"/>
            <a:chOff x="0" y="1056"/>
            <a:chExt cx="5631" cy="788"/>
          </a:xfrm>
        </p:grpSpPr>
        <p:graphicFrame>
          <p:nvGraphicFramePr>
            <p:cNvPr id="45074" name="Object 26"/>
            <p:cNvGraphicFramePr>
              <a:graphicFrameLocks/>
            </p:cNvGraphicFramePr>
            <p:nvPr/>
          </p:nvGraphicFramePr>
          <p:xfrm>
            <a:off x="2112" y="1152"/>
            <a:ext cx="864" cy="576"/>
          </p:xfrm>
          <a:graphic>
            <a:graphicData uri="http://schemas.openxmlformats.org/presentationml/2006/ole">
              <mc:AlternateContent xmlns:mc="http://schemas.openxmlformats.org/markup-compatibility/2006">
                <mc:Choice xmlns:v="urn:schemas-microsoft-com:vml" Requires="v">
                  <p:oleObj spid="_x0000_s8268" name="Photo Editor Photo" r:id="rId8" imgW="11019048" imgH="6752381" progId="MSPhotoEd.3">
                    <p:embed/>
                  </p:oleObj>
                </mc:Choice>
                <mc:Fallback>
                  <p:oleObj name="Photo Editor Photo" r:id="rId8" imgW="11019048" imgH="6752381" progId="MSPhotoEd.3">
                    <p:embed/>
                    <p:pic>
                      <p:nvPicPr>
                        <p:cNvPr id="45074" name="Object 26"/>
                        <p:cNvPicPr>
                          <a:picLocks noChangeArrowheads="1"/>
                        </p:cNvPicPr>
                        <p:nvPr/>
                      </p:nvPicPr>
                      <p:blipFill>
                        <a:blip r:embed="rId5">
                          <a:extLst>
                            <a:ext uri="{28A0092B-C50C-407E-A947-70E740481C1C}">
                              <a14:useLocalDpi xmlns:a14="http://schemas.microsoft.com/office/drawing/2010/main" val="0"/>
                            </a:ext>
                          </a:extLst>
                        </a:blip>
                        <a:srcRect t="4469" b="73532"/>
                        <a:stretch>
                          <a:fillRect/>
                        </a:stretch>
                      </p:blipFill>
                      <p:spPr bwMode="auto">
                        <a:xfrm>
                          <a:off x="2112" y="1152"/>
                          <a:ext cx="864" cy="57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75" name="Text Box 27"/>
            <p:cNvSpPr txBox="1">
              <a:spLocks noChangeArrowheads="1"/>
            </p:cNvSpPr>
            <p:nvPr/>
          </p:nvSpPr>
          <p:spPr bwMode="auto">
            <a:xfrm>
              <a:off x="3072" y="1200"/>
              <a:ext cx="1344" cy="51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algn="ctr" eaLnBrk="1" hangingPunct="1"/>
              <a:r>
                <a:rPr lang="en-US" altLang="en-US" sz="2400">
                  <a:solidFill>
                    <a:schemeClr val="tx1"/>
                  </a:solidFill>
                  <a:latin typeface="Times New Roman" pitchFamily="18" charset="0"/>
                </a:rPr>
                <a:t>Recycled AC</a:t>
              </a:r>
            </a:p>
            <a:p>
              <a:pPr algn="ctr" eaLnBrk="1" hangingPunct="1"/>
              <a:endParaRPr lang="en-US" altLang="en-US" sz="2400">
                <a:solidFill>
                  <a:schemeClr val="bg2"/>
                </a:solidFill>
                <a:latin typeface="Times New Roman" pitchFamily="18" charset="0"/>
              </a:endParaRPr>
            </a:p>
          </p:txBody>
        </p:sp>
        <p:pic>
          <p:nvPicPr>
            <p:cNvPr id="45076" name="Picture 28" descr="Image05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0" y="1056"/>
              <a:ext cx="2112" cy="67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45077" name="Object 29"/>
            <p:cNvGraphicFramePr>
              <a:graphicFrameLocks/>
            </p:cNvGraphicFramePr>
            <p:nvPr/>
          </p:nvGraphicFramePr>
          <p:xfrm>
            <a:off x="4560" y="1200"/>
            <a:ext cx="1071" cy="432"/>
          </p:xfrm>
          <a:graphic>
            <a:graphicData uri="http://schemas.openxmlformats.org/presentationml/2006/ole">
              <mc:AlternateContent xmlns:mc="http://schemas.openxmlformats.org/markup-compatibility/2006">
                <mc:Choice xmlns:v="urn:schemas-microsoft-com:vml" Requires="v">
                  <p:oleObj spid="_x0000_s8269" name="Photo Editor Photo" r:id="rId10" imgW="11019048" imgH="6752381" progId="MSPhotoEd.3">
                    <p:embed/>
                  </p:oleObj>
                </mc:Choice>
                <mc:Fallback>
                  <p:oleObj name="Photo Editor Photo" r:id="rId10" imgW="11019048" imgH="6752381" progId="MSPhotoEd.3">
                    <p:embed/>
                    <p:pic>
                      <p:nvPicPr>
                        <p:cNvPr id="45077" name="Object 29"/>
                        <p:cNvPicPr>
                          <a:picLocks noChangeArrowheads="1"/>
                        </p:cNvPicPr>
                        <p:nvPr/>
                      </p:nvPicPr>
                      <p:blipFill>
                        <a:blip r:embed="rId5">
                          <a:extLst>
                            <a:ext uri="{28A0092B-C50C-407E-A947-70E740481C1C}">
                              <a14:useLocalDpi xmlns:a14="http://schemas.microsoft.com/office/drawing/2010/main" val="0"/>
                            </a:ext>
                          </a:extLst>
                        </a:blip>
                        <a:srcRect t="4469" b="73532"/>
                        <a:stretch>
                          <a:fillRect/>
                        </a:stretch>
                      </p:blipFill>
                      <p:spPr bwMode="auto">
                        <a:xfrm>
                          <a:off x="4560" y="1200"/>
                          <a:ext cx="1071" cy="43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5078" name="Group 30"/>
            <p:cNvGrpSpPr>
              <a:grpSpLocks/>
            </p:cNvGrpSpPr>
            <p:nvPr/>
          </p:nvGrpSpPr>
          <p:grpSpPr bwMode="auto">
            <a:xfrm>
              <a:off x="4224" y="1632"/>
              <a:ext cx="336" cy="212"/>
              <a:chOff x="4224" y="1632"/>
              <a:chExt cx="336" cy="212"/>
            </a:xfrm>
          </p:grpSpPr>
          <p:sp>
            <p:nvSpPr>
              <p:cNvPr id="45079" name="Text Box 31"/>
              <p:cNvSpPr txBox="1">
                <a:spLocks noChangeArrowheads="1"/>
              </p:cNvSpPr>
              <p:nvPr/>
            </p:nvSpPr>
            <p:spPr bwMode="auto">
              <a:xfrm>
                <a:off x="4224" y="1632"/>
                <a:ext cx="336" cy="21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algn="r" eaLnBrk="1" hangingPunct="1"/>
                <a:r>
                  <a:rPr lang="en-US" altLang="en-US" sz="1600">
                    <a:solidFill>
                      <a:schemeClr val="tx1"/>
                    </a:solidFill>
                    <a:latin typeface="Times New Roman" pitchFamily="18" charset="0"/>
                  </a:rPr>
                  <a:t>&gt;1”</a:t>
                </a:r>
              </a:p>
            </p:txBody>
          </p:sp>
          <p:sp>
            <p:nvSpPr>
              <p:cNvPr id="45080" name="Line 32"/>
              <p:cNvSpPr>
                <a:spLocks noChangeShapeType="1"/>
              </p:cNvSpPr>
              <p:nvPr/>
            </p:nvSpPr>
            <p:spPr bwMode="auto">
              <a:xfrm flipH="1">
                <a:off x="4272" y="1824"/>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45081" name="Line 33"/>
              <p:cNvSpPr>
                <a:spLocks noChangeShapeType="1"/>
              </p:cNvSpPr>
              <p:nvPr/>
            </p:nvSpPr>
            <p:spPr bwMode="auto">
              <a:xfrm flipH="1">
                <a:off x="4272" y="1632"/>
                <a:ext cx="192"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grpSp>
      <p:sp>
        <p:nvSpPr>
          <p:cNvPr id="45073" name="Text Box 34"/>
          <p:cNvSpPr txBox="1">
            <a:spLocks noChangeArrowheads="1"/>
          </p:cNvSpPr>
          <p:nvPr/>
        </p:nvSpPr>
        <p:spPr bwMode="auto">
          <a:xfrm>
            <a:off x="152400" y="3124200"/>
            <a:ext cx="2824876" cy="2569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r>
              <a:rPr lang="en-US" altLang="en-US" sz="2800" dirty="0">
                <a:solidFill>
                  <a:schemeClr val="tx1"/>
                </a:solidFill>
                <a:latin typeface="Times New Roman" pitchFamily="18" charset="0"/>
              </a:rPr>
              <a:t>Recycle AC to:</a:t>
            </a:r>
          </a:p>
          <a:p>
            <a:pPr eaLnBrk="1" hangingPunct="1"/>
            <a:endParaRPr lang="en-US" altLang="en-US" sz="1050" dirty="0">
              <a:solidFill>
                <a:schemeClr val="tx1"/>
              </a:solidFill>
              <a:latin typeface="Times New Roman" pitchFamily="18" charset="0"/>
            </a:endParaRPr>
          </a:p>
          <a:p>
            <a:pPr eaLnBrk="1" hangingPunct="1">
              <a:buFontTx/>
              <a:buChar char="•"/>
            </a:pPr>
            <a:r>
              <a:rPr lang="en-US" altLang="en-US" sz="2800" dirty="0">
                <a:solidFill>
                  <a:schemeClr val="tx1"/>
                </a:solidFill>
                <a:latin typeface="Times New Roman" pitchFamily="18" charset="0"/>
              </a:rPr>
              <a:t> Stable Base</a:t>
            </a:r>
          </a:p>
          <a:p>
            <a:pPr eaLnBrk="1" hangingPunct="1"/>
            <a:endParaRPr lang="en-US" altLang="en-US" sz="1050" dirty="0">
              <a:solidFill>
                <a:schemeClr val="tx1"/>
              </a:solidFill>
              <a:latin typeface="Times New Roman" pitchFamily="18" charset="0"/>
            </a:endParaRPr>
          </a:p>
          <a:p>
            <a:pPr eaLnBrk="1" hangingPunct="1">
              <a:buFontTx/>
              <a:buChar char="•"/>
            </a:pPr>
            <a:r>
              <a:rPr lang="en-US" altLang="en-US" sz="2800" dirty="0">
                <a:solidFill>
                  <a:schemeClr val="tx1"/>
                </a:solidFill>
                <a:latin typeface="Times New Roman" pitchFamily="18" charset="0"/>
              </a:rPr>
              <a:t>Within 1” of  less</a:t>
            </a:r>
          </a:p>
          <a:p>
            <a:pPr eaLnBrk="1" hangingPunct="1"/>
            <a:r>
              <a:rPr lang="en-US" altLang="en-US" sz="2800" dirty="0">
                <a:solidFill>
                  <a:schemeClr val="tx1"/>
                </a:solidFill>
                <a:latin typeface="Times New Roman" pitchFamily="18" charset="0"/>
              </a:rPr>
              <a:t> </a:t>
            </a:r>
            <a:r>
              <a:rPr lang="en-US" altLang="en-US" sz="2800" dirty="0" smtClean="0">
                <a:solidFill>
                  <a:schemeClr val="tx1"/>
                </a:solidFill>
                <a:latin typeface="Times New Roman" pitchFamily="18" charset="0"/>
              </a:rPr>
              <a:t>Supportive</a:t>
            </a:r>
          </a:p>
          <a:p>
            <a:pPr eaLnBrk="1" hangingPunct="1"/>
            <a:r>
              <a:rPr lang="en-US" altLang="en-US" sz="2800" dirty="0" smtClean="0">
                <a:solidFill>
                  <a:schemeClr val="tx1"/>
                </a:solidFill>
                <a:latin typeface="Times New Roman" pitchFamily="18" charset="0"/>
              </a:rPr>
              <a:t> </a:t>
            </a:r>
            <a:r>
              <a:rPr lang="en-US" altLang="en-US" sz="2800" dirty="0">
                <a:solidFill>
                  <a:schemeClr val="tx1"/>
                </a:solidFill>
                <a:latin typeface="Times New Roman" pitchFamily="18" charset="0"/>
              </a:rPr>
              <a:t>Material</a:t>
            </a:r>
          </a:p>
        </p:txBody>
      </p:sp>
      <p:pic>
        <p:nvPicPr>
          <p:cNvPr id="35" name="Picture 34" descr="arra_logo_trans"/>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153400" y="6308438"/>
            <a:ext cx="704442" cy="352425"/>
          </a:xfrm>
          <a:prstGeom prst="rect">
            <a:avLst/>
          </a:prstGeom>
          <a:noFill/>
          <a:ln w="9525">
            <a:noFill/>
            <a:miter lim="800000"/>
            <a:headEnd/>
            <a:tailEnd/>
          </a:ln>
        </p:spPr>
      </p:pic>
    </p:spTree>
    <p:extLst>
      <p:ext uri="{BB962C8B-B14F-4D97-AF65-F5344CB8AC3E}">
        <p14:creationId xmlns:p14="http://schemas.microsoft.com/office/powerpoint/2010/main" val="62652200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142361"/>
                                        </p:tgtEl>
                                        <p:attrNameLst>
                                          <p:attrName>style.visibility</p:attrName>
                                        </p:attrNameLst>
                                      </p:cBhvr>
                                      <p:to>
                                        <p:strVal val="visible"/>
                                      </p:to>
                                    </p:set>
                                    <p:anim calcmode="lin" valueType="num">
                                      <p:cBhvr additive="base">
                                        <p:cTn id="7" dur="5000" fill="hold"/>
                                        <p:tgtEl>
                                          <p:spTgt spid="142361"/>
                                        </p:tgtEl>
                                        <p:attrNameLst>
                                          <p:attrName>ppt_x</p:attrName>
                                        </p:attrNameLst>
                                      </p:cBhvr>
                                      <p:tavLst>
                                        <p:tav tm="0">
                                          <p:val>
                                            <p:strVal val="1+#ppt_w/2"/>
                                          </p:val>
                                        </p:tav>
                                        <p:tav tm="100000">
                                          <p:val>
                                            <p:strVal val="#ppt_x"/>
                                          </p:val>
                                        </p:tav>
                                      </p:tavLst>
                                    </p:anim>
                                    <p:anim calcmode="lin" valueType="num">
                                      <p:cBhvr additive="base">
                                        <p:cTn id="8" dur="5000" fill="hold"/>
                                        <p:tgtEl>
                                          <p:spTgt spid="1423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5" y="157737"/>
            <a:ext cx="7886700" cy="1325563"/>
          </a:xfrm>
        </p:spPr>
        <p:txBody>
          <a:bodyPr/>
          <a:lstStyle/>
          <a:p>
            <a:r>
              <a:rPr lang="en-US" b="1" u="sng" dirty="0" smtClean="0">
                <a:latin typeface="+mn-lt"/>
              </a:rPr>
              <a:t>Multi-Unit Train</a:t>
            </a:r>
            <a:endParaRPr lang="en-US" b="1" u="sng" dirty="0">
              <a:latin typeface="+mn-lt"/>
            </a:endParaRPr>
          </a:p>
        </p:txBody>
      </p:sp>
      <p:sp>
        <p:nvSpPr>
          <p:cNvPr id="3" name="Content Placeholder 2"/>
          <p:cNvSpPr>
            <a:spLocks noGrp="1"/>
          </p:cNvSpPr>
          <p:nvPr>
            <p:ph idx="1"/>
          </p:nvPr>
        </p:nvSpPr>
        <p:spPr>
          <a:xfrm>
            <a:off x="314325" y="1339688"/>
            <a:ext cx="8686800" cy="3518297"/>
          </a:xfrm>
        </p:spPr>
        <p:txBody>
          <a:bodyPr/>
          <a:lstStyle/>
          <a:p>
            <a:r>
              <a:rPr lang="en-US" dirty="0">
                <a:latin typeface="+mn-lt"/>
              </a:rPr>
              <a:t>Controls top size of RAP with crushing &amp; screening unit</a:t>
            </a:r>
          </a:p>
          <a:p>
            <a:r>
              <a:rPr lang="en-US" dirty="0">
                <a:latin typeface="+mn-lt"/>
              </a:rPr>
              <a:t>Adds recycling agent based on mass of material entering </a:t>
            </a:r>
            <a:r>
              <a:rPr lang="en-US" dirty="0" err="1">
                <a:latin typeface="+mn-lt"/>
              </a:rPr>
              <a:t>pugmill</a:t>
            </a:r>
            <a:endParaRPr lang="en-US" dirty="0">
              <a:latin typeface="+mn-lt"/>
            </a:endParaRPr>
          </a:p>
          <a:p>
            <a:r>
              <a:rPr lang="en-US" dirty="0">
                <a:latin typeface="+mn-lt"/>
              </a:rPr>
              <a:t>Type of recycling agent: Emulsified or Foamed Asphalt</a:t>
            </a:r>
            <a:endParaRPr lang="en-US" sz="1800" dirty="0">
              <a:latin typeface="+mn-lt"/>
            </a:endParaRPr>
          </a:p>
          <a:p>
            <a:pPr lvl="1"/>
            <a:endParaRPr lang="en-US" dirty="0">
              <a:latin typeface="+mn-lt"/>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800" y="3200400"/>
            <a:ext cx="7943850" cy="2682849"/>
          </a:xfrm>
          <a:prstGeom prst="rect">
            <a:avLst/>
          </a:prstGeom>
        </p:spPr>
      </p:pic>
    </p:spTree>
    <p:extLst>
      <p:ext uri="{BB962C8B-B14F-4D97-AF65-F5344CB8AC3E}">
        <p14:creationId xmlns:p14="http://schemas.microsoft.com/office/powerpoint/2010/main" val="1136326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latin typeface="+mn-lt"/>
              </a:rPr>
              <a:t>Multi Unit Train</a:t>
            </a:r>
            <a:endParaRPr lang="en-US" b="1" u="sng" dirty="0">
              <a:latin typeface="+mn-lt"/>
            </a:endParaRPr>
          </a:p>
        </p:txBody>
      </p:sp>
      <p:pic>
        <p:nvPicPr>
          <p:cNvPr id="4" name="Content Placeholder 3"/>
          <p:cNvPicPr>
            <a:picLocks noGrp="1" noChangeAspect="1"/>
          </p:cNvPicPr>
          <p:nvPr>
            <p:ph idx="1"/>
          </p:nvPr>
        </p:nvPicPr>
        <p:blipFill>
          <a:blip r:embed="rId2"/>
          <a:stretch>
            <a:fillRect/>
          </a:stretch>
        </p:blipFill>
        <p:spPr>
          <a:xfrm>
            <a:off x="547378" y="1523099"/>
            <a:ext cx="8355472" cy="4950853"/>
          </a:xfrm>
          <a:prstGeom prst="rect">
            <a:avLst/>
          </a:prstGeom>
        </p:spPr>
      </p:pic>
    </p:spTree>
    <p:extLst>
      <p:ext uri="{BB962C8B-B14F-4D97-AF65-F5344CB8AC3E}">
        <p14:creationId xmlns:p14="http://schemas.microsoft.com/office/powerpoint/2010/main" val="308134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0924"/>
            <a:ext cx="7886700" cy="708901"/>
          </a:xfrm>
        </p:spPr>
        <p:txBody>
          <a:bodyPr/>
          <a:lstStyle/>
          <a:p>
            <a:r>
              <a:rPr lang="en-US" b="1" u="sng" dirty="0" smtClean="0">
                <a:latin typeface="+mn-lt"/>
              </a:rPr>
              <a:t>Single Unit Train</a:t>
            </a:r>
            <a:endParaRPr lang="en-US" b="1" u="sng" dirty="0">
              <a:latin typeface="+mn-lt"/>
            </a:endParaRPr>
          </a:p>
        </p:txBody>
      </p:sp>
      <p:sp>
        <p:nvSpPr>
          <p:cNvPr id="3" name="Content Placeholder 2"/>
          <p:cNvSpPr>
            <a:spLocks noGrp="1"/>
          </p:cNvSpPr>
          <p:nvPr>
            <p:ph idx="1"/>
          </p:nvPr>
        </p:nvSpPr>
        <p:spPr>
          <a:xfrm>
            <a:off x="457200" y="1149826"/>
            <a:ext cx="8229600" cy="2364900"/>
          </a:xfrm>
        </p:spPr>
        <p:txBody>
          <a:bodyPr/>
          <a:lstStyle/>
          <a:p>
            <a:r>
              <a:rPr lang="en-US" dirty="0">
                <a:latin typeface="+mn-lt"/>
              </a:rPr>
              <a:t>Controls top size of RAP with down cut and forward speed </a:t>
            </a:r>
          </a:p>
          <a:p>
            <a:r>
              <a:rPr lang="en-US" dirty="0">
                <a:latin typeface="+mn-lt"/>
              </a:rPr>
              <a:t>Adds recycling agent to cutting chamber based on assumed unit weight &amp; volume of material</a:t>
            </a:r>
          </a:p>
          <a:p>
            <a:r>
              <a:rPr lang="en-US" dirty="0">
                <a:latin typeface="+mn-lt"/>
              </a:rPr>
              <a:t>Type of recycling agent: Emulsified or Foamed asphalt</a:t>
            </a:r>
          </a:p>
          <a:p>
            <a:pPr lvl="1"/>
            <a:endParaRPr lang="en-US" dirty="0">
              <a:latin typeface="+mn-lt"/>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14875" y="3514725"/>
            <a:ext cx="3371850" cy="2247900"/>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2950" y="3526790"/>
            <a:ext cx="3543300" cy="2377948"/>
          </a:xfrm>
          <a:prstGeom prst="rect">
            <a:avLst/>
          </a:prstGeom>
        </p:spPr>
      </p:pic>
    </p:spTree>
    <p:extLst>
      <p:ext uri="{BB962C8B-B14F-4D97-AF65-F5344CB8AC3E}">
        <p14:creationId xmlns:p14="http://schemas.microsoft.com/office/powerpoint/2010/main" val="2398712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t>Single Unit Train</a:t>
            </a:r>
            <a:endParaRPr lang="en-US" b="1" u="sng" dirty="0"/>
          </a:p>
        </p:txBody>
      </p:sp>
      <p:pic>
        <p:nvPicPr>
          <p:cNvPr id="4" name="Content Placeholder 3"/>
          <p:cNvPicPr>
            <a:picLocks noGrp="1" noChangeAspect="1"/>
          </p:cNvPicPr>
          <p:nvPr>
            <p:ph idx="1"/>
          </p:nvPr>
        </p:nvPicPr>
        <p:blipFill>
          <a:blip r:embed="rId2"/>
          <a:stretch>
            <a:fillRect/>
          </a:stretch>
        </p:blipFill>
        <p:spPr>
          <a:xfrm>
            <a:off x="454550" y="1435100"/>
            <a:ext cx="8209169" cy="5084572"/>
          </a:xfrm>
          <a:prstGeom prst="rect">
            <a:avLst/>
          </a:prstGeom>
        </p:spPr>
      </p:pic>
    </p:spTree>
    <p:extLst>
      <p:ext uri="{BB962C8B-B14F-4D97-AF65-F5344CB8AC3E}">
        <p14:creationId xmlns:p14="http://schemas.microsoft.com/office/powerpoint/2010/main" val="643432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p:cNvSpPr>
            <a:spLocks noGrp="1" noChangeArrowheads="1"/>
          </p:cNvSpPr>
          <p:nvPr>
            <p:ph type="title"/>
          </p:nvPr>
        </p:nvSpPr>
        <p:spPr>
          <a:xfrm>
            <a:off x="646757" y="283528"/>
            <a:ext cx="3776654" cy="1309602"/>
          </a:xfrm>
        </p:spPr>
        <p:txBody>
          <a:bodyPr>
            <a:normAutofit/>
          </a:bodyPr>
          <a:lstStyle/>
          <a:p>
            <a:r>
              <a:rPr lang="en-US" altLang="en-US" b="1" u="sng" dirty="0">
                <a:latin typeface="+mn-lt"/>
              </a:rPr>
              <a:t>CIR &amp; CCPR Compaction</a:t>
            </a:r>
          </a:p>
        </p:txBody>
      </p:sp>
      <p:sp>
        <p:nvSpPr>
          <p:cNvPr id="54275" name="Rectangle 1027"/>
          <p:cNvSpPr>
            <a:spLocks noChangeArrowheads="1"/>
          </p:cNvSpPr>
          <p:nvPr/>
        </p:nvSpPr>
        <p:spPr bwMode="auto">
          <a:xfrm>
            <a:off x="2953942" y="2175274"/>
            <a:ext cx="1601390" cy="34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endParaRPr lang="en-US" altLang="en-US" sz="3450"/>
          </a:p>
        </p:txBody>
      </p:sp>
      <p:pic>
        <p:nvPicPr>
          <p:cNvPr id="54276" name="Picture 1028" descr="C:\Don Files\CIR Cat  City Album\Image025.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7492" y="1907937"/>
            <a:ext cx="3915919" cy="3510218"/>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54277" name="Rectangle 1029"/>
          <p:cNvSpPr>
            <a:spLocks noChangeArrowheads="1"/>
          </p:cNvSpPr>
          <p:nvPr/>
        </p:nvSpPr>
        <p:spPr bwMode="auto">
          <a:xfrm>
            <a:off x="4622292" y="1230044"/>
            <a:ext cx="4092978" cy="4180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4600">
                <a:solidFill>
                  <a:srgbClr val="FFFF00"/>
                </a:solidFill>
                <a:latin typeface="Arial" charset="0"/>
                <a:ea typeface="Geneva" pitchFamily="-112" charset="-128"/>
              </a:defRPr>
            </a:lvl1pPr>
            <a:lvl2pPr>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a:lnSpc>
                <a:spcPct val="90000"/>
              </a:lnSpc>
              <a:spcBef>
                <a:spcPct val="50000"/>
              </a:spcBef>
              <a:buClr>
                <a:srgbClr val="CCFF33"/>
              </a:buClr>
              <a:buSzPct val="70000"/>
              <a:buFont typeface="Wingdings" pitchFamily="2" charset="2"/>
              <a:buChar char="n"/>
            </a:pPr>
            <a:r>
              <a:rPr lang="en-US" altLang="en-US" sz="3200" b="1" dirty="0">
                <a:solidFill>
                  <a:schemeClr val="tx1"/>
                </a:solidFill>
                <a:latin typeface="+mn-lt"/>
              </a:rPr>
              <a:t>ARRA Recommends:</a:t>
            </a:r>
          </a:p>
          <a:p>
            <a:pPr lvl="1">
              <a:lnSpc>
                <a:spcPct val="90000"/>
              </a:lnSpc>
              <a:spcBef>
                <a:spcPts val="450"/>
              </a:spcBef>
              <a:buClr>
                <a:schemeClr val="accent2"/>
              </a:buClr>
              <a:buSzPct val="65000"/>
              <a:buFont typeface="Wingdings" pitchFamily="2" charset="2"/>
              <a:buChar char="n"/>
            </a:pPr>
            <a:r>
              <a:rPr lang="en-US" altLang="en-US" sz="2100" b="1" dirty="0">
                <a:solidFill>
                  <a:schemeClr val="tx1"/>
                </a:solidFill>
                <a:latin typeface="+mn-lt"/>
              </a:rPr>
              <a:t> </a:t>
            </a:r>
            <a:r>
              <a:rPr lang="en-US" altLang="en-US" sz="2400" dirty="0">
                <a:solidFill>
                  <a:schemeClr val="tx1"/>
                </a:solidFill>
                <a:latin typeface="+mn-lt"/>
              </a:rPr>
              <a:t>Minimum 3 rollers</a:t>
            </a:r>
          </a:p>
          <a:p>
            <a:pPr lvl="1">
              <a:lnSpc>
                <a:spcPct val="90000"/>
              </a:lnSpc>
              <a:spcBef>
                <a:spcPts val="450"/>
              </a:spcBef>
              <a:buClr>
                <a:schemeClr val="accent2"/>
              </a:buClr>
              <a:buSzPct val="65000"/>
              <a:buFont typeface="Wingdings" pitchFamily="2" charset="2"/>
              <a:buChar char="n"/>
            </a:pPr>
            <a:r>
              <a:rPr lang="en-US" altLang="en-US" sz="2400" dirty="0">
                <a:solidFill>
                  <a:schemeClr val="tx1"/>
                </a:solidFill>
                <a:latin typeface="+mn-lt"/>
              </a:rPr>
              <a:t>Minimum 1 pneumatic-tired roller 23-25 tons</a:t>
            </a:r>
          </a:p>
          <a:p>
            <a:pPr lvl="1">
              <a:lnSpc>
                <a:spcPct val="90000"/>
              </a:lnSpc>
              <a:spcBef>
                <a:spcPts val="450"/>
              </a:spcBef>
              <a:buClr>
                <a:schemeClr val="accent2"/>
              </a:buClr>
              <a:buSzPct val="65000"/>
              <a:buFont typeface="Wingdings" pitchFamily="2" charset="2"/>
              <a:buChar char="n"/>
            </a:pPr>
            <a:r>
              <a:rPr lang="en-US" altLang="en-US" sz="2400" dirty="0">
                <a:solidFill>
                  <a:schemeClr val="tx1"/>
                </a:solidFill>
                <a:latin typeface="+mn-lt"/>
              </a:rPr>
              <a:t>Minimum 1 double drum vibratory steel-wheeled roller 10-12 tons  </a:t>
            </a:r>
          </a:p>
          <a:p>
            <a:pPr lvl="1">
              <a:lnSpc>
                <a:spcPct val="90000"/>
              </a:lnSpc>
              <a:spcBef>
                <a:spcPts val="450"/>
              </a:spcBef>
              <a:buClr>
                <a:schemeClr val="accent2"/>
              </a:buClr>
              <a:buSzPct val="65000"/>
              <a:buFont typeface="Wingdings" pitchFamily="2" charset="2"/>
              <a:buChar char="n"/>
            </a:pPr>
            <a:r>
              <a:rPr lang="en-US" altLang="en-US" sz="2400" dirty="0">
                <a:solidFill>
                  <a:schemeClr val="tx1"/>
                </a:solidFill>
                <a:latin typeface="+mn-lt"/>
              </a:rPr>
              <a:t>Working water spray systems. </a:t>
            </a:r>
          </a:p>
          <a:p>
            <a:pPr lvl="1">
              <a:lnSpc>
                <a:spcPct val="90000"/>
              </a:lnSpc>
              <a:spcBef>
                <a:spcPts val="450"/>
              </a:spcBef>
              <a:buClr>
                <a:schemeClr val="accent2"/>
              </a:buClr>
              <a:buSzPct val="65000"/>
              <a:buFont typeface="Wingdings" pitchFamily="2" charset="2"/>
              <a:buChar char="n"/>
            </a:pPr>
            <a:r>
              <a:rPr lang="en-US" altLang="en-US" sz="2400" dirty="0">
                <a:solidFill>
                  <a:schemeClr val="tx1"/>
                </a:solidFill>
                <a:latin typeface="+mn-lt"/>
              </a:rPr>
              <a:t>Compact to 95-105% of a control strip density</a:t>
            </a:r>
          </a:p>
        </p:txBody>
      </p:sp>
    </p:spTree>
    <p:extLst>
      <p:ext uri="{BB962C8B-B14F-4D97-AF65-F5344CB8AC3E}">
        <p14:creationId xmlns:p14="http://schemas.microsoft.com/office/powerpoint/2010/main" val="52752668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628650" y="365126"/>
            <a:ext cx="7886700" cy="813225"/>
          </a:xfrm>
        </p:spPr>
        <p:txBody>
          <a:bodyPr/>
          <a:lstStyle/>
          <a:p>
            <a:pPr eaLnBrk="1" hangingPunct="1"/>
            <a:r>
              <a:rPr lang="en-US" b="1" u="sng" dirty="0" smtClean="0">
                <a:latin typeface="+mn-lt"/>
              </a:rPr>
              <a:t>CIR Project Selection</a:t>
            </a:r>
          </a:p>
        </p:txBody>
      </p:sp>
      <p:sp>
        <p:nvSpPr>
          <p:cNvPr id="17411" name="Rectangle 3"/>
          <p:cNvSpPr>
            <a:spLocks noGrp="1" noChangeArrowheads="1"/>
          </p:cNvSpPr>
          <p:nvPr>
            <p:ph idx="1"/>
          </p:nvPr>
        </p:nvSpPr>
        <p:spPr>
          <a:xfrm>
            <a:off x="558799" y="1300899"/>
            <a:ext cx="7956551" cy="4732256"/>
          </a:xfrm>
        </p:spPr>
        <p:txBody>
          <a:bodyPr>
            <a:noAutofit/>
          </a:bodyPr>
          <a:lstStyle/>
          <a:p>
            <a:r>
              <a:rPr lang="en-US" sz="3200" dirty="0">
                <a:solidFill>
                  <a:srgbClr val="000000"/>
                </a:solidFill>
                <a:latin typeface="+mn-lt"/>
              </a:rPr>
              <a:t>The CR (CIR &amp; CCPR) processes are not suited to address structural failures of the pavement such as structural rutting, severe fatigue cracking or base/subgrade instability. </a:t>
            </a:r>
          </a:p>
          <a:p>
            <a:r>
              <a:rPr lang="en-US" sz="3200" dirty="0">
                <a:solidFill>
                  <a:srgbClr val="000000"/>
                </a:solidFill>
                <a:latin typeface="+mn-lt"/>
              </a:rPr>
              <a:t>CIR is meant to treat non-load associated distresses and most structural distresses that occur in the top 2-5+ inches of the pavement structure</a:t>
            </a:r>
          </a:p>
          <a:p>
            <a:r>
              <a:rPr lang="en-US" sz="3200" dirty="0">
                <a:solidFill>
                  <a:srgbClr val="000000"/>
                </a:solidFill>
                <a:latin typeface="+mn-lt"/>
              </a:rPr>
              <a:t>CIR is an excellent treatment to mitigate transverse or reflective cracking.</a:t>
            </a:r>
            <a:endParaRPr lang="en-US" sz="3200" b="1" dirty="0">
              <a:solidFill>
                <a:srgbClr val="000000"/>
              </a:solidFill>
              <a:latin typeface="+mn-lt"/>
            </a:endParaRPr>
          </a:p>
        </p:txBody>
      </p:sp>
    </p:spTree>
    <p:extLst>
      <p:ext uri="{BB962C8B-B14F-4D97-AF65-F5344CB8AC3E}">
        <p14:creationId xmlns:p14="http://schemas.microsoft.com/office/powerpoint/2010/main" val="243494907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5823087" y="277479"/>
            <a:ext cx="2389385" cy="3069167"/>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585" y="1442302"/>
            <a:ext cx="5241332" cy="4656840"/>
          </a:xfrm>
          <a:prstGeom prst="rect">
            <a:avLst/>
          </a:prstGeom>
        </p:spPr>
      </p:pic>
      <p:sp>
        <p:nvSpPr>
          <p:cNvPr id="2" name="Rectangle 1"/>
          <p:cNvSpPr/>
          <p:nvPr/>
        </p:nvSpPr>
        <p:spPr>
          <a:xfrm>
            <a:off x="106139" y="49393"/>
            <a:ext cx="5955296" cy="1323439"/>
          </a:xfrm>
          <a:prstGeom prst="rect">
            <a:avLst/>
          </a:prstGeom>
        </p:spPr>
        <p:txBody>
          <a:bodyPr wrap="square">
            <a:spAutoFit/>
          </a:bodyPr>
          <a:lstStyle/>
          <a:p>
            <a:pPr algn="ctr"/>
            <a:r>
              <a:rPr lang="en-US" sz="4000" b="1" u="sng" dirty="0">
                <a:solidFill>
                  <a:schemeClr val="tx2"/>
                </a:solidFill>
              </a:rPr>
              <a:t>CR </a:t>
            </a:r>
            <a:r>
              <a:rPr lang="en-US" sz="4000" b="1" u="sng" dirty="0" smtClean="0">
                <a:solidFill>
                  <a:schemeClr val="tx2"/>
                </a:solidFill>
              </a:rPr>
              <a:t>Applicability</a:t>
            </a:r>
          </a:p>
          <a:p>
            <a:pPr algn="ctr"/>
            <a:r>
              <a:rPr lang="en-US" sz="4000" b="1" u="sng" dirty="0" smtClean="0">
                <a:solidFill>
                  <a:schemeClr val="tx2"/>
                </a:solidFill>
              </a:rPr>
              <a:t> </a:t>
            </a:r>
            <a:r>
              <a:rPr lang="en-US" sz="3600" b="1" u="sng" dirty="0">
                <a:solidFill>
                  <a:schemeClr val="tx2"/>
                </a:solidFill>
              </a:rPr>
              <a:t>(Table 10-1)</a:t>
            </a:r>
            <a:endParaRPr lang="en-US" b="1" u="sng" dirty="0">
              <a:solidFill>
                <a:schemeClr val="tx2"/>
              </a:solidFill>
            </a:endParaRPr>
          </a:p>
        </p:txBody>
      </p:sp>
      <p:sp>
        <p:nvSpPr>
          <p:cNvPr id="7" name="TextBox 6"/>
          <p:cNvSpPr txBox="1"/>
          <p:nvPr/>
        </p:nvSpPr>
        <p:spPr>
          <a:xfrm>
            <a:off x="5261917" y="3574732"/>
            <a:ext cx="3618133" cy="2677656"/>
          </a:xfrm>
          <a:prstGeom prst="rect">
            <a:avLst/>
          </a:prstGeom>
          <a:noFill/>
        </p:spPr>
        <p:txBody>
          <a:bodyPr wrap="square" rtlCol="0">
            <a:spAutoFit/>
          </a:bodyPr>
          <a:lstStyle/>
          <a:p>
            <a:r>
              <a:rPr lang="en-US" sz="2400" dirty="0">
                <a:cs typeface="Arial" panose="020B0604020202020204" pitchFamily="34" charset="0"/>
              </a:rPr>
              <a:t>Link to table: </a:t>
            </a:r>
            <a:r>
              <a:rPr lang="en-US" sz="2400" dirty="0">
                <a:cs typeface="Arial" panose="020B0604020202020204" pitchFamily="34" charset="0"/>
                <a:hlinkClick r:id="rId4"/>
              </a:rPr>
              <a:t>ww.roadresource.org</a:t>
            </a:r>
            <a:endParaRPr lang="en-US" sz="2400" dirty="0">
              <a:cs typeface="Arial" panose="020B0604020202020204" pitchFamily="34" charset="0"/>
            </a:endParaRPr>
          </a:p>
          <a:p>
            <a:r>
              <a:rPr lang="en-US" sz="2400" dirty="0">
                <a:cs typeface="Arial" panose="020B0604020202020204" pitchFamily="34" charset="0"/>
              </a:rPr>
              <a:t>Treatment Toolbox/Treatment Resource Center/CIR or CCPR/Pre-Construction/Site Selection</a:t>
            </a:r>
          </a:p>
        </p:txBody>
      </p:sp>
    </p:spTree>
    <p:extLst>
      <p:ext uri="{BB962C8B-B14F-4D97-AF65-F5344CB8AC3E}">
        <p14:creationId xmlns:p14="http://schemas.microsoft.com/office/powerpoint/2010/main" val="34295943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idx="4294967295"/>
          </p:nvPr>
        </p:nvSpPr>
        <p:spPr>
          <a:xfrm>
            <a:off x="1371600" y="621133"/>
            <a:ext cx="6478191" cy="701731"/>
          </a:xfrm>
        </p:spPr>
        <p:txBody>
          <a:bodyPr anchor="b">
            <a:spAutoFit/>
          </a:bodyPr>
          <a:lstStyle/>
          <a:p>
            <a:pPr algn="ctr"/>
            <a:r>
              <a:rPr lang="en-US" altLang="en-US" b="1" u="sng" dirty="0">
                <a:latin typeface="+mn-lt"/>
              </a:rPr>
              <a:t>Full Depth Reclamation </a:t>
            </a:r>
          </a:p>
        </p:txBody>
      </p:sp>
      <p:grpSp>
        <p:nvGrpSpPr>
          <p:cNvPr id="69635" name="Group 3"/>
          <p:cNvGrpSpPr>
            <a:grpSpLocks/>
          </p:cNvGrpSpPr>
          <p:nvPr/>
        </p:nvGrpSpPr>
        <p:grpSpPr bwMode="auto">
          <a:xfrm>
            <a:off x="3386139" y="2228850"/>
            <a:ext cx="1260872" cy="3086100"/>
            <a:chOff x="336" y="1248"/>
            <a:chExt cx="1958" cy="2592"/>
          </a:xfrm>
        </p:grpSpPr>
        <p:sp>
          <p:nvSpPr>
            <p:cNvPr id="69668" name="Text Box 4" descr="Granite"/>
            <p:cNvSpPr txBox="1">
              <a:spLocks noChangeArrowheads="1"/>
            </p:cNvSpPr>
            <p:nvPr/>
          </p:nvSpPr>
          <p:spPr bwMode="auto">
            <a:xfrm>
              <a:off x="336" y="1824"/>
              <a:ext cx="1958" cy="864"/>
            </a:xfrm>
            <a:prstGeom prst="rect">
              <a:avLst/>
            </a:prstGeom>
            <a:blipFill dpi="0" rotWithShape="0">
              <a:blip r:embed="rId4">
                <a:extLst>
                  <a:ext uri="{28A0092B-C50C-407E-A947-70E740481C1C}">
                    <a14:useLocalDpi xmlns:a14="http://schemas.microsoft.com/office/drawing/2010/main"/>
                  </a:ext>
                </a:extLst>
              </a:blip>
              <a:srcRect/>
              <a:tile tx="0" ty="0" sx="100000" sy="100000" flip="none" algn="tl"/>
            </a:blipFill>
            <a:ln w="25400">
              <a:solidFill>
                <a:schemeClr val="bg2"/>
              </a:solidFill>
              <a:miter lim="800000"/>
              <a:headEnd/>
              <a:tailEnd/>
            </a:ln>
          </p:spPr>
          <p:txBody>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endParaRPr lang="en-US" altLang="en-US" sz="1800">
                <a:solidFill>
                  <a:schemeClr val="tx1"/>
                </a:solidFill>
                <a:latin typeface="Times New Roman" pitchFamily="18" charset="0"/>
              </a:endParaRPr>
            </a:p>
            <a:p>
              <a:pPr eaLnBrk="1" hangingPunct="1"/>
              <a:endParaRPr lang="en-US" altLang="en-US" sz="1800">
                <a:solidFill>
                  <a:schemeClr val="tx1"/>
                </a:solidFill>
                <a:latin typeface="Times New Roman" pitchFamily="18" charset="0"/>
              </a:endParaRPr>
            </a:p>
          </p:txBody>
        </p:sp>
        <p:graphicFrame>
          <p:nvGraphicFramePr>
            <p:cNvPr id="69669" name="Object 5"/>
            <p:cNvGraphicFramePr>
              <a:graphicFrameLocks/>
            </p:cNvGraphicFramePr>
            <p:nvPr/>
          </p:nvGraphicFramePr>
          <p:xfrm>
            <a:off x="351" y="1248"/>
            <a:ext cx="1941" cy="576"/>
          </p:xfrm>
          <a:graphic>
            <a:graphicData uri="http://schemas.openxmlformats.org/presentationml/2006/ole">
              <mc:AlternateContent xmlns:mc="http://schemas.openxmlformats.org/markup-compatibility/2006">
                <mc:Choice xmlns:v="urn:schemas-microsoft-com:vml" Requires="v">
                  <p:oleObj spid="_x0000_s9248" name="Photo Editor Photo" r:id="rId5" imgW="11019048" imgH="6752381" progId="MSPhotoEd.3">
                    <p:embed/>
                  </p:oleObj>
                </mc:Choice>
                <mc:Fallback>
                  <p:oleObj name="Photo Editor Photo" r:id="rId5" imgW="11019048" imgH="6752381" progId="MSPhotoEd.3">
                    <p:embed/>
                    <p:pic>
                      <p:nvPicPr>
                        <p:cNvPr id="69669" name="Object 5"/>
                        <p:cNvPicPr>
                          <a:picLocks noChangeArrowheads="1"/>
                        </p:cNvPicPr>
                        <p:nvPr/>
                      </p:nvPicPr>
                      <p:blipFill>
                        <a:blip r:embed="rId6">
                          <a:extLst>
                            <a:ext uri="{28A0092B-C50C-407E-A947-70E740481C1C}">
                              <a14:useLocalDpi xmlns:a14="http://schemas.microsoft.com/office/drawing/2010/main" val="0"/>
                            </a:ext>
                          </a:extLst>
                        </a:blip>
                        <a:srcRect t="58501" b="22615"/>
                        <a:stretch>
                          <a:fillRect/>
                        </a:stretch>
                      </p:blipFill>
                      <p:spPr bwMode="auto">
                        <a:xfrm>
                          <a:off x="351" y="1248"/>
                          <a:ext cx="1941" cy="576"/>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670" name="Text Box 6" descr="Cork"/>
            <p:cNvSpPr txBox="1">
              <a:spLocks noChangeArrowheads="1"/>
            </p:cNvSpPr>
            <p:nvPr/>
          </p:nvSpPr>
          <p:spPr bwMode="auto">
            <a:xfrm>
              <a:off x="336" y="2688"/>
              <a:ext cx="1958" cy="1152"/>
            </a:xfrm>
            <a:prstGeom prst="rect">
              <a:avLst/>
            </a:prstGeom>
            <a:blipFill dpi="0" rotWithShape="0">
              <a:blip r:embed="rId7">
                <a:extLst>
                  <a:ext uri="{28A0092B-C50C-407E-A947-70E740481C1C}">
                    <a14:useLocalDpi xmlns:a14="http://schemas.microsoft.com/office/drawing/2010/main"/>
                  </a:ext>
                </a:extLst>
              </a:blip>
              <a:srcRect/>
              <a:tile tx="0" ty="0" sx="100000" sy="100000" flip="none" algn="tl"/>
            </a:blipFill>
            <a:ln w="25400">
              <a:solidFill>
                <a:schemeClr val="bg2"/>
              </a:solidFill>
              <a:miter lim="800000"/>
              <a:headEnd/>
              <a:tailEnd/>
            </a:ln>
          </p:spPr>
          <p:txBody>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endParaRPr lang="en-US" altLang="en-US" sz="1800">
                <a:solidFill>
                  <a:schemeClr val="bg2"/>
                </a:solidFill>
                <a:latin typeface="Times New Roman" pitchFamily="18" charset="0"/>
              </a:endParaRPr>
            </a:p>
            <a:p>
              <a:pPr eaLnBrk="1" hangingPunct="1"/>
              <a:endParaRPr lang="en-US" altLang="en-US" sz="1800">
                <a:solidFill>
                  <a:schemeClr val="bg2"/>
                </a:solidFill>
                <a:latin typeface="Times New Roman" pitchFamily="18" charset="0"/>
              </a:endParaRPr>
            </a:p>
            <a:p>
              <a:pPr eaLnBrk="1" hangingPunct="1"/>
              <a:endParaRPr lang="en-US" altLang="en-US" sz="1800">
                <a:solidFill>
                  <a:schemeClr val="bg2"/>
                </a:solidFill>
                <a:latin typeface="Times New Roman" pitchFamily="18" charset="0"/>
              </a:endParaRPr>
            </a:p>
            <a:p>
              <a:pPr eaLnBrk="1" hangingPunct="1"/>
              <a:endParaRPr lang="en-US" altLang="en-US" sz="1800">
                <a:solidFill>
                  <a:schemeClr val="bg2"/>
                </a:solidFill>
                <a:latin typeface="Times New Roman" pitchFamily="18" charset="0"/>
              </a:endParaRPr>
            </a:p>
            <a:p>
              <a:pPr eaLnBrk="1" hangingPunct="1"/>
              <a:endParaRPr lang="en-US" altLang="en-US" sz="1800">
                <a:solidFill>
                  <a:schemeClr val="bg2"/>
                </a:solidFill>
                <a:latin typeface="Times New Roman" pitchFamily="18" charset="0"/>
              </a:endParaRPr>
            </a:p>
          </p:txBody>
        </p:sp>
      </p:grpSp>
      <p:grpSp>
        <p:nvGrpSpPr>
          <p:cNvPr id="69636" name="Group 7"/>
          <p:cNvGrpSpPr>
            <a:grpSpLocks/>
          </p:cNvGrpSpPr>
          <p:nvPr/>
        </p:nvGrpSpPr>
        <p:grpSpPr bwMode="auto">
          <a:xfrm>
            <a:off x="4686300" y="2228850"/>
            <a:ext cx="234554" cy="3028950"/>
            <a:chOff x="2016" y="1200"/>
            <a:chExt cx="197" cy="2544"/>
          </a:xfrm>
        </p:grpSpPr>
        <p:sp>
          <p:nvSpPr>
            <p:cNvPr id="69662" name="Line 8"/>
            <p:cNvSpPr>
              <a:spLocks noChangeShapeType="1"/>
            </p:cNvSpPr>
            <p:nvPr/>
          </p:nvSpPr>
          <p:spPr bwMode="auto">
            <a:xfrm>
              <a:off x="2042" y="2640"/>
              <a:ext cx="1" cy="11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350"/>
            </a:p>
          </p:txBody>
        </p:sp>
        <p:sp>
          <p:nvSpPr>
            <p:cNvPr id="69663" name="Line 9"/>
            <p:cNvSpPr>
              <a:spLocks noChangeShapeType="1"/>
            </p:cNvSpPr>
            <p:nvPr/>
          </p:nvSpPr>
          <p:spPr bwMode="auto">
            <a:xfrm>
              <a:off x="2016" y="264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69664" name="Line 10"/>
            <p:cNvSpPr>
              <a:spLocks noChangeShapeType="1"/>
            </p:cNvSpPr>
            <p:nvPr/>
          </p:nvSpPr>
          <p:spPr bwMode="auto">
            <a:xfrm>
              <a:off x="2016" y="1776"/>
              <a:ext cx="197"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69665" name="Line 11"/>
            <p:cNvSpPr>
              <a:spLocks noChangeShapeType="1"/>
            </p:cNvSpPr>
            <p:nvPr/>
          </p:nvSpPr>
          <p:spPr bwMode="auto">
            <a:xfrm>
              <a:off x="2042" y="1776"/>
              <a:ext cx="1" cy="864"/>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sz="1350"/>
            </a:p>
          </p:txBody>
        </p:sp>
        <p:sp>
          <p:nvSpPr>
            <p:cNvPr id="69666" name="Line 12"/>
            <p:cNvSpPr>
              <a:spLocks noChangeShapeType="1"/>
            </p:cNvSpPr>
            <p:nvPr/>
          </p:nvSpPr>
          <p:spPr bwMode="auto">
            <a:xfrm>
              <a:off x="2016" y="1200"/>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69667" name="Line 13"/>
            <p:cNvSpPr>
              <a:spLocks noChangeShapeType="1"/>
            </p:cNvSpPr>
            <p:nvPr/>
          </p:nvSpPr>
          <p:spPr bwMode="auto">
            <a:xfrm>
              <a:off x="2042" y="1200"/>
              <a:ext cx="1" cy="57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sz="1350"/>
            </a:p>
          </p:txBody>
        </p:sp>
      </p:grpSp>
      <p:sp>
        <p:nvSpPr>
          <p:cNvPr id="69637" name="Text Box 14"/>
          <p:cNvSpPr txBox="1">
            <a:spLocks noChangeArrowheads="1"/>
          </p:cNvSpPr>
          <p:nvPr/>
        </p:nvSpPr>
        <p:spPr bwMode="auto">
          <a:xfrm>
            <a:off x="4743450" y="3600451"/>
            <a:ext cx="1504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r>
              <a:rPr lang="en-US" altLang="en-US" sz="1800">
                <a:solidFill>
                  <a:schemeClr val="tx1"/>
                </a:solidFill>
                <a:latin typeface="Times New Roman" pitchFamily="18" charset="0"/>
              </a:rPr>
              <a:t>Base</a:t>
            </a:r>
          </a:p>
        </p:txBody>
      </p:sp>
      <p:sp>
        <p:nvSpPr>
          <p:cNvPr id="69638" name="Text Box 15"/>
          <p:cNvSpPr txBox="1">
            <a:spLocks noChangeArrowheads="1"/>
          </p:cNvSpPr>
          <p:nvPr/>
        </p:nvSpPr>
        <p:spPr bwMode="auto">
          <a:xfrm>
            <a:off x="5086350" y="4185890"/>
            <a:ext cx="1657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r>
              <a:rPr lang="en-US" altLang="en-US" sz="1800" dirty="0">
                <a:solidFill>
                  <a:schemeClr val="tx1"/>
                </a:solidFill>
                <a:latin typeface="Times New Roman" pitchFamily="18" charset="0"/>
              </a:rPr>
              <a:t>Native Sub-base</a:t>
            </a:r>
          </a:p>
        </p:txBody>
      </p:sp>
      <p:sp>
        <p:nvSpPr>
          <p:cNvPr id="69639" name="Text Box 16"/>
          <p:cNvSpPr txBox="1">
            <a:spLocks noChangeArrowheads="1"/>
          </p:cNvSpPr>
          <p:nvPr/>
        </p:nvSpPr>
        <p:spPr bwMode="auto">
          <a:xfrm>
            <a:off x="4743450" y="2457450"/>
            <a:ext cx="177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r>
              <a:rPr lang="en-US" altLang="en-US" sz="1800">
                <a:solidFill>
                  <a:schemeClr val="tx1"/>
                </a:solidFill>
                <a:latin typeface="Times New Roman" pitchFamily="18" charset="0"/>
              </a:rPr>
              <a:t>Distressed AC</a:t>
            </a:r>
          </a:p>
        </p:txBody>
      </p:sp>
      <p:sp>
        <p:nvSpPr>
          <p:cNvPr id="69640" name="Text Box 17" descr="Cork"/>
          <p:cNvSpPr txBox="1">
            <a:spLocks noChangeArrowheads="1"/>
          </p:cNvSpPr>
          <p:nvPr/>
        </p:nvSpPr>
        <p:spPr bwMode="auto">
          <a:xfrm>
            <a:off x="6572250" y="2971800"/>
            <a:ext cx="1253729" cy="2400300"/>
          </a:xfrm>
          <a:prstGeom prst="rect">
            <a:avLst/>
          </a:prstGeom>
          <a:blipFill dpi="0" rotWithShape="0">
            <a:blip r:embed="rId7">
              <a:extLst>
                <a:ext uri="{28A0092B-C50C-407E-A947-70E740481C1C}">
                  <a14:useLocalDpi xmlns:a14="http://schemas.microsoft.com/office/drawing/2010/main"/>
                </a:ext>
              </a:extLst>
            </a:blip>
            <a:srcRect/>
            <a:tile tx="0" ty="0" sx="100000" sy="100000" flip="none" algn="tl"/>
          </a:blipFill>
          <a:ln w="25400">
            <a:solidFill>
              <a:schemeClr val="bg2"/>
            </a:solidFill>
            <a:miter lim="800000"/>
            <a:headEnd/>
            <a:tailEnd/>
          </a:ln>
        </p:spPr>
        <p:txBody>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endParaRPr lang="en-US" altLang="en-US" sz="1800">
              <a:solidFill>
                <a:schemeClr val="bg2"/>
              </a:solidFill>
              <a:latin typeface="Times New Roman" pitchFamily="18" charset="0"/>
            </a:endParaRPr>
          </a:p>
          <a:p>
            <a:pPr eaLnBrk="1" hangingPunct="1"/>
            <a:endParaRPr lang="en-US" altLang="en-US" sz="1800">
              <a:solidFill>
                <a:schemeClr val="bg2"/>
              </a:solidFill>
              <a:latin typeface="Times New Roman" pitchFamily="18" charset="0"/>
            </a:endParaRPr>
          </a:p>
          <a:p>
            <a:pPr eaLnBrk="1" hangingPunct="1"/>
            <a:endParaRPr lang="en-US" altLang="en-US" sz="1800">
              <a:solidFill>
                <a:schemeClr val="bg2"/>
              </a:solidFill>
              <a:latin typeface="Times New Roman" pitchFamily="18" charset="0"/>
            </a:endParaRPr>
          </a:p>
          <a:p>
            <a:pPr eaLnBrk="1" hangingPunct="1"/>
            <a:endParaRPr lang="en-US" altLang="en-US" sz="1800">
              <a:solidFill>
                <a:schemeClr val="bg2"/>
              </a:solidFill>
              <a:latin typeface="Times New Roman" pitchFamily="18" charset="0"/>
            </a:endParaRPr>
          </a:p>
          <a:p>
            <a:pPr eaLnBrk="1" hangingPunct="1"/>
            <a:endParaRPr lang="en-US" altLang="en-US" sz="1800">
              <a:solidFill>
                <a:schemeClr val="bg2"/>
              </a:solidFill>
              <a:latin typeface="Times New Roman" pitchFamily="18" charset="0"/>
            </a:endParaRPr>
          </a:p>
        </p:txBody>
      </p:sp>
      <p:sp>
        <p:nvSpPr>
          <p:cNvPr id="69641" name="Line 18"/>
          <p:cNvSpPr>
            <a:spLocks noChangeShapeType="1"/>
          </p:cNvSpPr>
          <p:nvPr/>
        </p:nvSpPr>
        <p:spPr bwMode="auto">
          <a:xfrm>
            <a:off x="6457950" y="2971800"/>
            <a:ext cx="0" cy="24003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350"/>
          </a:p>
        </p:txBody>
      </p:sp>
      <p:graphicFrame>
        <p:nvGraphicFramePr>
          <p:cNvPr id="69642" name="Object 19"/>
          <p:cNvGraphicFramePr>
            <a:graphicFrameLocks/>
          </p:cNvGraphicFramePr>
          <p:nvPr/>
        </p:nvGraphicFramePr>
        <p:xfrm>
          <a:off x="6581775" y="2286000"/>
          <a:ext cx="1243013" cy="685800"/>
        </p:xfrm>
        <a:graphic>
          <a:graphicData uri="http://schemas.openxmlformats.org/presentationml/2006/ole">
            <mc:AlternateContent xmlns:mc="http://schemas.openxmlformats.org/markup-compatibility/2006">
              <mc:Choice xmlns:v="urn:schemas-microsoft-com:vml" Requires="v">
                <p:oleObj spid="_x0000_s9249" name="Photo Editor Photo" r:id="rId8" imgW="11019048" imgH="6752381" progId="MSPhotoEd.3">
                  <p:embed/>
                </p:oleObj>
              </mc:Choice>
              <mc:Fallback>
                <p:oleObj name="Photo Editor Photo" r:id="rId8" imgW="11019048" imgH="6752381" progId="MSPhotoEd.3">
                  <p:embed/>
                  <p:pic>
                    <p:nvPicPr>
                      <p:cNvPr id="69642" name="Object 19"/>
                      <p:cNvPicPr>
                        <a:picLocks noChangeArrowheads="1"/>
                      </p:cNvPicPr>
                      <p:nvPr/>
                    </p:nvPicPr>
                    <p:blipFill>
                      <a:blip r:embed="rId6">
                        <a:extLst>
                          <a:ext uri="{28A0092B-C50C-407E-A947-70E740481C1C}">
                            <a14:useLocalDpi xmlns:a14="http://schemas.microsoft.com/office/drawing/2010/main" val="0"/>
                          </a:ext>
                        </a:extLst>
                      </a:blip>
                      <a:srcRect t="58501" b="22615"/>
                      <a:stretch>
                        <a:fillRect/>
                      </a:stretch>
                    </p:blipFill>
                    <p:spPr bwMode="auto">
                      <a:xfrm>
                        <a:off x="6581775" y="2286000"/>
                        <a:ext cx="1243013" cy="685800"/>
                      </a:xfrm>
                      <a:prstGeom prst="rect">
                        <a:avLst/>
                      </a:prstGeom>
                      <a:noFill/>
                      <a:ln w="25400">
                        <a:solidFill>
                          <a:schemeClr val="bg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643" name="Line 20"/>
          <p:cNvSpPr>
            <a:spLocks noChangeShapeType="1"/>
          </p:cNvSpPr>
          <p:nvPr/>
        </p:nvSpPr>
        <p:spPr bwMode="auto">
          <a:xfrm>
            <a:off x="6286500" y="2971800"/>
            <a:ext cx="234554" cy="119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69644" name="Line 21"/>
          <p:cNvSpPr>
            <a:spLocks noChangeShapeType="1"/>
          </p:cNvSpPr>
          <p:nvPr/>
        </p:nvSpPr>
        <p:spPr bwMode="auto">
          <a:xfrm>
            <a:off x="6286500" y="2286000"/>
            <a:ext cx="2286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69645" name="Line 22"/>
          <p:cNvSpPr>
            <a:spLocks noChangeShapeType="1"/>
          </p:cNvSpPr>
          <p:nvPr/>
        </p:nvSpPr>
        <p:spPr bwMode="auto">
          <a:xfrm>
            <a:off x="6457950" y="2286000"/>
            <a:ext cx="1191" cy="68580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sz="1350"/>
          </a:p>
        </p:txBody>
      </p:sp>
      <p:sp>
        <p:nvSpPr>
          <p:cNvPr id="69646" name="Line 23"/>
          <p:cNvSpPr>
            <a:spLocks noChangeShapeType="1"/>
          </p:cNvSpPr>
          <p:nvPr/>
        </p:nvSpPr>
        <p:spPr bwMode="auto">
          <a:xfrm flipV="1">
            <a:off x="5886450" y="3826669"/>
            <a:ext cx="571500" cy="4000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350"/>
          </a:p>
        </p:txBody>
      </p:sp>
      <p:sp>
        <p:nvSpPr>
          <p:cNvPr id="69647" name="Line 24"/>
          <p:cNvSpPr>
            <a:spLocks noChangeShapeType="1"/>
          </p:cNvSpPr>
          <p:nvPr/>
        </p:nvSpPr>
        <p:spPr bwMode="auto">
          <a:xfrm flipH="1">
            <a:off x="4629150" y="4629150"/>
            <a:ext cx="457200" cy="285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350"/>
          </a:p>
        </p:txBody>
      </p:sp>
      <p:grpSp>
        <p:nvGrpSpPr>
          <p:cNvPr id="4" name="Group 25"/>
          <p:cNvGrpSpPr>
            <a:grpSpLocks/>
          </p:cNvGrpSpPr>
          <p:nvPr/>
        </p:nvGrpSpPr>
        <p:grpSpPr bwMode="auto">
          <a:xfrm>
            <a:off x="1325166" y="2160985"/>
            <a:ext cx="6496050" cy="2109788"/>
            <a:chOff x="153" y="1144"/>
            <a:chExt cx="5456" cy="1512"/>
          </a:xfrm>
        </p:grpSpPr>
        <p:grpSp>
          <p:nvGrpSpPr>
            <p:cNvPr id="69650" name="Group 26"/>
            <p:cNvGrpSpPr>
              <a:grpSpLocks/>
            </p:cNvGrpSpPr>
            <p:nvPr/>
          </p:nvGrpSpPr>
          <p:grpSpPr bwMode="auto">
            <a:xfrm>
              <a:off x="153" y="1144"/>
              <a:ext cx="5456" cy="1512"/>
              <a:chOff x="153" y="1144"/>
              <a:chExt cx="5456" cy="1512"/>
            </a:xfrm>
          </p:grpSpPr>
          <p:pic>
            <p:nvPicPr>
              <p:cNvPr id="69652" name="Picture 27" descr="Westminister4"/>
              <p:cNvPicPr>
                <a:picLocks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561" y="1152"/>
                <a:ext cx="1048" cy="1008"/>
              </a:xfrm>
              <a:prstGeom prst="rect">
                <a:avLst/>
              </a:prstGeom>
              <a:solidFill>
                <a:schemeClr val="bg2"/>
              </a:solidFill>
              <a:ln w="25400">
                <a:solidFill>
                  <a:schemeClr val="bg2"/>
                </a:solidFill>
                <a:miter lim="800000"/>
                <a:headEnd/>
                <a:tailEnd/>
              </a:ln>
            </p:spPr>
          </p:pic>
          <p:pic>
            <p:nvPicPr>
              <p:cNvPr id="69653" name="Picture 28" descr="Westminister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53" y="1154"/>
                <a:ext cx="1575" cy="100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69654" name="Group 29"/>
              <p:cNvGrpSpPr>
                <a:grpSpLocks/>
              </p:cNvGrpSpPr>
              <p:nvPr/>
            </p:nvGrpSpPr>
            <p:grpSpPr bwMode="auto">
              <a:xfrm>
                <a:off x="2976" y="1144"/>
                <a:ext cx="1555" cy="1512"/>
                <a:chOff x="2976" y="1144"/>
                <a:chExt cx="1555" cy="1512"/>
              </a:xfrm>
            </p:grpSpPr>
            <p:sp>
              <p:nvSpPr>
                <p:cNvPr id="69655" name="Text Box 30"/>
                <p:cNvSpPr txBox="1">
                  <a:spLocks noChangeArrowheads="1"/>
                </p:cNvSpPr>
                <p:nvPr/>
              </p:nvSpPr>
              <p:spPr bwMode="auto">
                <a:xfrm>
                  <a:off x="2976" y="1152"/>
                  <a:ext cx="1555" cy="100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algn="ctr" eaLnBrk="1" hangingPunct="1"/>
                  <a:endParaRPr lang="en-US" altLang="en-US" sz="1800">
                    <a:solidFill>
                      <a:schemeClr val="tx1"/>
                    </a:solidFill>
                    <a:latin typeface="Times New Roman" pitchFamily="18" charset="0"/>
                  </a:endParaRPr>
                </a:p>
                <a:p>
                  <a:pPr algn="ctr" eaLnBrk="1" hangingPunct="1"/>
                  <a:r>
                    <a:rPr lang="en-US" altLang="en-US" sz="1800">
                      <a:solidFill>
                        <a:schemeClr val="tx1"/>
                      </a:solidFill>
                      <a:latin typeface="Times New Roman" pitchFamily="18" charset="0"/>
                    </a:rPr>
                    <a:t>Stabilized Base</a:t>
                  </a:r>
                </a:p>
                <a:p>
                  <a:pPr algn="ctr" eaLnBrk="1" hangingPunct="1"/>
                  <a:endParaRPr lang="en-US" altLang="en-US" sz="1800">
                    <a:solidFill>
                      <a:schemeClr val="tx1"/>
                    </a:solidFill>
                    <a:latin typeface="Times New Roman" pitchFamily="18" charset="0"/>
                  </a:endParaRPr>
                </a:p>
              </p:txBody>
            </p:sp>
            <p:sp>
              <p:nvSpPr>
                <p:cNvPr id="69656" name="Line 31"/>
                <p:cNvSpPr>
                  <a:spLocks noChangeShapeType="1"/>
                </p:cNvSpPr>
                <p:nvPr/>
              </p:nvSpPr>
              <p:spPr bwMode="auto">
                <a:xfrm flipV="1">
                  <a:off x="4464" y="2176"/>
                  <a:ext cx="0" cy="48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350"/>
                </a:p>
              </p:txBody>
            </p:sp>
            <p:sp>
              <p:nvSpPr>
                <p:cNvPr id="69657" name="Line 32"/>
                <p:cNvSpPr>
                  <a:spLocks noChangeShapeType="1"/>
                </p:cNvSpPr>
                <p:nvPr/>
              </p:nvSpPr>
              <p:spPr bwMode="auto">
                <a:xfrm flipH="1">
                  <a:off x="4320" y="217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69658" name="Line 33"/>
                <p:cNvSpPr>
                  <a:spLocks noChangeShapeType="1"/>
                </p:cNvSpPr>
                <p:nvPr/>
              </p:nvSpPr>
              <p:spPr bwMode="auto">
                <a:xfrm>
                  <a:off x="2976" y="2160"/>
                  <a:ext cx="24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lstStyle/>
                <a:p>
                  <a:endParaRPr lang="en-US" sz="1350"/>
                </a:p>
              </p:txBody>
            </p:sp>
            <p:sp>
              <p:nvSpPr>
                <p:cNvPr id="69659" name="Line 34"/>
                <p:cNvSpPr>
                  <a:spLocks noChangeShapeType="1"/>
                </p:cNvSpPr>
                <p:nvPr/>
              </p:nvSpPr>
              <p:spPr bwMode="auto">
                <a:xfrm flipV="1">
                  <a:off x="3005" y="2160"/>
                  <a:ext cx="0" cy="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lstStyle/>
                <a:p>
                  <a:endParaRPr lang="en-US" sz="1350"/>
                </a:p>
              </p:txBody>
            </p:sp>
            <p:sp>
              <p:nvSpPr>
                <p:cNvPr id="69660" name="Line 36"/>
                <p:cNvSpPr>
                  <a:spLocks noChangeShapeType="1"/>
                </p:cNvSpPr>
                <p:nvPr/>
              </p:nvSpPr>
              <p:spPr bwMode="auto">
                <a:xfrm flipV="1">
                  <a:off x="3005" y="1152"/>
                  <a:ext cx="0" cy="103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sz="1350"/>
                </a:p>
              </p:txBody>
            </p:sp>
            <p:sp>
              <p:nvSpPr>
                <p:cNvPr id="69661" name="Line 37"/>
                <p:cNvSpPr>
                  <a:spLocks noChangeShapeType="1"/>
                </p:cNvSpPr>
                <p:nvPr/>
              </p:nvSpPr>
              <p:spPr bwMode="auto">
                <a:xfrm flipV="1">
                  <a:off x="4464" y="1144"/>
                  <a:ext cx="0" cy="1032"/>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lstStyle/>
                <a:p>
                  <a:endParaRPr lang="en-US" sz="1350"/>
                </a:p>
              </p:txBody>
            </p:sp>
          </p:grpSp>
        </p:grpSp>
        <p:pic>
          <p:nvPicPr>
            <p:cNvPr id="69651" name="Picture 38" descr="Gradation"/>
            <p:cNvPicPr>
              <a:picLocks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88" y="1152"/>
              <a:ext cx="1057" cy="1005"/>
            </a:xfrm>
            <a:prstGeom prst="rect">
              <a:avLst/>
            </a:prstGeom>
            <a:solidFill>
              <a:schemeClr val="bg2"/>
            </a:solidFill>
            <a:ln w="25400">
              <a:solidFill>
                <a:schemeClr val="bg2"/>
              </a:solidFill>
              <a:miter lim="800000"/>
              <a:headEnd/>
              <a:tailEnd/>
            </a:ln>
          </p:spPr>
        </p:pic>
      </p:grpSp>
      <p:sp>
        <p:nvSpPr>
          <p:cNvPr id="69649" name="Text Box 39"/>
          <p:cNvSpPr txBox="1">
            <a:spLocks noChangeArrowheads="1"/>
          </p:cNvSpPr>
          <p:nvPr/>
        </p:nvSpPr>
        <p:spPr bwMode="auto">
          <a:xfrm>
            <a:off x="269823" y="3714750"/>
            <a:ext cx="302225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600">
                <a:solidFill>
                  <a:srgbClr val="FFFF00"/>
                </a:solidFill>
                <a:latin typeface="Arial" charset="0"/>
                <a:ea typeface="Geneva" pitchFamily="-112" charset="-128"/>
              </a:defRPr>
            </a:lvl1pPr>
            <a:lvl2pPr marL="742950" indent="-285750">
              <a:defRPr sz="4600">
                <a:solidFill>
                  <a:srgbClr val="FFFF00"/>
                </a:solidFill>
                <a:latin typeface="Arial" charset="0"/>
                <a:ea typeface="Geneva" pitchFamily="-112" charset="-128"/>
              </a:defRPr>
            </a:lvl2pPr>
            <a:lvl3pPr marL="1143000" indent="-228600">
              <a:defRPr sz="4600">
                <a:solidFill>
                  <a:srgbClr val="FFFF00"/>
                </a:solidFill>
                <a:latin typeface="Arial" charset="0"/>
                <a:ea typeface="Geneva" pitchFamily="-112" charset="-128"/>
              </a:defRPr>
            </a:lvl3pPr>
            <a:lvl4pPr marL="1600200" indent="-228600">
              <a:defRPr sz="4600">
                <a:solidFill>
                  <a:srgbClr val="FFFF00"/>
                </a:solidFill>
                <a:latin typeface="Arial" charset="0"/>
                <a:ea typeface="Geneva" pitchFamily="-112" charset="-128"/>
              </a:defRPr>
            </a:lvl4pPr>
            <a:lvl5pPr marL="2057400" indent="-228600">
              <a:defRPr sz="4600">
                <a:solidFill>
                  <a:srgbClr val="FFFF00"/>
                </a:solidFill>
                <a:latin typeface="Arial" charset="0"/>
                <a:ea typeface="Geneva" pitchFamily="-112" charset="-128"/>
              </a:defRPr>
            </a:lvl5pPr>
            <a:lvl6pPr marL="2514600" indent="-228600" eaLnBrk="0" fontAlgn="base" hangingPunct="0">
              <a:spcBef>
                <a:spcPct val="0"/>
              </a:spcBef>
              <a:spcAft>
                <a:spcPct val="0"/>
              </a:spcAft>
              <a:defRPr sz="4600">
                <a:solidFill>
                  <a:srgbClr val="FFFF00"/>
                </a:solidFill>
                <a:latin typeface="Arial" charset="0"/>
                <a:ea typeface="Geneva" pitchFamily="-112" charset="-128"/>
              </a:defRPr>
            </a:lvl6pPr>
            <a:lvl7pPr marL="2971800" indent="-228600" eaLnBrk="0" fontAlgn="base" hangingPunct="0">
              <a:spcBef>
                <a:spcPct val="0"/>
              </a:spcBef>
              <a:spcAft>
                <a:spcPct val="0"/>
              </a:spcAft>
              <a:defRPr sz="4600">
                <a:solidFill>
                  <a:srgbClr val="FFFF00"/>
                </a:solidFill>
                <a:latin typeface="Arial" charset="0"/>
                <a:ea typeface="Geneva" pitchFamily="-112" charset="-128"/>
              </a:defRPr>
            </a:lvl7pPr>
            <a:lvl8pPr marL="3429000" indent="-228600" eaLnBrk="0" fontAlgn="base" hangingPunct="0">
              <a:spcBef>
                <a:spcPct val="0"/>
              </a:spcBef>
              <a:spcAft>
                <a:spcPct val="0"/>
              </a:spcAft>
              <a:defRPr sz="4600">
                <a:solidFill>
                  <a:srgbClr val="FFFF00"/>
                </a:solidFill>
                <a:latin typeface="Arial" charset="0"/>
                <a:ea typeface="Geneva" pitchFamily="-112" charset="-128"/>
              </a:defRPr>
            </a:lvl8pPr>
            <a:lvl9pPr marL="3886200" indent="-228600" eaLnBrk="0" fontAlgn="base" hangingPunct="0">
              <a:spcBef>
                <a:spcPct val="0"/>
              </a:spcBef>
              <a:spcAft>
                <a:spcPct val="0"/>
              </a:spcAft>
              <a:defRPr sz="4600">
                <a:solidFill>
                  <a:srgbClr val="FFFF00"/>
                </a:solidFill>
                <a:latin typeface="Arial" charset="0"/>
                <a:ea typeface="Geneva" pitchFamily="-112" charset="-128"/>
              </a:defRPr>
            </a:lvl9pPr>
          </a:lstStyle>
          <a:p>
            <a:pPr eaLnBrk="1" hangingPunct="1">
              <a:spcBef>
                <a:spcPct val="50000"/>
              </a:spcBef>
            </a:pPr>
            <a:r>
              <a:rPr lang="en-US" altLang="en-US" sz="2400" dirty="0">
                <a:solidFill>
                  <a:schemeClr val="tx1"/>
                </a:solidFill>
                <a:latin typeface="+mn-lt"/>
              </a:rPr>
              <a:t>Improves existing materials in-place to provide greater structural support and reduction of imported material.</a:t>
            </a:r>
          </a:p>
        </p:txBody>
      </p:sp>
    </p:spTree>
    <p:extLst>
      <p:ext uri="{BB962C8B-B14F-4D97-AF65-F5344CB8AC3E}">
        <p14:creationId xmlns:p14="http://schemas.microsoft.com/office/powerpoint/2010/main" val="33941161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0" fill="hold"/>
                                        <p:tgtEl>
                                          <p:spTgt spid="4"/>
                                        </p:tgtEl>
                                        <p:attrNameLst>
                                          <p:attrName>ppt_x</p:attrName>
                                        </p:attrNameLst>
                                      </p:cBhvr>
                                      <p:tavLst>
                                        <p:tav tm="0">
                                          <p:val>
                                            <p:strVal val="1+#ppt_w/2"/>
                                          </p:val>
                                        </p:tav>
                                        <p:tav tm="100000">
                                          <p:val>
                                            <p:strVal val="#ppt_x"/>
                                          </p:val>
                                        </p:tav>
                                      </p:tavLst>
                                    </p:anim>
                                    <p:anim calcmode="lin" valueType="num">
                                      <p:cBhvr additive="base">
                                        <p:cTn id="8" dur="5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99466" y="225838"/>
            <a:ext cx="4574286" cy="994172"/>
          </a:xfrm>
        </p:spPr>
        <p:txBody>
          <a:bodyPr/>
          <a:lstStyle/>
          <a:p>
            <a:pPr algn="ctr" eaLnBrk="1" hangingPunct="1"/>
            <a:r>
              <a:rPr lang="en-US" altLang="en-US" b="1" u="sng" dirty="0" smtClean="0"/>
              <a:t>Types of FDR</a:t>
            </a:r>
          </a:p>
        </p:txBody>
      </p:sp>
      <p:sp>
        <p:nvSpPr>
          <p:cNvPr id="71683" name="Rectangle 3"/>
          <p:cNvSpPr>
            <a:spLocks noGrp="1" noChangeArrowheads="1"/>
          </p:cNvSpPr>
          <p:nvPr>
            <p:ph idx="1"/>
          </p:nvPr>
        </p:nvSpPr>
        <p:spPr>
          <a:xfrm>
            <a:off x="0" y="1380074"/>
            <a:ext cx="5094514" cy="5477926"/>
          </a:xfrm>
        </p:spPr>
        <p:txBody>
          <a:bodyPr>
            <a:noAutofit/>
          </a:bodyPr>
          <a:lstStyle/>
          <a:p>
            <a:pPr lvl="1"/>
            <a:r>
              <a:rPr lang="en-US" altLang="en-US" sz="3200" dirty="0"/>
              <a:t>Pulverization</a:t>
            </a:r>
          </a:p>
          <a:p>
            <a:pPr lvl="1" eaLnBrk="1" hangingPunct="1"/>
            <a:r>
              <a:rPr lang="en-US" altLang="en-US" sz="3200" dirty="0" smtClean="0">
                <a:solidFill>
                  <a:schemeClr val="tx1"/>
                </a:solidFill>
              </a:rPr>
              <a:t>Mechanical </a:t>
            </a:r>
            <a:r>
              <a:rPr lang="en-US" altLang="en-US" sz="3200" dirty="0">
                <a:solidFill>
                  <a:schemeClr val="tx1"/>
                </a:solidFill>
              </a:rPr>
              <a:t>Stabilization</a:t>
            </a:r>
          </a:p>
          <a:p>
            <a:pPr lvl="2" eaLnBrk="1" hangingPunct="1"/>
            <a:r>
              <a:rPr lang="en-US" altLang="en-US" sz="2800" dirty="0" smtClean="0">
                <a:solidFill>
                  <a:schemeClr val="tx1"/>
                </a:solidFill>
              </a:rPr>
              <a:t>Corrective </a:t>
            </a:r>
            <a:r>
              <a:rPr lang="en-US" altLang="en-US" sz="2800" dirty="0">
                <a:solidFill>
                  <a:schemeClr val="tx1"/>
                </a:solidFill>
              </a:rPr>
              <a:t>Aggregate/RAP</a:t>
            </a:r>
          </a:p>
          <a:p>
            <a:pPr lvl="1" eaLnBrk="1" hangingPunct="1"/>
            <a:r>
              <a:rPr lang="en-US" altLang="en-US" sz="3200" dirty="0">
                <a:solidFill>
                  <a:schemeClr val="tx1"/>
                </a:solidFill>
              </a:rPr>
              <a:t>Bituminous Stabilization</a:t>
            </a:r>
          </a:p>
          <a:p>
            <a:pPr lvl="2" eaLnBrk="1" hangingPunct="1"/>
            <a:r>
              <a:rPr lang="en-US" altLang="en-US" sz="2800" dirty="0">
                <a:solidFill>
                  <a:schemeClr val="tx1"/>
                </a:solidFill>
              </a:rPr>
              <a:t>Foamed Asphalt</a:t>
            </a:r>
          </a:p>
          <a:p>
            <a:pPr lvl="2" eaLnBrk="1" hangingPunct="1"/>
            <a:r>
              <a:rPr lang="en-US" altLang="en-US" sz="2800" dirty="0">
                <a:solidFill>
                  <a:schemeClr val="tx1"/>
                </a:solidFill>
              </a:rPr>
              <a:t>Emulsified Asphalt</a:t>
            </a:r>
          </a:p>
          <a:p>
            <a:pPr lvl="1" eaLnBrk="1" hangingPunct="1"/>
            <a:r>
              <a:rPr lang="en-US" altLang="en-US" sz="3200" dirty="0">
                <a:solidFill>
                  <a:schemeClr val="tx1"/>
                </a:solidFill>
              </a:rPr>
              <a:t>Chemical Stabilization</a:t>
            </a:r>
          </a:p>
          <a:p>
            <a:pPr lvl="2" eaLnBrk="1" hangingPunct="1"/>
            <a:r>
              <a:rPr lang="en-US" altLang="en-US" sz="2800" dirty="0">
                <a:solidFill>
                  <a:schemeClr val="tx1"/>
                </a:solidFill>
              </a:rPr>
              <a:t>Cement/CKD</a:t>
            </a:r>
          </a:p>
          <a:p>
            <a:pPr lvl="2" eaLnBrk="1" hangingPunct="1"/>
            <a:r>
              <a:rPr lang="en-US" altLang="en-US" sz="2800" dirty="0">
                <a:solidFill>
                  <a:schemeClr val="tx1"/>
                </a:solidFill>
              </a:rPr>
              <a:t>Lime/LKD</a:t>
            </a:r>
          </a:p>
          <a:p>
            <a:pPr lvl="2" eaLnBrk="1" hangingPunct="1"/>
            <a:r>
              <a:rPr lang="en-US" altLang="en-US" sz="2800" dirty="0" smtClean="0">
                <a:solidFill>
                  <a:schemeClr val="tx1"/>
                </a:solidFill>
              </a:rPr>
              <a:t>Type C Fly </a:t>
            </a:r>
            <a:r>
              <a:rPr lang="en-US" altLang="en-US" sz="2800" dirty="0">
                <a:solidFill>
                  <a:schemeClr val="tx1"/>
                </a:solidFill>
              </a:rPr>
              <a:t>Ash</a:t>
            </a:r>
            <a:endParaRPr lang="en-US" altLang="en-US" sz="3600" dirty="0">
              <a:solidFill>
                <a:schemeClr val="tx1"/>
              </a:solidFill>
            </a:endParaRPr>
          </a:p>
        </p:txBody>
      </p:sp>
      <p:pic>
        <p:nvPicPr>
          <p:cNvPr id="71684" name="Picture 4" descr="New 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4753" y="1220010"/>
            <a:ext cx="3569429" cy="46911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514352"/>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903" y="575265"/>
            <a:ext cx="6373332" cy="858542"/>
          </a:xfrm>
        </p:spPr>
        <p:txBody>
          <a:bodyPr>
            <a:normAutofit/>
          </a:bodyPr>
          <a:lstStyle/>
          <a:p>
            <a:pPr algn="l"/>
            <a:r>
              <a:rPr lang="en-US" b="1" u="sng" dirty="0">
                <a:latin typeface="+mn-lt"/>
              </a:rPr>
              <a:t>ARRA Disciplines</a:t>
            </a:r>
          </a:p>
        </p:txBody>
      </p:sp>
      <p:sp>
        <p:nvSpPr>
          <p:cNvPr id="7171" name="Content Placeholder 2"/>
          <p:cNvSpPr>
            <a:spLocks noGrp="1"/>
          </p:cNvSpPr>
          <p:nvPr>
            <p:ph idx="1"/>
          </p:nvPr>
        </p:nvSpPr>
        <p:spPr>
          <a:xfrm>
            <a:off x="586229" y="1568950"/>
            <a:ext cx="7886700" cy="3615203"/>
          </a:xfrm>
        </p:spPr>
        <p:txBody>
          <a:bodyPr>
            <a:noAutofit/>
          </a:bodyPr>
          <a:lstStyle/>
          <a:p>
            <a:pPr lvl="2"/>
            <a:r>
              <a:rPr lang="en-US" sz="3600" dirty="0">
                <a:latin typeface="+mn-lt"/>
              </a:rPr>
              <a:t>Cold </a:t>
            </a:r>
            <a:r>
              <a:rPr lang="en-US" sz="3600" dirty="0" err="1">
                <a:latin typeface="+mn-lt"/>
              </a:rPr>
              <a:t>Planing</a:t>
            </a:r>
            <a:r>
              <a:rPr lang="en-US" sz="3600" dirty="0">
                <a:latin typeface="+mn-lt"/>
              </a:rPr>
              <a:t> (CP)</a:t>
            </a:r>
          </a:p>
          <a:p>
            <a:pPr lvl="2"/>
            <a:r>
              <a:rPr lang="en-US" sz="3600" dirty="0">
                <a:latin typeface="+mn-lt"/>
              </a:rPr>
              <a:t>Hot In-place Recycling (HIR)</a:t>
            </a:r>
          </a:p>
          <a:p>
            <a:pPr lvl="2"/>
            <a:r>
              <a:rPr lang="en-US" sz="3600" dirty="0">
                <a:latin typeface="+mn-lt"/>
              </a:rPr>
              <a:t>Cold Recycling (CR)</a:t>
            </a:r>
          </a:p>
          <a:p>
            <a:pPr lvl="3"/>
            <a:r>
              <a:rPr lang="en-US" sz="3600" dirty="0">
                <a:latin typeface="+mn-lt"/>
              </a:rPr>
              <a:t>Cold In-place Recycling (CIR)</a:t>
            </a:r>
          </a:p>
          <a:p>
            <a:pPr lvl="3"/>
            <a:r>
              <a:rPr lang="en-US" sz="3600" dirty="0">
                <a:latin typeface="+mn-lt"/>
              </a:rPr>
              <a:t>Cold Central Plant Recycling (CCPR)  </a:t>
            </a:r>
          </a:p>
          <a:p>
            <a:pPr lvl="2"/>
            <a:r>
              <a:rPr lang="en-US" sz="3600" dirty="0">
                <a:latin typeface="+mn-lt"/>
              </a:rPr>
              <a:t>Full Depth Reclamation (FDR)</a:t>
            </a:r>
          </a:p>
          <a:p>
            <a:pPr lvl="3"/>
            <a:r>
              <a:rPr lang="en-US" sz="3600" dirty="0">
                <a:latin typeface="+mn-lt"/>
              </a:rPr>
              <a:t>Soil &amp; Base Stabilization</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08544" y="575265"/>
            <a:ext cx="3325381" cy="1160582"/>
          </a:xfrm>
          <a:prstGeom prst="rect">
            <a:avLst/>
          </a:prstGeom>
        </p:spPr>
      </p:pic>
    </p:spTree>
    <p:extLst>
      <p:ext uri="{BB962C8B-B14F-4D97-AF65-F5344CB8AC3E}">
        <p14:creationId xmlns:p14="http://schemas.microsoft.com/office/powerpoint/2010/main" val="950921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21695" y="4581858"/>
            <a:ext cx="2522403" cy="177322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i="1" u="sng" dirty="0"/>
              <a:t>Chapter 14: FDR Detailed Project Analysis</a:t>
            </a:r>
          </a:p>
        </p:txBody>
      </p:sp>
      <p:sp>
        <p:nvSpPr>
          <p:cNvPr id="3" name="Title 2"/>
          <p:cNvSpPr>
            <a:spLocks noGrp="1"/>
          </p:cNvSpPr>
          <p:nvPr>
            <p:ph type="title"/>
          </p:nvPr>
        </p:nvSpPr>
        <p:spPr>
          <a:xfrm>
            <a:off x="610758" y="226768"/>
            <a:ext cx="7499970" cy="994172"/>
          </a:xfrm>
        </p:spPr>
        <p:txBody>
          <a:bodyPr>
            <a:normAutofit fontScale="90000"/>
          </a:bodyPr>
          <a:lstStyle/>
          <a:p>
            <a:r>
              <a:rPr lang="en-US" b="1" u="sng" dirty="0" smtClean="0">
                <a:latin typeface="+mn-lt"/>
              </a:rPr>
              <a:t>Pavement Distresses Corrected by FDR</a:t>
            </a:r>
            <a:endParaRPr lang="en-US" b="1" u="sng" dirty="0">
              <a:latin typeface="+mn-lt"/>
            </a:endParaRPr>
          </a:p>
        </p:txBody>
      </p:sp>
      <p:pic>
        <p:nvPicPr>
          <p:cNvPr id="5" name="Content Placeholder 4"/>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5924276" y="1467828"/>
            <a:ext cx="2489052" cy="3197190"/>
          </a:xfrm>
          <a:prstGeom prst="rect">
            <a:avLst/>
          </a:prstGeom>
        </p:spPr>
      </p:pic>
      <p:sp>
        <p:nvSpPr>
          <p:cNvPr id="7" name="Content Placeholder 6"/>
          <p:cNvSpPr>
            <a:spLocks noGrp="1"/>
          </p:cNvSpPr>
          <p:nvPr>
            <p:ph sz="half" idx="2"/>
          </p:nvPr>
        </p:nvSpPr>
        <p:spPr>
          <a:xfrm>
            <a:off x="610758" y="1393022"/>
            <a:ext cx="4694530" cy="5373538"/>
          </a:xfrm>
        </p:spPr>
        <p:txBody>
          <a:bodyPr/>
          <a:lstStyle/>
          <a:p>
            <a:r>
              <a:rPr lang="en-US" dirty="0" smtClean="0">
                <a:solidFill>
                  <a:schemeClr val="tx1"/>
                </a:solidFill>
              </a:rPr>
              <a:t>All forms of cracking</a:t>
            </a:r>
          </a:p>
          <a:p>
            <a:r>
              <a:rPr lang="en-US" dirty="0" smtClean="0">
                <a:solidFill>
                  <a:schemeClr val="tx1"/>
                </a:solidFill>
              </a:rPr>
              <a:t>Reduced ride quality</a:t>
            </a:r>
          </a:p>
          <a:p>
            <a:r>
              <a:rPr lang="en-US" dirty="0" smtClean="0">
                <a:solidFill>
                  <a:schemeClr val="tx1"/>
                </a:solidFill>
              </a:rPr>
              <a:t>Permanent deformation</a:t>
            </a:r>
          </a:p>
          <a:p>
            <a:r>
              <a:rPr lang="en-US" dirty="0" smtClean="0">
                <a:solidFill>
                  <a:schemeClr val="tx1"/>
                </a:solidFill>
              </a:rPr>
              <a:t>Loss of bond</a:t>
            </a:r>
          </a:p>
          <a:p>
            <a:r>
              <a:rPr lang="en-US" dirty="0" smtClean="0">
                <a:solidFill>
                  <a:schemeClr val="tx1"/>
                </a:solidFill>
              </a:rPr>
              <a:t>Raveling, potholes, bleeding</a:t>
            </a:r>
          </a:p>
          <a:p>
            <a:r>
              <a:rPr lang="en-US" dirty="0" smtClean="0">
                <a:solidFill>
                  <a:schemeClr val="tx1"/>
                </a:solidFill>
              </a:rPr>
              <a:t>Excessive shoulder drop off</a:t>
            </a:r>
          </a:p>
          <a:p>
            <a:r>
              <a:rPr lang="en-US" dirty="0" smtClean="0">
                <a:solidFill>
                  <a:schemeClr val="tx1"/>
                </a:solidFill>
              </a:rPr>
              <a:t>Inadequate structural capacity</a:t>
            </a:r>
          </a:p>
          <a:p>
            <a:r>
              <a:rPr lang="en-US" dirty="0" smtClean="0">
                <a:solidFill>
                  <a:schemeClr val="tx1"/>
                </a:solidFill>
              </a:rPr>
              <a:t>Subgrade instability</a:t>
            </a:r>
            <a:endParaRPr lang="en-US" dirty="0">
              <a:solidFill>
                <a:schemeClr val="tx1"/>
              </a:solidFill>
            </a:endParaRPr>
          </a:p>
        </p:txBody>
      </p:sp>
    </p:spTree>
    <p:extLst>
      <p:ext uri="{BB962C8B-B14F-4D97-AF65-F5344CB8AC3E}">
        <p14:creationId xmlns:p14="http://schemas.microsoft.com/office/powerpoint/2010/main" val="38419698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9921"/>
            <a:ext cx="7886700" cy="974362"/>
          </a:xfrm>
        </p:spPr>
        <p:txBody>
          <a:bodyPr>
            <a:normAutofit/>
          </a:bodyPr>
          <a:lstStyle/>
          <a:p>
            <a:r>
              <a:rPr lang="en-US" b="1" u="sng" dirty="0" smtClean="0">
                <a:latin typeface="+mn-lt"/>
              </a:rPr>
              <a:t>Examine Pavement Cores</a:t>
            </a:r>
            <a:endParaRPr lang="en-US" b="1" u="sng" dirty="0">
              <a:latin typeface="+mn-lt"/>
            </a:endParaRPr>
          </a:p>
        </p:txBody>
      </p:sp>
      <p:sp>
        <p:nvSpPr>
          <p:cNvPr id="3" name="Content Placeholder 2"/>
          <p:cNvSpPr>
            <a:spLocks noGrp="1"/>
          </p:cNvSpPr>
          <p:nvPr>
            <p:ph sz="half" idx="1"/>
          </p:nvPr>
        </p:nvSpPr>
        <p:spPr>
          <a:xfrm>
            <a:off x="514350" y="959370"/>
            <a:ext cx="6275306" cy="3185282"/>
          </a:xfrm>
        </p:spPr>
        <p:txBody>
          <a:bodyPr>
            <a:normAutofit fontScale="92500" lnSpcReduction="20000"/>
          </a:bodyPr>
          <a:lstStyle/>
          <a:p>
            <a:pPr>
              <a:lnSpc>
                <a:spcPct val="120000"/>
              </a:lnSpc>
            </a:pPr>
            <a:r>
              <a:rPr lang="en-US" sz="2400" dirty="0" smtClean="0"/>
              <a:t>For HIR &amp; CIR verify </a:t>
            </a:r>
            <a:r>
              <a:rPr lang="en-US" sz="2400" dirty="0"/>
              <a:t>that sufficient thickness exists to recycle the pavement to the planned thickness (1-2 inches below recycling depth)</a:t>
            </a:r>
          </a:p>
          <a:p>
            <a:pPr>
              <a:lnSpc>
                <a:spcPct val="120000"/>
              </a:lnSpc>
            </a:pPr>
            <a:r>
              <a:rPr lang="en-US" sz="2400" dirty="0" smtClean="0">
                <a:latin typeface="+mn-lt"/>
              </a:rPr>
              <a:t>Verify </a:t>
            </a:r>
            <a:r>
              <a:rPr lang="en-US" sz="2400" dirty="0">
                <a:latin typeface="+mn-lt"/>
              </a:rPr>
              <a:t>that no paving fabrics are within 1 inch of the planned recycling depth for HIR.</a:t>
            </a:r>
          </a:p>
          <a:p>
            <a:pPr>
              <a:lnSpc>
                <a:spcPct val="120000"/>
              </a:lnSpc>
            </a:pPr>
            <a:r>
              <a:rPr lang="en-US" sz="2400" dirty="0">
                <a:latin typeface="+mn-lt"/>
              </a:rPr>
              <a:t>Paving fabrics can be recycled with CIR</a:t>
            </a:r>
            <a:r>
              <a:rPr lang="en-US" sz="2400" dirty="0" smtClean="0">
                <a:latin typeface="+mn-lt"/>
              </a:rPr>
              <a:t>.</a:t>
            </a:r>
          </a:p>
          <a:p>
            <a:pPr>
              <a:lnSpc>
                <a:spcPct val="120000"/>
              </a:lnSpc>
            </a:pPr>
            <a:r>
              <a:rPr lang="en-US" sz="2400" dirty="0" smtClean="0"/>
              <a:t>It can be very difficult to recycle paving fabrics with FDR</a:t>
            </a:r>
            <a:endParaRPr lang="en-US" sz="2400" dirty="0">
              <a:latin typeface="+mn-lt"/>
            </a:endParaRPr>
          </a:p>
          <a:p>
            <a:pPr>
              <a:lnSpc>
                <a:spcPct val="120000"/>
              </a:lnSpc>
            </a:pPr>
            <a:endParaRPr lang="en-US" dirty="0">
              <a:latin typeface="+mn-lt"/>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9656" y="1933732"/>
            <a:ext cx="2173565" cy="3417094"/>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41533" y="4369989"/>
            <a:ext cx="2609135" cy="1675301"/>
          </a:xfrm>
          <a:prstGeom prst="rect">
            <a:avLst/>
          </a:prstGeom>
        </p:spPr>
      </p:pic>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650" y="4144652"/>
            <a:ext cx="2473895" cy="2052335"/>
          </a:xfrm>
          <a:prstGeom prst="rect">
            <a:avLst/>
          </a:prstGeom>
        </p:spPr>
      </p:pic>
    </p:spTree>
    <p:extLst>
      <p:ext uri="{BB962C8B-B14F-4D97-AF65-F5344CB8AC3E}">
        <p14:creationId xmlns:p14="http://schemas.microsoft.com/office/powerpoint/2010/main" val="2243785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784944"/>
          </a:xfrm>
        </p:spPr>
        <p:txBody>
          <a:bodyPr/>
          <a:lstStyle/>
          <a:p>
            <a:r>
              <a:rPr lang="en-US" b="1" u="sng" dirty="0" smtClean="0">
                <a:latin typeface="+mn-lt"/>
              </a:rPr>
              <a:t>Grade &amp; Cross Slope w/ CIR</a:t>
            </a:r>
            <a:endParaRPr lang="en-US" b="1" u="sng" dirty="0">
              <a:latin typeface="+mn-lt"/>
            </a:endParaRPr>
          </a:p>
        </p:txBody>
      </p:sp>
      <p:sp>
        <p:nvSpPr>
          <p:cNvPr id="3" name="Content Placeholder 2"/>
          <p:cNvSpPr>
            <a:spLocks noGrp="1"/>
          </p:cNvSpPr>
          <p:nvPr>
            <p:ph idx="1"/>
          </p:nvPr>
        </p:nvSpPr>
        <p:spPr>
          <a:xfrm>
            <a:off x="421341" y="1288034"/>
            <a:ext cx="4911762" cy="4716840"/>
          </a:xfrm>
        </p:spPr>
        <p:txBody>
          <a:bodyPr>
            <a:noAutofit/>
          </a:bodyPr>
          <a:lstStyle/>
          <a:p>
            <a:r>
              <a:rPr lang="en-US" dirty="0"/>
              <a:t>You can mill to a constant depth or to a cross slope. You cannot do both.</a:t>
            </a:r>
          </a:p>
          <a:p>
            <a:r>
              <a:rPr lang="en-US" dirty="0"/>
              <a:t>Typical depth tolerance is 1/4 inch</a:t>
            </a:r>
          </a:p>
          <a:p>
            <a:r>
              <a:rPr lang="en-US" dirty="0"/>
              <a:t>If slope correction is greater than 0.25 – 0.5% you cannot meet depth tolerance</a:t>
            </a:r>
          </a:p>
          <a:p>
            <a:r>
              <a:rPr lang="en-US" dirty="0"/>
              <a:t>Either pre-mill, profile mill or correct slope with HMA overlay.</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31229" y="2551600"/>
            <a:ext cx="3055571" cy="2282248"/>
          </a:xfrm>
          <a:prstGeom prst="rect">
            <a:avLst/>
          </a:prstGeom>
        </p:spPr>
      </p:pic>
    </p:spTree>
    <p:extLst>
      <p:ext uri="{BB962C8B-B14F-4D97-AF65-F5344CB8AC3E}">
        <p14:creationId xmlns:p14="http://schemas.microsoft.com/office/powerpoint/2010/main" val="1067683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latin typeface="+mn-lt"/>
              </a:rPr>
              <a:t>ARRA Resources</a:t>
            </a:r>
            <a:endParaRPr lang="en-US" b="1" u="sng" dirty="0">
              <a:latin typeface="+mn-lt"/>
            </a:endParaRPr>
          </a:p>
        </p:txBody>
      </p:sp>
      <p:sp>
        <p:nvSpPr>
          <p:cNvPr id="3" name="Content Placeholder 2"/>
          <p:cNvSpPr>
            <a:spLocks noGrp="1"/>
          </p:cNvSpPr>
          <p:nvPr>
            <p:ph idx="1"/>
          </p:nvPr>
        </p:nvSpPr>
        <p:spPr>
          <a:xfrm>
            <a:off x="541200" y="1656173"/>
            <a:ext cx="8310700" cy="3010096"/>
          </a:xfrm>
        </p:spPr>
        <p:txBody>
          <a:bodyPr>
            <a:normAutofit/>
          </a:bodyPr>
          <a:lstStyle/>
          <a:p>
            <a:r>
              <a:rPr lang="en-US" b="1" dirty="0">
                <a:solidFill>
                  <a:schemeClr val="tx1"/>
                </a:solidFill>
              </a:rPr>
              <a:t>Basic Asphalt Recycling Manual</a:t>
            </a:r>
          </a:p>
          <a:p>
            <a:r>
              <a:rPr lang="en-US" b="1" dirty="0">
                <a:solidFill>
                  <a:schemeClr val="tx1"/>
                </a:solidFill>
              </a:rPr>
              <a:t>ARRA Best Practice Guidelines</a:t>
            </a:r>
          </a:p>
          <a:p>
            <a:r>
              <a:rPr lang="en-US" b="1" dirty="0">
                <a:solidFill>
                  <a:schemeClr val="tx1"/>
                </a:solidFill>
              </a:rPr>
              <a:t>FHWA Pocket </a:t>
            </a:r>
            <a:r>
              <a:rPr lang="en-US" b="1" dirty="0" smtClean="0">
                <a:solidFill>
                  <a:schemeClr val="tx1"/>
                </a:solidFill>
              </a:rPr>
              <a:t>Guides &amp; Tech Brief</a:t>
            </a:r>
            <a:endParaRPr lang="en-US" b="1" dirty="0">
              <a:solidFill>
                <a:schemeClr val="tx1"/>
              </a:solidFill>
            </a:endParaRPr>
          </a:p>
          <a:p>
            <a:r>
              <a:rPr lang="en-US" b="1" dirty="0" smtClean="0">
                <a:solidFill>
                  <a:schemeClr val="tx1"/>
                </a:solidFill>
              </a:rPr>
              <a:t>Transportation </a:t>
            </a:r>
            <a:r>
              <a:rPr lang="en-US" b="1" dirty="0">
                <a:solidFill>
                  <a:schemeClr val="tx1"/>
                </a:solidFill>
              </a:rPr>
              <a:t>Curriculum Coordination Council (TC3) web based courses</a:t>
            </a:r>
          </a:p>
          <a:p>
            <a:r>
              <a:rPr lang="en-US" b="1" dirty="0">
                <a:solidFill>
                  <a:schemeClr val="tx1"/>
                </a:solidFill>
              </a:rPr>
              <a:t>New PPRA web </a:t>
            </a:r>
            <a:r>
              <a:rPr lang="en-US" b="1" dirty="0" smtClean="0">
                <a:solidFill>
                  <a:schemeClr val="tx1"/>
                </a:solidFill>
              </a:rPr>
              <a:t>site (www.roadresource.org)</a:t>
            </a:r>
            <a:endParaRPr lang="en-US" b="1" dirty="0">
              <a:solidFill>
                <a:schemeClr val="tx1"/>
              </a:solidFill>
            </a:endParaRPr>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08465" y="5434148"/>
            <a:ext cx="3443435" cy="1201783"/>
          </a:xfrm>
          <a:prstGeom prst="rect">
            <a:avLst/>
          </a:prstGeom>
        </p:spPr>
      </p:pic>
    </p:spTree>
    <p:extLst>
      <p:ext uri="{BB962C8B-B14F-4D97-AF65-F5344CB8AC3E}">
        <p14:creationId xmlns:p14="http://schemas.microsoft.com/office/powerpoint/2010/main" val="39427945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5674" y="133042"/>
            <a:ext cx="7661125" cy="1325563"/>
          </a:xfrm>
        </p:spPr>
        <p:txBody>
          <a:bodyPr>
            <a:normAutofit/>
          </a:bodyPr>
          <a:lstStyle/>
          <a:p>
            <a:r>
              <a:rPr lang="en-US" b="1" i="1" u="sng" dirty="0" smtClean="0">
                <a:latin typeface="+mn-lt"/>
              </a:rPr>
              <a:t>BARM</a:t>
            </a:r>
            <a:endParaRPr lang="en-US" b="1" i="1" u="sng" dirty="0">
              <a:latin typeface="+mn-lt"/>
            </a:endParaRPr>
          </a:p>
        </p:txBody>
      </p:sp>
      <p:sp>
        <p:nvSpPr>
          <p:cNvPr id="4" name="Content Placeholder 3"/>
          <p:cNvSpPr>
            <a:spLocks noGrp="1"/>
          </p:cNvSpPr>
          <p:nvPr>
            <p:ph sz="half" idx="2"/>
          </p:nvPr>
        </p:nvSpPr>
        <p:spPr>
          <a:xfrm>
            <a:off x="3250124" y="1720203"/>
            <a:ext cx="3069607" cy="4343443"/>
          </a:xfrm>
        </p:spPr>
        <p:txBody>
          <a:bodyPr/>
          <a:lstStyle/>
          <a:p>
            <a:pPr marL="457200" indent="-457200">
              <a:buFont typeface="Arial" panose="020B0604020202020204" pitchFamily="34" charset="0"/>
              <a:buChar char="•"/>
            </a:pPr>
            <a:r>
              <a:rPr lang="en-US" b="1" dirty="0" smtClean="0"/>
              <a:t>Cold Planing</a:t>
            </a:r>
          </a:p>
          <a:p>
            <a:pPr marL="457200" indent="-457200">
              <a:buFont typeface="Arial" panose="020B0604020202020204" pitchFamily="34" charset="0"/>
              <a:buChar char="•"/>
            </a:pPr>
            <a:r>
              <a:rPr lang="en-US" b="1" dirty="0" smtClean="0"/>
              <a:t>Hot In-place Recycling</a:t>
            </a:r>
          </a:p>
          <a:p>
            <a:pPr marL="457200" indent="-457200">
              <a:buFont typeface="Arial" panose="020B0604020202020204" pitchFamily="34" charset="0"/>
              <a:buChar char="•"/>
            </a:pPr>
            <a:r>
              <a:rPr lang="en-US" b="1" dirty="0" smtClean="0"/>
              <a:t>Cold Recycling</a:t>
            </a:r>
          </a:p>
          <a:p>
            <a:pPr marL="457200" indent="-457200">
              <a:buFont typeface="Arial" panose="020B0604020202020204" pitchFamily="34" charset="0"/>
              <a:buChar char="•"/>
            </a:pPr>
            <a:r>
              <a:rPr lang="en-US" b="1" dirty="0" smtClean="0"/>
              <a:t>Full Depth Reclamation</a:t>
            </a:r>
          </a:p>
          <a:p>
            <a:pPr lvl="1"/>
            <a:endParaRPr lang="en-US" sz="2000" dirty="0"/>
          </a:p>
        </p:txBody>
      </p:sp>
      <p:pic>
        <p:nvPicPr>
          <p:cNvPr id="2050" name="Picture 2" descr="C:\BARM\BARM II Final\Barm Cover.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8646" y="1524000"/>
            <a:ext cx="2901478"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5410200"/>
            <a:ext cx="2993684" cy="400110"/>
          </a:xfrm>
          <a:prstGeom prst="rect">
            <a:avLst/>
          </a:prstGeom>
          <a:noFill/>
        </p:spPr>
        <p:txBody>
          <a:bodyPr wrap="square" rtlCol="0">
            <a:spAutoFit/>
          </a:bodyPr>
          <a:lstStyle/>
          <a:p>
            <a:r>
              <a:rPr lang="en-US" sz="2000" dirty="0" smtClean="0">
                <a:solidFill>
                  <a:schemeClr val="tx1"/>
                </a:solidFill>
              </a:rPr>
              <a:t>FHWA –HIF-14-001</a:t>
            </a:r>
            <a:endParaRPr lang="en-US" sz="1400" dirty="0">
              <a:solidFill>
                <a:schemeClr val="tx1"/>
              </a:solidFill>
            </a:endParaRPr>
          </a:p>
        </p:txBody>
      </p:sp>
      <p:sp>
        <p:nvSpPr>
          <p:cNvPr id="3" name="Rectangle 2"/>
          <p:cNvSpPr/>
          <p:nvPr/>
        </p:nvSpPr>
        <p:spPr>
          <a:xfrm>
            <a:off x="5562600" y="1784937"/>
            <a:ext cx="3452247" cy="3970318"/>
          </a:xfrm>
          <a:prstGeom prst="rect">
            <a:avLst/>
          </a:prstGeom>
        </p:spPr>
        <p:txBody>
          <a:bodyPr wrap="square">
            <a:spAutoFit/>
          </a:bodyPr>
          <a:lstStyle/>
          <a:p>
            <a:pPr marL="800100" lvl="1" indent="-342900">
              <a:buFont typeface="Arial" panose="020B0604020202020204" pitchFamily="34" charset="0"/>
              <a:buChar char="•"/>
            </a:pPr>
            <a:r>
              <a:rPr lang="en-US" sz="2800" b="1" dirty="0"/>
              <a:t>Detailed Project Analysis</a:t>
            </a:r>
          </a:p>
          <a:p>
            <a:pPr marL="800100" lvl="1" indent="-342900">
              <a:buFont typeface="Arial" panose="020B0604020202020204" pitchFamily="34" charset="0"/>
              <a:buChar char="•"/>
            </a:pPr>
            <a:r>
              <a:rPr lang="en-US" sz="2800" b="1" dirty="0"/>
              <a:t>Mix Design</a:t>
            </a:r>
          </a:p>
          <a:p>
            <a:pPr marL="800100" lvl="1" indent="-342900">
              <a:buFont typeface="Arial" panose="020B0604020202020204" pitchFamily="34" charset="0"/>
              <a:buChar char="•"/>
            </a:pPr>
            <a:r>
              <a:rPr lang="en-US" sz="2800" b="1" dirty="0"/>
              <a:t>Construction</a:t>
            </a:r>
          </a:p>
          <a:p>
            <a:pPr marL="800100" lvl="1" indent="-342900">
              <a:buFont typeface="Arial" panose="020B0604020202020204" pitchFamily="34" charset="0"/>
              <a:buChar char="•"/>
            </a:pPr>
            <a:r>
              <a:rPr lang="en-US" sz="2800" b="1" dirty="0"/>
              <a:t>Project Specifications and Inspection</a:t>
            </a:r>
          </a:p>
        </p:txBody>
      </p:sp>
    </p:spTree>
    <p:extLst>
      <p:ext uri="{BB962C8B-B14F-4D97-AF65-F5344CB8AC3E}">
        <p14:creationId xmlns:p14="http://schemas.microsoft.com/office/powerpoint/2010/main" val="1550475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68756" y="1447375"/>
            <a:ext cx="7524268" cy="3785652"/>
          </a:xfrm>
          <a:prstGeom prst="rect">
            <a:avLst/>
          </a:prstGeom>
        </p:spPr>
        <p:txBody>
          <a:bodyPr wrap="square">
            <a:spAutoFit/>
          </a:bodyPr>
          <a:lstStyle/>
          <a:p>
            <a:pPr marL="428625" indent="-428625">
              <a:buFont typeface="Arial" panose="020B0604020202020204" pitchFamily="34" charset="0"/>
              <a:buChar char="•"/>
            </a:pPr>
            <a:r>
              <a:rPr lang="en-US" sz="2800" b="1" dirty="0"/>
              <a:t>Series 100 Construction Best Practice Guidelines</a:t>
            </a:r>
          </a:p>
          <a:p>
            <a:pPr marL="771525" lvl="1" indent="-428625">
              <a:buFont typeface="Arial" panose="020B0604020202020204" pitchFamily="34" charset="0"/>
              <a:buChar char="•"/>
            </a:pPr>
            <a:r>
              <a:rPr lang="en-US" sz="2400" dirty="0"/>
              <a:t>Suggested Specification Language</a:t>
            </a:r>
          </a:p>
          <a:p>
            <a:pPr marL="428625" indent="-428625">
              <a:buFont typeface="Arial" panose="020B0604020202020204" pitchFamily="34" charset="0"/>
              <a:buChar char="•"/>
            </a:pPr>
            <a:r>
              <a:rPr lang="en-US" sz="2800" b="1" dirty="0"/>
              <a:t>Series 200 Project Sampling &amp; Mix Design Guidelines</a:t>
            </a:r>
          </a:p>
          <a:p>
            <a:pPr marL="428625" indent="-428625">
              <a:buFont typeface="Arial" panose="020B0604020202020204" pitchFamily="34" charset="0"/>
              <a:buChar char="•"/>
            </a:pPr>
            <a:r>
              <a:rPr lang="en-US" sz="2800" b="1" dirty="0"/>
              <a:t>Series 300 QC Guidelines</a:t>
            </a:r>
          </a:p>
          <a:p>
            <a:pPr marL="771525" lvl="1" indent="-428625">
              <a:buFont typeface="Arial" panose="020B0604020202020204" pitchFamily="34" charset="0"/>
              <a:buChar char="•"/>
            </a:pPr>
            <a:r>
              <a:rPr lang="en-US" sz="2400" dirty="0"/>
              <a:t>Recommended Quality Control Checks and Remediation Actions</a:t>
            </a:r>
          </a:p>
          <a:p>
            <a:pPr marL="428625" indent="-428625">
              <a:buFont typeface="Arial" panose="020B0604020202020204" pitchFamily="34" charset="0"/>
              <a:buChar char="•"/>
            </a:pPr>
            <a:r>
              <a:rPr lang="en-US" sz="2800" dirty="0" smtClean="0"/>
              <a:t>All </a:t>
            </a:r>
            <a:r>
              <a:rPr lang="en-US" sz="2800" dirty="0"/>
              <a:t>Provide User Notes for More Information </a:t>
            </a:r>
            <a:endParaRPr lang="en-US" sz="3200" dirty="0"/>
          </a:p>
        </p:txBody>
      </p:sp>
      <p:sp>
        <p:nvSpPr>
          <p:cNvPr id="5" name="Title 1"/>
          <p:cNvSpPr txBox="1">
            <a:spLocks noGrp="1"/>
          </p:cNvSpPr>
          <p:nvPr>
            <p:ph type="title"/>
          </p:nvPr>
        </p:nvSpPr>
        <p:spPr bwMode="auto">
          <a:xfrm>
            <a:off x="1179576" y="299467"/>
            <a:ext cx="6946329" cy="809626"/>
          </a:xfrm>
          <a:prstGeom prst="rect">
            <a:avLst/>
          </a:prstGeom>
          <a:noFill/>
          <a:ln>
            <a:noFill/>
          </a:ln>
          <a:effectLst/>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rtlCol="0" anchor="ctr" anchorCtr="0" compatLnSpc="1">
            <a:prstTxWarp prst="textNoShape">
              <a:avLst/>
            </a:prstTxWarp>
            <a:normAutofit fontScale="90000"/>
          </a:bodyPr>
          <a:lstStyle>
            <a:lvl1pPr algn="ctr" rtl="0" fontAlgn="base">
              <a:lnSpc>
                <a:spcPct val="85000"/>
              </a:lnSpc>
              <a:spcBef>
                <a:spcPct val="0"/>
              </a:spcBef>
              <a:spcAft>
                <a:spcPct val="0"/>
              </a:spcAft>
              <a:defRPr sz="4400">
                <a:solidFill>
                  <a:schemeClr val="tx2"/>
                </a:solidFill>
                <a:latin typeface="+mj-lt"/>
                <a:ea typeface="+mj-ea"/>
                <a:cs typeface="+mj-cs"/>
              </a:defRPr>
            </a:lvl1pPr>
            <a:lvl2pPr algn="ctr" rtl="0" fontAlgn="base">
              <a:lnSpc>
                <a:spcPct val="85000"/>
              </a:lnSpc>
              <a:spcBef>
                <a:spcPct val="0"/>
              </a:spcBef>
              <a:spcAft>
                <a:spcPct val="0"/>
              </a:spcAft>
              <a:defRPr sz="4400">
                <a:solidFill>
                  <a:schemeClr val="tx2"/>
                </a:solidFill>
                <a:latin typeface="Times New Roman" pitchFamily="18" charset="0"/>
              </a:defRPr>
            </a:lvl2pPr>
            <a:lvl3pPr algn="ctr" rtl="0" fontAlgn="base">
              <a:lnSpc>
                <a:spcPct val="85000"/>
              </a:lnSpc>
              <a:spcBef>
                <a:spcPct val="0"/>
              </a:spcBef>
              <a:spcAft>
                <a:spcPct val="0"/>
              </a:spcAft>
              <a:defRPr sz="4400">
                <a:solidFill>
                  <a:schemeClr val="tx2"/>
                </a:solidFill>
                <a:latin typeface="Times New Roman" pitchFamily="18" charset="0"/>
              </a:defRPr>
            </a:lvl3pPr>
            <a:lvl4pPr algn="ctr" rtl="0" fontAlgn="base">
              <a:lnSpc>
                <a:spcPct val="85000"/>
              </a:lnSpc>
              <a:spcBef>
                <a:spcPct val="0"/>
              </a:spcBef>
              <a:spcAft>
                <a:spcPct val="0"/>
              </a:spcAft>
              <a:defRPr sz="4400">
                <a:solidFill>
                  <a:schemeClr val="tx2"/>
                </a:solidFill>
                <a:latin typeface="Times New Roman" pitchFamily="18" charset="0"/>
              </a:defRPr>
            </a:lvl4pPr>
            <a:lvl5pPr algn="ctr" rtl="0" fontAlgn="base">
              <a:lnSpc>
                <a:spcPct val="85000"/>
              </a:lnSpc>
              <a:spcBef>
                <a:spcPct val="0"/>
              </a:spcBef>
              <a:spcAft>
                <a:spcPct val="0"/>
              </a:spcAft>
              <a:defRPr sz="4400">
                <a:solidFill>
                  <a:schemeClr val="tx2"/>
                </a:solidFill>
                <a:latin typeface="Times New Roman" pitchFamily="18" charset="0"/>
              </a:defRPr>
            </a:lvl5pPr>
            <a:lvl6pPr marL="457200" algn="ctr" rtl="0" fontAlgn="base">
              <a:lnSpc>
                <a:spcPct val="85000"/>
              </a:lnSpc>
              <a:spcBef>
                <a:spcPct val="0"/>
              </a:spcBef>
              <a:spcAft>
                <a:spcPct val="0"/>
              </a:spcAft>
              <a:defRPr sz="4400">
                <a:solidFill>
                  <a:schemeClr val="tx2"/>
                </a:solidFill>
                <a:latin typeface="Times New Roman" pitchFamily="18" charset="0"/>
              </a:defRPr>
            </a:lvl6pPr>
            <a:lvl7pPr marL="914400" algn="ctr" rtl="0" fontAlgn="base">
              <a:lnSpc>
                <a:spcPct val="85000"/>
              </a:lnSpc>
              <a:spcBef>
                <a:spcPct val="0"/>
              </a:spcBef>
              <a:spcAft>
                <a:spcPct val="0"/>
              </a:spcAft>
              <a:defRPr sz="4400">
                <a:solidFill>
                  <a:schemeClr val="tx2"/>
                </a:solidFill>
                <a:latin typeface="Times New Roman" pitchFamily="18" charset="0"/>
              </a:defRPr>
            </a:lvl7pPr>
            <a:lvl8pPr marL="1371600" algn="ctr" rtl="0" fontAlgn="base">
              <a:lnSpc>
                <a:spcPct val="85000"/>
              </a:lnSpc>
              <a:spcBef>
                <a:spcPct val="0"/>
              </a:spcBef>
              <a:spcAft>
                <a:spcPct val="0"/>
              </a:spcAft>
              <a:defRPr sz="4400">
                <a:solidFill>
                  <a:schemeClr val="tx2"/>
                </a:solidFill>
                <a:latin typeface="Times New Roman" pitchFamily="18" charset="0"/>
              </a:defRPr>
            </a:lvl8pPr>
            <a:lvl9pPr marL="1828800" algn="ctr" rtl="0" fontAlgn="base">
              <a:lnSpc>
                <a:spcPct val="85000"/>
              </a:lnSpc>
              <a:spcBef>
                <a:spcPct val="0"/>
              </a:spcBef>
              <a:spcAft>
                <a:spcPct val="0"/>
              </a:spcAft>
              <a:defRPr sz="4400">
                <a:solidFill>
                  <a:schemeClr val="tx2"/>
                </a:solidFill>
                <a:latin typeface="Times New Roman" pitchFamily="18" charset="0"/>
              </a:defRPr>
            </a:lvl9pPr>
          </a:lstStyle>
          <a:p>
            <a:r>
              <a:rPr lang="en-US" b="1" u="sng" kern="0" dirty="0">
                <a:solidFill>
                  <a:schemeClr val="tx1"/>
                </a:solidFill>
                <a:latin typeface="+mn-lt"/>
              </a:rPr>
              <a:t>ARRA Best Practice Guidelines</a:t>
            </a:r>
            <a:r>
              <a:rPr lang="en-US" b="1" kern="0" dirty="0" smtClean="0">
                <a:solidFill>
                  <a:schemeClr val="tx1"/>
                </a:solidFill>
              </a:rPr>
              <a:t/>
            </a:r>
            <a:br>
              <a:rPr lang="en-US" b="1" kern="0" dirty="0" smtClean="0">
                <a:solidFill>
                  <a:schemeClr val="tx1"/>
                </a:solidFill>
              </a:rPr>
            </a:br>
            <a:r>
              <a:rPr lang="en-US" sz="2700" kern="0" dirty="0">
                <a:solidFill>
                  <a:schemeClr val="tx1"/>
                </a:solidFill>
              </a:rPr>
              <a:t>(Developed to Complement BARM)</a:t>
            </a:r>
          </a:p>
        </p:txBody>
      </p:sp>
    </p:spTree>
    <p:extLst>
      <p:ext uri="{BB962C8B-B14F-4D97-AF65-F5344CB8AC3E}">
        <p14:creationId xmlns:p14="http://schemas.microsoft.com/office/powerpoint/2010/main" val="2831162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504533"/>
            <a:ext cx="8293100" cy="1159375"/>
          </a:xfrm>
        </p:spPr>
        <p:txBody>
          <a:bodyPr>
            <a:normAutofit fontScale="90000"/>
          </a:bodyPr>
          <a:lstStyle/>
          <a:p>
            <a:pPr algn="ctr"/>
            <a:r>
              <a:rPr lang="en-US" b="1" u="sng" dirty="0">
                <a:latin typeface="+mn-lt"/>
              </a:rPr>
              <a:t>NCHRP 14-43 Construction Guide Specifications for CCPR and CIR</a:t>
            </a:r>
            <a:r>
              <a:rPr lang="en-US" sz="4000" b="1" u="sng" dirty="0">
                <a:latin typeface="+mn-lt"/>
              </a:rPr>
              <a:t> </a:t>
            </a:r>
            <a:r>
              <a:rPr lang="en-US" sz="2100" dirty="0">
                <a:latin typeface="Source Sans Pro" panose="020B0503030403020204"/>
              </a:rPr>
              <a:t/>
            </a:r>
            <a:br>
              <a:rPr lang="en-US" sz="2100" dirty="0">
                <a:latin typeface="Source Sans Pro" panose="020B0503030403020204"/>
              </a:rPr>
            </a:br>
            <a:endParaRPr lang="en-US" sz="2100" dirty="0">
              <a:latin typeface="Source Sans Pro" panose="020B0503030403020204"/>
            </a:endParaRPr>
          </a:p>
        </p:txBody>
      </p:sp>
      <p:sp>
        <p:nvSpPr>
          <p:cNvPr id="3" name="Content Placeholder 2"/>
          <p:cNvSpPr>
            <a:spLocks noGrp="1"/>
          </p:cNvSpPr>
          <p:nvPr>
            <p:ph idx="1"/>
          </p:nvPr>
        </p:nvSpPr>
        <p:spPr>
          <a:xfrm>
            <a:off x="657225" y="1933576"/>
            <a:ext cx="5236369" cy="3867149"/>
          </a:xfrm>
        </p:spPr>
        <p:txBody>
          <a:bodyPr/>
          <a:lstStyle/>
          <a:p>
            <a:r>
              <a:rPr lang="en-US" dirty="0"/>
              <a:t>Deliverables</a:t>
            </a:r>
          </a:p>
          <a:p>
            <a:pPr lvl="1"/>
            <a:r>
              <a:rPr lang="en-US" dirty="0"/>
              <a:t>Guide Specification in AASHTO format</a:t>
            </a:r>
          </a:p>
          <a:p>
            <a:pPr lvl="1"/>
            <a:r>
              <a:rPr lang="en-US" dirty="0"/>
              <a:t>Commentary</a:t>
            </a:r>
          </a:p>
          <a:p>
            <a:pPr lvl="1"/>
            <a:r>
              <a:rPr lang="en-US" dirty="0"/>
              <a:t>Best Practice Guideline</a:t>
            </a:r>
          </a:p>
          <a:p>
            <a:pPr lvl="1"/>
            <a:r>
              <a:rPr lang="en-US" i="1" dirty="0"/>
              <a:t>QA Guide</a:t>
            </a:r>
          </a:p>
          <a:p>
            <a:pPr lvl="1"/>
            <a:r>
              <a:rPr lang="en-US" dirty="0"/>
              <a:t>Referenced ARRA’s Best Practice Guidelines (CR101 &amp; CR 301)</a:t>
            </a:r>
          </a:p>
          <a:p>
            <a:r>
              <a:rPr lang="en-US" dirty="0"/>
              <a:t>In </a:t>
            </a:r>
            <a:r>
              <a:rPr lang="en-US" dirty="0" smtClean="0"/>
              <a:t>publication (web only 363)</a:t>
            </a:r>
            <a:endParaRPr lang="en-US" dirty="0"/>
          </a:p>
          <a:p>
            <a:endParaRPr lang="en-US" dirty="0"/>
          </a:p>
        </p:txBody>
      </p:sp>
      <p:pic>
        <p:nvPicPr>
          <p:cNvPr id="4" name="Picture 3"/>
          <p:cNvPicPr>
            <a:picLocks noChangeAspect="1"/>
          </p:cNvPicPr>
          <p:nvPr/>
        </p:nvPicPr>
        <p:blipFill>
          <a:blip r:embed="rId2"/>
          <a:stretch>
            <a:fillRect/>
          </a:stretch>
        </p:blipFill>
        <p:spPr>
          <a:xfrm>
            <a:off x="5826746" y="1663909"/>
            <a:ext cx="3025154" cy="4234450"/>
          </a:xfrm>
          <a:prstGeom prst="rect">
            <a:avLst/>
          </a:prstGeom>
        </p:spPr>
      </p:pic>
    </p:spTree>
    <p:extLst>
      <p:ext uri="{BB962C8B-B14F-4D97-AF65-F5344CB8AC3E}">
        <p14:creationId xmlns:p14="http://schemas.microsoft.com/office/powerpoint/2010/main" val="38801068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5"/>
          <p:cNvSpPr>
            <a:spLocks noGrp="1"/>
          </p:cNvSpPr>
          <p:nvPr>
            <p:ph type="title"/>
          </p:nvPr>
        </p:nvSpPr>
        <p:spPr>
          <a:xfrm>
            <a:off x="1378010" y="283348"/>
            <a:ext cx="6108640" cy="1030249"/>
          </a:xfrm>
        </p:spPr>
        <p:txBody>
          <a:bodyPr>
            <a:noAutofit/>
          </a:bodyPr>
          <a:lstStyle/>
          <a:p>
            <a:pPr>
              <a:defRPr/>
            </a:pPr>
            <a:r>
              <a:rPr lang="en-US" sz="3600" b="1" u="sng" dirty="0">
                <a:ln w="0">
                  <a:solidFill>
                    <a:srgbClr val="3F1B0A"/>
                  </a:solidFill>
                </a:ln>
                <a:latin typeface="+mn-lt"/>
                <a:ea typeface="+mn-ea"/>
                <a:cs typeface="Arial" panose="020B0604020202020204" pitchFamily="34" charset="0"/>
              </a:rPr>
              <a:t>Transportation Curriculum Coordination Council (TC3)</a:t>
            </a:r>
            <a:endParaRPr lang="en-US" sz="3600" b="1" u="sng" dirty="0">
              <a:latin typeface="+mn-lt"/>
            </a:endParaRPr>
          </a:p>
        </p:txBody>
      </p:sp>
      <p:sp>
        <p:nvSpPr>
          <p:cNvPr id="25604" name="Text Placeholder 8"/>
          <p:cNvSpPr>
            <a:spLocks noGrp="1"/>
          </p:cNvSpPr>
          <p:nvPr>
            <p:ph type="body" sz="quarter" idx="4294967295"/>
          </p:nvPr>
        </p:nvSpPr>
        <p:spPr>
          <a:xfrm>
            <a:off x="404175" y="1368482"/>
            <a:ext cx="7211063" cy="3740602"/>
          </a:xfrm>
        </p:spPr>
        <p:txBody>
          <a:bodyPr>
            <a:noAutofit/>
          </a:bodyPr>
          <a:lstStyle/>
          <a:p>
            <a:pPr marL="0" indent="0"/>
            <a:r>
              <a:rPr lang="en-US" sz="2100" dirty="0"/>
              <a:t>Web Based Inspector Training Courses on:</a:t>
            </a:r>
          </a:p>
          <a:p>
            <a:pPr marL="257175" lvl="1" indent="0"/>
            <a:r>
              <a:rPr lang="en-US" b="1" dirty="0" smtClean="0">
                <a:solidFill>
                  <a:schemeClr val="tx1"/>
                </a:solidFill>
              </a:rPr>
              <a:t>HIR – No. 2590</a:t>
            </a:r>
            <a:endParaRPr lang="en-US" b="1" dirty="0">
              <a:solidFill>
                <a:schemeClr val="tx1"/>
              </a:solidFill>
            </a:endParaRPr>
          </a:p>
          <a:p>
            <a:pPr marL="257175" lvl="1" indent="0"/>
            <a:r>
              <a:rPr lang="en-US" b="1" dirty="0" smtClean="0">
                <a:solidFill>
                  <a:schemeClr val="tx1"/>
                </a:solidFill>
              </a:rPr>
              <a:t>CIR – No. 2509</a:t>
            </a:r>
            <a:endParaRPr lang="en-US" b="1" dirty="0">
              <a:solidFill>
                <a:schemeClr val="tx1"/>
              </a:solidFill>
            </a:endParaRPr>
          </a:p>
          <a:p>
            <a:pPr marL="257175" lvl="1" indent="0"/>
            <a:r>
              <a:rPr lang="en-US" b="1" dirty="0" smtClean="0">
                <a:solidFill>
                  <a:schemeClr val="tx1"/>
                </a:solidFill>
              </a:rPr>
              <a:t>FDR – No. 2539</a:t>
            </a:r>
            <a:endParaRPr lang="en-US" b="1" dirty="0">
              <a:solidFill>
                <a:schemeClr val="tx1"/>
              </a:solidFill>
            </a:endParaRPr>
          </a:p>
          <a:p>
            <a:pPr marL="0" indent="0"/>
            <a:r>
              <a:rPr lang="en-US" sz="2100" dirty="0"/>
              <a:t>Free at Checkout (for now)</a:t>
            </a:r>
          </a:p>
          <a:p>
            <a:pPr marL="0" indent="0"/>
            <a:r>
              <a:rPr lang="en-US" altLang="en-US" sz="2100" dirty="0">
                <a:latin typeface="Arial" charset="0"/>
                <a:cs typeface="Arial" charset="0"/>
              </a:rPr>
              <a:t>Consist of Modules Covering</a:t>
            </a:r>
          </a:p>
          <a:p>
            <a:pPr marL="257175" lvl="1" indent="0"/>
            <a:r>
              <a:rPr lang="en-US" altLang="en-US" b="1" dirty="0">
                <a:solidFill>
                  <a:schemeClr val="tx1"/>
                </a:solidFill>
                <a:latin typeface="Arial" charset="0"/>
                <a:cs typeface="Arial" charset="0"/>
              </a:rPr>
              <a:t>Introduction</a:t>
            </a:r>
          </a:p>
          <a:p>
            <a:pPr marL="257175" lvl="1" indent="0"/>
            <a:r>
              <a:rPr lang="en-US" altLang="en-US" b="1" dirty="0">
                <a:solidFill>
                  <a:schemeClr val="tx1"/>
                </a:solidFill>
                <a:latin typeface="Arial" charset="0"/>
                <a:cs typeface="Arial" charset="0"/>
              </a:rPr>
              <a:t>Pre-Production Activities</a:t>
            </a:r>
          </a:p>
          <a:p>
            <a:pPr marL="257175" lvl="1" indent="0"/>
            <a:r>
              <a:rPr lang="en-US" altLang="en-US" b="1" dirty="0">
                <a:solidFill>
                  <a:schemeClr val="tx1"/>
                </a:solidFill>
                <a:latin typeface="Arial" charset="0"/>
                <a:cs typeface="Arial" charset="0"/>
              </a:rPr>
              <a:t>Full Production</a:t>
            </a:r>
          </a:p>
          <a:p>
            <a:pPr marL="257175" lvl="1" indent="0"/>
            <a:r>
              <a:rPr lang="en-US" altLang="en-US" b="1" dirty="0">
                <a:solidFill>
                  <a:schemeClr val="tx1"/>
                </a:solidFill>
                <a:latin typeface="Arial" charset="0"/>
                <a:cs typeface="Arial" charset="0"/>
              </a:rPr>
              <a:t>Post Construction Activities</a:t>
            </a:r>
          </a:p>
          <a:p>
            <a:pPr marL="0" indent="0"/>
            <a:endParaRPr lang="en-US" altLang="en-US" sz="1500" dirty="0">
              <a:latin typeface="Arial" charset="0"/>
              <a:cs typeface="Arial" charset="0"/>
            </a:endParaRP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97886" y="2935127"/>
            <a:ext cx="3598476" cy="2770872"/>
          </a:xfrm>
          <a:prstGeom prst="rect">
            <a:avLst/>
          </a:prstGeom>
        </p:spPr>
      </p:pic>
      <p:sp>
        <p:nvSpPr>
          <p:cNvPr id="7" name="Title 1"/>
          <p:cNvSpPr txBox="1">
            <a:spLocks/>
          </p:cNvSpPr>
          <p:nvPr/>
        </p:nvSpPr>
        <p:spPr>
          <a:xfrm>
            <a:off x="4711045" y="1965397"/>
            <a:ext cx="4372157" cy="745629"/>
          </a:xfrm>
          <a:prstGeom prst="rect">
            <a:avLst/>
          </a:prstGeom>
        </p:spPr>
        <p:txBody>
          <a:bodyPr vert="horz" lIns="68580" tIns="34290" rIns="68580" bIns="3429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US" sz="2756" dirty="0">
                <a:solidFill>
                  <a:sysClr val="windowText" lastClr="000000"/>
                </a:solidFill>
                <a:latin typeface="Calibri Light" panose="020F0302020204030204"/>
              </a:rPr>
              <a:t>https://store.transportation.org/</a:t>
            </a:r>
            <a:br>
              <a:rPr lang="en-US" sz="2756" dirty="0">
                <a:solidFill>
                  <a:sysClr val="windowText" lastClr="000000"/>
                </a:solidFill>
                <a:latin typeface="Calibri Light" panose="020F0302020204030204"/>
              </a:rPr>
            </a:br>
            <a:r>
              <a:rPr lang="en-US" sz="2756" dirty="0">
                <a:solidFill>
                  <a:sysClr val="windowText" lastClr="000000"/>
                </a:solidFill>
                <a:latin typeface="Calibri Light" panose="020F0302020204030204"/>
              </a:rPr>
              <a:t>Item/</a:t>
            </a:r>
            <a:r>
              <a:rPr lang="en-US" sz="2756" dirty="0" err="1">
                <a:solidFill>
                  <a:sysClr val="windowText" lastClr="000000"/>
                </a:solidFill>
                <a:latin typeface="Calibri Light" panose="020F0302020204030204"/>
              </a:rPr>
              <a:t>TrainingDetails?ID</a:t>
            </a:r>
            <a:r>
              <a:rPr lang="en-US" sz="2756" dirty="0">
                <a:solidFill>
                  <a:sysClr val="windowText" lastClr="000000"/>
                </a:solidFill>
                <a:latin typeface="Calibri Light" panose="020F0302020204030204"/>
              </a:rPr>
              <a:t>=2509</a:t>
            </a:r>
            <a:endParaRPr lang="en-US" sz="3300" dirty="0">
              <a:solidFill>
                <a:sysClr val="windowText" lastClr="000000"/>
              </a:solidFill>
              <a:latin typeface="Calibri Light" panose="020F0302020204030204"/>
            </a:endParaRPr>
          </a:p>
        </p:txBody>
      </p:sp>
      <p:sp>
        <p:nvSpPr>
          <p:cNvPr id="2" name="Slide Number Placeholder 1"/>
          <p:cNvSpPr>
            <a:spLocks noGrp="1"/>
          </p:cNvSpPr>
          <p:nvPr>
            <p:ph type="sldNum" sz="quarter" idx="12"/>
          </p:nvPr>
        </p:nvSpPr>
        <p:spPr/>
        <p:txBody>
          <a:bodyPr/>
          <a:lstStyle/>
          <a:p>
            <a:pPr defTabSz="685800">
              <a:defRPr/>
            </a:pPr>
            <a:fld id="{49BB75FB-5448-4895-BBDA-DB9842099875}" type="slidenum">
              <a:rPr lang="en-US" sz="900">
                <a:solidFill>
                  <a:srgbClr val="193549">
                    <a:tint val="75000"/>
                  </a:srgbClr>
                </a:solidFill>
                <a:latin typeface="Calibri" panose="020F0502020204030204"/>
              </a:rPr>
              <a:pPr defTabSz="685800">
                <a:defRPr/>
              </a:pPr>
              <a:t>27</a:t>
            </a:fld>
            <a:endParaRPr lang="en-US" sz="900">
              <a:solidFill>
                <a:srgbClr val="193549">
                  <a:tint val="75000"/>
                </a:srgbClr>
              </a:solidFill>
              <a:latin typeface="Calibri" panose="020F0502020204030204"/>
            </a:endParaRPr>
          </a:p>
        </p:txBody>
      </p:sp>
    </p:spTree>
    <p:custDataLst>
      <p:tags r:id="rId1"/>
    </p:custDataLst>
    <p:extLst>
      <p:ext uri="{BB962C8B-B14F-4D97-AF65-F5344CB8AC3E}">
        <p14:creationId xmlns:p14="http://schemas.microsoft.com/office/powerpoint/2010/main" val="178854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62573" y="4064233"/>
            <a:ext cx="3233394" cy="2059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a:stretch>
            <a:fillRect/>
          </a:stretch>
        </p:blipFill>
        <p:spPr>
          <a:xfrm>
            <a:off x="1186272" y="4067829"/>
            <a:ext cx="2410561" cy="1876093"/>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3571" y="1058891"/>
            <a:ext cx="7920023" cy="2861928"/>
          </a:xfrm>
          <a:prstGeom prst="rect">
            <a:avLst/>
          </a:prstGeom>
        </p:spPr>
      </p:pic>
      <p:sp>
        <p:nvSpPr>
          <p:cNvPr id="7" name="Title 1"/>
          <p:cNvSpPr>
            <a:spLocks noGrp="1"/>
          </p:cNvSpPr>
          <p:nvPr>
            <p:ph type="title"/>
          </p:nvPr>
        </p:nvSpPr>
        <p:spPr>
          <a:xfrm>
            <a:off x="1431368" y="355907"/>
            <a:ext cx="6763471" cy="555974"/>
          </a:xfrm>
        </p:spPr>
        <p:txBody>
          <a:bodyPr>
            <a:noAutofit/>
          </a:bodyPr>
          <a:lstStyle/>
          <a:p>
            <a:r>
              <a:rPr lang="en-US" b="1" u="sng" dirty="0" smtClean="0">
                <a:latin typeface="+mn-lt"/>
              </a:rPr>
              <a:t>www.ARRA.org</a:t>
            </a:r>
            <a:endParaRPr lang="en-US" b="1" u="sng" dirty="0">
              <a:latin typeface="+mn-lt"/>
            </a:endParaRPr>
          </a:p>
        </p:txBody>
      </p:sp>
    </p:spTree>
    <p:extLst>
      <p:ext uri="{BB962C8B-B14F-4D97-AF65-F5344CB8AC3E}">
        <p14:creationId xmlns:p14="http://schemas.microsoft.com/office/powerpoint/2010/main" val="1905557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684185"/>
          </a:xfrm>
        </p:spPr>
        <p:txBody>
          <a:bodyPr>
            <a:normAutofit fontScale="90000"/>
          </a:bodyPr>
          <a:lstStyle/>
          <a:p>
            <a:r>
              <a:rPr lang="en-US" b="1" u="sng" dirty="0" smtClean="0">
                <a:latin typeface="+mn-lt"/>
              </a:rPr>
              <a:t>www.roadresource.org</a:t>
            </a:r>
            <a:endParaRPr lang="en-US" b="1" u="sng" dirty="0">
              <a:latin typeface="+mn-lt"/>
            </a:endParaRPr>
          </a:p>
        </p:txBody>
      </p:sp>
      <p:pic>
        <p:nvPicPr>
          <p:cNvPr id="5" name="Content Placeholder 4"/>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6354544" y="170002"/>
            <a:ext cx="2650533" cy="852439"/>
          </a:xfrm>
        </p:spPr>
      </p:pic>
      <p:sp>
        <p:nvSpPr>
          <p:cNvPr id="6" name="Content Placeholder 5"/>
          <p:cNvSpPr>
            <a:spLocks noGrp="1"/>
          </p:cNvSpPr>
          <p:nvPr>
            <p:ph sz="half" idx="2"/>
          </p:nvPr>
        </p:nvSpPr>
        <p:spPr>
          <a:xfrm>
            <a:off x="826907" y="1121048"/>
            <a:ext cx="7490185" cy="680647"/>
          </a:xfrm>
        </p:spPr>
        <p:txBody>
          <a:bodyPr/>
          <a:lstStyle/>
          <a:p>
            <a:r>
              <a:rPr lang="en-US" dirty="0" smtClean="0"/>
              <a:t>Joint Venture of ARRA, AEMA &amp; ISSA</a:t>
            </a:r>
          </a:p>
          <a:p>
            <a:pPr lvl="1"/>
            <a:endParaRPr lang="en-US" dirty="0"/>
          </a:p>
        </p:txBody>
      </p:sp>
      <p:sp>
        <p:nvSpPr>
          <p:cNvPr id="4" name="Footer Placeholder 3"/>
          <p:cNvSpPr>
            <a:spLocks noGrp="1"/>
          </p:cNvSpPr>
          <p:nvPr>
            <p:ph type="ftr" sz="quarter" idx="4294967295"/>
          </p:nvPr>
        </p:nvSpPr>
        <p:spPr/>
        <p:txBody>
          <a:bodyPr/>
          <a:lstStyle/>
          <a:p>
            <a:endParaRPr lang="en-US"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6208" y="1873432"/>
            <a:ext cx="8388869" cy="4309058"/>
          </a:xfrm>
          <a:prstGeom prst="rect">
            <a:avLst/>
          </a:prstGeom>
        </p:spPr>
      </p:pic>
    </p:spTree>
    <p:extLst>
      <p:ext uri="{BB962C8B-B14F-4D97-AF65-F5344CB8AC3E}">
        <p14:creationId xmlns:p14="http://schemas.microsoft.com/office/powerpoint/2010/main" val="3722302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4683" y="487813"/>
            <a:ext cx="8054633" cy="1209012"/>
          </a:xfrm>
        </p:spPr>
        <p:txBody>
          <a:bodyPr>
            <a:noAutofit/>
          </a:bodyPr>
          <a:lstStyle/>
          <a:p>
            <a:pPr algn="ctr"/>
            <a:r>
              <a:rPr lang="en-US" b="1" u="sng" dirty="0">
                <a:latin typeface="+mn-lt"/>
                <a:cs typeface="Arial" panose="020B0604020202020204" pitchFamily="34" charset="0"/>
              </a:rPr>
              <a:t>In-Place Recycling is Sustainable &amp; Cost Effective</a:t>
            </a:r>
          </a:p>
        </p:txBody>
      </p:sp>
      <p:sp>
        <p:nvSpPr>
          <p:cNvPr id="3" name="Content Placeholder 2"/>
          <p:cNvSpPr>
            <a:spLocks noGrp="1"/>
          </p:cNvSpPr>
          <p:nvPr>
            <p:ph idx="1"/>
          </p:nvPr>
        </p:nvSpPr>
        <p:spPr>
          <a:xfrm>
            <a:off x="628650" y="2003381"/>
            <a:ext cx="7886700" cy="3850663"/>
          </a:xfrm>
        </p:spPr>
        <p:txBody>
          <a:bodyPr>
            <a:normAutofit/>
          </a:bodyPr>
          <a:lstStyle/>
          <a:p>
            <a:r>
              <a:rPr lang="en-US" sz="3200" dirty="0">
                <a:cs typeface="Arial" panose="020B0604020202020204" pitchFamily="34" charset="0"/>
              </a:rPr>
              <a:t>Reuses 90-100% of existing materials, in-place</a:t>
            </a:r>
          </a:p>
          <a:p>
            <a:r>
              <a:rPr lang="en-US" sz="3200" dirty="0">
                <a:cs typeface="Arial" panose="020B0604020202020204" pitchFamily="34" charset="0"/>
              </a:rPr>
              <a:t>Costs 20-50% less than traditional methods</a:t>
            </a:r>
          </a:p>
          <a:p>
            <a:r>
              <a:rPr lang="en-US" sz="3200" dirty="0">
                <a:cs typeface="Arial" panose="020B0604020202020204" pitchFamily="34" charset="0"/>
              </a:rPr>
              <a:t>Produces up to 90% less greenhouse gasses</a:t>
            </a:r>
          </a:p>
          <a:p>
            <a:r>
              <a:rPr lang="en-US" dirty="0">
                <a:cs typeface="Arial" panose="020B0604020202020204" pitchFamily="34" charset="0"/>
              </a:rPr>
              <a:t>Reduces user delays</a:t>
            </a:r>
          </a:p>
          <a:p>
            <a:pPr lvl="1"/>
            <a:r>
              <a:rPr lang="en-US" sz="2800" dirty="0">
                <a:cs typeface="Arial" panose="020B0604020202020204" pitchFamily="34" charset="0"/>
              </a:rPr>
              <a:t>20 to 40% faster construction</a:t>
            </a:r>
          </a:p>
          <a:p>
            <a:r>
              <a:rPr lang="en-US" dirty="0">
                <a:cs typeface="Arial" panose="020B0604020202020204" pitchFamily="34" charset="0"/>
              </a:rPr>
              <a:t>Proven Performance</a:t>
            </a:r>
          </a:p>
        </p:txBody>
      </p:sp>
    </p:spTree>
    <p:extLst>
      <p:ext uri="{BB962C8B-B14F-4D97-AF65-F5344CB8AC3E}">
        <p14:creationId xmlns:p14="http://schemas.microsoft.com/office/powerpoint/2010/main" val="455588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04107"/>
          </a:xfrm>
        </p:spPr>
        <p:txBody>
          <a:bodyPr/>
          <a:lstStyle/>
          <a:p>
            <a:r>
              <a:rPr lang="en-US" b="1" u="sng" dirty="0" smtClean="0">
                <a:latin typeface="+mn-lt"/>
              </a:rPr>
              <a:t>Treatment Toolbox</a:t>
            </a:r>
            <a:endParaRPr lang="en-US" b="1" u="sng" dirty="0">
              <a:latin typeface="+mn-lt"/>
            </a:endParaRPr>
          </a:p>
        </p:txBody>
      </p:sp>
      <p:sp>
        <p:nvSpPr>
          <p:cNvPr id="3" name="Content Placeholder 2"/>
          <p:cNvSpPr>
            <a:spLocks noGrp="1"/>
          </p:cNvSpPr>
          <p:nvPr>
            <p:ph idx="1"/>
          </p:nvPr>
        </p:nvSpPr>
        <p:spPr>
          <a:xfrm>
            <a:off x="558800" y="1435100"/>
            <a:ext cx="5537200" cy="4691063"/>
          </a:xfrm>
        </p:spPr>
        <p:txBody>
          <a:bodyPr/>
          <a:lstStyle/>
          <a:p>
            <a:r>
              <a:rPr lang="en-US" dirty="0" smtClean="0">
                <a:solidFill>
                  <a:srgbClr val="FF0000"/>
                </a:solidFill>
              </a:rPr>
              <a:t>Which Treatment is Best for my Road?</a:t>
            </a:r>
          </a:p>
          <a:p>
            <a:pPr lvl="1"/>
            <a:r>
              <a:rPr lang="en-US" dirty="0" smtClean="0">
                <a:solidFill>
                  <a:srgbClr val="FF0000"/>
                </a:solidFill>
              </a:rPr>
              <a:t>Explore by Pavement Criteria</a:t>
            </a:r>
          </a:p>
          <a:p>
            <a:pPr lvl="1"/>
            <a:r>
              <a:rPr lang="en-US" dirty="0" smtClean="0">
                <a:solidFill>
                  <a:srgbClr val="FF0000"/>
                </a:solidFill>
              </a:rPr>
              <a:t>Explore by Pavement Photos</a:t>
            </a:r>
          </a:p>
          <a:p>
            <a:pPr lvl="0"/>
            <a:r>
              <a:rPr lang="en-US" dirty="0" smtClean="0">
                <a:solidFill>
                  <a:srgbClr val="000000"/>
                </a:solidFill>
              </a:rPr>
              <a:t>Treatment Resource Center</a:t>
            </a:r>
          </a:p>
          <a:p>
            <a:pPr lvl="0"/>
            <a:r>
              <a:rPr lang="en-US" dirty="0" smtClean="0">
                <a:solidFill>
                  <a:srgbClr val="000000"/>
                </a:solidFill>
              </a:rPr>
              <a:t>Find a Contractor/Supplier</a:t>
            </a:r>
            <a:endParaRPr lang="en-US" dirty="0">
              <a:solidFill>
                <a:srgbClr val="000000"/>
              </a:solidFill>
            </a:endParaRPr>
          </a:p>
          <a:p>
            <a:pPr lvl="1"/>
            <a:endParaRPr lang="en-US"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715000" y="1435100"/>
            <a:ext cx="2971800" cy="4435368"/>
          </a:xfrm>
          <a:prstGeom prst="rect">
            <a:avLst/>
          </a:prstGeom>
        </p:spPr>
      </p:pic>
    </p:spTree>
    <p:extLst>
      <p:ext uri="{BB962C8B-B14F-4D97-AF65-F5344CB8AC3E}">
        <p14:creationId xmlns:p14="http://schemas.microsoft.com/office/powerpoint/2010/main" val="9651420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304800"/>
            <a:ext cx="10688859" cy="954107"/>
          </a:xfrm>
          <a:prstGeom prst="rect">
            <a:avLst/>
          </a:prstGeom>
        </p:spPr>
        <p:txBody>
          <a:bodyPr wrap="square">
            <a:spAutoFit/>
          </a:bodyPr>
          <a:lstStyle/>
          <a:p>
            <a:r>
              <a:rPr lang="en-US" sz="2800" b="1" dirty="0" smtClean="0">
                <a:solidFill>
                  <a:schemeClr val="bg1"/>
                </a:solidFill>
              </a:rPr>
              <a:t>Treatment Toolbox: Which </a:t>
            </a:r>
            <a:r>
              <a:rPr lang="en-US" sz="2800" b="1" dirty="0">
                <a:solidFill>
                  <a:schemeClr val="bg1"/>
                </a:solidFill>
              </a:rPr>
              <a:t>treatment is right </a:t>
            </a:r>
            <a:endParaRPr lang="en-US" sz="2800" b="1" dirty="0" smtClean="0">
              <a:solidFill>
                <a:schemeClr val="bg1"/>
              </a:solidFill>
            </a:endParaRPr>
          </a:p>
          <a:p>
            <a:r>
              <a:rPr lang="en-US" sz="2800" b="1" dirty="0" smtClean="0">
                <a:solidFill>
                  <a:schemeClr val="bg1"/>
                </a:solidFill>
              </a:rPr>
              <a:t>for </a:t>
            </a:r>
            <a:r>
              <a:rPr lang="en-US" sz="2800" b="1" dirty="0">
                <a:solidFill>
                  <a:schemeClr val="bg1"/>
                </a:solidFill>
              </a:rPr>
              <a:t>my road</a:t>
            </a:r>
            <a:r>
              <a:rPr lang="en-US" sz="2800" b="1" dirty="0" smtClean="0">
                <a:solidFill>
                  <a:schemeClr val="bg1"/>
                </a:solidFill>
              </a:rPr>
              <a:t>? </a:t>
            </a:r>
            <a:r>
              <a:rPr lang="en-US" sz="2800" b="1" dirty="0" smtClean="0">
                <a:solidFill>
                  <a:srgbClr val="FFC000"/>
                </a:solidFill>
              </a:rPr>
              <a:t>Pavement Condition</a:t>
            </a:r>
            <a:endParaRPr lang="en-US" sz="1600" b="1" dirty="0">
              <a:solidFill>
                <a:srgbClr val="FFC000"/>
              </a:solidFill>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821" y="1444731"/>
            <a:ext cx="8815848" cy="5184669"/>
          </a:xfrm>
          <a:prstGeom prst="rect">
            <a:avLst/>
          </a:prstGeom>
        </p:spPr>
      </p:pic>
    </p:spTree>
    <p:extLst>
      <p:ext uri="{BB962C8B-B14F-4D97-AF65-F5344CB8AC3E}">
        <p14:creationId xmlns:p14="http://schemas.microsoft.com/office/powerpoint/2010/main" val="438965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99176"/>
          </a:xfrm>
        </p:spPr>
        <p:txBody>
          <a:bodyPr>
            <a:normAutofit/>
          </a:bodyPr>
          <a:lstStyle/>
          <a:p>
            <a:r>
              <a:rPr lang="en-US" b="1" u="sng" dirty="0" smtClean="0">
                <a:latin typeface="+mn-lt"/>
              </a:rPr>
              <a:t>Treatment Resource Center</a:t>
            </a:r>
            <a:endParaRPr lang="en-US" b="1" u="sng" dirty="0">
              <a:latin typeface="+mn-lt"/>
            </a:endParaRPr>
          </a:p>
        </p:txBody>
      </p:sp>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72580" y="1371600"/>
            <a:ext cx="8865539" cy="5334000"/>
          </a:xfrm>
          <a:prstGeom prst="rect">
            <a:avLst/>
          </a:prstGeom>
        </p:spPr>
      </p:pic>
    </p:spTree>
    <p:extLst>
      <p:ext uri="{BB962C8B-B14F-4D97-AF65-F5344CB8AC3E}">
        <p14:creationId xmlns:p14="http://schemas.microsoft.com/office/powerpoint/2010/main" val="3595549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9018"/>
          </a:xfrm>
        </p:spPr>
        <p:txBody>
          <a:bodyPr/>
          <a:lstStyle/>
          <a:p>
            <a:r>
              <a:rPr lang="en-US" b="1" u="sng" dirty="0" smtClean="0">
                <a:latin typeface="+mn-lt"/>
              </a:rPr>
              <a:t>Recycling Tab</a:t>
            </a:r>
            <a:endParaRPr lang="en-US" b="1" u="sng" dirty="0">
              <a:latin typeface="+mn-lt"/>
            </a:endParaRPr>
          </a:p>
        </p:txBody>
      </p:sp>
      <p:sp>
        <p:nvSpPr>
          <p:cNvPr id="3" name="Content Placeholder 2"/>
          <p:cNvSpPr>
            <a:spLocks noGrp="1"/>
          </p:cNvSpPr>
          <p:nvPr>
            <p:ph idx="1"/>
          </p:nvPr>
        </p:nvSpPr>
        <p:spPr>
          <a:xfrm>
            <a:off x="558800" y="1435100"/>
            <a:ext cx="8128000" cy="4691063"/>
          </a:xfrm>
        </p:spPr>
        <p:txBody>
          <a:bodyPr/>
          <a:lstStyle/>
          <a:p>
            <a:pPr lvl="0"/>
            <a:r>
              <a:rPr lang="en-US" sz="2800" dirty="0" smtClean="0">
                <a:solidFill>
                  <a:srgbClr val="000000"/>
                </a:solidFill>
              </a:rPr>
              <a:t>Why Recycling &amp; Reclaiming</a:t>
            </a:r>
          </a:p>
          <a:p>
            <a:pPr lvl="1"/>
            <a:r>
              <a:rPr lang="en-US" sz="2400" dirty="0" smtClean="0">
                <a:solidFill>
                  <a:srgbClr val="000000"/>
                </a:solidFill>
              </a:rPr>
              <a:t>Lower Costs</a:t>
            </a:r>
          </a:p>
          <a:p>
            <a:pPr lvl="1"/>
            <a:r>
              <a:rPr lang="en-US" sz="2400" dirty="0" smtClean="0">
                <a:solidFill>
                  <a:srgbClr val="000000"/>
                </a:solidFill>
              </a:rPr>
              <a:t>Engineering Benefits</a:t>
            </a:r>
          </a:p>
          <a:p>
            <a:pPr lvl="1"/>
            <a:r>
              <a:rPr lang="en-US" sz="2400" dirty="0" smtClean="0">
                <a:solidFill>
                  <a:srgbClr val="000000"/>
                </a:solidFill>
              </a:rPr>
              <a:t>Environmental Benefits</a:t>
            </a:r>
          </a:p>
          <a:p>
            <a:pPr lvl="1"/>
            <a:r>
              <a:rPr lang="en-US" sz="2400" dirty="0" smtClean="0">
                <a:solidFill>
                  <a:srgbClr val="000000"/>
                </a:solidFill>
              </a:rPr>
              <a:t>Time Savings</a:t>
            </a:r>
          </a:p>
          <a:p>
            <a:pPr lvl="0"/>
            <a:r>
              <a:rPr lang="en-US" sz="2800" dirty="0" smtClean="0">
                <a:solidFill>
                  <a:srgbClr val="FF0000"/>
                </a:solidFill>
              </a:rPr>
              <a:t>Structural Comparison</a:t>
            </a:r>
          </a:p>
          <a:p>
            <a:pPr lvl="1"/>
            <a:r>
              <a:rPr lang="en-US" sz="2400" dirty="0" smtClean="0">
                <a:solidFill>
                  <a:srgbClr val="FF0000"/>
                </a:solidFill>
              </a:rPr>
              <a:t>About</a:t>
            </a:r>
          </a:p>
          <a:p>
            <a:pPr lvl="1"/>
            <a:r>
              <a:rPr lang="en-US" sz="2400" dirty="0" smtClean="0">
                <a:solidFill>
                  <a:srgbClr val="FF0000"/>
                </a:solidFill>
              </a:rPr>
              <a:t>Calculator</a:t>
            </a:r>
          </a:p>
          <a:p>
            <a:pPr lvl="0"/>
            <a:r>
              <a:rPr lang="en-US" sz="2800" dirty="0" smtClean="0">
                <a:solidFill>
                  <a:srgbClr val="000000"/>
                </a:solidFill>
              </a:rPr>
              <a:t>ARRA Publications</a:t>
            </a:r>
            <a:endParaRPr lang="en-US" sz="2800" dirty="0">
              <a:solidFill>
                <a:srgbClr val="000000"/>
              </a:solidFill>
            </a:endParaRPr>
          </a:p>
          <a:p>
            <a:pPr lvl="0"/>
            <a:r>
              <a:rPr lang="en-US" sz="2800" dirty="0" smtClean="0">
                <a:solidFill>
                  <a:srgbClr val="000000"/>
                </a:solidFill>
              </a:rPr>
              <a:t>About ARRA</a:t>
            </a:r>
            <a:endParaRPr lang="en-US" sz="2800" dirty="0">
              <a:solidFill>
                <a:srgbClr val="000000"/>
              </a:solidFill>
            </a:endParaRPr>
          </a:p>
          <a:p>
            <a:pPr lvl="1"/>
            <a:endParaRPr lang="en-US" sz="2400" dirty="0">
              <a:solidFill>
                <a:srgbClr val="000000"/>
              </a:solidFill>
            </a:endParaRPr>
          </a:p>
          <a:p>
            <a:pPr lvl="1"/>
            <a:endParaRPr lang="en-US" sz="2400" dirty="0">
              <a:solidFill>
                <a:srgbClr val="000000"/>
              </a:solidFill>
            </a:endParaRPr>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159468" y="1304145"/>
            <a:ext cx="3692431" cy="4583255"/>
          </a:xfrm>
          <a:prstGeom prst="rect">
            <a:avLst/>
          </a:prstGeom>
        </p:spPr>
      </p:pic>
    </p:spTree>
    <p:extLst>
      <p:ext uri="{BB962C8B-B14F-4D97-AF65-F5344CB8AC3E}">
        <p14:creationId xmlns:p14="http://schemas.microsoft.com/office/powerpoint/2010/main" val="14213259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5" name="Content Placeholder 4"/>
          <p:cNvSpPr>
            <a:spLocks noGrp="1"/>
          </p:cNvSpPr>
          <p:nvPr>
            <p:ph idx="1"/>
          </p:nvPr>
        </p:nvSpPr>
        <p:spPr>
          <a:xfrm>
            <a:off x="533400" y="1676401"/>
            <a:ext cx="5715000" cy="2942734"/>
          </a:xfrm>
        </p:spPr>
        <p:txBody>
          <a:bodyPr/>
          <a:lstStyle/>
          <a:p>
            <a:pPr marL="0" indent="0" algn="ctr">
              <a:buNone/>
            </a:pPr>
            <a:r>
              <a:rPr lang="en-US" dirty="0" smtClean="0"/>
              <a:t>Stephen A Cross, PhD, PE</a:t>
            </a:r>
          </a:p>
          <a:p>
            <a:pPr marL="0" indent="0" algn="ctr">
              <a:buNone/>
            </a:pPr>
            <a:r>
              <a:rPr lang="en-US" dirty="0" smtClean="0"/>
              <a:t>S Cross &amp; Associates</a:t>
            </a:r>
          </a:p>
          <a:p>
            <a:pPr marL="0" indent="0" algn="ctr">
              <a:buNone/>
            </a:pPr>
            <a:r>
              <a:rPr lang="en-US" dirty="0" smtClean="0"/>
              <a:t>Technical </a:t>
            </a:r>
            <a:r>
              <a:rPr lang="en-US" dirty="0" smtClean="0"/>
              <a:t>Director</a:t>
            </a:r>
          </a:p>
          <a:p>
            <a:pPr marL="0" indent="0" algn="ctr">
              <a:buNone/>
            </a:pPr>
            <a:r>
              <a:rPr lang="en-US" dirty="0" smtClean="0"/>
              <a:t>ARRA</a:t>
            </a:r>
          </a:p>
          <a:p>
            <a:pPr marL="0" indent="0" algn="ctr">
              <a:buNone/>
            </a:pPr>
            <a:r>
              <a:rPr lang="en-US" dirty="0" smtClean="0">
                <a:hlinkClick r:id="rId2"/>
              </a:rPr>
              <a:t>steve.cross@okstate.edu</a:t>
            </a:r>
            <a:endParaRPr lang="en-US" dirty="0" smtClean="0"/>
          </a:p>
          <a:p>
            <a:endParaRPr lang="en-US" dirty="0" smtClean="0"/>
          </a:p>
          <a:p>
            <a:endParaRPr lang="en-US" dirty="0"/>
          </a:p>
        </p:txBody>
      </p:sp>
      <p:pic>
        <p:nvPicPr>
          <p:cNvPr id="4" name="Picture 2" descr="C:\BARM\BARM II Final\Barm Cover.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02927" y="2362200"/>
            <a:ext cx="2819400" cy="362422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4942" y="4800600"/>
            <a:ext cx="2834767" cy="1914525"/>
          </a:xfrm>
          <a:prstGeom prst="rect">
            <a:avLst/>
          </a:prstGeom>
        </p:spPr>
      </p:pic>
    </p:spTree>
    <p:extLst>
      <p:ext uri="{BB962C8B-B14F-4D97-AF65-F5344CB8AC3E}">
        <p14:creationId xmlns:p14="http://schemas.microsoft.com/office/powerpoint/2010/main" val="3551066081"/>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7">
            <a:extLst>
              <a:ext uri="{FF2B5EF4-FFF2-40B4-BE49-F238E27FC236}">
                <a16:creationId xmlns:a16="http://schemas.microsoft.com/office/drawing/2014/main" id="{2D94791E-F229-4D8C-87D2-29A8AEA4AD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857251"/>
            <a:ext cx="9144000" cy="5143499"/>
          </a:xfrm>
          <a:prstGeom prst="rect">
            <a:avLst/>
          </a:prstGeom>
        </p:spPr>
      </p:pic>
      <p:sp>
        <p:nvSpPr>
          <p:cNvPr id="2" name="Title 1">
            <a:extLst>
              <a:ext uri="{FF2B5EF4-FFF2-40B4-BE49-F238E27FC236}">
                <a16:creationId xmlns:a16="http://schemas.microsoft.com/office/drawing/2014/main" id="{35AEB3EE-FC09-4E63-B030-F201D2325B81}"/>
              </a:ext>
            </a:extLst>
          </p:cNvPr>
          <p:cNvSpPr>
            <a:spLocks noGrp="1"/>
          </p:cNvSpPr>
          <p:nvPr>
            <p:ph type="ctrTitle"/>
          </p:nvPr>
        </p:nvSpPr>
        <p:spPr>
          <a:xfrm>
            <a:off x="1142999" y="1181195"/>
            <a:ext cx="6858000" cy="2175389"/>
          </a:xfrm>
        </p:spPr>
        <p:txBody>
          <a:bodyPr>
            <a:normAutofit/>
          </a:bodyPr>
          <a:lstStyle/>
          <a:p>
            <a:pPr algn="ctr"/>
            <a:r>
              <a:rPr lang="en-US" b="1" dirty="0" smtClean="0">
                <a:solidFill>
                  <a:srgbClr val="FFFFFF"/>
                </a:solidFill>
              </a:rPr>
              <a:t>Thank You</a:t>
            </a:r>
            <a:br>
              <a:rPr lang="en-US" b="1" dirty="0" smtClean="0">
                <a:solidFill>
                  <a:srgbClr val="FFFFFF"/>
                </a:solidFill>
              </a:rPr>
            </a:br>
            <a:r>
              <a:rPr lang="en-US" dirty="0">
                <a:solidFill>
                  <a:srgbClr val="FFFFFF"/>
                </a:solidFill>
              </a:rPr>
              <a:t>For more information </a:t>
            </a:r>
            <a:r>
              <a:rPr lang="en-US" dirty="0" smtClean="0">
                <a:solidFill>
                  <a:srgbClr val="FFFFFF"/>
                </a:solidFill>
              </a:rPr>
              <a:t>on the ARRA </a:t>
            </a:r>
            <a:r>
              <a:rPr lang="en-US" dirty="0">
                <a:solidFill>
                  <a:srgbClr val="FFFFFF"/>
                </a:solidFill>
              </a:rPr>
              <a:t>disciplines visit www.roadresource.org</a:t>
            </a:r>
          </a:p>
        </p:txBody>
      </p:sp>
      <p:sp>
        <p:nvSpPr>
          <p:cNvPr id="7" name="TextBox 6"/>
          <p:cNvSpPr txBox="1"/>
          <p:nvPr/>
        </p:nvSpPr>
        <p:spPr>
          <a:xfrm>
            <a:off x="2330904" y="4962004"/>
            <a:ext cx="4482193" cy="715581"/>
          </a:xfrm>
          <a:prstGeom prst="rect">
            <a:avLst/>
          </a:prstGeom>
          <a:noFill/>
        </p:spPr>
        <p:txBody>
          <a:bodyPr wrap="square" rtlCol="0">
            <a:spAutoFit/>
          </a:bodyPr>
          <a:lstStyle/>
          <a:p>
            <a:pPr algn="ctr" defTabSz="685800">
              <a:defRPr/>
            </a:pPr>
            <a:r>
              <a:rPr lang="en-US" sz="1350" kern="0" dirty="0">
                <a:solidFill>
                  <a:prstClr val="white"/>
                </a:solidFill>
                <a:latin typeface="Calibri" panose="020F0502020204030204"/>
              </a:rPr>
              <a:t>800 Roosevelt Road, Building C-312</a:t>
            </a:r>
          </a:p>
          <a:p>
            <a:pPr algn="ctr" defTabSz="685800">
              <a:defRPr/>
            </a:pPr>
            <a:r>
              <a:rPr lang="en-US" sz="1350" kern="0" dirty="0">
                <a:solidFill>
                  <a:prstClr val="white"/>
                </a:solidFill>
                <a:latin typeface="Calibri" panose="020F0502020204030204"/>
              </a:rPr>
              <a:t>Glen Ellyn, IL 60137</a:t>
            </a:r>
          </a:p>
          <a:p>
            <a:pPr algn="ctr" defTabSz="685800">
              <a:defRPr/>
            </a:pPr>
            <a:r>
              <a:rPr lang="en-US" sz="1350" kern="0" dirty="0">
                <a:solidFill>
                  <a:prstClr val="white"/>
                </a:solidFill>
                <a:latin typeface="Calibri" panose="020F0502020204030204"/>
              </a:rPr>
              <a:t>603.942.6578</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28142" y="3680528"/>
            <a:ext cx="3476158" cy="1213203"/>
          </a:xfrm>
          <a:prstGeom prst="rect">
            <a:avLst/>
          </a:prstGeom>
        </p:spPr>
      </p:pic>
    </p:spTree>
    <p:extLst>
      <p:ext uri="{BB962C8B-B14F-4D97-AF65-F5344CB8AC3E}">
        <p14:creationId xmlns:p14="http://schemas.microsoft.com/office/powerpoint/2010/main" val="11486312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35720" y="577269"/>
            <a:ext cx="7886700" cy="651578"/>
          </a:xfrm>
        </p:spPr>
        <p:txBody>
          <a:bodyPr>
            <a:noAutofit/>
          </a:bodyPr>
          <a:lstStyle/>
          <a:p>
            <a:r>
              <a:rPr lang="en-US" u="sng" dirty="0">
                <a:latin typeface="+mn-lt"/>
              </a:rPr>
              <a:t>Hot In-place Recycling</a:t>
            </a:r>
          </a:p>
        </p:txBody>
      </p:sp>
      <p:pic>
        <p:nvPicPr>
          <p:cNvPr id="6" name="Picture 4" descr="156Larned 017"/>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tretch>
            <a:fillRect/>
          </a:stretch>
        </p:blipFill>
        <p:spPr>
          <a:xfrm>
            <a:off x="5279487" y="1304263"/>
            <a:ext cx="3516311" cy="1755278"/>
          </a:xfrm>
        </p:spPr>
      </p:pic>
      <p:sp>
        <p:nvSpPr>
          <p:cNvPr id="12291" name="Rectangle 3"/>
          <p:cNvSpPr>
            <a:spLocks noGrp="1" noChangeArrowheads="1"/>
          </p:cNvSpPr>
          <p:nvPr>
            <p:ph type="body" sz="half" idx="4294967295"/>
          </p:nvPr>
        </p:nvSpPr>
        <p:spPr>
          <a:xfrm>
            <a:off x="386498" y="1528222"/>
            <a:ext cx="4572001" cy="4288116"/>
          </a:xfrm>
        </p:spPr>
        <p:txBody>
          <a:bodyPr>
            <a:normAutofit fontScale="85000" lnSpcReduction="20000"/>
          </a:bodyPr>
          <a:lstStyle/>
          <a:p>
            <a:r>
              <a:rPr lang="en-US" dirty="0" smtClean="0">
                <a:latin typeface="+mn-lt"/>
              </a:rPr>
              <a:t>HIR uses heat to soften the existing asphalt pavement</a:t>
            </a:r>
          </a:p>
          <a:p>
            <a:r>
              <a:rPr lang="en-US" dirty="0"/>
              <a:t>Consists of 1 or more pre-heater units and </a:t>
            </a:r>
            <a:r>
              <a:rPr lang="en-US" dirty="0" smtClean="0"/>
              <a:t>a heater </a:t>
            </a:r>
            <a:r>
              <a:rPr lang="en-US" dirty="0"/>
              <a:t>scarification </a:t>
            </a:r>
            <a:r>
              <a:rPr lang="en-US" dirty="0" smtClean="0"/>
              <a:t>unit </a:t>
            </a:r>
          </a:p>
          <a:p>
            <a:r>
              <a:rPr lang="en-US" dirty="0" smtClean="0"/>
              <a:t>Scarifies </a:t>
            </a:r>
            <a:r>
              <a:rPr lang="en-US" dirty="0" smtClean="0">
                <a:latin typeface="+mn-lt"/>
              </a:rPr>
              <a:t>the heated, softened pavement</a:t>
            </a:r>
          </a:p>
          <a:p>
            <a:r>
              <a:rPr lang="en-US" dirty="0" smtClean="0">
                <a:latin typeface="+mn-lt"/>
              </a:rPr>
              <a:t>Adds rejuvenating agent and additives (if desired)</a:t>
            </a:r>
          </a:p>
          <a:p>
            <a:r>
              <a:rPr lang="en-US" dirty="0" smtClean="0">
                <a:latin typeface="+mn-lt"/>
              </a:rPr>
              <a:t>Mix and place rejuvenated mix</a:t>
            </a:r>
          </a:p>
          <a:p>
            <a:r>
              <a:rPr lang="en-US" dirty="0" smtClean="0">
                <a:latin typeface="+mn-lt"/>
              </a:rPr>
              <a:t>Compact pavement in one continuous process.</a:t>
            </a:r>
          </a:p>
          <a:p>
            <a:r>
              <a:rPr lang="en-US" dirty="0" smtClean="0">
                <a:latin typeface="+mn-lt"/>
              </a:rPr>
              <a:t>Usually requires surface course</a:t>
            </a:r>
          </a:p>
          <a:p>
            <a:endParaRPr lang="en-US" dirty="0" smtClean="0">
              <a:latin typeface="+mn-lt"/>
            </a:endParaRPr>
          </a:p>
        </p:txBody>
      </p:sp>
      <p:pic>
        <p:nvPicPr>
          <p:cNvPr id="7" name="Content Placeholder 6" descr="C:\Documents and Settings\Stephen Cross\My Documents\My Pictures\cutler repaving images for barm update\haul truck supplying virgin hot mix to hir train\Dowden Roade 10 x 6.65.JPG"/>
          <p:cNvPicPr>
            <a:picLocks noGrp="1" noChangeAspect="1" noChangeArrowheads="1"/>
          </p:cNvPicPr>
          <p:nvPr>
            <p:ph sz="quarter" idx="4294967295"/>
          </p:nvPr>
        </p:nvPicPr>
        <p:blipFill>
          <a:blip r:embed="rId3" cstate="email">
            <a:extLst>
              <a:ext uri="{28A0092B-C50C-407E-A947-70E740481C1C}">
                <a14:useLocalDpi xmlns:a14="http://schemas.microsoft.com/office/drawing/2010/main"/>
              </a:ext>
            </a:extLst>
          </a:blip>
          <a:stretch>
            <a:fillRect/>
          </a:stretch>
        </p:blipFill>
        <p:spPr>
          <a:xfrm>
            <a:off x="5279487" y="3361622"/>
            <a:ext cx="3516312" cy="2343150"/>
          </a:xfrm>
        </p:spPr>
      </p:pic>
    </p:spTree>
    <p:extLst>
      <p:ext uri="{BB962C8B-B14F-4D97-AF65-F5344CB8AC3E}">
        <p14:creationId xmlns:p14="http://schemas.microsoft.com/office/powerpoint/2010/main" val="3186988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514350" y="197963"/>
            <a:ext cx="4444149" cy="1329179"/>
          </a:xfrm>
          <a:noFill/>
        </p:spPr>
        <p:txBody>
          <a:bodyPr>
            <a:noAutofit/>
          </a:bodyPr>
          <a:lstStyle/>
          <a:p>
            <a:pPr algn="ctr"/>
            <a:r>
              <a:rPr lang="en-US" altLang="en-US" b="1" u="sng" dirty="0" smtClean="0">
                <a:latin typeface="+mn-lt"/>
              </a:rPr>
              <a:t>Hot In-Place Recycling</a:t>
            </a:r>
            <a:endParaRPr lang="en-US" altLang="en-US" sz="2025" u="sng" dirty="0">
              <a:latin typeface="+mn-lt"/>
            </a:endParaRPr>
          </a:p>
        </p:txBody>
      </p:sp>
      <p:sp>
        <p:nvSpPr>
          <p:cNvPr id="24579" name="Rectangle 3"/>
          <p:cNvSpPr>
            <a:spLocks noGrp="1" noChangeArrowheads="1"/>
          </p:cNvSpPr>
          <p:nvPr>
            <p:ph idx="1"/>
          </p:nvPr>
        </p:nvSpPr>
        <p:spPr>
          <a:xfrm>
            <a:off x="406906" y="1602345"/>
            <a:ext cx="4400552" cy="4393101"/>
          </a:xfrm>
        </p:spPr>
        <p:txBody>
          <a:bodyPr>
            <a:noAutofit/>
          </a:bodyPr>
          <a:lstStyle/>
          <a:p>
            <a:pPr>
              <a:lnSpc>
                <a:spcPct val="90000"/>
              </a:lnSpc>
            </a:pPr>
            <a:r>
              <a:rPr lang="en-US" altLang="en-US" b="1" dirty="0" smtClean="0">
                <a:latin typeface="+mn-lt"/>
              </a:rPr>
              <a:t>Three Methods</a:t>
            </a:r>
          </a:p>
          <a:p>
            <a:pPr lvl="1">
              <a:lnSpc>
                <a:spcPct val="90000"/>
              </a:lnSpc>
            </a:pPr>
            <a:r>
              <a:rPr lang="en-US" altLang="en-US" b="1" dirty="0" smtClean="0">
                <a:solidFill>
                  <a:schemeClr val="tx1"/>
                </a:solidFill>
                <a:latin typeface="+mn-lt"/>
              </a:rPr>
              <a:t>Surface Recycling</a:t>
            </a:r>
          </a:p>
          <a:p>
            <a:pPr lvl="2"/>
            <a:r>
              <a:rPr lang="en-US" altLang="en-US" dirty="0" smtClean="0">
                <a:solidFill>
                  <a:schemeClr val="tx1"/>
                </a:solidFill>
                <a:latin typeface="+mn-lt"/>
              </a:rPr>
              <a:t>Single Pass</a:t>
            </a:r>
          </a:p>
          <a:p>
            <a:pPr lvl="2"/>
            <a:r>
              <a:rPr lang="en-US" altLang="en-US" dirty="0" smtClean="0">
                <a:solidFill>
                  <a:schemeClr val="tx1"/>
                </a:solidFill>
                <a:latin typeface="+mn-lt"/>
              </a:rPr>
              <a:t>Multiple Pass – (allows deeper treatment)</a:t>
            </a:r>
          </a:p>
          <a:p>
            <a:pPr lvl="1">
              <a:lnSpc>
                <a:spcPct val="90000"/>
              </a:lnSpc>
            </a:pPr>
            <a:r>
              <a:rPr lang="en-US" altLang="en-US" b="1" dirty="0" smtClean="0">
                <a:solidFill>
                  <a:schemeClr val="tx1"/>
                </a:solidFill>
                <a:latin typeface="+mn-lt"/>
              </a:rPr>
              <a:t>Remixing </a:t>
            </a:r>
            <a:r>
              <a:rPr lang="en-US" altLang="en-US" b="1" dirty="0">
                <a:solidFill>
                  <a:schemeClr val="tx1"/>
                </a:solidFill>
                <a:latin typeface="+mn-lt"/>
              </a:rPr>
              <a:t>– can add new aggregates or HMA</a:t>
            </a:r>
          </a:p>
          <a:p>
            <a:pPr lvl="2"/>
            <a:r>
              <a:rPr lang="en-US" altLang="en-US" dirty="0">
                <a:solidFill>
                  <a:schemeClr val="tx1"/>
                </a:solidFill>
                <a:latin typeface="+mn-lt"/>
              </a:rPr>
              <a:t>Single Pass</a:t>
            </a:r>
          </a:p>
          <a:p>
            <a:pPr lvl="2"/>
            <a:r>
              <a:rPr lang="en-US" altLang="en-US" dirty="0">
                <a:solidFill>
                  <a:schemeClr val="tx1"/>
                </a:solidFill>
                <a:latin typeface="+mn-lt"/>
              </a:rPr>
              <a:t>Multiple Pass – (allows deeper treatment)</a:t>
            </a:r>
          </a:p>
          <a:p>
            <a:pPr lvl="1">
              <a:lnSpc>
                <a:spcPct val="90000"/>
              </a:lnSpc>
            </a:pPr>
            <a:r>
              <a:rPr lang="en-US" altLang="en-US" b="1" dirty="0" smtClean="0">
                <a:solidFill>
                  <a:schemeClr val="tx1"/>
                </a:solidFill>
                <a:latin typeface="+mn-lt"/>
              </a:rPr>
              <a:t>Repaving – places integral HMA overlay</a:t>
            </a:r>
            <a:endParaRPr lang="en-US" altLang="en-US" b="1" dirty="0">
              <a:solidFill>
                <a:schemeClr val="tx1"/>
              </a:solidFill>
              <a:latin typeface="+mn-lt"/>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89802" y="2337847"/>
            <a:ext cx="3273655" cy="1869370"/>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89802" y="559384"/>
            <a:ext cx="3424718" cy="1689879"/>
          </a:xfrm>
          <a:prstGeom prst="rect">
            <a:avLst/>
          </a:prstGeom>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67253" y="4489582"/>
            <a:ext cx="3771900" cy="1371600"/>
          </a:xfrm>
          <a:prstGeom prst="rect">
            <a:avLst/>
          </a:prstGeom>
        </p:spPr>
      </p:pic>
    </p:spTree>
    <p:extLst>
      <p:ext uri="{BB962C8B-B14F-4D97-AF65-F5344CB8AC3E}">
        <p14:creationId xmlns:p14="http://schemas.microsoft.com/office/powerpoint/2010/main" val="212811954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smtClean="0">
                <a:latin typeface="+mn-lt"/>
              </a:rPr>
              <a:t>HIR Project Selection</a:t>
            </a:r>
            <a:endParaRPr lang="en-US" b="1" u="sng" dirty="0">
              <a:latin typeface="+mn-lt"/>
            </a:endParaRPr>
          </a:p>
        </p:txBody>
      </p:sp>
      <p:sp>
        <p:nvSpPr>
          <p:cNvPr id="3" name="Content Placeholder 2"/>
          <p:cNvSpPr>
            <a:spLocks noGrp="1"/>
          </p:cNvSpPr>
          <p:nvPr>
            <p:ph idx="1"/>
          </p:nvPr>
        </p:nvSpPr>
        <p:spPr>
          <a:xfrm>
            <a:off x="487837" y="1583703"/>
            <a:ext cx="8198963" cy="4251489"/>
          </a:xfrm>
        </p:spPr>
        <p:txBody>
          <a:bodyPr>
            <a:normAutofit lnSpcReduction="10000"/>
          </a:bodyPr>
          <a:lstStyle/>
          <a:p>
            <a:r>
              <a:rPr lang="en-US" dirty="0">
                <a:latin typeface="+mn-lt"/>
              </a:rPr>
              <a:t>HIR is most effective as a maintenance/ minor rehabilitation process</a:t>
            </a:r>
          </a:p>
          <a:p>
            <a:r>
              <a:rPr lang="en-US" dirty="0">
                <a:latin typeface="+mn-lt"/>
              </a:rPr>
              <a:t>HIR treats distress in the upper 1-2 inches of the existing pavement</a:t>
            </a:r>
          </a:p>
          <a:p>
            <a:r>
              <a:rPr lang="en-US" dirty="0">
                <a:latin typeface="+mn-lt"/>
              </a:rPr>
              <a:t>HIR is not meant to address structural failures of a pavement</a:t>
            </a:r>
          </a:p>
          <a:p>
            <a:r>
              <a:rPr lang="en-US" dirty="0">
                <a:latin typeface="+mn-lt"/>
              </a:rPr>
              <a:t>Not all processes treat all distresses equally</a:t>
            </a:r>
          </a:p>
          <a:p>
            <a:r>
              <a:rPr lang="en-US" dirty="0">
                <a:latin typeface="+mn-lt"/>
              </a:rPr>
              <a:t>HIR can be used almost anywhere you would consider using mill and fill or a leveling course with an HMA overlay</a:t>
            </a:r>
          </a:p>
          <a:p>
            <a:endParaRPr lang="en-US" dirty="0">
              <a:latin typeface="+mn-lt"/>
            </a:endParaRPr>
          </a:p>
        </p:txBody>
      </p:sp>
    </p:spTree>
    <p:extLst>
      <p:ext uri="{BB962C8B-B14F-4D97-AF65-F5344CB8AC3E}">
        <p14:creationId xmlns:p14="http://schemas.microsoft.com/office/powerpoint/2010/main" val="1384848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51" y="435483"/>
            <a:ext cx="6698923" cy="729234"/>
          </a:xfrm>
        </p:spPr>
        <p:txBody>
          <a:bodyPr>
            <a:noAutofit/>
          </a:bodyPr>
          <a:lstStyle/>
          <a:p>
            <a:pPr algn="ctr"/>
            <a:r>
              <a:rPr lang="en-US" sz="4000" u="sng" dirty="0">
                <a:latin typeface="+mn-lt"/>
              </a:rPr>
              <a:t>HIR Applicability  (Table 6-1)</a:t>
            </a:r>
            <a:endParaRPr lang="en-US" sz="4400" u="sng" dirty="0">
              <a:latin typeface="+mn-lt"/>
            </a:endParaRPr>
          </a:p>
        </p:txBody>
      </p:sp>
      <p:sp>
        <p:nvSpPr>
          <p:cNvPr id="7" name="Text Placeholder 6"/>
          <p:cNvSpPr txBox="1">
            <a:spLocks noGrp="1"/>
          </p:cNvSpPr>
          <p:nvPr>
            <p:ph type="body" sz="half" idx="2"/>
          </p:nvPr>
        </p:nvSpPr>
        <p:spPr>
          <a:xfrm>
            <a:off x="4831103" y="4578479"/>
            <a:ext cx="4086653" cy="1300869"/>
          </a:xfrm>
          <a:prstGeom prst="rect">
            <a:avLst/>
          </a:prstGeom>
          <a:noFill/>
        </p:spPr>
        <p:txBody>
          <a:bodyPr wrap="square" rtlCol="0">
            <a:spAutoFit/>
          </a:bodyPr>
          <a:lstStyle/>
          <a:p>
            <a:r>
              <a:rPr lang="en-US" sz="1800" dirty="0">
                <a:latin typeface="+mn-lt"/>
                <a:cs typeface="Arial" panose="020B0604020202020204" pitchFamily="34" charset="0"/>
              </a:rPr>
              <a:t>Link to table: </a:t>
            </a:r>
            <a:r>
              <a:rPr lang="en-US" sz="1800" dirty="0">
                <a:latin typeface="+mn-lt"/>
                <a:cs typeface="Arial" panose="020B0604020202020204" pitchFamily="34" charset="0"/>
                <a:hlinkClick r:id="rId2"/>
              </a:rPr>
              <a:t>www.roadresource.org</a:t>
            </a:r>
            <a:endParaRPr lang="en-US" sz="1800" dirty="0">
              <a:latin typeface="+mn-lt"/>
              <a:cs typeface="Arial" panose="020B0604020202020204" pitchFamily="34" charset="0"/>
            </a:endParaRPr>
          </a:p>
          <a:p>
            <a:pPr>
              <a:lnSpc>
                <a:spcPct val="100000"/>
              </a:lnSpc>
            </a:pPr>
            <a:r>
              <a:rPr lang="en-US" sz="1800" dirty="0">
                <a:latin typeface="+mn-lt"/>
                <a:cs typeface="Arial" panose="020B0604020202020204" pitchFamily="34" charset="0"/>
              </a:rPr>
              <a:t>Treatment Toolbox/Treatment Resource </a:t>
            </a:r>
            <a:r>
              <a:rPr lang="en-US" sz="1800" dirty="0" smtClean="0">
                <a:latin typeface="+mn-lt"/>
                <a:cs typeface="Arial" panose="020B0604020202020204" pitchFamily="34" charset="0"/>
              </a:rPr>
              <a:t>Center/HIR/Pre-Construction/Site </a:t>
            </a:r>
            <a:r>
              <a:rPr lang="en-US" sz="1800" dirty="0">
                <a:latin typeface="+mn-lt"/>
                <a:cs typeface="Arial" panose="020B0604020202020204" pitchFamily="34" charset="0"/>
              </a:rPr>
              <a:t>Selection</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0168" y="1164716"/>
            <a:ext cx="4236948" cy="4859011"/>
          </a:xfrm>
          <a:prstGeom prst="rect">
            <a:avLst/>
          </a:prstGeom>
        </p:spPr>
      </p:pic>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37229" y="1241662"/>
            <a:ext cx="2461504" cy="3167135"/>
          </a:xfrm>
          <a:prstGeom prst="rect">
            <a:avLst/>
          </a:prstGeom>
        </p:spPr>
      </p:pic>
    </p:spTree>
    <p:extLst>
      <p:ext uri="{BB962C8B-B14F-4D97-AF65-F5344CB8AC3E}">
        <p14:creationId xmlns:p14="http://schemas.microsoft.com/office/powerpoint/2010/main" val="250225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8D79F-F614-0CAF-D5C3-0CAADBB874E9}"/>
              </a:ext>
            </a:extLst>
          </p:cNvPr>
          <p:cNvSpPr>
            <a:spLocks noGrp="1"/>
          </p:cNvSpPr>
          <p:nvPr>
            <p:ph type="title"/>
          </p:nvPr>
        </p:nvSpPr>
        <p:spPr>
          <a:xfrm>
            <a:off x="657659" y="612620"/>
            <a:ext cx="7886700" cy="713708"/>
          </a:xfrm>
        </p:spPr>
        <p:txBody>
          <a:bodyPr>
            <a:normAutofit/>
          </a:bodyPr>
          <a:lstStyle/>
          <a:p>
            <a:pPr algn="l"/>
            <a:r>
              <a:rPr lang="en-US" b="1" u="sng" dirty="0" smtClean="0">
                <a:latin typeface="+mn-lt"/>
              </a:rPr>
              <a:t>Cold Central Plant Recycling</a:t>
            </a:r>
            <a:endParaRPr lang="en-US" b="1" u="sng" dirty="0">
              <a:latin typeface="+mn-lt"/>
            </a:endParaRPr>
          </a:p>
        </p:txBody>
      </p:sp>
      <p:sp>
        <p:nvSpPr>
          <p:cNvPr id="4" name="Rectangle 9"/>
          <p:cNvSpPr>
            <a:spLocks noChangeArrowheads="1"/>
          </p:cNvSpPr>
          <p:nvPr/>
        </p:nvSpPr>
        <p:spPr bwMode="auto">
          <a:xfrm>
            <a:off x="524333" y="1527142"/>
            <a:ext cx="5067575" cy="443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257175" indent="-257175">
              <a:spcBef>
                <a:spcPct val="20000"/>
              </a:spcBef>
              <a:buClr>
                <a:srgbClr val="CCFF33"/>
              </a:buClr>
              <a:buSzPct val="70000"/>
            </a:pPr>
            <a:r>
              <a:rPr lang="en-US" altLang="en-US" sz="2800" dirty="0"/>
              <a:t>Clean Rap = New Pavement:</a:t>
            </a:r>
          </a:p>
          <a:p>
            <a:pPr marL="257175" indent="-257175" algn="ctr">
              <a:spcBef>
                <a:spcPct val="20000"/>
              </a:spcBef>
              <a:buClr>
                <a:srgbClr val="CCFF33"/>
              </a:buClr>
              <a:buSzPct val="70000"/>
            </a:pPr>
            <a:endParaRPr lang="en-US" altLang="en-US" sz="800" dirty="0"/>
          </a:p>
          <a:p>
            <a:pPr marL="557213" lvl="1" indent="-214313">
              <a:spcBef>
                <a:spcPct val="20000"/>
              </a:spcBef>
              <a:buClr>
                <a:schemeClr val="accent2"/>
              </a:buClr>
              <a:buSzPct val="65000"/>
              <a:buFont typeface="Wingdings" pitchFamily="2" charset="2"/>
              <a:buChar char="n"/>
            </a:pPr>
            <a:r>
              <a:rPr lang="en-US" altLang="en-US" sz="2400" dirty="0"/>
              <a:t>Stockpiled and kept clean </a:t>
            </a:r>
          </a:p>
          <a:p>
            <a:pPr marL="557213" lvl="1" indent="-214313">
              <a:spcBef>
                <a:spcPct val="20000"/>
              </a:spcBef>
              <a:buClr>
                <a:schemeClr val="accent2"/>
              </a:buClr>
              <a:buSzPct val="65000"/>
              <a:buFont typeface="Wingdings" pitchFamily="2" charset="2"/>
              <a:buChar char="n"/>
            </a:pPr>
            <a:r>
              <a:rPr lang="en-US" altLang="en-US" sz="2400" dirty="0"/>
              <a:t>Crushed RAP to gradation</a:t>
            </a:r>
          </a:p>
          <a:p>
            <a:pPr marL="557213" lvl="1" indent="-214313">
              <a:spcBef>
                <a:spcPct val="20000"/>
              </a:spcBef>
              <a:buClr>
                <a:schemeClr val="accent2"/>
              </a:buClr>
              <a:buSzPct val="65000"/>
              <a:buFont typeface="Wingdings" pitchFamily="2" charset="2"/>
              <a:buChar char="n"/>
            </a:pPr>
            <a:r>
              <a:rPr lang="en-US" altLang="en-US" sz="2400" dirty="0"/>
              <a:t>Mixed with bituminous recycling agent in central plant</a:t>
            </a:r>
          </a:p>
          <a:p>
            <a:pPr marL="557213" lvl="1" indent="-214313">
              <a:spcBef>
                <a:spcPct val="20000"/>
              </a:spcBef>
              <a:buClr>
                <a:schemeClr val="accent2"/>
              </a:buClr>
              <a:buSzPct val="65000"/>
              <a:buFont typeface="Wingdings" pitchFamily="2" charset="2"/>
              <a:buChar char="n"/>
            </a:pPr>
            <a:r>
              <a:rPr lang="en-US" altLang="en-US" sz="2400" dirty="0"/>
              <a:t>Transported to lay down area</a:t>
            </a:r>
          </a:p>
          <a:p>
            <a:pPr marL="557213" lvl="1" indent="-214313">
              <a:spcBef>
                <a:spcPct val="20000"/>
              </a:spcBef>
              <a:buClr>
                <a:schemeClr val="accent2"/>
              </a:buClr>
              <a:buSzPct val="65000"/>
              <a:buFont typeface="Wingdings" pitchFamily="2" charset="2"/>
              <a:buChar char="n"/>
            </a:pPr>
            <a:r>
              <a:rPr lang="en-US" altLang="en-US" sz="2400" dirty="0"/>
              <a:t>Paved as a  recycled mix</a:t>
            </a:r>
          </a:p>
          <a:p>
            <a:pPr marL="557213" lvl="1" indent="-214313">
              <a:spcBef>
                <a:spcPct val="20000"/>
              </a:spcBef>
              <a:buClr>
                <a:schemeClr val="accent2"/>
              </a:buClr>
              <a:buSzPct val="65000"/>
              <a:buFont typeface="Wingdings" pitchFamily="2" charset="2"/>
              <a:buChar char="n"/>
            </a:pPr>
            <a:r>
              <a:rPr lang="en-US" altLang="en-US" sz="2400" dirty="0"/>
              <a:t>Compacted to specified density</a:t>
            </a:r>
          </a:p>
          <a:p>
            <a:pPr marL="557213" lvl="1" indent="-214313">
              <a:spcBef>
                <a:spcPct val="20000"/>
              </a:spcBef>
              <a:buClr>
                <a:schemeClr val="accent2"/>
              </a:buClr>
              <a:buSzPct val="65000"/>
              <a:buFont typeface="Wingdings" pitchFamily="2" charset="2"/>
              <a:buChar char="n"/>
            </a:pPr>
            <a:r>
              <a:rPr lang="en-US" altLang="en-US" sz="2400" dirty="0"/>
              <a:t>Readied for surface treatment</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17951" y="1420596"/>
            <a:ext cx="2730104" cy="4461730"/>
          </a:xfrm>
          <a:prstGeom prst="rect">
            <a:avLst/>
          </a:prstGeom>
        </p:spPr>
      </p:pic>
    </p:spTree>
    <p:extLst>
      <p:ext uri="{BB962C8B-B14F-4D97-AF65-F5344CB8AC3E}">
        <p14:creationId xmlns:p14="http://schemas.microsoft.com/office/powerpoint/2010/main" val="3833406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28650" y="365127"/>
            <a:ext cx="7886700" cy="850932"/>
          </a:xfrm>
        </p:spPr>
        <p:txBody>
          <a:bodyPr>
            <a:normAutofit/>
          </a:bodyPr>
          <a:lstStyle/>
          <a:p>
            <a:pPr eaLnBrk="1" hangingPunct="1"/>
            <a:r>
              <a:rPr lang="en-US" b="1" u="sng" dirty="0">
                <a:latin typeface="+mn-lt"/>
              </a:rPr>
              <a:t>Cold Central Plant Recycling</a:t>
            </a:r>
          </a:p>
        </p:txBody>
      </p:sp>
      <p:sp>
        <p:nvSpPr>
          <p:cNvPr id="32771" name="Rectangle 3"/>
          <p:cNvSpPr>
            <a:spLocks noGrp="1" noChangeArrowheads="1"/>
          </p:cNvSpPr>
          <p:nvPr>
            <p:ph sz="half" idx="1"/>
          </p:nvPr>
        </p:nvSpPr>
        <p:spPr>
          <a:xfrm>
            <a:off x="628650" y="1401434"/>
            <a:ext cx="8001879" cy="1228644"/>
          </a:xfrm>
        </p:spPr>
        <p:txBody>
          <a:bodyPr>
            <a:normAutofit/>
          </a:bodyPr>
          <a:lstStyle/>
          <a:p>
            <a:pPr marL="0">
              <a:buNone/>
            </a:pPr>
            <a:r>
              <a:rPr lang="en-US" sz="2400" dirty="0">
                <a:latin typeface="+mn-lt"/>
              </a:rPr>
              <a:t>Can use Processing Plant from a multi-unit CIR train set up in a stationary </a:t>
            </a:r>
            <a:r>
              <a:rPr lang="en-US" sz="2400" dirty="0" smtClean="0">
                <a:latin typeface="+mn-lt"/>
              </a:rPr>
              <a:t>mode or a </a:t>
            </a:r>
            <a:r>
              <a:rPr lang="en-US" sz="2400" dirty="0">
                <a:latin typeface="+mn-lt"/>
              </a:rPr>
              <a:t>central mix </a:t>
            </a:r>
            <a:r>
              <a:rPr lang="en-US" sz="2400" dirty="0" smtClean="0">
                <a:latin typeface="+mn-lt"/>
              </a:rPr>
              <a:t>plant. Some </a:t>
            </a:r>
            <a:r>
              <a:rPr lang="en-US" sz="2400" dirty="0">
                <a:latin typeface="+mn-lt"/>
              </a:rPr>
              <a:t>drum mix </a:t>
            </a:r>
            <a:r>
              <a:rPr lang="en-US" sz="2400" dirty="0" smtClean="0">
                <a:latin typeface="+mn-lt"/>
              </a:rPr>
              <a:t>plants, with modifications, can produce a CCPR mix.</a:t>
            </a:r>
            <a:endParaRPr lang="en-US" sz="2400" dirty="0">
              <a:latin typeface="+mn-lt"/>
            </a:endParaRPr>
          </a:p>
        </p:txBody>
      </p:sp>
      <p:pic>
        <p:nvPicPr>
          <p:cNvPr id="3074" name="Picture 2" descr="C:\BARM\BARM II Final Drafts\Chapter 12 CR Construction\Figure 12-13.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00634" y="2960189"/>
            <a:ext cx="3869792" cy="24899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2960189"/>
            <a:ext cx="4362066" cy="2455377"/>
          </a:xfrm>
          <a:prstGeom prst="rect">
            <a:avLst/>
          </a:prstGeom>
        </p:spPr>
      </p:pic>
    </p:spTree>
    <p:extLst>
      <p:ext uri="{BB962C8B-B14F-4D97-AF65-F5344CB8AC3E}">
        <p14:creationId xmlns:p14="http://schemas.microsoft.com/office/powerpoint/2010/main" val="39546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SUBSTITUTION_ID" val="{83477762-D1FB-4209-AED0-B0D937E84C01}"/>
</p:tagLst>
</file>

<file path=ppt/tags/tag2.xml><?xml version="1.0" encoding="utf-8"?>
<p:tagLst xmlns:a="http://schemas.openxmlformats.org/drawingml/2006/main" xmlns:r="http://schemas.openxmlformats.org/officeDocument/2006/relationships" xmlns:p="http://schemas.openxmlformats.org/presentationml/2006/main">
  <p:tag name="DELIMITERS" val="3.1"/>
  <p:tag name="PPSNARRATION" val="1,1317194953,C:\Users\Kevin Monaghan\Documents\TCCC\WBTs\CIR Training\Production\134114_PP_20130826_Introduction\Media.ppcx"/>
  <p:tag name="PPSNARRATIONPROPS" val="C:\Users\Kevin Monaghan\Documents\TCCC\WBTs\CIR Training\Production\Audio\Last Fixes\001.mp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 Conference template" id="{67A2001A-DA00-4251-B13C-51AEB3F2D239}" vid="{9B5AD40D-7F9E-4B94-822C-BF03FD3C35BF}"/>
    </a:ext>
  </a:extLst>
</a:theme>
</file>

<file path=ppt/theme/theme2.xml><?xml version="1.0" encoding="utf-8"?>
<a:theme xmlns:a="http://schemas.openxmlformats.org/drawingml/2006/main" name="arra cp">
  <a:themeElements>
    <a:clrScheme name="arra 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ra cp">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6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600" b="0" i="0" u="none" strike="noStrike" cap="none" normalizeH="0" baseline="0" smtClean="0">
            <a:ln>
              <a:noFill/>
            </a:ln>
            <a:solidFill>
              <a:srgbClr val="FFFF00"/>
            </a:solidFill>
            <a:effectLst/>
            <a:latin typeface="Arial" charset="0"/>
          </a:defRPr>
        </a:defPPr>
      </a:lstStyle>
    </a:lnDef>
  </a:objectDefaults>
  <a:extraClrSchemeLst>
    <a:extraClrScheme>
      <a:clrScheme name="arra 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ra c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ra c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ra c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ra c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ra c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ra c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ra c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ra c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ra c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ra c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ra c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arra cp">
  <a:themeElements>
    <a:clrScheme name="arra 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ra cp">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600" b="0" i="0" u="none" strike="noStrike" cap="none" normalizeH="0" baseline="0" smtClean="0">
            <a:ln>
              <a:noFill/>
            </a:ln>
            <a:solidFill>
              <a:srgbClr val="FFFF00"/>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600" b="0" i="0" u="none" strike="noStrike" cap="none" normalizeH="0" baseline="0" smtClean="0">
            <a:ln>
              <a:noFill/>
            </a:ln>
            <a:solidFill>
              <a:srgbClr val="FFFF00"/>
            </a:solidFill>
            <a:effectLst/>
            <a:latin typeface="Arial" charset="0"/>
          </a:defRPr>
        </a:defPPr>
      </a:lstStyle>
    </a:lnDef>
  </a:objectDefaults>
  <a:extraClrSchemeLst>
    <a:extraClrScheme>
      <a:clrScheme name="arra c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ra cp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ra cp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ra cp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ra cp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ra cp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ra cp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ra cp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ra cp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ra cp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ra cp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ra cp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4D448380806849915725CB97AB94DB" ma:contentTypeVersion="14" ma:contentTypeDescription="Create a new document." ma:contentTypeScope="" ma:versionID="e68449d258c4aaf201d741d58031b298">
  <xsd:schema xmlns:xsd="http://www.w3.org/2001/XMLSchema" xmlns:xs="http://www.w3.org/2001/XMLSchema" xmlns:p="http://schemas.microsoft.com/office/2006/metadata/properties" xmlns:ns2="2bfabbae-75c3-4cd1-9a45-a28906e6cac7" xmlns:ns3="13109660-2640-404b-b779-306c06ffea21" targetNamespace="http://schemas.microsoft.com/office/2006/metadata/properties" ma:root="true" ma:fieldsID="447434e826140985180e1ee7c0e99687" ns2:_="" ns3:_="">
    <xsd:import namespace="2bfabbae-75c3-4cd1-9a45-a28906e6cac7"/>
    <xsd:import namespace="13109660-2640-404b-b779-306c06ffea2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fabbae-75c3-4cd1-9a45-a28906e6cac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4051fb6-84f9-4913-88ff-bc909d5cdc73}" ma:internalName="TaxCatchAll" ma:showField="CatchAllData" ma:web="2bfabbae-75c3-4cd1-9a45-a28906e6cac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3109660-2640-404b-b779-306c06ffea2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d1bf8-33a6-463b-9893-e93613f3d286"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23FB72-B348-4FCE-8B7C-4A9EE94C6AD7}"/>
</file>

<file path=customXml/itemProps2.xml><?xml version="1.0" encoding="utf-8"?>
<ds:datastoreItem xmlns:ds="http://schemas.openxmlformats.org/officeDocument/2006/customXml" ds:itemID="{138566D0-CFE6-4663-B4BF-41D4F360E443}"/>
</file>

<file path=docProps/app.xml><?xml version="1.0" encoding="utf-8"?>
<Properties xmlns="http://schemas.openxmlformats.org/officeDocument/2006/extended-properties" xmlns:vt="http://schemas.openxmlformats.org/officeDocument/2006/docPropsVTypes">
  <Template/>
  <TotalTime>31413</TotalTime>
  <Words>1373</Words>
  <Application>Microsoft Office PowerPoint</Application>
  <PresentationFormat>On-screen Show (4:3)</PresentationFormat>
  <Paragraphs>249</Paragraphs>
  <Slides>35</Slides>
  <Notes>9</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35</vt:i4>
      </vt:variant>
    </vt:vector>
  </HeadingPairs>
  <TitlesOfParts>
    <vt:vector size="52" baseType="lpstr">
      <vt:lpstr>Arial</vt:lpstr>
      <vt:lpstr>Calibri</vt:lpstr>
      <vt:lpstr>Calibri Light</vt:lpstr>
      <vt:lpstr>Century Gothic</vt:lpstr>
      <vt:lpstr>Franklin Gothic Demi</vt:lpstr>
      <vt:lpstr>Geneva</vt:lpstr>
      <vt:lpstr>Mangal</vt:lpstr>
      <vt:lpstr>Source Sans Pro</vt:lpstr>
      <vt:lpstr>Source Sans Pro SemiBold</vt:lpstr>
      <vt:lpstr>Times New Roman</vt:lpstr>
      <vt:lpstr>Verdana</vt:lpstr>
      <vt:lpstr>Wingdings</vt:lpstr>
      <vt:lpstr>2_Office Theme</vt:lpstr>
      <vt:lpstr>arra cp</vt:lpstr>
      <vt:lpstr>1_arra cp</vt:lpstr>
      <vt:lpstr>3_Office Theme</vt:lpstr>
      <vt:lpstr>Photo Editor Photo</vt:lpstr>
      <vt:lpstr>In-Place Pavement Recycling: Overview, Concepts, and Applications</vt:lpstr>
      <vt:lpstr>ARRA Disciplines</vt:lpstr>
      <vt:lpstr>In-Place Recycling is Sustainable &amp; Cost Effective</vt:lpstr>
      <vt:lpstr>Hot In-place Recycling</vt:lpstr>
      <vt:lpstr>Hot In-Place Recycling</vt:lpstr>
      <vt:lpstr>HIR Project Selection</vt:lpstr>
      <vt:lpstr>HIR Applicability  (Table 6-1)</vt:lpstr>
      <vt:lpstr>Cold Central Plant Recycling</vt:lpstr>
      <vt:lpstr>Cold Central Plant Recycling</vt:lpstr>
      <vt:lpstr>Cold In-place Recycling </vt:lpstr>
      <vt:lpstr>Multi-Unit Train</vt:lpstr>
      <vt:lpstr>Multi Unit Train</vt:lpstr>
      <vt:lpstr>Single Unit Train</vt:lpstr>
      <vt:lpstr>Single Unit Train</vt:lpstr>
      <vt:lpstr>CIR &amp; CCPR Compaction</vt:lpstr>
      <vt:lpstr>CIR Project Selection</vt:lpstr>
      <vt:lpstr>PowerPoint Presentation</vt:lpstr>
      <vt:lpstr>Full Depth Reclamation </vt:lpstr>
      <vt:lpstr>Types of FDR</vt:lpstr>
      <vt:lpstr>Pavement Distresses Corrected by FDR</vt:lpstr>
      <vt:lpstr>Examine Pavement Cores</vt:lpstr>
      <vt:lpstr>Grade &amp; Cross Slope w/ CIR</vt:lpstr>
      <vt:lpstr>ARRA Resources</vt:lpstr>
      <vt:lpstr>BARM</vt:lpstr>
      <vt:lpstr>ARRA Best Practice Guidelines (Developed to Complement BARM)</vt:lpstr>
      <vt:lpstr>NCHRP 14-43 Construction Guide Specifications for CCPR and CIR  </vt:lpstr>
      <vt:lpstr>Transportation Curriculum Coordination Council (TC3)</vt:lpstr>
      <vt:lpstr>www.ARRA.org</vt:lpstr>
      <vt:lpstr>www.roadresource.org</vt:lpstr>
      <vt:lpstr>Treatment Toolbox</vt:lpstr>
      <vt:lpstr>PowerPoint Presentation</vt:lpstr>
      <vt:lpstr>Treatment Resource Center</vt:lpstr>
      <vt:lpstr>Recycling Tab</vt:lpstr>
      <vt:lpstr>Thank You</vt:lpstr>
      <vt:lpstr>Thank You For more information on the ARRA disciplines visit www.roadresource.org</vt:lpstr>
    </vt:vector>
  </TitlesOfParts>
  <Company>Vario Consulting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Steve</cp:lastModifiedBy>
  <cp:revision>580</cp:revision>
  <cp:lastPrinted>2023-05-13T18:36:37Z</cp:lastPrinted>
  <dcterms:created xsi:type="dcterms:W3CDTF">2016-11-08T01:43:00Z</dcterms:created>
  <dcterms:modified xsi:type="dcterms:W3CDTF">2023-05-15T19:53:46Z</dcterms:modified>
</cp:coreProperties>
</file>