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8" r:id="rId2"/>
    <p:sldId id="617" r:id="rId3"/>
    <p:sldId id="579" r:id="rId4"/>
    <p:sldId id="580" r:id="rId5"/>
    <p:sldId id="583" r:id="rId6"/>
    <p:sldId id="612" r:id="rId7"/>
    <p:sldId id="587" r:id="rId8"/>
    <p:sldId id="588" r:id="rId9"/>
    <p:sldId id="589" r:id="rId10"/>
    <p:sldId id="552" r:id="rId11"/>
    <p:sldId id="594" r:id="rId12"/>
    <p:sldId id="591" r:id="rId13"/>
    <p:sldId id="595" r:id="rId14"/>
    <p:sldId id="596" r:id="rId15"/>
    <p:sldId id="614" r:id="rId16"/>
    <p:sldId id="615" r:id="rId17"/>
    <p:sldId id="616" r:id="rId18"/>
    <p:sldId id="602" r:id="rId19"/>
    <p:sldId id="618" r:id="rId20"/>
    <p:sldId id="619" r:id="rId21"/>
    <p:sldId id="610" r:id="rId22"/>
    <p:sldId id="609" r:id="rId23"/>
    <p:sldId id="446" r:id="rId24"/>
  </p:sldIdLst>
  <p:sldSz cx="12188825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2AECD-32A6-4F4B-ADCB-45154D2133E6}" v="4" dt="2023-05-25T14:56:37.537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 autoAdjust="0"/>
  </p:normalViewPr>
  <p:slideViewPr>
    <p:cSldViewPr>
      <p:cViewPr varScale="1">
        <p:scale>
          <a:sx n="57" d="100"/>
          <a:sy n="57" d="100"/>
        </p:scale>
        <p:origin x="924" y="36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vall, Bethany" userId="80fd0639-8980-419e-b6c8-b35151abc229" providerId="ADAL" clId="{E102AECD-32A6-4F4B-ADCB-45154D2133E6}"/>
    <pc:docChg chg="modSld">
      <pc:chgData name="Stovall, Bethany" userId="80fd0639-8980-419e-b6c8-b35151abc229" providerId="ADAL" clId="{E102AECD-32A6-4F4B-ADCB-45154D2133E6}" dt="2023-05-25T14:56:37.537" v="13" actId="20577"/>
      <pc:docMkLst>
        <pc:docMk/>
      </pc:docMkLst>
      <pc:sldChg chg="modSp mod">
        <pc:chgData name="Stovall, Bethany" userId="80fd0639-8980-419e-b6c8-b35151abc229" providerId="ADAL" clId="{E102AECD-32A6-4F4B-ADCB-45154D2133E6}" dt="2023-05-25T14:55:04.906" v="9" actId="20577"/>
        <pc:sldMkLst>
          <pc:docMk/>
          <pc:sldMk cId="0" sldId="583"/>
        </pc:sldMkLst>
        <pc:graphicFrameChg chg="modGraphic">
          <ac:chgData name="Stovall, Bethany" userId="80fd0639-8980-419e-b6c8-b35151abc229" providerId="ADAL" clId="{E102AECD-32A6-4F4B-ADCB-45154D2133E6}" dt="2023-05-25T14:55:04.906" v="9" actId="20577"/>
          <ac:graphicFrameMkLst>
            <pc:docMk/>
            <pc:sldMk cId="0" sldId="583"/>
            <ac:graphicFrameMk id="3" creationId="{EE24E7F8-C29A-4BE2-881F-EFF78E7238E5}"/>
          </ac:graphicFrameMkLst>
        </pc:graphicFrameChg>
      </pc:sldChg>
      <pc:sldChg chg="modSp">
        <pc:chgData name="Stovall, Bethany" userId="80fd0639-8980-419e-b6c8-b35151abc229" providerId="ADAL" clId="{E102AECD-32A6-4F4B-ADCB-45154D2133E6}" dt="2023-05-25T14:56:37.537" v="13" actId="20577"/>
        <pc:sldMkLst>
          <pc:docMk/>
          <pc:sldMk cId="0" sldId="619"/>
        </pc:sldMkLst>
        <pc:spChg chg="mod">
          <ac:chgData name="Stovall, Bethany" userId="80fd0639-8980-419e-b6c8-b35151abc229" providerId="ADAL" clId="{E102AECD-32A6-4F4B-ADCB-45154D2133E6}" dt="2023-05-25T14:56:37.537" v="13" actId="20577"/>
          <ac:spMkLst>
            <pc:docMk/>
            <pc:sldMk cId="0" sldId="619"/>
            <ac:spMk id="5" creationId="{BE7FFC81-5D01-5788-2983-45AFDA9FDEF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usayed.akid\My%20Drive\Project\Concrete\Test%20Results\Material%20Properties\Material%20Propert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usayed.akid\My%20Drive\Summer%202023\ARDOT%20TRC%20Conference%20and%20Expo\Presentation\Cement%20Replacement%20GTR%20ASR%20Graph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mak\My%20Drive%20(abusayed.akid@smail.astate.edu)\Summer%202023\ARDOT%20TRC%20Conference%20and%20Expo\Presentation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mak\My%20Drive%20(abusayed.akid@smail.astate.edu)\Summer%202023\ARDOT%20TRC%20Conference%20and%20Expo\Presentation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mak\My%20Drive%20(abusayed.akid@smail.astate.edu)\Summer%202023\ARDOT%20TRC%20Conference%20and%20Expo\Presentation\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usayed.akid\My%20Drive\Summer%202023\ARDOT%20TRC%20Conference%20and%20Expo\Presentation\Da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usayed.akid\My%20Drive\Summer%202023\ARDOT%20TRC%20Conference%20and%20Expo\Presentation\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usayed.akid\My%20Drive\Summer%202023\ARDOT%20TRC%20Conference%20and%20Expo\Presentation\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usayed.akid\My%20Drive\Summer%202023\ARDOT%20TRC%20Conference%20and%20Expo\Presentation\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usayed.akid\My%20Drive\Summer%202023\ARDOT%20TRC%20Conference%20and%20Expo\Presentation\Cement%20Replacement%20GTR%20ASR%20Grap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52843394575678"/>
          <c:y val="0.13732413891948289"/>
          <c:w val="0.78436745406824149"/>
          <c:h val="0.69528825344200396"/>
        </c:manualLayout>
      </c:layout>
      <c:scatterChart>
        <c:scatterStyle val="smoothMarker"/>
        <c:varyColors val="0"/>
        <c:ser>
          <c:idx val="0"/>
          <c:order val="0"/>
          <c:tx>
            <c:v>Coarse aggregate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'Sieve analysis'!$I$8:$I$13</c:f>
              <c:numCache>
                <c:formatCode>General</c:formatCode>
                <c:ptCount val="6"/>
                <c:pt idx="0">
                  <c:v>37.5</c:v>
                </c:pt>
                <c:pt idx="1">
                  <c:v>25</c:v>
                </c:pt>
                <c:pt idx="2">
                  <c:v>19</c:v>
                </c:pt>
                <c:pt idx="3">
                  <c:v>12.5</c:v>
                </c:pt>
                <c:pt idx="4">
                  <c:v>9.5</c:v>
                </c:pt>
                <c:pt idx="5">
                  <c:v>4.75</c:v>
                </c:pt>
              </c:numCache>
            </c:numRef>
          </c:xVal>
          <c:yVal>
            <c:numRef>
              <c:f>'Sieve analysis'!$G$8:$G$13</c:f>
              <c:numCache>
                <c:formatCode>0</c:formatCode>
                <c:ptCount val="6"/>
                <c:pt idx="0">
                  <c:v>100</c:v>
                </c:pt>
                <c:pt idx="1">
                  <c:v>98.125</c:v>
                </c:pt>
                <c:pt idx="2">
                  <c:v>65.833333333333343</c:v>
                </c:pt>
                <c:pt idx="3">
                  <c:v>26.041666666666657</c:v>
                </c:pt>
                <c:pt idx="4">
                  <c:v>13.125</c:v>
                </c:pt>
                <c:pt idx="5">
                  <c:v>0.41666666666665719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A8-4642-94FA-3E6C1D79C355}"/>
            </c:ext>
          </c:extLst>
        </c:ser>
        <c:ser>
          <c:idx val="1"/>
          <c:order val="1"/>
          <c:tx>
            <c:v>Fine aggregate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'Sieve analysis'!$I$25:$I$30</c:f>
              <c:numCache>
                <c:formatCode>General</c:formatCode>
                <c:ptCount val="6"/>
                <c:pt idx="0">
                  <c:v>4.75</c:v>
                </c:pt>
                <c:pt idx="1">
                  <c:v>2.36</c:v>
                </c:pt>
                <c:pt idx="2">
                  <c:v>1.18</c:v>
                </c:pt>
                <c:pt idx="3">
                  <c:v>0.6</c:v>
                </c:pt>
                <c:pt idx="4">
                  <c:v>0.3</c:v>
                </c:pt>
                <c:pt idx="5">
                  <c:v>0.15</c:v>
                </c:pt>
              </c:numCache>
            </c:numRef>
          </c:xVal>
          <c:yVal>
            <c:numRef>
              <c:f>'Sieve analysis'!$G$25:$G$30</c:f>
              <c:numCache>
                <c:formatCode>0</c:formatCode>
                <c:ptCount val="6"/>
                <c:pt idx="0">
                  <c:v>100</c:v>
                </c:pt>
                <c:pt idx="1">
                  <c:v>92.76</c:v>
                </c:pt>
                <c:pt idx="2">
                  <c:v>82.06</c:v>
                </c:pt>
                <c:pt idx="3">
                  <c:v>55.14</c:v>
                </c:pt>
                <c:pt idx="4">
                  <c:v>14.159999999999997</c:v>
                </c:pt>
                <c:pt idx="5">
                  <c:v>0.37999999999999545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6A8-4642-94FA-3E6C1D79C355}"/>
            </c:ext>
          </c:extLst>
        </c:ser>
        <c:ser>
          <c:idx val="2"/>
          <c:order val="2"/>
          <c:tx>
            <c:v>CA lower limit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'Sieve analysis'!$C$61:$C$66</c:f>
              <c:numCache>
                <c:formatCode>General</c:formatCode>
                <c:ptCount val="6"/>
                <c:pt idx="0">
                  <c:v>37.5</c:v>
                </c:pt>
                <c:pt idx="1">
                  <c:v>25</c:v>
                </c:pt>
                <c:pt idx="2">
                  <c:v>19</c:v>
                </c:pt>
                <c:pt idx="3">
                  <c:v>12.5</c:v>
                </c:pt>
                <c:pt idx="4">
                  <c:v>9.5</c:v>
                </c:pt>
                <c:pt idx="5">
                  <c:v>4.75</c:v>
                </c:pt>
              </c:numCache>
            </c:numRef>
          </c:xVal>
          <c:yVal>
            <c:numRef>
              <c:f>'Sieve analysis'!$E$61:$E$66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85</c:v>
                </c:pt>
                <c:pt idx="3">
                  <c:v>40</c:v>
                </c:pt>
                <c:pt idx="4">
                  <c:v>15</c:v>
                </c:pt>
                <c:pt idx="5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6A8-4642-94FA-3E6C1D79C355}"/>
            </c:ext>
          </c:extLst>
        </c:ser>
        <c:ser>
          <c:idx val="3"/>
          <c:order val="3"/>
          <c:tx>
            <c:v>CA upper limit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'Sieve analysis'!$C$61:$C$66</c:f>
              <c:numCache>
                <c:formatCode>General</c:formatCode>
                <c:ptCount val="6"/>
                <c:pt idx="0">
                  <c:v>37.5</c:v>
                </c:pt>
                <c:pt idx="1">
                  <c:v>25</c:v>
                </c:pt>
                <c:pt idx="2">
                  <c:v>19</c:v>
                </c:pt>
                <c:pt idx="3">
                  <c:v>12.5</c:v>
                </c:pt>
                <c:pt idx="4">
                  <c:v>9.5</c:v>
                </c:pt>
                <c:pt idx="5">
                  <c:v>4.75</c:v>
                </c:pt>
              </c:numCache>
            </c:numRef>
          </c:xVal>
          <c:yVal>
            <c:numRef>
              <c:f>'Sieve analysis'!$D$61:$D$66</c:f>
              <c:numCache>
                <c:formatCode>0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40</c:v>
                </c:pt>
                <c:pt idx="3" formatCode="@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6A8-4642-94FA-3E6C1D79C355}"/>
            </c:ext>
          </c:extLst>
        </c:ser>
        <c:ser>
          <c:idx val="4"/>
          <c:order val="4"/>
          <c:tx>
            <c:v>FA lower limit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'Sieve analysis'!$C$69:$C$74</c:f>
              <c:numCache>
                <c:formatCode>General</c:formatCode>
                <c:ptCount val="6"/>
                <c:pt idx="0">
                  <c:v>4.75</c:v>
                </c:pt>
                <c:pt idx="1">
                  <c:v>2.36</c:v>
                </c:pt>
                <c:pt idx="2">
                  <c:v>1.18</c:v>
                </c:pt>
                <c:pt idx="3">
                  <c:v>0.6</c:v>
                </c:pt>
                <c:pt idx="4">
                  <c:v>0.3</c:v>
                </c:pt>
                <c:pt idx="5">
                  <c:v>0.15</c:v>
                </c:pt>
              </c:numCache>
            </c:numRef>
          </c:xVal>
          <c:yVal>
            <c:numRef>
              <c:f>'Sieve analysis'!$E$69:$E$74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85</c:v>
                </c:pt>
                <c:pt idx="3">
                  <c:v>60</c:v>
                </c:pt>
                <c:pt idx="4">
                  <c:v>30</c:v>
                </c:pt>
                <c:pt idx="5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6A8-4642-94FA-3E6C1D79C355}"/>
            </c:ext>
          </c:extLst>
        </c:ser>
        <c:ser>
          <c:idx val="5"/>
          <c:order val="5"/>
          <c:tx>
            <c:v>FA upper limit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'Sieve analysis'!$C$69:$C$74</c:f>
              <c:numCache>
                <c:formatCode>General</c:formatCode>
                <c:ptCount val="6"/>
                <c:pt idx="0">
                  <c:v>4.75</c:v>
                </c:pt>
                <c:pt idx="1">
                  <c:v>2.36</c:v>
                </c:pt>
                <c:pt idx="2">
                  <c:v>1.18</c:v>
                </c:pt>
                <c:pt idx="3">
                  <c:v>0.6</c:v>
                </c:pt>
                <c:pt idx="4">
                  <c:v>0.3</c:v>
                </c:pt>
                <c:pt idx="5">
                  <c:v>0.15</c:v>
                </c:pt>
              </c:numCache>
            </c:numRef>
          </c:xVal>
          <c:yVal>
            <c:numRef>
              <c:f>'Sieve analysis'!$D$69:$D$74</c:f>
              <c:numCache>
                <c:formatCode>General</c:formatCode>
                <c:ptCount val="6"/>
                <c:pt idx="0">
                  <c:v>95</c:v>
                </c:pt>
                <c:pt idx="1">
                  <c:v>80</c:v>
                </c:pt>
                <c:pt idx="2">
                  <c:v>50</c:v>
                </c:pt>
                <c:pt idx="3">
                  <c:v>25</c:v>
                </c:pt>
                <c:pt idx="4">
                  <c:v>5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6A8-4642-94FA-3E6C1D79C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7811704"/>
        <c:axId val="577810720"/>
      </c:scatterChart>
      <c:valAx>
        <c:axId val="57781170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Sieve size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7810720"/>
        <c:crosses val="autoZero"/>
        <c:crossBetween val="midCat"/>
      </c:valAx>
      <c:valAx>
        <c:axId val="577810720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 finer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7811704"/>
        <c:crosses val="autoZero"/>
        <c:crossBetween val="midCat"/>
        <c:majorUnit val="20"/>
        <c:minorUnit val="5"/>
      </c:valAx>
      <c:spPr>
        <a:noFill/>
        <a:ln>
          <a:solidFill>
            <a:schemeClr val="tx2"/>
          </a:solidFill>
        </a:ln>
        <a:effectLst/>
      </c:spPr>
    </c:plotArea>
    <c:legend>
      <c:legendPos val="r"/>
      <c:layout>
        <c:manualLayout>
          <c:xMode val="edge"/>
          <c:yMode val="edge"/>
          <c:x val="0.12217288724281744"/>
          <c:y val="9.5552378924744288E-3"/>
          <c:w val="0.83066806281624228"/>
          <c:h val="0.12050989582489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5736896524299"/>
          <c:y val="3.8194444444444448E-2"/>
          <c:w val="0.8402523264137437"/>
          <c:h val="0.8143055555555555"/>
        </c:manualLayout>
      </c:layout>
      <c:scatterChart>
        <c:scatterStyle val="smoothMarker"/>
        <c:varyColors val="0"/>
        <c:ser>
          <c:idx val="0"/>
          <c:order val="0"/>
          <c:tx>
            <c:v>R20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'R20'!$S$13:$S$21</c:f>
                <c:numCache>
                  <c:formatCode>General</c:formatCode>
                  <c:ptCount val="9"/>
                  <c:pt idx="1">
                    <c:v>7.0710678118666591E-4</c:v>
                  </c:pt>
                  <c:pt idx="2">
                    <c:v>1.4142135623731332E-3</c:v>
                  </c:pt>
                  <c:pt idx="3">
                    <c:v>1.4142135623731356E-3</c:v>
                  </c:pt>
                  <c:pt idx="4">
                    <c:v>7.0710678118646967E-4</c:v>
                  </c:pt>
                  <c:pt idx="5">
                    <c:v>1.4142135623731356E-3</c:v>
                  </c:pt>
                  <c:pt idx="6">
                    <c:v>7.0710678118666591E-4</c:v>
                  </c:pt>
                  <c:pt idx="7">
                    <c:v>0</c:v>
                  </c:pt>
                  <c:pt idx="8">
                    <c:v>7.0710678118647455E-4</c:v>
                  </c:pt>
                </c:numCache>
              </c:numRef>
            </c:plus>
            <c:minus>
              <c:numRef>
                <c:f>'R20'!$S$13:$S$21</c:f>
                <c:numCache>
                  <c:formatCode>General</c:formatCode>
                  <c:ptCount val="9"/>
                  <c:pt idx="1">
                    <c:v>7.0710678118666591E-4</c:v>
                  </c:pt>
                  <c:pt idx="2">
                    <c:v>1.4142135623731332E-3</c:v>
                  </c:pt>
                  <c:pt idx="3">
                    <c:v>1.4142135623731356E-3</c:v>
                  </c:pt>
                  <c:pt idx="4">
                    <c:v>7.0710678118646967E-4</c:v>
                  </c:pt>
                  <c:pt idx="5">
                    <c:v>1.4142135623731356E-3</c:v>
                  </c:pt>
                  <c:pt idx="6">
                    <c:v>7.0710678118666591E-4</c:v>
                  </c:pt>
                  <c:pt idx="7">
                    <c:v>0</c:v>
                  </c:pt>
                  <c:pt idx="8">
                    <c:v>7.0710678118647455E-4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2"/>
                </a:solidFill>
                <a:round/>
              </a:ln>
              <a:effectLst/>
            </c:spPr>
          </c:errBars>
          <c:xVal>
            <c:numRef>
              <c:f>'R20'!$C$13:$C$21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</c:numCache>
            </c:numRef>
          </c:xVal>
          <c:yVal>
            <c:numRef>
              <c:f>'R20'!$M$13:$M$21</c:f>
              <c:numCache>
                <c:formatCode>General</c:formatCode>
                <c:ptCount val="9"/>
                <c:pt idx="0">
                  <c:v>0</c:v>
                </c:pt>
                <c:pt idx="1">
                  <c:v>1.7000000000000209E-2</c:v>
                </c:pt>
                <c:pt idx="2">
                  <c:v>2.8000000000000108E-2</c:v>
                </c:pt>
                <c:pt idx="3">
                  <c:v>3.7500000000000172E-2</c:v>
                </c:pt>
                <c:pt idx="4">
                  <c:v>4.1500000000000148E-2</c:v>
                </c:pt>
                <c:pt idx="5">
                  <c:v>4.5000000000000179E-2</c:v>
                </c:pt>
                <c:pt idx="6">
                  <c:v>5.0500000000000128E-2</c:v>
                </c:pt>
                <c:pt idx="7">
                  <c:v>5.5000000000000049E-2</c:v>
                </c:pt>
                <c:pt idx="8">
                  <c:v>5.7500000000000051E-2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EE-457A-BA4E-5F40EBA19AC9}"/>
            </c:ext>
          </c:extLst>
        </c:ser>
        <c:ser>
          <c:idx val="1"/>
          <c:order val="1"/>
          <c:tx>
            <c:v>R16-P4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'R16-P4'!$S$13:$S$21</c:f>
                <c:numCache>
                  <c:formatCode>General</c:formatCode>
                  <c:ptCount val="9"/>
                  <c:pt idx="1">
                    <c:v>7.0710678118646837E-4</c:v>
                  </c:pt>
                  <c:pt idx="2">
                    <c:v>7.0710678118647455E-4</c:v>
                  </c:pt>
                  <c:pt idx="3">
                    <c:v>1.4142135623729393E-3</c:v>
                  </c:pt>
                  <c:pt idx="4">
                    <c:v>7.0710678118666591E-4</c:v>
                  </c:pt>
                  <c:pt idx="5">
                    <c:v>7.0710678118646967E-4</c:v>
                  </c:pt>
                  <c:pt idx="6">
                    <c:v>1.4142135623731306E-3</c:v>
                  </c:pt>
                  <c:pt idx="7">
                    <c:v>7.0710678118666591E-4</c:v>
                  </c:pt>
                  <c:pt idx="8">
                    <c:v>1.9626155733547189E-16</c:v>
                  </c:pt>
                </c:numCache>
              </c:numRef>
            </c:plus>
            <c:minus>
              <c:numRef>
                <c:f>'R16-P4'!$S$13:$S$21</c:f>
                <c:numCache>
                  <c:formatCode>General</c:formatCode>
                  <c:ptCount val="9"/>
                  <c:pt idx="1">
                    <c:v>7.0710678118646837E-4</c:v>
                  </c:pt>
                  <c:pt idx="2">
                    <c:v>7.0710678118647455E-4</c:v>
                  </c:pt>
                  <c:pt idx="3">
                    <c:v>1.4142135623729393E-3</c:v>
                  </c:pt>
                  <c:pt idx="4">
                    <c:v>7.0710678118666591E-4</c:v>
                  </c:pt>
                  <c:pt idx="5">
                    <c:v>7.0710678118646967E-4</c:v>
                  </c:pt>
                  <c:pt idx="6">
                    <c:v>1.4142135623731306E-3</c:v>
                  </c:pt>
                  <c:pt idx="7">
                    <c:v>7.0710678118666591E-4</c:v>
                  </c:pt>
                  <c:pt idx="8">
                    <c:v>1.9626155733547189E-16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2"/>
                </a:solidFill>
                <a:round/>
              </a:ln>
              <a:effectLst/>
            </c:spPr>
          </c:errBars>
          <c:xVal>
            <c:numRef>
              <c:f>'R16-P4'!$C$13:$C$21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</c:numCache>
            </c:numRef>
          </c:xVal>
          <c:yVal>
            <c:numRef>
              <c:f>'R16-P4'!$M$13:$M$21</c:f>
              <c:numCache>
                <c:formatCode>General</c:formatCode>
                <c:ptCount val="9"/>
                <c:pt idx="0">
                  <c:v>0</c:v>
                </c:pt>
                <c:pt idx="1">
                  <c:v>1.3500000000000179E-2</c:v>
                </c:pt>
                <c:pt idx="2">
                  <c:v>2.5000000000000022E-2</c:v>
                </c:pt>
                <c:pt idx="3">
                  <c:v>3.4000000000000141E-2</c:v>
                </c:pt>
                <c:pt idx="4">
                  <c:v>3.8500000000000062E-2</c:v>
                </c:pt>
                <c:pt idx="5">
                  <c:v>4.2000000000000093E-2</c:v>
                </c:pt>
                <c:pt idx="6">
                  <c:v>4.8000000000000126E-2</c:v>
                </c:pt>
                <c:pt idx="7">
                  <c:v>5.2500000000000185E-2</c:v>
                </c:pt>
                <c:pt idx="8">
                  <c:v>5.5000000000000188E-2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EE-457A-BA4E-5F40EBA19AC9}"/>
            </c:ext>
          </c:extLst>
        </c:ser>
        <c:ser>
          <c:idx val="2"/>
          <c:order val="2"/>
          <c:tx>
            <c:v>R13-P7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'R13-P7'!$S$13:$S$21</c:f>
                <c:numCache>
                  <c:formatCode>General</c:formatCode>
                  <c:ptCount val="9"/>
                  <c:pt idx="1">
                    <c:v>7.0710678118646967E-4</c:v>
                  </c:pt>
                  <c:pt idx="2">
                    <c:v>7.0710678118646967E-4</c:v>
                  </c:pt>
                  <c:pt idx="3">
                    <c:v>7.0710678118646967E-4</c:v>
                  </c:pt>
                  <c:pt idx="4">
                    <c:v>1.4142135623731356E-3</c:v>
                  </c:pt>
                  <c:pt idx="5">
                    <c:v>7.0710678118646967E-4</c:v>
                  </c:pt>
                  <c:pt idx="6">
                    <c:v>7.0710678118646967E-4</c:v>
                  </c:pt>
                  <c:pt idx="7">
                    <c:v>0</c:v>
                  </c:pt>
                  <c:pt idx="8">
                    <c:v>7.0710678118646479E-4</c:v>
                  </c:pt>
                </c:numCache>
              </c:numRef>
            </c:plus>
            <c:minus>
              <c:numRef>
                <c:f>'R13-P7'!$S$13:$S$21</c:f>
                <c:numCache>
                  <c:formatCode>General</c:formatCode>
                  <c:ptCount val="9"/>
                  <c:pt idx="1">
                    <c:v>7.0710678118646967E-4</c:v>
                  </c:pt>
                  <c:pt idx="2">
                    <c:v>7.0710678118646967E-4</c:v>
                  </c:pt>
                  <c:pt idx="3">
                    <c:v>7.0710678118646967E-4</c:v>
                  </c:pt>
                  <c:pt idx="4">
                    <c:v>1.4142135623731356E-3</c:v>
                  </c:pt>
                  <c:pt idx="5">
                    <c:v>7.0710678118646967E-4</c:v>
                  </c:pt>
                  <c:pt idx="6">
                    <c:v>7.0710678118646967E-4</c:v>
                  </c:pt>
                  <c:pt idx="7">
                    <c:v>0</c:v>
                  </c:pt>
                  <c:pt idx="8">
                    <c:v>7.0710678118646479E-4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2"/>
                </a:solidFill>
                <a:round/>
              </a:ln>
              <a:effectLst/>
            </c:spPr>
          </c:errBars>
          <c:xVal>
            <c:numRef>
              <c:f>'R13-P7'!$C$13:$C$21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</c:numCache>
            </c:numRef>
          </c:xVal>
          <c:yVal>
            <c:numRef>
              <c:f>'R13-P7'!$M$13:$M$21</c:f>
              <c:numCache>
                <c:formatCode>General</c:formatCode>
                <c:ptCount val="9"/>
                <c:pt idx="0">
                  <c:v>0</c:v>
                </c:pt>
                <c:pt idx="1">
                  <c:v>1.0500000000000231E-2</c:v>
                </c:pt>
                <c:pt idx="2">
                  <c:v>2.2000000000000075E-2</c:v>
                </c:pt>
                <c:pt idx="3">
                  <c:v>3.1500000000000139E-2</c:v>
                </c:pt>
                <c:pt idx="4">
                  <c:v>3.600000000000006E-2</c:v>
                </c:pt>
                <c:pt idx="5">
                  <c:v>4.0000000000000036E-2</c:v>
                </c:pt>
                <c:pt idx="6">
                  <c:v>4.5500000000000262E-2</c:v>
                </c:pt>
                <c:pt idx="7">
                  <c:v>4.9000000000000148E-2</c:v>
                </c:pt>
                <c:pt idx="8">
                  <c:v>5.2500000000000047E-2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DEE-457A-BA4E-5F40EBA19AC9}"/>
            </c:ext>
          </c:extLst>
        </c:ser>
        <c:ser>
          <c:idx val="3"/>
          <c:order val="3"/>
          <c:tx>
            <c:v>R10-P10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'R10-P10'!$S$13:$S$21</c:f>
                <c:numCache>
                  <c:formatCode>General</c:formatCode>
                  <c:ptCount val="9"/>
                  <c:pt idx="1">
                    <c:v>0</c:v>
                  </c:pt>
                  <c:pt idx="2">
                    <c:v>7.0710678118646967E-4</c:v>
                  </c:pt>
                  <c:pt idx="3">
                    <c:v>7.0710678118666591E-4</c:v>
                  </c:pt>
                  <c:pt idx="4">
                    <c:v>7.0710678118646967E-4</c:v>
                  </c:pt>
                  <c:pt idx="5">
                    <c:v>7.0710678118646967E-4</c:v>
                  </c:pt>
                  <c:pt idx="6">
                    <c:v>7.0710678118666591E-4</c:v>
                  </c:pt>
                  <c:pt idx="7">
                    <c:v>1.4142135623731356E-3</c:v>
                  </c:pt>
                  <c:pt idx="8">
                    <c:v>7.0710678118646479E-4</c:v>
                  </c:pt>
                </c:numCache>
              </c:numRef>
            </c:plus>
            <c:minus>
              <c:numRef>
                <c:f>'R10-P10'!$S$13:$S$21</c:f>
                <c:numCache>
                  <c:formatCode>General</c:formatCode>
                  <c:ptCount val="9"/>
                  <c:pt idx="1">
                    <c:v>0</c:v>
                  </c:pt>
                  <c:pt idx="2">
                    <c:v>7.0710678118646967E-4</c:v>
                  </c:pt>
                  <c:pt idx="3">
                    <c:v>7.0710678118666591E-4</c:v>
                  </c:pt>
                  <c:pt idx="4">
                    <c:v>7.0710678118646967E-4</c:v>
                  </c:pt>
                  <c:pt idx="5">
                    <c:v>7.0710678118646967E-4</c:v>
                  </c:pt>
                  <c:pt idx="6">
                    <c:v>7.0710678118666591E-4</c:v>
                  </c:pt>
                  <c:pt idx="7">
                    <c:v>1.4142135623731356E-3</c:v>
                  </c:pt>
                  <c:pt idx="8">
                    <c:v>7.0710678118646479E-4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2"/>
                </a:solidFill>
                <a:round/>
              </a:ln>
              <a:effectLst/>
            </c:spPr>
          </c:errBars>
          <c:xVal>
            <c:numRef>
              <c:f>'R10-P10'!$C$13:$C$21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</c:numCache>
            </c:numRef>
          </c:xVal>
          <c:yVal>
            <c:numRef>
              <c:f>'R10-P10'!$M$13:$M$21</c:f>
              <c:numCache>
                <c:formatCode>General</c:formatCode>
                <c:ptCount val="9"/>
                <c:pt idx="0">
                  <c:v>0</c:v>
                </c:pt>
                <c:pt idx="1">
                  <c:v>8.0000000000002292E-3</c:v>
                </c:pt>
                <c:pt idx="2">
                  <c:v>1.9000000000000128E-2</c:v>
                </c:pt>
                <c:pt idx="3">
                  <c:v>2.8500000000000053E-2</c:v>
                </c:pt>
                <c:pt idx="4">
                  <c:v>3.2500000000000029E-2</c:v>
                </c:pt>
                <c:pt idx="5">
                  <c:v>3.7000000000000088E-2</c:v>
                </c:pt>
                <c:pt idx="6">
                  <c:v>4.2500000000000177E-2</c:v>
                </c:pt>
                <c:pt idx="7">
                  <c:v>4.6000000000000069E-2</c:v>
                </c:pt>
                <c:pt idx="8">
                  <c:v>4.850000000000021E-2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DEE-457A-BA4E-5F40EBA19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079615"/>
        <c:axId val="287076287"/>
      </c:scatterChart>
      <c:valAx>
        <c:axId val="287079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Time 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076287"/>
        <c:crosses val="autoZero"/>
        <c:crossBetween val="midCat"/>
      </c:valAx>
      <c:valAx>
        <c:axId val="28707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ASR expansion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079615"/>
        <c:crosses val="autoZero"/>
        <c:crossBetween val="midCat"/>
      </c:valAx>
      <c:spPr>
        <a:noFill/>
        <a:ln>
          <a:solidFill>
            <a:schemeClr val="tx2"/>
          </a:solidFill>
        </a:ln>
        <a:effectLst/>
      </c:spPr>
    </c:plotArea>
    <c:legend>
      <c:legendPos val="r"/>
      <c:layout>
        <c:manualLayout>
          <c:xMode val="edge"/>
          <c:yMode val="edge"/>
          <c:x val="0.5118366100463857"/>
          <c:y val="0.61224784991498704"/>
          <c:w val="0.4475687738325162"/>
          <c:h val="0.12659192954654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E3-4D0C-A186-AE56504CFA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E3-4D0C-A186-AE56504CFA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E3-4D0C-A186-AE56504CFA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E3-4D0C-A186-AE56504CFAE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E3-4D0C-A186-AE56504CFAE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E3-4D0C-A186-AE56504CFAE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E3-4D0C-A186-AE56504CFAE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E3-4D0C-A186-AE56504CFAE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CE3-4D0C-A186-AE56504CFAE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CE3-4D0C-A186-AE56504CFAE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CE3-4D0C-A186-AE56504CFAE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CE3-4D0C-A186-AE56504CFAE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CE3-4D0C-A186-AE56504CFAE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CE3-4D0C-A186-AE56504CFAE1}"/>
              </c:ext>
            </c:extLst>
          </c:dPt>
          <c:cat>
            <c:strRef>
              <c:f>Sheet1!$D$5:$D$18</c:f>
              <c:strCache>
                <c:ptCount val="14"/>
                <c:pt idx="0">
                  <c:v>F20</c:v>
                </c:pt>
                <c:pt idx="1">
                  <c:v>R20</c:v>
                </c:pt>
                <c:pt idx="2">
                  <c:v>F20-S95-G5</c:v>
                </c:pt>
                <c:pt idx="3">
                  <c:v>F20-S90-G10</c:v>
                </c:pt>
                <c:pt idx="4">
                  <c:v>F20-S85-G15</c:v>
                </c:pt>
                <c:pt idx="5">
                  <c:v>R20-S95-G5</c:v>
                </c:pt>
                <c:pt idx="6">
                  <c:v>R20-S90-G10</c:v>
                </c:pt>
                <c:pt idx="7">
                  <c:v>R20-S85-G15</c:v>
                </c:pt>
                <c:pt idx="8">
                  <c:v>F16-P4</c:v>
                </c:pt>
                <c:pt idx="9">
                  <c:v>F13-P7</c:v>
                </c:pt>
                <c:pt idx="10">
                  <c:v>F10-P10</c:v>
                </c:pt>
                <c:pt idx="11">
                  <c:v>R16-P4</c:v>
                </c:pt>
                <c:pt idx="12">
                  <c:v>R13-P7</c:v>
                </c:pt>
                <c:pt idx="13">
                  <c:v>R10-P10</c:v>
                </c:pt>
              </c:strCache>
            </c:strRef>
          </c:cat>
          <c:val>
            <c:numRef>
              <c:f>Sheet1!$E$5:$E$18</c:f>
              <c:numCache>
                <c:formatCode>General</c:formatCode>
                <c:ptCount val="14"/>
                <c:pt idx="0">
                  <c:v>3.75</c:v>
                </c:pt>
                <c:pt idx="1">
                  <c:v>3</c:v>
                </c:pt>
                <c:pt idx="2">
                  <c:v>3</c:v>
                </c:pt>
                <c:pt idx="3">
                  <c:v>2.75</c:v>
                </c:pt>
                <c:pt idx="4">
                  <c:v>2.5</c:v>
                </c:pt>
                <c:pt idx="5">
                  <c:v>2.5</c:v>
                </c:pt>
                <c:pt idx="6">
                  <c:v>2.25</c:v>
                </c:pt>
                <c:pt idx="7">
                  <c:v>2</c:v>
                </c:pt>
                <c:pt idx="8">
                  <c:v>2.75</c:v>
                </c:pt>
                <c:pt idx="9">
                  <c:v>2.5</c:v>
                </c:pt>
                <c:pt idx="10">
                  <c:v>2.25</c:v>
                </c:pt>
                <c:pt idx="11">
                  <c:v>2.25</c:v>
                </c:pt>
                <c:pt idx="12">
                  <c:v>2</c:v>
                </c:pt>
                <c:pt idx="13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CE3-4D0C-A186-AE56504CF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20633632"/>
        <c:axId val="1620620320"/>
      </c:barChart>
      <c:catAx>
        <c:axId val="162063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Mixture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20320"/>
        <c:crosses val="autoZero"/>
        <c:auto val="1"/>
        <c:lblAlgn val="ctr"/>
        <c:lblOffset val="100"/>
        <c:noMultiLvlLbl val="0"/>
      </c:catAx>
      <c:valAx>
        <c:axId val="1620620320"/>
        <c:scaling>
          <c:orientation val="minMax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Slump (inches)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33632"/>
        <c:crosses val="autoZero"/>
        <c:crossBetween val="between"/>
        <c:majorUnit val="1"/>
        <c:minorUnit val="0.25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6-41DA-9069-4214C01C61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6-41DA-9069-4214C01C61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6-41DA-9069-4214C01C61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66-41DA-9069-4214C01C61B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66-41DA-9069-4214C01C61B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66-41DA-9069-4214C01C61B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866-41DA-9069-4214C01C61B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866-41DA-9069-4214C01C61B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866-41DA-9069-4214C01C61B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866-41DA-9069-4214C01C61B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866-41DA-9069-4214C01C61B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866-41DA-9069-4214C01C61B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866-41DA-9069-4214C01C61B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866-41DA-9069-4214C01C61B0}"/>
              </c:ext>
            </c:extLst>
          </c:dPt>
          <c:cat>
            <c:strRef>
              <c:f>Sheet1!$D$5:$D$18</c:f>
              <c:strCache>
                <c:ptCount val="14"/>
                <c:pt idx="0">
                  <c:v>F20</c:v>
                </c:pt>
                <c:pt idx="1">
                  <c:v>R20</c:v>
                </c:pt>
                <c:pt idx="2">
                  <c:v>F20-S95-G5</c:v>
                </c:pt>
                <c:pt idx="3">
                  <c:v>F20-S90-G10</c:v>
                </c:pt>
                <c:pt idx="4">
                  <c:v>F20-S85-G15</c:v>
                </c:pt>
                <c:pt idx="5">
                  <c:v>R20-S95-G5</c:v>
                </c:pt>
                <c:pt idx="6">
                  <c:v>R20-S90-G10</c:v>
                </c:pt>
                <c:pt idx="7">
                  <c:v>R20-S85-G15</c:v>
                </c:pt>
                <c:pt idx="8">
                  <c:v>F16-P4</c:v>
                </c:pt>
                <c:pt idx="9">
                  <c:v>F13-P7</c:v>
                </c:pt>
                <c:pt idx="10">
                  <c:v>F10-P10</c:v>
                </c:pt>
                <c:pt idx="11">
                  <c:v>R16-P4</c:v>
                </c:pt>
                <c:pt idx="12">
                  <c:v>R13-P7</c:v>
                </c:pt>
                <c:pt idx="13">
                  <c:v>R10-P10</c:v>
                </c:pt>
              </c:strCache>
            </c:strRef>
          </c:cat>
          <c:val>
            <c:numRef>
              <c:f>Sheet1!$E$53:$E$66</c:f>
              <c:numCache>
                <c:formatCode>0.0</c:formatCode>
                <c:ptCount val="14"/>
                <c:pt idx="0">
                  <c:v>146</c:v>
                </c:pt>
                <c:pt idx="1">
                  <c:v>147.6</c:v>
                </c:pt>
                <c:pt idx="2">
                  <c:v>144.19999999999999</c:v>
                </c:pt>
                <c:pt idx="3">
                  <c:v>142.69999999999999</c:v>
                </c:pt>
                <c:pt idx="4">
                  <c:v>140.19999999999999</c:v>
                </c:pt>
                <c:pt idx="5">
                  <c:v>145.1</c:v>
                </c:pt>
                <c:pt idx="6">
                  <c:v>143.5</c:v>
                </c:pt>
                <c:pt idx="7">
                  <c:v>141.6</c:v>
                </c:pt>
                <c:pt idx="8">
                  <c:v>145.1</c:v>
                </c:pt>
                <c:pt idx="9">
                  <c:v>144.30000000000001</c:v>
                </c:pt>
                <c:pt idx="10">
                  <c:v>143.1</c:v>
                </c:pt>
                <c:pt idx="11">
                  <c:v>146.80000000000001</c:v>
                </c:pt>
                <c:pt idx="12">
                  <c:v>145.1</c:v>
                </c:pt>
                <c:pt idx="13">
                  <c:v>144.6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866-41DA-9069-4214C01C6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20633632"/>
        <c:axId val="1620620320"/>
      </c:barChart>
      <c:catAx>
        <c:axId val="162063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Mixture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20320"/>
        <c:crosses val="autoZero"/>
        <c:auto val="1"/>
        <c:lblAlgn val="ctr"/>
        <c:lblOffset val="100"/>
        <c:noMultiLvlLbl val="0"/>
      </c:catAx>
      <c:valAx>
        <c:axId val="1620620320"/>
        <c:scaling>
          <c:orientation val="minMax"/>
          <c:min val="1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Unit weight (lb/ft</a:t>
                </a:r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out"/>
        <c:tickLblPos val="nextTo"/>
        <c:spPr>
          <a:noFill/>
          <a:ln w="9525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33632"/>
        <c:crosses val="autoZero"/>
        <c:crossBetween val="between"/>
        <c:majorUnit val="4"/>
        <c:minorUnit val="1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4E-46B4-8EA1-FBCD711067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4E-46B4-8EA1-FBCD711067F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4E-46B4-8EA1-FBCD711067F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4E-46B4-8EA1-FBCD711067F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4E-46B4-8EA1-FBCD711067F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4E-46B4-8EA1-FBCD711067F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4E-46B4-8EA1-FBCD711067F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4E-46B4-8EA1-FBCD711067F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4E-46B4-8EA1-FBCD711067F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4E-46B4-8EA1-FBCD711067F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4E-46B4-8EA1-FBCD711067F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74E-46B4-8EA1-FBCD711067F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74E-46B4-8EA1-FBCD711067F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74E-46B4-8EA1-FBCD711067FA}"/>
              </c:ext>
            </c:extLst>
          </c:dPt>
          <c:cat>
            <c:strRef>
              <c:f>Sheet1!$D$5:$D$18</c:f>
              <c:strCache>
                <c:ptCount val="14"/>
                <c:pt idx="0">
                  <c:v>F20</c:v>
                </c:pt>
                <c:pt idx="1">
                  <c:v>R20</c:v>
                </c:pt>
                <c:pt idx="2">
                  <c:v>F20-S95-G5</c:v>
                </c:pt>
                <c:pt idx="3">
                  <c:v>F20-S90-G10</c:v>
                </c:pt>
                <c:pt idx="4">
                  <c:v>F20-S85-G15</c:v>
                </c:pt>
                <c:pt idx="5">
                  <c:v>R20-S95-G5</c:v>
                </c:pt>
                <c:pt idx="6">
                  <c:v>R20-S90-G10</c:v>
                </c:pt>
                <c:pt idx="7">
                  <c:v>R20-S85-G15</c:v>
                </c:pt>
                <c:pt idx="8">
                  <c:v>F16-P4</c:v>
                </c:pt>
                <c:pt idx="9">
                  <c:v>F13-P7</c:v>
                </c:pt>
                <c:pt idx="10">
                  <c:v>F10-P10</c:v>
                </c:pt>
                <c:pt idx="11">
                  <c:v>R16-P4</c:v>
                </c:pt>
                <c:pt idx="12">
                  <c:v>R13-P7</c:v>
                </c:pt>
                <c:pt idx="13">
                  <c:v>R10-P10</c:v>
                </c:pt>
              </c:strCache>
            </c:strRef>
          </c:cat>
          <c:val>
            <c:numRef>
              <c:f>Sheet1!$E$77:$E$90</c:f>
              <c:numCache>
                <c:formatCode>General</c:formatCode>
                <c:ptCount val="14"/>
                <c:pt idx="0">
                  <c:v>4.5</c:v>
                </c:pt>
                <c:pt idx="1">
                  <c:v>5.8</c:v>
                </c:pt>
                <c:pt idx="2">
                  <c:v>5.8</c:v>
                </c:pt>
                <c:pt idx="3">
                  <c:v>6.4</c:v>
                </c:pt>
                <c:pt idx="4">
                  <c:v>7</c:v>
                </c:pt>
                <c:pt idx="5">
                  <c:v>6.5</c:v>
                </c:pt>
                <c:pt idx="6">
                  <c:v>6.8</c:v>
                </c:pt>
                <c:pt idx="7">
                  <c:v>7.2</c:v>
                </c:pt>
                <c:pt idx="8">
                  <c:v>4.8</c:v>
                </c:pt>
                <c:pt idx="9">
                  <c:v>5.4</c:v>
                </c:pt>
                <c:pt idx="10">
                  <c:v>6.2</c:v>
                </c:pt>
                <c:pt idx="11">
                  <c:v>6.3</c:v>
                </c:pt>
                <c:pt idx="12">
                  <c:v>6.6</c:v>
                </c:pt>
                <c:pt idx="13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74E-46B4-8EA1-FBCD71106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20633632"/>
        <c:axId val="1620620320"/>
      </c:barChart>
      <c:catAx>
        <c:axId val="162063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Mixture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20320"/>
        <c:crosses val="autoZero"/>
        <c:auto val="1"/>
        <c:lblAlgn val="ctr"/>
        <c:lblOffset val="100"/>
        <c:noMultiLvlLbl val="0"/>
      </c:catAx>
      <c:valAx>
        <c:axId val="1620620320"/>
        <c:scaling>
          <c:orientation val="minMax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Air content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33632"/>
        <c:crosses val="autoZero"/>
        <c:crossBetween val="between"/>
        <c:majorUnit val="1"/>
        <c:minorUnit val="0.5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8294527700168"/>
          <c:y val="3.6375661375661374E-2"/>
          <c:w val="0.85187691104802898"/>
          <c:h val="0.65175271059867512"/>
        </c:manualLayout>
      </c:layout>
      <c:barChart>
        <c:barDir val="col"/>
        <c:grouping val="clustered"/>
        <c:varyColors val="1"/>
        <c:ser>
          <c:idx val="0"/>
          <c:order val="0"/>
          <c:tx>
            <c:v>7 days</c:v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53-4075-A8ED-7AECDBC36EA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53-4075-A8ED-7AECDBC36EA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153-4075-A8ED-7AECDBC36EA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153-4075-A8ED-7AECDBC36EA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153-4075-A8ED-7AECDBC36EA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153-4075-A8ED-7AECDBC36EA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153-4075-A8ED-7AECDBC36EA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153-4075-A8ED-7AECDBC36EA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153-4075-A8ED-7AECDBC36EA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153-4075-A8ED-7AECDBC36EA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153-4075-A8ED-7AECDBC36EA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153-4075-A8ED-7AECDBC36EA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153-4075-A8ED-7AECDBC36EAC}"/>
              </c:ext>
            </c:extLst>
          </c:dPt>
          <c:errBars>
            <c:errBarType val="both"/>
            <c:errValType val="cust"/>
            <c:noEndCap val="0"/>
            <c:plus>
              <c:numRef>
                <c:f>Mechanical!$H$6:$H$19</c:f>
                <c:numCache>
                  <c:formatCode>General</c:formatCode>
                  <c:ptCount val="14"/>
                  <c:pt idx="0">
                    <c:v>104</c:v>
                  </c:pt>
                  <c:pt idx="1">
                    <c:v>50</c:v>
                  </c:pt>
                  <c:pt idx="2">
                    <c:v>7</c:v>
                  </c:pt>
                  <c:pt idx="3">
                    <c:v>39</c:v>
                  </c:pt>
                  <c:pt idx="4">
                    <c:v>44</c:v>
                  </c:pt>
                  <c:pt idx="5">
                    <c:v>22</c:v>
                  </c:pt>
                  <c:pt idx="6">
                    <c:v>37</c:v>
                  </c:pt>
                  <c:pt idx="7">
                    <c:v>31</c:v>
                  </c:pt>
                  <c:pt idx="8">
                    <c:v>101</c:v>
                  </c:pt>
                  <c:pt idx="9">
                    <c:v>49</c:v>
                  </c:pt>
                  <c:pt idx="10">
                    <c:v>13</c:v>
                  </c:pt>
                  <c:pt idx="11">
                    <c:v>80</c:v>
                  </c:pt>
                  <c:pt idx="12">
                    <c:v>62</c:v>
                  </c:pt>
                  <c:pt idx="13">
                    <c:v>16</c:v>
                  </c:pt>
                </c:numCache>
              </c:numRef>
            </c:plus>
            <c:minus>
              <c:numRef>
                <c:f>Mechanical!$H$6:$H$19</c:f>
                <c:numCache>
                  <c:formatCode>General</c:formatCode>
                  <c:ptCount val="14"/>
                  <c:pt idx="0">
                    <c:v>104</c:v>
                  </c:pt>
                  <c:pt idx="1">
                    <c:v>50</c:v>
                  </c:pt>
                  <c:pt idx="2">
                    <c:v>7</c:v>
                  </c:pt>
                  <c:pt idx="3">
                    <c:v>39</c:v>
                  </c:pt>
                  <c:pt idx="4">
                    <c:v>44</c:v>
                  </c:pt>
                  <c:pt idx="5">
                    <c:v>22</c:v>
                  </c:pt>
                  <c:pt idx="6">
                    <c:v>37</c:v>
                  </c:pt>
                  <c:pt idx="7">
                    <c:v>31</c:v>
                  </c:pt>
                  <c:pt idx="8">
                    <c:v>101</c:v>
                  </c:pt>
                  <c:pt idx="9">
                    <c:v>49</c:v>
                  </c:pt>
                  <c:pt idx="10">
                    <c:v>13</c:v>
                  </c:pt>
                  <c:pt idx="11">
                    <c:v>80</c:v>
                  </c:pt>
                  <c:pt idx="12">
                    <c:v>62</c:v>
                  </c:pt>
                  <c:pt idx="13">
                    <c:v>16</c:v>
                  </c:pt>
                </c:numCache>
              </c:numRef>
            </c:minus>
            <c:spPr>
              <a:ln>
                <a:solidFill>
                  <a:schemeClr val="tx2"/>
                </a:solidFill>
              </a:ln>
            </c:spPr>
          </c:errBars>
          <c:cat>
            <c:strRef>
              <c:f>Mechanical!$D$6:$D$19</c:f>
              <c:strCache>
                <c:ptCount val="14"/>
                <c:pt idx="0">
                  <c:v>F20</c:v>
                </c:pt>
                <c:pt idx="1">
                  <c:v>R20</c:v>
                </c:pt>
                <c:pt idx="2">
                  <c:v>F20-S95-G5</c:v>
                </c:pt>
                <c:pt idx="3">
                  <c:v>F20-S90-G10</c:v>
                </c:pt>
                <c:pt idx="4">
                  <c:v>F20-S85-G15</c:v>
                </c:pt>
                <c:pt idx="5">
                  <c:v>R20-S95-G5</c:v>
                </c:pt>
                <c:pt idx="6">
                  <c:v>R20-S90-G10</c:v>
                </c:pt>
                <c:pt idx="7">
                  <c:v>R20-S85-G15</c:v>
                </c:pt>
                <c:pt idx="8">
                  <c:v>F16-P4</c:v>
                </c:pt>
                <c:pt idx="9">
                  <c:v>F13-P7</c:v>
                </c:pt>
                <c:pt idx="10">
                  <c:v>F10-P10</c:v>
                </c:pt>
                <c:pt idx="11">
                  <c:v>R16-P4</c:v>
                </c:pt>
                <c:pt idx="12">
                  <c:v>R13-P7</c:v>
                </c:pt>
                <c:pt idx="13">
                  <c:v>R10-P10</c:v>
                </c:pt>
              </c:strCache>
            </c:strRef>
          </c:cat>
          <c:val>
            <c:numRef>
              <c:f>Mechanical!$E$6:$E$19</c:f>
              <c:numCache>
                <c:formatCode>General</c:formatCode>
                <c:ptCount val="14"/>
                <c:pt idx="0">
                  <c:v>3116</c:v>
                </c:pt>
                <c:pt idx="1">
                  <c:v>2972</c:v>
                </c:pt>
                <c:pt idx="2">
                  <c:v>2689</c:v>
                </c:pt>
                <c:pt idx="3">
                  <c:v>2343</c:v>
                </c:pt>
                <c:pt idx="4">
                  <c:v>1958</c:v>
                </c:pt>
                <c:pt idx="5">
                  <c:v>2452</c:v>
                </c:pt>
                <c:pt idx="6">
                  <c:v>2069</c:v>
                </c:pt>
                <c:pt idx="7">
                  <c:v>1809</c:v>
                </c:pt>
                <c:pt idx="8">
                  <c:v>2701</c:v>
                </c:pt>
                <c:pt idx="9">
                  <c:v>2457</c:v>
                </c:pt>
                <c:pt idx="10">
                  <c:v>2207</c:v>
                </c:pt>
                <c:pt idx="11">
                  <c:v>2600</c:v>
                </c:pt>
                <c:pt idx="12">
                  <c:v>2204</c:v>
                </c:pt>
                <c:pt idx="13">
                  <c:v>1989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153-4075-A8ED-7AECDBC36EAC}"/>
            </c:ext>
          </c:extLst>
        </c:ser>
        <c:ser>
          <c:idx val="1"/>
          <c:order val="1"/>
          <c:tx>
            <c:v>28 days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Mechanical!$I$6:$I$19</c:f>
                <c:numCache>
                  <c:formatCode>General</c:formatCode>
                  <c:ptCount val="14"/>
                  <c:pt idx="0">
                    <c:v>136</c:v>
                  </c:pt>
                  <c:pt idx="1">
                    <c:v>29</c:v>
                  </c:pt>
                  <c:pt idx="2">
                    <c:v>32</c:v>
                  </c:pt>
                  <c:pt idx="3">
                    <c:v>46</c:v>
                  </c:pt>
                  <c:pt idx="4">
                    <c:v>77</c:v>
                  </c:pt>
                  <c:pt idx="5">
                    <c:v>95</c:v>
                  </c:pt>
                  <c:pt idx="6">
                    <c:v>100</c:v>
                  </c:pt>
                  <c:pt idx="7">
                    <c:v>52</c:v>
                  </c:pt>
                  <c:pt idx="8">
                    <c:v>72</c:v>
                  </c:pt>
                  <c:pt idx="9">
                    <c:v>85</c:v>
                  </c:pt>
                  <c:pt idx="10">
                    <c:v>71</c:v>
                  </c:pt>
                  <c:pt idx="11">
                    <c:v>36</c:v>
                  </c:pt>
                  <c:pt idx="12">
                    <c:v>27</c:v>
                  </c:pt>
                  <c:pt idx="13">
                    <c:v>95</c:v>
                  </c:pt>
                </c:numCache>
              </c:numRef>
            </c:plus>
            <c:minus>
              <c:numRef>
                <c:f>Mechanical!$I$6:$I$19</c:f>
                <c:numCache>
                  <c:formatCode>General</c:formatCode>
                  <c:ptCount val="14"/>
                  <c:pt idx="0">
                    <c:v>136</c:v>
                  </c:pt>
                  <c:pt idx="1">
                    <c:v>29</c:v>
                  </c:pt>
                  <c:pt idx="2">
                    <c:v>32</c:v>
                  </c:pt>
                  <c:pt idx="3">
                    <c:v>46</c:v>
                  </c:pt>
                  <c:pt idx="4">
                    <c:v>77</c:v>
                  </c:pt>
                  <c:pt idx="5">
                    <c:v>95</c:v>
                  </c:pt>
                  <c:pt idx="6">
                    <c:v>100</c:v>
                  </c:pt>
                  <c:pt idx="7">
                    <c:v>52</c:v>
                  </c:pt>
                  <c:pt idx="8">
                    <c:v>72</c:v>
                  </c:pt>
                  <c:pt idx="9">
                    <c:v>85</c:v>
                  </c:pt>
                  <c:pt idx="10">
                    <c:v>71</c:v>
                  </c:pt>
                  <c:pt idx="11">
                    <c:v>36</c:v>
                  </c:pt>
                  <c:pt idx="12">
                    <c:v>27</c:v>
                  </c:pt>
                  <c:pt idx="13">
                    <c:v>95</c:v>
                  </c:pt>
                </c:numCache>
              </c:numRef>
            </c:minus>
            <c:spPr>
              <a:ln>
                <a:solidFill>
                  <a:schemeClr val="tx2"/>
                </a:solidFill>
              </a:ln>
            </c:spPr>
          </c:errBars>
          <c:cat>
            <c:strRef>
              <c:f>Mechanical!$D$6:$D$19</c:f>
              <c:strCache>
                <c:ptCount val="14"/>
                <c:pt idx="0">
                  <c:v>F20</c:v>
                </c:pt>
                <c:pt idx="1">
                  <c:v>R20</c:v>
                </c:pt>
                <c:pt idx="2">
                  <c:v>F20-S95-G5</c:v>
                </c:pt>
                <c:pt idx="3">
                  <c:v>F20-S90-G10</c:v>
                </c:pt>
                <c:pt idx="4">
                  <c:v>F20-S85-G15</c:v>
                </c:pt>
                <c:pt idx="5">
                  <c:v>R20-S95-G5</c:v>
                </c:pt>
                <c:pt idx="6">
                  <c:v>R20-S90-G10</c:v>
                </c:pt>
                <c:pt idx="7">
                  <c:v>R20-S85-G15</c:v>
                </c:pt>
                <c:pt idx="8">
                  <c:v>F16-P4</c:v>
                </c:pt>
                <c:pt idx="9">
                  <c:v>F13-P7</c:v>
                </c:pt>
                <c:pt idx="10">
                  <c:v>F10-P10</c:v>
                </c:pt>
                <c:pt idx="11">
                  <c:v>R16-P4</c:v>
                </c:pt>
                <c:pt idx="12">
                  <c:v>R13-P7</c:v>
                </c:pt>
                <c:pt idx="13">
                  <c:v>R10-P10</c:v>
                </c:pt>
              </c:strCache>
            </c:strRef>
          </c:cat>
          <c:val>
            <c:numRef>
              <c:f>Mechanical!$F$6:$F$19</c:f>
              <c:numCache>
                <c:formatCode>General</c:formatCode>
                <c:ptCount val="14"/>
                <c:pt idx="0">
                  <c:v>4565</c:v>
                </c:pt>
                <c:pt idx="1">
                  <c:v>4392</c:v>
                </c:pt>
                <c:pt idx="2">
                  <c:v>3978</c:v>
                </c:pt>
                <c:pt idx="3">
                  <c:v>3499</c:v>
                </c:pt>
                <c:pt idx="4">
                  <c:v>2970</c:v>
                </c:pt>
                <c:pt idx="5">
                  <c:v>3746</c:v>
                </c:pt>
                <c:pt idx="6">
                  <c:v>3203</c:v>
                </c:pt>
                <c:pt idx="7">
                  <c:v>2759</c:v>
                </c:pt>
                <c:pt idx="8">
                  <c:v>4076</c:v>
                </c:pt>
                <c:pt idx="9">
                  <c:v>3681</c:v>
                </c:pt>
                <c:pt idx="10">
                  <c:v>3296</c:v>
                </c:pt>
                <c:pt idx="11">
                  <c:v>3896</c:v>
                </c:pt>
                <c:pt idx="12">
                  <c:v>3416</c:v>
                </c:pt>
                <c:pt idx="13">
                  <c:v>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53-4075-A8ED-7AECDBC36EAC}"/>
            </c:ext>
          </c:extLst>
        </c:ser>
        <c:ser>
          <c:idx val="2"/>
          <c:order val="2"/>
          <c:tx>
            <c:v>90 days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Mechanical!$J$6:$J$19</c:f>
                <c:numCache>
                  <c:formatCode>General</c:formatCode>
                  <c:ptCount val="14"/>
                  <c:pt idx="0">
                    <c:v>120</c:v>
                  </c:pt>
                  <c:pt idx="1">
                    <c:v>112</c:v>
                  </c:pt>
                  <c:pt idx="2">
                    <c:v>112</c:v>
                  </c:pt>
                  <c:pt idx="3">
                    <c:v>167</c:v>
                  </c:pt>
                  <c:pt idx="4">
                    <c:v>20</c:v>
                  </c:pt>
                  <c:pt idx="5">
                    <c:v>128</c:v>
                  </c:pt>
                  <c:pt idx="6">
                    <c:v>120</c:v>
                  </c:pt>
                  <c:pt idx="7">
                    <c:v>114</c:v>
                  </c:pt>
                  <c:pt idx="8">
                    <c:v>81</c:v>
                  </c:pt>
                  <c:pt idx="9">
                    <c:v>125</c:v>
                  </c:pt>
                  <c:pt idx="10">
                    <c:v>61</c:v>
                  </c:pt>
                  <c:pt idx="11">
                    <c:v>120</c:v>
                  </c:pt>
                  <c:pt idx="12">
                    <c:v>148</c:v>
                  </c:pt>
                  <c:pt idx="13">
                    <c:v>34</c:v>
                  </c:pt>
                </c:numCache>
              </c:numRef>
            </c:plus>
            <c:minus>
              <c:numRef>
                <c:f>Mechanical!$J$6:$J$19</c:f>
                <c:numCache>
                  <c:formatCode>General</c:formatCode>
                  <c:ptCount val="14"/>
                  <c:pt idx="0">
                    <c:v>120</c:v>
                  </c:pt>
                  <c:pt idx="1">
                    <c:v>112</c:v>
                  </c:pt>
                  <c:pt idx="2">
                    <c:v>112</c:v>
                  </c:pt>
                  <c:pt idx="3">
                    <c:v>167</c:v>
                  </c:pt>
                  <c:pt idx="4">
                    <c:v>20</c:v>
                  </c:pt>
                  <c:pt idx="5">
                    <c:v>128</c:v>
                  </c:pt>
                  <c:pt idx="6">
                    <c:v>120</c:v>
                  </c:pt>
                  <c:pt idx="7">
                    <c:v>114</c:v>
                  </c:pt>
                  <c:pt idx="8">
                    <c:v>81</c:v>
                  </c:pt>
                  <c:pt idx="9">
                    <c:v>125</c:v>
                  </c:pt>
                  <c:pt idx="10">
                    <c:v>61</c:v>
                  </c:pt>
                  <c:pt idx="11">
                    <c:v>120</c:v>
                  </c:pt>
                  <c:pt idx="12">
                    <c:v>148</c:v>
                  </c:pt>
                  <c:pt idx="13">
                    <c:v>34</c:v>
                  </c:pt>
                </c:numCache>
              </c:numRef>
            </c:minus>
            <c:spPr>
              <a:ln>
                <a:solidFill>
                  <a:schemeClr val="tx2"/>
                </a:solidFill>
              </a:ln>
            </c:spPr>
          </c:errBars>
          <c:cat>
            <c:strRef>
              <c:f>Mechanical!$D$6:$D$19</c:f>
              <c:strCache>
                <c:ptCount val="14"/>
                <c:pt idx="0">
                  <c:v>F20</c:v>
                </c:pt>
                <c:pt idx="1">
                  <c:v>R20</c:v>
                </c:pt>
                <c:pt idx="2">
                  <c:v>F20-S95-G5</c:v>
                </c:pt>
                <c:pt idx="3">
                  <c:v>F20-S90-G10</c:v>
                </c:pt>
                <c:pt idx="4">
                  <c:v>F20-S85-G15</c:v>
                </c:pt>
                <c:pt idx="5">
                  <c:v>R20-S95-G5</c:v>
                </c:pt>
                <c:pt idx="6">
                  <c:v>R20-S90-G10</c:v>
                </c:pt>
                <c:pt idx="7">
                  <c:v>R20-S85-G15</c:v>
                </c:pt>
                <c:pt idx="8">
                  <c:v>F16-P4</c:v>
                </c:pt>
                <c:pt idx="9">
                  <c:v>F13-P7</c:v>
                </c:pt>
                <c:pt idx="10">
                  <c:v>F10-P10</c:v>
                </c:pt>
                <c:pt idx="11">
                  <c:v>R16-P4</c:v>
                </c:pt>
                <c:pt idx="12">
                  <c:v>R13-P7</c:v>
                </c:pt>
                <c:pt idx="13">
                  <c:v>R10-P10</c:v>
                </c:pt>
              </c:strCache>
            </c:strRef>
          </c:cat>
          <c:val>
            <c:numRef>
              <c:f>Mechanical!$G$6:$G$19</c:f>
              <c:numCache>
                <c:formatCode>General</c:formatCode>
                <c:ptCount val="14"/>
                <c:pt idx="0">
                  <c:v>5587</c:v>
                </c:pt>
                <c:pt idx="1">
                  <c:v>5694</c:v>
                </c:pt>
                <c:pt idx="2">
                  <c:v>4715</c:v>
                </c:pt>
                <c:pt idx="3">
                  <c:v>4181</c:v>
                </c:pt>
                <c:pt idx="4">
                  <c:v>3529</c:v>
                </c:pt>
                <c:pt idx="5">
                  <c:v>4891</c:v>
                </c:pt>
                <c:pt idx="6">
                  <c:v>4205</c:v>
                </c:pt>
                <c:pt idx="7">
                  <c:v>3675</c:v>
                </c:pt>
                <c:pt idx="8">
                  <c:v>4912</c:v>
                </c:pt>
                <c:pt idx="9">
                  <c:v>4467</c:v>
                </c:pt>
                <c:pt idx="10">
                  <c:v>3998</c:v>
                </c:pt>
                <c:pt idx="11">
                  <c:v>5001</c:v>
                </c:pt>
                <c:pt idx="12">
                  <c:v>4531</c:v>
                </c:pt>
                <c:pt idx="13">
                  <c:v>4062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153-4075-A8ED-7AECDBC36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20633632"/>
        <c:axId val="1620620320"/>
      </c:barChart>
      <c:catAx>
        <c:axId val="162063363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/>
                  <a:t>Mixture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20620320"/>
        <c:crosses val="autoZero"/>
        <c:auto val="1"/>
        <c:lblAlgn val="ctr"/>
        <c:lblOffset val="100"/>
        <c:noMultiLvlLbl val="0"/>
      </c:catAx>
      <c:valAx>
        <c:axId val="1620620320"/>
        <c:scaling>
          <c:orientation val="minMax"/>
          <c:max val="6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Compressive strength (psi)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2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20633632"/>
        <c:crosses val="autoZero"/>
        <c:crossBetween val="between"/>
        <c:minorUnit val="50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6703116879197377"/>
          <c:y val="4.5441996084920541E-2"/>
          <c:w val="0.30606527559273411"/>
          <c:h val="5.940330280439895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7-4504-9DC9-650505CE7C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7-4504-9DC9-650505CE7C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7-4504-9DC9-650505CE7C3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7-4504-9DC9-650505CE7C3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7-4504-9DC9-650505CE7C3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7-4504-9DC9-650505CE7C3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7-4504-9DC9-650505CE7C3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3F7-4504-9DC9-650505CE7C3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3F7-4504-9DC9-650505CE7C3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3F7-4504-9DC9-650505CE7C3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3F7-4504-9DC9-650505CE7C3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3F7-4504-9DC9-650505CE7C3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3F7-4504-9DC9-650505CE7C3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3F7-4504-9DC9-650505CE7C30}"/>
              </c:ext>
            </c:extLst>
          </c:dPt>
          <c:errBars>
            <c:errBarType val="both"/>
            <c:errValType val="cust"/>
            <c:noEndCap val="0"/>
            <c:plus>
              <c:numRef>
                <c:f>Mechanical!$I$32:$I$45</c:f>
                <c:numCache>
                  <c:formatCode>General</c:formatCode>
                  <c:ptCount val="14"/>
                  <c:pt idx="0">
                    <c:v>20</c:v>
                  </c:pt>
                  <c:pt idx="1">
                    <c:v>15</c:v>
                  </c:pt>
                  <c:pt idx="2">
                    <c:v>12</c:v>
                  </c:pt>
                  <c:pt idx="3">
                    <c:v>10</c:v>
                  </c:pt>
                  <c:pt idx="4">
                    <c:v>3</c:v>
                  </c:pt>
                  <c:pt idx="5">
                    <c:v>15</c:v>
                  </c:pt>
                  <c:pt idx="6">
                    <c:v>13</c:v>
                  </c:pt>
                  <c:pt idx="7">
                    <c:v>10</c:v>
                  </c:pt>
                  <c:pt idx="8">
                    <c:v>11</c:v>
                  </c:pt>
                  <c:pt idx="9">
                    <c:v>14</c:v>
                  </c:pt>
                  <c:pt idx="10">
                    <c:v>6</c:v>
                  </c:pt>
                  <c:pt idx="11">
                    <c:v>11</c:v>
                  </c:pt>
                  <c:pt idx="12">
                    <c:v>6</c:v>
                  </c:pt>
                  <c:pt idx="13">
                    <c:v>13</c:v>
                  </c:pt>
                </c:numCache>
              </c:numRef>
            </c:plus>
            <c:minus>
              <c:numRef>
                <c:f>Mechanical!$I$32:$I$45</c:f>
                <c:numCache>
                  <c:formatCode>General</c:formatCode>
                  <c:ptCount val="14"/>
                  <c:pt idx="0">
                    <c:v>20</c:v>
                  </c:pt>
                  <c:pt idx="1">
                    <c:v>15</c:v>
                  </c:pt>
                  <c:pt idx="2">
                    <c:v>12</c:v>
                  </c:pt>
                  <c:pt idx="3">
                    <c:v>10</c:v>
                  </c:pt>
                  <c:pt idx="4">
                    <c:v>3</c:v>
                  </c:pt>
                  <c:pt idx="5">
                    <c:v>15</c:v>
                  </c:pt>
                  <c:pt idx="6">
                    <c:v>13</c:v>
                  </c:pt>
                  <c:pt idx="7">
                    <c:v>10</c:v>
                  </c:pt>
                  <c:pt idx="8">
                    <c:v>11</c:v>
                  </c:pt>
                  <c:pt idx="9">
                    <c:v>14</c:v>
                  </c:pt>
                  <c:pt idx="10">
                    <c:v>6</c:v>
                  </c:pt>
                  <c:pt idx="11">
                    <c:v>11</c:v>
                  </c:pt>
                  <c:pt idx="12">
                    <c:v>6</c:v>
                  </c:pt>
                  <c:pt idx="13">
                    <c:v>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Mechanical!$D$32:$D$45</c:f>
              <c:strCache>
                <c:ptCount val="14"/>
                <c:pt idx="0">
                  <c:v>F20</c:v>
                </c:pt>
                <c:pt idx="1">
                  <c:v>R20</c:v>
                </c:pt>
                <c:pt idx="2">
                  <c:v>F20-S95-G5</c:v>
                </c:pt>
                <c:pt idx="3">
                  <c:v>F20-S90-G10</c:v>
                </c:pt>
                <c:pt idx="4">
                  <c:v>F20-S85-G15</c:v>
                </c:pt>
                <c:pt idx="5">
                  <c:v>R20-S95-G5</c:v>
                </c:pt>
                <c:pt idx="6">
                  <c:v>R20-S90-G10</c:v>
                </c:pt>
                <c:pt idx="7">
                  <c:v>R20-S85-G15</c:v>
                </c:pt>
                <c:pt idx="8">
                  <c:v>F16-P4</c:v>
                </c:pt>
                <c:pt idx="9">
                  <c:v>F13-P7</c:v>
                </c:pt>
                <c:pt idx="10">
                  <c:v>F10-P10</c:v>
                </c:pt>
                <c:pt idx="11">
                  <c:v>R16-P4</c:v>
                </c:pt>
                <c:pt idx="12">
                  <c:v>R13-P7</c:v>
                </c:pt>
                <c:pt idx="13">
                  <c:v>R10-P10</c:v>
                </c:pt>
              </c:strCache>
            </c:strRef>
          </c:cat>
          <c:val>
            <c:numRef>
              <c:f>Mechanical!$F$32:$F$45</c:f>
              <c:numCache>
                <c:formatCode>General</c:formatCode>
                <c:ptCount val="14"/>
                <c:pt idx="0">
                  <c:v>446</c:v>
                </c:pt>
                <c:pt idx="1">
                  <c:v>422</c:v>
                </c:pt>
                <c:pt idx="2">
                  <c:v>374</c:v>
                </c:pt>
                <c:pt idx="3">
                  <c:v>330</c:v>
                </c:pt>
                <c:pt idx="4">
                  <c:v>285</c:v>
                </c:pt>
                <c:pt idx="5">
                  <c:v>352</c:v>
                </c:pt>
                <c:pt idx="6">
                  <c:v>312</c:v>
                </c:pt>
                <c:pt idx="7">
                  <c:v>262</c:v>
                </c:pt>
                <c:pt idx="8">
                  <c:v>384</c:v>
                </c:pt>
                <c:pt idx="9">
                  <c:v>356</c:v>
                </c:pt>
                <c:pt idx="10">
                  <c:v>323</c:v>
                </c:pt>
                <c:pt idx="11">
                  <c:v>361</c:v>
                </c:pt>
                <c:pt idx="12">
                  <c:v>331</c:v>
                </c:pt>
                <c:pt idx="13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3F7-4504-9DC9-650505CE7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20633632"/>
        <c:axId val="1620620320"/>
      </c:barChart>
      <c:catAx>
        <c:axId val="162063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Mixture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20320"/>
        <c:crosses val="autoZero"/>
        <c:auto val="1"/>
        <c:lblAlgn val="ctr"/>
        <c:lblOffset val="100"/>
        <c:noMultiLvlLbl val="0"/>
      </c:catAx>
      <c:valAx>
        <c:axId val="1620620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Tensile strength (psi)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33632"/>
        <c:crosses val="autoZero"/>
        <c:crossBetween val="between"/>
        <c:majorUnit val="100"/>
        <c:minorUnit val="50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34-4114-955E-07D1F4B376C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34-4114-955E-07D1F4B376C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34-4114-955E-07D1F4B376C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34-4114-955E-07D1F4B376C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F34-4114-955E-07D1F4B376C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F34-4114-955E-07D1F4B376C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F34-4114-955E-07D1F4B376C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F34-4114-955E-07D1F4B376C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F34-4114-955E-07D1F4B376C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F34-4114-955E-07D1F4B376C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F34-4114-955E-07D1F4B376C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F34-4114-955E-07D1F4B376C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F34-4114-955E-07D1F4B376C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F34-4114-955E-07D1F4B376C8}"/>
              </c:ext>
            </c:extLst>
          </c:dPt>
          <c:errBars>
            <c:errBarType val="both"/>
            <c:errValType val="cust"/>
            <c:noEndCap val="0"/>
            <c:plus>
              <c:numRef>
                <c:f>Mechanical!$I$56:$I$69</c:f>
                <c:numCache>
                  <c:formatCode>General</c:formatCode>
                  <c:ptCount val="14"/>
                  <c:pt idx="0">
                    <c:v>21</c:v>
                  </c:pt>
                  <c:pt idx="1">
                    <c:v>16</c:v>
                  </c:pt>
                  <c:pt idx="2">
                    <c:v>6</c:v>
                  </c:pt>
                  <c:pt idx="3">
                    <c:v>13</c:v>
                  </c:pt>
                  <c:pt idx="4">
                    <c:v>13</c:v>
                  </c:pt>
                  <c:pt idx="5">
                    <c:v>14</c:v>
                  </c:pt>
                  <c:pt idx="6">
                    <c:v>8</c:v>
                  </c:pt>
                  <c:pt idx="7">
                    <c:v>13</c:v>
                  </c:pt>
                  <c:pt idx="8">
                    <c:v>10</c:v>
                  </c:pt>
                  <c:pt idx="9">
                    <c:v>19</c:v>
                  </c:pt>
                  <c:pt idx="10">
                    <c:v>16</c:v>
                  </c:pt>
                  <c:pt idx="11">
                    <c:v>13</c:v>
                  </c:pt>
                  <c:pt idx="12">
                    <c:v>16</c:v>
                  </c:pt>
                  <c:pt idx="13">
                    <c:v>10</c:v>
                  </c:pt>
                </c:numCache>
              </c:numRef>
            </c:plus>
            <c:minus>
              <c:numRef>
                <c:f>Mechanical!$I$56:$I$69</c:f>
                <c:numCache>
                  <c:formatCode>General</c:formatCode>
                  <c:ptCount val="14"/>
                  <c:pt idx="0">
                    <c:v>21</c:v>
                  </c:pt>
                  <c:pt idx="1">
                    <c:v>16</c:v>
                  </c:pt>
                  <c:pt idx="2">
                    <c:v>6</c:v>
                  </c:pt>
                  <c:pt idx="3">
                    <c:v>13</c:v>
                  </c:pt>
                  <c:pt idx="4">
                    <c:v>13</c:v>
                  </c:pt>
                  <c:pt idx="5">
                    <c:v>14</c:v>
                  </c:pt>
                  <c:pt idx="6">
                    <c:v>8</c:v>
                  </c:pt>
                  <c:pt idx="7">
                    <c:v>13</c:v>
                  </c:pt>
                  <c:pt idx="8">
                    <c:v>10</c:v>
                  </c:pt>
                  <c:pt idx="9">
                    <c:v>19</c:v>
                  </c:pt>
                  <c:pt idx="10">
                    <c:v>16</c:v>
                  </c:pt>
                  <c:pt idx="11">
                    <c:v>13</c:v>
                  </c:pt>
                  <c:pt idx="12">
                    <c:v>16</c:v>
                  </c:pt>
                  <c:pt idx="13">
                    <c:v>10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Mechanical!$D$56:$D$69</c:f>
              <c:strCache>
                <c:ptCount val="14"/>
                <c:pt idx="0">
                  <c:v>F20</c:v>
                </c:pt>
                <c:pt idx="1">
                  <c:v>R20</c:v>
                </c:pt>
                <c:pt idx="2">
                  <c:v>F20-S95-G5</c:v>
                </c:pt>
                <c:pt idx="3">
                  <c:v>F20-S90-G10</c:v>
                </c:pt>
                <c:pt idx="4">
                  <c:v>F20-S85-G15</c:v>
                </c:pt>
                <c:pt idx="5">
                  <c:v>R20-S95-G5</c:v>
                </c:pt>
                <c:pt idx="6">
                  <c:v>R20-S90-G10</c:v>
                </c:pt>
                <c:pt idx="7">
                  <c:v>R20-S85-G15</c:v>
                </c:pt>
                <c:pt idx="8">
                  <c:v>F16-P4</c:v>
                </c:pt>
                <c:pt idx="9">
                  <c:v>F13-P7</c:v>
                </c:pt>
                <c:pt idx="10">
                  <c:v>F10-P10</c:v>
                </c:pt>
                <c:pt idx="11">
                  <c:v>R16-P4</c:v>
                </c:pt>
                <c:pt idx="12">
                  <c:v>R13-P7</c:v>
                </c:pt>
                <c:pt idx="13">
                  <c:v>R10-P10</c:v>
                </c:pt>
              </c:strCache>
            </c:strRef>
          </c:cat>
          <c:val>
            <c:numRef>
              <c:f>Mechanical!$F$56:$F$69</c:f>
              <c:numCache>
                <c:formatCode>General</c:formatCode>
                <c:ptCount val="14"/>
                <c:pt idx="0">
                  <c:v>533</c:v>
                </c:pt>
                <c:pt idx="1">
                  <c:v>512</c:v>
                </c:pt>
                <c:pt idx="2">
                  <c:v>461</c:v>
                </c:pt>
                <c:pt idx="3">
                  <c:v>411</c:v>
                </c:pt>
                <c:pt idx="4">
                  <c:v>354</c:v>
                </c:pt>
                <c:pt idx="5">
                  <c:v>439</c:v>
                </c:pt>
                <c:pt idx="6">
                  <c:v>382</c:v>
                </c:pt>
                <c:pt idx="7">
                  <c:v>326</c:v>
                </c:pt>
                <c:pt idx="8">
                  <c:v>471</c:v>
                </c:pt>
                <c:pt idx="9">
                  <c:v>434</c:v>
                </c:pt>
                <c:pt idx="10">
                  <c:v>391</c:v>
                </c:pt>
                <c:pt idx="11">
                  <c:v>443</c:v>
                </c:pt>
                <c:pt idx="12">
                  <c:v>403</c:v>
                </c:pt>
                <c:pt idx="13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F34-4114-955E-07D1F4B37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20633632"/>
        <c:axId val="1620620320"/>
      </c:barChart>
      <c:catAx>
        <c:axId val="162063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Mixture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20320"/>
        <c:crosses val="autoZero"/>
        <c:auto val="1"/>
        <c:lblAlgn val="ctr"/>
        <c:lblOffset val="100"/>
        <c:noMultiLvlLbl val="0"/>
      </c:catAx>
      <c:valAx>
        <c:axId val="1620620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Flexural strength (psi)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33632"/>
        <c:crosses val="autoZero"/>
        <c:crossBetween val="between"/>
        <c:majorUnit val="100"/>
        <c:minorUnit val="50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E8-4A48-AEC2-5FD7F7FED6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E8-4A48-AEC2-5FD7F7FED6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E8-4A48-AEC2-5FD7F7FED6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E8-4A48-AEC2-5FD7F7FED68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E8-4A48-AEC2-5FD7F7FED68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E8-4A48-AEC2-5FD7F7FED68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0E8-4A48-AEC2-5FD7F7FED68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0E8-4A48-AEC2-5FD7F7FED68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0E8-4A48-AEC2-5FD7F7FED68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0E8-4A48-AEC2-5FD7F7FED68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0E8-4A48-AEC2-5FD7F7FED68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0E8-4A48-AEC2-5FD7F7FED68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0E8-4A48-AEC2-5FD7F7FED68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0E8-4A48-AEC2-5FD7F7FED680}"/>
              </c:ext>
            </c:extLst>
          </c:dPt>
          <c:cat>
            <c:strRef>
              <c:f>Mechanical!$D$80:$D$93</c:f>
              <c:strCache>
                <c:ptCount val="14"/>
                <c:pt idx="0">
                  <c:v>F20</c:v>
                </c:pt>
                <c:pt idx="1">
                  <c:v>R20</c:v>
                </c:pt>
                <c:pt idx="2">
                  <c:v>F20-S95-G5</c:v>
                </c:pt>
                <c:pt idx="3">
                  <c:v>F20-S90-G10</c:v>
                </c:pt>
                <c:pt idx="4">
                  <c:v>F20-S85-G15</c:v>
                </c:pt>
                <c:pt idx="5">
                  <c:v>R20-S95-G5</c:v>
                </c:pt>
                <c:pt idx="6">
                  <c:v>R20-S90-G10</c:v>
                </c:pt>
                <c:pt idx="7">
                  <c:v>R20-S85-G15</c:v>
                </c:pt>
                <c:pt idx="8">
                  <c:v>F16-P4</c:v>
                </c:pt>
                <c:pt idx="9">
                  <c:v>F13-P7</c:v>
                </c:pt>
                <c:pt idx="10">
                  <c:v>F10-P10</c:v>
                </c:pt>
                <c:pt idx="11">
                  <c:v>R16-P4</c:v>
                </c:pt>
                <c:pt idx="12">
                  <c:v>R13-P7</c:v>
                </c:pt>
                <c:pt idx="13">
                  <c:v>R10-P10</c:v>
                </c:pt>
              </c:strCache>
            </c:strRef>
          </c:cat>
          <c:val>
            <c:numRef>
              <c:f>Mechanical!$F$80:$F$93</c:f>
              <c:numCache>
                <c:formatCode>General</c:formatCode>
                <c:ptCount val="14"/>
                <c:pt idx="0">
                  <c:v>28457</c:v>
                </c:pt>
                <c:pt idx="1">
                  <c:v>27605</c:v>
                </c:pt>
                <c:pt idx="2">
                  <c:v>26114</c:v>
                </c:pt>
                <c:pt idx="3">
                  <c:v>24449</c:v>
                </c:pt>
                <c:pt idx="4">
                  <c:v>23187</c:v>
                </c:pt>
                <c:pt idx="5">
                  <c:v>25241</c:v>
                </c:pt>
                <c:pt idx="6">
                  <c:v>24242</c:v>
                </c:pt>
                <c:pt idx="7">
                  <c:v>22153</c:v>
                </c:pt>
                <c:pt idx="8">
                  <c:v>26840</c:v>
                </c:pt>
                <c:pt idx="9">
                  <c:v>25127</c:v>
                </c:pt>
                <c:pt idx="10">
                  <c:v>24025</c:v>
                </c:pt>
                <c:pt idx="11">
                  <c:v>26409</c:v>
                </c:pt>
                <c:pt idx="12">
                  <c:v>25113</c:v>
                </c:pt>
                <c:pt idx="13">
                  <c:v>23916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0E8-4A48-AEC2-5FD7F7FED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20633632"/>
        <c:axId val="1620620320"/>
      </c:barChart>
      <c:catAx>
        <c:axId val="162063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Mixture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20320"/>
        <c:crosses val="autoZero"/>
        <c:auto val="1"/>
        <c:lblAlgn val="ctr"/>
        <c:lblOffset val="100"/>
        <c:noMultiLvlLbl val="0"/>
      </c:catAx>
      <c:valAx>
        <c:axId val="1620620320"/>
        <c:scaling>
          <c:orientation val="minMax"/>
          <c:min val="12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Elastic</a:t>
                </a:r>
                <a:r>
                  <a:rPr lang="en-US" baseline="0" dirty="0"/>
                  <a:t> modulus</a:t>
                </a:r>
                <a:r>
                  <a:rPr lang="en-US" dirty="0"/>
                  <a:t> (MPa)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633632"/>
        <c:crosses val="autoZero"/>
        <c:crossBetween val="between"/>
        <c:majorUnit val="3000"/>
        <c:minorUnit val="1500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2427986596018"/>
          <c:y val="3.8194444444444448E-2"/>
          <c:w val="0.83568377655623249"/>
          <c:h val="0.80829259623797023"/>
        </c:manualLayout>
      </c:layout>
      <c:scatterChart>
        <c:scatterStyle val="smoothMarker"/>
        <c:varyColors val="0"/>
        <c:ser>
          <c:idx val="0"/>
          <c:order val="0"/>
          <c:tx>
            <c:v>F20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'F20'!$S$13:$S$21</c:f>
                <c:numCache>
                  <c:formatCode>General</c:formatCode>
                  <c:ptCount val="9"/>
                  <c:pt idx="1">
                    <c:v>1.414213562373138E-3</c:v>
                  </c:pt>
                  <c:pt idx="2">
                    <c:v>1.4142135623731356E-3</c:v>
                  </c:pt>
                  <c:pt idx="3">
                    <c:v>7.0710678118666591E-4</c:v>
                  </c:pt>
                  <c:pt idx="4">
                    <c:v>1.4142135623731403E-3</c:v>
                  </c:pt>
                  <c:pt idx="5">
                    <c:v>1.4142135623731403E-3</c:v>
                  </c:pt>
                  <c:pt idx="6">
                    <c:v>7.0710678118666092E-4</c:v>
                  </c:pt>
                  <c:pt idx="7">
                    <c:v>7.0710678118666092E-4</c:v>
                  </c:pt>
                  <c:pt idx="8">
                    <c:v>7.0710678118666591E-4</c:v>
                  </c:pt>
                </c:numCache>
              </c:numRef>
            </c:plus>
            <c:minus>
              <c:numRef>
                <c:f>'F20'!$S$13:$S$21</c:f>
                <c:numCache>
                  <c:formatCode>General</c:formatCode>
                  <c:ptCount val="9"/>
                  <c:pt idx="1">
                    <c:v>1.414213562373138E-3</c:v>
                  </c:pt>
                  <c:pt idx="2">
                    <c:v>1.4142135623731356E-3</c:v>
                  </c:pt>
                  <c:pt idx="3">
                    <c:v>7.0710678118666591E-4</c:v>
                  </c:pt>
                  <c:pt idx="4">
                    <c:v>1.4142135623731403E-3</c:v>
                  </c:pt>
                  <c:pt idx="5">
                    <c:v>1.4142135623731403E-3</c:v>
                  </c:pt>
                  <c:pt idx="6">
                    <c:v>7.0710678118666092E-4</c:v>
                  </c:pt>
                  <c:pt idx="7">
                    <c:v>7.0710678118666092E-4</c:v>
                  </c:pt>
                  <c:pt idx="8">
                    <c:v>7.0710678118666591E-4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2"/>
                </a:solidFill>
                <a:round/>
              </a:ln>
              <a:effectLst/>
            </c:spPr>
          </c:errBars>
          <c:xVal>
            <c:numRef>
              <c:f>'F20'!$C$13:$C$21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</c:numCache>
            </c:numRef>
          </c:xVal>
          <c:yVal>
            <c:numRef>
              <c:f>'F20'!$M$13:$M$21</c:f>
              <c:numCache>
                <c:formatCode>General</c:formatCode>
                <c:ptCount val="9"/>
                <c:pt idx="0">
                  <c:v>0</c:v>
                </c:pt>
                <c:pt idx="1">
                  <c:v>2.5500000000000106E-2</c:v>
                </c:pt>
                <c:pt idx="2">
                  <c:v>3.4999999999999892E-2</c:v>
                </c:pt>
                <c:pt idx="3">
                  <c:v>4.6000000000000069E-2</c:v>
                </c:pt>
                <c:pt idx="4">
                  <c:v>4.9999999999999906E-2</c:v>
                </c:pt>
                <c:pt idx="5">
                  <c:v>5.400000000000002E-2</c:v>
                </c:pt>
                <c:pt idx="6">
                  <c:v>5.850000000000008E-2</c:v>
                </c:pt>
                <c:pt idx="7">
                  <c:v>6.2499999999999917E-2</c:v>
                </c:pt>
                <c:pt idx="8">
                  <c:v>6.5499999999999864E-2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88-4552-82BD-602CEC2EB78A}"/>
            </c:ext>
          </c:extLst>
        </c:ser>
        <c:ser>
          <c:idx val="1"/>
          <c:order val="1"/>
          <c:tx>
            <c:v>F16-P4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'F16-P4'!$S$13:$S$21</c:f>
                <c:numCache>
                  <c:formatCode>General</c:formatCode>
                  <c:ptCount val="9"/>
                  <c:pt idx="1">
                    <c:v>7.0710678118646967E-4</c:v>
                  </c:pt>
                  <c:pt idx="2">
                    <c:v>1.4142135623729393E-3</c:v>
                  </c:pt>
                  <c:pt idx="3">
                    <c:v>7.0710678118646967E-4</c:v>
                  </c:pt>
                  <c:pt idx="4">
                    <c:v>1.4142135623729393E-3</c:v>
                  </c:pt>
                  <c:pt idx="5">
                    <c:v>7.0710678118646967E-4</c:v>
                  </c:pt>
                  <c:pt idx="6">
                    <c:v>1.4142135623731258E-3</c:v>
                  </c:pt>
                  <c:pt idx="7">
                    <c:v>7.0710678118646479E-4</c:v>
                  </c:pt>
                  <c:pt idx="8">
                    <c:v>1.4142135623731356E-3</c:v>
                  </c:pt>
                </c:numCache>
              </c:numRef>
            </c:plus>
            <c:minus>
              <c:numRef>
                <c:f>'F16-P4'!$S$13:$S$21</c:f>
                <c:numCache>
                  <c:formatCode>General</c:formatCode>
                  <c:ptCount val="9"/>
                  <c:pt idx="1">
                    <c:v>7.0710678118646967E-4</c:v>
                  </c:pt>
                  <c:pt idx="2">
                    <c:v>1.4142135623729393E-3</c:v>
                  </c:pt>
                  <c:pt idx="3">
                    <c:v>7.0710678118646967E-4</c:v>
                  </c:pt>
                  <c:pt idx="4">
                    <c:v>1.4142135623729393E-3</c:v>
                  </c:pt>
                  <c:pt idx="5">
                    <c:v>7.0710678118646967E-4</c:v>
                  </c:pt>
                  <c:pt idx="6">
                    <c:v>1.4142135623731258E-3</c:v>
                  </c:pt>
                  <c:pt idx="7">
                    <c:v>7.0710678118646479E-4</c:v>
                  </c:pt>
                  <c:pt idx="8">
                    <c:v>1.4142135623731356E-3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2"/>
                </a:solidFill>
                <a:round/>
              </a:ln>
              <a:effectLst/>
            </c:spPr>
          </c:errBars>
          <c:xVal>
            <c:numRef>
              <c:f>'F16-P4'!$C$13:$C$21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</c:numCache>
            </c:numRef>
          </c:xVal>
          <c:yVal>
            <c:numRef>
              <c:f>'F16-P4'!$M$13:$M$21</c:f>
              <c:numCache>
                <c:formatCode>General</c:formatCode>
                <c:ptCount val="9"/>
                <c:pt idx="0">
                  <c:v>0</c:v>
                </c:pt>
                <c:pt idx="1">
                  <c:v>2.2000000000000075E-2</c:v>
                </c:pt>
                <c:pt idx="2">
                  <c:v>3.2000000000000084E-2</c:v>
                </c:pt>
                <c:pt idx="3">
                  <c:v>4.3500000000000205E-2</c:v>
                </c:pt>
                <c:pt idx="4">
                  <c:v>4.7000000000000097E-2</c:v>
                </c:pt>
                <c:pt idx="5">
                  <c:v>5.1500000000000157E-2</c:v>
                </c:pt>
                <c:pt idx="6">
                  <c:v>5.5000000000000188E-2</c:v>
                </c:pt>
                <c:pt idx="7">
                  <c:v>5.8499999999999941E-2</c:v>
                </c:pt>
                <c:pt idx="8">
                  <c:v>6.1999999999999972E-2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88-4552-82BD-602CEC2EB78A}"/>
            </c:ext>
          </c:extLst>
        </c:ser>
        <c:ser>
          <c:idx val="2"/>
          <c:order val="2"/>
          <c:tx>
            <c:v>F13-P7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'F13-P7'!$S$13:$S$21</c:f>
                <c:numCache>
                  <c:formatCode>General</c:formatCode>
                  <c:ptCount val="9"/>
                  <c:pt idx="1">
                    <c:v>7.0710678118666591E-4</c:v>
                  </c:pt>
                  <c:pt idx="2">
                    <c:v>0</c:v>
                  </c:pt>
                  <c:pt idx="3">
                    <c:v>7.0710678118646967E-4</c:v>
                  </c:pt>
                  <c:pt idx="4">
                    <c:v>1.4142135623731356E-3</c:v>
                  </c:pt>
                  <c:pt idx="5">
                    <c:v>7.0710678118646967E-4</c:v>
                  </c:pt>
                  <c:pt idx="6">
                    <c:v>7.0710678118646967E-4</c:v>
                  </c:pt>
                  <c:pt idx="7">
                    <c:v>7.0710678118646967E-4</c:v>
                  </c:pt>
                  <c:pt idx="8">
                    <c:v>1.4142135623731258E-3</c:v>
                  </c:pt>
                </c:numCache>
              </c:numRef>
            </c:plus>
            <c:minus>
              <c:numRef>
                <c:f>'F13-P7'!$S$13:$S$21</c:f>
                <c:numCache>
                  <c:formatCode>General</c:formatCode>
                  <c:ptCount val="9"/>
                  <c:pt idx="1">
                    <c:v>7.0710678118666591E-4</c:v>
                  </c:pt>
                  <c:pt idx="2">
                    <c:v>0</c:v>
                  </c:pt>
                  <c:pt idx="3">
                    <c:v>7.0710678118646967E-4</c:v>
                  </c:pt>
                  <c:pt idx="4">
                    <c:v>1.4142135623731356E-3</c:v>
                  </c:pt>
                  <c:pt idx="5">
                    <c:v>7.0710678118646967E-4</c:v>
                  </c:pt>
                  <c:pt idx="6">
                    <c:v>7.0710678118646967E-4</c:v>
                  </c:pt>
                  <c:pt idx="7">
                    <c:v>7.0710678118646967E-4</c:v>
                  </c:pt>
                  <c:pt idx="8">
                    <c:v>1.4142135623731258E-3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2"/>
                </a:solidFill>
                <a:round/>
              </a:ln>
              <a:effectLst/>
            </c:spPr>
          </c:errBars>
          <c:xVal>
            <c:numRef>
              <c:f>'F13-P7'!$C$13:$C$21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</c:numCache>
            </c:numRef>
          </c:xVal>
          <c:yVal>
            <c:numRef>
              <c:f>'F13-P7'!$M$13:$M$21</c:f>
              <c:numCache>
                <c:formatCode>General</c:formatCode>
                <c:ptCount val="9"/>
                <c:pt idx="0">
                  <c:v>0</c:v>
                </c:pt>
                <c:pt idx="1">
                  <c:v>1.8999999999999989E-2</c:v>
                </c:pt>
                <c:pt idx="2">
                  <c:v>2.9000000000000137E-2</c:v>
                </c:pt>
                <c:pt idx="3">
                  <c:v>3.9500000000000091E-2</c:v>
                </c:pt>
                <c:pt idx="4">
                  <c:v>4.3000000000000121E-2</c:v>
                </c:pt>
                <c:pt idx="5">
                  <c:v>4.7500000000000042E-2</c:v>
                </c:pt>
                <c:pt idx="6">
                  <c:v>5.1500000000000157E-2</c:v>
                </c:pt>
                <c:pt idx="7">
                  <c:v>5.5499999999999994E-2</c:v>
                </c:pt>
                <c:pt idx="8">
                  <c:v>5.9000000000000025E-2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B88-4552-82BD-602CEC2EB78A}"/>
            </c:ext>
          </c:extLst>
        </c:ser>
        <c:ser>
          <c:idx val="3"/>
          <c:order val="3"/>
          <c:tx>
            <c:v>F10-P10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'F10-P10'!$S$13:$S$21</c:f>
                <c:numCache>
                  <c:formatCode>General</c:formatCode>
                  <c:ptCount val="9"/>
                  <c:pt idx="1">
                    <c:v>7.0710678118666472E-4</c:v>
                  </c:pt>
                  <c:pt idx="2">
                    <c:v>1.414213562373138E-3</c:v>
                  </c:pt>
                  <c:pt idx="3">
                    <c:v>2.1213203435596051E-3</c:v>
                  </c:pt>
                  <c:pt idx="4">
                    <c:v>1.4142135623731356E-3</c:v>
                  </c:pt>
                  <c:pt idx="5">
                    <c:v>1.4142135623731356E-3</c:v>
                  </c:pt>
                  <c:pt idx="6">
                    <c:v>7.0710678118646479E-4</c:v>
                  </c:pt>
                  <c:pt idx="7">
                    <c:v>7.0710678118666591E-4</c:v>
                  </c:pt>
                  <c:pt idx="8">
                    <c:v>7.0710678118666092E-4</c:v>
                  </c:pt>
                </c:numCache>
              </c:numRef>
            </c:plus>
            <c:minus>
              <c:numRef>
                <c:f>'F10-P10'!$S$13:$S$21</c:f>
                <c:numCache>
                  <c:formatCode>General</c:formatCode>
                  <c:ptCount val="9"/>
                  <c:pt idx="1">
                    <c:v>7.0710678118666472E-4</c:v>
                  </c:pt>
                  <c:pt idx="2">
                    <c:v>1.414213562373138E-3</c:v>
                  </c:pt>
                  <c:pt idx="3">
                    <c:v>2.1213203435596051E-3</c:v>
                  </c:pt>
                  <c:pt idx="4">
                    <c:v>1.4142135623731356E-3</c:v>
                  </c:pt>
                  <c:pt idx="5">
                    <c:v>1.4142135623731356E-3</c:v>
                  </c:pt>
                  <c:pt idx="6">
                    <c:v>7.0710678118646479E-4</c:v>
                  </c:pt>
                  <c:pt idx="7">
                    <c:v>7.0710678118666591E-4</c:v>
                  </c:pt>
                  <c:pt idx="8">
                    <c:v>7.0710678118666092E-4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2"/>
                </a:solidFill>
                <a:round/>
              </a:ln>
              <a:effectLst/>
            </c:spPr>
          </c:errBars>
          <c:xVal>
            <c:numRef>
              <c:f>'F10-P10'!$C$13:$C$21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</c:numCache>
            </c:numRef>
          </c:xVal>
          <c:yVal>
            <c:numRef>
              <c:f>'F10-P10'!$M$13:$M$21</c:f>
              <c:numCache>
                <c:formatCode>General</c:formatCode>
                <c:ptCount val="9"/>
                <c:pt idx="0">
                  <c:v>0</c:v>
                </c:pt>
                <c:pt idx="1">
                  <c:v>1.6000000000000042E-2</c:v>
                </c:pt>
                <c:pt idx="2">
                  <c:v>2.7000000000000218E-2</c:v>
                </c:pt>
                <c:pt idx="3">
                  <c:v>3.6500000000000282E-2</c:v>
                </c:pt>
                <c:pt idx="4">
                  <c:v>4.0000000000000174E-2</c:v>
                </c:pt>
                <c:pt idx="5">
                  <c:v>4.4000000000000289E-2</c:v>
                </c:pt>
                <c:pt idx="6">
                  <c:v>4.850000000000021E-2</c:v>
                </c:pt>
                <c:pt idx="7">
                  <c:v>5.2500000000000185E-2</c:v>
                </c:pt>
                <c:pt idx="8">
                  <c:v>5.5500000000000133E-2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B88-4552-82BD-602CEC2EB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079615"/>
        <c:axId val="287076287"/>
      </c:scatterChart>
      <c:valAx>
        <c:axId val="287079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076287"/>
        <c:crosses val="autoZero"/>
        <c:crossBetween val="midCat"/>
      </c:valAx>
      <c:valAx>
        <c:axId val="28707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ASR expansion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079615"/>
        <c:crosses val="autoZero"/>
        <c:crossBetween val="midCat"/>
      </c:valAx>
      <c:spPr>
        <a:noFill/>
        <a:ln>
          <a:solidFill>
            <a:schemeClr val="tx2"/>
          </a:solidFill>
        </a:ln>
        <a:effectLst/>
      </c:spPr>
    </c:plotArea>
    <c:legend>
      <c:legendPos val="r"/>
      <c:layout>
        <c:manualLayout>
          <c:xMode val="edge"/>
          <c:yMode val="edge"/>
          <c:x val="0.5111706408161244"/>
          <c:y val="0.61289947836709091"/>
          <c:w val="0.44906846844616122"/>
          <c:h val="0.12692641014212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4500" y="1752600"/>
            <a:ext cx="6856217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4498" y="3733800"/>
            <a:ext cx="6856217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047528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C7B9-0664-A51A-DF6C-DA0475E309BE}"/>
              </a:ext>
            </a:extLst>
          </p:cNvPr>
          <p:cNvGrpSpPr>
            <a:grpSpLocks noChangeAspect="1"/>
          </p:cNvGrpSpPr>
          <p:nvPr/>
        </p:nvGrpSpPr>
        <p:grpSpPr>
          <a:xfrm rot="16200000" flipV="1">
            <a:off x="273585" y="1102880"/>
            <a:ext cx="5053664" cy="441070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" name="Freeform 41">
              <a:extLst>
                <a:ext uri="{FF2B5EF4-FFF2-40B4-BE49-F238E27FC236}">
                  <a16:creationId xmlns:a16="http://schemas.microsoft.com/office/drawing/2014/main" id="{0E978D48-3C06-8640-6630-201AC6DE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" name="Freeform 42">
              <a:extLst>
                <a:ext uri="{FF2B5EF4-FFF2-40B4-BE49-F238E27FC236}">
                  <a16:creationId xmlns:a16="http://schemas.microsoft.com/office/drawing/2014/main" id="{355EB390-BA6E-3FFA-762E-0969E2C22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5" name="Freeform 43">
              <a:extLst>
                <a:ext uri="{FF2B5EF4-FFF2-40B4-BE49-F238E27FC236}">
                  <a16:creationId xmlns:a16="http://schemas.microsoft.com/office/drawing/2014/main" id="{C2AD5358-1ED6-7867-2629-675D568C8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6" name="Freeform 44">
              <a:extLst>
                <a:ext uri="{FF2B5EF4-FFF2-40B4-BE49-F238E27FC236}">
                  <a16:creationId xmlns:a16="http://schemas.microsoft.com/office/drawing/2014/main" id="{134A74D7-1519-4AB0-9276-EEBBF68F5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C6118A2-42AD-F419-5AB7-9EC46B0C5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FF10B8C8-BAE4-77CA-3CAF-A733F01B3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9C233F5A-A79A-1E6C-0570-F8EADA938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4367B001-2603-5A7E-EC17-8820A4A2D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21FE29C6-E517-3831-756F-E39294AD8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3D936F71-4E1F-22BE-6FA1-C3FCB11026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65441D1F-7C33-1136-47D0-F97C624F90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5BE1971-EF9D-F05B-A386-A3CD8A06A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D76A22-2660-BBF2-445C-E52149769B1C}"/>
              </a:ext>
            </a:extLst>
          </p:cNvPr>
          <p:cNvGrpSpPr/>
          <p:nvPr/>
        </p:nvGrpSpPr>
        <p:grpSpPr>
          <a:xfrm>
            <a:off x="5321104" y="319177"/>
            <a:ext cx="3388724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F2D30A7F-57FD-7467-372B-DE03029CF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7C1B5081-7EA1-451C-AA1A-71C7EAC16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25CD2C7C-0B44-C273-A8D6-627F1C7E8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4A9F2692-EFF3-4DC3-E344-BF51E7EB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6512F60D-6EAF-1727-4EDC-364B29AEB0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0B49BB19-1BD6-D916-D5BA-DDD141F75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EF62E4AC-E3B6-C50A-61DC-A3D3C18AE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A362F474-AC11-6BEE-48A4-21B9AA76C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4" name="Freeform 49">
              <a:extLst>
                <a:ext uri="{FF2B5EF4-FFF2-40B4-BE49-F238E27FC236}">
                  <a16:creationId xmlns:a16="http://schemas.microsoft.com/office/drawing/2014/main" id="{A4EA92CE-DC6F-ED22-71FB-AB7F19A35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EBFC90F6-E4DE-CB19-BEB2-1588319B79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5FB65148-FCE7-0E81-050B-85882D2D87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65B8C881-697F-9407-6273-36349C6B3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CDBE9F-1ED8-5656-72C4-0E890686CB9F}"/>
              </a:ext>
            </a:extLst>
          </p:cNvPr>
          <p:cNvGrpSpPr/>
          <p:nvPr/>
        </p:nvGrpSpPr>
        <p:grpSpPr>
          <a:xfrm>
            <a:off x="5321104" y="3436140"/>
            <a:ext cx="3388724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107D3B08-6884-0EB6-9B50-2C803390E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121C5E35-B47A-7CA8-2DAA-86485BDF0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DCF33B6E-419F-1B9E-6579-7F4DF5A0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AF4D26B4-BB1F-C0D4-F37E-5B629C8B8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98794ABE-3F0B-A516-EC89-86F73606A4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2B6FFAAC-97E4-4562-D823-7979E65B5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A38C24A9-7E82-D6B1-4651-48718B4AF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CDD650A6-2AA2-56CF-3C3C-2F1A32861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E79CF98D-802B-3F06-3DE7-F5B66F2DD2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59B8A51F-4421-D09F-4E1B-DA89CE8D6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AC58B7C0-79B2-5AD7-8F12-EBC5A9872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1F4EB0E6-6519-D49E-9792-04CE8240DE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576" y="1020193"/>
            <a:ext cx="3885188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5336" y="529603"/>
            <a:ext cx="299258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5336" y="3646566"/>
            <a:ext cx="299258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3854" y="2048895"/>
            <a:ext cx="2285405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Date Placeholder 5">
            <a:extLst>
              <a:ext uri="{FF2B5EF4-FFF2-40B4-BE49-F238E27FC236}">
                <a16:creationId xmlns:a16="http://schemas.microsoft.com/office/drawing/2014/main" id="{BDFC8172-BFD0-DD62-F02C-12A4956301B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190A-056B-45E0-A7B8-D61B607FE4BF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64EEDA01-FB65-F99E-F454-98F8FE18B23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" name="Slide Number Placeholder 7">
            <a:extLst>
              <a:ext uri="{FF2B5EF4-FFF2-40B4-BE49-F238E27FC236}">
                <a16:creationId xmlns:a16="http://schemas.microsoft.com/office/drawing/2014/main" id="{A93C07DB-9453-1C21-46CA-050FFFE7DFB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198CAED-4629-4F3D-8FB8-94CD1F128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77144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9776" y="1330347"/>
            <a:ext cx="3839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396" y="914400"/>
            <a:ext cx="6170594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9776" y="3555523"/>
            <a:ext cx="3839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E58AB6-15A3-C65E-DFF9-0FE36AF7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612-70E2-40E8-9A7A-306C30021B56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46D61F-FCF2-0E39-3CBA-9C75AC57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AF853B-B81F-1D6A-E592-FA37A632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DC1B9-0452-4841-9138-2186BBCF4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41944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56FF3D2A-F3A3-8FAE-4DC8-326C574C6A06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781050"/>
            <a:ext cx="6432550" cy="5054600"/>
            <a:chOff x="5162444" y="781398"/>
            <a:chExt cx="6433398" cy="5053665"/>
          </a:xfrm>
        </p:grpSpPr>
        <p:sp>
          <p:nvSpPr>
            <p:cNvPr id="6" name="Freeform 42">
              <a:extLst>
                <a:ext uri="{FF2B5EF4-FFF2-40B4-BE49-F238E27FC236}">
                  <a16:creationId xmlns:a16="http://schemas.microsoft.com/office/drawing/2014/main" id="{08672EDE-8C65-BE64-D6DC-35DF2E7EF2D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341947" y="3274897"/>
              <a:ext cx="3828342" cy="1905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" name="Freeform 43">
              <a:extLst>
                <a:ext uri="{FF2B5EF4-FFF2-40B4-BE49-F238E27FC236}">
                  <a16:creationId xmlns:a16="http://schemas.microsoft.com/office/drawing/2014/main" id="{FA8B51BC-DDB0-37D4-66BB-3A30C9612EE5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9564975" y="3299499"/>
              <a:ext cx="3837865" cy="17464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8268C223-04C9-E482-E26E-2AFB5E3E64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4991" y="859171"/>
              <a:ext cx="5128302" cy="4880661"/>
              <a:chOff x="7857032" y="859171"/>
              <a:chExt cx="3086283" cy="4880661"/>
            </a:xfrm>
          </p:grpSpPr>
          <p:sp>
            <p:nvSpPr>
              <p:cNvPr id="17" name="Freeform 41">
                <a:extLst>
                  <a:ext uri="{FF2B5EF4-FFF2-40B4-BE49-F238E27FC236}">
                    <a16:creationId xmlns:a16="http://schemas.microsoft.com/office/drawing/2014/main" id="{ABB5469C-D916-835F-85C7-2B654ABFA50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92238" y="4188754"/>
                <a:ext cx="15872" cy="3086282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Freeform 44">
                <a:extLst>
                  <a:ext uri="{FF2B5EF4-FFF2-40B4-BE49-F238E27FC236}">
                    <a16:creationId xmlns:a16="http://schemas.microsoft.com/office/drawing/2014/main" id="{5C75F65E-41AE-2511-F7C0-913ED36F00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67549" y="-651345"/>
                <a:ext cx="12698" cy="303373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5B8C0AFD-1D31-D6DB-5A29-61B4069492C3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86335" y="5322313"/>
              <a:ext cx="477750" cy="525531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AF497A85-D5AC-28B0-6F32-EAE942D113F0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96655" y="5324695"/>
              <a:ext cx="477749" cy="511242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id="{EDA5B847-521E-B20A-21D1-2950CCE70733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76741" y="5320726"/>
              <a:ext cx="507906" cy="520769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A5BAF644-33EC-6B5D-3C77-9B2B78853617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92612" y="5320723"/>
              <a:ext cx="471401" cy="535059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" name="Freeform 49">
              <a:extLst>
                <a:ext uri="{FF2B5EF4-FFF2-40B4-BE49-F238E27FC236}">
                  <a16:creationId xmlns:a16="http://schemas.microsoft.com/office/drawing/2014/main" id="{AB1A239E-9407-BF67-C893-7C31DF96FB2A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51331" y="771793"/>
              <a:ext cx="468226" cy="519181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" name="Freeform 50">
              <a:extLst>
                <a:ext uri="{FF2B5EF4-FFF2-40B4-BE49-F238E27FC236}">
                  <a16:creationId xmlns:a16="http://schemas.microsoft.com/office/drawing/2014/main" id="{1181A5D0-0FB9-71C3-E898-12B623CA3E32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44186" y="785288"/>
              <a:ext cx="468226" cy="49219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" name="Freeform 51">
              <a:extLst>
                <a:ext uri="{FF2B5EF4-FFF2-40B4-BE49-F238E27FC236}">
                  <a16:creationId xmlns:a16="http://schemas.microsoft.com/office/drawing/2014/main" id="{1CB809E6-F731-07DA-F486-39586830FCA0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33163" y="721792"/>
              <a:ext cx="423785" cy="54299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F60B54B6-2749-2AD4-4811-D429CFE4F022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42690" y="750370"/>
              <a:ext cx="428546" cy="490603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0939" y="1330347"/>
            <a:ext cx="3839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396" y="1031195"/>
            <a:ext cx="5942052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0939" y="3555523"/>
            <a:ext cx="3839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2BD60B2D-654B-099A-FB76-35DDA0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E8EB-70D1-4195-8561-03E36FA842B2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2FFEE059-BF0E-A48D-1F12-A3B64864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9B56BE07-EBD9-F3C0-47B7-0BAC4733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8F637-D0FE-4C39-A59A-BDB385AF22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673822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CAD6F-3829-154B-8855-3933944D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F40A-A85F-45E4-BC76-252167501338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4B68D-D4D5-07AA-B636-006A3317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208EF-19C3-E721-AB7C-B0157E20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5BE24-FEE2-4E9E-9DA5-0404E95D34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798442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763" y="304800"/>
            <a:ext cx="1729080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3" y="304800"/>
            <a:ext cx="8631422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AFE3D-FCBB-8E4E-335A-F28D1605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9885-659D-458D-87FF-E8DE35866CAA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994CC-2955-64CE-BB66-5B292EED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A5A8-F021-D900-0590-1043D937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772D4-3EC7-4110-BC54-50E732E7B4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182041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8BEAE-1540-606B-798A-3E7B39F3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BA4D-EB86-4DF2-A9DA-B97A4494975D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C63E6-1948-65AB-4D06-7E61C7BD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AD612-0067-FA79-F30E-9EE541C6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94316-4F4F-4ACA-BB29-7FE06C1B76F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838052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502" y="1828800"/>
            <a:ext cx="6856217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4498" y="3733800"/>
            <a:ext cx="6856217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428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4935" y="1825625"/>
            <a:ext cx="495329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1825625"/>
            <a:ext cx="4950125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253DA1-90B7-5086-EDD4-65999FC1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0585-5AE0-450A-AC5C-C47F8D1B889E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B6ABAB-5270-2652-5CD0-0140D062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7FD7CC-429A-A69E-705A-4859BF79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4671B-8B40-42AB-A69D-16CB25010C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644461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70" y="1681163"/>
            <a:ext cx="4954757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70" y="2505077"/>
            <a:ext cx="4954757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4954757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7"/>
            <a:ext cx="4954757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54CE7E-C040-32E7-B7E3-34A7E0FF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A5C5-AD9D-4C72-AE3A-01561E95E4A5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468FA-39D5-0A09-315A-1D6C7414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B0D33A-BF85-0F10-37CA-B5ACF791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A46D0-99FB-47E9-AD57-93C00F2C3C6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665897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69C9606-1D38-7287-AC07-BA9ABDBD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545A-0D1F-455D-AB67-3A235C8AD47A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2C92F7-6664-1F33-CF91-FBF40BA4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5E7E77-6078-7F4C-A3F5-5C33596D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B1BA7-689A-431C-B9A0-C92B92892FA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62039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8027859-CD59-3F6C-4AB0-8C4DB224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3DBF-16F6-4DBC-82AA-D080FDE89D45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A933EF1-B764-2775-8853-B5DDB66D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7508BE-CD4A-C177-762F-5142D842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91460-469D-4E9C-9AF8-C27E4CF34A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483848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80452-4C5B-BAB8-7F0F-ACB777FFAED5}"/>
              </a:ext>
            </a:extLst>
          </p:cNvPr>
          <p:cNvGrpSpPr/>
          <p:nvPr/>
        </p:nvGrpSpPr>
        <p:grpSpPr>
          <a:xfrm>
            <a:off x="574282" y="724621"/>
            <a:ext cx="531759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" name="Freeform 41">
              <a:extLst>
                <a:ext uri="{FF2B5EF4-FFF2-40B4-BE49-F238E27FC236}">
                  <a16:creationId xmlns:a16="http://schemas.microsoft.com/office/drawing/2014/main" id="{16522CF7-611B-E3EA-B470-895ECFD58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" name="Freeform 42">
              <a:extLst>
                <a:ext uri="{FF2B5EF4-FFF2-40B4-BE49-F238E27FC236}">
                  <a16:creationId xmlns:a16="http://schemas.microsoft.com/office/drawing/2014/main" id="{96667960-1944-FE1F-2313-1EDA52EE2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5" name="Freeform 43">
              <a:extLst>
                <a:ext uri="{FF2B5EF4-FFF2-40B4-BE49-F238E27FC236}">
                  <a16:creationId xmlns:a16="http://schemas.microsoft.com/office/drawing/2014/main" id="{B1707AFE-F93C-61B3-D036-49296DA6A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6" name="Freeform 44">
              <a:extLst>
                <a:ext uri="{FF2B5EF4-FFF2-40B4-BE49-F238E27FC236}">
                  <a16:creationId xmlns:a16="http://schemas.microsoft.com/office/drawing/2014/main" id="{F8BC213C-788D-E6C3-4E09-2A00DA18B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56EAB4-90DF-A7C9-7FE4-BD46A37ED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5418DF1C-FA09-7BFB-E03E-02218B98A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523E4003-A66C-3DE4-5AB5-26E7ADFB0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8895CCE9-3C74-7547-75D5-BCC06CD6B6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B27B30A4-EFF7-CCC1-2026-C4EE2D1B2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AF0866C6-E6BB-ADBD-3327-77CFA281C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33F87EA0-06BD-2382-DD26-0AD52BD57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A2C3A2A5-11FB-62F9-2FF7-46D65CFE0A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0C8B44-098C-0D31-334D-C91C3C27C664}"/>
              </a:ext>
            </a:extLst>
          </p:cNvPr>
          <p:cNvGrpSpPr/>
          <p:nvPr/>
        </p:nvGrpSpPr>
        <p:grpSpPr>
          <a:xfrm>
            <a:off x="6283484" y="724621"/>
            <a:ext cx="531759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235F0D10-C90D-122C-436E-528B3F9E4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6C1F6DFB-EC7D-0E8A-69B4-65B8ADBDC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8D5CB328-5CA4-EBC8-6EC3-718B43BF5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8381931B-1D5F-6FE7-6623-BFE1DD549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57E1EFD7-E2EA-79D4-9837-B6C196FF4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C194BF27-CAAB-DD6C-C985-93FB1D4D7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8FF71732-1C70-CCAA-C07F-2CCB3594C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3BFE9121-782F-3FE3-42D5-38D6ABD56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4" name="Freeform 49">
              <a:extLst>
                <a:ext uri="{FF2B5EF4-FFF2-40B4-BE49-F238E27FC236}">
                  <a16:creationId xmlns:a16="http://schemas.microsoft.com/office/drawing/2014/main" id="{83AD5652-CED4-C018-5FD6-762D22FCB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9AC3FE5F-38C3-E30C-E20D-B522ADCE5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1AB85E47-EFB7-6AC6-BE40-DEBA88D01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82201FA3-69AC-8B74-C2E9-F069EF31A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404" y="1020195"/>
            <a:ext cx="47993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2606" y="1020195"/>
            <a:ext cx="47993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149" y="4648200"/>
            <a:ext cx="4367842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1153" y="4648200"/>
            <a:ext cx="4367842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Date Placeholder 5">
            <a:extLst>
              <a:ext uri="{FF2B5EF4-FFF2-40B4-BE49-F238E27FC236}">
                <a16:creationId xmlns:a16="http://schemas.microsoft.com/office/drawing/2014/main" id="{176E6071-6C56-9259-429E-ED8F297A3FE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F213-D4DC-4BDF-BCEA-2BD7A6D7E3CE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29" name="Footer Placeholder 6">
            <a:extLst>
              <a:ext uri="{FF2B5EF4-FFF2-40B4-BE49-F238E27FC236}">
                <a16:creationId xmlns:a16="http://schemas.microsoft.com/office/drawing/2014/main" id="{73638DDD-0F46-B896-B174-D44784C972B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72EBC723-9D04-FF96-1D66-FD89F7F973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D4665A5A-AA61-4BE0-8814-7C286552A5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250693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4C8BBB-53A5-C439-DD43-153B7737DD6B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029386" y="648168"/>
            <a:ext cx="4116828" cy="338239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" name="Freeform 41">
              <a:extLst>
                <a:ext uri="{FF2B5EF4-FFF2-40B4-BE49-F238E27FC236}">
                  <a16:creationId xmlns:a16="http://schemas.microsoft.com/office/drawing/2014/main" id="{AF6E45C4-4FC6-2FEE-FE02-20ABCC6EC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" name="Freeform 42">
              <a:extLst>
                <a:ext uri="{FF2B5EF4-FFF2-40B4-BE49-F238E27FC236}">
                  <a16:creationId xmlns:a16="http://schemas.microsoft.com/office/drawing/2014/main" id="{EA630B50-3B47-A042-C57F-757334B48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5" name="Freeform 43">
              <a:extLst>
                <a:ext uri="{FF2B5EF4-FFF2-40B4-BE49-F238E27FC236}">
                  <a16:creationId xmlns:a16="http://schemas.microsoft.com/office/drawing/2014/main" id="{60F56D4A-B3BB-3048-BBEB-74D5AE1F0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6" name="Freeform 44">
              <a:extLst>
                <a:ext uri="{FF2B5EF4-FFF2-40B4-BE49-F238E27FC236}">
                  <a16:creationId xmlns:a16="http://schemas.microsoft.com/office/drawing/2014/main" id="{39B27F03-5E85-8DE1-7688-2687496F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626303D3-C4CE-3EE7-3A45-D37B5365B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A6CEAB62-8815-0866-81AC-969BF70B4E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D841C777-7A95-B731-B334-69CA9FB34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699C056-2F39-A1F7-7389-BEDD0427A8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91C61ACE-FF25-9C28-1F14-BF44461D7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B4F8D9AB-1050-CEED-669B-15F85A826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C2ADAB4B-E27A-4133-A248-21AC9ACC6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A94A110C-3EFA-7D9F-AB21-A769DB5DE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0A2FDA-EA5F-EEAD-AF68-91015886DFC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62466" y="1128174"/>
            <a:ext cx="4114800" cy="338073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50CDBB87-CB41-1DEB-944D-95A1529C8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3ADA9C96-A202-87B9-3475-526541A03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15DAF405-6225-259D-63EA-C8F80714E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A36B0DC6-93F4-D78B-ED9E-C21A5B6BD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404AFCAC-2677-49C6-914A-6D0CB0516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174154DE-03B6-AC07-CE06-1F6DFC7F2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CFB9C5B4-0FC9-954F-51F9-8FB05BBAD4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8B5A359F-6D53-581F-E814-F02DC63D2E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4" name="Freeform 49">
              <a:extLst>
                <a:ext uri="{FF2B5EF4-FFF2-40B4-BE49-F238E27FC236}">
                  <a16:creationId xmlns:a16="http://schemas.microsoft.com/office/drawing/2014/main" id="{AF84E9A4-3A3C-CEC4-BC80-FB8A1BC4B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C1DC9708-9657-5B44-AFE6-A02EB4C9D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9A5342E8-0D5A-DE6A-9FA4-E93CD0ED75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A76C630E-DEA7-12F6-8F3A-AB15019EC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9ECAB2-7F67-32D2-1772-BFF1FB02EC2C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801337" y="1128179"/>
            <a:ext cx="4114800" cy="338073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70A1170F-7D66-9FF6-B2B5-08071E884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D087AB41-261C-4E2B-026C-41117FB3D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68653E5B-4311-B1DF-52A5-BE466E422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C8F3506F-1949-8B41-43EC-E91D16CC4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F49CB7C3-7F31-D953-5ECC-34E7CFFEF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6F4B5C6-A70A-D5C2-56E8-154CA9343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51660F7B-0978-1C1E-ADC0-0C52768D32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E6E16ED0-759B-81E3-619E-5BDDA4075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E8427820-9F83-62E3-73B0-7EA4F0356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48A969A1-31B2-3307-A2D9-2F7ED63BF6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09AE031B-7188-0411-D45F-2959D474B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73BBA65C-D1A2-DFE1-F6CF-D55A7167E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8687" y="533400"/>
            <a:ext cx="2971026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353" y="1013590"/>
            <a:ext cx="2971026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3224" y="1013591"/>
            <a:ext cx="2971026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623" y="5018002"/>
            <a:ext cx="2742486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5982" y="4582378"/>
            <a:ext cx="2742486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7494" y="5018002"/>
            <a:ext cx="2742486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Date Placeholder 5">
            <a:extLst>
              <a:ext uri="{FF2B5EF4-FFF2-40B4-BE49-F238E27FC236}">
                <a16:creationId xmlns:a16="http://schemas.microsoft.com/office/drawing/2014/main" id="{622EBAC1-D394-F77E-89C6-C8F3CBDB47A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4F3D-BD8D-42DE-AD56-904A23CA2E1A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F5B8F742-C213-5BB4-5104-610C670072E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" name="Slide Number Placeholder 7">
            <a:extLst>
              <a:ext uri="{FF2B5EF4-FFF2-40B4-BE49-F238E27FC236}">
                <a16:creationId xmlns:a16="http://schemas.microsoft.com/office/drawing/2014/main" id="{EE67124B-8E44-94BF-93D1-2DB5F7896E9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56801E5-A948-4031-8454-E54DB2FA83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847334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F1E416E-59F4-60C6-2F76-A7422A0102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3625" y="304800"/>
            <a:ext cx="100568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C218E6-37AC-B940-C482-5E0442EC1B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3625" y="1752600"/>
            <a:ext cx="1005681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551F-F5A1-4361-BA50-7E3472144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2438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C9C5BB-52C3-45BA-8893-82026E1DDC53}" type="datetimeFigureOut">
              <a:rPr lang="en-US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793C8-C2EF-4145-9449-9ED4EDE89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8025" y="6019800"/>
            <a:ext cx="59420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56075-AD91-4B19-8136-EFF44EAF7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25" y="6019800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6994BFCE-A1D5-4916-A8B9-126D565E53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2" r:id="rId1"/>
    <p:sldLayoutId id="2147486055" r:id="rId2"/>
    <p:sldLayoutId id="2147486063" r:id="rId3"/>
    <p:sldLayoutId id="2147486056" r:id="rId4"/>
    <p:sldLayoutId id="2147486057" r:id="rId5"/>
    <p:sldLayoutId id="2147486058" r:id="rId6"/>
    <p:sldLayoutId id="2147486059" r:id="rId7"/>
    <p:sldLayoutId id="2147486064" r:id="rId8"/>
    <p:sldLayoutId id="2147486065" r:id="rId9"/>
    <p:sldLayoutId id="2147486066" r:id="rId10"/>
    <p:sldLayoutId id="2147486060" r:id="rId11"/>
    <p:sldLayoutId id="2147486067" r:id="rId12"/>
    <p:sldLayoutId id="2147486061" r:id="rId13"/>
    <p:sldLayoutId id="2147486068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busayed.akid\AppData\Local\Temp\worried-face.webp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>
            <a:extLst>
              <a:ext uri="{FF2B5EF4-FFF2-40B4-BE49-F238E27FC236}">
                <a16:creationId xmlns:a16="http://schemas.microsoft.com/office/drawing/2014/main" id="{E08A771A-D6B9-4E79-8411-EB8F61B4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121888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PI</a:t>
            </a:r>
            <a:r>
              <a:rPr lang="en-US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:</a:t>
            </a: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 Dr. Zahid Hossain</a:t>
            </a:r>
            <a:r>
              <a:rPr lang="en-US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, Professor of Civil Engineering</a:t>
            </a:r>
          </a:p>
          <a:p>
            <a:pPr algn="ctr" eaLnBrk="1" hangingPunct="1">
              <a:defRPr/>
            </a:pPr>
            <a:endParaRPr lang="en-US" sz="1400" dirty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GRA</a:t>
            </a:r>
            <a:r>
              <a:rPr lang="en-US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:</a:t>
            </a: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 Abu Sayed Mohammad Akid</a:t>
            </a:r>
            <a:r>
              <a:rPr lang="en-US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, Graduate Student</a:t>
            </a:r>
          </a:p>
          <a:p>
            <a:pPr algn="ctr" eaLnBrk="1" hangingPunct="1">
              <a:defRPr/>
            </a:pPr>
            <a:endParaRPr lang="en-US" sz="1400" dirty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</a:rPr>
              <a:t>Arkansas State University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2C2F5406-0FB2-F0BA-BBCD-91DE607A1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2509838"/>
            <a:ext cx="11734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TRRGP 2021 - Feasibility Assessment of Reclaimed Fly Ash (RFA) and Ground Tire Rubber (GTR) Modified Concrete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095D7-9A89-4FCD-80D3-2892CC659F00}"/>
              </a:ext>
            </a:extLst>
          </p:cNvPr>
          <p:cNvSpPr/>
          <p:nvPr/>
        </p:nvSpPr>
        <p:spPr>
          <a:xfrm>
            <a:off x="0" y="685800"/>
            <a:ext cx="12188825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Presentation on</a:t>
            </a:r>
          </a:p>
        </p:txBody>
      </p:sp>
      <p:pic>
        <p:nvPicPr>
          <p:cNvPr id="9221" name="Picture 1">
            <a:extLst>
              <a:ext uri="{FF2B5EF4-FFF2-40B4-BE49-F238E27FC236}">
                <a16:creationId xmlns:a16="http://schemas.microsoft.com/office/drawing/2014/main" id="{12C338C3-9B0C-EE4D-8E5D-B0B9DF43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13" y="311150"/>
            <a:ext cx="15541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>
            <a:extLst>
              <a:ext uri="{FF2B5EF4-FFF2-40B4-BE49-F238E27FC236}">
                <a16:creationId xmlns:a16="http://schemas.microsoft.com/office/drawing/2014/main" id="{4653A9F2-7049-5E54-704B-36F42F94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1</a:t>
            </a:r>
          </a:p>
        </p:txBody>
      </p:sp>
      <p:pic>
        <p:nvPicPr>
          <p:cNvPr id="9223" name="Picture 2">
            <a:extLst>
              <a:ext uri="{FF2B5EF4-FFF2-40B4-BE49-F238E27FC236}">
                <a16:creationId xmlns:a16="http://schemas.microsoft.com/office/drawing/2014/main" id="{43E73BD5-7D79-ABDF-3DD2-FB9A24B8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68300"/>
            <a:ext cx="24352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>
            <a:extLst>
              <a:ext uri="{FF2B5EF4-FFF2-40B4-BE49-F238E27FC236}">
                <a16:creationId xmlns:a16="http://schemas.microsoft.com/office/drawing/2014/main" id="{CCAB3C52-F121-9612-037D-F15107204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10</a:t>
            </a:r>
          </a:p>
        </p:txBody>
      </p:sp>
      <p:pic>
        <p:nvPicPr>
          <p:cNvPr id="18435" name="Picture 6" descr="C:\Users\abusayed.akid\My Drive\Project\Concrete\PIC\Procedure\Fresh Tests\Selected\Slump\IMG_6875.jpg">
            <a:extLst>
              <a:ext uri="{FF2B5EF4-FFF2-40B4-BE49-F238E27FC236}">
                <a16:creationId xmlns:a16="http://schemas.microsoft.com/office/drawing/2014/main" id="{BE361FF8-3B76-E793-1504-F05BB77F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26245" r="5785" b="15797"/>
          <a:stretch>
            <a:fillRect/>
          </a:stretch>
        </p:blipFill>
        <p:spPr bwMode="auto">
          <a:xfrm>
            <a:off x="379413" y="15827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C:\Users\abusayed.akid\My Drive\Project\Concrete\PIC\Procedure\Fresh Tests\Selected\Temperature\PXL_20220703_175154187.jpg">
            <a:extLst>
              <a:ext uri="{FF2B5EF4-FFF2-40B4-BE49-F238E27FC236}">
                <a16:creationId xmlns:a16="http://schemas.microsoft.com/office/drawing/2014/main" id="{93672041-4A0E-6345-B399-995770BB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0" t="10721" r="17419" b="8257"/>
          <a:stretch>
            <a:fillRect/>
          </a:stretch>
        </p:blipFill>
        <p:spPr bwMode="auto">
          <a:xfrm>
            <a:off x="2071688" y="15827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C:\Users\abusayed.akid\My Drive\Project\Concrete\PIC\Procedure\Fresh Tests\Selected\Unit Weight\PXL_20220703_175656136.jpg">
            <a:extLst>
              <a:ext uri="{FF2B5EF4-FFF2-40B4-BE49-F238E27FC236}">
                <a16:creationId xmlns:a16="http://schemas.microsoft.com/office/drawing/2014/main" id="{6185D761-1434-40CC-F483-EC4BC566B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r="12091" b="9747"/>
          <a:stretch>
            <a:fillRect/>
          </a:stretch>
        </p:blipFill>
        <p:spPr bwMode="auto">
          <a:xfrm>
            <a:off x="3759200" y="1447800"/>
            <a:ext cx="12334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A close-up of a pipe&#10;&#10;Description automatically generated with low confidence">
            <a:extLst>
              <a:ext uri="{FF2B5EF4-FFF2-40B4-BE49-F238E27FC236}">
                <a16:creationId xmlns:a16="http://schemas.microsoft.com/office/drawing/2014/main" id="{4D5B4061-79A5-4014-1522-53DF6FFDB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1539875"/>
            <a:ext cx="12350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A picture containing ground, green, old, dirty&#10;&#10;Description automatically generated">
            <a:extLst>
              <a:ext uri="{FF2B5EF4-FFF2-40B4-BE49-F238E27FC236}">
                <a16:creationId xmlns:a16="http://schemas.microsoft.com/office/drawing/2014/main" id="{641E2FFE-2CDA-5A33-C8F2-C771234A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471863"/>
            <a:ext cx="12350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A picture containing pile, old, stacked, dirty&#10;&#10;Description automatically generated">
            <a:extLst>
              <a:ext uri="{FF2B5EF4-FFF2-40B4-BE49-F238E27FC236}">
                <a16:creationId xmlns:a16="http://schemas.microsoft.com/office/drawing/2014/main" id="{086BE494-DE2F-FE50-45AD-AC5F3EC4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471863"/>
            <a:ext cx="13287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A picture containing dirty, cement, old, concrete&#10;&#10;Description automatically generated">
            <a:extLst>
              <a:ext uri="{FF2B5EF4-FFF2-40B4-BE49-F238E27FC236}">
                <a16:creationId xmlns:a16="http://schemas.microsoft.com/office/drawing/2014/main" id="{22DA101C-0D0D-30B3-B9D9-7C94886B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0" y="1539875"/>
            <a:ext cx="18288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5">
            <a:extLst>
              <a:ext uri="{FF2B5EF4-FFF2-40B4-BE49-F238E27FC236}">
                <a16:creationId xmlns:a16="http://schemas.microsoft.com/office/drawing/2014/main" id="{1175081B-8CDB-9389-F166-6270CE15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582738"/>
            <a:ext cx="384175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(a)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609F83CD-2F49-4203-9FE9-D292D34BC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12188825" cy="900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50" dirty="0">
                <a:solidFill>
                  <a:schemeClr val="tx2"/>
                </a:solidFill>
                <a:latin typeface="Arial" panose="020B0604020202020204" pitchFamily="34" charset="0"/>
              </a:rPr>
              <a:t>Figure: (a) slump (b) temperature (c) unit weight (d-e) air content by pressure meter and SAM (f) compressive strength (g) splitting tensile strength (h) flexural strength (i) modulus of elasticity (j) ASR: curing specimen</a:t>
            </a:r>
            <a:r>
              <a:rPr lang="da-DK" altLang="en-US" sz="1750" dirty="0">
                <a:solidFill>
                  <a:schemeClr val="tx2"/>
                </a:solidFill>
                <a:latin typeface="Arial" panose="020B0604020202020204" pitchFamily="34" charset="0"/>
              </a:rPr>
              <a:t> in NaOH Solution at 80°C</a:t>
            </a:r>
            <a:r>
              <a:rPr lang="en-US" altLang="en-US" sz="1750" dirty="0">
                <a:solidFill>
                  <a:schemeClr val="tx2"/>
                </a:solidFill>
                <a:latin typeface="Arial" panose="020B0604020202020204" pitchFamily="34" charset="0"/>
              </a:rPr>
              <a:t> (k) drying shrinkage: air curing (l) sulfate attack: taking reading (m) scaling: specimen submerged in CaCl</a:t>
            </a:r>
            <a:r>
              <a:rPr lang="en-US" altLang="en-US" sz="1750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750" dirty="0">
                <a:solidFill>
                  <a:schemeClr val="tx2"/>
                </a:solidFill>
                <a:latin typeface="Arial" panose="020B0604020202020204" pitchFamily="34" charset="0"/>
              </a:rPr>
              <a:t> solution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49C75906-2E19-A287-8F78-209DA375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1579563"/>
            <a:ext cx="384175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(b)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7C888C24-D0BD-CF79-AB74-DDF3355D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1447800"/>
            <a:ext cx="3841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(c)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03E4845A-B304-FE58-1452-1027FA32A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3468688"/>
            <a:ext cx="384175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(h)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5A657454-EA7B-235D-ED96-2C0C75D7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850" y="1539875"/>
            <a:ext cx="3841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(g)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D6D52D3E-DE8C-0B18-3789-6EF52464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1539875"/>
            <a:ext cx="3841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(f)</a:t>
            </a:r>
          </a:p>
        </p:txBody>
      </p:sp>
      <p:pic>
        <p:nvPicPr>
          <p:cNvPr id="18449" name="Picture 24" descr="C:\Users\abusayed.akid\My Drive\Project\Concrete\PIC\Procedure\Fresh Tests\Selected\SAM\PXL_20230503_193125207.jpg">
            <a:extLst>
              <a:ext uri="{FF2B5EF4-FFF2-40B4-BE49-F238E27FC236}">
                <a16:creationId xmlns:a16="http://schemas.microsoft.com/office/drawing/2014/main" id="{6E3299C2-DA29-3A47-B8B8-C194AC624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1452563"/>
            <a:ext cx="12350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">
            <a:extLst>
              <a:ext uri="{FF2B5EF4-FFF2-40B4-BE49-F238E27FC236}">
                <a16:creationId xmlns:a16="http://schemas.microsoft.com/office/drawing/2014/main" id="{B872DAD7-FC24-2272-723F-CA05F7FE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452563"/>
            <a:ext cx="12350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7" descr="C:\Users\abusayed.akid\My Drive\Project\Concrete\PIC\Procedure\Durability Tests\Shrinkage\Selected\PXL_20220706_170953640.jpg">
            <a:extLst>
              <a:ext uri="{FF2B5EF4-FFF2-40B4-BE49-F238E27FC236}">
                <a16:creationId xmlns:a16="http://schemas.microsoft.com/office/drawing/2014/main" id="{37D80E4F-69AF-8962-6C44-0CD53942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471863"/>
            <a:ext cx="21034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8" descr="C:\Users\abusayed.akid\My Drive\Project\Concrete\PIC\Procedure\Durability Tests\ASR\Selected\PXL_20221213_000932868.jpg">
            <a:extLst>
              <a:ext uri="{FF2B5EF4-FFF2-40B4-BE49-F238E27FC236}">
                <a16:creationId xmlns:a16="http://schemas.microsoft.com/office/drawing/2014/main" id="{7CC54FE9-D397-A146-2A50-0A743BFB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521075"/>
            <a:ext cx="2012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9" descr="C:\Users\abusayed.akid\My Drive\Project\Concrete\PIC\Procedure\Durability Tests\Sulfate\Selected\PXL_20230503_194703576.jpg">
            <a:extLst>
              <a:ext uri="{FF2B5EF4-FFF2-40B4-BE49-F238E27FC236}">
                <a16:creationId xmlns:a16="http://schemas.microsoft.com/office/drawing/2014/main" id="{EEB9A7B3-EEF4-8B21-C930-895A9F754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3481388"/>
            <a:ext cx="12795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30" descr="C:\Users\abusayed.akid\My Drive\Project\Concrete\PIC\Procedure\Durability Tests\Scaling\Selected\PXL_20230503_221511573.jpg">
            <a:extLst>
              <a:ext uri="{FF2B5EF4-FFF2-40B4-BE49-F238E27FC236}">
                <a16:creationId xmlns:a16="http://schemas.microsoft.com/office/drawing/2014/main" id="{8E2B3D44-C69B-A91D-72AD-A3A1096C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3532188"/>
            <a:ext cx="2009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0BFC207-AFA0-4425-8026-6ADEA0EFFF91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Test setup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A01C5E21-5F2D-CEFA-057D-48C024DA5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3471863"/>
            <a:ext cx="384175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(i)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88F4F631-597E-38DD-DD50-C05BCACD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3517900"/>
            <a:ext cx="3841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(j)</a:t>
            </a: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7B03003B-2295-132D-79FD-B4EE6064F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3468688"/>
            <a:ext cx="384175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(k)</a:t>
            </a: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65E7385A-0552-1CD5-58CC-D51534AC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075" y="3481388"/>
            <a:ext cx="384175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(l)</a:t>
            </a: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29CE6A81-6551-506C-1B0A-F2B703D52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3532188"/>
            <a:ext cx="412750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(m)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9B1129FB-DF09-2623-02B9-7D9C27FDF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1447800"/>
            <a:ext cx="3841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(d)</a:t>
            </a: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299189E0-D6C7-7B83-3DBF-B38711E5D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1447800"/>
            <a:ext cx="3841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(e)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7F7E48AF-49F1-2F87-E1A3-58547FD70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F0E3B1-4912-4DB6-A203-CD03515F7A32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Results &amp; discussion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2291BEF-6BA6-B729-F72B-B7A9474FE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10288"/>
            <a:ext cx="969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Figure: Slump test results of concrete mixtures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65449-ED1F-1514-DF87-61ABF8A2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9213" y="1219200"/>
            <a:ext cx="1752600" cy="40941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Reduction in slump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GTR-modified concrete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Rough surface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of the tire rubber particles in the mixture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8C8F40C-791A-4856-B27A-B35D5845090D}"/>
              </a:ext>
            </a:extLst>
          </p:cNvPr>
          <p:cNvGraphicFramePr>
            <a:graphicFrameLocks/>
          </p:cNvGraphicFramePr>
          <p:nvPr/>
        </p:nvGraphicFramePr>
        <p:xfrm>
          <a:off x="287972" y="1223865"/>
          <a:ext cx="969264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Down Arrow 4">
            <a:extLst>
              <a:ext uri="{FF2B5EF4-FFF2-40B4-BE49-F238E27FC236}">
                <a16:creationId xmlns:a16="http://schemas.microsoft.com/office/drawing/2014/main" id="{4E92A285-65DC-4360-839B-7F516EA90F5D}"/>
              </a:ext>
            </a:extLst>
          </p:cNvPr>
          <p:cNvSpPr/>
          <p:nvPr/>
        </p:nvSpPr>
        <p:spPr>
          <a:xfrm rot="13513994">
            <a:off x="830262" y="4865688"/>
            <a:ext cx="182563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Down Arrow 4">
            <a:extLst>
              <a:ext uri="{FF2B5EF4-FFF2-40B4-BE49-F238E27FC236}">
                <a16:creationId xmlns:a16="http://schemas.microsoft.com/office/drawing/2014/main" id="{14620905-CCE9-4CFE-AF1F-B74C70D0B166}"/>
              </a:ext>
            </a:extLst>
          </p:cNvPr>
          <p:cNvSpPr/>
          <p:nvPr/>
        </p:nvSpPr>
        <p:spPr>
          <a:xfrm rot="13513994">
            <a:off x="8602662" y="5224463"/>
            <a:ext cx="182563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>
            <a:extLst>
              <a:ext uri="{FF2B5EF4-FFF2-40B4-BE49-F238E27FC236}">
                <a16:creationId xmlns:a16="http://schemas.microsoft.com/office/drawing/2014/main" id="{09F8B93C-FD25-A392-D7C4-F3EEDF4A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CE51E7-E6DE-4624-8A40-8B6058BFC9B9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Results &amp; discussion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55D4839-E753-B3EC-3FFF-67253E24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1218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Table: Temperature of concrete mixtures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9E45DA-A9D6-4AB9-A397-46A9C1058D25}"/>
              </a:ext>
            </a:extLst>
          </p:cNvPr>
          <p:cNvGraphicFramePr>
            <a:graphicFrameLocks noGrp="1"/>
          </p:cNvGraphicFramePr>
          <p:nvPr/>
        </p:nvGraphicFramePr>
        <p:xfrm>
          <a:off x="2208213" y="2239963"/>
          <a:ext cx="7772401" cy="294163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74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Mixture ID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(°F)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Mixture ID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(°F)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F20-S95-G5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R20-S95-G5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F20-S90-G10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R20-S90-G10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F20-S85-G15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R20-S85-G15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F16-P4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R16-P4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F13-P7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R13-P7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F10-P10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R10-P10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>
            <a:extLst>
              <a:ext uri="{FF2B5EF4-FFF2-40B4-BE49-F238E27FC236}">
                <a16:creationId xmlns:a16="http://schemas.microsoft.com/office/drawing/2014/main" id="{F6C81276-978B-DD56-7005-4F4E83EC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89D98B-EFD3-4E2D-8477-F1355F04E82B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Results &amp; discussion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8E80E52-4B71-15A2-DC7C-CDE1B738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10288"/>
            <a:ext cx="969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Figure: Unit weight of concrete mixtures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9D11D-F611-B7CC-1CA2-611DEB333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9213" y="1219200"/>
            <a:ext cx="1752600" cy="44005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Reduction in unit weight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GTR-modified concrete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The low specific gravity of the tire rubber particles compared to sand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D0AC6C-A482-4681-8710-1A197C7FC2A8}"/>
              </a:ext>
            </a:extLst>
          </p:cNvPr>
          <p:cNvGraphicFramePr>
            <a:graphicFrameLocks/>
          </p:cNvGraphicFramePr>
          <p:nvPr/>
        </p:nvGraphicFramePr>
        <p:xfrm>
          <a:off x="287972" y="1219200"/>
          <a:ext cx="969264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839F525-9BED-481E-99C8-141B781AD55E}"/>
              </a:ext>
            </a:extLst>
          </p:cNvPr>
          <p:cNvSpPr/>
          <p:nvPr/>
        </p:nvSpPr>
        <p:spPr>
          <a:xfrm rot="18963365">
            <a:off x="1824038" y="4524375"/>
            <a:ext cx="539750" cy="323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181FEC-FC1A-4F0D-AA69-E334A6285E82}"/>
              </a:ext>
            </a:extLst>
          </p:cNvPr>
          <p:cNvSpPr/>
          <p:nvPr/>
        </p:nvSpPr>
        <p:spPr>
          <a:xfrm rot="18963365">
            <a:off x="2825750" y="4868863"/>
            <a:ext cx="1509713" cy="322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 animBg="1"/>
      <p:bldP spid="2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>
            <a:extLst>
              <a:ext uri="{FF2B5EF4-FFF2-40B4-BE49-F238E27FC236}">
                <a16:creationId xmlns:a16="http://schemas.microsoft.com/office/drawing/2014/main" id="{E75D9A33-AA3E-446E-7F3A-C8C29AE89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14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2983CE-5C25-4F71-B88C-D5D1E6710F2E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Results &amp; discussion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905B7FB-EC57-C23C-7227-D2983E850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10288"/>
            <a:ext cx="969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Figure: Air content of concrete mixtures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470E3-FC83-B5CB-02C6-A58DBFC36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9213" y="1219200"/>
            <a:ext cx="1752600" cy="5016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Increase in air content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GTR-modified concrete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The nonpolar nature of tire rubber particles and their tendency to repel water and entrap air in concrete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D9EFDB5-174B-447A-A3B4-08FDD6806057}"/>
              </a:ext>
            </a:extLst>
          </p:cNvPr>
          <p:cNvGraphicFramePr>
            <a:graphicFrameLocks/>
          </p:cNvGraphicFramePr>
          <p:nvPr/>
        </p:nvGraphicFramePr>
        <p:xfrm>
          <a:off x="287971" y="1219200"/>
          <a:ext cx="969264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own Arrow 4">
            <a:extLst>
              <a:ext uri="{FF2B5EF4-FFF2-40B4-BE49-F238E27FC236}">
                <a16:creationId xmlns:a16="http://schemas.microsoft.com/office/drawing/2014/main" id="{755E1E2A-4D20-473B-ACD4-CC089D04B157}"/>
              </a:ext>
            </a:extLst>
          </p:cNvPr>
          <p:cNvSpPr/>
          <p:nvPr/>
        </p:nvSpPr>
        <p:spPr>
          <a:xfrm>
            <a:off x="1293813" y="2743200"/>
            <a:ext cx="182562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Down Arrow 4">
            <a:extLst>
              <a:ext uri="{FF2B5EF4-FFF2-40B4-BE49-F238E27FC236}">
                <a16:creationId xmlns:a16="http://schemas.microsoft.com/office/drawing/2014/main" id="{EC69FF96-07F9-4B49-8A3E-B90C60656571}"/>
              </a:ext>
            </a:extLst>
          </p:cNvPr>
          <p:cNvSpPr/>
          <p:nvPr/>
        </p:nvSpPr>
        <p:spPr>
          <a:xfrm>
            <a:off x="5683250" y="1447800"/>
            <a:ext cx="182563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>
            <a:extLst>
              <a:ext uri="{FF2B5EF4-FFF2-40B4-BE49-F238E27FC236}">
                <a16:creationId xmlns:a16="http://schemas.microsoft.com/office/drawing/2014/main" id="{06530E4E-0753-22AD-7F70-260F3DCAB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15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08EEA3-64BC-4A99-82F4-1455C106062F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Results &amp; discussion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7FA210C-811C-EAB8-E472-6486E7968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6248400"/>
            <a:ext cx="986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Figure: Compressive strength of concrete mixtures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A98271D-657F-4B52-BF8D-DAD6CAD24E27}"/>
              </a:ext>
            </a:extLst>
          </p:cNvPr>
          <p:cNvGraphicFramePr>
            <a:graphicFrameLocks/>
          </p:cNvGraphicFramePr>
          <p:nvPr/>
        </p:nvGraphicFramePr>
        <p:xfrm>
          <a:off x="190818" y="1131395"/>
          <a:ext cx="98755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46FA740-D3E0-5971-FCEF-9A583CF6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9213" y="1127125"/>
            <a:ext cx="1752600" cy="47085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Decrease in compressive strength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GTR-modified concrete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The weak bond between the tire rubber particles and cement paste in concrete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6CC901-BE6E-4F50-8364-25EAA8A744C8}"/>
              </a:ext>
            </a:extLst>
          </p:cNvPr>
          <p:cNvSpPr/>
          <p:nvPr/>
        </p:nvSpPr>
        <p:spPr>
          <a:xfrm rot="18963365">
            <a:off x="1341438" y="4876800"/>
            <a:ext cx="585787" cy="2921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CD4E3-3DC2-42A0-ABB4-E0E2F53B0E23}"/>
              </a:ext>
            </a:extLst>
          </p:cNvPr>
          <p:cNvSpPr/>
          <p:nvPr/>
        </p:nvSpPr>
        <p:spPr>
          <a:xfrm rot="18963365">
            <a:off x="1930400" y="4897438"/>
            <a:ext cx="595313" cy="2809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42CBEA-9FE9-4FE7-8A1D-98F72FA7503E}"/>
              </a:ext>
            </a:extLst>
          </p:cNvPr>
          <p:cNvSpPr/>
          <p:nvPr/>
        </p:nvSpPr>
        <p:spPr>
          <a:xfrm rot="18918303">
            <a:off x="2949575" y="5213350"/>
            <a:ext cx="1482725" cy="322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8CB896-D098-4CA5-BAE7-9195E241558D}"/>
              </a:ext>
            </a:extLst>
          </p:cNvPr>
          <p:cNvSpPr/>
          <p:nvPr/>
        </p:nvSpPr>
        <p:spPr>
          <a:xfrm rot="18916961">
            <a:off x="4722813" y="5229225"/>
            <a:ext cx="1562100" cy="32385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>
            <a:extLst>
              <a:ext uri="{FF2B5EF4-FFF2-40B4-BE49-F238E27FC236}">
                <a16:creationId xmlns:a16="http://schemas.microsoft.com/office/drawing/2014/main" id="{8C4D06F0-2A63-4628-0187-4BE315B03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16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F956C-1C74-4628-A122-EEA5AA6BD115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Results &amp; discussion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C75259B-7CE6-9DD8-E99A-25208074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10288"/>
            <a:ext cx="969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Figure: Splitting tensile strength of concrete mixtures at 28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F8B39-917E-1400-90D8-86B0219A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9213" y="1219200"/>
            <a:ext cx="1752600" cy="40941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Reduction in tensile strength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GTR-modified concrete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The weak bonding at the interfacial transition zone (ITZ)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3DB5814-160B-44F5-98D1-23170135186E}"/>
              </a:ext>
            </a:extLst>
          </p:cNvPr>
          <p:cNvGraphicFramePr>
            <a:graphicFrameLocks/>
          </p:cNvGraphicFramePr>
          <p:nvPr/>
        </p:nvGraphicFramePr>
        <p:xfrm>
          <a:off x="287973" y="1219200"/>
          <a:ext cx="969264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Down Arrow 4">
            <a:extLst>
              <a:ext uri="{FF2B5EF4-FFF2-40B4-BE49-F238E27FC236}">
                <a16:creationId xmlns:a16="http://schemas.microsoft.com/office/drawing/2014/main" id="{B1FF9811-9E7D-4771-B51D-53B7C6E20A19}"/>
              </a:ext>
            </a:extLst>
          </p:cNvPr>
          <p:cNvSpPr/>
          <p:nvPr/>
        </p:nvSpPr>
        <p:spPr>
          <a:xfrm rot="13513994">
            <a:off x="1058862" y="4824413"/>
            <a:ext cx="182563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Down Arrow 4">
            <a:extLst>
              <a:ext uri="{FF2B5EF4-FFF2-40B4-BE49-F238E27FC236}">
                <a16:creationId xmlns:a16="http://schemas.microsoft.com/office/drawing/2014/main" id="{E474BC52-F6ED-47A3-BF05-FB6C04E31193}"/>
              </a:ext>
            </a:extLst>
          </p:cNvPr>
          <p:cNvSpPr/>
          <p:nvPr/>
        </p:nvSpPr>
        <p:spPr>
          <a:xfrm rot="13513994">
            <a:off x="4622801" y="5568950"/>
            <a:ext cx="182562" cy="274637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>
            <a:extLst>
              <a:ext uri="{FF2B5EF4-FFF2-40B4-BE49-F238E27FC236}">
                <a16:creationId xmlns:a16="http://schemas.microsoft.com/office/drawing/2014/main" id="{37C34F5B-134A-3D2B-8A8D-94A64452D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3198B8-DE95-4497-B71B-438547AC9ED6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Results &amp; discussion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61A0EC2-924A-04AC-A45E-ED50E3AE6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10288"/>
            <a:ext cx="969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Figure: Flexural strength of concrete mixtures at 28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B5A10-36F3-6D68-888E-73865F96D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9213" y="1219200"/>
            <a:ext cx="1752600" cy="31702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Reduction in flexural strength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GTR-modified concrete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Poor interlocking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CAFD43-04AF-4B67-8967-D772F00AA4EA}"/>
              </a:ext>
            </a:extLst>
          </p:cNvPr>
          <p:cNvGraphicFramePr>
            <a:graphicFrameLocks/>
          </p:cNvGraphicFramePr>
          <p:nvPr/>
        </p:nvGraphicFramePr>
        <p:xfrm>
          <a:off x="287338" y="1219200"/>
          <a:ext cx="969264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Down Arrow 4">
            <a:extLst>
              <a:ext uri="{FF2B5EF4-FFF2-40B4-BE49-F238E27FC236}">
                <a16:creationId xmlns:a16="http://schemas.microsoft.com/office/drawing/2014/main" id="{B78F6703-E8F8-4B67-BE2A-0EC930FA0F9A}"/>
              </a:ext>
            </a:extLst>
          </p:cNvPr>
          <p:cNvSpPr/>
          <p:nvPr/>
        </p:nvSpPr>
        <p:spPr>
          <a:xfrm>
            <a:off x="1522413" y="1295400"/>
            <a:ext cx="182562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Down Arrow 4">
            <a:extLst>
              <a:ext uri="{FF2B5EF4-FFF2-40B4-BE49-F238E27FC236}">
                <a16:creationId xmlns:a16="http://schemas.microsoft.com/office/drawing/2014/main" id="{9D71A3C4-5F81-48F3-88FC-EB893F07FF51}"/>
              </a:ext>
            </a:extLst>
          </p:cNvPr>
          <p:cNvSpPr/>
          <p:nvPr/>
        </p:nvSpPr>
        <p:spPr>
          <a:xfrm>
            <a:off x="5789613" y="2286000"/>
            <a:ext cx="182562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>
            <a:extLst>
              <a:ext uri="{FF2B5EF4-FFF2-40B4-BE49-F238E27FC236}">
                <a16:creationId xmlns:a16="http://schemas.microsoft.com/office/drawing/2014/main" id="{86495288-B147-6032-5F31-2E00B53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18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8354C7-6D1F-4EEA-BF4D-51357E027C22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Results &amp; discussion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6B624E8-3DC8-A796-8593-353EE0DE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10288"/>
            <a:ext cx="1218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Figure: Modulus of elasticity of concrete mixtures at 28 days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1BF1B95-8AE8-4C92-852D-9D14CE9AA159}"/>
              </a:ext>
            </a:extLst>
          </p:cNvPr>
          <p:cNvGraphicFramePr>
            <a:graphicFrameLocks/>
          </p:cNvGraphicFramePr>
          <p:nvPr/>
        </p:nvGraphicFramePr>
        <p:xfrm>
          <a:off x="1248092" y="1263968"/>
          <a:ext cx="969264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1E2FE90-2111-4C0B-A8F0-9EE1D48B62EB}"/>
              </a:ext>
            </a:extLst>
          </p:cNvPr>
          <p:cNvSpPr/>
          <p:nvPr/>
        </p:nvSpPr>
        <p:spPr>
          <a:xfrm rot="18963365">
            <a:off x="2397125" y="4560888"/>
            <a:ext cx="574675" cy="311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428688-BD7E-4640-915F-64779284E0D6}"/>
              </a:ext>
            </a:extLst>
          </p:cNvPr>
          <p:cNvSpPr/>
          <p:nvPr/>
        </p:nvSpPr>
        <p:spPr>
          <a:xfrm rot="18916961">
            <a:off x="5694363" y="4878388"/>
            <a:ext cx="1562100" cy="377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>
            <a:extLst>
              <a:ext uri="{FF2B5EF4-FFF2-40B4-BE49-F238E27FC236}">
                <a16:creationId xmlns:a16="http://schemas.microsoft.com/office/drawing/2014/main" id="{2B98D2D9-1A4C-0EEE-48AC-ABF458DDA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19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F78890-E911-46AE-9930-0166614EB7CA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Results &amp; discussion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C744A4F-9D50-565D-780C-AA86B43CE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10288"/>
            <a:ext cx="969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Figure: ASR expansion of mixtures containing FFA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609AC-0CE3-FA1E-D1F2-2AA7B8C10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9213" y="1219200"/>
            <a:ext cx="1752600" cy="47085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Reduction in ASR expansion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GTR-modified concrete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Tire rubber particles internally absorbed the expansive stress caused by ASR gel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DA4F6DD-358F-4A82-866A-BC901B32861D}"/>
              </a:ext>
            </a:extLst>
          </p:cNvPr>
          <p:cNvGraphicFramePr>
            <a:graphicFrameLocks/>
          </p:cNvGraphicFramePr>
          <p:nvPr/>
        </p:nvGraphicFramePr>
        <p:xfrm>
          <a:off x="287973" y="1219200"/>
          <a:ext cx="969264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76DD1A-3EAF-4EE3-85AF-D62EA367AFC2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background</a:t>
            </a:r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id="{86CEFD46-0EFD-6D3D-23F5-ACC9A9A5C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D77ED1-9352-3841-54C6-936E986C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314450"/>
            <a:ext cx="1509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picture containing text, screenshot, font, vehicle&#10;&#10;Description automatically generated">
            <a:extLst>
              <a:ext uri="{FF2B5EF4-FFF2-40B4-BE49-F238E27FC236}">
                <a16:creationId xmlns:a16="http://schemas.microsoft.com/office/drawing/2014/main" id="{8030C148-F0FA-D761-C28E-850DA0AB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23850"/>
            <a:ext cx="32750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picture containing outdoor, track, building, sky&#10;&#10;Description automatically generated">
            <a:extLst>
              <a:ext uri="{FF2B5EF4-FFF2-40B4-BE49-F238E27FC236}">
                <a16:creationId xmlns:a16="http://schemas.microsoft.com/office/drawing/2014/main" id="{1469CD5E-A065-7F8E-8658-272E45166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323850"/>
            <a:ext cx="29257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18BFA54C-910D-3AB6-CD83-92E3D486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14450"/>
            <a:ext cx="2366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>
            <a:extLst>
              <a:ext uri="{FF2B5EF4-FFF2-40B4-BE49-F238E27FC236}">
                <a16:creationId xmlns:a16="http://schemas.microsoft.com/office/drawing/2014/main" id="{2EEAA25F-3633-EA61-6E12-72C63CE5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681288"/>
            <a:ext cx="25511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09006182-E207-4ADF-9897-902C86F5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3717925"/>
            <a:ext cx="5105400" cy="1738313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Incorporation of SCMs in concrete: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9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  =&gt;  Reduce carbon footprint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  =&gt;  Enhance durability performance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  =&gt;  Reduce cement consumption cost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F606F1F4-2E1C-B628-FF2F-171083AC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2152650"/>
            <a:ext cx="2651125" cy="400050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Most widely utilized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7B75E3-9DF4-0D37-8E0B-6CD63730D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3" y="2681288"/>
            <a:ext cx="32242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83A830C6-F946-4823-9438-F67ED9C5D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629275"/>
            <a:ext cx="10820400" cy="923925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Changing fuel sources in some power plants =&gt; decline in fly ash availability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Therefore, it is crucial to find alternative SCM to address the likely shortage of fly ash.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3E9B36AF-37BB-D51B-05C4-B0EAD64BA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700" y="2149475"/>
            <a:ext cx="2651125" cy="400050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Rapid development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4F325082-39F0-D501-A6B1-1609E8DEF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3138488"/>
            <a:ext cx="2651125" cy="400050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Increase in demand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8C03251C-BBD0-8917-F760-7573E797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3143250"/>
            <a:ext cx="1922463" cy="400050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2000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emissions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6F646608-EEA9-668C-459E-A6AF0BE4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4470400"/>
            <a:ext cx="2743200" cy="400050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Incorporating SCMs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4AE10852-9A7D-0E82-9DCC-50436B272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25" y="4510088"/>
            <a:ext cx="2835275" cy="400050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Commonly used SCM</a:t>
            </a:r>
          </a:p>
        </p:txBody>
      </p:sp>
      <p:sp>
        <p:nvSpPr>
          <p:cNvPr id="30" name="Down Arrow 4">
            <a:extLst>
              <a:ext uri="{FF2B5EF4-FFF2-40B4-BE49-F238E27FC236}">
                <a16:creationId xmlns:a16="http://schemas.microsoft.com/office/drawing/2014/main" id="{2E126428-6CF7-450F-8382-58E7C9169B2E}"/>
              </a:ext>
            </a:extLst>
          </p:cNvPr>
          <p:cNvSpPr/>
          <p:nvPr/>
        </p:nvSpPr>
        <p:spPr>
          <a:xfrm>
            <a:off x="7237413" y="4233863"/>
            <a:ext cx="182562" cy="274637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Down Arrow 9">
            <a:extLst>
              <a:ext uri="{FF2B5EF4-FFF2-40B4-BE49-F238E27FC236}">
                <a16:creationId xmlns:a16="http://schemas.microsoft.com/office/drawing/2014/main" id="{692166B8-2846-4578-AA87-D755CE68D8AD}"/>
              </a:ext>
            </a:extLst>
          </p:cNvPr>
          <p:cNvSpPr/>
          <p:nvPr/>
        </p:nvSpPr>
        <p:spPr>
          <a:xfrm rot="10800000">
            <a:off x="8102600" y="4635500"/>
            <a:ext cx="182563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Down Arrow 4">
            <a:extLst>
              <a:ext uri="{FF2B5EF4-FFF2-40B4-BE49-F238E27FC236}">
                <a16:creationId xmlns:a16="http://schemas.microsoft.com/office/drawing/2014/main" id="{B1DCB6B0-C01D-4B5D-89F2-7283E7DED1DF}"/>
              </a:ext>
            </a:extLst>
          </p:cNvPr>
          <p:cNvSpPr/>
          <p:nvPr/>
        </p:nvSpPr>
        <p:spPr>
          <a:xfrm>
            <a:off x="8318500" y="5146675"/>
            <a:ext cx="182563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9151A9-9A13-4184-9F65-23C701A5FD7C}"/>
              </a:ext>
            </a:extLst>
          </p:cNvPr>
          <p:cNvCxnSpPr>
            <a:cxnSpLocks/>
          </p:cNvCxnSpPr>
          <p:nvPr/>
        </p:nvCxnSpPr>
        <p:spPr>
          <a:xfrm flipH="1" flipV="1">
            <a:off x="1827213" y="3567113"/>
            <a:ext cx="757237" cy="28416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D868E6E-200C-498D-971F-90013C1342EE}"/>
              </a:ext>
            </a:extLst>
          </p:cNvPr>
          <p:cNvCxnSpPr>
            <a:cxnSpLocks/>
          </p:cNvCxnSpPr>
          <p:nvPr/>
        </p:nvCxnSpPr>
        <p:spPr>
          <a:xfrm>
            <a:off x="1208088" y="3325813"/>
            <a:ext cx="457200" cy="21272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129D7DB-729A-4D25-8EA0-4682F5AA3D43}"/>
              </a:ext>
            </a:extLst>
          </p:cNvPr>
          <p:cNvCxnSpPr>
            <a:cxnSpLocks/>
          </p:cNvCxnSpPr>
          <p:nvPr/>
        </p:nvCxnSpPr>
        <p:spPr>
          <a:xfrm flipV="1">
            <a:off x="1087438" y="3611563"/>
            <a:ext cx="577850" cy="31432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FF7BC06-095B-473B-BFB2-128BB2510024}"/>
              </a:ext>
            </a:extLst>
          </p:cNvPr>
          <p:cNvCxnSpPr>
            <a:cxnSpLocks/>
          </p:cNvCxnSpPr>
          <p:nvPr/>
        </p:nvCxnSpPr>
        <p:spPr>
          <a:xfrm flipH="1">
            <a:off x="1762125" y="3235325"/>
            <a:ext cx="449263" cy="249238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n Arrow 4">
            <a:extLst>
              <a:ext uri="{FF2B5EF4-FFF2-40B4-BE49-F238E27FC236}">
                <a16:creationId xmlns:a16="http://schemas.microsoft.com/office/drawing/2014/main" id="{E60382AC-7223-48FE-8B73-5F332902A320}"/>
              </a:ext>
            </a:extLst>
          </p:cNvPr>
          <p:cNvSpPr/>
          <p:nvPr/>
        </p:nvSpPr>
        <p:spPr>
          <a:xfrm>
            <a:off x="6550025" y="2149475"/>
            <a:ext cx="182563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Down Arrow 4">
            <a:extLst>
              <a:ext uri="{FF2B5EF4-FFF2-40B4-BE49-F238E27FC236}">
                <a16:creationId xmlns:a16="http://schemas.microsoft.com/office/drawing/2014/main" id="{1F0C30B4-DDB8-49EF-8557-314187BC1954}"/>
              </a:ext>
            </a:extLst>
          </p:cNvPr>
          <p:cNvSpPr/>
          <p:nvPr/>
        </p:nvSpPr>
        <p:spPr>
          <a:xfrm>
            <a:off x="7735888" y="1947863"/>
            <a:ext cx="182562" cy="274637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Down Arrow 4">
            <a:extLst>
              <a:ext uri="{FF2B5EF4-FFF2-40B4-BE49-F238E27FC236}">
                <a16:creationId xmlns:a16="http://schemas.microsoft.com/office/drawing/2014/main" id="{97813008-0B73-4048-BE09-99802589A882}"/>
              </a:ext>
            </a:extLst>
          </p:cNvPr>
          <p:cNvSpPr/>
          <p:nvPr/>
        </p:nvSpPr>
        <p:spPr>
          <a:xfrm>
            <a:off x="11625263" y="3008313"/>
            <a:ext cx="182562" cy="274637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0" grpId="2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A982D5BA-B6C6-F018-0B44-7B25F9899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D28520-0256-4682-9497-2D1B6A155EFB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Results &amp;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FFC81-5D01-5788-2983-45AFDA9FD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9213" y="1219200"/>
            <a:ext cx="1752600" cy="3478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Reduction in ASR expansion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RFA-modified concrete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Lower alkali content compared to FFA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DA84B1A-E2BB-46AF-8AF2-651E805059E2}"/>
              </a:ext>
            </a:extLst>
          </p:cNvPr>
          <p:cNvGraphicFramePr>
            <a:graphicFrameLocks/>
          </p:cNvGraphicFramePr>
          <p:nvPr/>
        </p:nvGraphicFramePr>
        <p:xfrm>
          <a:off x="287973" y="1219200"/>
          <a:ext cx="969264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F1B62150-914B-F21C-DB6A-5DEFECAD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10288"/>
            <a:ext cx="969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Figure: ASR expansion of mixtures containing RFA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07A6DF-D750-4D03-A293-D70C63BDD138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conclusions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418CAD77-2A19-D095-14A7-1005AB46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56FA2D19-5EC1-8474-CB5F-8C1D17060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38250"/>
            <a:ext cx="108204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 Incorporation of GTR in concrete; reduction in workability and unit weight and increase in air content compared to control mix.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 RFA-modified concrete; same trend except for increasing the unit weight.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 Inclusion of GTR in concrete; decrease in strength properties such as compressive, splitting tensile and flexural strength and modulus of elasticity.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 RFA-modified concrete; higher compressive strength at 90 days compared to FFA.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 Adding GTR and RFA into concrete; reduction in ASR expansion compared to control mix.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 Works ongoing: drying shrinkage, sulfate attack, surface scaling resistance, and super air meter (SAM).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 The findings of this study will benefit concrete professionals and researchers to utilize GTR in preparing sustainable, durable, and low-cost concrete.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60E713-3C49-46DA-8F36-046D9ADEB098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acknowledgements</a:t>
            </a:r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6769D4A6-520A-568F-89C2-3E96974A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42347F1-D001-455A-8801-E56C8B89F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68450"/>
            <a:ext cx="10820400" cy="4832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 Research Sponsors: </a:t>
            </a:r>
          </a:p>
          <a:p>
            <a:pPr marL="1085850" lvl="1" indent="-342900" algn="just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DOT</a:t>
            </a:r>
          </a:p>
          <a:p>
            <a:pPr marL="1085850" lvl="1" indent="-342900" algn="just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USDOT Through Tran-SET</a:t>
            </a:r>
          </a:p>
          <a:p>
            <a:pPr marL="1085850" lvl="1" indent="-342900" algn="just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ARMCA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2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 Industry Partners: </a:t>
            </a:r>
          </a:p>
          <a:p>
            <a:pPr marL="1085850" lvl="1" indent="-342900" algn="just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NEAR Ready-Mix Concrete (Mr. Eric Gohn)</a:t>
            </a:r>
          </a:p>
          <a:p>
            <a:pPr marL="1085850" lvl="1" indent="-342900" algn="just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Boral Resources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2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 A-State Facility Management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2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 Suppliers:</a:t>
            </a:r>
          </a:p>
          <a:p>
            <a:pPr marL="1085850" lvl="1" indent="-342900" algn="just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Liberty Tires</a:t>
            </a:r>
          </a:p>
          <a:p>
            <a:pPr marL="1085850" lvl="1" indent="-342900" algn="just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Entech,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E249E-DAC3-F1EF-75FA-568E1D11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328738"/>
            <a:ext cx="29479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FE11BCE-A91F-E5DE-4B1D-DC2EAA18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88" y="1328738"/>
            <a:ext cx="13303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C2B313-4D7F-2F60-D82D-F22DCB5D5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25" y="2560638"/>
            <a:ext cx="30480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F942E0E6-634A-6667-AD42-2449D9DD0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005388"/>
            <a:ext cx="1406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5813E7-3C6B-7610-C4AB-AA7ED58CB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5010150"/>
            <a:ext cx="374808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8B494-7F96-70EF-E329-B8EB3FA7C1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888" y="3784600"/>
            <a:ext cx="26749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9E212D-2343-A7D0-76CB-14AFCB19F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784600"/>
            <a:ext cx="14652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www.cjhornerinc.com/wp-content/uploads/2018/12/ARMCA-logo.jpg">
            <a:extLst>
              <a:ext uri="{FF2B5EF4-FFF2-40B4-BE49-F238E27FC236}">
                <a16:creationId xmlns:a16="http://schemas.microsoft.com/office/drawing/2014/main" id="{1AC4E31C-6491-E10E-60AD-7D613E85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2557463"/>
            <a:ext cx="14017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05DCE3-9E5C-4474-89F3-F2703D6925A7}"/>
              </a:ext>
            </a:extLst>
          </p:cNvPr>
          <p:cNvSpPr/>
          <p:nvPr/>
        </p:nvSpPr>
        <p:spPr>
          <a:xfrm>
            <a:off x="1587" y="2228671"/>
            <a:ext cx="1218882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82018F-FDFD-FBAA-6EDB-854B94762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88" y="3889375"/>
            <a:ext cx="1660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>
            <a:extLst>
              <a:ext uri="{FF2B5EF4-FFF2-40B4-BE49-F238E27FC236}">
                <a16:creationId xmlns:a16="http://schemas.microsoft.com/office/drawing/2014/main" id="{D3ECC072-FE89-2662-2A7C-5BAA251DC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23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25E42FD-AFCB-3938-35F5-C7167FB19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60975"/>
            <a:ext cx="12188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Contact: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Dr. Zahid Hossain -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mhossain@astate.edu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Abu Sayed Mohammad Akid -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abusayed.akid@smail.astate.edu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8CF2A4-D913-4D71-8385-02AF5E336192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background</a:t>
            </a:r>
          </a:p>
        </p:txBody>
      </p:sp>
      <p:sp>
        <p:nvSpPr>
          <p:cNvPr id="11267" name="TextBox 4">
            <a:extLst>
              <a:ext uri="{FF2B5EF4-FFF2-40B4-BE49-F238E27FC236}">
                <a16:creationId xmlns:a16="http://schemas.microsoft.com/office/drawing/2014/main" id="{DD8EE56C-1392-310E-235F-043BEB84D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3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441BE2F-04EB-7C27-8E60-BC068FD0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>
            <a:fillRect/>
          </a:stretch>
        </p:blipFill>
        <p:spPr bwMode="auto">
          <a:xfrm>
            <a:off x="303213" y="1585913"/>
            <a:ext cx="29225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41F3C-9D5C-0AA7-4B32-6DC03ECEB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443163"/>
            <a:ext cx="2454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31CC7-5FD2-04BE-7023-10F90D44D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986088"/>
            <a:ext cx="28463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worried-face.webp">
            <a:hlinkClick r:id="" action="ppaction://media"/>
            <a:extLst>
              <a:ext uri="{FF2B5EF4-FFF2-40B4-BE49-F238E27FC236}">
                <a16:creationId xmlns:a16="http://schemas.microsoft.com/office/drawing/2014/main" id="{7380A83D-FA4B-B787-015D-695BD2DAA38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7272" r="26207" b="6104"/>
          <a:stretch>
            <a:fillRect/>
          </a:stretch>
        </p:blipFill>
        <p:spPr bwMode="auto">
          <a:xfrm>
            <a:off x="10931525" y="1179513"/>
            <a:ext cx="9540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67E7535B-EFC9-61ED-BDF9-FDBB711C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185863"/>
            <a:ext cx="5578475" cy="400050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Generation of millions of waste automobile tires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5D06648C-5072-57CA-BE44-3A0954E6B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1182688"/>
            <a:ext cx="4572000" cy="708025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An ever-growing issue for solid waste management authorities in Arkansas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8164FD9-E856-10EE-FFE4-AA4A24D5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2043113"/>
            <a:ext cx="5486400" cy="400050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Using waste tires as fuel generates toxic gases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E689064E-384C-4925-F987-56C0942D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2582863"/>
            <a:ext cx="5121275" cy="400050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Dumping them in landfills ≈ not sustainable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0FEBA1-C678-8A43-90C6-8402DC84E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4552950"/>
            <a:ext cx="1981200" cy="5222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Concrete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47E3E3-46A4-410E-BE7E-DA4C64944903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530725" y="3729038"/>
            <a:ext cx="1588" cy="823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1C3F29-E090-447F-A875-895C3C34F5E3}"/>
              </a:ext>
            </a:extLst>
          </p:cNvPr>
          <p:cNvCxnSpPr>
            <a:cxnSpLocks/>
          </p:cNvCxnSpPr>
          <p:nvPr/>
        </p:nvCxnSpPr>
        <p:spPr>
          <a:xfrm flipH="1">
            <a:off x="5529263" y="3906838"/>
            <a:ext cx="2014537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DB75F8-03C3-4445-8503-2D9E35F9787C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763713" y="2643188"/>
            <a:ext cx="1778000" cy="2171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">
            <a:extLst>
              <a:ext uri="{FF2B5EF4-FFF2-40B4-BE49-F238E27FC236}">
                <a16:creationId xmlns:a16="http://schemas.microsoft.com/office/drawing/2014/main" id="{1DE816BC-3C70-D72C-B401-9F18C1CF0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6538" y="3238500"/>
            <a:ext cx="2759075" cy="1323975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Crucial to minimize the issues of managing and disposing of waste tires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997E9974-CBDA-4051-B9EE-B7B09375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4306888"/>
            <a:ext cx="2922587" cy="1016000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Incorporating waste tire rubber into concrete as construction material</a:t>
            </a: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49DCA5F2-B158-2329-B48A-B7FB3B4AD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72113"/>
            <a:ext cx="10820400" cy="1015663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Ongoing study aims to investigate fresh, mechanical, and durability properties of concrete incorporating Class F fly ash (FFA) and reclaimed fly ash (RFA), and waste ground tire rubber (GTR) as a replacement for sand and cement. </a:t>
            </a:r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157F7E12-4E34-4DAC-AC11-6615B6289CB0}"/>
              </a:ext>
            </a:extLst>
          </p:cNvPr>
          <p:cNvSpPr/>
          <p:nvPr/>
        </p:nvSpPr>
        <p:spPr>
          <a:xfrm>
            <a:off x="11428413" y="2582863"/>
            <a:ext cx="457200" cy="40163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31" grpId="0" animBg="1"/>
      <p:bldP spid="31" grpId="1" animBg="1"/>
      <p:bldP spid="31" grpId="2" animBg="1"/>
      <p:bldP spid="31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BAC9BD-FD53-4863-BD46-5489DB810E2F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Objectives</a:t>
            </a:r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A75145A2-F45B-04AE-93E3-29DD1138C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0569E72-CA2A-DCF4-D5A5-D1AAC734B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1200"/>
            <a:ext cx="108204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  Investigate fresh and mechanical properties of GTR-modified concrete containing FFA and RFA.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  Evaluate the long-term durability of GTR-modified concrete containing FFA and RFA.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  <a:t>  Determine optimum dosage of GTR in concrete in terms of overall performance.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>
            <a:extLst>
              <a:ext uri="{FF2B5EF4-FFF2-40B4-BE49-F238E27FC236}">
                <a16:creationId xmlns:a16="http://schemas.microsoft.com/office/drawing/2014/main" id="{4B1333D0-98E3-E29E-C2BC-533A24549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5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E24E7F8-C29A-4BE2-881F-EFF78E72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62940"/>
              </p:ext>
            </p:extLst>
          </p:nvPr>
        </p:nvGraphicFramePr>
        <p:xfrm>
          <a:off x="500063" y="1284288"/>
          <a:ext cx="7597775" cy="37782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94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</a:p>
                  </a:txBody>
                  <a:tcPr marL="91461" marR="91461"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91461" marR="91461" marT="45677" marB="4567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4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Coarse aggregate</a:t>
                      </a:r>
                    </a:p>
                  </a:txBody>
                  <a:tcPr marL="91461" marR="91461" marT="45677" marB="45677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Crushed limestone</a:t>
                      </a:r>
                    </a:p>
                  </a:txBody>
                  <a:tcPr marL="91461" marR="91461" marT="45677" marB="456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 aggregate</a:t>
                      </a:r>
                    </a:p>
                  </a:txBody>
                  <a:tcPr marL="91461" marR="91461" marT="45677" marB="45677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Concrete sand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 tire rubber (GTR) ≈ #40-80 mesh </a:t>
                      </a:r>
                      <a:r>
                        <a:rPr lang="en-US" sz="16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particles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677" marB="456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4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Binder</a:t>
                      </a:r>
                    </a:p>
                  </a:txBody>
                  <a:tcPr marL="91461" marR="91461" marT="45677" marB="45677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C150 Type I/II Portland cement (PC)</a:t>
                      </a:r>
                    </a:p>
                  </a:txBody>
                  <a:tcPr marL="91461" marR="91461" marT="45677" marB="4567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Supplementary cementitious materials (SCMs)</a:t>
                      </a:r>
                    </a:p>
                  </a:txBody>
                  <a:tcPr marL="91461" marR="91461" marT="45677" marB="45677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F fly ash (FFA)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Reclaimed fly ash (RFA)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Micronized rubber powder (MRP) ≈ #200 mesh particles</a:t>
                      </a:r>
                    </a:p>
                  </a:txBody>
                  <a:tcPr marL="91461" marR="91461" marT="45677" marB="4567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admixture</a:t>
                      </a:r>
                    </a:p>
                  </a:txBody>
                  <a:tcPr marL="91461" marR="91461" marT="45677" marB="45677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Air-entraining admixture (</a:t>
                      </a:r>
                      <a:r>
                        <a:rPr lang="fr-FR" sz="1600" b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Daravair</a:t>
                      </a:r>
                      <a:r>
                        <a:rPr lang="fr-FR" sz="16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1400</a:t>
                      </a:r>
                      <a:r>
                        <a:rPr lang="fr-FR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reducer (ADVA 140M)</a:t>
                      </a:r>
                    </a:p>
                  </a:txBody>
                  <a:tcPr marL="91461" marR="91461" marT="45677" marB="4567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</a:p>
                  </a:txBody>
                  <a:tcPr marL="91461" marR="91461" marT="45677" marB="456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potable</a:t>
                      </a:r>
                      <a:r>
                        <a:rPr lang="fr-FR" sz="16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tap water</a:t>
                      </a:r>
                      <a:endParaRPr lang="fr-FR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677" marB="4567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41" name="TextBox 1">
            <a:extLst>
              <a:ext uri="{FF2B5EF4-FFF2-40B4-BE49-F238E27FC236}">
                <a16:creationId xmlns:a16="http://schemas.microsoft.com/office/drawing/2014/main" id="{2E90563E-CCF4-6989-91F2-FA13E06F6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914400"/>
            <a:ext cx="8145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Table: Concrete ingredients</a:t>
            </a:r>
          </a:p>
        </p:txBody>
      </p:sp>
      <p:pic>
        <p:nvPicPr>
          <p:cNvPr id="13342" name="Picture 6" descr="C:\Users\abusayed.akid\My Drive\Project\Concrete\PIC\Procedure\Materials\PXL_20220126_003238221.jpg">
            <a:extLst>
              <a:ext uri="{FF2B5EF4-FFF2-40B4-BE49-F238E27FC236}">
                <a16:creationId xmlns:a16="http://schemas.microsoft.com/office/drawing/2014/main" id="{58739913-D2EF-9D62-B242-44A7A07C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6" b="10750"/>
          <a:stretch>
            <a:fillRect/>
          </a:stretch>
        </p:blipFill>
        <p:spPr bwMode="auto">
          <a:xfrm>
            <a:off x="8807450" y="3460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abusayed.akid\My Drive\Project\Concrete\PIC\Procedure\Materials\PXL_20220126_003347992.jpg">
            <a:extLst>
              <a:ext uri="{FF2B5EF4-FFF2-40B4-BE49-F238E27FC236}">
                <a16:creationId xmlns:a16="http://schemas.microsoft.com/office/drawing/2014/main" id="{0767A24A-BD5A-E9BC-3B61-51D9F658B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14403" r="21638" b="9959"/>
          <a:stretch>
            <a:fillRect/>
          </a:stretch>
        </p:blipFill>
        <p:spPr bwMode="auto">
          <a:xfrm>
            <a:off x="10498138" y="3460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08F63-2D85-B1A3-6741-27722589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9584"/>
          <a:stretch>
            <a:fillRect/>
          </a:stretch>
        </p:blipFill>
        <p:spPr bwMode="auto">
          <a:xfrm>
            <a:off x="8807450" y="19891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busayed.akid\My Drive\Project\Concrete\PIC\Procedure\Materials\PXL_20220804_011025148.jpg">
            <a:extLst>
              <a:ext uri="{FF2B5EF4-FFF2-40B4-BE49-F238E27FC236}">
                <a16:creationId xmlns:a16="http://schemas.microsoft.com/office/drawing/2014/main" id="{CD7393D1-5BCA-D40D-2660-C463984A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0" t="31876" r="22433" b="32497"/>
          <a:stretch>
            <a:fillRect/>
          </a:stretch>
        </p:blipFill>
        <p:spPr bwMode="auto">
          <a:xfrm>
            <a:off x="10498138" y="19891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busayed.akid\My Drive\Project\Concrete\PIC\Procedure\Materials\PXL_20220804_011948785.jpg">
            <a:extLst>
              <a:ext uri="{FF2B5EF4-FFF2-40B4-BE49-F238E27FC236}">
                <a16:creationId xmlns:a16="http://schemas.microsoft.com/office/drawing/2014/main" id="{D1939A69-696F-D22C-DEF4-84F1D2564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7" t="32671" r="30290" b="32788"/>
          <a:stretch>
            <a:fillRect/>
          </a:stretch>
        </p:blipFill>
        <p:spPr bwMode="auto">
          <a:xfrm>
            <a:off x="8807450" y="3632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abusayed.akid\My Drive\Project\Concrete\PIC\Procedure\Materials\PXL_20220804_011445000.jpg">
            <a:extLst>
              <a:ext uri="{FF2B5EF4-FFF2-40B4-BE49-F238E27FC236}">
                <a16:creationId xmlns:a16="http://schemas.microsoft.com/office/drawing/2014/main" id="{213D0592-6DA0-D00F-4D74-083C1E62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30139" r="27985" b="34258"/>
          <a:stretch>
            <a:fillRect/>
          </a:stretch>
        </p:blipFill>
        <p:spPr bwMode="auto">
          <a:xfrm>
            <a:off x="10498138" y="3632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C3E4EC-3C39-C3C9-EA61-E26460D5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1999" r="9712" b="3001"/>
          <a:stretch>
            <a:fillRect/>
          </a:stretch>
        </p:blipFill>
        <p:spPr bwMode="auto">
          <a:xfrm>
            <a:off x="9675813" y="528161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D04D327-BB0D-4B7B-AB26-339BDE03EC70}"/>
              </a:ext>
            </a:extLst>
          </p:cNvPr>
          <p:cNvGraphicFramePr>
            <a:graphicFrameLocks noGrp="1"/>
          </p:cNvGraphicFramePr>
          <p:nvPr/>
        </p:nvGraphicFramePr>
        <p:xfrm>
          <a:off x="1166813" y="5530850"/>
          <a:ext cx="6264276" cy="117475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16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6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5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36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 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600" b="0" baseline="-25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1600" b="0" baseline="-25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US" sz="1600" b="0" baseline="-25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1600" b="0" baseline="-25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="0" baseline="-25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600" b="0" baseline="-25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FFA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8.42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57.19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20.21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RFA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53.39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28.01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7.72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">
            <a:extLst>
              <a:ext uri="{FF2B5EF4-FFF2-40B4-BE49-F238E27FC236}">
                <a16:creationId xmlns:a16="http://schemas.microsoft.com/office/drawing/2014/main" id="{4A55F159-49E2-72D5-15F6-6BE63910C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5119688"/>
            <a:ext cx="626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Table: Chemical compositions of cement and SCMs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A5DE8D-90C6-4393-AB84-0168D86F51AA}"/>
              </a:ext>
            </a:extLst>
          </p:cNvPr>
          <p:cNvSpPr/>
          <p:nvPr/>
        </p:nvSpPr>
        <p:spPr>
          <a:xfrm>
            <a:off x="500553" y="152400"/>
            <a:ext cx="759774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Materials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34A8CD-F98F-4E3F-89F5-B5564E0E1C05}"/>
              </a:ext>
            </a:extLst>
          </p:cNvPr>
          <p:cNvSpPr/>
          <p:nvPr/>
        </p:nvSpPr>
        <p:spPr>
          <a:xfrm>
            <a:off x="1" y="152400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Materials properties</a:t>
            </a:r>
          </a:p>
        </p:txBody>
      </p:sp>
      <p:sp>
        <p:nvSpPr>
          <p:cNvPr id="14339" name="TextBox 4">
            <a:extLst>
              <a:ext uri="{FF2B5EF4-FFF2-40B4-BE49-F238E27FC236}">
                <a16:creationId xmlns:a16="http://schemas.microsoft.com/office/drawing/2014/main" id="{9A7713F7-DAEC-0AE4-B9A7-5F6DB716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0C7F68-FC23-48B5-8BBA-098D22CD4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6559"/>
              </p:ext>
            </p:extLst>
          </p:nvPr>
        </p:nvGraphicFramePr>
        <p:xfrm>
          <a:off x="469900" y="1395413"/>
          <a:ext cx="6172200" cy="328136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229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Limestone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Moisture content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 weight (lb/ft</a:t>
                      </a:r>
                      <a:r>
                        <a:rPr lang="en-US" sz="1800" b="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size (inch)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1-1/2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 maximum size (inch)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Fineness modulus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specific gravity (dry)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2.76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specific gravity (SSD)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2.78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2.63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Apparent specific gravity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2.67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Absorption (%)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386" name="TextBox 1">
            <a:extLst>
              <a:ext uri="{FF2B5EF4-FFF2-40B4-BE49-F238E27FC236}">
                <a16:creationId xmlns:a16="http://schemas.microsoft.com/office/drawing/2014/main" id="{FFD77CB0-57EF-F55C-8C4E-0390C70F7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90600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Table: Physical properties of aggregates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9DC173C-A7C0-9C27-7AFB-4C312419E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4446588"/>
            <a:ext cx="54086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chemeClr val="tx2"/>
                </a:solidFill>
                <a:latin typeface="Arial" panose="020B0604020202020204" pitchFamily="34" charset="0"/>
              </a:rPr>
              <a:t>Figure: Gradation curve of coarse and fine aggregate</a:t>
            </a:r>
          </a:p>
        </p:txBody>
      </p:sp>
      <p:pic>
        <p:nvPicPr>
          <p:cNvPr id="7" name="Picture 6" descr="C:\Users\abusayed.akid\My Drive\Project\Concrete\PIC\Procedure\Materials\PXL_20220126_212335314.jpg">
            <a:extLst>
              <a:ext uri="{FF2B5EF4-FFF2-40B4-BE49-F238E27FC236}">
                <a16:creationId xmlns:a16="http://schemas.microsoft.com/office/drawing/2014/main" id="{0A09EA8E-6201-5F1C-42FA-B98536EB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892675"/>
            <a:ext cx="1200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abusayed.akid\My Drive\Project\Concrete\PIC\Procedure\Materials\PXL_20220125_001339715.jpg">
            <a:extLst>
              <a:ext uri="{FF2B5EF4-FFF2-40B4-BE49-F238E27FC236}">
                <a16:creationId xmlns:a16="http://schemas.microsoft.com/office/drawing/2014/main" id="{60ED6441-5E12-0E28-9006-9A812EFB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902200"/>
            <a:ext cx="9620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busayed.akid\My Drive\Project\Concrete\PIC\Procedure\Materials\PXL_20220125_001901634.jpg">
            <a:extLst>
              <a:ext uri="{FF2B5EF4-FFF2-40B4-BE49-F238E27FC236}">
                <a16:creationId xmlns:a16="http://schemas.microsoft.com/office/drawing/2014/main" id="{89E0F419-6088-1996-2D5B-85C7A6AA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902200"/>
            <a:ext cx="9477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busayed.akid\My Drive\Project\Concrete\PIC\Procedure\Materials\PXL_20220128_234822325.jpg">
            <a:extLst>
              <a:ext uri="{FF2B5EF4-FFF2-40B4-BE49-F238E27FC236}">
                <a16:creationId xmlns:a16="http://schemas.microsoft.com/office/drawing/2014/main" id="{1740C082-5B26-C1C3-86A2-64FFEFE2D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4902200"/>
            <a:ext cx="11890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abusayed.akid\My Drive\Project\Concrete\PIC\Procedure\Materials\PXL_20220127_220405664.MP.jpg">
            <a:extLst>
              <a:ext uri="{FF2B5EF4-FFF2-40B4-BE49-F238E27FC236}">
                <a16:creationId xmlns:a16="http://schemas.microsoft.com/office/drawing/2014/main" id="{0BC33837-AD15-B34E-728F-E27D91B2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4902200"/>
            <a:ext cx="9620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text, desk&#10;&#10;Description automatically generated">
            <a:extLst>
              <a:ext uri="{FF2B5EF4-FFF2-40B4-BE49-F238E27FC236}">
                <a16:creationId xmlns:a16="http://schemas.microsoft.com/office/drawing/2014/main" id="{C23B2BE5-463D-21B2-D619-DDA5CA9C5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16203" r="22778" b="14915"/>
          <a:stretch>
            <a:fillRect/>
          </a:stretch>
        </p:blipFill>
        <p:spPr bwMode="auto">
          <a:xfrm>
            <a:off x="10021888" y="4892675"/>
            <a:ext cx="11906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7AD50C62-F369-B834-B34A-76E7A1A83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21400"/>
            <a:ext cx="12188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Figure: (a) Quartering of limestone (b-c) moisture content of limestone and sand (d) unit weight of limestone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(e) sieve analysis of sand and (f) specific gravity of sand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F281A47F-AF32-4AB6-8003-024F4023E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4891088"/>
            <a:ext cx="384175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(a)</a:t>
            </a: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0133E4BC-6DD3-82C5-09DC-E69E8AD6B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4902200"/>
            <a:ext cx="3841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(b)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1C993D30-5F7B-0C7E-B163-126804720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4902200"/>
            <a:ext cx="3841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(c)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5B3FBE1E-102B-7386-DF6E-32D36131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4902200"/>
            <a:ext cx="3841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(d)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E4644868-4F19-E86B-92E0-A50CF274F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4902200"/>
            <a:ext cx="3841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(e)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19379155-DB28-7349-7F0A-E98A98EF9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888" y="4891088"/>
            <a:ext cx="384175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(f)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/>
        </p:nvGraphicFramePr>
        <p:xfrm>
          <a:off x="7065804" y="990600"/>
          <a:ext cx="475488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13" grpId="0"/>
      <p:bldP spid="13" grpId="1"/>
      <p:bldP spid="13" grpId="2"/>
      <p:bldP spid="13" grpId="3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AB2B5F-1B91-4AE7-B8F8-EFAFB7E14055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Materials properties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AB8BCA32-C100-A5E4-5988-42E6028B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5364" name="TextBox 2">
            <a:extLst>
              <a:ext uri="{FF2B5EF4-FFF2-40B4-BE49-F238E27FC236}">
                <a16:creationId xmlns:a16="http://schemas.microsoft.com/office/drawing/2014/main" id="{D68D2D4B-5D1E-B0A8-F335-6323A6A7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797050"/>
            <a:ext cx="781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Table: Properties of ground tire rubber (GTR)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D71AA-8C15-462D-8744-489292D01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74010"/>
              </p:ext>
            </p:extLst>
          </p:nvPr>
        </p:nvGraphicFramePr>
        <p:xfrm>
          <a:off x="646113" y="2209800"/>
          <a:ext cx="7810500" cy="365759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6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9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method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Acetone extractables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 content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black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rubber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Rubber hydrocarbon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TGA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Moisture content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D5603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 content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D5603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content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D5603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density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lb./ft</a:t>
                      </a:r>
                      <a:r>
                        <a:rPr lang="en-US" sz="2000" u="none" strike="noStrike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lb./ft</a:t>
                      </a:r>
                      <a:r>
                        <a:rPr lang="en-US" sz="2000" u="none" strike="noStrike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D5603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gravity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5427" name="Picture 2">
            <a:extLst>
              <a:ext uri="{FF2B5EF4-FFF2-40B4-BE49-F238E27FC236}">
                <a16:creationId xmlns:a16="http://schemas.microsoft.com/office/drawing/2014/main" id="{557CC1E9-10C1-A839-C4BC-F62E1FBA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5160963"/>
            <a:ext cx="2078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8" name="Picture 2">
            <a:extLst>
              <a:ext uri="{FF2B5EF4-FFF2-40B4-BE49-F238E27FC236}">
                <a16:creationId xmlns:a16="http://schemas.microsoft.com/office/drawing/2014/main" id="{9DA9CEC9-E919-8F81-5436-E61DC074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3" y="1544638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9" name="Picture 4">
            <a:extLst>
              <a:ext uri="{FF2B5EF4-FFF2-40B4-BE49-F238E27FC236}">
                <a16:creationId xmlns:a16="http://schemas.microsoft.com/office/drawing/2014/main" id="{E4AFA329-6703-1286-50F5-553D49540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3352800"/>
            <a:ext cx="2341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4">
            <a:extLst>
              <a:ext uri="{FF2B5EF4-FFF2-40B4-BE49-F238E27FC236}">
                <a16:creationId xmlns:a16="http://schemas.microsoft.com/office/drawing/2014/main" id="{3351C0AF-19F7-4828-9040-B84CDE3557A6}"/>
              </a:ext>
            </a:extLst>
          </p:cNvPr>
          <p:cNvSpPr/>
          <p:nvPr/>
        </p:nvSpPr>
        <p:spPr>
          <a:xfrm>
            <a:off x="10210800" y="2997200"/>
            <a:ext cx="182563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Down Arrow 4">
            <a:extLst>
              <a:ext uri="{FF2B5EF4-FFF2-40B4-BE49-F238E27FC236}">
                <a16:creationId xmlns:a16="http://schemas.microsoft.com/office/drawing/2014/main" id="{0949F438-B8B2-4713-B223-E9A283C75204}"/>
              </a:ext>
            </a:extLst>
          </p:cNvPr>
          <p:cNvSpPr/>
          <p:nvPr/>
        </p:nvSpPr>
        <p:spPr>
          <a:xfrm>
            <a:off x="10210800" y="4806950"/>
            <a:ext cx="182563" cy="27463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2E66B1-30E3-4EC4-8A4D-611FDF115173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Mixture proportions</a:t>
            </a: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7B664007-80E2-39A3-EF6B-83A89B99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A95AA1-E759-4F76-B8F8-455E586C3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35225"/>
              </p:ext>
            </p:extLst>
          </p:nvPr>
        </p:nvGraphicFramePr>
        <p:xfrm>
          <a:off x="527050" y="1423988"/>
          <a:ext cx="11134726" cy="512921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4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1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228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no.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Mixture ID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Cement (%)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FFA (%)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RFA (%)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GTR (%)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MRP (%)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 (%)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RFA based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F20-S95-G5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GTR as sand replacement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(FFA mixes)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F20-S90-G10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F20-S85-G15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R20-S95-G5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GTR as sand replacement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(RFA mixes)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R20-S90-G10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R20-S85-G15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F16-P4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MRP as filler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(FFA mixes)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F13-P7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F10-P10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R16-P4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MRP as filler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(RFA mixes)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R13-P7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R10-P10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576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GTR = Mesh #40-80 particles and MRP = Mesh #200 passing particles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6544" name="TextBox 1">
            <a:extLst>
              <a:ext uri="{FF2B5EF4-FFF2-40B4-BE49-F238E27FC236}">
                <a16:creationId xmlns:a16="http://schemas.microsoft.com/office/drawing/2014/main" id="{7B6F89CB-2E5F-1EDA-6406-4D4434FE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1218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Table: Concrete mixture proportions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D43F97-CC51-478A-BC3D-99A14D3A84C1}"/>
              </a:ext>
            </a:extLst>
          </p:cNvPr>
          <p:cNvSpPr/>
          <p:nvPr/>
        </p:nvSpPr>
        <p:spPr>
          <a:xfrm>
            <a:off x="1" y="324536"/>
            <a:ext cx="1218882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Test methods</a:t>
            </a:r>
          </a:p>
        </p:txBody>
      </p:sp>
      <p:sp>
        <p:nvSpPr>
          <p:cNvPr id="17411" name="TextBox 4">
            <a:extLst>
              <a:ext uri="{FF2B5EF4-FFF2-40B4-BE49-F238E27FC236}">
                <a16:creationId xmlns:a16="http://schemas.microsoft.com/office/drawing/2014/main" id="{2CE39337-9FB5-3FAD-5D06-99EC02038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413" y="64008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9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297E45-53D3-471A-BC8C-17A2B7766548}"/>
              </a:ext>
            </a:extLst>
          </p:cNvPr>
          <p:cNvGraphicFramePr>
            <a:graphicFrameLocks noGrp="1"/>
          </p:cNvGraphicFramePr>
          <p:nvPr/>
        </p:nvGraphicFramePr>
        <p:xfrm>
          <a:off x="422275" y="1770063"/>
          <a:ext cx="11344275" cy="44973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2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6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name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Specimen size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age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standard</a:t>
                      </a:r>
                    </a:p>
                  </a:txBody>
                  <a:tcPr marL="91443" marR="91443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Slump (workability)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weight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content** 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200 x 300 mm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cft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cft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Immediately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C143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C1064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C138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C231</a:t>
                      </a:r>
                    </a:p>
                  </a:txBody>
                  <a:tcPr marL="91443" marR="91443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Compressive strength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Splitting tensile strength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Flexural strength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Modulus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elasticity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x 200 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x 200 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x 200 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x 300 mm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 28 and 90 days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days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days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days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C39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C496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C78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C469</a:t>
                      </a:r>
                    </a:p>
                  </a:txBody>
                  <a:tcPr marL="91443" marR="91443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4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Durability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Drying shrinkage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x 75 x 250 mm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7, 14, 28, 56, 90, 112 and 224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C157</a:t>
                      </a:r>
                    </a:p>
                  </a:txBody>
                  <a:tcPr marL="91443" marR="91443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Alkali-silica reaction (ASR)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x 25 x 250 mm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8, 12, 14, 16, 20, 24 and 28 days 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C1567 </a:t>
                      </a:r>
                    </a:p>
                  </a:txBody>
                  <a:tcPr marL="91443" marR="91443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6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Sulfate attack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x 25 x 250 mm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2, 3, 4, 8, 13 and 15 weeks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C1012 </a:t>
                      </a:r>
                    </a:p>
                  </a:txBody>
                  <a:tcPr marL="91443" marR="91443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scaling resistance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x 75 x 250 mm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cycles</a:t>
                      </a:r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C672 </a:t>
                      </a:r>
                    </a:p>
                  </a:txBody>
                  <a:tcPr marL="91443" marR="91443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64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**Using the pressure meter and super air meter (SAM)</a:t>
                      </a:r>
                    </a:p>
                  </a:txBody>
                  <a:tcPr marL="91443" marR="91443" marT="45719" marB="45719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61" name="TextBox 1">
            <a:extLst>
              <a:ext uri="{FF2B5EF4-FFF2-40B4-BE49-F238E27FC236}">
                <a16:creationId xmlns:a16="http://schemas.microsoft.com/office/drawing/2014/main" id="{CF5B2888-151A-2B8B-0A40-9DA84C1ED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1218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Table: Test descriptions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D448380806849915725CB97AB94DB" ma:contentTypeVersion="14" ma:contentTypeDescription="Create a new document." ma:contentTypeScope="" ma:versionID="e68449d258c4aaf201d741d58031b298">
  <xsd:schema xmlns:xsd="http://www.w3.org/2001/XMLSchema" xmlns:xs="http://www.w3.org/2001/XMLSchema" xmlns:p="http://schemas.microsoft.com/office/2006/metadata/properties" xmlns:ns2="2bfabbae-75c3-4cd1-9a45-a28906e6cac7" xmlns:ns3="13109660-2640-404b-b779-306c06ffea21" targetNamespace="http://schemas.microsoft.com/office/2006/metadata/properties" ma:root="true" ma:fieldsID="447434e826140985180e1ee7c0e99687" ns2:_="" ns3:_="">
    <xsd:import namespace="2bfabbae-75c3-4cd1-9a45-a28906e6cac7"/>
    <xsd:import namespace="13109660-2640-404b-b779-306c06ffea2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abbae-75c3-4cd1-9a45-a28906e6ca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4051fb6-84f9-4913-88ff-bc909d5cdc73}" ma:internalName="TaxCatchAll" ma:showField="CatchAllData" ma:web="2bfabbae-75c3-4cd1-9a45-a28906e6ca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9660-2640-404b-b779-306c06ffe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ed1bf8-33a6-463b-9893-e93613f3d2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109660-2640-404b-b779-306c06ffea21">
      <Terms xmlns="http://schemas.microsoft.com/office/infopath/2007/PartnerControls"/>
    </lcf76f155ced4ddcb4097134ff3c332f>
    <TaxCatchAll xmlns="2bfabbae-75c3-4cd1-9a45-a28906e6cac7" xsi:nil="true"/>
  </documentManagement>
</p:properties>
</file>

<file path=customXml/itemProps1.xml><?xml version="1.0" encoding="utf-8"?>
<ds:datastoreItem xmlns:ds="http://schemas.openxmlformats.org/officeDocument/2006/customXml" ds:itemID="{7A2131CE-F9A3-49AA-86FE-F3882AC53776}"/>
</file>

<file path=customXml/itemProps2.xml><?xml version="1.0" encoding="utf-8"?>
<ds:datastoreItem xmlns:ds="http://schemas.openxmlformats.org/officeDocument/2006/customXml" ds:itemID="{8A8C38EF-36D1-49B1-B98E-25B322BB83EA}"/>
</file>

<file path=customXml/itemProps3.xml><?xml version="1.0" encoding="utf-8"?>
<ds:datastoreItem xmlns:ds="http://schemas.openxmlformats.org/officeDocument/2006/customXml" ds:itemID="{AA74972B-32C5-4B0B-A3B0-63A9737B82B6}"/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8258</TotalTime>
  <Words>1731</Words>
  <Application>Microsoft Office PowerPoint</Application>
  <PresentationFormat>Custom</PresentationFormat>
  <Paragraphs>560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Courier New</vt:lpstr>
      <vt:lpstr>Segoe Print</vt:lpstr>
      <vt:lpstr>Wingdings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 MW</dc:creator>
  <cp:lastModifiedBy>Stovall, Bethany</cp:lastModifiedBy>
  <cp:revision>1191</cp:revision>
  <cp:lastPrinted>2023-05-15T23:18:30Z</cp:lastPrinted>
  <dcterms:created xsi:type="dcterms:W3CDTF">2008-01-01T09:17:14Z</dcterms:created>
  <dcterms:modified xsi:type="dcterms:W3CDTF">2023-05-25T14:56:40Z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0x010100604D448380806849915725CB97AB94DB</vt:lpwstr>
  </property>
</Properties>
</file>