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diagrams/layout2.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2"/>
  </p:notesMasterIdLst>
  <p:sldIdLst>
    <p:sldId id="256" r:id="rId2"/>
    <p:sldId id="296" r:id="rId3"/>
    <p:sldId id="258" r:id="rId4"/>
    <p:sldId id="259" r:id="rId5"/>
    <p:sldId id="260" r:id="rId6"/>
    <p:sldId id="261" r:id="rId7"/>
    <p:sldId id="262" r:id="rId8"/>
    <p:sldId id="263" r:id="rId9"/>
    <p:sldId id="264" r:id="rId10"/>
    <p:sldId id="265" r:id="rId11"/>
    <p:sldId id="266" r:id="rId12"/>
    <p:sldId id="267" r:id="rId13"/>
    <p:sldId id="272" r:id="rId14"/>
    <p:sldId id="274" r:id="rId15"/>
    <p:sldId id="273" r:id="rId16"/>
    <p:sldId id="271" r:id="rId17"/>
    <p:sldId id="268" r:id="rId18"/>
    <p:sldId id="275" r:id="rId19"/>
    <p:sldId id="276" r:id="rId20"/>
    <p:sldId id="277" r:id="rId21"/>
    <p:sldId id="278" r:id="rId22"/>
    <p:sldId id="279" r:id="rId23"/>
    <p:sldId id="302" r:id="rId24"/>
    <p:sldId id="300" r:id="rId25"/>
    <p:sldId id="297" r:id="rId26"/>
    <p:sldId id="301" r:id="rId27"/>
    <p:sldId id="299" r:id="rId28"/>
    <p:sldId id="298" r:id="rId29"/>
    <p:sldId id="269" r:id="rId30"/>
    <p:sldId id="257" r:id="rId3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383" autoAdjust="0"/>
  </p:normalViewPr>
  <p:slideViewPr>
    <p:cSldViewPr snapToGrid="0">
      <p:cViewPr varScale="1">
        <p:scale>
          <a:sx n="85" d="100"/>
          <a:sy n="85" d="100"/>
        </p:scale>
        <p:origin x="15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BE054-3A83-4717-BB49-27A4D1DDA1D9}"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38566B42-CB6F-4C9F-A691-A936599F0704}">
      <dgm:prSet/>
      <dgm:spPr/>
      <dgm:t>
        <a:bodyPr/>
        <a:lstStyle/>
        <a:p>
          <a:r>
            <a:rPr lang="en-US" dirty="0"/>
            <a:t>Surface Layer</a:t>
          </a:r>
        </a:p>
      </dgm:t>
    </dgm:pt>
    <dgm:pt modelId="{29A8B8DA-32FB-4AE8-8CFB-45D6737EB21E}" type="parTrans" cxnId="{720F4D7B-3797-4E2D-AB4E-5866618B1B7A}">
      <dgm:prSet/>
      <dgm:spPr/>
      <dgm:t>
        <a:bodyPr/>
        <a:lstStyle/>
        <a:p>
          <a:endParaRPr lang="en-US"/>
        </a:p>
      </dgm:t>
    </dgm:pt>
    <dgm:pt modelId="{CFEAC8EE-3E31-4FBE-AB61-972BDD9DFB2C}" type="sibTrans" cxnId="{720F4D7B-3797-4E2D-AB4E-5866618B1B7A}">
      <dgm:prSet/>
      <dgm:spPr/>
      <dgm:t>
        <a:bodyPr/>
        <a:lstStyle/>
        <a:p>
          <a:endParaRPr lang="en-US"/>
        </a:p>
      </dgm:t>
    </dgm:pt>
    <dgm:pt modelId="{7EE1609C-C328-4929-AD0F-446A2FF71E34}">
      <dgm:prSet/>
      <dgm:spPr/>
      <dgm:t>
        <a:bodyPr/>
        <a:lstStyle/>
        <a:p>
          <a:r>
            <a:rPr lang="en-US" dirty="0"/>
            <a:t>Wearing Course</a:t>
          </a:r>
        </a:p>
      </dgm:t>
    </dgm:pt>
    <dgm:pt modelId="{321189A7-77BF-4349-9887-F0A2DACA52C6}" type="parTrans" cxnId="{ED315067-D83B-4FD2-989B-E8A5D38AF21C}">
      <dgm:prSet/>
      <dgm:spPr/>
      <dgm:t>
        <a:bodyPr/>
        <a:lstStyle/>
        <a:p>
          <a:endParaRPr lang="en-US"/>
        </a:p>
      </dgm:t>
    </dgm:pt>
    <dgm:pt modelId="{8622FC0F-30EE-43F2-AEE8-3020022AB211}" type="sibTrans" cxnId="{ED315067-D83B-4FD2-989B-E8A5D38AF21C}">
      <dgm:prSet/>
      <dgm:spPr/>
      <dgm:t>
        <a:bodyPr/>
        <a:lstStyle/>
        <a:p>
          <a:endParaRPr lang="en-US"/>
        </a:p>
      </dgm:t>
    </dgm:pt>
    <dgm:pt modelId="{5652C9DB-8D68-4A01-B587-27AFF18E3408}">
      <dgm:prSet/>
      <dgm:spPr/>
      <dgm:t>
        <a:bodyPr/>
        <a:lstStyle/>
        <a:p>
          <a:r>
            <a:rPr lang="en-US" dirty="0"/>
            <a:t>The Roof of the Pavement </a:t>
          </a:r>
        </a:p>
      </dgm:t>
    </dgm:pt>
    <dgm:pt modelId="{13DC0E53-55E0-46B2-87BD-E65B24190720}" type="parTrans" cxnId="{14DCF2CA-1D37-4A7A-8832-F26956DBDA97}">
      <dgm:prSet/>
      <dgm:spPr/>
      <dgm:t>
        <a:bodyPr/>
        <a:lstStyle/>
        <a:p>
          <a:endParaRPr lang="en-US"/>
        </a:p>
      </dgm:t>
    </dgm:pt>
    <dgm:pt modelId="{4C22EA42-1D16-4D1E-AE63-0E30445003BD}" type="sibTrans" cxnId="{14DCF2CA-1D37-4A7A-8832-F26956DBDA97}">
      <dgm:prSet/>
      <dgm:spPr/>
      <dgm:t>
        <a:bodyPr/>
        <a:lstStyle/>
        <a:p>
          <a:endParaRPr lang="en-US"/>
        </a:p>
      </dgm:t>
    </dgm:pt>
    <dgm:pt modelId="{35C1E0FA-BDFB-495B-92FB-A55958E1B64F}">
      <dgm:prSet/>
      <dgm:spPr/>
      <dgm:t>
        <a:bodyPr/>
        <a:lstStyle/>
        <a:p>
          <a:r>
            <a:rPr lang="en-US" dirty="0"/>
            <a:t>Sacrificial Layer</a:t>
          </a:r>
        </a:p>
      </dgm:t>
    </dgm:pt>
    <dgm:pt modelId="{26CECD75-4CAA-4DE0-A7B1-D10B4E8F2A03}" type="parTrans" cxnId="{FAACEEB4-7A8C-4F50-B6F3-8DABA52F99C4}">
      <dgm:prSet/>
      <dgm:spPr/>
      <dgm:t>
        <a:bodyPr/>
        <a:lstStyle/>
        <a:p>
          <a:endParaRPr lang="en-US"/>
        </a:p>
      </dgm:t>
    </dgm:pt>
    <dgm:pt modelId="{3C5EB2A0-8EC4-4C12-AE1A-4F9104036550}" type="sibTrans" cxnId="{FAACEEB4-7A8C-4F50-B6F3-8DABA52F99C4}">
      <dgm:prSet/>
      <dgm:spPr/>
      <dgm:t>
        <a:bodyPr/>
        <a:lstStyle/>
        <a:p>
          <a:endParaRPr lang="en-US"/>
        </a:p>
      </dgm:t>
    </dgm:pt>
    <dgm:pt modelId="{ACA434AB-7AA1-4344-A314-F3600D8CD435}" type="pres">
      <dgm:prSet presAssocID="{98DBE054-3A83-4717-BB49-27A4D1DDA1D9}" presName="linear" presStyleCnt="0">
        <dgm:presLayoutVars>
          <dgm:dir/>
          <dgm:animLvl val="lvl"/>
          <dgm:resizeHandles val="exact"/>
        </dgm:presLayoutVars>
      </dgm:prSet>
      <dgm:spPr/>
    </dgm:pt>
    <dgm:pt modelId="{8DBC60EC-E122-4679-A3F6-4EED5A74625D}" type="pres">
      <dgm:prSet presAssocID="{38566B42-CB6F-4C9F-A691-A936599F0704}" presName="parentLin" presStyleCnt="0"/>
      <dgm:spPr/>
    </dgm:pt>
    <dgm:pt modelId="{12EA6BBF-E178-4283-BE28-85280F305819}" type="pres">
      <dgm:prSet presAssocID="{38566B42-CB6F-4C9F-A691-A936599F0704}" presName="parentLeftMargin" presStyleLbl="node1" presStyleIdx="0" presStyleCnt="4"/>
      <dgm:spPr/>
    </dgm:pt>
    <dgm:pt modelId="{70FA2C19-B183-4A89-81B4-B13B593A4B99}" type="pres">
      <dgm:prSet presAssocID="{38566B42-CB6F-4C9F-A691-A936599F0704}" presName="parentText" presStyleLbl="node1" presStyleIdx="0" presStyleCnt="4">
        <dgm:presLayoutVars>
          <dgm:chMax val="0"/>
          <dgm:bulletEnabled val="1"/>
        </dgm:presLayoutVars>
      </dgm:prSet>
      <dgm:spPr/>
    </dgm:pt>
    <dgm:pt modelId="{ACD22251-82F6-4A20-9476-BB07D1770D95}" type="pres">
      <dgm:prSet presAssocID="{38566B42-CB6F-4C9F-A691-A936599F0704}" presName="negativeSpace" presStyleCnt="0"/>
      <dgm:spPr/>
    </dgm:pt>
    <dgm:pt modelId="{EC5C5774-E10E-4585-AFA3-7FFB6B485BE6}" type="pres">
      <dgm:prSet presAssocID="{38566B42-CB6F-4C9F-A691-A936599F0704}" presName="childText" presStyleLbl="conFgAcc1" presStyleIdx="0" presStyleCnt="4">
        <dgm:presLayoutVars>
          <dgm:bulletEnabled val="1"/>
        </dgm:presLayoutVars>
      </dgm:prSet>
      <dgm:spPr/>
    </dgm:pt>
    <dgm:pt modelId="{415E0AD1-8283-4B0F-966E-305EEC50F2BA}" type="pres">
      <dgm:prSet presAssocID="{CFEAC8EE-3E31-4FBE-AB61-972BDD9DFB2C}" presName="spaceBetweenRectangles" presStyleCnt="0"/>
      <dgm:spPr/>
    </dgm:pt>
    <dgm:pt modelId="{7A72C29D-870A-4D96-B805-45661F9C75E8}" type="pres">
      <dgm:prSet presAssocID="{7EE1609C-C328-4929-AD0F-446A2FF71E34}" presName="parentLin" presStyleCnt="0"/>
      <dgm:spPr/>
    </dgm:pt>
    <dgm:pt modelId="{513A2D7F-F8BF-4616-A229-D0F860528CE2}" type="pres">
      <dgm:prSet presAssocID="{7EE1609C-C328-4929-AD0F-446A2FF71E34}" presName="parentLeftMargin" presStyleLbl="node1" presStyleIdx="0" presStyleCnt="4"/>
      <dgm:spPr/>
    </dgm:pt>
    <dgm:pt modelId="{A855BCF3-8120-48B9-9FE5-4C162C14C35D}" type="pres">
      <dgm:prSet presAssocID="{7EE1609C-C328-4929-AD0F-446A2FF71E34}" presName="parentText" presStyleLbl="node1" presStyleIdx="1" presStyleCnt="4">
        <dgm:presLayoutVars>
          <dgm:chMax val="0"/>
          <dgm:bulletEnabled val="1"/>
        </dgm:presLayoutVars>
      </dgm:prSet>
      <dgm:spPr/>
    </dgm:pt>
    <dgm:pt modelId="{783266A8-5169-49EE-96BF-0DB00849F8B2}" type="pres">
      <dgm:prSet presAssocID="{7EE1609C-C328-4929-AD0F-446A2FF71E34}" presName="negativeSpace" presStyleCnt="0"/>
      <dgm:spPr/>
    </dgm:pt>
    <dgm:pt modelId="{5B0CAF9D-4032-4CED-95F6-2AA3FEF89BC8}" type="pres">
      <dgm:prSet presAssocID="{7EE1609C-C328-4929-AD0F-446A2FF71E34}" presName="childText" presStyleLbl="conFgAcc1" presStyleIdx="1" presStyleCnt="4">
        <dgm:presLayoutVars>
          <dgm:bulletEnabled val="1"/>
        </dgm:presLayoutVars>
      </dgm:prSet>
      <dgm:spPr/>
    </dgm:pt>
    <dgm:pt modelId="{111A545C-D0A5-473E-85AE-F913D011F98B}" type="pres">
      <dgm:prSet presAssocID="{8622FC0F-30EE-43F2-AEE8-3020022AB211}" presName="spaceBetweenRectangles" presStyleCnt="0"/>
      <dgm:spPr/>
    </dgm:pt>
    <dgm:pt modelId="{38B67F81-F1E8-444E-84DF-9CD02661F404}" type="pres">
      <dgm:prSet presAssocID="{5652C9DB-8D68-4A01-B587-27AFF18E3408}" presName="parentLin" presStyleCnt="0"/>
      <dgm:spPr/>
    </dgm:pt>
    <dgm:pt modelId="{F833F246-8849-44DB-A8D8-5E77FC137A93}" type="pres">
      <dgm:prSet presAssocID="{5652C9DB-8D68-4A01-B587-27AFF18E3408}" presName="parentLeftMargin" presStyleLbl="node1" presStyleIdx="1" presStyleCnt="4"/>
      <dgm:spPr/>
    </dgm:pt>
    <dgm:pt modelId="{D8F24A68-24D5-48D4-B638-0AAF8FD5D372}" type="pres">
      <dgm:prSet presAssocID="{5652C9DB-8D68-4A01-B587-27AFF18E3408}" presName="parentText" presStyleLbl="node1" presStyleIdx="2" presStyleCnt="4">
        <dgm:presLayoutVars>
          <dgm:chMax val="0"/>
          <dgm:bulletEnabled val="1"/>
        </dgm:presLayoutVars>
      </dgm:prSet>
      <dgm:spPr/>
    </dgm:pt>
    <dgm:pt modelId="{733232E5-D33E-4579-BD46-1898B93927A6}" type="pres">
      <dgm:prSet presAssocID="{5652C9DB-8D68-4A01-B587-27AFF18E3408}" presName="negativeSpace" presStyleCnt="0"/>
      <dgm:spPr/>
    </dgm:pt>
    <dgm:pt modelId="{5CE74956-C2C3-4A87-B63E-2630916601F5}" type="pres">
      <dgm:prSet presAssocID="{5652C9DB-8D68-4A01-B587-27AFF18E3408}" presName="childText" presStyleLbl="conFgAcc1" presStyleIdx="2" presStyleCnt="4">
        <dgm:presLayoutVars>
          <dgm:bulletEnabled val="1"/>
        </dgm:presLayoutVars>
      </dgm:prSet>
      <dgm:spPr/>
    </dgm:pt>
    <dgm:pt modelId="{2C2DF709-439C-4EEF-B41C-6E7AD77AFD4D}" type="pres">
      <dgm:prSet presAssocID="{4C22EA42-1D16-4D1E-AE63-0E30445003BD}" presName="spaceBetweenRectangles" presStyleCnt="0"/>
      <dgm:spPr/>
    </dgm:pt>
    <dgm:pt modelId="{6F90FCFF-8C9D-46C7-8CD7-AFC63DC13FDC}" type="pres">
      <dgm:prSet presAssocID="{35C1E0FA-BDFB-495B-92FB-A55958E1B64F}" presName="parentLin" presStyleCnt="0"/>
      <dgm:spPr/>
    </dgm:pt>
    <dgm:pt modelId="{F743DB2D-6ABC-4E94-BBA1-DF737DC4D839}" type="pres">
      <dgm:prSet presAssocID="{35C1E0FA-BDFB-495B-92FB-A55958E1B64F}" presName="parentLeftMargin" presStyleLbl="node1" presStyleIdx="2" presStyleCnt="4"/>
      <dgm:spPr/>
    </dgm:pt>
    <dgm:pt modelId="{B4DAD984-5035-4B1D-9B79-CF9FFD106069}" type="pres">
      <dgm:prSet presAssocID="{35C1E0FA-BDFB-495B-92FB-A55958E1B64F}" presName="parentText" presStyleLbl="node1" presStyleIdx="3" presStyleCnt="4">
        <dgm:presLayoutVars>
          <dgm:chMax val="0"/>
          <dgm:bulletEnabled val="1"/>
        </dgm:presLayoutVars>
      </dgm:prSet>
      <dgm:spPr/>
    </dgm:pt>
    <dgm:pt modelId="{99ECAC8A-8C53-4F3F-9EB4-8716152561AC}" type="pres">
      <dgm:prSet presAssocID="{35C1E0FA-BDFB-495B-92FB-A55958E1B64F}" presName="negativeSpace" presStyleCnt="0"/>
      <dgm:spPr/>
    </dgm:pt>
    <dgm:pt modelId="{AD7CF171-48DB-495E-B82B-A85E805ADA14}" type="pres">
      <dgm:prSet presAssocID="{35C1E0FA-BDFB-495B-92FB-A55958E1B64F}" presName="childText" presStyleLbl="conFgAcc1" presStyleIdx="3" presStyleCnt="4">
        <dgm:presLayoutVars>
          <dgm:bulletEnabled val="1"/>
        </dgm:presLayoutVars>
      </dgm:prSet>
      <dgm:spPr/>
    </dgm:pt>
  </dgm:ptLst>
  <dgm:cxnLst>
    <dgm:cxn modelId="{E95B942A-0434-4FEB-8DEF-1CE810D1F4FD}" type="presOf" srcId="{7EE1609C-C328-4929-AD0F-446A2FF71E34}" destId="{A855BCF3-8120-48B9-9FE5-4C162C14C35D}" srcOrd="1" destOrd="0" presId="urn:microsoft.com/office/officeart/2005/8/layout/list1"/>
    <dgm:cxn modelId="{ED315067-D83B-4FD2-989B-E8A5D38AF21C}" srcId="{98DBE054-3A83-4717-BB49-27A4D1DDA1D9}" destId="{7EE1609C-C328-4929-AD0F-446A2FF71E34}" srcOrd="1" destOrd="0" parTransId="{321189A7-77BF-4349-9887-F0A2DACA52C6}" sibTransId="{8622FC0F-30EE-43F2-AEE8-3020022AB211}"/>
    <dgm:cxn modelId="{69E5A46C-D209-4079-B781-01B5A9363362}" type="presOf" srcId="{5652C9DB-8D68-4A01-B587-27AFF18E3408}" destId="{F833F246-8849-44DB-A8D8-5E77FC137A93}" srcOrd="0" destOrd="0" presId="urn:microsoft.com/office/officeart/2005/8/layout/list1"/>
    <dgm:cxn modelId="{A6B6B272-6DD3-428D-9793-1AA38C59BD1F}" type="presOf" srcId="{35C1E0FA-BDFB-495B-92FB-A55958E1B64F}" destId="{F743DB2D-6ABC-4E94-BBA1-DF737DC4D839}" srcOrd="0" destOrd="0" presId="urn:microsoft.com/office/officeart/2005/8/layout/list1"/>
    <dgm:cxn modelId="{8567C75A-F62C-47F5-81DE-D3E4E5223B3F}" type="presOf" srcId="{38566B42-CB6F-4C9F-A691-A936599F0704}" destId="{12EA6BBF-E178-4283-BE28-85280F305819}" srcOrd="0" destOrd="0" presId="urn:microsoft.com/office/officeart/2005/8/layout/list1"/>
    <dgm:cxn modelId="{720F4D7B-3797-4E2D-AB4E-5866618B1B7A}" srcId="{98DBE054-3A83-4717-BB49-27A4D1DDA1D9}" destId="{38566B42-CB6F-4C9F-A691-A936599F0704}" srcOrd="0" destOrd="0" parTransId="{29A8B8DA-32FB-4AE8-8CFB-45D6737EB21E}" sibTransId="{CFEAC8EE-3E31-4FBE-AB61-972BDD9DFB2C}"/>
    <dgm:cxn modelId="{9166F287-5FDB-4322-952B-E990B5DB4622}" type="presOf" srcId="{38566B42-CB6F-4C9F-A691-A936599F0704}" destId="{70FA2C19-B183-4A89-81B4-B13B593A4B99}" srcOrd="1" destOrd="0" presId="urn:microsoft.com/office/officeart/2005/8/layout/list1"/>
    <dgm:cxn modelId="{271E6D94-7B24-4944-9D42-3E947DA51CDD}" type="presOf" srcId="{35C1E0FA-BDFB-495B-92FB-A55958E1B64F}" destId="{B4DAD984-5035-4B1D-9B79-CF9FFD106069}" srcOrd="1" destOrd="0" presId="urn:microsoft.com/office/officeart/2005/8/layout/list1"/>
    <dgm:cxn modelId="{FAACEEB4-7A8C-4F50-B6F3-8DABA52F99C4}" srcId="{98DBE054-3A83-4717-BB49-27A4D1DDA1D9}" destId="{35C1E0FA-BDFB-495B-92FB-A55958E1B64F}" srcOrd="3" destOrd="0" parTransId="{26CECD75-4CAA-4DE0-A7B1-D10B4E8F2A03}" sibTransId="{3C5EB2A0-8EC4-4C12-AE1A-4F9104036550}"/>
    <dgm:cxn modelId="{6F2424C4-4134-4F5A-8F01-CFCC9DAF2F8A}" type="presOf" srcId="{98DBE054-3A83-4717-BB49-27A4D1DDA1D9}" destId="{ACA434AB-7AA1-4344-A314-F3600D8CD435}" srcOrd="0" destOrd="0" presId="urn:microsoft.com/office/officeart/2005/8/layout/list1"/>
    <dgm:cxn modelId="{14DCF2CA-1D37-4A7A-8832-F26956DBDA97}" srcId="{98DBE054-3A83-4717-BB49-27A4D1DDA1D9}" destId="{5652C9DB-8D68-4A01-B587-27AFF18E3408}" srcOrd="2" destOrd="0" parTransId="{13DC0E53-55E0-46B2-87BD-E65B24190720}" sibTransId="{4C22EA42-1D16-4D1E-AE63-0E30445003BD}"/>
    <dgm:cxn modelId="{45E17CF1-D30C-495D-A1EB-ECFFC8C035FC}" type="presOf" srcId="{5652C9DB-8D68-4A01-B587-27AFF18E3408}" destId="{D8F24A68-24D5-48D4-B638-0AAF8FD5D372}" srcOrd="1" destOrd="0" presId="urn:microsoft.com/office/officeart/2005/8/layout/list1"/>
    <dgm:cxn modelId="{89E0EEFB-A031-4C2E-B8B2-46436C708A4B}" type="presOf" srcId="{7EE1609C-C328-4929-AD0F-446A2FF71E34}" destId="{513A2D7F-F8BF-4616-A229-D0F860528CE2}" srcOrd="0" destOrd="0" presId="urn:microsoft.com/office/officeart/2005/8/layout/list1"/>
    <dgm:cxn modelId="{1377BF30-CA02-4A1C-B618-E2668223D3AB}" type="presParOf" srcId="{ACA434AB-7AA1-4344-A314-F3600D8CD435}" destId="{8DBC60EC-E122-4679-A3F6-4EED5A74625D}" srcOrd="0" destOrd="0" presId="urn:microsoft.com/office/officeart/2005/8/layout/list1"/>
    <dgm:cxn modelId="{452A05AB-5BD6-41EE-8AE1-AC60FBDF5A71}" type="presParOf" srcId="{8DBC60EC-E122-4679-A3F6-4EED5A74625D}" destId="{12EA6BBF-E178-4283-BE28-85280F305819}" srcOrd="0" destOrd="0" presId="urn:microsoft.com/office/officeart/2005/8/layout/list1"/>
    <dgm:cxn modelId="{2AE6F266-3B94-4D6A-B565-20959239A090}" type="presParOf" srcId="{8DBC60EC-E122-4679-A3F6-4EED5A74625D}" destId="{70FA2C19-B183-4A89-81B4-B13B593A4B99}" srcOrd="1" destOrd="0" presId="urn:microsoft.com/office/officeart/2005/8/layout/list1"/>
    <dgm:cxn modelId="{EA63F7F7-27D5-4FD1-9EB0-4E2D2CAA7B29}" type="presParOf" srcId="{ACA434AB-7AA1-4344-A314-F3600D8CD435}" destId="{ACD22251-82F6-4A20-9476-BB07D1770D95}" srcOrd="1" destOrd="0" presId="urn:microsoft.com/office/officeart/2005/8/layout/list1"/>
    <dgm:cxn modelId="{326CCE41-C53D-4C72-B222-A7B2B5E132B9}" type="presParOf" srcId="{ACA434AB-7AA1-4344-A314-F3600D8CD435}" destId="{EC5C5774-E10E-4585-AFA3-7FFB6B485BE6}" srcOrd="2" destOrd="0" presId="urn:microsoft.com/office/officeart/2005/8/layout/list1"/>
    <dgm:cxn modelId="{DC5BC002-0369-4DC0-B2FD-ED9140301387}" type="presParOf" srcId="{ACA434AB-7AA1-4344-A314-F3600D8CD435}" destId="{415E0AD1-8283-4B0F-966E-305EEC50F2BA}" srcOrd="3" destOrd="0" presId="urn:microsoft.com/office/officeart/2005/8/layout/list1"/>
    <dgm:cxn modelId="{B1ACB28D-4005-41A4-8258-34BD3131A074}" type="presParOf" srcId="{ACA434AB-7AA1-4344-A314-F3600D8CD435}" destId="{7A72C29D-870A-4D96-B805-45661F9C75E8}" srcOrd="4" destOrd="0" presId="urn:microsoft.com/office/officeart/2005/8/layout/list1"/>
    <dgm:cxn modelId="{64F4E755-F856-4458-92E6-6E8DFA564BA2}" type="presParOf" srcId="{7A72C29D-870A-4D96-B805-45661F9C75E8}" destId="{513A2D7F-F8BF-4616-A229-D0F860528CE2}" srcOrd="0" destOrd="0" presId="urn:microsoft.com/office/officeart/2005/8/layout/list1"/>
    <dgm:cxn modelId="{A2CEC5C0-AE88-41DA-8814-354071EC69BA}" type="presParOf" srcId="{7A72C29D-870A-4D96-B805-45661F9C75E8}" destId="{A855BCF3-8120-48B9-9FE5-4C162C14C35D}" srcOrd="1" destOrd="0" presId="urn:microsoft.com/office/officeart/2005/8/layout/list1"/>
    <dgm:cxn modelId="{0A1BFDCC-644A-4B4A-AF65-75854944D3CE}" type="presParOf" srcId="{ACA434AB-7AA1-4344-A314-F3600D8CD435}" destId="{783266A8-5169-49EE-96BF-0DB00849F8B2}" srcOrd="5" destOrd="0" presId="urn:microsoft.com/office/officeart/2005/8/layout/list1"/>
    <dgm:cxn modelId="{7DD91AB8-E782-4883-8382-C232EDB31385}" type="presParOf" srcId="{ACA434AB-7AA1-4344-A314-F3600D8CD435}" destId="{5B0CAF9D-4032-4CED-95F6-2AA3FEF89BC8}" srcOrd="6" destOrd="0" presId="urn:microsoft.com/office/officeart/2005/8/layout/list1"/>
    <dgm:cxn modelId="{DF563BFB-42AC-4053-AD08-01177FF60169}" type="presParOf" srcId="{ACA434AB-7AA1-4344-A314-F3600D8CD435}" destId="{111A545C-D0A5-473E-85AE-F913D011F98B}" srcOrd="7" destOrd="0" presId="urn:microsoft.com/office/officeart/2005/8/layout/list1"/>
    <dgm:cxn modelId="{A7DE6D48-B9D9-4D33-B32A-6BAC20B69B10}" type="presParOf" srcId="{ACA434AB-7AA1-4344-A314-F3600D8CD435}" destId="{38B67F81-F1E8-444E-84DF-9CD02661F404}" srcOrd="8" destOrd="0" presId="urn:microsoft.com/office/officeart/2005/8/layout/list1"/>
    <dgm:cxn modelId="{482BE82A-A6E4-4639-9B8F-B8C52DBD6FA5}" type="presParOf" srcId="{38B67F81-F1E8-444E-84DF-9CD02661F404}" destId="{F833F246-8849-44DB-A8D8-5E77FC137A93}" srcOrd="0" destOrd="0" presId="urn:microsoft.com/office/officeart/2005/8/layout/list1"/>
    <dgm:cxn modelId="{AAFF15A5-FEB3-4953-ABE0-5E44BA9D46E3}" type="presParOf" srcId="{38B67F81-F1E8-444E-84DF-9CD02661F404}" destId="{D8F24A68-24D5-48D4-B638-0AAF8FD5D372}" srcOrd="1" destOrd="0" presId="urn:microsoft.com/office/officeart/2005/8/layout/list1"/>
    <dgm:cxn modelId="{3B62EEE3-61F4-459A-B3E1-D06BD5B382D6}" type="presParOf" srcId="{ACA434AB-7AA1-4344-A314-F3600D8CD435}" destId="{733232E5-D33E-4579-BD46-1898B93927A6}" srcOrd="9" destOrd="0" presId="urn:microsoft.com/office/officeart/2005/8/layout/list1"/>
    <dgm:cxn modelId="{2D7822FE-3D1F-4590-8861-43C0DAD25BC2}" type="presParOf" srcId="{ACA434AB-7AA1-4344-A314-F3600D8CD435}" destId="{5CE74956-C2C3-4A87-B63E-2630916601F5}" srcOrd="10" destOrd="0" presId="urn:microsoft.com/office/officeart/2005/8/layout/list1"/>
    <dgm:cxn modelId="{781BB1C4-293B-4B7D-A957-CF0C9F8FB22C}" type="presParOf" srcId="{ACA434AB-7AA1-4344-A314-F3600D8CD435}" destId="{2C2DF709-439C-4EEF-B41C-6E7AD77AFD4D}" srcOrd="11" destOrd="0" presId="urn:microsoft.com/office/officeart/2005/8/layout/list1"/>
    <dgm:cxn modelId="{3543906B-C74A-491A-BB9C-7728BEAEEBA1}" type="presParOf" srcId="{ACA434AB-7AA1-4344-A314-F3600D8CD435}" destId="{6F90FCFF-8C9D-46C7-8CD7-AFC63DC13FDC}" srcOrd="12" destOrd="0" presId="urn:microsoft.com/office/officeart/2005/8/layout/list1"/>
    <dgm:cxn modelId="{B2D590F3-6A75-4CF9-A68B-1EAA5A5B053B}" type="presParOf" srcId="{6F90FCFF-8C9D-46C7-8CD7-AFC63DC13FDC}" destId="{F743DB2D-6ABC-4E94-BBA1-DF737DC4D839}" srcOrd="0" destOrd="0" presId="urn:microsoft.com/office/officeart/2005/8/layout/list1"/>
    <dgm:cxn modelId="{BA77CC45-5162-4950-9882-81F9DCACDBE2}" type="presParOf" srcId="{6F90FCFF-8C9D-46C7-8CD7-AFC63DC13FDC}" destId="{B4DAD984-5035-4B1D-9B79-CF9FFD106069}" srcOrd="1" destOrd="0" presId="urn:microsoft.com/office/officeart/2005/8/layout/list1"/>
    <dgm:cxn modelId="{B59FB21E-38BD-408B-AD20-209F8F05B2AE}" type="presParOf" srcId="{ACA434AB-7AA1-4344-A314-F3600D8CD435}" destId="{99ECAC8A-8C53-4F3F-9EB4-8716152561AC}" srcOrd="13" destOrd="0" presId="urn:microsoft.com/office/officeart/2005/8/layout/list1"/>
    <dgm:cxn modelId="{69FF1E3C-B83F-4F7E-9632-BC659FFED086}" type="presParOf" srcId="{ACA434AB-7AA1-4344-A314-F3600D8CD435}" destId="{AD7CF171-48DB-495E-B82B-A85E805ADA14}"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0E8E9-E588-415B-9DB5-7BE8B472AEE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A30C679-DFF5-4192-84E1-B46349703D2C}">
      <dgm:prSet/>
      <dgm:spPr/>
      <dgm:t>
        <a:bodyPr/>
        <a:lstStyle/>
        <a:p>
          <a:r>
            <a:rPr lang="en-US"/>
            <a:t>Surface Condition</a:t>
          </a:r>
        </a:p>
      </dgm:t>
    </dgm:pt>
    <dgm:pt modelId="{E16B34B0-09B2-40F7-806F-76038CDE9517}" type="parTrans" cxnId="{D93847ED-5B69-4239-9A65-D3687080395D}">
      <dgm:prSet/>
      <dgm:spPr/>
      <dgm:t>
        <a:bodyPr/>
        <a:lstStyle/>
        <a:p>
          <a:endParaRPr lang="en-US"/>
        </a:p>
      </dgm:t>
    </dgm:pt>
    <dgm:pt modelId="{94B1D1C9-BE12-4CAD-A616-4AAC472F1F5B}" type="sibTrans" cxnId="{D93847ED-5B69-4239-9A65-D3687080395D}">
      <dgm:prSet/>
      <dgm:spPr/>
      <dgm:t>
        <a:bodyPr/>
        <a:lstStyle/>
        <a:p>
          <a:endParaRPr lang="en-US"/>
        </a:p>
      </dgm:t>
    </dgm:pt>
    <dgm:pt modelId="{EBDA2E53-04BD-4763-9D7C-C60883D9EBAD}">
      <dgm:prSet/>
      <dgm:spPr/>
      <dgm:t>
        <a:bodyPr/>
        <a:lstStyle/>
        <a:p>
          <a:r>
            <a:rPr lang="en-US"/>
            <a:t>What distresses are in the surface layer</a:t>
          </a:r>
        </a:p>
      </dgm:t>
    </dgm:pt>
    <dgm:pt modelId="{D99E3707-0E7B-4262-B35E-81D288B320A6}" type="parTrans" cxnId="{7FA6745A-E612-40CE-B19B-307DCE08D48D}">
      <dgm:prSet/>
      <dgm:spPr/>
      <dgm:t>
        <a:bodyPr/>
        <a:lstStyle/>
        <a:p>
          <a:endParaRPr lang="en-US"/>
        </a:p>
      </dgm:t>
    </dgm:pt>
    <dgm:pt modelId="{89BD4201-0015-4F2B-A71C-6876C8EC00F1}" type="sibTrans" cxnId="{7FA6745A-E612-40CE-B19B-307DCE08D48D}">
      <dgm:prSet/>
      <dgm:spPr/>
      <dgm:t>
        <a:bodyPr/>
        <a:lstStyle/>
        <a:p>
          <a:endParaRPr lang="en-US"/>
        </a:p>
      </dgm:t>
    </dgm:pt>
    <dgm:pt modelId="{AF98D323-0926-466E-B941-7050FC71F0E5}">
      <dgm:prSet/>
      <dgm:spPr/>
      <dgm:t>
        <a:bodyPr/>
        <a:lstStyle/>
        <a:p>
          <a:r>
            <a:rPr lang="en-US" dirty="0"/>
            <a:t>How sever are the distresses</a:t>
          </a:r>
        </a:p>
      </dgm:t>
    </dgm:pt>
    <dgm:pt modelId="{A226F2E9-B99D-489C-8B42-6FBD632B4B5A}" type="parTrans" cxnId="{BC6EA80E-6BC6-4C8D-AA4A-D95BAB58713F}">
      <dgm:prSet/>
      <dgm:spPr/>
      <dgm:t>
        <a:bodyPr/>
        <a:lstStyle/>
        <a:p>
          <a:endParaRPr lang="en-US"/>
        </a:p>
      </dgm:t>
    </dgm:pt>
    <dgm:pt modelId="{143DFD43-BDDF-4B1E-A115-6BC902DD9266}" type="sibTrans" cxnId="{BC6EA80E-6BC6-4C8D-AA4A-D95BAB58713F}">
      <dgm:prSet/>
      <dgm:spPr/>
      <dgm:t>
        <a:bodyPr/>
        <a:lstStyle/>
        <a:p>
          <a:endParaRPr lang="en-US"/>
        </a:p>
      </dgm:t>
    </dgm:pt>
    <dgm:pt modelId="{5483B895-BF81-415C-9117-76DA8C204504}">
      <dgm:prSet/>
      <dgm:spPr/>
      <dgm:t>
        <a:bodyPr/>
        <a:lstStyle/>
        <a:p>
          <a:r>
            <a:rPr lang="en-US" dirty="0"/>
            <a:t>Is the surface layer from a problematic mix design</a:t>
          </a:r>
        </a:p>
      </dgm:t>
    </dgm:pt>
    <dgm:pt modelId="{B60532FF-E5D6-47F7-9995-0C04553564E8}" type="parTrans" cxnId="{64636B62-CC42-4B95-B5AF-4FB56D5188D0}">
      <dgm:prSet/>
      <dgm:spPr/>
      <dgm:t>
        <a:bodyPr/>
        <a:lstStyle/>
        <a:p>
          <a:endParaRPr lang="en-US"/>
        </a:p>
      </dgm:t>
    </dgm:pt>
    <dgm:pt modelId="{5C311A41-3435-49CC-B26C-98791E8397FC}" type="sibTrans" cxnId="{64636B62-CC42-4B95-B5AF-4FB56D5188D0}">
      <dgm:prSet/>
      <dgm:spPr/>
      <dgm:t>
        <a:bodyPr/>
        <a:lstStyle/>
        <a:p>
          <a:endParaRPr lang="en-US"/>
        </a:p>
      </dgm:t>
    </dgm:pt>
    <dgm:pt modelId="{B78EB3FD-14C0-4BF8-B029-8731D07A68CA}">
      <dgm:prSet/>
      <dgm:spPr/>
      <dgm:t>
        <a:bodyPr/>
        <a:lstStyle/>
        <a:p>
          <a:r>
            <a:rPr lang="en-US"/>
            <a:t>Underlying Pavement Structure</a:t>
          </a:r>
        </a:p>
      </dgm:t>
    </dgm:pt>
    <dgm:pt modelId="{AC463E72-C031-4114-BCA5-71BF525C373B}" type="parTrans" cxnId="{1C72DF2C-CA54-4662-B161-09F46E2F262B}">
      <dgm:prSet/>
      <dgm:spPr/>
      <dgm:t>
        <a:bodyPr/>
        <a:lstStyle/>
        <a:p>
          <a:endParaRPr lang="en-US"/>
        </a:p>
      </dgm:t>
    </dgm:pt>
    <dgm:pt modelId="{30839FD6-0C6C-4C00-9248-E23D9A9A42DC}" type="sibTrans" cxnId="{1C72DF2C-CA54-4662-B161-09F46E2F262B}">
      <dgm:prSet/>
      <dgm:spPr/>
      <dgm:t>
        <a:bodyPr/>
        <a:lstStyle/>
        <a:p>
          <a:endParaRPr lang="en-US"/>
        </a:p>
      </dgm:t>
    </dgm:pt>
    <dgm:pt modelId="{B53DB72E-F241-4C19-B4F0-1A50CB64C6CF}">
      <dgm:prSet/>
      <dgm:spPr/>
      <dgm:t>
        <a:bodyPr/>
        <a:lstStyle/>
        <a:p>
          <a:r>
            <a:rPr lang="en-US"/>
            <a:t>How thick is the pavement</a:t>
          </a:r>
        </a:p>
      </dgm:t>
    </dgm:pt>
    <dgm:pt modelId="{C7DCA38B-4307-488D-AECB-0C7988F0A3C2}" type="parTrans" cxnId="{6DD7C80C-941A-42E6-AF64-3F91BED90221}">
      <dgm:prSet/>
      <dgm:spPr/>
      <dgm:t>
        <a:bodyPr/>
        <a:lstStyle/>
        <a:p>
          <a:endParaRPr lang="en-US"/>
        </a:p>
      </dgm:t>
    </dgm:pt>
    <dgm:pt modelId="{9C9BB1BC-0227-4D19-9CD3-F6333B735D0F}" type="sibTrans" cxnId="{6DD7C80C-941A-42E6-AF64-3F91BED90221}">
      <dgm:prSet/>
      <dgm:spPr/>
      <dgm:t>
        <a:bodyPr/>
        <a:lstStyle/>
        <a:p>
          <a:endParaRPr lang="en-US"/>
        </a:p>
      </dgm:t>
    </dgm:pt>
    <dgm:pt modelId="{5B3F00B6-2FBF-418F-BBD8-58C974F4DDA1}">
      <dgm:prSet/>
      <dgm:spPr/>
      <dgm:t>
        <a:bodyPr/>
        <a:lstStyle/>
        <a:p>
          <a:r>
            <a:rPr lang="en-US"/>
            <a:t>Does the pavement have adequate structure</a:t>
          </a:r>
        </a:p>
      </dgm:t>
    </dgm:pt>
    <dgm:pt modelId="{ECBE06ED-32B6-4151-8EE4-2C3C3BB476E2}" type="parTrans" cxnId="{B91ABEC2-086E-43E9-96E4-EA6B521503F7}">
      <dgm:prSet/>
      <dgm:spPr/>
      <dgm:t>
        <a:bodyPr/>
        <a:lstStyle/>
        <a:p>
          <a:endParaRPr lang="en-US"/>
        </a:p>
      </dgm:t>
    </dgm:pt>
    <dgm:pt modelId="{F921368C-EAF4-4AD0-B5A4-8D02E9171186}" type="sibTrans" cxnId="{B91ABEC2-086E-43E9-96E4-EA6B521503F7}">
      <dgm:prSet/>
      <dgm:spPr/>
      <dgm:t>
        <a:bodyPr/>
        <a:lstStyle/>
        <a:p>
          <a:endParaRPr lang="en-US"/>
        </a:p>
      </dgm:t>
    </dgm:pt>
    <dgm:pt modelId="{0B8876C5-F95C-4854-BC7F-C2F99ED38A9F}">
      <dgm:prSet/>
      <dgm:spPr/>
      <dgm:t>
        <a:bodyPr/>
        <a:lstStyle/>
        <a:p>
          <a:r>
            <a:rPr lang="en-US" dirty="0"/>
            <a:t>Is there any Stripping</a:t>
          </a:r>
        </a:p>
      </dgm:t>
    </dgm:pt>
    <dgm:pt modelId="{5F91B880-A252-47BF-AC4A-5702B2E10ED2}" type="parTrans" cxnId="{6929B5A5-8267-4D68-AF00-1CCB665A607F}">
      <dgm:prSet/>
      <dgm:spPr/>
      <dgm:t>
        <a:bodyPr/>
        <a:lstStyle/>
        <a:p>
          <a:endParaRPr lang="en-US"/>
        </a:p>
      </dgm:t>
    </dgm:pt>
    <dgm:pt modelId="{AE6EEF9A-D0D0-4718-A7C7-3B6559FAED9F}" type="sibTrans" cxnId="{6929B5A5-8267-4D68-AF00-1CCB665A607F}">
      <dgm:prSet/>
      <dgm:spPr/>
      <dgm:t>
        <a:bodyPr/>
        <a:lstStyle/>
        <a:p>
          <a:endParaRPr lang="en-US"/>
        </a:p>
      </dgm:t>
    </dgm:pt>
    <dgm:pt modelId="{7205A5D5-3AE6-4595-8EB9-9E1CB918E110}">
      <dgm:prSet/>
      <dgm:spPr/>
      <dgm:t>
        <a:bodyPr/>
        <a:lstStyle/>
        <a:p>
          <a:r>
            <a:rPr lang="en-US" dirty="0"/>
            <a:t>What is the traffic like</a:t>
          </a:r>
        </a:p>
      </dgm:t>
    </dgm:pt>
    <dgm:pt modelId="{42F3D786-A585-44F4-B8A6-1604F2C8DF0F}" type="parTrans" cxnId="{D931EE8E-5CD6-4EA0-AE9A-BA0436444F29}">
      <dgm:prSet/>
      <dgm:spPr/>
      <dgm:t>
        <a:bodyPr/>
        <a:lstStyle/>
        <a:p>
          <a:endParaRPr lang="en-US"/>
        </a:p>
      </dgm:t>
    </dgm:pt>
    <dgm:pt modelId="{D9643858-969F-496E-934F-EF63ED3B67A5}" type="sibTrans" cxnId="{D931EE8E-5CD6-4EA0-AE9A-BA0436444F29}">
      <dgm:prSet/>
      <dgm:spPr/>
      <dgm:t>
        <a:bodyPr/>
        <a:lstStyle/>
        <a:p>
          <a:endParaRPr lang="en-US"/>
        </a:p>
      </dgm:t>
    </dgm:pt>
    <dgm:pt modelId="{20A8B049-D3D0-48E6-B8EC-25B7EFB5376E}">
      <dgm:prSet/>
      <dgm:spPr/>
      <dgm:t>
        <a:bodyPr/>
        <a:lstStyle/>
        <a:p>
          <a:r>
            <a:rPr lang="en-US" dirty="0"/>
            <a:t>Is this route on the APHN</a:t>
          </a:r>
        </a:p>
      </dgm:t>
    </dgm:pt>
    <dgm:pt modelId="{13738435-8E1B-404D-9708-344C8506C45B}" type="parTrans" cxnId="{3B61BC2F-0FE8-461F-A773-17F88FE8381B}">
      <dgm:prSet/>
      <dgm:spPr/>
      <dgm:t>
        <a:bodyPr/>
        <a:lstStyle/>
        <a:p>
          <a:endParaRPr lang="en-US"/>
        </a:p>
      </dgm:t>
    </dgm:pt>
    <dgm:pt modelId="{0459A341-2B13-4438-B4C7-B812A73A848B}" type="sibTrans" cxnId="{3B61BC2F-0FE8-461F-A773-17F88FE8381B}">
      <dgm:prSet/>
      <dgm:spPr/>
      <dgm:t>
        <a:bodyPr/>
        <a:lstStyle/>
        <a:p>
          <a:endParaRPr lang="en-US"/>
        </a:p>
      </dgm:t>
    </dgm:pt>
    <dgm:pt modelId="{3B730FC5-E023-4836-8DB1-39B368CEE9C4}">
      <dgm:prSet/>
      <dgm:spPr/>
      <dgm:t>
        <a:bodyPr/>
        <a:lstStyle/>
        <a:p>
          <a:r>
            <a:rPr lang="en-US" dirty="0"/>
            <a:t>Is the surface layer bonded to the underlying pavement</a:t>
          </a:r>
        </a:p>
      </dgm:t>
    </dgm:pt>
    <dgm:pt modelId="{297BB03B-31D3-4D9B-9AE8-D70E17469682}" type="parTrans" cxnId="{BA660757-4A1B-4070-B998-4CBB0B805176}">
      <dgm:prSet/>
      <dgm:spPr/>
      <dgm:t>
        <a:bodyPr/>
        <a:lstStyle/>
        <a:p>
          <a:endParaRPr lang="en-US"/>
        </a:p>
      </dgm:t>
    </dgm:pt>
    <dgm:pt modelId="{4775B920-3AC7-41FC-BF3F-415536292BAB}" type="sibTrans" cxnId="{BA660757-4A1B-4070-B998-4CBB0B805176}">
      <dgm:prSet/>
      <dgm:spPr/>
      <dgm:t>
        <a:bodyPr/>
        <a:lstStyle/>
        <a:p>
          <a:endParaRPr lang="en-US"/>
        </a:p>
      </dgm:t>
    </dgm:pt>
    <dgm:pt modelId="{731DB3FE-64F6-4323-AE59-7F9F0E4BB71C}" type="pres">
      <dgm:prSet presAssocID="{F830E8E9-E588-415B-9DB5-7BE8B472AEE0}" presName="linear" presStyleCnt="0">
        <dgm:presLayoutVars>
          <dgm:animLvl val="lvl"/>
          <dgm:resizeHandles val="exact"/>
        </dgm:presLayoutVars>
      </dgm:prSet>
      <dgm:spPr/>
    </dgm:pt>
    <dgm:pt modelId="{5CA16767-A87B-4C41-A40B-3768C174BB44}" type="pres">
      <dgm:prSet presAssocID="{2A30C679-DFF5-4192-84E1-B46349703D2C}" presName="parentText" presStyleLbl="node1" presStyleIdx="0" presStyleCnt="2">
        <dgm:presLayoutVars>
          <dgm:chMax val="0"/>
          <dgm:bulletEnabled val="1"/>
        </dgm:presLayoutVars>
      </dgm:prSet>
      <dgm:spPr/>
    </dgm:pt>
    <dgm:pt modelId="{68FB58DB-19B7-4455-96A0-BC4B9F580372}" type="pres">
      <dgm:prSet presAssocID="{2A30C679-DFF5-4192-84E1-B46349703D2C}" presName="childText" presStyleLbl="revTx" presStyleIdx="0" presStyleCnt="2">
        <dgm:presLayoutVars>
          <dgm:bulletEnabled val="1"/>
        </dgm:presLayoutVars>
      </dgm:prSet>
      <dgm:spPr/>
    </dgm:pt>
    <dgm:pt modelId="{1D93B9C8-1AE7-4F51-A2FD-142FC07CD5B4}" type="pres">
      <dgm:prSet presAssocID="{B78EB3FD-14C0-4BF8-B029-8731D07A68CA}" presName="parentText" presStyleLbl="node1" presStyleIdx="1" presStyleCnt="2">
        <dgm:presLayoutVars>
          <dgm:chMax val="0"/>
          <dgm:bulletEnabled val="1"/>
        </dgm:presLayoutVars>
      </dgm:prSet>
      <dgm:spPr/>
    </dgm:pt>
    <dgm:pt modelId="{AD8FA47A-2429-46C5-8AD8-8ADD4F02AA2F}" type="pres">
      <dgm:prSet presAssocID="{B78EB3FD-14C0-4BF8-B029-8731D07A68CA}" presName="childText" presStyleLbl="revTx" presStyleIdx="1" presStyleCnt="2">
        <dgm:presLayoutVars>
          <dgm:bulletEnabled val="1"/>
        </dgm:presLayoutVars>
      </dgm:prSet>
      <dgm:spPr/>
    </dgm:pt>
  </dgm:ptLst>
  <dgm:cxnLst>
    <dgm:cxn modelId="{6DD7C80C-941A-42E6-AF64-3F91BED90221}" srcId="{B78EB3FD-14C0-4BF8-B029-8731D07A68CA}" destId="{B53DB72E-F241-4C19-B4F0-1A50CB64C6CF}" srcOrd="0" destOrd="0" parTransId="{C7DCA38B-4307-488D-AECB-0C7988F0A3C2}" sibTransId="{9C9BB1BC-0227-4D19-9CD3-F6333B735D0F}"/>
    <dgm:cxn modelId="{BC6EA80E-6BC6-4C8D-AA4A-D95BAB58713F}" srcId="{2A30C679-DFF5-4192-84E1-B46349703D2C}" destId="{AF98D323-0926-466E-B941-7050FC71F0E5}" srcOrd="1" destOrd="0" parTransId="{A226F2E9-B99D-489C-8B42-6FBD632B4B5A}" sibTransId="{143DFD43-BDDF-4B1E-A115-6BC902DD9266}"/>
    <dgm:cxn modelId="{743DA814-EFFB-4846-8445-B0A6CBAF4A0E}" type="presOf" srcId="{EBDA2E53-04BD-4763-9D7C-C60883D9EBAD}" destId="{68FB58DB-19B7-4455-96A0-BC4B9F580372}" srcOrd="0" destOrd="0" presId="urn:microsoft.com/office/officeart/2005/8/layout/vList2"/>
    <dgm:cxn modelId="{1C72DF2C-CA54-4662-B161-09F46E2F262B}" srcId="{F830E8E9-E588-415B-9DB5-7BE8B472AEE0}" destId="{B78EB3FD-14C0-4BF8-B029-8731D07A68CA}" srcOrd="1" destOrd="0" parTransId="{AC463E72-C031-4114-BCA5-71BF525C373B}" sibTransId="{30839FD6-0C6C-4C00-9248-E23D9A9A42DC}"/>
    <dgm:cxn modelId="{661B412E-EB22-4A94-991D-0F9848861F4E}" type="presOf" srcId="{AF98D323-0926-466E-B941-7050FC71F0E5}" destId="{68FB58DB-19B7-4455-96A0-BC4B9F580372}" srcOrd="0" destOrd="1" presId="urn:microsoft.com/office/officeart/2005/8/layout/vList2"/>
    <dgm:cxn modelId="{3B61BC2F-0FE8-461F-A773-17F88FE8381B}" srcId="{2A30C679-DFF5-4192-84E1-B46349703D2C}" destId="{20A8B049-D3D0-48E6-B8EC-25B7EFB5376E}" srcOrd="4" destOrd="0" parTransId="{13738435-8E1B-404D-9708-344C8506C45B}" sibTransId="{0459A341-2B13-4438-B4C7-B812A73A848B}"/>
    <dgm:cxn modelId="{CE7D9F39-14AD-4A36-B5D4-4FDC1780D3F1}" type="presOf" srcId="{3B730FC5-E023-4836-8DB1-39B368CEE9C4}" destId="{AD8FA47A-2429-46C5-8AD8-8ADD4F02AA2F}" srcOrd="0" destOrd="3" presId="urn:microsoft.com/office/officeart/2005/8/layout/vList2"/>
    <dgm:cxn modelId="{64636B62-CC42-4B95-B5AF-4FB56D5188D0}" srcId="{2A30C679-DFF5-4192-84E1-B46349703D2C}" destId="{5483B895-BF81-415C-9117-76DA8C204504}" srcOrd="2" destOrd="0" parTransId="{B60532FF-E5D6-47F7-9995-0C04553564E8}" sibTransId="{5C311A41-3435-49CC-B26C-98791E8397FC}"/>
    <dgm:cxn modelId="{4CE94764-B9AB-4824-A26E-A483B0B6039F}" type="presOf" srcId="{0B8876C5-F95C-4854-BC7F-C2F99ED38A9F}" destId="{AD8FA47A-2429-46C5-8AD8-8ADD4F02AA2F}" srcOrd="0" destOrd="2" presId="urn:microsoft.com/office/officeart/2005/8/layout/vList2"/>
    <dgm:cxn modelId="{76361E6F-62EC-4E34-90A8-4C85B6C8B78E}" type="presOf" srcId="{7205A5D5-3AE6-4595-8EB9-9E1CB918E110}" destId="{68FB58DB-19B7-4455-96A0-BC4B9F580372}" srcOrd="0" destOrd="3" presId="urn:microsoft.com/office/officeart/2005/8/layout/vList2"/>
    <dgm:cxn modelId="{BA660757-4A1B-4070-B998-4CBB0B805176}" srcId="{B78EB3FD-14C0-4BF8-B029-8731D07A68CA}" destId="{3B730FC5-E023-4836-8DB1-39B368CEE9C4}" srcOrd="3" destOrd="0" parTransId="{297BB03B-31D3-4D9B-9AE8-D70E17469682}" sibTransId="{4775B920-3AC7-41FC-BF3F-415536292BAB}"/>
    <dgm:cxn modelId="{A1D39578-AE1C-4D26-8B00-475A942678AA}" type="presOf" srcId="{5483B895-BF81-415C-9117-76DA8C204504}" destId="{68FB58DB-19B7-4455-96A0-BC4B9F580372}" srcOrd="0" destOrd="2" presId="urn:microsoft.com/office/officeart/2005/8/layout/vList2"/>
    <dgm:cxn modelId="{7FA6745A-E612-40CE-B19B-307DCE08D48D}" srcId="{2A30C679-DFF5-4192-84E1-B46349703D2C}" destId="{EBDA2E53-04BD-4763-9D7C-C60883D9EBAD}" srcOrd="0" destOrd="0" parTransId="{D99E3707-0E7B-4262-B35E-81D288B320A6}" sibTransId="{89BD4201-0015-4F2B-A71C-6876C8EC00F1}"/>
    <dgm:cxn modelId="{3A4F6F84-D95F-478B-B54C-FA3C2D2C135C}" type="presOf" srcId="{5B3F00B6-2FBF-418F-BBD8-58C974F4DDA1}" destId="{AD8FA47A-2429-46C5-8AD8-8ADD4F02AA2F}" srcOrd="0" destOrd="1" presId="urn:microsoft.com/office/officeart/2005/8/layout/vList2"/>
    <dgm:cxn modelId="{D931EE8E-5CD6-4EA0-AE9A-BA0436444F29}" srcId="{2A30C679-DFF5-4192-84E1-B46349703D2C}" destId="{7205A5D5-3AE6-4595-8EB9-9E1CB918E110}" srcOrd="3" destOrd="0" parTransId="{42F3D786-A585-44F4-B8A6-1604F2C8DF0F}" sibTransId="{D9643858-969F-496E-934F-EF63ED3B67A5}"/>
    <dgm:cxn modelId="{B1F5F796-31C7-419B-962B-FFDD4071F949}" type="presOf" srcId="{2A30C679-DFF5-4192-84E1-B46349703D2C}" destId="{5CA16767-A87B-4C41-A40B-3768C174BB44}" srcOrd="0" destOrd="0" presId="urn:microsoft.com/office/officeart/2005/8/layout/vList2"/>
    <dgm:cxn modelId="{6929B5A5-8267-4D68-AF00-1CCB665A607F}" srcId="{B78EB3FD-14C0-4BF8-B029-8731D07A68CA}" destId="{0B8876C5-F95C-4854-BC7F-C2F99ED38A9F}" srcOrd="2" destOrd="0" parTransId="{5F91B880-A252-47BF-AC4A-5702B2E10ED2}" sibTransId="{AE6EEF9A-D0D0-4718-A7C7-3B6559FAED9F}"/>
    <dgm:cxn modelId="{B91ABEC2-086E-43E9-96E4-EA6B521503F7}" srcId="{B78EB3FD-14C0-4BF8-B029-8731D07A68CA}" destId="{5B3F00B6-2FBF-418F-BBD8-58C974F4DDA1}" srcOrd="1" destOrd="0" parTransId="{ECBE06ED-32B6-4151-8EE4-2C3C3BB476E2}" sibTransId="{F921368C-EAF4-4AD0-B5A4-8D02E9171186}"/>
    <dgm:cxn modelId="{74E6D6CC-7A9C-47C0-8947-6D10296F5218}" type="presOf" srcId="{B53DB72E-F241-4C19-B4F0-1A50CB64C6CF}" destId="{AD8FA47A-2429-46C5-8AD8-8ADD4F02AA2F}" srcOrd="0" destOrd="0" presId="urn:microsoft.com/office/officeart/2005/8/layout/vList2"/>
    <dgm:cxn modelId="{DC1FE0CE-DEB1-451A-9672-E12A1A817606}" type="presOf" srcId="{B78EB3FD-14C0-4BF8-B029-8731D07A68CA}" destId="{1D93B9C8-1AE7-4F51-A2FD-142FC07CD5B4}" srcOrd="0" destOrd="0" presId="urn:microsoft.com/office/officeart/2005/8/layout/vList2"/>
    <dgm:cxn modelId="{69E8BBD8-8E05-4CD0-800D-53A3C1C9BF39}" type="presOf" srcId="{20A8B049-D3D0-48E6-B8EC-25B7EFB5376E}" destId="{68FB58DB-19B7-4455-96A0-BC4B9F580372}" srcOrd="0" destOrd="4" presId="urn:microsoft.com/office/officeart/2005/8/layout/vList2"/>
    <dgm:cxn modelId="{D93847ED-5B69-4239-9A65-D3687080395D}" srcId="{F830E8E9-E588-415B-9DB5-7BE8B472AEE0}" destId="{2A30C679-DFF5-4192-84E1-B46349703D2C}" srcOrd="0" destOrd="0" parTransId="{E16B34B0-09B2-40F7-806F-76038CDE9517}" sibTransId="{94B1D1C9-BE12-4CAD-A616-4AAC472F1F5B}"/>
    <dgm:cxn modelId="{9EEE56EF-7421-495C-A060-6CF308BFC52C}" type="presOf" srcId="{F830E8E9-E588-415B-9DB5-7BE8B472AEE0}" destId="{731DB3FE-64F6-4323-AE59-7F9F0E4BB71C}" srcOrd="0" destOrd="0" presId="urn:microsoft.com/office/officeart/2005/8/layout/vList2"/>
    <dgm:cxn modelId="{8038F044-D0D3-4452-A3C1-D655F828F627}" type="presParOf" srcId="{731DB3FE-64F6-4323-AE59-7F9F0E4BB71C}" destId="{5CA16767-A87B-4C41-A40B-3768C174BB44}" srcOrd="0" destOrd="0" presId="urn:microsoft.com/office/officeart/2005/8/layout/vList2"/>
    <dgm:cxn modelId="{7E6F5119-C921-4482-82A2-ECF9F20B30C7}" type="presParOf" srcId="{731DB3FE-64F6-4323-AE59-7F9F0E4BB71C}" destId="{68FB58DB-19B7-4455-96A0-BC4B9F580372}" srcOrd="1" destOrd="0" presId="urn:microsoft.com/office/officeart/2005/8/layout/vList2"/>
    <dgm:cxn modelId="{4C15CDCC-A993-4310-97BC-3AAA93606D60}" type="presParOf" srcId="{731DB3FE-64F6-4323-AE59-7F9F0E4BB71C}" destId="{1D93B9C8-1AE7-4F51-A2FD-142FC07CD5B4}" srcOrd="2" destOrd="0" presId="urn:microsoft.com/office/officeart/2005/8/layout/vList2"/>
    <dgm:cxn modelId="{7F570B83-A5DB-49F1-B9AE-18B0766B463B}" type="presParOf" srcId="{731DB3FE-64F6-4323-AE59-7F9F0E4BB71C}" destId="{AD8FA47A-2429-46C5-8AD8-8ADD4F02AA2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C5774-E10E-4585-AFA3-7FFB6B485BE6}">
      <dsp:nvSpPr>
        <dsp:cNvPr id="0" name=""/>
        <dsp:cNvSpPr/>
      </dsp:nvSpPr>
      <dsp:spPr>
        <a:xfrm>
          <a:off x="0" y="327890"/>
          <a:ext cx="7145867" cy="5544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FA2C19-B183-4A89-81B4-B13B593A4B99}">
      <dsp:nvSpPr>
        <dsp:cNvPr id="0" name=""/>
        <dsp:cNvSpPr/>
      </dsp:nvSpPr>
      <dsp:spPr>
        <a:xfrm>
          <a:off x="357293" y="3170"/>
          <a:ext cx="5002106" cy="64944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9068" tIns="0" rIns="189068" bIns="0" numCol="1" spcCol="1270" anchor="ctr" anchorCtr="0">
          <a:noAutofit/>
        </a:bodyPr>
        <a:lstStyle/>
        <a:p>
          <a:pPr marL="0" lvl="0" indent="0" algn="l" defTabSz="977900">
            <a:lnSpc>
              <a:spcPct val="90000"/>
            </a:lnSpc>
            <a:spcBef>
              <a:spcPct val="0"/>
            </a:spcBef>
            <a:spcAft>
              <a:spcPct val="35000"/>
            </a:spcAft>
            <a:buNone/>
          </a:pPr>
          <a:r>
            <a:rPr lang="en-US" sz="2200" kern="1200" dirty="0"/>
            <a:t>Surface Layer</a:t>
          </a:r>
        </a:p>
      </dsp:txBody>
      <dsp:txXfrm>
        <a:off x="388996" y="34873"/>
        <a:ext cx="4938700" cy="586034"/>
      </dsp:txXfrm>
    </dsp:sp>
    <dsp:sp modelId="{5B0CAF9D-4032-4CED-95F6-2AA3FEF89BC8}">
      <dsp:nvSpPr>
        <dsp:cNvPr id="0" name=""/>
        <dsp:cNvSpPr/>
      </dsp:nvSpPr>
      <dsp:spPr>
        <a:xfrm>
          <a:off x="0" y="1325810"/>
          <a:ext cx="7145867" cy="5544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55BCF3-8120-48B9-9FE5-4C162C14C35D}">
      <dsp:nvSpPr>
        <dsp:cNvPr id="0" name=""/>
        <dsp:cNvSpPr/>
      </dsp:nvSpPr>
      <dsp:spPr>
        <a:xfrm>
          <a:off x="357293" y="1001090"/>
          <a:ext cx="5002106" cy="64944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9068" tIns="0" rIns="189068" bIns="0" numCol="1" spcCol="1270" anchor="ctr" anchorCtr="0">
          <a:noAutofit/>
        </a:bodyPr>
        <a:lstStyle/>
        <a:p>
          <a:pPr marL="0" lvl="0" indent="0" algn="l" defTabSz="977900">
            <a:lnSpc>
              <a:spcPct val="90000"/>
            </a:lnSpc>
            <a:spcBef>
              <a:spcPct val="0"/>
            </a:spcBef>
            <a:spcAft>
              <a:spcPct val="35000"/>
            </a:spcAft>
            <a:buNone/>
          </a:pPr>
          <a:r>
            <a:rPr lang="en-US" sz="2200" kern="1200" dirty="0"/>
            <a:t>Wearing Course</a:t>
          </a:r>
        </a:p>
      </dsp:txBody>
      <dsp:txXfrm>
        <a:off x="388996" y="1032793"/>
        <a:ext cx="4938700" cy="586034"/>
      </dsp:txXfrm>
    </dsp:sp>
    <dsp:sp modelId="{5CE74956-C2C3-4A87-B63E-2630916601F5}">
      <dsp:nvSpPr>
        <dsp:cNvPr id="0" name=""/>
        <dsp:cNvSpPr/>
      </dsp:nvSpPr>
      <dsp:spPr>
        <a:xfrm>
          <a:off x="0" y="2323730"/>
          <a:ext cx="7145867" cy="5544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8F24A68-24D5-48D4-B638-0AAF8FD5D372}">
      <dsp:nvSpPr>
        <dsp:cNvPr id="0" name=""/>
        <dsp:cNvSpPr/>
      </dsp:nvSpPr>
      <dsp:spPr>
        <a:xfrm>
          <a:off x="357293" y="1999010"/>
          <a:ext cx="5002106" cy="64944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9068" tIns="0" rIns="189068" bIns="0" numCol="1" spcCol="1270" anchor="ctr" anchorCtr="0">
          <a:noAutofit/>
        </a:bodyPr>
        <a:lstStyle/>
        <a:p>
          <a:pPr marL="0" lvl="0" indent="0" algn="l" defTabSz="977900">
            <a:lnSpc>
              <a:spcPct val="90000"/>
            </a:lnSpc>
            <a:spcBef>
              <a:spcPct val="0"/>
            </a:spcBef>
            <a:spcAft>
              <a:spcPct val="35000"/>
            </a:spcAft>
            <a:buNone/>
          </a:pPr>
          <a:r>
            <a:rPr lang="en-US" sz="2200" kern="1200" dirty="0"/>
            <a:t>The Roof of the Pavement </a:t>
          </a:r>
        </a:p>
      </dsp:txBody>
      <dsp:txXfrm>
        <a:off x="388996" y="2030713"/>
        <a:ext cx="4938700" cy="586034"/>
      </dsp:txXfrm>
    </dsp:sp>
    <dsp:sp modelId="{AD7CF171-48DB-495E-B82B-A85E805ADA14}">
      <dsp:nvSpPr>
        <dsp:cNvPr id="0" name=""/>
        <dsp:cNvSpPr/>
      </dsp:nvSpPr>
      <dsp:spPr>
        <a:xfrm>
          <a:off x="0" y="3321651"/>
          <a:ext cx="7145867" cy="5544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DAD984-5035-4B1D-9B79-CF9FFD106069}">
      <dsp:nvSpPr>
        <dsp:cNvPr id="0" name=""/>
        <dsp:cNvSpPr/>
      </dsp:nvSpPr>
      <dsp:spPr>
        <a:xfrm>
          <a:off x="357293" y="2996931"/>
          <a:ext cx="5002106" cy="64944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9068" tIns="0" rIns="189068" bIns="0" numCol="1" spcCol="1270" anchor="ctr" anchorCtr="0">
          <a:noAutofit/>
        </a:bodyPr>
        <a:lstStyle/>
        <a:p>
          <a:pPr marL="0" lvl="0" indent="0" algn="l" defTabSz="977900">
            <a:lnSpc>
              <a:spcPct val="90000"/>
            </a:lnSpc>
            <a:spcBef>
              <a:spcPct val="0"/>
            </a:spcBef>
            <a:spcAft>
              <a:spcPct val="35000"/>
            </a:spcAft>
            <a:buNone/>
          </a:pPr>
          <a:r>
            <a:rPr lang="en-US" sz="2200" kern="1200" dirty="0"/>
            <a:t>Sacrificial Layer</a:t>
          </a:r>
        </a:p>
      </dsp:txBody>
      <dsp:txXfrm>
        <a:off x="388996" y="3028634"/>
        <a:ext cx="4938700"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16767-A87B-4C41-A40B-3768C174BB44}">
      <dsp:nvSpPr>
        <dsp:cNvPr id="0" name=""/>
        <dsp:cNvSpPr/>
      </dsp:nvSpPr>
      <dsp:spPr>
        <a:xfrm>
          <a:off x="0" y="42617"/>
          <a:ext cx="6832212" cy="647595"/>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Surface Condition</a:t>
          </a:r>
        </a:p>
      </dsp:txBody>
      <dsp:txXfrm>
        <a:off x="31613" y="74230"/>
        <a:ext cx="6768986" cy="584369"/>
      </dsp:txXfrm>
    </dsp:sp>
    <dsp:sp modelId="{68FB58DB-19B7-4455-96A0-BC4B9F580372}">
      <dsp:nvSpPr>
        <dsp:cNvPr id="0" name=""/>
        <dsp:cNvSpPr/>
      </dsp:nvSpPr>
      <dsp:spPr>
        <a:xfrm>
          <a:off x="0" y="690212"/>
          <a:ext cx="6832212" cy="2123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What distresses are in the surface layer</a:t>
          </a:r>
        </a:p>
        <a:p>
          <a:pPr marL="228600" lvl="1" indent="-228600" algn="l" defTabSz="933450">
            <a:lnSpc>
              <a:spcPct val="90000"/>
            </a:lnSpc>
            <a:spcBef>
              <a:spcPct val="0"/>
            </a:spcBef>
            <a:spcAft>
              <a:spcPct val="20000"/>
            </a:spcAft>
            <a:buChar char="•"/>
          </a:pPr>
          <a:r>
            <a:rPr lang="en-US" sz="2100" kern="1200" dirty="0"/>
            <a:t>How sever are the distresses</a:t>
          </a:r>
        </a:p>
        <a:p>
          <a:pPr marL="228600" lvl="1" indent="-228600" algn="l" defTabSz="933450">
            <a:lnSpc>
              <a:spcPct val="90000"/>
            </a:lnSpc>
            <a:spcBef>
              <a:spcPct val="0"/>
            </a:spcBef>
            <a:spcAft>
              <a:spcPct val="20000"/>
            </a:spcAft>
            <a:buChar char="•"/>
          </a:pPr>
          <a:r>
            <a:rPr lang="en-US" sz="2100" kern="1200" dirty="0"/>
            <a:t>Is the surface layer from a problematic mix design</a:t>
          </a:r>
        </a:p>
        <a:p>
          <a:pPr marL="228600" lvl="1" indent="-228600" algn="l" defTabSz="933450">
            <a:lnSpc>
              <a:spcPct val="90000"/>
            </a:lnSpc>
            <a:spcBef>
              <a:spcPct val="0"/>
            </a:spcBef>
            <a:spcAft>
              <a:spcPct val="20000"/>
            </a:spcAft>
            <a:buChar char="•"/>
          </a:pPr>
          <a:r>
            <a:rPr lang="en-US" sz="2100" kern="1200" dirty="0"/>
            <a:t>What is the traffic like</a:t>
          </a:r>
        </a:p>
        <a:p>
          <a:pPr marL="228600" lvl="1" indent="-228600" algn="l" defTabSz="933450">
            <a:lnSpc>
              <a:spcPct val="90000"/>
            </a:lnSpc>
            <a:spcBef>
              <a:spcPct val="0"/>
            </a:spcBef>
            <a:spcAft>
              <a:spcPct val="20000"/>
            </a:spcAft>
            <a:buChar char="•"/>
          </a:pPr>
          <a:r>
            <a:rPr lang="en-US" sz="2100" kern="1200" dirty="0"/>
            <a:t>Is this route on the APHN</a:t>
          </a:r>
        </a:p>
      </dsp:txBody>
      <dsp:txXfrm>
        <a:off x="0" y="690212"/>
        <a:ext cx="6832212" cy="2123819"/>
      </dsp:txXfrm>
    </dsp:sp>
    <dsp:sp modelId="{1D93B9C8-1AE7-4F51-A2FD-142FC07CD5B4}">
      <dsp:nvSpPr>
        <dsp:cNvPr id="0" name=""/>
        <dsp:cNvSpPr/>
      </dsp:nvSpPr>
      <dsp:spPr>
        <a:xfrm>
          <a:off x="0" y="2814032"/>
          <a:ext cx="6832212" cy="647595"/>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Underlying Pavement Structure</a:t>
          </a:r>
        </a:p>
      </dsp:txBody>
      <dsp:txXfrm>
        <a:off x="31613" y="2845645"/>
        <a:ext cx="6768986" cy="584369"/>
      </dsp:txXfrm>
    </dsp:sp>
    <dsp:sp modelId="{AD8FA47A-2429-46C5-8AD8-8ADD4F02AA2F}">
      <dsp:nvSpPr>
        <dsp:cNvPr id="0" name=""/>
        <dsp:cNvSpPr/>
      </dsp:nvSpPr>
      <dsp:spPr>
        <a:xfrm>
          <a:off x="0" y="3461627"/>
          <a:ext cx="6832212" cy="176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923"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How thick is the pavement</a:t>
          </a:r>
        </a:p>
        <a:p>
          <a:pPr marL="228600" lvl="1" indent="-228600" algn="l" defTabSz="933450">
            <a:lnSpc>
              <a:spcPct val="90000"/>
            </a:lnSpc>
            <a:spcBef>
              <a:spcPct val="0"/>
            </a:spcBef>
            <a:spcAft>
              <a:spcPct val="20000"/>
            </a:spcAft>
            <a:buChar char="•"/>
          </a:pPr>
          <a:r>
            <a:rPr lang="en-US" sz="2100" kern="1200"/>
            <a:t>Does the pavement have adequate structure</a:t>
          </a:r>
        </a:p>
        <a:p>
          <a:pPr marL="228600" lvl="1" indent="-228600" algn="l" defTabSz="933450">
            <a:lnSpc>
              <a:spcPct val="90000"/>
            </a:lnSpc>
            <a:spcBef>
              <a:spcPct val="0"/>
            </a:spcBef>
            <a:spcAft>
              <a:spcPct val="20000"/>
            </a:spcAft>
            <a:buChar char="•"/>
          </a:pPr>
          <a:r>
            <a:rPr lang="en-US" sz="2100" kern="1200" dirty="0"/>
            <a:t>Is there any Stripping</a:t>
          </a:r>
        </a:p>
        <a:p>
          <a:pPr marL="228600" lvl="1" indent="-228600" algn="l" defTabSz="933450">
            <a:lnSpc>
              <a:spcPct val="90000"/>
            </a:lnSpc>
            <a:spcBef>
              <a:spcPct val="0"/>
            </a:spcBef>
            <a:spcAft>
              <a:spcPct val="20000"/>
            </a:spcAft>
            <a:buChar char="•"/>
          </a:pPr>
          <a:r>
            <a:rPr lang="en-US" sz="2100" kern="1200" dirty="0"/>
            <a:t>Is the surface layer bonded to the underlying pavement</a:t>
          </a:r>
        </a:p>
      </dsp:txBody>
      <dsp:txXfrm>
        <a:off x="0" y="3461627"/>
        <a:ext cx="6832212" cy="17605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1144197-BC59-4567-B00C-0ECB5BCE582A}" type="datetimeFigureOut">
              <a:rPr lang="en-US" smtClean="0"/>
              <a:t>5/22/2023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178F406-53C7-423C-82AC-B14C6B718021}" type="slidenum">
              <a:rPr lang="en-US" smtClean="0"/>
              <a:t>‹#›</a:t>
            </a:fld>
            <a:endParaRPr lang="en-US"/>
          </a:p>
        </p:txBody>
      </p:sp>
    </p:spTree>
    <p:extLst>
      <p:ext uri="{BB962C8B-B14F-4D97-AF65-F5344CB8AC3E}">
        <p14:creationId xmlns:p14="http://schemas.microsoft.com/office/powerpoint/2010/main" val="248806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8F406-53C7-423C-82AC-B14C6B718021}" type="slidenum">
              <a:rPr lang="en-US" smtClean="0"/>
              <a:t>1</a:t>
            </a:fld>
            <a:endParaRPr lang="en-US"/>
          </a:p>
        </p:txBody>
      </p:sp>
    </p:spTree>
    <p:extLst>
      <p:ext uri="{BB962C8B-B14F-4D97-AF65-F5344CB8AC3E}">
        <p14:creationId xmlns:p14="http://schemas.microsoft.com/office/powerpoint/2010/main" val="121016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why I’m taking time from the awesome topic of sacrificial surfaces to talk about how past treatments have failed.  You may have noticed a theme all these failures where human error and not the treatment themselves.   Well, we have had a failure </a:t>
            </a:r>
          </a:p>
        </p:txBody>
      </p:sp>
      <p:sp>
        <p:nvSpPr>
          <p:cNvPr id="4" name="Slide Number Placeholder 3"/>
          <p:cNvSpPr>
            <a:spLocks noGrp="1"/>
          </p:cNvSpPr>
          <p:nvPr>
            <p:ph type="sldNum" sz="quarter" idx="5"/>
          </p:nvPr>
        </p:nvSpPr>
        <p:spPr/>
        <p:txBody>
          <a:bodyPr/>
          <a:lstStyle/>
          <a:p>
            <a:fld id="{A178F406-53C7-423C-82AC-B14C6B718021}" type="slidenum">
              <a:rPr lang="en-US" smtClean="0"/>
              <a:t>10</a:t>
            </a:fld>
            <a:endParaRPr lang="en-US"/>
          </a:p>
        </p:txBody>
      </p:sp>
    </p:spTree>
    <p:extLst>
      <p:ext uri="{BB962C8B-B14F-4D97-AF65-F5344CB8AC3E}">
        <p14:creationId xmlns:p14="http://schemas.microsoft.com/office/powerpoint/2010/main" val="118080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a:t>
            </a:r>
            <a:r>
              <a:rPr lang="en-US" dirty="0" err="1"/>
              <a:t>microsurfacing</a:t>
            </a:r>
            <a:r>
              <a:rPr lang="en-US" dirty="0"/>
              <a:t> job.  In total we have 15 different locations where we have put </a:t>
            </a:r>
            <a:r>
              <a:rPr lang="en-US" dirty="0" err="1"/>
              <a:t>microsurfacing</a:t>
            </a:r>
            <a:r>
              <a:rPr lang="en-US" dirty="0"/>
              <a:t> down and out of the 15 locations we have had 2 fail by delaminating.  I don’t know 100% what caused the failure, most likely the underlying pavement was probably to far down the pavement deterioration curve for a </a:t>
            </a:r>
            <a:r>
              <a:rPr lang="en-US" dirty="0" err="1"/>
              <a:t>microsurfacing</a:t>
            </a:r>
            <a:r>
              <a:rPr lang="en-US" dirty="0"/>
              <a:t>.  And prior to this failure occurring we had realized that it is nearly impossible to select </a:t>
            </a:r>
            <a:r>
              <a:rPr lang="en-US" dirty="0" err="1"/>
              <a:t>microsurfacing</a:t>
            </a:r>
            <a:r>
              <a:rPr lang="en-US" dirty="0"/>
              <a:t> jobs 2 to 4 years in advance.  So we have asked for a line item in the STIP like we do for chip seals so we can select locations a year out.  We also want to take a step back and start placing micros on lower volume routes.  Our thought is to select some non-</a:t>
            </a:r>
            <a:r>
              <a:rPr lang="en-US" dirty="0" err="1"/>
              <a:t>aphn</a:t>
            </a:r>
            <a:r>
              <a:rPr lang="en-US" dirty="0"/>
              <a:t> routes rutting and chip seals already on them.  </a:t>
            </a:r>
            <a:r>
              <a:rPr lang="en-US" dirty="0" err="1"/>
              <a:t>Microsurfacing</a:t>
            </a:r>
            <a:r>
              <a:rPr lang="en-US" dirty="0"/>
              <a:t> can fill ruts up to two inches and by placing a micro </a:t>
            </a:r>
            <a:r>
              <a:rPr lang="en-US" dirty="0" err="1"/>
              <a:t>ontop</a:t>
            </a:r>
            <a:r>
              <a:rPr lang="en-US" dirty="0"/>
              <a:t> of a chip seal you get a combination treatment call a cape seal.  This double layer treatment should last longer and perform better then either a chipseal or a micro would do by there self.  Our request hasn’t been approved, we have been asked to come up with a few 2 – 3 locations as a proof of concept, which we are currently working on.  </a:t>
            </a:r>
          </a:p>
          <a:p>
            <a:endParaRPr lang="en-US" dirty="0"/>
          </a:p>
          <a:p>
            <a:r>
              <a:rPr lang="en-US" dirty="0"/>
              <a:t>With </a:t>
            </a:r>
            <a:r>
              <a:rPr lang="en-US" dirty="0" err="1"/>
              <a:t>Microsurfacing</a:t>
            </a:r>
            <a:r>
              <a:rPr lang="en-US" dirty="0"/>
              <a:t> or any other new treatment we try we always do our best to ensure we don’t have failures, unfortunately things don’t always go as planned.  When we do have failures we go back figure out what happened and try to make sure that it doesn’t happen again.  What we need your help with is not automatically blaming the treatment, because most like its not the treatment it’s the human factor.</a:t>
            </a:r>
          </a:p>
        </p:txBody>
      </p:sp>
      <p:sp>
        <p:nvSpPr>
          <p:cNvPr id="4" name="Slide Number Placeholder 3"/>
          <p:cNvSpPr>
            <a:spLocks noGrp="1"/>
          </p:cNvSpPr>
          <p:nvPr>
            <p:ph type="sldNum" sz="quarter" idx="5"/>
          </p:nvPr>
        </p:nvSpPr>
        <p:spPr/>
        <p:txBody>
          <a:bodyPr/>
          <a:lstStyle/>
          <a:p>
            <a:fld id="{A178F406-53C7-423C-82AC-B14C6B718021}" type="slidenum">
              <a:rPr lang="en-US" smtClean="0"/>
              <a:t>11</a:t>
            </a:fld>
            <a:endParaRPr lang="en-US"/>
          </a:p>
        </p:txBody>
      </p:sp>
    </p:spTree>
    <p:extLst>
      <p:ext uri="{BB962C8B-B14F-4D97-AF65-F5344CB8AC3E}">
        <p14:creationId xmlns:p14="http://schemas.microsoft.com/office/powerpoint/2010/main" val="144798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8F406-53C7-423C-82AC-B14C6B718021}" type="slidenum">
              <a:rPr lang="en-US" smtClean="0"/>
              <a:t>12</a:t>
            </a:fld>
            <a:endParaRPr lang="en-US"/>
          </a:p>
        </p:txBody>
      </p:sp>
    </p:spTree>
    <p:extLst>
      <p:ext uri="{BB962C8B-B14F-4D97-AF65-F5344CB8AC3E}">
        <p14:creationId xmlns:p14="http://schemas.microsoft.com/office/powerpoint/2010/main" val="353054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question…. Does the Roadway Design division design structurally sound pavements?  (show of hands) </a:t>
            </a:r>
          </a:p>
          <a:p>
            <a:endParaRPr lang="en-US" dirty="0"/>
          </a:p>
          <a:p>
            <a:r>
              <a:rPr lang="en-US" dirty="0"/>
              <a:t>I hope everyone agrees or we have a big problem.  </a:t>
            </a:r>
          </a:p>
          <a:p>
            <a:endParaRPr lang="en-US" dirty="0"/>
          </a:p>
          <a:p>
            <a:r>
              <a:rPr lang="en-US" dirty="0"/>
              <a:t>I have complete confidence that Roadway can and does design structurally sound pavements.</a:t>
            </a:r>
          </a:p>
        </p:txBody>
      </p:sp>
      <p:sp>
        <p:nvSpPr>
          <p:cNvPr id="4" name="Slide Number Placeholder 3"/>
          <p:cNvSpPr>
            <a:spLocks noGrp="1"/>
          </p:cNvSpPr>
          <p:nvPr>
            <p:ph type="sldNum" sz="quarter" idx="5"/>
          </p:nvPr>
        </p:nvSpPr>
        <p:spPr/>
        <p:txBody>
          <a:bodyPr/>
          <a:lstStyle/>
          <a:p>
            <a:fld id="{A178F406-53C7-423C-82AC-B14C6B718021}" type="slidenum">
              <a:rPr lang="en-US" smtClean="0"/>
              <a:t>13</a:t>
            </a:fld>
            <a:endParaRPr lang="en-US"/>
          </a:p>
        </p:txBody>
      </p:sp>
    </p:spTree>
    <p:extLst>
      <p:ext uri="{BB962C8B-B14F-4D97-AF65-F5344CB8AC3E}">
        <p14:creationId xmlns:p14="http://schemas.microsoft.com/office/powerpoint/2010/main" val="283583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baring any unforeseen changes like the addition of a manufacturing facility or major unexpected increase to the population the amount of pavement that Roadway design puts in the plans should be enough to handle all the projected traffic loads correct?</a:t>
            </a:r>
          </a:p>
        </p:txBody>
      </p:sp>
      <p:sp>
        <p:nvSpPr>
          <p:cNvPr id="4" name="Slide Number Placeholder 3"/>
          <p:cNvSpPr>
            <a:spLocks noGrp="1"/>
          </p:cNvSpPr>
          <p:nvPr>
            <p:ph type="sldNum" sz="quarter" idx="5"/>
          </p:nvPr>
        </p:nvSpPr>
        <p:spPr/>
        <p:txBody>
          <a:bodyPr/>
          <a:lstStyle/>
          <a:p>
            <a:fld id="{A178F406-53C7-423C-82AC-B14C6B718021}" type="slidenum">
              <a:rPr lang="en-US" smtClean="0"/>
              <a:t>14</a:t>
            </a:fld>
            <a:endParaRPr lang="en-US"/>
          </a:p>
        </p:txBody>
      </p:sp>
    </p:spTree>
    <p:extLst>
      <p:ext uri="{BB962C8B-B14F-4D97-AF65-F5344CB8AC3E}">
        <p14:creationId xmlns:p14="http://schemas.microsoft.com/office/powerpoint/2010/main" val="50862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say “the pavement needs more structure”</a:t>
            </a:r>
          </a:p>
          <a:p>
            <a:endParaRPr lang="en-US" dirty="0"/>
          </a:p>
          <a:p>
            <a:r>
              <a:rPr lang="en-US" dirty="0"/>
              <a:t>I do want to make one point clear we are talking about highways that have been designed we are not talking about highways that were game trails that became foot paths that became wagon trails that became dirt roads that became gravel roads that got a surface layer put on them. </a:t>
            </a:r>
          </a:p>
          <a:p>
            <a:endParaRPr lang="en-US" dirty="0"/>
          </a:p>
          <a:p>
            <a:pPr defTabSz="924916">
              <a:defRPr/>
            </a:pPr>
            <a:r>
              <a:rPr lang="en-US" dirty="0"/>
              <a:t>Our pavement needs more structure is hands down one of the most common comments we get back when we recommend mill &amp; overlays, thin overlays, and UTBWC for preservations treatments.</a:t>
            </a:r>
          </a:p>
          <a:p>
            <a:endParaRPr lang="en-US" dirty="0"/>
          </a:p>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15</a:t>
            </a:fld>
            <a:endParaRPr lang="en-US"/>
          </a:p>
        </p:txBody>
      </p:sp>
    </p:spTree>
    <p:extLst>
      <p:ext uri="{BB962C8B-B14F-4D97-AF65-F5344CB8AC3E}">
        <p14:creationId xmlns:p14="http://schemas.microsoft.com/office/powerpoint/2010/main" val="1411210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names for the top layer of pavement, a few are surface layer, wearing course, the roof, and the best (at least to me) Sacrificial Layer.</a:t>
            </a:r>
          </a:p>
          <a:p>
            <a:endParaRPr lang="en-US" dirty="0"/>
          </a:p>
          <a:p>
            <a:r>
              <a:rPr lang="en-US" dirty="0"/>
              <a:t>Per the Oxford dictionary it is “relating to or constituting a sacrifice” (Not helpful) but the Technical definition is </a:t>
            </a:r>
          </a:p>
          <a:p>
            <a:endParaRPr lang="en-US" dirty="0"/>
          </a:p>
          <a:p>
            <a:r>
              <a:rPr lang="en-US" dirty="0"/>
              <a:t>“Designed to be used or destroyed in fulfilling a purpose or function”</a:t>
            </a:r>
          </a:p>
        </p:txBody>
      </p:sp>
      <p:sp>
        <p:nvSpPr>
          <p:cNvPr id="4" name="Slide Number Placeholder 3"/>
          <p:cNvSpPr>
            <a:spLocks noGrp="1"/>
          </p:cNvSpPr>
          <p:nvPr>
            <p:ph type="sldNum" sz="quarter" idx="5"/>
          </p:nvPr>
        </p:nvSpPr>
        <p:spPr/>
        <p:txBody>
          <a:bodyPr/>
          <a:lstStyle/>
          <a:p>
            <a:fld id="{A178F406-53C7-423C-82AC-B14C6B718021}" type="slidenum">
              <a:rPr lang="en-US" smtClean="0"/>
              <a:t>16</a:t>
            </a:fld>
            <a:endParaRPr lang="en-US"/>
          </a:p>
        </p:txBody>
      </p:sp>
    </p:spTree>
    <p:extLst>
      <p:ext uri="{BB962C8B-B14F-4D97-AF65-F5344CB8AC3E}">
        <p14:creationId xmlns:p14="http://schemas.microsoft.com/office/powerpoint/2010/main" val="3948269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exactly what the surface of our pavements do they </a:t>
            </a:r>
            <a:r>
              <a:rPr lang="en-US" b="0" i="0" dirty="0">
                <a:solidFill>
                  <a:srgbClr val="FFFFFF"/>
                </a:solidFill>
                <a:effectLst/>
                <a:latin typeface="Lato" panose="020F0502020204030203" pitchFamily="34" charset="0"/>
              </a:rPr>
              <a:t> protecting the underlying layers from sunlight, tire wear, breaking forces, </a:t>
            </a:r>
            <a:r>
              <a:rPr lang="en-US" b="0" i="0" dirty="0" err="1">
                <a:solidFill>
                  <a:srgbClr val="FFFFFF"/>
                </a:solidFill>
                <a:effectLst/>
                <a:latin typeface="Lato" panose="020F0502020204030203" pitchFamily="34" charset="0"/>
              </a:rPr>
              <a:t>ect</a:t>
            </a:r>
            <a:r>
              <a:rPr lang="en-US" b="0" i="0" dirty="0">
                <a:solidFill>
                  <a:srgbClr val="FFFFFF"/>
                </a:solidFill>
                <a:effectLst/>
                <a:latin typeface="Lato" panose="020F0502020204030203" pitchFamily="34" charset="0"/>
              </a:rPr>
              <a:t> </a:t>
            </a:r>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17</a:t>
            </a:fld>
            <a:endParaRPr lang="en-US"/>
          </a:p>
        </p:txBody>
      </p:sp>
    </p:spTree>
    <p:extLst>
      <p:ext uri="{BB962C8B-B14F-4D97-AF65-F5344CB8AC3E}">
        <p14:creationId xmlns:p14="http://schemas.microsoft.com/office/powerpoint/2010/main" val="428757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this in a different way – you have your favorite pair of dress shoes you wear them 24/7.  You wear them so much that </a:t>
            </a:r>
          </a:p>
        </p:txBody>
      </p:sp>
      <p:sp>
        <p:nvSpPr>
          <p:cNvPr id="4" name="Slide Number Placeholder 3"/>
          <p:cNvSpPr>
            <a:spLocks noGrp="1"/>
          </p:cNvSpPr>
          <p:nvPr>
            <p:ph type="sldNum" sz="quarter" idx="5"/>
          </p:nvPr>
        </p:nvSpPr>
        <p:spPr/>
        <p:txBody>
          <a:bodyPr/>
          <a:lstStyle/>
          <a:p>
            <a:fld id="{A178F406-53C7-423C-82AC-B14C6B718021}" type="slidenum">
              <a:rPr lang="en-US" smtClean="0"/>
              <a:t>18</a:t>
            </a:fld>
            <a:endParaRPr lang="en-US"/>
          </a:p>
        </p:txBody>
      </p:sp>
    </p:spTree>
    <p:extLst>
      <p:ext uri="{BB962C8B-B14F-4D97-AF65-F5344CB8AC3E}">
        <p14:creationId xmlns:p14="http://schemas.microsoft.com/office/powerpoint/2010/main" val="4136212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wear holes in the soles </a:t>
            </a:r>
          </a:p>
          <a:p>
            <a:endParaRPr lang="en-US" dirty="0"/>
          </a:p>
          <a:p>
            <a:r>
              <a:rPr lang="en-US" dirty="0"/>
              <a:t>What do you do</a:t>
            </a:r>
          </a:p>
          <a:p>
            <a:pPr marL="231229" indent="-231229">
              <a:buAutoNum type="arabicPeriod"/>
            </a:pPr>
            <a:r>
              <a:rPr lang="en-US" dirty="0"/>
              <a:t>Go out and by new shoes $$$$$</a:t>
            </a:r>
          </a:p>
          <a:p>
            <a:pPr marL="231229" indent="-231229">
              <a:buAutoNum type="arabicPeriod"/>
            </a:pPr>
            <a:r>
              <a:rPr lang="en-US" dirty="0"/>
              <a:t>Go get them resoled make them good as new or</a:t>
            </a:r>
          </a:p>
          <a:p>
            <a:endParaRPr lang="en-US" dirty="0"/>
          </a:p>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19</a:t>
            </a:fld>
            <a:endParaRPr lang="en-US"/>
          </a:p>
        </p:txBody>
      </p:sp>
    </p:spTree>
    <p:extLst>
      <p:ext uri="{BB962C8B-B14F-4D97-AF65-F5344CB8AC3E}">
        <p14:creationId xmlns:p14="http://schemas.microsoft.com/office/powerpoint/2010/main" val="382429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really don’t think that I need to go into what pavement preservation is.  I’ve ran into a few people who could quote verbatim lines from my past presentations, but just as a refresher here you go </a:t>
            </a:r>
            <a:r>
              <a:rPr lang="en-US" dirty="0">
                <a:sym typeface="Wingdings" panose="05000000000000000000" pitchFamily="2" charset="2"/>
              </a:rPr>
              <a:t>.  Before I get into the meat of my presentation, I do want to talk briefly about a few select pavement preservation treatments. </a:t>
            </a:r>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2</a:t>
            </a:fld>
            <a:endParaRPr lang="en-US"/>
          </a:p>
        </p:txBody>
      </p:sp>
    </p:spTree>
    <p:extLst>
      <p:ext uri="{BB962C8B-B14F-4D97-AF65-F5344CB8AC3E}">
        <p14:creationId xmlns:p14="http://schemas.microsoft.com/office/powerpoint/2010/main" val="209089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slap some </a:t>
            </a:r>
            <a:r>
              <a:rPr lang="en-US" dirty="0" err="1"/>
              <a:t>bondo</a:t>
            </a:r>
            <a:r>
              <a:rPr lang="en-US" dirty="0"/>
              <a:t> in the holes and put another sole over the old one?</a:t>
            </a:r>
          </a:p>
          <a:p>
            <a:endParaRPr lang="en-US" dirty="0"/>
          </a:p>
          <a:p>
            <a:r>
              <a:rPr lang="en-US" dirty="0"/>
              <a:t>Personally I would get them resoled, that additional layer isn’t adding anything, its warn out it has taken all the force from the steps it could take and has nothing is left.  Leaving that old warn out nonflexible layer in may cause your new sole to wear out faster.  The only thing leaving the old layer in does is add height.</a:t>
            </a:r>
          </a:p>
        </p:txBody>
      </p:sp>
      <p:sp>
        <p:nvSpPr>
          <p:cNvPr id="4" name="Slide Number Placeholder 3"/>
          <p:cNvSpPr>
            <a:spLocks noGrp="1"/>
          </p:cNvSpPr>
          <p:nvPr>
            <p:ph type="sldNum" sz="quarter" idx="5"/>
          </p:nvPr>
        </p:nvSpPr>
        <p:spPr/>
        <p:txBody>
          <a:bodyPr/>
          <a:lstStyle/>
          <a:p>
            <a:fld id="{A178F406-53C7-423C-82AC-B14C6B718021}" type="slidenum">
              <a:rPr lang="en-US" smtClean="0"/>
              <a:t>20</a:t>
            </a:fld>
            <a:endParaRPr lang="en-US"/>
          </a:p>
        </p:txBody>
      </p:sp>
    </p:spTree>
    <p:extLst>
      <p:ext uri="{BB962C8B-B14F-4D97-AF65-F5344CB8AC3E}">
        <p14:creationId xmlns:p14="http://schemas.microsoft.com/office/powerpoint/2010/main" val="311212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forward with system preservation and pavement preservation, we are doing less reconstruction and we are treating our pavements more like a perpetual pavement.   </a:t>
            </a:r>
          </a:p>
        </p:txBody>
      </p:sp>
      <p:sp>
        <p:nvSpPr>
          <p:cNvPr id="4" name="Slide Number Placeholder 3"/>
          <p:cNvSpPr>
            <a:spLocks noGrp="1"/>
          </p:cNvSpPr>
          <p:nvPr>
            <p:ph type="sldNum" sz="quarter" idx="5"/>
          </p:nvPr>
        </p:nvSpPr>
        <p:spPr/>
        <p:txBody>
          <a:bodyPr/>
          <a:lstStyle/>
          <a:p>
            <a:fld id="{A178F406-53C7-423C-82AC-B14C6B718021}" type="slidenum">
              <a:rPr lang="en-US" smtClean="0"/>
              <a:t>21</a:t>
            </a:fld>
            <a:endParaRPr lang="en-US"/>
          </a:p>
        </p:txBody>
      </p:sp>
    </p:spTree>
    <p:extLst>
      <p:ext uri="{BB962C8B-B14F-4D97-AF65-F5344CB8AC3E}">
        <p14:creationId xmlns:p14="http://schemas.microsoft.com/office/powerpoint/2010/main" val="589827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Definition</a:t>
            </a:r>
          </a:p>
          <a:p>
            <a:endParaRPr lang="en-US" dirty="0"/>
          </a:p>
          <a:p>
            <a:r>
              <a:rPr lang="en-US" dirty="0"/>
              <a:t>I’m not saying all our pavements are going to last 50+ year but with proper preservation strategies they will last much longer.</a:t>
            </a:r>
          </a:p>
          <a:p>
            <a:endParaRPr lang="en-US" dirty="0"/>
          </a:p>
          <a:p>
            <a:r>
              <a:rPr lang="en-US" dirty="0"/>
              <a:t>So… sacrificial surfaces is a term that we need to keep in the back of our mind.  Preservation treatments aren’t meant to last for ever and just like the top surface layer of asphalt they will need to be removed and replaced once their purpose has been for filled. </a:t>
            </a:r>
          </a:p>
        </p:txBody>
      </p:sp>
      <p:sp>
        <p:nvSpPr>
          <p:cNvPr id="4" name="Slide Number Placeholder 3"/>
          <p:cNvSpPr>
            <a:spLocks noGrp="1"/>
          </p:cNvSpPr>
          <p:nvPr>
            <p:ph type="sldNum" sz="quarter" idx="5"/>
          </p:nvPr>
        </p:nvSpPr>
        <p:spPr/>
        <p:txBody>
          <a:bodyPr/>
          <a:lstStyle/>
          <a:p>
            <a:fld id="{A178F406-53C7-423C-82AC-B14C6B718021}" type="slidenum">
              <a:rPr lang="en-US" smtClean="0"/>
              <a:t>22</a:t>
            </a:fld>
            <a:endParaRPr lang="en-US"/>
          </a:p>
        </p:txBody>
      </p:sp>
    </p:spTree>
    <p:extLst>
      <p:ext uri="{BB962C8B-B14F-4D97-AF65-F5344CB8AC3E}">
        <p14:creationId xmlns:p14="http://schemas.microsoft.com/office/powerpoint/2010/main" val="714510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goes into the decision on to mill or overlay, there is actually several factors that come into play (read slide)</a:t>
            </a:r>
          </a:p>
          <a:p>
            <a:endParaRPr lang="en-US" dirty="0"/>
          </a:p>
          <a:p>
            <a:r>
              <a:rPr lang="en-US" dirty="0"/>
              <a:t>Typically we don’t core and run FWD on every job but if there is any concern from district or design we are more than happy to collect the additional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23</a:t>
            </a:fld>
            <a:endParaRPr lang="en-US"/>
          </a:p>
        </p:txBody>
      </p:sp>
    </p:spTree>
    <p:extLst>
      <p:ext uri="{BB962C8B-B14F-4D97-AF65-F5344CB8AC3E}">
        <p14:creationId xmlns:p14="http://schemas.microsoft.com/office/powerpoint/2010/main" val="2045078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last few minutes of my presentation I would like to go through a couple of examples and get your </a:t>
            </a:r>
            <a:r>
              <a:rPr lang="en-US" dirty="0" err="1"/>
              <a:t>alls</a:t>
            </a:r>
            <a:r>
              <a:rPr lang="en-US"/>
              <a:t> thoughts </a:t>
            </a:r>
          </a:p>
        </p:txBody>
      </p:sp>
      <p:sp>
        <p:nvSpPr>
          <p:cNvPr id="4" name="Slide Number Placeholder 3"/>
          <p:cNvSpPr>
            <a:spLocks noGrp="1"/>
          </p:cNvSpPr>
          <p:nvPr>
            <p:ph type="sldNum" sz="quarter" idx="5"/>
          </p:nvPr>
        </p:nvSpPr>
        <p:spPr/>
        <p:txBody>
          <a:bodyPr/>
          <a:lstStyle/>
          <a:p>
            <a:fld id="{A178F406-53C7-423C-82AC-B14C6B718021}" type="slidenum">
              <a:rPr lang="en-US" smtClean="0"/>
              <a:t>24</a:t>
            </a:fld>
            <a:endParaRPr lang="en-US"/>
          </a:p>
        </p:txBody>
      </p:sp>
    </p:spTree>
    <p:extLst>
      <p:ext uri="{BB962C8B-B14F-4D97-AF65-F5344CB8AC3E}">
        <p14:creationId xmlns:p14="http://schemas.microsoft.com/office/powerpoint/2010/main" val="806401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25</a:t>
            </a:fld>
            <a:endParaRPr lang="en-US"/>
          </a:p>
        </p:txBody>
      </p:sp>
    </p:spTree>
    <p:extLst>
      <p:ext uri="{BB962C8B-B14F-4D97-AF65-F5344CB8AC3E}">
        <p14:creationId xmlns:p14="http://schemas.microsoft.com/office/powerpoint/2010/main" val="159289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26</a:t>
            </a:fld>
            <a:endParaRPr lang="en-US"/>
          </a:p>
        </p:txBody>
      </p:sp>
    </p:spTree>
    <p:extLst>
      <p:ext uri="{BB962C8B-B14F-4D97-AF65-F5344CB8AC3E}">
        <p14:creationId xmlns:p14="http://schemas.microsoft.com/office/powerpoint/2010/main" val="3430511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27</a:t>
            </a:fld>
            <a:endParaRPr lang="en-US"/>
          </a:p>
        </p:txBody>
      </p:sp>
    </p:spTree>
    <p:extLst>
      <p:ext uri="{BB962C8B-B14F-4D97-AF65-F5344CB8AC3E}">
        <p14:creationId xmlns:p14="http://schemas.microsoft.com/office/powerpoint/2010/main" val="2409558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28</a:t>
            </a:fld>
            <a:endParaRPr lang="en-US"/>
          </a:p>
        </p:txBody>
      </p:sp>
    </p:spTree>
    <p:extLst>
      <p:ext uri="{BB962C8B-B14F-4D97-AF65-F5344CB8AC3E}">
        <p14:creationId xmlns:p14="http://schemas.microsoft.com/office/powerpoint/2010/main" val="405773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8F406-53C7-423C-82AC-B14C6B718021}" type="slidenum">
              <a:rPr lang="en-US" smtClean="0"/>
              <a:t>29</a:t>
            </a:fld>
            <a:endParaRPr lang="en-US"/>
          </a:p>
        </p:txBody>
      </p:sp>
    </p:spTree>
    <p:extLst>
      <p:ext uri="{BB962C8B-B14F-4D97-AF65-F5344CB8AC3E}">
        <p14:creationId xmlns:p14="http://schemas.microsoft.com/office/powerpoint/2010/main" val="4176693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here knows what a scrub seal is?</a:t>
            </a:r>
          </a:p>
          <a:p>
            <a:endParaRPr lang="en-US" dirty="0"/>
          </a:p>
          <a:p>
            <a:r>
              <a:rPr lang="en-US" dirty="0"/>
              <a:t>Does anyone disagree with me that they are an awesome treatment for environmentally cracked non-</a:t>
            </a:r>
            <a:r>
              <a:rPr lang="en-US" dirty="0" err="1"/>
              <a:t>aphn</a:t>
            </a:r>
            <a:r>
              <a:rPr lang="en-US" dirty="0"/>
              <a:t> roads?</a:t>
            </a:r>
          </a:p>
          <a:p>
            <a:endParaRPr lang="en-US" dirty="0"/>
          </a:p>
          <a:p>
            <a:r>
              <a:rPr lang="en-US" dirty="0"/>
              <a:t>We feel that scrub seals is one of many success stories as far as newer treatments in our pavement preservation toolbox.</a:t>
            </a:r>
          </a:p>
          <a:p>
            <a:endParaRPr lang="en-US" dirty="0"/>
          </a:p>
          <a:p>
            <a:r>
              <a:rPr lang="en-US" dirty="0"/>
              <a:t>This may surprise some of you but our first attempt at a scrub seal was a complete failure as far as the results that we were expecting</a:t>
            </a:r>
          </a:p>
          <a:p>
            <a:endParaRPr lang="en-US" dirty="0"/>
          </a:p>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3</a:t>
            </a:fld>
            <a:endParaRPr lang="en-US"/>
          </a:p>
        </p:txBody>
      </p:sp>
    </p:spTree>
    <p:extLst>
      <p:ext uri="{BB962C8B-B14F-4D97-AF65-F5344CB8AC3E}">
        <p14:creationId xmlns:p14="http://schemas.microsoft.com/office/powerpoint/2010/main" val="1833801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8F406-53C7-423C-82AC-B14C6B718021}" type="slidenum">
              <a:rPr lang="en-US" smtClean="0"/>
              <a:t>30</a:t>
            </a:fld>
            <a:endParaRPr lang="en-US"/>
          </a:p>
        </p:txBody>
      </p:sp>
    </p:spTree>
    <p:extLst>
      <p:ext uri="{BB962C8B-B14F-4D97-AF65-F5344CB8AC3E}">
        <p14:creationId xmlns:p14="http://schemas.microsoft.com/office/powerpoint/2010/main" val="3971681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 that we had done everything right.  We had selected a road that had heavy environmental cracking.  Industry had brought in an “expert” to be on site for our first attempt </a:t>
            </a:r>
          </a:p>
        </p:txBody>
      </p:sp>
      <p:sp>
        <p:nvSpPr>
          <p:cNvPr id="4" name="Slide Number Placeholder 3"/>
          <p:cNvSpPr>
            <a:spLocks noGrp="1"/>
          </p:cNvSpPr>
          <p:nvPr>
            <p:ph type="sldNum" sz="quarter" idx="5"/>
          </p:nvPr>
        </p:nvSpPr>
        <p:spPr/>
        <p:txBody>
          <a:bodyPr/>
          <a:lstStyle/>
          <a:p>
            <a:fld id="{A178F406-53C7-423C-82AC-B14C6B718021}" type="slidenum">
              <a:rPr lang="en-US" smtClean="0"/>
              <a:t>4</a:t>
            </a:fld>
            <a:endParaRPr lang="en-US"/>
          </a:p>
        </p:txBody>
      </p:sp>
    </p:spTree>
    <p:extLst>
      <p:ext uri="{BB962C8B-B14F-4D97-AF65-F5344CB8AC3E}">
        <p14:creationId xmlns:p14="http://schemas.microsoft.com/office/powerpoint/2010/main" val="606796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back for a site visit in December and there was about as much gravel on the shoulder as there was on the pavement</a:t>
            </a:r>
          </a:p>
        </p:txBody>
      </p:sp>
      <p:sp>
        <p:nvSpPr>
          <p:cNvPr id="4" name="Slide Number Placeholder 3"/>
          <p:cNvSpPr>
            <a:spLocks noGrp="1"/>
          </p:cNvSpPr>
          <p:nvPr>
            <p:ph type="sldNum" sz="quarter" idx="5"/>
          </p:nvPr>
        </p:nvSpPr>
        <p:spPr/>
        <p:txBody>
          <a:bodyPr/>
          <a:lstStyle/>
          <a:p>
            <a:fld id="{A178F406-53C7-423C-82AC-B14C6B718021}" type="slidenum">
              <a:rPr lang="en-US" smtClean="0"/>
              <a:t>5</a:t>
            </a:fld>
            <a:endParaRPr lang="en-US"/>
          </a:p>
        </p:txBody>
      </p:sp>
    </p:spTree>
    <p:extLst>
      <p:ext uri="{BB962C8B-B14F-4D97-AF65-F5344CB8AC3E}">
        <p14:creationId xmlns:p14="http://schemas.microsoft.com/office/powerpoint/2010/main" val="56912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by the spring there were hardly any chips left.  The project was a failure, but it wasn’t the treatment that failed it was us. </a:t>
            </a:r>
          </a:p>
        </p:txBody>
      </p:sp>
      <p:sp>
        <p:nvSpPr>
          <p:cNvPr id="4" name="Slide Number Placeholder 3"/>
          <p:cNvSpPr>
            <a:spLocks noGrp="1"/>
          </p:cNvSpPr>
          <p:nvPr>
            <p:ph type="sldNum" sz="quarter" idx="5"/>
          </p:nvPr>
        </p:nvSpPr>
        <p:spPr/>
        <p:txBody>
          <a:bodyPr/>
          <a:lstStyle/>
          <a:p>
            <a:fld id="{A178F406-53C7-423C-82AC-B14C6B718021}" type="slidenum">
              <a:rPr lang="en-US" smtClean="0"/>
              <a:t>6</a:t>
            </a:fld>
            <a:endParaRPr lang="en-US"/>
          </a:p>
        </p:txBody>
      </p:sp>
    </p:spTree>
    <p:extLst>
      <p:ext uri="{BB962C8B-B14F-4D97-AF65-F5344CB8AC3E}">
        <p14:creationId xmlns:p14="http://schemas.microsoft.com/office/powerpoint/2010/main" val="153991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worked with industry and FHWA to come up with a Spec and prior to Job 012238 we did have two mostly successful HFST jobs.    </a:t>
            </a:r>
          </a:p>
          <a:p>
            <a:endParaRPr lang="en-US" dirty="0"/>
          </a:p>
          <a:p>
            <a:r>
              <a:rPr lang="en-US" dirty="0"/>
              <a:t>So why did Job 012238 fail?  We know there were major delamination issue which could have been caused by high shear stresses on the ramps, the asphalt could have been in too poor of condition to hold the bond, maybe there wasn’t good surface </a:t>
            </a:r>
            <a:r>
              <a:rPr lang="en-US" dirty="0" err="1"/>
              <a:t>preperation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78F406-53C7-423C-82AC-B14C6B718021}" type="slidenum">
              <a:rPr lang="en-US" smtClean="0"/>
              <a:t>7</a:t>
            </a:fld>
            <a:endParaRPr lang="en-US"/>
          </a:p>
        </p:txBody>
      </p:sp>
    </p:spTree>
    <p:extLst>
      <p:ext uri="{BB962C8B-B14F-4D97-AF65-F5344CB8AC3E}">
        <p14:creationId xmlns:p14="http://schemas.microsoft.com/office/powerpoint/2010/main" val="331778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likely it wasn’t the HFST that failed it was human error whether it was site selection or the application process.  We have made some changes to the SP since this project but I think we can make a few more changes to help ensure we don’t have these problems in the future.</a:t>
            </a:r>
          </a:p>
          <a:p>
            <a:endParaRPr lang="en-US" dirty="0"/>
          </a:p>
          <a:p>
            <a:r>
              <a:rPr lang="en-US" dirty="0"/>
              <a:t>We now make sure that the pavement is in good enough condition to support HFST and we have made some changes to the surface preparation.  </a:t>
            </a:r>
          </a:p>
          <a:p>
            <a:endParaRPr lang="en-US" dirty="0"/>
          </a:p>
          <a:p>
            <a:r>
              <a:rPr lang="en-US" dirty="0"/>
              <a:t>We could also look at changing the spec to allow for semi automated which would open up the process to more contractors and possibly get better results</a:t>
            </a:r>
          </a:p>
          <a:p>
            <a:endParaRPr lang="en-US" dirty="0"/>
          </a:p>
          <a:p>
            <a:r>
              <a:rPr lang="en-US" dirty="0"/>
              <a:t>We could also look at including the aggregates from HFST into chip seals or </a:t>
            </a:r>
            <a:r>
              <a:rPr lang="en-US" dirty="0" err="1"/>
              <a:t>microsurfacing</a:t>
            </a:r>
            <a:r>
              <a:rPr lang="en-US" dirty="0"/>
              <a:t>, which would help reduce the price and possible allow us to do some work ourselves.</a:t>
            </a:r>
          </a:p>
          <a:p>
            <a:endParaRPr lang="en-US" dirty="0"/>
          </a:p>
          <a:p>
            <a:r>
              <a:rPr lang="en-US" b="1" dirty="0"/>
              <a:t>Bottom line is HFST does work to reduce crash rates we need to adjust what we are doing to make it a success. </a:t>
            </a:r>
          </a:p>
        </p:txBody>
      </p:sp>
      <p:sp>
        <p:nvSpPr>
          <p:cNvPr id="4" name="Slide Number Placeholder 3"/>
          <p:cNvSpPr>
            <a:spLocks noGrp="1"/>
          </p:cNvSpPr>
          <p:nvPr>
            <p:ph type="sldNum" sz="quarter" idx="5"/>
          </p:nvPr>
        </p:nvSpPr>
        <p:spPr/>
        <p:txBody>
          <a:bodyPr/>
          <a:lstStyle/>
          <a:p>
            <a:fld id="{A178F406-53C7-423C-82AC-B14C6B718021}" type="slidenum">
              <a:rPr lang="en-US" smtClean="0"/>
              <a:t>8</a:t>
            </a:fld>
            <a:endParaRPr lang="en-US"/>
          </a:p>
        </p:txBody>
      </p:sp>
    </p:spTree>
    <p:extLst>
      <p:ext uri="{BB962C8B-B14F-4D97-AF65-F5344CB8AC3E}">
        <p14:creationId xmlns:p14="http://schemas.microsoft.com/office/powerpoint/2010/main" val="969512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chunk of an epoxy patch off of I30.  The patch failed but the epoxy didn’t, You can see the epoxy bonded with the concrete but the concrete under the epoxy failed. </a:t>
            </a:r>
          </a:p>
        </p:txBody>
      </p:sp>
      <p:sp>
        <p:nvSpPr>
          <p:cNvPr id="4" name="Slide Number Placeholder 3"/>
          <p:cNvSpPr>
            <a:spLocks noGrp="1"/>
          </p:cNvSpPr>
          <p:nvPr>
            <p:ph type="sldNum" sz="quarter" idx="5"/>
          </p:nvPr>
        </p:nvSpPr>
        <p:spPr/>
        <p:txBody>
          <a:bodyPr/>
          <a:lstStyle/>
          <a:p>
            <a:fld id="{A178F406-53C7-423C-82AC-B14C6B718021}" type="slidenum">
              <a:rPr lang="en-US" smtClean="0"/>
              <a:t>9</a:t>
            </a:fld>
            <a:endParaRPr lang="en-US"/>
          </a:p>
        </p:txBody>
      </p:sp>
    </p:spTree>
    <p:extLst>
      <p:ext uri="{BB962C8B-B14F-4D97-AF65-F5344CB8AC3E}">
        <p14:creationId xmlns:p14="http://schemas.microsoft.com/office/powerpoint/2010/main" val="495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198308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43574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CC27939-816B-477F-978C-39CE04C4C89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61472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D90193E-6237-46AD-9B99-CE01928FF0E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427865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D90193E-6237-46AD-9B99-CE01928FF0E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C27939-816B-477F-978C-39CE04C4C89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776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D90193E-6237-46AD-9B99-CE01928FF0E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274982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1674230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339191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112244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0193E-6237-46AD-9B99-CE01928FF0E4}"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131642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90193E-6237-46AD-9B99-CE01928FF0E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65404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90193E-6237-46AD-9B99-CE01928FF0E4}"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22475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90193E-6237-46AD-9B99-CE01928FF0E4}"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103608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0193E-6237-46AD-9B99-CE01928FF0E4}"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3486830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0193E-6237-46AD-9B99-CE01928FF0E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126652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0193E-6237-46AD-9B99-CE01928FF0E4}"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C27939-816B-477F-978C-39CE04C4C894}" type="slidenum">
              <a:rPr lang="en-US" smtClean="0"/>
              <a:t>‹#›</a:t>
            </a:fld>
            <a:endParaRPr lang="en-US"/>
          </a:p>
        </p:txBody>
      </p:sp>
    </p:spTree>
    <p:extLst>
      <p:ext uri="{BB962C8B-B14F-4D97-AF65-F5344CB8AC3E}">
        <p14:creationId xmlns:p14="http://schemas.microsoft.com/office/powerpoint/2010/main" val="382168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D90193E-6237-46AD-9B99-CE01928FF0E4}" type="datetimeFigureOut">
              <a:rPr lang="en-US" smtClean="0"/>
              <a:t>5/22/2023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CC27939-816B-477F-978C-39CE04C4C894}" type="slidenum">
              <a:rPr lang="en-US" smtClean="0"/>
              <a:t>‹#›</a:t>
            </a:fld>
            <a:endParaRPr lang="en-US"/>
          </a:p>
        </p:txBody>
      </p:sp>
    </p:spTree>
    <p:extLst>
      <p:ext uri="{BB962C8B-B14F-4D97-AF65-F5344CB8AC3E}">
        <p14:creationId xmlns:p14="http://schemas.microsoft.com/office/powerpoint/2010/main" val="16635073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20A2-6A86-92AB-03EE-812884281898}"/>
              </a:ext>
            </a:extLst>
          </p:cNvPr>
          <p:cNvSpPr>
            <a:spLocks noGrp="1"/>
          </p:cNvSpPr>
          <p:nvPr>
            <p:ph type="ctrTitle"/>
          </p:nvPr>
        </p:nvSpPr>
        <p:spPr/>
        <p:txBody>
          <a:bodyPr>
            <a:normAutofit fontScale="90000"/>
          </a:bodyPr>
          <a:lstStyle/>
          <a:p>
            <a:r>
              <a:rPr lang="en-US" dirty="0"/>
              <a:t>Sacrificial Surfaces: The Defenders of our Pavement Structure</a:t>
            </a:r>
          </a:p>
        </p:txBody>
      </p:sp>
      <p:sp>
        <p:nvSpPr>
          <p:cNvPr id="3" name="Subtitle 2">
            <a:extLst>
              <a:ext uri="{FF2B5EF4-FFF2-40B4-BE49-F238E27FC236}">
                <a16:creationId xmlns:a16="http://schemas.microsoft.com/office/drawing/2014/main" id="{A21ABB3A-BBD4-C8F9-B8AF-3BF89B2DF8C6}"/>
              </a:ext>
            </a:extLst>
          </p:cNvPr>
          <p:cNvSpPr>
            <a:spLocks noGrp="1"/>
          </p:cNvSpPr>
          <p:nvPr>
            <p:ph type="subTitle" idx="1"/>
          </p:nvPr>
        </p:nvSpPr>
        <p:spPr/>
        <p:txBody>
          <a:bodyPr>
            <a:normAutofit lnSpcReduction="10000"/>
          </a:bodyPr>
          <a:lstStyle/>
          <a:p>
            <a:r>
              <a:rPr lang="en-US" dirty="0"/>
              <a:t>Sarah Tamayo, PE</a:t>
            </a:r>
          </a:p>
          <a:p>
            <a:r>
              <a:rPr lang="en-US" dirty="0"/>
              <a:t>TRC Transportation Engineering Conference &amp; Equipment Expo</a:t>
            </a:r>
          </a:p>
          <a:p>
            <a:r>
              <a:rPr lang="en-US" dirty="0"/>
              <a:t>5/23/2023</a:t>
            </a:r>
          </a:p>
        </p:txBody>
      </p:sp>
    </p:spTree>
    <p:extLst>
      <p:ext uri="{BB962C8B-B14F-4D97-AF65-F5344CB8AC3E}">
        <p14:creationId xmlns:p14="http://schemas.microsoft.com/office/powerpoint/2010/main" val="1764838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E62444C-0EBD-27A3-C19F-8FEA258D467F}"/>
              </a:ext>
            </a:extLst>
          </p:cNvPr>
          <p:cNvSpPr>
            <a:spLocks noGrp="1"/>
          </p:cNvSpPr>
          <p:nvPr>
            <p:ph type="title"/>
          </p:nvPr>
        </p:nvSpPr>
        <p:spPr>
          <a:xfrm>
            <a:off x="1843391" y="624110"/>
            <a:ext cx="9383408" cy="1280890"/>
          </a:xfrm>
        </p:spPr>
        <p:txBody>
          <a:bodyPr>
            <a:normAutofit/>
          </a:bodyPr>
          <a:lstStyle/>
          <a:p>
            <a:r>
              <a:rPr lang="en-US" dirty="0">
                <a:solidFill>
                  <a:srgbClr val="FFFFFF"/>
                </a:solidFill>
              </a:rPr>
              <a:t>Failures?</a:t>
            </a: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Content Placeholder 3">
            <a:extLst>
              <a:ext uri="{FF2B5EF4-FFF2-40B4-BE49-F238E27FC236}">
                <a16:creationId xmlns:a16="http://schemas.microsoft.com/office/drawing/2014/main" id="{4756E5FD-28B2-9A31-0DC6-F306E23A5F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94" r="11996"/>
          <a:stretch/>
        </p:blipFill>
        <p:spPr bwMode="auto">
          <a:xfrm>
            <a:off x="314726" y="3833842"/>
            <a:ext cx="3057329" cy="27688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091B3C-C116-140E-3472-4C4EE1ED15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34" r="19061" b="-1"/>
          <a:stretch/>
        </p:blipFill>
        <p:spPr bwMode="auto">
          <a:xfrm>
            <a:off x="2814806" y="2577046"/>
            <a:ext cx="3057337" cy="2768875"/>
          </a:xfrm>
          <a:prstGeom prst="rect">
            <a:avLst/>
          </a:prstGeom>
        </p:spPr>
      </p:pic>
      <p:pic>
        <p:nvPicPr>
          <p:cNvPr id="3" name="Picture 2" descr="A picture containing mineral, rock, igneous rock, wall&#10;&#10;Description automatically generated">
            <a:extLst>
              <a:ext uri="{FF2B5EF4-FFF2-40B4-BE49-F238E27FC236}">
                <a16:creationId xmlns:a16="http://schemas.microsoft.com/office/drawing/2014/main" id="{FDBF49DC-66AA-2158-97C5-7DB59B3340F1}"/>
              </a:ext>
            </a:extLst>
          </p:cNvPr>
          <p:cNvPicPr>
            <a:picLocks noChangeAspect="1"/>
          </p:cNvPicPr>
          <p:nvPr/>
        </p:nvPicPr>
        <p:blipFill rotWithShape="1">
          <a:blip r:embed="rId5">
            <a:extLst>
              <a:ext uri="{28A0092B-C50C-407E-A947-70E740481C1C}">
                <a14:useLocalDpi xmlns:a14="http://schemas.microsoft.com/office/drawing/2010/main" val="0"/>
              </a:ext>
            </a:extLst>
          </a:blip>
          <a:srcRect l="168" t="16966" r="1767" b="14067"/>
          <a:stretch/>
        </p:blipFill>
        <p:spPr>
          <a:xfrm>
            <a:off x="5434218" y="4080797"/>
            <a:ext cx="3597853" cy="2530248"/>
          </a:xfrm>
          <a:prstGeom prst="rect">
            <a:avLst/>
          </a:prstGeom>
        </p:spPr>
      </p:pic>
      <p:pic>
        <p:nvPicPr>
          <p:cNvPr id="6" name="Picture 5" descr="A picture containing meat, table, indoor, food&#10;&#10;Description automatically generated">
            <a:extLst>
              <a:ext uri="{FF2B5EF4-FFF2-40B4-BE49-F238E27FC236}">
                <a16:creationId xmlns:a16="http://schemas.microsoft.com/office/drawing/2014/main" id="{2AAF125F-6146-317D-DC8F-90BAA6957A7F}"/>
              </a:ext>
            </a:extLst>
          </p:cNvPr>
          <p:cNvPicPr>
            <a:picLocks noChangeAspect="1"/>
          </p:cNvPicPr>
          <p:nvPr/>
        </p:nvPicPr>
        <p:blipFill rotWithShape="1">
          <a:blip r:embed="rId6">
            <a:extLst>
              <a:ext uri="{28A0092B-C50C-407E-A947-70E740481C1C}">
                <a14:useLocalDpi xmlns:a14="http://schemas.microsoft.com/office/drawing/2010/main" val="0"/>
              </a:ext>
            </a:extLst>
          </a:blip>
          <a:srcRect l="-1" t="29465" r="618" b="15452"/>
          <a:stretch/>
        </p:blipFill>
        <p:spPr>
          <a:xfrm>
            <a:off x="8195734" y="2380964"/>
            <a:ext cx="3781777" cy="2096072"/>
          </a:xfrm>
          <a:prstGeom prst="rect">
            <a:avLst/>
          </a:prstGeom>
        </p:spPr>
      </p:pic>
    </p:spTree>
    <p:extLst>
      <p:ext uri="{BB962C8B-B14F-4D97-AF65-F5344CB8AC3E}">
        <p14:creationId xmlns:p14="http://schemas.microsoft.com/office/powerpoint/2010/main" val="2324083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A3676715-1FA3-EC25-83CA-71DDA8960F7A}"/>
              </a:ext>
            </a:extLst>
          </p:cNvPr>
          <p:cNvPicPr>
            <a:picLocks noChangeAspect="1"/>
          </p:cNvPicPr>
          <p:nvPr/>
        </p:nvPicPr>
        <p:blipFill rotWithShape="1">
          <a:blip r:embed="rId3"/>
          <a:srcRect l="2450" r="8355"/>
          <a:stretch/>
        </p:blipFill>
        <p:spPr>
          <a:xfrm>
            <a:off x="8221977" y="3426234"/>
            <a:ext cx="3962402" cy="3431766"/>
          </a:xfrm>
          <a:prstGeom prst="rect">
            <a:avLst/>
          </a:prstGeom>
        </p:spPr>
      </p:pic>
      <p:sp>
        <p:nvSpPr>
          <p:cNvPr id="36"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CD67224-EFD1-4EF1-A3C3-636BACAC08CD}"/>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dirty="0" err="1">
                <a:solidFill>
                  <a:srgbClr val="FEFFFF"/>
                </a:solidFill>
              </a:rPr>
              <a:t>Microsurfacing</a:t>
            </a:r>
            <a:r>
              <a:rPr lang="en-US" sz="2500" dirty="0">
                <a:solidFill>
                  <a:srgbClr val="FEFFFF"/>
                </a:solidFill>
              </a:rPr>
              <a:t> </a:t>
            </a:r>
            <a:br>
              <a:rPr lang="en-US" sz="2500" dirty="0">
                <a:solidFill>
                  <a:srgbClr val="FEFFFF"/>
                </a:solidFill>
              </a:rPr>
            </a:br>
            <a:r>
              <a:rPr lang="en-US" sz="2500" dirty="0">
                <a:solidFill>
                  <a:srgbClr val="FEFFFF"/>
                </a:solidFill>
              </a:rPr>
              <a:t>Hwy. 167</a:t>
            </a:r>
          </a:p>
        </p:txBody>
      </p:sp>
      <p:sp>
        <p:nvSpPr>
          <p:cNvPr id="13" name="Content Placeholder 12">
            <a:extLst>
              <a:ext uri="{FF2B5EF4-FFF2-40B4-BE49-F238E27FC236}">
                <a16:creationId xmlns:a16="http://schemas.microsoft.com/office/drawing/2014/main" id="{B6241F05-BF4B-6815-DF8B-91EF80EBE36F}"/>
              </a:ext>
            </a:extLst>
          </p:cNvPr>
          <p:cNvSpPr>
            <a:spLocks noGrp="1"/>
          </p:cNvSpPr>
          <p:nvPr>
            <p:ph idx="1"/>
          </p:nvPr>
        </p:nvSpPr>
        <p:spPr>
          <a:xfrm>
            <a:off x="541866" y="2032000"/>
            <a:ext cx="7145867" cy="3879222"/>
          </a:xfrm>
        </p:spPr>
        <p:txBody>
          <a:bodyPr>
            <a:normAutofit/>
          </a:bodyPr>
          <a:lstStyle/>
          <a:p>
            <a:r>
              <a:rPr lang="en-US" dirty="0">
                <a:solidFill>
                  <a:srgbClr val="FEFFFF"/>
                </a:solidFill>
              </a:rPr>
              <a:t>We currently have </a:t>
            </a:r>
            <a:r>
              <a:rPr lang="en-US" dirty="0" err="1">
                <a:solidFill>
                  <a:srgbClr val="FEFFFF"/>
                </a:solidFill>
              </a:rPr>
              <a:t>microsurfacing</a:t>
            </a:r>
            <a:r>
              <a:rPr lang="en-US" dirty="0">
                <a:solidFill>
                  <a:srgbClr val="FEFFFF"/>
                </a:solidFill>
              </a:rPr>
              <a:t> on 15 locations across the state</a:t>
            </a:r>
          </a:p>
          <a:p>
            <a:r>
              <a:rPr lang="en-US" dirty="0">
                <a:solidFill>
                  <a:srgbClr val="FEFFFF"/>
                </a:solidFill>
              </a:rPr>
              <a:t>The first </a:t>
            </a:r>
            <a:r>
              <a:rPr lang="en-US" dirty="0" err="1">
                <a:solidFill>
                  <a:srgbClr val="FEFFFF"/>
                </a:solidFill>
              </a:rPr>
              <a:t>Microsurfacing</a:t>
            </a:r>
            <a:r>
              <a:rPr lang="en-US" dirty="0">
                <a:solidFill>
                  <a:srgbClr val="FEFFFF"/>
                </a:solidFill>
              </a:rPr>
              <a:t> project was placed in 2018</a:t>
            </a:r>
          </a:p>
          <a:p>
            <a:r>
              <a:rPr lang="en-US" dirty="0">
                <a:solidFill>
                  <a:srgbClr val="FEFFFF"/>
                </a:solidFill>
              </a:rPr>
              <a:t>Two locations where it has failed on (Hwy 167)</a:t>
            </a:r>
          </a:p>
        </p:txBody>
      </p:sp>
      <p:pic>
        <p:nvPicPr>
          <p:cNvPr id="5" name="Content Placeholder 4" descr="A picture containing outdoor, ground, cloud, tree&#10;&#10;Description automatically generated">
            <a:extLst>
              <a:ext uri="{FF2B5EF4-FFF2-40B4-BE49-F238E27FC236}">
                <a16:creationId xmlns:a16="http://schemas.microsoft.com/office/drawing/2014/main" id="{54105DF1-8325-E703-F915-1A74A96713CB}"/>
              </a:ext>
            </a:extLst>
          </p:cNvPr>
          <p:cNvPicPr>
            <a:picLocks noChangeAspect="1"/>
          </p:cNvPicPr>
          <p:nvPr/>
        </p:nvPicPr>
        <p:blipFill rotWithShape="1">
          <a:blip r:embed="rId4">
            <a:extLst>
              <a:ext uri="{28A0092B-C50C-407E-A947-70E740481C1C}">
                <a14:useLocalDpi xmlns:a14="http://schemas.microsoft.com/office/drawing/2010/main" val="0"/>
              </a:ext>
            </a:extLst>
          </a:blip>
          <a:srcRect l="25286" r="30026" b="27328"/>
          <a:stretch/>
        </p:blipFill>
        <p:spPr>
          <a:xfrm rot="5400000">
            <a:off x="8480677" y="-255489"/>
            <a:ext cx="3443800" cy="3954782"/>
          </a:xfrm>
          <a:prstGeom prst="rect">
            <a:avLst/>
          </a:prstGeom>
        </p:spPr>
      </p:pic>
      <p:cxnSp>
        <p:nvCxnSpPr>
          <p:cNvPr id="38" name="Straight Connector 37">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39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48"/>
            <a:ext cx="182880" cy="6858000"/>
          </a:xfrm>
          <a:prstGeom prst="rect">
            <a:avLst/>
          </a:prstGeom>
          <a:solidFill>
            <a:srgbClr val="486652"/>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F19AD4CF-019F-4F51-70B1-DC6110619D24}"/>
              </a:ext>
            </a:extLst>
          </p:cNvPr>
          <p:cNvPicPr>
            <a:picLocks noChangeAspect="1"/>
          </p:cNvPicPr>
          <p:nvPr/>
        </p:nvPicPr>
        <p:blipFill>
          <a:blip r:embed="rId3"/>
          <a:stretch>
            <a:fillRect/>
          </a:stretch>
        </p:blipFill>
        <p:spPr>
          <a:xfrm>
            <a:off x="2383899" y="1410942"/>
            <a:ext cx="8245927" cy="3854971"/>
          </a:xfrm>
          <a:prstGeom prst="rect">
            <a:avLst/>
          </a:prstGeom>
        </p:spPr>
      </p:pic>
    </p:spTree>
    <p:extLst>
      <p:ext uri="{BB962C8B-B14F-4D97-AF65-F5344CB8AC3E}">
        <p14:creationId xmlns:p14="http://schemas.microsoft.com/office/powerpoint/2010/main" val="389728527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9" name="Rectangle 3098">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25C57F-E39E-D6C7-9F69-F19FEBB41835}"/>
              </a:ext>
            </a:extLst>
          </p:cNvPr>
          <p:cNvPicPr>
            <a:picLocks noChangeAspect="1"/>
          </p:cNvPicPr>
          <p:nvPr/>
        </p:nvPicPr>
        <p:blipFill rotWithShape="1">
          <a:blip r:embed="rId3">
            <a:alphaModFix amt="35000"/>
          </a:blip>
          <a:srcRect r="6666"/>
          <a:stretch/>
        </p:blipFill>
        <p:spPr>
          <a:xfrm>
            <a:off x="-8825" y="-5610"/>
            <a:ext cx="12192000" cy="6858000"/>
          </a:xfrm>
          <a:prstGeom prst="rect">
            <a:avLst/>
          </a:prstGeom>
        </p:spPr>
      </p:pic>
      <p:sp>
        <p:nvSpPr>
          <p:cNvPr id="4" name="Content Placeholder 3">
            <a:extLst>
              <a:ext uri="{FF2B5EF4-FFF2-40B4-BE49-F238E27FC236}">
                <a16:creationId xmlns:a16="http://schemas.microsoft.com/office/drawing/2014/main" id="{CA9A5B3A-D651-857A-8E6A-63E5DA161FC6}"/>
              </a:ext>
            </a:extLst>
          </p:cNvPr>
          <p:cNvSpPr>
            <a:spLocks noGrp="1"/>
          </p:cNvSpPr>
          <p:nvPr>
            <p:ph idx="1"/>
          </p:nvPr>
        </p:nvSpPr>
        <p:spPr>
          <a:xfrm>
            <a:off x="2589212" y="2133600"/>
            <a:ext cx="8915400" cy="3777622"/>
          </a:xfrm>
        </p:spPr>
        <p:txBody>
          <a:bodyPr>
            <a:normAutofit/>
          </a:bodyPr>
          <a:lstStyle/>
          <a:p>
            <a:pPr marL="0" indent="0">
              <a:buClr>
                <a:srgbClr val="A95C49"/>
              </a:buClr>
              <a:buNone/>
            </a:pPr>
            <a:r>
              <a:rPr lang="en-US" sz="4400" dirty="0"/>
              <a:t>Does the Roadway Design Division design structurally sound pavements?</a:t>
            </a:r>
          </a:p>
        </p:txBody>
      </p:sp>
    </p:spTree>
    <p:extLst>
      <p:ext uri="{BB962C8B-B14F-4D97-AF65-F5344CB8AC3E}">
        <p14:creationId xmlns:p14="http://schemas.microsoft.com/office/powerpoint/2010/main" val="187122766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2"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4"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5"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6"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7"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8"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9"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1"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2"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4" name="Group 33">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5"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6"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7"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8"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9"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0"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1"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2"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3"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4"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5"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6"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47">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2" name="Rectangle 51">
            <a:extLst>
              <a:ext uri="{FF2B5EF4-FFF2-40B4-BE49-F238E27FC236}">
                <a16:creationId xmlns:a16="http://schemas.microsoft.com/office/drawing/2014/main" id="{8E612726-6AD2-4BFC-B44A-BA092E156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84B9C2C-FD52-48EF-8BDE-720C5030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37129"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11">
            <a:extLst>
              <a:ext uri="{FF2B5EF4-FFF2-40B4-BE49-F238E27FC236}">
                <a16:creationId xmlns:a16="http://schemas.microsoft.com/office/drawing/2014/main" id="{A1DE0485-65C8-4D95-9B34-C55884FC2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2" descr="Structural Design Methods">
            <a:extLst>
              <a:ext uri="{FF2B5EF4-FFF2-40B4-BE49-F238E27FC236}">
                <a16:creationId xmlns:a16="http://schemas.microsoft.com/office/drawing/2014/main" id="{F4F5F4F0-C206-2FA6-F76F-A53AF5B0EF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9" r="2" b="3711"/>
          <a:stretch/>
        </p:blipFill>
        <p:spPr bwMode="auto">
          <a:xfrm>
            <a:off x="4179162" y="640080"/>
            <a:ext cx="5804007" cy="525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2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7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8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82" name="Group 18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8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8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8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8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8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9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9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96" name="Rectangle 19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00" name="Rectangle 19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2" name="Rectangle 20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4" name="Rectangle 20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6D221DC-037C-D895-3ED8-974003E49F09}"/>
              </a:ext>
            </a:extLst>
          </p:cNvPr>
          <p:cNvSpPr>
            <a:spLocks noGrp="1"/>
          </p:cNvSpPr>
          <p:nvPr>
            <p:ph type="title"/>
          </p:nvPr>
        </p:nvSpPr>
        <p:spPr>
          <a:xfrm>
            <a:off x="540279" y="1795849"/>
            <a:ext cx="3778870" cy="3114818"/>
          </a:xfrm>
        </p:spPr>
        <p:txBody>
          <a:bodyPr vert="horz" lIns="91440" tIns="45720" rIns="91440" bIns="45720" rtlCol="0" anchor="b">
            <a:normAutofit/>
          </a:bodyPr>
          <a:lstStyle/>
          <a:p>
            <a:r>
              <a:rPr lang="en-US" sz="4000" dirty="0">
                <a:solidFill>
                  <a:srgbClr val="FEFFFF"/>
                </a:solidFill>
              </a:rPr>
              <a:t>Does “the pavement need more structure?”</a:t>
            </a:r>
          </a:p>
        </p:txBody>
      </p:sp>
      <p:pic>
        <p:nvPicPr>
          <p:cNvPr id="4" name="Picture 3">
            <a:extLst>
              <a:ext uri="{FF2B5EF4-FFF2-40B4-BE49-F238E27FC236}">
                <a16:creationId xmlns:a16="http://schemas.microsoft.com/office/drawing/2014/main" id="{B1A0B7D3-6731-CB5A-FB5F-B072546E18D2}"/>
              </a:ext>
            </a:extLst>
          </p:cNvPr>
          <p:cNvPicPr>
            <a:picLocks noChangeAspect="1"/>
          </p:cNvPicPr>
          <p:nvPr/>
        </p:nvPicPr>
        <p:blipFill rotWithShape="1">
          <a:blip r:embed="rId3"/>
          <a:srcRect l="11494" r="5913"/>
          <a:stretch/>
        </p:blipFill>
        <p:spPr>
          <a:xfrm>
            <a:off x="4639732" y="10"/>
            <a:ext cx="7552267" cy="6857990"/>
          </a:xfrm>
          <a:prstGeom prst="rect">
            <a:avLst/>
          </a:prstGeom>
        </p:spPr>
      </p:pic>
      <p:sp>
        <p:nvSpPr>
          <p:cNvPr id="20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1615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36899FA2-F7BA-DE51-9BDB-0AECC4C11154}"/>
              </a:ext>
            </a:extLst>
          </p:cNvPr>
          <p:cNvPicPr>
            <a:picLocks noChangeAspect="1"/>
          </p:cNvPicPr>
          <p:nvPr/>
        </p:nvPicPr>
        <p:blipFill rotWithShape="1">
          <a:blip r:embed="rId3"/>
          <a:srcRect l="26943" r="18024"/>
          <a:stretch/>
        </p:blipFill>
        <p:spPr>
          <a:xfrm>
            <a:off x="8229598" y="469232"/>
            <a:ext cx="3962401" cy="6388768"/>
          </a:xfrm>
          <a:prstGeom prst="rect">
            <a:avLst/>
          </a:prstGeom>
        </p:spPr>
      </p:pic>
      <p:sp>
        <p:nvSpPr>
          <p:cNvPr id="34"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3541501-19E2-EF56-15C4-910F2BF668FC}"/>
              </a:ext>
            </a:extLst>
          </p:cNvPr>
          <p:cNvSpPr>
            <a:spLocks noGrp="1"/>
          </p:cNvSpPr>
          <p:nvPr>
            <p:ph type="title"/>
          </p:nvPr>
        </p:nvSpPr>
        <p:spPr>
          <a:xfrm>
            <a:off x="541867" y="787400"/>
            <a:ext cx="7145866" cy="778933"/>
          </a:xfrm>
        </p:spPr>
        <p:txBody>
          <a:bodyPr anchor="ctr">
            <a:normAutofit fontScale="90000"/>
          </a:bodyPr>
          <a:lstStyle/>
          <a:p>
            <a:r>
              <a:rPr lang="en-US" sz="3200" dirty="0">
                <a:solidFill>
                  <a:srgbClr val="FEFFFF"/>
                </a:solidFill>
              </a:rPr>
              <a:t>Names for the Top Layer of Pavement</a:t>
            </a:r>
          </a:p>
        </p:txBody>
      </p:sp>
      <p:graphicFrame>
        <p:nvGraphicFramePr>
          <p:cNvPr id="25" name="Content Placeholder 2">
            <a:extLst>
              <a:ext uri="{FF2B5EF4-FFF2-40B4-BE49-F238E27FC236}">
                <a16:creationId xmlns:a16="http://schemas.microsoft.com/office/drawing/2014/main" id="{59977807-A4B4-D4D3-81AC-7C55E27C68ED}"/>
              </a:ext>
            </a:extLst>
          </p:cNvPr>
          <p:cNvGraphicFramePr>
            <a:graphicFrameLocks noGrp="1"/>
          </p:cNvGraphicFramePr>
          <p:nvPr>
            <p:ph idx="1"/>
            <p:extLst>
              <p:ext uri="{D42A27DB-BD31-4B8C-83A1-F6EECF244321}">
                <p14:modId xmlns:p14="http://schemas.microsoft.com/office/powerpoint/2010/main" val="1006633845"/>
              </p:ext>
            </p:extLst>
          </p:nvPr>
        </p:nvGraphicFramePr>
        <p:xfrm>
          <a:off x="541866" y="2032000"/>
          <a:ext cx="7145867" cy="3879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931918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79" name="Group 107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8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8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8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8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8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8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8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8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8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8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9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9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93" name="Group 109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9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9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9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9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9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9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0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0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0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0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0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07" name="Rectangle 110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0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111" name="Rectangle 111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Rectangle 111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2CA003B-49E6-7A28-59B0-B5A0AA6C6BBB}"/>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dirty="0">
                <a:solidFill>
                  <a:srgbClr val="FEFFFF"/>
                </a:solidFill>
              </a:rPr>
              <a:t>Sacrificial Surfaces: The Defenders of our Pavement Structure</a:t>
            </a:r>
          </a:p>
        </p:txBody>
      </p:sp>
      <p:pic>
        <p:nvPicPr>
          <p:cNvPr id="1028" name="Picture 4" descr="Episode 041 – House of Shokoti, Part 2 – Masters of the Universe Review Site">
            <a:extLst>
              <a:ext uri="{FF2B5EF4-FFF2-40B4-BE49-F238E27FC236}">
                <a16:creationId xmlns:a16="http://schemas.microsoft.com/office/drawing/2014/main" id="{72EBD0B8-6801-25F4-7559-A9B7A3611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31" r="1" b="5615"/>
          <a:stretch/>
        </p:blipFill>
        <p:spPr bwMode="auto">
          <a:xfrm>
            <a:off x="6111241" y="-5534"/>
            <a:ext cx="6080758" cy="3431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62E2E30-16A6-E8C9-6F9A-6E6CAAA9F6A3}"/>
              </a:ext>
            </a:extLst>
          </p:cNvPr>
          <p:cNvPicPr>
            <a:picLocks noChangeAspect="1"/>
          </p:cNvPicPr>
          <p:nvPr/>
        </p:nvPicPr>
        <p:blipFill rotWithShape="1">
          <a:blip r:embed="rId4"/>
          <a:srcRect r="2987" b="-1"/>
          <a:stretch/>
        </p:blipFill>
        <p:spPr>
          <a:xfrm>
            <a:off x="6099210" y="3426232"/>
            <a:ext cx="6080758" cy="3431768"/>
          </a:xfrm>
          <a:prstGeom prst="rect">
            <a:avLst/>
          </a:prstGeom>
        </p:spPr>
      </p:pic>
      <p:sp>
        <p:nvSpPr>
          <p:cNvPr id="111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1117" name="Straight Connector 111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4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3" name="Rectangle 42">
            <a:extLst>
              <a:ext uri="{FF2B5EF4-FFF2-40B4-BE49-F238E27FC236}">
                <a16:creationId xmlns:a16="http://schemas.microsoft.com/office/drawing/2014/main" id="{97A5CE44-9D07-4AD7-B94C-7C935136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A703601-C9B7-448F-B403-01CBCB08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7923CDCA-D161-4CE7-BA92-92AE20B96D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48" name="Freeform 11">
              <a:extLst>
                <a:ext uri="{FF2B5EF4-FFF2-40B4-BE49-F238E27FC236}">
                  <a16:creationId xmlns:a16="http://schemas.microsoft.com/office/drawing/2014/main" id="{AFFB0997-74F4-42F6-80A7-7C1B6BD3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9" name="Freeform 12">
              <a:extLst>
                <a:ext uri="{FF2B5EF4-FFF2-40B4-BE49-F238E27FC236}">
                  <a16:creationId xmlns:a16="http://schemas.microsoft.com/office/drawing/2014/main" id="{A14E1792-3BAD-41B1-A563-2180A26E6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 name="Freeform 13">
              <a:extLst>
                <a:ext uri="{FF2B5EF4-FFF2-40B4-BE49-F238E27FC236}">
                  <a16:creationId xmlns:a16="http://schemas.microsoft.com/office/drawing/2014/main" id="{C30D05BD-CE6E-4143-946E-A2C5EC7C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1" name="Freeform 14">
              <a:extLst>
                <a:ext uri="{FF2B5EF4-FFF2-40B4-BE49-F238E27FC236}">
                  <a16:creationId xmlns:a16="http://schemas.microsoft.com/office/drawing/2014/main" id="{4317EBD8-70E0-492B-B401-C72697C7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2" name="Freeform 15">
              <a:extLst>
                <a:ext uri="{FF2B5EF4-FFF2-40B4-BE49-F238E27FC236}">
                  <a16:creationId xmlns:a16="http://schemas.microsoft.com/office/drawing/2014/main" id="{60545381-EDB5-47D8-9497-D5802F5A4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3" name="Freeform 16">
              <a:extLst>
                <a:ext uri="{FF2B5EF4-FFF2-40B4-BE49-F238E27FC236}">
                  <a16:creationId xmlns:a16="http://schemas.microsoft.com/office/drawing/2014/main" id="{E67012E4-2FDC-4F96-A145-1E426784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4" name="Freeform 17">
              <a:extLst>
                <a:ext uri="{FF2B5EF4-FFF2-40B4-BE49-F238E27FC236}">
                  <a16:creationId xmlns:a16="http://schemas.microsoft.com/office/drawing/2014/main" id="{C088EA8D-BA27-4043-967F-595BE451C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 name="Freeform 18">
              <a:extLst>
                <a:ext uri="{FF2B5EF4-FFF2-40B4-BE49-F238E27FC236}">
                  <a16:creationId xmlns:a16="http://schemas.microsoft.com/office/drawing/2014/main" id="{7D7B306D-2572-4DF7-BC2E-675203317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6" name="Freeform 19">
              <a:extLst>
                <a:ext uri="{FF2B5EF4-FFF2-40B4-BE49-F238E27FC236}">
                  <a16:creationId xmlns:a16="http://schemas.microsoft.com/office/drawing/2014/main" id="{EBFED6A3-D5D7-4F26-B6EB-091492A9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7" name="Freeform 20">
              <a:extLst>
                <a:ext uri="{FF2B5EF4-FFF2-40B4-BE49-F238E27FC236}">
                  <a16:creationId xmlns:a16="http://schemas.microsoft.com/office/drawing/2014/main" id="{57CA315F-B9C5-4899-A337-C1389083C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8" name="Freeform 21">
              <a:extLst>
                <a:ext uri="{FF2B5EF4-FFF2-40B4-BE49-F238E27FC236}">
                  <a16:creationId xmlns:a16="http://schemas.microsoft.com/office/drawing/2014/main" id="{F3C62C3A-023D-428B-AEEA-68C9B037B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9" name="Freeform 22">
              <a:extLst>
                <a:ext uri="{FF2B5EF4-FFF2-40B4-BE49-F238E27FC236}">
                  <a16:creationId xmlns:a16="http://schemas.microsoft.com/office/drawing/2014/main" id="{6132B97B-0D55-426A-8D75-9E7F8FCE7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 name="Group 60">
            <a:extLst>
              <a:ext uri="{FF2B5EF4-FFF2-40B4-BE49-F238E27FC236}">
                <a16:creationId xmlns:a16="http://schemas.microsoft.com/office/drawing/2014/main" id="{B28C8CE4-C5A6-4B6C-B428-1D2852C394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62" name="Freeform 27">
              <a:extLst>
                <a:ext uri="{FF2B5EF4-FFF2-40B4-BE49-F238E27FC236}">
                  <a16:creationId xmlns:a16="http://schemas.microsoft.com/office/drawing/2014/main" id="{6C6C0EAF-AF4D-4E28-B480-93C9A324D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3" name="Freeform 28">
              <a:extLst>
                <a:ext uri="{FF2B5EF4-FFF2-40B4-BE49-F238E27FC236}">
                  <a16:creationId xmlns:a16="http://schemas.microsoft.com/office/drawing/2014/main" id="{C254D393-7673-4399-AE7D-933ED61B1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4" name="Freeform 29">
              <a:extLst>
                <a:ext uri="{FF2B5EF4-FFF2-40B4-BE49-F238E27FC236}">
                  <a16:creationId xmlns:a16="http://schemas.microsoft.com/office/drawing/2014/main" id="{76A48428-8958-41F8-BCFD-F9EB16A17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5" name="Freeform 30">
              <a:extLst>
                <a:ext uri="{FF2B5EF4-FFF2-40B4-BE49-F238E27FC236}">
                  <a16:creationId xmlns:a16="http://schemas.microsoft.com/office/drawing/2014/main" id="{F895B04F-691C-404F-A9F1-47B315756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6" name="Freeform 31">
              <a:extLst>
                <a:ext uri="{FF2B5EF4-FFF2-40B4-BE49-F238E27FC236}">
                  <a16:creationId xmlns:a16="http://schemas.microsoft.com/office/drawing/2014/main" id="{38BAB3B8-E8BB-4327-9E73-FFAD5597B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7" name="Freeform 32">
              <a:extLst>
                <a:ext uri="{FF2B5EF4-FFF2-40B4-BE49-F238E27FC236}">
                  <a16:creationId xmlns:a16="http://schemas.microsoft.com/office/drawing/2014/main" id="{88ED23AE-358F-4EEC-8D62-917EBED71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 name="Freeform 33">
              <a:extLst>
                <a:ext uri="{FF2B5EF4-FFF2-40B4-BE49-F238E27FC236}">
                  <a16:creationId xmlns:a16="http://schemas.microsoft.com/office/drawing/2014/main" id="{776F07C9-FA92-406A-B934-95BE8CAED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9" name="Freeform 34">
              <a:extLst>
                <a:ext uri="{FF2B5EF4-FFF2-40B4-BE49-F238E27FC236}">
                  <a16:creationId xmlns:a16="http://schemas.microsoft.com/office/drawing/2014/main" id="{BDA1CEAF-E0AD-4A46-8E40-9251837CB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0" name="Freeform 35">
              <a:extLst>
                <a:ext uri="{FF2B5EF4-FFF2-40B4-BE49-F238E27FC236}">
                  <a16:creationId xmlns:a16="http://schemas.microsoft.com/office/drawing/2014/main" id="{53D21C6F-F2ED-4F73-8B4D-9E2FECBB9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1" name="Freeform 36">
              <a:extLst>
                <a:ext uri="{FF2B5EF4-FFF2-40B4-BE49-F238E27FC236}">
                  <a16:creationId xmlns:a16="http://schemas.microsoft.com/office/drawing/2014/main" id="{2FED37FF-C037-4A76-A8D6-33525D19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2" name="Freeform 37">
              <a:extLst>
                <a:ext uri="{FF2B5EF4-FFF2-40B4-BE49-F238E27FC236}">
                  <a16:creationId xmlns:a16="http://schemas.microsoft.com/office/drawing/2014/main" id="{8DE0DC4B-718F-4E78-A0AB-8442F28A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3" name="Freeform 38">
              <a:extLst>
                <a:ext uri="{FF2B5EF4-FFF2-40B4-BE49-F238E27FC236}">
                  <a16:creationId xmlns:a16="http://schemas.microsoft.com/office/drawing/2014/main" id="{8F80CA79-E2F4-4B1D-97DE-04F9215B0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8682BEA6-1D90-3CE1-714D-0327F78B3B13}"/>
              </a:ext>
            </a:extLst>
          </p:cNvPr>
          <p:cNvSpPr>
            <a:spLocks noGrp="1"/>
          </p:cNvSpPr>
          <p:nvPr>
            <p:ph type="title"/>
          </p:nvPr>
        </p:nvSpPr>
        <p:spPr>
          <a:xfrm>
            <a:off x="8324602" y="935646"/>
            <a:ext cx="3181597" cy="3841735"/>
          </a:xfrm>
        </p:spPr>
        <p:txBody>
          <a:bodyPr vert="horz" lIns="91440" tIns="45720" rIns="91440" bIns="45720" rtlCol="0" anchor="b">
            <a:normAutofit/>
          </a:bodyPr>
          <a:lstStyle/>
          <a:p>
            <a:r>
              <a:rPr lang="en-US" sz="4400" dirty="0"/>
              <a:t>Example: Your Favorite Dress Shoes</a:t>
            </a:r>
          </a:p>
        </p:txBody>
      </p:sp>
      <p:pic>
        <p:nvPicPr>
          <p:cNvPr id="6" name="Picture 5">
            <a:extLst>
              <a:ext uri="{FF2B5EF4-FFF2-40B4-BE49-F238E27FC236}">
                <a16:creationId xmlns:a16="http://schemas.microsoft.com/office/drawing/2014/main" id="{4B5D8555-6CAF-1836-231B-10724EF8A8AD}"/>
              </a:ext>
            </a:extLst>
          </p:cNvPr>
          <p:cNvPicPr>
            <a:picLocks noChangeAspect="1"/>
          </p:cNvPicPr>
          <p:nvPr/>
        </p:nvPicPr>
        <p:blipFill rotWithShape="1">
          <a:blip r:embed="rId3"/>
          <a:srcRect l="11492" r="11217"/>
          <a:stretch/>
        </p:blipFill>
        <p:spPr>
          <a:xfrm>
            <a:off x="929675" y="1250067"/>
            <a:ext cx="4213521" cy="4326599"/>
          </a:xfrm>
          <a:prstGeom prst="rect">
            <a:avLst/>
          </a:prstGeom>
        </p:spPr>
      </p:pic>
      <p:sp>
        <p:nvSpPr>
          <p:cNvPr id="75" name="Rectangle 74">
            <a:extLst>
              <a:ext uri="{FF2B5EF4-FFF2-40B4-BE49-F238E27FC236}">
                <a16:creationId xmlns:a16="http://schemas.microsoft.com/office/drawing/2014/main" id="{E15F4FDF-1B24-4F56-AF01-4D0645A8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33">
            <a:extLst>
              <a:ext uri="{FF2B5EF4-FFF2-40B4-BE49-F238E27FC236}">
                <a16:creationId xmlns:a16="http://schemas.microsoft.com/office/drawing/2014/main" id="{4FD76CDA-1C6B-40B2-9A61-FD38CE1B4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18150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2" descr="Worn Out Dress Shoes Well worn, old dress shoes. Hole in bottom, cracking leather, worn out sole. Black shoes on white background. Similar photos. hole in shoe sole stock pictures, royalty-free photos &amp; images">
            <a:extLst>
              <a:ext uri="{FF2B5EF4-FFF2-40B4-BE49-F238E27FC236}">
                <a16:creationId xmlns:a16="http://schemas.microsoft.com/office/drawing/2014/main" id="{493EF8BB-FF79-B4B9-472A-D7970F4226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2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58612-3092-B67A-4691-4BDE19788D0A}"/>
              </a:ext>
            </a:extLst>
          </p:cNvPr>
          <p:cNvSpPr>
            <a:spLocks noGrp="1"/>
          </p:cNvSpPr>
          <p:nvPr>
            <p:ph type="title"/>
          </p:nvPr>
        </p:nvSpPr>
        <p:spPr/>
        <p:txBody>
          <a:bodyPr/>
          <a:lstStyle/>
          <a:p>
            <a:r>
              <a:rPr lang="en-US" dirty="0"/>
              <a:t>Pavement Preservation in a Nutshell</a:t>
            </a:r>
          </a:p>
        </p:txBody>
      </p:sp>
      <p:sp>
        <p:nvSpPr>
          <p:cNvPr id="7" name="Content Placeholder 6">
            <a:extLst>
              <a:ext uri="{FF2B5EF4-FFF2-40B4-BE49-F238E27FC236}">
                <a16:creationId xmlns:a16="http://schemas.microsoft.com/office/drawing/2014/main" id="{1325358A-EB75-C6F4-E82A-A38E0DE4136B}"/>
              </a:ext>
            </a:extLst>
          </p:cNvPr>
          <p:cNvSpPr>
            <a:spLocks noGrp="1"/>
          </p:cNvSpPr>
          <p:nvPr>
            <p:ph sz="half" idx="2"/>
          </p:nvPr>
        </p:nvSpPr>
        <p:spPr>
          <a:xfrm>
            <a:off x="7190747" y="1445204"/>
            <a:ext cx="4313864" cy="3777622"/>
          </a:xfrm>
        </p:spPr>
        <p:txBody>
          <a:bodyPr>
            <a:normAutofit lnSpcReduction="10000"/>
          </a:bodyPr>
          <a:lstStyle/>
          <a:p>
            <a:r>
              <a:rPr lang="en-US" dirty="0"/>
              <a:t>Right Treatment, Right Road, Right Time</a:t>
            </a:r>
          </a:p>
          <a:p>
            <a:r>
              <a:rPr lang="en-US" dirty="0"/>
              <a:t>Keeping Good Roads Good </a:t>
            </a:r>
          </a:p>
          <a:p>
            <a:r>
              <a:rPr lang="en-US" dirty="0"/>
              <a:t>Pavement Preservation programs and activities are defined as “programs employing a network level, long-term strategy that enhances pavement performance by using an integrated, cost-effective set of practices that extend pavement life, improve safety, and meet road user expectations”</a:t>
            </a:r>
          </a:p>
          <a:p>
            <a:endParaRPr lang="en-US" dirty="0"/>
          </a:p>
        </p:txBody>
      </p:sp>
      <p:pic>
        <p:nvPicPr>
          <p:cNvPr id="4" name="Picture 2">
            <a:extLst>
              <a:ext uri="{FF2B5EF4-FFF2-40B4-BE49-F238E27FC236}">
                <a16:creationId xmlns:a16="http://schemas.microsoft.com/office/drawing/2014/main" id="{553C77EE-0DDD-738C-54FB-E21F9D93CC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445204"/>
            <a:ext cx="5297648" cy="234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E3FE061D-87BC-383D-5257-8130597AC8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65856" y="3928145"/>
            <a:ext cx="4438284" cy="2852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813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F27B2-68DB-65ED-750F-51CF3F001167}"/>
              </a:ext>
            </a:extLst>
          </p:cNvPr>
          <p:cNvPicPr>
            <a:picLocks noChangeAspect="1"/>
          </p:cNvPicPr>
          <p:nvPr/>
        </p:nvPicPr>
        <p:blipFill>
          <a:blip r:embed="rId3"/>
          <a:stretch>
            <a:fillRect/>
          </a:stretch>
        </p:blipFill>
        <p:spPr>
          <a:xfrm>
            <a:off x="3606088" y="234208"/>
            <a:ext cx="7667501" cy="6389584"/>
          </a:xfrm>
          <a:prstGeom prst="rect">
            <a:avLst/>
          </a:prstGeom>
        </p:spPr>
      </p:pic>
    </p:spTree>
    <p:extLst>
      <p:ext uri="{BB962C8B-B14F-4D97-AF65-F5344CB8AC3E}">
        <p14:creationId xmlns:p14="http://schemas.microsoft.com/office/powerpoint/2010/main" val="207174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BCF9-9189-66F5-151E-63268D08AF83}"/>
              </a:ext>
            </a:extLst>
          </p:cNvPr>
          <p:cNvSpPr>
            <a:spLocks noGrp="1"/>
          </p:cNvSpPr>
          <p:nvPr>
            <p:ph type="title"/>
          </p:nvPr>
        </p:nvSpPr>
        <p:spPr/>
        <p:txBody>
          <a:bodyPr>
            <a:normAutofit fontScale="90000"/>
          </a:bodyPr>
          <a:lstStyle/>
          <a:p>
            <a:r>
              <a:rPr lang="en-US" dirty="0"/>
              <a:t>Moving Forward with System Preservation and Pavement Preservation</a:t>
            </a:r>
          </a:p>
        </p:txBody>
      </p:sp>
      <p:pic>
        <p:nvPicPr>
          <p:cNvPr id="7170" name="Picture 2" descr="Keep Moving Forward! | Above &amp; Beyond Acupuncture | Scottsdale Acupuncture">
            <a:extLst>
              <a:ext uri="{FF2B5EF4-FFF2-40B4-BE49-F238E27FC236}">
                <a16:creationId xmlns:a16="http://schemas.microsoft.com/office/drawing/2014/main" id="{89A9D168-F34F-FAA7-C8B7-90B40F06C1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76863" y="2133600"/>
            <a:ext cx="5340099"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31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E5AE-0F79-0E60-7137-21129303B2B8}"/>
              </a:ext>
            </a:extLst>
          </p:cNvPr>
          <p:cNvSpPr>
            <a:spLocks noGrp="1"/>
          </p:cNvSpPr>
          <p:nvPr>
            <p:ph type="title"/>
          </p:nvPr>
        </p:nvSpPr>
        <p:spPr/>
        <p:txBody>
          <a:bodyPr/>
          <a:lstStyle/>
          <a:p>
            <a:r>
              <a:rPr lang="en-US" dirty="0"/>
              <a:t>FHWA Defines Perpetual Pavement as:</a:t>
            </a:r>
          </a:p>
        </p:txBody>
      </p:sp>
      <p:sp>
        <p:nvSpPr>
          <p:cNvPr id="3" name="Content Placeholder 2">
            <a:extLst>
              <a:ext uri="{FF2B5EF4-FFF2-40B4-BE49-F238E27FC236}">
                <a16:creationId xmlns:a16="http://schemas.microsoft.com/office/drawing/2014/main" id="{FA66095F-D8B6-4AA6-FB40-67ECB1E31E34}"/>
              </a:ext>
            </a:extLst>
          </p:cNvPr>
          <p:cNvSpPr>
            <a:spLocks noGrp="1"/>
          </p:cNvSpPr>
          <p:nvPr>
            <p:ph idx="1"/>
          </p:nvPr>
        </p:nvSpPr>
        <p:spPr>
          <a:xfrm>
            <a:off x="2589212" y="1435768"/>
            <a:ext cx="8915400" cy="3777622"/>
          </a:xfrm>
        </p:spPr>
        <p:txBody>
          <a:bodyPr>
            <a:noAutofit/>
          </a:bodyPr>
          <a:lstStyle/>
          <a:p>
            <a:pPr algn="l"/>
            <a:endParaRPr lang="en-US" sz="2400" b="0" i="0" dirty="0">
              <a:solidFill>
                <a:srgbClr val="353637"/>
              </a:solidFill>
              <a:effectLst/>
              <a:latin typeface="Helvetica" panose="020B0604020202020204" pitchFamily="34" charset="0"/>
            </a:endParaRPr>
          </a:p>
          <a:p>
            <a:pPr algn="l"/>
            <a:r>
              <a:rPr lang="en-US" sz="2400" b="0" i="0" dirty="0">
                <a:solidFill>
                  <a:srgbClr val="000000"/>
                </a:solidFill>
                <a:effectLst/>
                <a:latin typeface="Arial" panose="020B0604020202020204" pitchFamily="34" charset="0"/>
              </a:rPr>
              <a:t>A </a:t>
            </a:r>
            <a:r>
              <a:rPr lang="en-US" sz="2400" b="0" i="1" dirty="0">
                <a:solidFill>
                  <a:srgbClr val="000000"/>
                </a:solidFill>
                <a:effectLst/>
                <a:latin typeface="Arial" panose="020B0604020202020204" pitchFamily="34" charset="0"/>
              </a:rPr>
              <a:t>perpetual pavement</a:t>
            </a:r>
            <a:r>
              <a:rPr lang="en-US" sz="2400" b="0" i="0" dirty="0">
                <a:solidFill>
                  <a:srgbClr val="000000"/>
                </a:solidFill>
                <a:effectLst/>
                <a:latin typeface="Arial" panose="020B0604020202020204" pitchFamily="34" charset="0"/>
              </a:rPr>
              <a:t> is defined as an asphalt pavement designed and built to last longer than 50 years without requiring major structural rehabilitation or reconstruction and needing only periodic surface renewal in response to distresses confined to the top of the pavement. The basic premise is that an adequately thick asphalt pavement placed on a stable foundation will resist distresses that form at the bottom of a pavement structure and are costly to correct. By limiting distress formation to the pavement surface layer, the pavement life can be extended in perpetuity by rejuvenating the pavement surface materials and remove and replace the type of maintenance operation.</a:t>
            </a:r>
            <a:endParaRPr lang="en-US" sz="2400" b="0" i="0" dirty="0">
              <a:solidFill>
                <a:srgbClr val="353637"/>
              </a:solidFill>
              <a:effectLst/>
              <a:latin typeface="Helvetica" panose="020B0604020202020204" pitchFamily="34" charset="0"/>
            </a:endParaRPr>
          </a:p>
        </p:txBody>
      </p:sp>
    </p:spTree>
    <p:extLst>
      <p:ext uri="{BB962C8B-B14F-4D97-AF65-F5344CB8AC3E}">
        <p14:creationId xmlns:p14="http://schemas.microsoft.com/office/powerpoint/2010/main" val="357257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1" name="Rectangle 74">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D03AB-A265-9284-B3D6-E2175DEA9673}"/>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To Mill or Not to Mill? </a:t>
            </a:r>
            <a:br>
              <a:rPr lang="en-US" sz="3200">
                <a:solidFill>
                  <a:schemeClr val="bg1"/>
                </a:solidFill>
              </a:rPr>
            </a:br>
            <a:r>
              <a:rPr lang="en-US" sz="3200">
                <a:solidFill>
                  <a:schemeClr val="bg1"/>
                </a:solidFill>
              </a:rPr>
              <a:t>That is the Question</a:t>
            </a:r>
          </a:p>
        </p:txBody>
      </p:sp>
      <p:sp>
        <p:nvSpPr>
          <p:cNvPr id="8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83" name="Rectangle 78">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581AFB69-DC60-F725-1A88-4ADB4FBBEC43}"/>
              </a:ext>
            </a:extLst>
          </p:cNvPr>
          <p:cNvGraphicFramePr>
            <a:graphicFrameLocks noGrp="1"/>
          </p:cNvGraphicFramePr>
          <p:nvPr>
            <p:ph idx="1"/>
            <p:extLst>
              <p:ext uri="{D42A27DB-BD31-4B8C-83A1-F6EECF244321}">
                <p14:modId xmlns:p14="http://schemas.microsoft.com/office/powerpoint/2010/main" val="2876374050"/>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6663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4353-543D-267E-8078-91E249E49C4C}"/>
              </a:ext>
            </a:extLst>
          </p:cNvPr>
          <p:cNvSpPr>
            <a:spLocks noGrp="1"/>
          </p:cNvSpPr>
          <p:nvPr>
            <p:ph type="title"/>
          </p:nvPr>
        </p:nvSpPr>
        <p:spPr>
          <a:xfrm>
            <a:off x="1640156" y="666147"/>
            <a:ext cx="8911687" cy="1280890"/>
          </a:xfrm>
        </p:spPr>
        <p:txBody>
          <a:bodyPr/>
          <a:lstStyle/>
          <a:p>
            <a:r>
              <a:rPr lang="en-US" dirty="0"/>
              <a:t>Overlay or Mill?</a:t>
            </a:r>
          </a:p>
        </p:txBody>
      </p:sp>
      <p:sp>
        <p:nvSpPr>
          <p:cNvPr id="3" name="Content Placeholder 2">
            <a:extLst>
              <a:ext uri="{FF2B5EF4-FFF2-40B4-BE49-F238E27FC236}">
                <a16:creationId xmlns:a16="http://schemas.microsoft.com/office/drawing/2014/main" id="{1CBE8241-07AF-8C80-B054-6688A16E83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1C3E8FE-40F2-A602-69E3-276CA6862BB8}"/>
              </a:ext>
            </a:extLst>
          </p:cNvPr>
          <p:cNvPicPr>
            <a:picLocks noChangeAspect="1"/>
          </p:cNvPicPr>
          <p:nvPr/>
        </p:nvPicPr>
        <p:blipFill rotWithShape="1">
          <a:blip r:embed="rId3"/>
          <a:srcRect t="43543" r="31759"/>
          <a:stretch/>
        </p:blipFill>
        <p:spPr>
          <a:xfrm>
            <a:off x="0" y="1306592"/>
            <a:ext cx="12192000" cy="5535728"/>
          </a:xfrm>
          <a:prstGeom prst="rect">
            <a:avLst/>
          </a:prstGeom>
        </p:spPr>
      </p:pic>
    </p:spTree>
    <p:extLst>
      <p:ext uri="{BB962C8B-B14F-4D97-AF65-F5344CB8AC3E}">
        <p14:creationId xmlns:p14="http://schemas.microsoft.com/office/powerpoint/2010/main" val="335224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5498-ED32-807F-716D-C2BB4F63C372}"/>
              </a:ext>
            </a:extLst>
          </p:cNvPr>
          <p:cNvSpPr>
            <a:spLocks noGrp="1"/>
          </p:cNvSpPr>
          <p:nvPr>
            <p:ph type="title"/>
          </p:nvPr>
        </p:nvSpPr>
        <p:spPr>
          <a:xfrm>
            <a:off x="1626679" y="627759"/>
            <a:ext cx="8911687" cy="1280890"/>
          </a:xfrm>
        </p:spPr>
        <p:txBody>
          <a:bodyPr/>
          <a:lstStyle/>
          <a:p>
            <a:r>
              <a:rPr lang="en-US" dirty="0"/>
              <a:t>Overlay or Mill?</a:t>
            </a:r>
          </a:p>
        </p:txBody>
      </p:sp>
      <p:sp>
        <p:nvSpPr>
          <p:cNvPr id="3" name="Content Placeholder 2">
            <a:extLst>
              <a:ext uri="{FF2B5EF4-FFF2-40B4-BE49-F238E27FC236}">
                <a16:creationId xmlns:a16="http://schemas.microsoft.com/office/drawing/2014/main" id="{705C175E-8B8F-D24B-CB00-C582A7A43D2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7C718F5-C554-C0B4-82A6-E377EDAEAC71}"/>
              </a:ext>
            </a:extLst>
          </p:cNvPr>
          <p:cNvPicPr>
            <a:picLocks noChangeAspect="1"/>
          </p:cNvPicPr>
          <p:nvPr/>
        </p:nvPicPr>
        <p:blipFill rotWithShape="1">
          <a:blip r:embed="rId3"/>
          <a:srcRect t="35542" r="21237" b="1"/>
          <a:stretch/>
        </p:blipFill>
        <p:spPr>
          <a:xfrm>
            <a:off x="-1" y="1388534"/>
            <a:ext cx="12165049" cy="5467108"/>
          </a:xfrm>
          <a:prstGeom prst="rect">
            <a:avLst/>
          </a:prstGeom>
        </p:spPr>
      </p:pic>
    </p:spTree>
    <p:extLst>
      <p:ext uri="{BB962C8B-B14F-4D97-AF65-F5344CB8AC3E}">
        <p14:creationId xmlns:p14="http://schemas.microsoft.com/office/powerpoint/2010/main" val="346926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D6DD-7C5E-B105-E4CD-7E0A8CBE79E3}"/>
              </a:ext>
            </a:extLst>
          </p:cNvPr>
          <p:cNvSpPr>
            <a:spLocks noGrp="1"/>
          </p:cNvSpPr>
          <p:nvPr>
            <p:ph type="title"/>
          </p:nvPr>
        </p:nvSpPr>
        <p:spPr>
          <a:xfrm>
            <a:off x="1640156" y="629351"/>
            <a:ext cx="8911687" cy="1280890"/>
          </a:xfrm>
        </p:spPr>
        <p:txBody>
          <a:bodyPr/>
          <a:lstStyle/>
          <a:p>
            <a:r>
              <a:rPr lang="en-US" dirty="0"/>
              <a:t>Overlay or Mill?</a:t>
            </a:r>
          </a:p>
        </p:txBody>
      </p:sp>
      <p:sp>
        <p:nvSpPr>
          <p:cNvPr id="3" name="Content Placeholder 2">
            <a:extLst>
              <a:ext uri="{FF2B5EF4-FFF2-40B4-BE49-F238E27FC236}">
                <a16:creationId xmlns:a16="http://schemas.microsoft.com/office/drawing/2014/main" id="{327A9887-FC0D-D4B9-DF3E-7427DC6CE0C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5F38C9D-65D8-7BFB-0382-535189BDC470}"/>
              </a:ext>
            </a:extLst>
          </p:cNvPr>
          <p:cNvPicPr>
            <a:picLocks noChangeAspect="1"/>
          </p:cNvPicPr>
          <p:nvPr/>
        </p:nvPicPr>
        <p:blipFill rotWithShape="1">
          <a:blip r:embed="rId3"/>
          <a:srcRect t="32328" r="18148" b="1"/>
          <a:stretch/>
        </p:blipFill>
        <p:spPr>
          <a:xfrm>
            <a:off x="0" y="1320800"/>
            <a:ext cx="12193166" cy="5533249"/>
          </a:xfrm>
          <a:prstGeom prst="rect">
            <a:avLst/>
          </a:prstGeom>
        </p:spPr>
      </p:pic>
    </p:spTree>
    <p:extLst>
      <p:ext uri="{BB962C8B-B14F-4D97-AF65-F5344CB8AC3E}">
        <p14:creationId xmlns:p14="http://schemas.microsoft.com/office/powerpoint/2010/main" val="3573215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BB9C-6381-8BD7-ED97-FB7614C2576D}"/>
              </a:ext>
            </a:extLst>
          </p:cNvPr>
          <p:cNvSpPr>
            <a:spLocks noGrp="1"/>
          </p:cNvSpPr>
          <p:nvPr>
            <p:ph type="title"/>
          </p:nvPr>
        </p:nvSpPr>
        <p:spPr>
          <a:xfrm>
            <a:off x="1655979" y="649510"/>
            <a:ext cx="8911687" cy="1280890"/>
          </a:xfrm>
        </p:spPr>
        <p:txBody>
          <a:bodyPr/>
          <a:lstStyle/>
          <a:p>
            <a:r>
              <a:rPr lang="en-US" dirty="0"/>
              <a:t>Overlay or Mill?</a:t>
            </a:r>
          </a:p>
        </p:txBody>
      </p:sp>
      <p:sp>
        <p:nvSpPr>
          <p:cNvPr id="3" name="Content Placeholder 2">
            <a:extLst>
              <a:ext uri="{FF2B5EF4-FFF2-40B4-BE49-F238E27FC236}">
                <a16:creationId xmlns:a16="http://schemas.microsoft.com/office/drawing/2014/main" id="{CD4706FC-2C40-A6E8-6C37-E5E6C8DB6D8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F6B005B-55C3-A70A-C409-C86E73E8EA51}"/>
              </a:ext>
            </a:extLst>
          </p:cNvPr>
          <p:cNvPicPr>
            <a:picLocks noChangeAspect="1"/>
          </p:cNvPicPr>
          <p:nvPr/>
        </p:nvPicPr>
        <p:blipFill rotWithShape="1">
          <a:blip r:embed="rId3"/>
          <a:srcRect t="37902" r="20476"/>
          <a:stretch/>
        </p:blipFill>
        <p:spPr>
          <a:xfrm>
            <a:off x="16500" y="1332090"/>
            <a:ext cx="12190646" cy="5525910"/>
          </a:xfrm>
          <a:prstGeom prst="rect">
            <a:avLst/>
          </a:prstGeom>
        </p:spPr>
      </p:pic>
    </p:spTree>
    <p:extLst>
      <p:ext uri="{BB962C8B-B14F-4D97-AF65-F5344CB8AC3E}">
        <p14:creationId xmlns:p14="http://schemas.microsoft.com/office/powerpoint/2010/main" val="153341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E64C-9938-BFB4-8E4B-B19556955206}"/>
              </a:ext>
            </a:extLst>
          </p:cNvPr>
          <p:cNvSpPr>
            <a:spLocks noGrp="1"/>
          </p:cNvSpPr>
          <p:nvPr>
            <p:ph type="title"/>
          </p:nvPr>
        </p:nvSpPr>
        <p:spPr>
          <a:xfrm>
            <a:off x="1640156" y="738410"/>
            <a:ext cx="8911687" cy="1280890"/>
          </a:xfrm>
        </p:spPr>
        <p:txBody>
          <a:bodyPr/>
          <a:lstStyle/>
          <a:p>
            <a:r>
              <a:rPr lang="en-US" dirty="0"/>
              <a:t>Mill 2” or Mill 4”</a:t>
            </a:r>
          </a:p>
        </p:txBody>
      </p:sp>
      <p:sp>
        <p:nvSpPr>
          <p:cNvPr id="3" name="Content Placeholder 2">
            <a:extLst>
              <a:ext uri="{FF2B5EF4-FFF2-40B4-BE49-F238E27FC236}">
                <a16:creationId xmlns:a16="http://schemas.microsoft.com/office/drawing/2014/main" id="{8B78FDCC-C535-F843-AFB3-12F258B45B0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6CC102-BCBA-02B0-9C72-C8B57764FD5A}"/>
              </a:ext>
            </a:extLst>
          </p:cNvPr>
          <p:cNvPicPr>
            <a:picLocks noChangeAspect="1"/>
          </p:cNvPicPr>
          <p:nvPr/>
        </p:nvPicPr>
        <p:blipFill rotWithShape="1">
          <a:blip r:embed="rId3"/>
          <a:srcRect t="35425" r="17001"/>
          <a:stretch/>
        </p:blipFill>
        <p:spPr>
          <a:xfrm>
            <a:off x="0" y="1388534"/>
            <a:ext cx="12191999" cy="5469466"/>
          </a:xfrm>
          <a:prstGeom prst="rect">
            <a:avLst/>
          </a:prstGeom>
        </p:spPr>
      </p:pic>
    </p:spTree>
    <p:extLst>
      <p:ext uri="{BB962C8B-B14F-4D97-AF65-F5344CB8AC3E}">
        <p14:creationId xmlns:p14="http://schemas.microsoft.com/office/powerpoint/2010/main" val="117027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Rectangle 40">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7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55FE125B-05E9-4A3F-49E0-4FA4E3D7F2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3321" y="643467"/>
            <a:ext cx="716535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33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7B802-AA7E-AB5E-C558-988BD666DEAA}"/>
              </a:ext>
            </a:extLst>
          </p:cNvPr>
          <p:cNvSpPr>
            <a:spLocks noGrp="1"/>
          </p:cNvSpPr>
          <p:nvPr>
            <p:ph type="title"/>
          </p:nvPr>
        </p:nvSpPr>
        <p:spPr>
          <a:xfrm>
            <a:off x="649224" y="645106"/>
            <a:ext cx="3650279" cy="1259894"/>
          </a:xfrm>
        </p:spPr>
        <p:txBody>
          <a:bodyPr>
            <a:normAutofit/>
          </a:bodyPr>
          <a:lstStyle/>
          <a:p>
            <a:r>
              <a:rPr lang="en-US" sz="4800" dirty="0"/>
              <a:t>Scrub Seal  </a:t>
            </a:r>
          </a:p>
        </p:txBody>
      </p:sp>
      <p:sp>
        <p:nvSpPr>
          <p:cNvPr id="8" name="Content Placeholder 7">
            <a:extLst>
              <a:ext uri="{FF2B5EF4-FFF2-40B4-BE49-F238E27FC236}">
                <a16:creationId xmlns:a16="http://schemas.microsoft.com/office/drawing/2014/main" id="{0871485F-84F9-FA8A-9CD7-49A30E27456A}"/>
              </a:ext>
            </a:extLst>
          </p:cNvPr>
          <p:cNvSpPr>
            <a:spLocks noGrp="1"/>
          </p:cNvSpPr>
          <p:nvPr>
            <p:ph idx="1"/>
          </p:nvPr>
        </p:nvSpPr>
        <p:spPr>
          <a:xfrm>
            <a:off x="649225" y="2133600"/>
            <a:ext cx="3650278" cy="3759253"/>
          </a:xfrm>
        </p:spPr>
        <p:txBody>
          <a:bodyPr>
            <a:normAutofit/>
          </a:bodyPr>
          <a:lstStyle/>
          <a:p>
            <a:r>
              <a:rPr lang="en-US" sz="2000" b="0" i="0" dirty="0">
                <a:solidFill>
                  <a:schemeClr val="tx1">
                    <a:lumMod val="95000"/>
                  </a:schemeClr>
                </a:solidFill>
                <a:effectLst/>
                <a:latin typeface="Google Sans"/>
              </a:rPr>
              <a:t>A scrub seal is an application that is very close to a chip seal treatment where asphalt emulsion and crushed rock are placed on an asphalt pavement surface. The only difference is that the asphalt emulsion is applied to the road surface through a series of brooms placed at different angles.</a:t>
            </a:r>
            <a:endParaRPr lang="en-US" sz="2000" dirty="0">
              <a:solidFill>
                <a:schemeClr val="tx1">
                  <a:lumMod val="95000"/>
                </a:schemeClr>
              </a:solidFill>
            </a:endParaRPr>
          </a:p>
        </p:txBody>
      </p:sp>
      <p:pic>
        <p:nvPicPr>
          <p:cNvPr id="4" name="Picture 2" descr="\\san1\SIR\Research\Research Pictures and Videos\Crack Treatmenst_pic\example of treatment not Hwy 14\MCT Pic 2.jpg">
            <a:extLst>
              <a:ext uri="{FF2B5EF4-FFF2-40B4-BE49-F238E27FC236}">
                <a16:creationId xmlns:a16="http://schemas.microsoft.com/office/drawing/2014/main" id="{3AE72FBA-3186-29CE-6CCA-5C7D1AA715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1" r="18212" b="-1"/>
          <a:stretch/>
        </p:blipFill>
        <p:spPr bwMode="auto">
          <a:xfrm>
            <a:off x="4619543" y="10"/>
            <a:ext cx="757245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6355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6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7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3" name="Rectangle 82">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0CADB59-A2D0-95AC-5088-898670C9D7ED}"/>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a:t>Questions?</a:t>
            </a:r>
          </a:p>
        </p:txBody>
      </p:sp>
      <p:sp>
        <p:nvSpPr>
          <p:cNvPr id="85" name="Rectangle 84">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 name="Text Placeholder 6">
            <a:extLst>
              <a:ext uri="{FF2B5EF4-FFF2-40B4-BE49-F238E27FC236}">
                <a16:creationId xmlns:a16="http://schemas.microsoft.com/office/drawing/2014/main" id="{C02FF360-CE26-344D-60E9-65842293597F}"/>
              </a:ext>
            </a:extLst>
          </p:cNvPr>
          <p:cNvSpPr>
            <a:spLocks noGrp="1"/>
          </p:cNvSpPr>
          <p:nvPr>
            <p:ph type="body" sz="half" idx="2"/>
          </p:nvPr>
        </p:nvSpPr>
        <p:spPr>
          <a:xfrm>
            <a:off x="649225" y="2133600"/>
            <a:ext cx="3650278" cy="3759253"/>
          </a:xfrm>
        </p:spPr>
        <p:txBody>
          <a:bodyPr vert="horz" lIns="91440" tIns="45720" rIns="91440" bIns="45720" rtlCol="0">
            <a:normAutofit/>
          </a:bodyPr>
          <a:lstStyle/>
          <a:p>
            <a:pPr>
              <a:buFont typeface="Wingdings 3" charset="2"/>
              <a:buChar char=""/>
            </a:pPr>
            <a:r>
              <a:rPr lang="en-US" dirty="0"/>
              <a:t>Sarah Tamayo, PE</a:t>
            </a:r>
          </a:p>
          <a:p>
            <a:pPr>
              <a:buFont typeface="Wingdings 3" charset="2"/>
              <a:buChar char=""/>
            </a:pPr>
            <a:r>
              <a:rPr lang="en-US" dirty="0"/>
              <a:t>Sarah.Tamayo@ardot.gov</a:t>
            </a:r>
          </a:p>
        </p:txBody>
      </p:sp>
      <p:pic>
        <p:nvPicPr>
          <p:cNvPr id="5" name="Content Placeholder 4" descr="A turtle walking on the ground&#10;&#10;Description automatically generated with low confidence">
            <a:extLst>
              <a:ext uri="{FF2B5EF4-FFF2-40B4-BE49-F238E27FC236}">
                <a16:creationId xmlns:a16="http://schemas.microsoft.com/office/drawing/2014/main" id="{51176E0F-51C9-7435-4D73-6EB6FF1F687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1" r="-197" b="-1"/>
          <a:stretch/>
        </p:blipFill>
        <p:spPr>
          <a:xfrm>
            <a:off x="4837465" y="640080"/>
            <a:ext cx="6517733" cy="5252773"/>
          </a:xfrm>
          <a:prstGeom prst="rect">
            <a:avLst/>
          </a:prstGeom>
        </p:spPr>
      </p:pic>
      <p:sp>
        <p:nvSpPr>
          <p:cNvPr id="87"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52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DC15-5169-BAC3-2AB7-41235CCC696D}"/>
              </a:ext>
            </a:extLst>
          </p:cNvPr>
          <p:cNvSpPr>
            <a:spLocks noGrp="1"/>
          </p:cNvSpPr>
          <p:nvPr>
            <p:ph type="title"/>
          </p:nvPr>
        </p:nvSpPr>
        <p:spPr/>
        <p:txBody>
          <a:bodyPr/>
          <a:lstStyle/>
          <a:p>
            <a:r>
              <a:rPr lang="en-US" dirty="0"/>
              <a:t>First Scrub Seal – 10/14/2010 </a:t>
            </a:r>
          </a:p>
        </p:txBody>
      </p:sp>
      <p:pic>
        <p:nvPicPr>
          <p:cNvPr id="4" name="Picture 2" descr="\\san1\SIR\Research\Research Pictures and Videos\Crack Treatmenst_pic\pre. con\DSC05415.JPG">
            <a:extLst>
              <a:ext uri="{FF2B5EF4-FFF2-40B4-BE49-F238E27FC236}">
                <a16:creationId xmlns:a16="http://schemas.microsoft.com/office/drawing/2014/main" id="{7BAC5CC8-CF35-6D06-7A18-DFCED68213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42966" y="2013284"/>
            <a:ext cx="5372129" cy="40290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6B9622-4B02-7FBE-619D-C4A86C8ED2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1368" y="2121602"/>
            <a:ext cx="5227706" cy="392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39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87">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9"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0"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1"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2"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3"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4"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5"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6"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7"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8"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9"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0"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01">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3"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4"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5"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6"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7"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8"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9"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0"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1"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2"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3"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4"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1" name="Rectangle 115">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3"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5" name="Rectangle 119">
            <a:extLst>
              <a:ext uri="{FF2B5EF4-FFF2-40B4-BE49-F238E27FC236}">
                <a16:creationId xmlns:a16="http://schemas.microsoft.com/office/drawing/2014/main" id="{85D1C5E8-8B5E-4601-9CE4-9E97EE9AC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21">
            <a:extLst>
              <a:ext uri="{FF2B5EF4-FFF2-40B4-BE49-F238E27FC236}">
                <a16:creationId xmlns:a16="http://schemas.microsoft.com/office/drawing/2014/main" id="{7739E34D-2770-4275-9EDB-0BF5A4F7B8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123" name="Freeform 11">
              <a:extLst>
                <a:ext uri="{FF2B5EF4-FFF2-40B4-BE49-F238E27FC236}">
                  <a16:creationId xmlns:a16="http://schemas.microsoft.com/office/drawing/2014/main" id="{06C4FAB9-0B70-42BF-A300-FC5E032BD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4" name="Freeform 12">
              <a:extLst>
                <a:ext uri="{FF2B5EF4-FFF2-40B4-BE49-F238E27FC236}">
                  <a16:creationId xmlns:a16="http://schemas.microsoft.com/office/drawing/2014/main" id="{A7C6D7D2-7C0E-4FD4-A283-D2581D538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5" name="Freeform 13">
              <a:extLst>
                <a:ext uri="{FF2B5EF4-FFF2-40B4-BE49-F238E27FC236}">
                  <a16:creationId xmlns:a16="http://schemas.microsoft.com/office/drawing/2014/main" id="{4B4B4EE3-66C5-4994-BC69-E0EC517F0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6" name="Freeform 14">
              <a:extLst>
                <a:ext uri="{FF2B5EF4-FFF2-40B4-BE49-F238E27FC236}">
                  <a16:creationId xmlns:a16="http://schemas.microsoft.com/office/drawing/2014/main" id="{0420FF26-2787-47E7-A14D-96E83057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7" name="Freeform 15">
              <a:extLst>
                <a:ext uri="{FF2B5EF4-FFF2-40B4-BE49-F238E27FC236}">
                  <a16:creationId xmlns:a16="http://schemas.microsoft.com/office/drawing/2014/main" id="{D2810FAD-C49A-4D09-B1A2-87679E41E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8" name="Freeform 16">
              <a:extLst>
                <a:ext uri="{FF2B5EF4-FFF2-40B4-BE49-F238E27FC236}">
                  <a16:creationId xmlns:a16="http://schemas.microsoft.com/office/drawing/2014/main" id="{1083E3D2-1D8C-438C-9FAB-EB47557C0B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9" name="Freeform 17">
              <a:extLst>
                <a:ext uri="{FF2B5EF4-FFF2-40B4-BE49-F238E27FC236}">
                  <a16:creationId xmlns:a16="http://schemas.microsoft.com/office/drawing/2014/main" id="{D6DB71D0-5740-4C02-85FC-DD7C228BA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0" name="Freeform 18">
              <a:extLst>
                <a:ext uri="{FF2B5EF4-FFF2-40B4-BE49-F238E27FC236}">
                  <a16:creationId xmlns:a16="http://schemas.microsoft.com/office/drawing/2014/main" id="{1AB4B456-2D51-47A8-A7F8-EA9DC1F57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1" name="Freeform 19">
              <a:extLst>
                <a:ext uri="{FF2B5EF4-FFF2-40B4-BE49-F238E27FC236}">
                  <a16:creationId xmlns:a16="http://schemas.microsoft.com/office/drawing/2014/main" id="{120939CD-603B-4679-BE26-F196F50DD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2" name="Freeform 20">
              <a:extLst>
                <a:ext uri="{FF2B5EF4-FFF2-40B4-BE49-F238E27FC236}">
                  <a16:creationId xmlns:a16="http://schemas.microsoft.com/office/drawing/2014/main" id="{4E6D8286-A5FB-4730-8CAA-802A698CC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3" name="Freeform 21">
              <a:extLst>
                <a:ext uri="{FF2B5EF4-FFF2-40B4-BE49-F238E27FC236}">
                  <a16:creationId xmlns:a16="http://schemas.microsoft.com/office/drawing/2014/main" id="{135D2D18-515C-4FBC-91CA-C36A9CE29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4" name="Freeform 22">
              <a:extLst>
                <a:ext uri="{FF2B5EF4-FFF2-40B4-BE49-F238E27FC236}">
                  <a16:creationId xmlns:a16="http://schemas.microsoft.com/office/drawing/2014/main" id="{C55D533E-B6C1-412B-B576-A33B94BF65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6" name="Group 135">
            <a:extLst>
              <a:ext uri="{FF2B5EF4-FFF2-40B4-BE49-F238E27FC236}">
                <a16:creationId xmlns:a16="http://schemas.microsoft.com/office/drawing/2014/main" id="{FB8610FC-CADD-4B28-88A4-3D66B05FE7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137" name="Freeform 27">
              <a:extLst>
                <a:ext uri="{FF2B5EF4-FFF2-40B4-BE49-F238E27FC236}">
                  <a16:creationId xmlns:a16="http://schemas.microsoft.com/office/drawing/2014/main" id="{058B81A3-B5CF-476F-9E98-7908BF7D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8" name="Freeform 28">
              <a:extLst>
                <a:ext uri="{FF2B5EF4-FFF2-40B4-BE49-F238E27FC236}">
                  <a16:creationId xmlns:a16="http://schemas.microsoft.com/office/drawing/2014/main" id="{44D281DA-C498-4B10-A001-6C1FDA6BC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9" name="Freeform 29">
              <a:extLst>
                <a:ext uri="{FF2B5EF4-FFF2-40B4-BE49-F238E27FC236}">
                  <a16:creationId xmlns:a16="http://schemas.microsoft.com/office/drawing/2014/main" id="{178B939E-67D9-4307-9A4B-8E3B74493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0" name="Freeform 30">
              <a:extLst>
                <a:ext uri="{FF2B5EF4-FFF2-40B4-BE49-F238E27FC236}">
                  <a16:creationId xmlns:a16="http://schemas.microsoft.com/office/drawing/2014/main" id="{00B52CB9-33A0-4A8E-BC3F-90DF7D7D7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1" name="Freeform 31">
              <a:extLst>
                <a:ext uri="{FF2B5EF4-FFF2-40B4-BE49-F238E27FC236}">
                  <a16:creationId xmlns:a16="http://schemas.microsoft.com/office/drawing/2014/main" id="{EC9145CB-003D-4BF7-AEDA-7B14D160C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2" name="Freeform 32">
              <a:extLst>
                <a:ext uri="{FF2B5EF4-FFF2-40B4-BE49-F238E27FC236}">
                  <a16:creationId xmlns:a16="http://schemas.microsoft.com/office/drawing/2014/main" id="{1C1A57B5-5AA3-4465-8C6A-29565458B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3" name="Freeform 33">
              <a:extLst>
                <a:ext uri="{FF2B5EF4-FFF2-40B4-BE49-F238E27FC236}">
                  <a16:creationId xmlns:a16="http://schemas.microsoft.com/office/drawing/2014/main" id="{5C966900-D70A-4353-A1FB-31A6FCFB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4" name="Freeform 34">
              <a:extLst>
                <a:ext uri="{FF2B5EF4-FFF2-40B4-BE49-F238E27FC236}">
                  <a16:creationId xmlns:a16="http://schemas.microsoft.com/office/drawing/2014/main" id="{838C74D7-6784-40F4-BCC7-B25D4E549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5" name="Freeform 35">
              <a:extLst>
                <a:ext uri="{FF2B5EF4-FFF2-40B4-BE49-F238E27FC236}">
                  <a16:creationId xmlns:a16="http://schemas.microsoft.com/office/drawing/2014/main" id="{16B03647-F788-4921-A7E3-0DEE52C6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6" name="Freeform 36">
              <a:extLst>
                <a:ext uri="{FF2B5EF4-FFF2-40B4-BE49-F238E27FC236}">
                  <a16:creationId xmlns:a16="http://schemas.microsoft.com/office/drawing/2014/main" id="{87E6FA02-6E4B-4913-BE1B-E7BB1FFE4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7" name="Freeform 37">
              <a:extLst>
                <a:ext uri="{FF2B5EF4-FFF2-40B4-BE49-F238E27FC236}">
                  <a16:creationId xmlns:a16="http://schemas.microsoft.com/office/drawing/2014/main" id="{1203EFEB-219B-4BD8-82A1-976AF448A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8" name="Freeform 38">
              <a:extLst>
                <a:ext uri="{FF2B5EF4-FFF2-40B4-BE49-F238E27FC236}">
                  <a16:creationId xmlns:a16="http://schemas.microsoft.com/office/drawing/2014/main" id="{FDA8EE2D-B611-4884-9C89-820D4B7AF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B52D44DA-A2C0-A4F2-DB28-5EBD0141FF54}"/>
              </a:ext>
            </a:extLst>
          </p:cNvPr>
          <p:cNvSpPr>
            <a:spLocks noGrp="1"/>
          </p:cNvSpPr>
          <p:nvPr>
            <p:ph type="title"/>
          </p:nvPr>
        </p:nvSpPr>
        <p:spPr>
          <a:xfrm>
            <a:off x="8324602" y="935646"/>
            <a:ext cx="3181597" cy="3841735"/>
          </a:xfrm>
        </p:spPr>
        <p:txBody>
          <a:bodyPr vert="horz" lIns="91440" tIns="45720" rIns="91440" bIns="45720" rtlCol="0" anchor="b">
            <a:normAutofit/>
          </a:bodyPr>
          <a:lstStyle/>
          <a:p>
            <a:r>
              <a:rPr lang="en-US" sz="4400"/>
              <a:t>First Scrub Seal – 12/22/2010</a:t>
            </a:r>
          </a:p>
        </p:txBody>
      </p:sp>
      <p:sp>
        <p:nvSpPr>
          <p:cNvPr id="150" name="Rectangle 149">
            <a:extLst>
              <a:ext uri="{FF2B5EF4-FFF2-40B4-BE49-F238E27FC236}">
                <a16:creationId xmlns:a16="http://schemas.microsoft.com/office/drawing/2014/main" id="{762D0ABD-A0E7-4F79-884C-373033AD3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D40E9307-24C4-38AD-8AA9-56DED3D4B7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962"/>
          <a:stretch/>
        </p:blipFill>
        <p:spPr bwMode="auto">
          <a:xfrm>
            <a:off x="1" y="10"/>
            <a:ext cx="6100402" cy="3433196"/>
          </a:xfrm>
          <a:prstGeom prst="rect">
            <a:avLst/>
          </a:prstGeom>
          <a:noFill/>
          <a:extLst>
            <a:ext uri="{909E8E84-426E-40DD-AFC4-6F175D3DCCD1}">
              <a14:hiddenFill xmlns:a14="http://schemas.microsoft.com/office/drawing/2010/main">
                <a:solidFill>
                  <a:srgbClr val="FFFFFF"/>
                </a:solidFill>
              </a14:hiddenFill>
            </a:ext>
          </a:extLst>
        </p:spPr>
      </p:pic>
      <p:sp>
        <p:nvSpPr>
          <p:cNvPr id="152" name="Freeform 33">
            <a:extLst>
              <a:ext uri="{FF2B5EF4-FFF2-40B4-BE49-F238E27FC236}">
                <a16:creationId xmlns:a16="http://schemas.microsoft.com/office/drawing/2014/main" id="{BDEF207C-2D64-41EC-8139-0EF9C5DCB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Picture 4">
            <a:extLst>
              <a:ext uri="{FF2B5EF4-FFF2-40B4-BE49-F238E27FC236}">
                <a16:creationId xmlns:a16="http://schemas.microsoft.com/office/drawing/2014/main" id="{5C2E5D95-E94A-B14C-6A82-6748557C692A}"/>
              </a:ext>
            </a:extLst>
          </p:cNvPr>
          <p:cNvPicPr>
            <a:picLocks noChangeAspect="1"/>
          </p:cNvPicPr>
          <p:nvPr/>
        </p:nvPicPr>
        <p:blipFill rotWithShape="1">
          <a:blip r:embed="rId4"/>
          <a:srcRect b="25628"/>
          <a:stretch/>
        </p:blipFill>
        <p:spPr>
          <a:xfrm>
            <a:off x="1" y="3443912"/>
            <a:ext cx="6100402" cy="3414088"/>
          </a:xfrm>
          <a:prstGeom prst="rect">
            <a:avLst/>
          </a:prstGeom>
        </p:spPr>
      </p:pic>
      <p:cxnSp>
        <p:nvCxnSpPr>
          <p:cNvPr id="154" name="Straight Connector 153">
            <a:extLst>
              <a:ext uri="{FF2B5EF4-FFF2-40B4-BE49-F238E27FC236}">
                <a16:creationId xmlns:a16="http://schemas.microsoft.com/office/drawing/2014/main" id="{4FB6EE1F-7BA0-4669-9DBF-F5A9A2423E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6234"/>
            <a:ext cx="622596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8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7ED320-05C8-3227-7729-92F908A05128}"/>
              </a:ext>
            </a:extLst>
          </p:cNvPr>
          <p:cNvSpPr>
            <a:spLocks noGrp="1"/>
          </p:cNvSpPr>
          <p:nvPr>
            <p:ph type="title"/>
          </p:nvPr>
        </p:nvSpPr>
        <p:spPr>
          <a:xfrm>
            <a:off x="649224" y="645106"/>
            <a:ext cx="3650279" cy="1259894"/>
          </a:xfrm>
        </p:spPr>
        <p:txBody>
          <a:bodyPr>
            <a:normAutofit/>
          </a:bodyPr>
          <a:lstStyle/>
          <a:p>
            <a:r>
              <a:rPr lang="en-US"/>
              <a:t>First Scrub Seal – 6/23/2011</a:t>
            </a:r>
            <a:endParaRPr lang="en-US" dirty="0"/>
          </a:p>
        </p:txBody>
      </p:sp>
      <p:sp>
        <p:nvSpPr>
          <p:cNvPr id="18" name="Rectangle 17">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ED6C3C1B-0DE9-995D-E0F8-A75D3EF944F0}"/>
              </a:ext>
            </a:extLst>
          </p:cNvPr>
          <p:cNvSpPr>
            <a:spLocks noGrp="1"/>
          </p:cNvSpPr>
          <p:nvPr>
            <p:ph idx="1"/>
          </p:nvPr>
        </p:nvSpPr>
        <p:spPr>
          <a:xfrm>
            <a:off x="649225" y="2133600"/>
            <a:ext cx="3650278" cy="3759253"/>
          </a:xfrm>
        </p:spPr>
        <p:txBody>
          <a:bodyPr>
            <a:normAutofit/>
          </a:bodyPr>
          <a:lstStyle/>
          <a:p>
            <a:r>
              <a:rPr lang="en-US"/>
              <a:t>We did not have the wave of tack in front of the broom</a:t>
            </a:r>
          </a:p>
          <a:p>
            <a:r>
              <a:rPr lang="en-US"/>
              <a:t>The tongue of the broom sled was too long</a:t>
            </a:r>
          </a:p>
          <a:p>
            <a:r>
              <a:rPr lang="en-US"/>
              <a:t>Did not secure the broom sled to the sides of the bumper to help prevent off tracking </a:t>
            </a:r>
            <a:endParaRPr lang="en-US" dirty="0"/>
          </a:p>
        </p:txBody>
      </p:sp>
      <p:pic>
        <p:nvPicPr>
          <p:cNvPr id="4" name="Content Placeholder 3">
            <a:extLst>
              <a:ext uri="{FF2B5EF4-FFF2-40B4-BE49-F238E27FC236}">
                <a16:creationId xmlns:a16="http://schemas.microsoft.com/office/drawing/2014/main" id="{C461F12A-DB53-2DDF-4F56-8B51B59876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94" r="11996"/>
          <a:stretch/>
        </p:blipFill>
        <p:spPr bwMode="auto">
          <a:xfrm>
            <a:off x="5196334" y="640080"/>
            <a:ext cx="5799994" cy="5252773"/>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9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827D6-5F1B-4400-325A-1E28476DBA9C}"/>
              </a:ext>
            </a:extLst>
          </p:cNvPr>
          <p:cNvSpPr>
            <a:spLocks noGrp="1"/>
          </p:cNvSpPr>
          <p:nvPr>
            <p:ph type="title"/>
          </p:nvPr>
        </p:nvSpPr>
        <p:spPr>
          <a:xfrm>
            <a:off x="649224" y="645106"/>
            <a:ext cx="3650279" cy="1259894"/>
          </a:xfrm>
        </p:spPr>
        <p:txBody>
          <a:bodyPr>
            <a:normAutofit fontScale="90000"/>
          </a:bodyPr>
          <a:lstStyle/>
          <a:p>
            <a:pPr>
              <a:lnSpc>
                <a:spcPct val="90000"/>
              </a:lnSpc>
            </a:pPr>
            <a:r>
              <a:rPr lang="en-US" sz="3100" dirty="0"/>
              <a:t>012238 – High Friction Surface Treatment aka The Ramp Job</a:t>
            </a:r>
            <a:br>
              <a:rPr lang="en-US" sz="3100" dirty="0"/>
            </a:br>
            <a:br>
              <a:rPr lang="en-US" sz="3100" dirty="0"/>
            </a:br>
            <a:endParaRPr lang="en-US" sz="3100" dirty="0"/>
          </a:p>
        </p:txBody>
      </p:sp>
      <p:sp>
        <p:nvSpPr>
          <p:cNvPr id="3" name="Content Placeholder 2">
            <a:extLst>
              <a:ext uri="{FF2B5EF4-FFF2-40B4-BE49-F238E27FC236}">
                <a16:creationId xmlns:a16="http://schemas.microsoft.com/office/drawing/2014/main" id="{A15FB88B-E705-3070-477D-74EF5650B26A}"/>
              </a:ext>
            </a:extLst>
          </p:cNvPr>
          <p:cNvSpPr>
            <a:spLocks noGrp="1"/>
          </p:cNvSpPr>
          <p:nvPr>
            <p:ph idx="1"/>
          </p:nvPr>
        </p:nvSpPr>
        <p:spPr>
          <a:xfrm>
            <a:off x="649225" y="2348089"/>
            <a:ext cx="3650278" cy="3759253"/>
          </a:xfrm>
        </p:spPr>
        <p:txBody>
          <a:bodyPr>
            <a:normAutofit/>
          </a:bodyPr>
          <a:lstStyle/>
          <a:p>
            <a:r>
              <a:rPr lang="en-US" dirty="0"/>
              <a:t>Delamination</a:t>
            </a:r>
          </a:p>
          <a:p>
            <a:pPr lvl="1"/>
            <a:r>
              <a:rPr lang="en-US" dirty="0"/>
              <a:t>High Shear Stresses – due to short radius curves, high traffic counts, and heavy loads</a:t>
            </a:r>
          </a:p>
          <a:p>
            <a:pPr lvl="1"/>
            <a:r>
              <a:rPr lang="en-US" dirty="0"/>
              <a:t>Asphalt Substrate Failure </a:t>
            </a:r>
          </a:p>
          <a:p>
            <a:pPr lvl="2"/>
            <a:r>
              <a:rPr lang="en-US" dirty="0"/>
              <a:t>Poor  pavement condition</a:t>
            </a:r>
          </a:p>
          <a:p>
            <a:pPr lvl="2"/>
            <a:r>
              <a:rPr lang="en-US" dirty="0"/>
              <a:t>Improper surface cleaning</a:t>
            </a:r>
          </a:p>
          <a:p>
            <a:pPr lvl="2"/>
            <a:r>
              <a:rPr lang="en-US" dirty="0"/>
              <a:t>Stiffness of epoxy and flexibility of asphalt</a:t>
            </a:r>
          </a:p>
          <a:p>
            <a:pPr lvl="2"/>
            <a:endParaRPr lang="en-US" dirty="0"/>
          </a:p>
        </p:txBody>
      </p:sp>
      <p:pic>
        <p:nvPicPr>
          <p:cNvPr id="4" name="Picture 3">
            <a:extLst>
              <a:ext uri="{FF2B5EF4-FFF2-40B4-BE49-F238E27FC236}">
                <a16:creationId xmlns:a16="http://schemas.microsoft.com/office/drawing/2014/main" id="{C804B2F8-A9D0-CE06-A2FB-B23CE0FEC3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4" r="19061" b="-1"/>
          <a:stretch/>
        </p:blipFill>
        <p:spPr bwMode="auto">
          <a:xfrm>
            <a:off x="4619543" y="10"/>
            <a:ext cx="7572457" cy="6857990"/>
          </a:xfrm>
          <a:prstGeom prst="rect">
            <a:avLst/>
          </a:prstGeom>
        </p:spPr>
      </p:pic>
    </p:spTree>
    <p:extLst>
      <p:ext uri="{BB962C8B-B14F-4D97-AF65-F5344CB8AC3E}">
        <p14:creationId xmlns:p14="http://schemas.microsoft.com/office/powerpoint/2010/main" val="211591020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E9AC0D-7E91-9023-B626-15D15704F03C}"/>
              </a:ext>
            </a:extLst>
          </p:cNvPr>
          <p:cNvSpPr>
            <a:spLocks noGrp="1"/>
          </p:cNvSpPr>
          <p:nvPr>
            <p:ph type="title"/>
          </p:nvPr>
        </p:nvSpPr>
        <p:spPr/>
        <p:txBody>
          <a:bodyPr/>
          <a:lstStyle/>
          <a:p>
            <a:r>
              <a:rPr lang="en-US" dirty="0"/>
              <a:t>HFST </a:t>
            </a:r>
          </a:p>
        </p:txBody>
      </p:sp>
      <p:sp>
        <p:nvSpPr>
          <p:cNvPr id="5" name="Content Placeholder 4">
            <a:extLst>
              <a:ext uri="{FF2B5EF4-FFF2-40B4-BE49-F238E27FC236}">
                <a16:creationId xmlns:a16="http://schemas.microsoft.com/office/drawing/2014/main" id="{8EB7F8D6-81A6-BA67-59DE-95BB784354B4}"/>
              </a:ext>
            </a:extLst>
          </p:cNvPr>
          <p:cNvSpPr>
            <a:spLocks noGrp="1"/>
          </p:cNvSpPr>
          <p:nvPr>
            <p:ph sz="half" idx="1"/>
          </p:nvPr>
        </p:nvSpPr>
        <p:spPr/>
        <p:txBody>
          <a:bodyPr/>
          <a:lstStyle/>
          <a:p>
            <a:r>
              <a:rPr lang="en-US" dirty="0"/>
              <a:t>Pavement Condition</a:t>
            </a:r>
          </a:p>
          <a:p>
            <a:pPr lvl="1"/>
            <a:r>
              <a:rPr lang="en-US" dirty="0"/>
              <a:t>Check it</a:t>
            </a:r>
          </a:p>
          <a:p>
            <a:pPr lvl="1"/>
            <a:r>
              <a:rPr lang="en-US" dirty="0"/>
              <a:t>Fix it</a:t>
            </a:r>
          </a:p>
          <a:p>
            <a:r>
              <a:rPr lang="en-US" dirty="0"/>
              <a:t>Change SP to include semi automated application</a:t>
            </a:r>
          </a:p>
          <a:p>
            <a:r>
              <a:rPr lang="en-US" dirty="0"/>
              <a:t>Look at possibly changing the application system</a:t>
            </a:r>
          </a:p>
          <a:p>
            <a:pPr lvl="1"/>
            <a:r>
              <a:rPr lang="en-US" dirty="0"/>
              <a:t>Chip seal</a:t>
            </a:r>
          </a:p>
          <a:p>
            <a:pPr lvl="1"/>
            <a:r>
              <a:rPr lang="en-US" dirty="0"/>
              <a:t>Micro </a:t>
            </a:r>
          </a:p>
        </p:txBody>
      </p:sp>
      <p:sp>
        <p:nvSpPr>
          <p:cNvPr id="6" name="Content Placeholder 5">
            <a:extLst>
              <a:ext uri="{FF2B5EF4-FFF2-40B4-BE49-F238E27FC236}">
                <a16:creationId xmlns:a16="http://schemas.microsoft.com/office/drawing/2014/main" id="{B83FFF3E-0F04-F800-BED6-C036A2475EB4}"/>
              </a:ext>
            </a:extLst>
          </p:cNvPr>
          <p:cNvSpPr>
            <a:spLocks noGrp="1"/>
          </p:cNvSpPr>
          <p:nvPr>
            <p:ph sz="half" idx="2"/>
          </p:nvPr>
        </p:nvSpPr>
        <p:spPr/>
        <p:txBody>
          <a:bodyPr/>
          <a:lstStyle/>
          <a:p>
            <a:r>
              <a:rPr lang="en-US" dirty="0">
                <a:solidFill>
                  <a:srgbClr val="FF0000"/>
                </a:solidFill>
              </a:rPr>
              <a:t>Put a picture of the HFST underside</a:t>
            </a:r>
          </a:p>
        </p:txBody>
      </p:sp>
      <p:pic>
        <p:nvPicPr>
          <p:cNvPr id="3" name="Picture 2" descr="A picture containing mineral, rock, igneous rock, wall&#10;&#10;Description automatically generated">
            <a:extLst>
              <a:ext uri="{FF2B5EF4-FFF2-40B4-BE49-F238E27FC236}">
                <a16:creationId xmlns:a16="http://schemas.microsoft.com/office/drawing/2014/main" id="{BC8CB3FB-06FA-DC07-0271-64ADBAD3ECB4}"/>
              </a:ext>
            </a:extLst>
          </p:cNvPr>
          <p:cNvPicPr>
            <a:picLocks noChangeAspect="1"/>
          </p:cNvPicPr>
          <p:nvPr/>
        </p:nvPicPr>
        <p:blipFill rotWithShape="1">
          <a:blip r:embed="rId3">
            <a:extLst>
              <a:ext uri="{28A0092B-C50C-407E-A947-70E740481C1C}">
                <a14:useLocalDpi xmlns:a14="http://schemas.microsoft.com/office/drawing/2010/main" val="0"/>
              </a:ext>
            </a:extLst>
          </a:blip>
          <a:srcRect l="168" t="16966" r="1767" b="14067"/>
          <a:stretch/>
        </p:blipFill>
        <p:spPr>
          <a:xfrm>
            <a:off x="6573436" y="1524000"/>
            <a:ext cx="5200876" cy="3657600"/>
          </a:xfrm>
          <a:prstGeom prst="rect">
            <a:avLst/>
          </a:prstGeom>
        </p:spPr>
      </p:pic>
    </p:spTree>
    <p:extLst>
      <p:ext uri="{BB962C8B-B14F-4D97-AF65-F5344CB8AC3E}">
        <p14:creationId xmlns:p14="http://schemas.microsoft.com/office/powerpoint/2010/main" val="174644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59F368-C14A-3277-7AB0-48766CCE3166}"/>
              </a:ext>
            </a:extLst>
          </p:cNvPr>
          <p:cNvSpPr>
            <a:spLocks noGrp="1"/>
          </p:cNvSpPr>
          <p:nvPr>
            <p:ph type="title"/>
          </p:nvPr>
        </p:nvSpPr>
        <p:spPr/>
        <p:txBody>
          <a:bodyPr/>
          <a:lstStyle/>
          <a:p>
            <a:r>
              <a:rPr lang="en-US" dirty="0"/>
              <a:t>Epoxy Patching</a:t>
            </a:r>
          </a:p>
        </p:txBody>
      </p:sp>
      <p:sp>
        <p:nvSpPr>
          <p:cNvPr id="5" name="Content Placeholder 4">
            <a:extLst>
              <a:ext uri="{FF2B5EF4-FFF2-40B4-BE49-F238E27FC236}">
                <a16:creationId xmlns:a16="http://schemas.microsoft.com/office/drawing/2014/main" id="{159F40CC-ED2F-EE56-1E39-E48CAC5DA289}"/>
              </a:ext>
            </a:extLst>
          </p:cNvPr>
          <p:cNvSpPr>
            <a:spLocks noGrp="1"/>
          </p:cNvSpPr>
          <p:nvPr>
            <p:ph sz="half" idx="1"/>
          </p:nvPr>
        </p:nvSpPr>
        <p:spPr/>
        <p:txBody>
          <a:bodyPr/>
          <a:lstStyle/>
          <a:p>
            <a:r>
              <a:rPr lang="en-US" dirty="0">
                <a:solidFill>
                  <a:srgbClr val="FF0000"/>
                </a:solidFill>
              </a:rPr>
              <a:t>Put picture of epoxy patch</a:t>
            </a:r>
          </a:p>
        </p:txBody>
      </p:sp>
      <p:pic>
        <p:nvPicPr>
          <p:cNvPr id="7" name="Picture 6" descr="A picture containing food, indoor&#10;&#10;Description automatically generated">
            <a:extLst>
              <a:ext uri="{FF2B5EF4-FFF2-40B4-BE49-F238E27FC236}">
                <a16:creationId xmlns:a16="http://schemas.microsoft.com/office/drawing/2014/main" id="{FB5CE9B5-39AB-A753-7096-48167CBCB423}"/>
              </a:ext>
            </a:extLst>
          </p:cNvPr>
          <p:cNvPicPr>
            <a:picLocks noChangeAspect="1"/>
          </p:cNvPicPr>
          <p:nvPr/>
        </p:nvPicPr>
        <p:blipFill rotWithShape="1">
          <a:blip r:embed="rId3">
            <a:extLst>
              <a:ext uri="{28A0092B-C50C-407E-A947-70E740481C1C}">
                <a14:useLocalDpi xmlns:a14="http://schemas.microsoft.com/office/drawing/2010/main" val="0"/>
              </a:ext>
            </a:extLst>
          </a:blip>
          <a:srcRect l="-1" t="24527" r="-1080" b="22633"/>
          <a:stretch/>
        </p:blipFill>
        <p:spPr>
          <a:xfrm>
            <a:off x="2589212" y="1817510"/>
            <a:ext cx="9091601" cy="4752623"/>
          </a:xfrm>
          <a:prstGeom prst="rect">
            <a:avLst/>
          </a:prstGeom>
        </p:spPr>
      </p:pic>
    </p:spTree>
    <p:extLst>
      <p:ext uri="{BB962C8B-B14F-4D97-AF65-F5344CB8AC3E}">
        <p14:creationId xmlns:p14="http://schemas.microsoft.com/office/powerpoint/2010/main" val="343625906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Props1.xml><?xml version="1.0" encoding="utf-8"?>
<ds:datastoreItem xmlns:ds="http://schemas.openxmlformats.org/officeDocument/2006/customXml" ds:itemID="{17A24DB6-EF3F-4303-A974-63A7C1E00D67}"/>
</file>

<file path=customXml/itemProps2.xml><?xml version="1.0" encoding="utf-8"?>
<ds:datastoreItem xmlns:ds="http://schemas.openxmlformats.org/officeDocument/2006/customXml" ds:itemID="{250E9ED0-6391-4716-A8FD-AFF3A138812B}"/>
</file>

<file path=customXml/itemProps3.xml><?xml version="1.0" encoding="utf-8"?>
<ds:datastoreItem xmlns:ds="http://schemas.openxmlformats.org/officeDocument/2006/customXml" ds:itemID="{F0A0E65D-D8D1-44FB-9BFB-F243F4C2755E}"/>
</file>

<file path=docProps/app.xml><?xml version="1.0" encoding="utf-8"?>
<Properties xmlns="http://schemas.openxmlformats.org/officeDocument/2006/extended-properties" xmlns:vt="http://schemas.openxmlformats.org/officeDocument/2006/docPropsVTypes">
  <Template>Wisp</Template>
  <TotalTime>3840</TotalTime>
  <Words>2087</Words>
  <Application>Microsoft Office PowerPoint</Application>
  <PresentationFormat>Widescreen</PresentationFormat>
  <Paragraphs>166</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Century Gothic</vt:lpstr>
      <vt:lpstr>Google Sans</vt:lpstr>
      <vt:lpstr>Helvetica</vt:lpstr>
      <vt:lpstr>Lato</vt:lpstr>
      <vt:lpstr>Wingdings 3</vt:lpstr>
      <vt:lpstr>Wisp</vt:lpstr>
      <vt:lpstr>Sacrificial Surfaces: The Defenders of our Pavement Structure</vt:lpstr>
      <vt:lpstr>Pavement Preservation in a Nutshell</vt:lpstr>
      <vt:lpstr>Scrub Seal  </vt:lpstr>
      <vt:lpstr>First Scrub Seal – 10/14/2010 </vt:lpstr>
      <vt:lpstr>First Scrub Seal – 12/22/2010</vt:lpstr>
      <vt:lpstr>First Scrub Seal – 6/23/2011</vt:lpstr>
      <vt:lpstr>012238 – High Friction Surface Treatment aka The Ramp Job  </vt:lpstr>
      <vt:lpstr>HFST </vt:lpstr>
      <vt:lpstr>Epoxy Patching</vt:lpstr>
      <vt:lpstr>Failures?</vt:lpstr>
      <vt:lpstr>Microsurfacing  Hwy. 167</vt:lpstr>
      <vt:lpstr>PowerPoint Presentation</vt:lpstr>
      <vt:lpstr>PowerPoint Presentation</vt:lpstr>
      <vt:lpstr>PowerPoint Presentation</vt:lpstr>
      <vt:lpstr>Does “the pavement need more structure?”</vt:lpstr>
      <vt:lpstr>Names for the Top Layer of Pavement</vt:lpstr>
      <vt:lpstr>Sacrificial Surfaces: The Defenders of our Pavement Structure</vt:lpstr>
      <vt:lpstr>Example: Your Favorite Dress Shoes</vt:lpstr>
      <vt:lpstr>PowerPoint Presentation</vt:lpstr>
      <vt:lpstr>PowerPoint Presentation</vt:lpstr>
      <vt:lpstr>Moving Forward with System Preservation and Pavement Preservation</vt:lpstr>
      <vt:lpstr>FHWA Defines Perpetual Pavement as:</vt:lpstr>
      <vt:lpstr>To Mill or Not to Mill?  That is the Question</vt:lpstr>
      <vt:lpstr>Overlay or Mill?</vt:lpstr>
      <vt:lpstr>Overlay or Mill?</vt:lpstr>
      <vt:lpstr>Overlay or Mill?</vt:lpstr>
      <vt:lpstr>Overlay or Mill?</vt:lpstr>
      <vt:lpstr>Mill 2” or Mill 4”</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Sacrificial Surfaces: The Defenders of our Pavement Structure</dc:title>
  <dc:creator>Tamayo, Sarah A.</dc:creator>
  <cp:lastModifiedBy>Tamayo, Sarah A.</cp:lastModifiedBy>
  <cp:revision>26</cp:revision>
  <cp:lastPrinted>2023-05-19T20:38:39Z</cp:lastPrinted>
  <dcterms:created xsi:type="dcterms:W3CDTF">2023-05-16T14:07:42Z</dcterms:created>
  <dcterms:modified xsi:type="dcterms:W3CDTF">2023-05-22T20:17:20Z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0x010100604D448380806849915725CB97AB94DB</vt:lpwstr>
  </property>
</Properties>
</file>