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4" r:id="rId3"/>
    <p:sldId id="315" r:id="rId4"/>
    <p:sldId id="336" r:id="rId5"/>
    <p:sldId id="331" r:id="rId6"/>
    <p:sldId id="332" r:id="rId7"/>
    <p:sldId id="313" r:id="rId8"/>
    <p:sldId id="280" r:id="rId9"/>
    <p:sldId id="338" r:id="rId10"/>
    <p:sldId id="339" r:id="rId11"/>
    <p:sldId id="316" r:id="rId12"/>
    <p:sldId id="340" r:id="rId13"/>
    <p:sldId id="341" r:id="rId14"/>
    <p:sldId id="269" r:id="rId15"/>
    <p:sldId id="327" r:id="rId16"/>
    <p:sldId id="328" r:id="rId17"/>
    <p:sldId id="329" r:id="rId18"/>
    <p:sldId id="330" r:id="rId19"/>
    <p:sldId id="317" r:id="rId20"/>
    <p:sldId id="318" r:id="rId21"/>
    <p:sldId id="333" r:id="rId22"/>
    <p:sldId id="335" r:id="rId23"/>
    <p:sldId id="319" r:id="rId24"/>
    <p:sldId id="321" r:id="rId25"/>
    <p:sldId id="322" r:id="rId26"/>
    <p:sldId id="323" r:id="rId27"/>
    <p:sldId id="342" r:id="rId28"/>
    <p:sldId id="324" r:id="rId29"/>
    <p:sldId id="337" r:id="rId30"/>
    <p:sldId id="326" r:id="rId31"/>
    <p:sldId id="302" r:id="rId32"/>
    <p:sldId id="306" r:id="rId33"/>
    <p:sldId id="325" r:id="rId34"/>
    <p:sldId id="334" r:id="rId35"/>
    <p:sldId id="295" r:id="rId36"/>
    <p:sldId id="260" r:id="rId3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5963" autoAdjust="0"/>
  </p:normalViewPr>
  <p:slideViewPr>
    <p:cSldViewPr>
      <p:cViewPr varScale="1">
        <p:scale>
          <a:sx n="98" d="100"/>
          <a:sy n="98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1EC8E8D-2058-4A8C-AECD-261DE527C4EE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913DA6D-AB4E-43F7-879D-A5500CA68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0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937241A-8CCD-4EDE-974D-5E0EB48A92C1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3B6475B-737C-4588-929A-EA2CCAC2C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8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1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5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35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9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0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0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8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3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5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6475B-737C-4588-929A-EA2CCAC2CC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1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1517-62F7-48B1-B90C-9BA84135797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E187C-66E6-47E2-845D-D8DE074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14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-152400"/>
            <a:ext cx="5250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THE DATA</a:t>
            </a:r>
          </a:p>
          <a:p>
            <a:pPr algn="ctr"/>
            <a:r>
              <a:rPr lang="en-US" sz="72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BUFFET</a:t>
            </a:r>
            <a:endParaRPr lang="en-US" sz="5400" b="1" dirty="0">
              <a:ln w="12700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2385" y="6352365"/>
            <a:ext cx="237430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Sharon Hawkins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DOT – GIS and Mapping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158" y="5029200"/>
            <a:ext cx="82175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Our Appetite for Spatial</a:t>
            </a:r>
          </a:p>
          <a:p>
            <a:pPr algn="ctr"/>
            <a:r>
              <a:rPr lang="en-US" sz="32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Data Governance and Transparency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27427"/>
            <a:ext cx="1337876" cy="48237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3C43756-F24D-5B2D-0B12-1B405447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8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065"/>
                    </a14:imgEffect>
                    <a14:imgEffect>
                      <a14:saturation sa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1513"/>
            <a:ext cx="9144000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1149ACE1-EFCC-236D-91EA-47F1C494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9" y="2209800"/>
            <a:ext cx="1071714" cy="15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4A7DCED4-DDDC-1099-82BC-F25931D4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1071714" cy="15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DE423379-87E7-970F-D581-9CFF53A4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52" y="2209800"/>
            <a:ext cx="1071714" cy="15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B2E4159B-5185-D826-70B3-8A70FFDD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3" y="2209800"/>
            <a:ext cx="1071714" cy="15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E73EBB-B0D2-6ADA-5C67-A2693AD71E21}"/>
              </a:ext>
            </a:extLst>
          </p:cNvPr>
          <p:cNvSpPr txBox="1"/>
          <p:nvPr/>
        </p:nvSpPr>
        <p:spPr>
          <a:xfrm>
            <a:off x="1141802" y="2438400"/>
            <a:ext cx="85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F48793-5F62-2A4B-52D6-E49E391BDD62}"/>
              </a:ext>
            </a:extLst>
          </p:cNvPr>
          <p:cNvSpPr txBox="1"/>
          <p:nvPr/>
        </p:nvSpPr>
        <p:spPr>
          <a:xfrm>
            <a:off x="3062591" y="2438400"/>
            <a:ext cx="10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C7687B-ABA1-DE9E-51CA-AF8B3759D151}"/>
              </a:ext>
            </a:extLst>
          </p:cNvPr>
          <p:cNvSpPr txBox="1"/>
          <p:nvPr/>
        </p:nvSpPr>
        <p:spPr>
          <a:xfrm>
            <a:off x="5068161" y="2439450"/>
            <a:ext cx="11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40A385-0962-F8A6-5F76-164FB4D20848}"/>
              </a:ext>
            </a:extLst>
          </p:cNvPr>
          <p:cNvSpPr txBox="1"/>
          <p:nvPr/>
        </p:nvSpPr>
        <p:spPr>
          <a:xfrm>
            <a:off x="7258195" y="2424211"/>
            <a:ext cx="87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ASSETS</a:t>
            </a:r>
          </a:p>
        </p:txBody>
      </p:sp>
    </p:spTree>
    <p:extLst>
      <p:ext uri="{BB962C8B-B14F-4D97-AF65-F5344CB8AC3E}">
        <p14:creationId xmlns:p14="http://schemas.microsoft.com/office/powerpoint/2010/main" val="32507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talian and American Sunday Brunch @barPompi every sunday special offer at  €20,00 for 2 people! | Food, Breakfast, Breakfast buffet">
            <a:extLst>
              <a:ext uri="{FF2B5EF4-FFF2-40B4-BE49-F238E27FC236}">
                <a16:creationId xmlns:a16="http://schemas.microsoft.com/office/drawing/2014/main" id="{AF3DB651-4A9C-6D7E-A1ED-A854AACCA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6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4" b="15696"/>
          <a:stretch/>
        </p:blipFill>
        <p:spPr bwMode="auto">
          <a:xfrm>
            <a:off x="20" y="1"/>
            <a:ext cx="9143979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September Sunday Brunch - Cafe Manna">
            <a:extLst>
              <a:ext uri="{FF2B5EF4-FFF2-40B4-BE49-F238E27FC236}">
                <a16:creationId xmlns:a16="http://schemas.microsoft.com/office/drawing/2014/main" id="{24879B19-C48A-A7C8-63E0-6348B7B3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5245"/>
            <a:ext cx="2362200" cy="16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8556746-3B7D-EE66-E340-5879399A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73122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0F796975-298F-F82C-CB7B-A75BD3C8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29">
            <a:off x="323679" y="747306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5F7B6-ACC7-6FBB-98CC-A74BF8180C72}"/>
              </a:ext>
            </a:extLst>
          </p:cNvPr>
          <p:cNvSpPr txBox="1"/>
          <p:nvPr/>
        </p:nvSpPr>
        <p:spPr>
          <a:xfrm rot="19867129">
            <a:off x="-127407" y="780323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05FCF42D-460E-DE68-FEF0-E6A95E95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712">
            <a:off x="6938865" y="381761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AE4B6A-E27E-FC3F-3212-E4D40383EB2C}"/>
              </a:ext>
            </a:extLst>
          </p:cNvPr>
          <p:cNvSpPr txBox="1"/>
          <p:nvPr/>
        </p:nvSpPr>
        <p:spPr>
          <a:xfrm rot="1569712">
            <a:off x="6771058" y="639387"/>
            <a:ext cx="15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3A9EE-D6EC-0BB5-3F6D-D9F44DC0AF36}"/>
              </a:ext>
            </a:extLst>
          </p:cNvPr>
          <p:cNvSpPr txBox="1"/>
          <p:nvPr/>
        </p:nvSpPr>
        <p:spPr>
          <a:xfrm rot="19867129">
            <a:off x="3662522" y="842678"/>
            <a:ext cx="15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NPMRDS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9320A-CAE8-3ACB-10FD-7B5A5D9E2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8" y="2801194"/>
            <a:ext cx="9144000" cy="3971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FBA0D-425A-2668-67C2-F5A83ECA7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398" y="2818920"/>
            <a:ext cx="8282202" cy="39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Opals Confectionery &amp; Bakery | Turning Stone Resort Casino">
            <a:extLst>
              <a:ext uri="{FF2B5EF4-FFF2-40B4-BE49-F238E27FC236}">
                <a16:creationId xmlns:a16="http://schemas.microsoft.com/office/drawing/2014/main" id="{E46B0A21-1B9C-56E1-DD09-A9CAC972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1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981200"/>
            <a:ext cx="8839200" cy="30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ere is always room for dessert. / 6&quot;x6&quot; Reclaimed Wood Sign | Second  Nature by Hand">
            <a:extLst>
              <a:ext uri="{FF2B5EF4-FFF2-40B4-BE49-F238E27FC236}">
                <a16:creationId xmlns:a16="http://schemas.microsoft.com/office/drawing/2014/main" id="{38ED673B-3801-B733-9C9B-BBB86431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25" y="1447800"/>
            <a:ext cx="2338081" cy="23380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F4768F3-7F4C-A1F6-6863-018F5E6E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51" y="1570406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216C5-7BE9-FAE6-1BE0-847EFB1062A5}"/>
              </a:ext>
            </a:extLst>
          </p:cNvPr>
          <p:cNvSpPr txBox="1"/>
          <p:nvPr/>
        </p:nvSpPr>
        <p:spPr>
          <a:xfrm>
            <a:off x="3104673" y="1623044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Drawer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1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D5216C5-7BE9-FAE6-1BE0-847EFB1062A5}"/>
              </a:ext>
            </a:extLst>
          </p:cNvPr>
          <p:cNvSpPr txBox="1"/>
          <p:nvPr/>
        </p:nvSpPr>
        <p:spPr>
          <a:xfrm>
            <a:off x="3104673" y="3299444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Drawer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3F8D6-CAA3-A6B6-C66E-1F5B9784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2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Opals Confectionery &amp; Bakery | Turning Stone Resort Casino">
            <a:extLst>
              <a:ext uri="{FF2B5EF4-FFF2-40B4-BE49-F238E27FC236}">
                <a16:creationId xmlns:a16="http://schemas.microsoft.com/office/drawing/2014/main" id="{E46B0A21-1B9C-56E1-DD09-A9CAC972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1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657600"/>
            <a:ext cx="8839200" cy="30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ere is always room for dessert. / 6&quot;x6&quot; Reclaimed Wood Sign | Second  Nature by Hand">
            <a:extLst>
              <a:ext uri="{FF2B5EF4-FFF2-40B4-BE49-F238E27FC236}">
                <a16:creationId xmlns:a16="http://schemas.microsoft.com/office/drawing/2014/main" id="{38ED673B-3801-B733-9C9B-BBB86431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25" y="3124200"/>
            <a:ext cx="2338081" cy="23380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F4768F3-7F4C-A1F6-6863-018F5E6E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51" y="3246806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216C5-7BE9-FAE6-1BE0-847EFB1062A5}"/>
              </a:ext>
            </a:extLst>
          </p:cNvPr>
          <p:cNvSpPr txBox="1"/>
          <p:nvPr/>
        </p:nvSpPr>
        <p:spPr>
          <a:xfrm>
            <a:off x="3104673" y="3299444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Drawer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F91FA-17B4-48A9-C143-C77DB7702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5" b="24324"/>
          <a:stretch/>
        </p:blipFill>
        <p:spPr>
          <a:xfrm>
            <a:off x="2624137" y="293039"/>
            <a:ext cx="3895725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110EA-DC92-6423-8C03-D9171DC27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0" y="0"/>
            <a:ext cx="89944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936E6-A4FF-DCC5-7019-BA3A8B248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1620"/>
            <a:ext cx="9144000" cy="57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Vegas Vacation Buffet&quot; Poster for Sale by barrelroll909 | Redbubble">
            <a:extLst>
              <a:ext uri="{FF2B5EF4-FFF2-40B4-BE49-F238E27FC236}">
                <a16:creationId xmlns:a16="http://schemas.microsoft.com/office/drawing/2014/main" id="{19B0CE59-01EE-5705-B660-A112D20F5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6666" r="13333" b="6666"/>
          <a:stretch/>
        </p:blipFill>
        <p:spPr bwMode="auto">
          <a:xfrm>
            <a:off x="1769991" y="111069"/>
            <a:ext cx="5614924" cy="66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wirling Eddie - Imgflip">
            <a:extLst>
              <a:ext uri="{FF2B5EF4-FFF2-40B4-BE49-F238E27FC236}">
                <a16:creationId xmlns:a16="http://schemas.microsoft.com/office/drawing/2014/main" id="{D7048D21-557F-3A67-450B-9D96C8B8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31">
            <a:off x="6594371" y="269773"/>
            <a:ext cx="1771650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74AE5-BCD7-959B-2BF8-8E7B52194679}"/>
              </a:ext>
            </a:extLst>
          </p:cNvPr>
          <p:cNvSpPr txBox="1"/>
          <p:nvPr/>
        </p:nvSpPr>
        <p:spPr>
          <a:xfrm>
            <a:off x="381000" y="1524000"/>
            <a:ext cx="865801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DATA </a:t>
            </a:r>
          </a:p>
          <a:p>
            <a:pPr algn="ctr"/>
            <a:r>
              <a:rPr lang="en-US" sz="115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INDIGESTION</a:t>
            </a:r>
            <a:endParaRPr lang="en-US" sz="8800" b="1" dirty="0">
              <a:solidFill>
                <a:srgbClr val="C00000"/>
              </a:solidFill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82 Indigestion Funny Images, Stock Photos &amp; Vectors | Shutterstock">
            <a:extLst>
              <a:ext uri="{FF2B5EF4-FFF2-40B4-BE49-F238E27FC236}">
                <a16:creationId xmlns:a16="http://schemas.microsoft.com/office/drawing/2014/main" id="{92A91FB3-30CE-087D-B707-A074FB5D5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9"/>
                    </a14:imgEffect>
                    <a14:imgEffect>
                      <a14:saturation sa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15714" r="29487" b="21429"/>
          <a:stretch/>
        </p:blipFill>
        <p:spPr bwMode="auto">
          <a:xfrm>
            <a:off x="3505200" y="685800"/>
            <a:ext cx="2133600" cy="23469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90B3D-B47E-3AF7-6269-CBED750403BC}"/>
              </a:ext>
            </a:extLst>
          </p:cNvPr>
          <p:cNvSpPr txBox="1"/>
          <p:nvPr/>
        </p:nvSpPr>
        <p:spPr>
          <a:xfrm>
            <a:off x="2478507" y="0"/>
            <a:ext cx="5852826" cy="929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Gill Sans Ultra Bold Condensed" panose="020B0A06020104020203" pitchFamily="34" charset="0"/>
                <a:ea typeface="+mj-ea"/>
                <a:cs typeface="+mj-cs"/>
              </a:rPr>
              <a:t>DATA INDIGESTION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3DAD7-2CA6-33A1-D342-41BD3DAD6FF0}"/>
              </a:ext>
            </a:extLst>
          </p:cNvPr>
          <p:cNvSpPr txBox="1"/>
          <p:nvPr/>
        </p:nvSpPr>
        <p:spPr>
          <a:xfrm>
            <a:off x="914400" y="4038600"/>
            <a:ext cx="76200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How Many Access Databases are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 on A</a:t>
            </a:r>
            <a:r>
              <a:rPr lang="en-US" b="1" dirty="0">
                <a:latin typeface="Arial Black" panose="020B0A04020102020204" pitchFamily="34" charset="0"/>
                <a:ea typeface="+mj-ea"/>
                <a:cs typeface="+mj-cs"/>
              </a:rPr>
              <a:t>R</a:t>
            </a: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DOT’s Network?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B6C8A-14D8-814D-741A-BD2A59467CB8}"/>
              </a:ext>
            </a:extLst>
          </p:cNvPr>
          <p:cNvSpPr txBox="1"/>
          <p:nvPr/>
        </p:nvSpPr>
        <p:spPr>
          <a:xfrm>
            <a:off x="3739079" y="2923522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IT DIVISION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93248-D6DF-0A38-A843-306F2BF3F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128" y="5172075"/>
            <a:ext cx="1005744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09AC2-3B94-1DD7-D2FA-C473AEA69C86}"/>
              </a:ext>
            </a:extLst>
          </p:cNvPr>
          <p:cNvSpPr txBox="1"/>
          <p:nvPr/>
        </p:nvSpPr>
        <p:spPr>
          <a:xfrm>
            <a:off x="800100" y="1596957"/>
            <a:ext cx="76200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Arial Black" panose="020B0A04020102020204" pitchFamily="34" charset="0"/>
                <a:ea typeface="+mj-ea"/>
                <a:cs typeface="+mj-cs"/>
              </a:rPr>
              <a:t>365,000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CBC9-239E-9288-33A3-016F1485A260}"/>
              </a:ext>
            </a:extLst>
          </p:cNvPr>
          <p:cNvSpPr txBox="1"/>
          <p:nvPr/>
        </p:nvSpPr>
        <p:spPr>
          <a:xfrm>
            <a:off x="304800" y="5029200"/>
            <a:ext cx="86106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Arial Black" panose="020B0A04020102020204" pitchFamily="34" charset="0"/>
                <a:ea typeface="+mj-ea"/>
                <a:cs typeface="+mj-cs"/>
              </a:rPr>
              <a:t>279,000 or 76.5% of those have not been utilized in over 5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FF6A4-D9C5-6A08-58E6-3877E322892A}"/>
              </a:ext>
            </a:extLst>
          </p:cNvPr>
          <p:cNvSpPr txBox="1"/>
          <p:nvPr/>
        </p:nvSpPr>
        <p:spPr>
          <a:xfrm>
            <a:off x="330740" y="3048000"/>
            <a:ext cx="86106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Arial Black" panose="020B0A04020102020204" pitchFamily="34" charset="0"/>
                <a:ea typeface="+mj-ea"/>
                <a:cs typeface="+mj-cs"/>
              </a:rPr>
              <a:t>Equals 120 Access Databases per A</a:t>
            </a: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R</a:t>
            </a:r>
            <a:r>
              <a:rPr lang="en-US" sz="4000" b="1" dirty="0">
                <a:latin typeface="Arial Black" panose="020B0A04020102020204" pitchFamily="34" charset="0"/>
                <a:ea typeface="+mj-ea"/>
                <a:cs typeface="+mj-cs"/>
              </a:rPr>
              <a:t>DOT employee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4FC88-D6C9-A900-ABBE-D57D7895E053}"/>
              </a:ext>
            </a:extLst>
          </p:cNvPr>
          <p:cNvSpPr txBox="1"/>
          <p:nvPr/>
        </p:nvSpPr>
        <p:spPr>
          <a:xfrm>
            <a:off x="2478507" y="0"/>
            <a:ext cx="5852826" cy="929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Gill Sans Ultra Bold Condensed" panose="020B0A06020104020203" pitchFamily="34" charset="0"/>
                <a:ea typeface="+mj-ea"/>
                <a:cs typeface="+mj-cs"/>
              </a:rPr>
              <a:t>DATA INDIGESTION</a:t>
            </a:r>
          </a:p>
        </p:txBody>
      </p:sp>
    </p:spTree>
    <p:extLst>
      <p:ext uri="{BB962C8B-B14F-4D97-AF65-F5344CB8AC3E}">
        <p14:creationId xmlns:p14="http://schemas.microsoft.com/office/powerpoint/2010/main" val="3093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33DAD7-2CA6-33A1-D342-41BD3DAD6FF0}"/>
              </a:ext>
            </a:extLst>
          </p:cNvPr>
          <p:cNvSpPr txBox="1"/>
          <p:nvPr/>
        </p:nvSpPr>
        <p:spPr>
          <a:xfrm>
            <a:off x="544939" y="1626141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Total Amount of Data Stored on the A</a:t>
            </a:r>
            <a:r>
              <a:rPr lang="en-US" sz="2400" b="1" dirty="0">
                <a:latin typeface="Arial Black" panose="020B0A04020102020204" pitchFamily="34" charset="0"/>
                <a:ea typeface="+mj-ea"/>
                <a:cs typeface="+mj-cs"/>
              </a:rPr>
              <a:t>R</a:t>
            </a: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DOT Network in Terabytes (TB)?</a:t>
            </a:r>
          </a:p>
        </p:txBody>
      </p:sp>
      <p:pic>
        <p:nvPicPr>
          <p:cNvPr id="12290" name="Picture 2" descr="sizes">
            <a:extLst>
              <a:ext uri="{FF2B5EF4-FFF2-40B4-BE49-F238E27FC236}">
                <a16:creationId xmlns:a16="http://schemas.microsoft.com/office/drawing/2014/main" id="{F966F410-2256-5F4F-5E4F-7956AACE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4331863" cy="27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A532C-8A01-D161-7618-B18B8268EBCE}"/>
              </a:ext>
            </a:extLst>
          </p:cNvPr>
          <p:cNvSpPr txBox="1"/>
          <p:nvPr/>
        </p:nvSpPr>
        <p:spPr>
          <a:xfrm>
            <a:off x="4500476" y="4022042"/>
            <a:ext cx="46682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Terabyte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3.6 Million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300 Hours of Quality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1,000 copies of Encyclopedia Britannica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0D44B-BD69-E32D-D524-E91E9503396E}"/>
              </a:ext>
            </a:extLst>
          </p:cNvPr>
          <p:cNvSpPr txBox="1"/>
          <p:nvPr/>
        </p:nvSpPr>
        <p:spPr>
          <a:xfrm>
            <a:off x="2478507" y="0"/>
            <a:ext cx="5852826" cy="929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Gill Sans Ultra Bold Condensed" panose="020B0A06020104020203" pitchFamily="34" charset="0"/>
                <a:ea typeface="+mj-ea"/>
                <a:cs typeface="+mj-cs"/>
              </a:rPr>
              <a:t>DATA INDIGESTION</a:t>
            </a:r>
          </a:p>
        </p:txBody>
      </p:sp>
    </p:spTree>
    <p:extLst>
      <p:ext uri="{BB962C8B-B14F-4D97-AF65-F5344CB8AC3E}">
        <p14:creationId xmlns:p14="http://schemas.microsoft.com/office/powerpoint/2010/main" val="16707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09AC2-3B94-1DD7-D2FA-C473AEA69C86}"/>
              </a:ext>
            </a:extLst>
          </p:cNvPr>
          <p:cNvSpPr txBox="1"/>
          <p:nvPr/>
        </p:nvSpPr>
        <p:spPr>
          <a:xfrm>
            <a:off x="800100" y="1295400"/>
            <a:ext cx="76200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Arial Black" panose="020B0A04020102020204" pitchFamily="34" charset="0"/>
                <a:ea typeface="+mj-ea"/>
                <a:cs typeface="+mj-cs"/>
              </a:rPr>
              <a:t>843.4 TB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CBC9-239E-9288-33A3-016F1485A260}"/>
              </a:ext>
            </a:extLst>
          </p:cNvPr>
          <p:cNvSpPr txBox="1"/>
          <p:nvPr/>
        </p:nvSpPr>
        <p:spPr>
          <a:xfrm>
            <a:off x="304800" y="2667000"/>
            <a:ext cx="86106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Arial Black" panose="020B0A04020102020204" pitchFamily="34" charset="0"/>
                <a:ea typeface="+mj-ea"/>
                <a:cs typeface="+mj-cs"/>
              </a:rPr>
              <a:t>411 TB or 48.7% of that data has not been utilized in over 5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5A81-E0C2-E995-2821-FE24272C9472}"/>
              </a:ext>
            </a:extLst>
          </p:cNvPr>
          <p:cNvSpPr txBox="1"/>
          <p:nvPr/>
        </p:nvSpPr>
        <p:spPr>
          <a:xfrm>
            <a:off x="2478507" y="0"/>
            <a:ext cx="5852826" cy="929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Gill Sans Ultra Bold Condensed" panose="020B0A06020104020203" pitchFamily="34" charset="0"/>
                <a:ea typeface="+mj-ea"/>
                <a:cs typeface="+mj-cs"/>
              </a:rPr>
              <a:t>DATA INDIGESTION</a:t>
            </a:r>
          </a:p>
        </p:txBody>
      </p:sp>
      <p:pic>
        <p:nvPicPr>
          <p:cNvPr id="9" name="Picture 2" descr="582 Indigestion Funny Images, Stock Photos &amp; Vectors | Shutterstock">
            <a:extLst>
              <a:ext uri="{FF2B5EF4-FFF2-40B4-BE49-F238E27FC236}">
                <a16:creationId xmlns:a16="http://schemas.microsoft.com/office/drawing/2014/main" id="{1FCB78DB-8866-5E6D-7880-477DC1F30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9"/>
                    </a14:imgEffect>
                    <a14:imgEffect>
                      <a14:saturation sa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15714" r="29487" b="21429"/>
          <a:stretch/>
        </p:blipFill>
        <p:spPr bwMode="auto">
          <a:xfrm>
            <a:off x="3505200" y="4495800"/>
            <a:ext cx="2133600" cy="23469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7"/>
            <a:ext cx="9144000" cy="62092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71800" y="5105400"/>
            <a:ext cx="0" cy="1066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71800" y="6172200"/>
            <a:ext cx="228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41429" y="3497548"/>
            <a:ext cx="134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38600" y="4425452"/>
            <a:ext cx="0" cy="1066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38600" y="5492252"/>
            <a:ext cx="228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19152" y="2868802"/>
            <a:ext cx="1803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DUPLICATION OF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EFFORT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251938" y="3701137"/>
            <a:ext cx="0" cy="1066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51938" y="4767937"/>
            <a:ext cx="228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33800" y="2000735"/>
            <a:ext cx="192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DOCUMENTATION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623538" y="2819003"/>
            <a:ext cx="0" cy="1066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3538" y="3885803"/>
            <a:ext cx="228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41997" y="1220860"/>
            <a:ext cx="153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ACCESSIBILITY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7848600" y="1752203"/>
            <a:ext cx="23445" cy="11433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65005" y="709134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E259E-D38C-9051-9C86-FE23A3B37CC4}"/>
              </a:ext>
            </a:extLst>
          </p:cNvPr>
          <p:cNvSpPr txBox="1"/>
          <p:nvPr/>
        </p:nvSpPr>
        <p:spPr>
          <a:xfrm>
            <a:off x="-76200" y="6684290"/>
            <a:ext cx="59787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https://www.christianpost.com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7FECC-6AD7-6CED-4075-50F014162DEC}"/>
              </a:ext>
            </a:extLst>
          </p:cNvPr>
          <p:cNvSpPr txBox="1"/>
          <p:nvPr/>
        </p:nvSpPr>
        <p:spPr>
          <a:xfrm>
            <a:off x="2584938" y="64555"/>
            <a:ext cx="5334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038FC6-CA53-257A-0AA0-33FC589F0A4A}"/>
              </a:ext>
            </a:extLst>
          </p:cNvPr>
          <p:cNvSpPr txBox="1"/>
          <p:nvPr/>
        </p:nvSpPr>
        <p:spPr>
          <a:xfrm>
            <a:off x="3184673" y="6030397"/>
            <a:ext cx="444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Field Names, Data Types, Accuracy, Attributes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2E4C2-D105-1BED-2DA5-5E3D7D4F3F70}"/>
              </a:ext>
            </a:extLst>
          </p:cNvPr>
          <p:cNvSpPr txBox="1"/>
          <p:nvPr/>
        </p:nvSpPr>
        <p:spPr>
          <a:xfrm>
            <a:off x="4207328" y="5323656"/>
            <a:ext cx="260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Authoritative Source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11A4-F316-482A-DDD9-8A72F94802B9}"/>
              </a:ext>
            </a:extLst>
          </p:cNvPr>
          <p:cNvSpPr txBox="1"/>
          <p:nvPr/>
        </p:nvSpPr>
        <p:spPr>
          <a:xfrm>
            <a:off x="5458426" y="4572466"/>
            <a:ext cx="307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Catalog/Data Dictionaries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D6676-6B49-28F6-DD7E-FF0377E40FDD}"/>
              </a:ext>
            </a:extLst>
          </p:cNvPr>
          <p:cNvSpPr txBox="1"/>
          <p:nvPr/>
        </p:nvSpPr>
        <p:spPr>
          <a:xfrm>
            <a:off x="6779469" y="3712023"/>
            <a:ext cx="191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Where’s the Data?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9CA07-D602-D54C-E962-EA5515B3955C}"/>
              </a:ext>
            </a:extLst>
          </p:cNvPr>
          <p:cNvSpPr txBox="1"/>
          <p:nvPr/>
        </p:nvSpPr>
        <p:spPr>
          <a:xfrm>
            <a:off x="7432703" y="2822635"/>
            <a:ext cx="16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Discussing Data</a:t>
            </a:r>
          </a:p>
        </p:txBody>
      </p:sp>
    </p:spTree>
    <p:extLst>
      <p:ext uri="{BB962C8B-B14F-4D97-AF65-F5344CB8AC3E}">
        <p14:creationId xmlns:p14="http://schemas.microsoft.com/office/powerpoint/2010/main" val="2073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5" grpId="0"/>
      <p:bldP spid="28" grpId="0"/>
      <p:bldP spid="9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37159"/>
            <a:ext cx="5852826" cy="9296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Arial Black" panose="020B0A04020102020204" pitchFamily="34" charset="0"/>
                <a:ea typeface="+mj-ea"/>
                <a:cs typeface="+mj-cs"/>
              </a:rPr>
              <a:t>Presentation Agenda</a:t>
            </a:r>
          </a:p>
        </p:txBody>
      </p:sp>
      <p:pic>
        <p:nvPicPr>
          <p:cNvPr id="1028" name="Picture 4" descr="On the Menu | Food | Download Youth Ministry">
            <a:extLst>
              <a:ext uri="{FF2B5EF4-FFF2-40B4-BE49-F238E27FC236}">
                <a16:creationId xmlns:a16="http://schemas.microsoft.com/office/drawing/2014/main" id="{E48D27D3-832C-91AB-E6AF-829F71E3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r="16244" b="-2"/>
          <a:stretch/>
        </p:blipFill>
        <p:spPr bwMode="auto">
          <a:xfrm>
            <a:off x="-8255" y="4433713"/>
            <a:ext cx="3124180" cy="2424287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1066A-4D4F-598A-4391-508AF4A0A976}"/>
              </a:ext>
            </a:extLst>
          </p:cNvPr>
          <p:cNvSpPr txBox="1"/>
          <p:nvPr/>
        </p:nvSpPr>
        <p:spPr>
          <a:xfrm>
            <a:off x="533400" y="1039238"/>
            <a:ext cx="8382000" cy="5445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The Wide Variety of Data at A</a:t>
            </a:r>
            <a:r>
              <a:rPr lang="en-US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R</a:t>
            </a: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DOT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ln w="12700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Remembering Our Data Challenges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n w="12700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New on the Menu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ln w="12700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  <a:p>
            <a:pPr marL="182880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Developing the Recipe for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                Data Governance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ln w="12700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  <a:p>
            <a:pPr marL="2857500" lvl="5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2700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Celebrating Each Step</a:t>
            </a:r>
          </a:p>
          <a:p>
            <a:pPr marL="1943100" lvl="3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n w="12700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ln w="12700">
                <a:solidFill>
                  <a:schemeClr val="bg1"/>
                </a:solidFill>
              </a:ln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ln w="127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991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18242"/>
            <a:ext cx="8077200" cy="542151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762000" y="2209800"/>
            <a:ext cx="72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7400" y="1295400"/>
            <a:ext cx="72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0" y="1004472"/>
            <a:ext cx="72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81068" y="972234"/>
            <a:ext cx="72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2195146"/>
            <a:ext cx="72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51AB6-6F14-3A9A-2953-1B70AD03227A}"/>
              </a:ext>
            </a:extLst>
          </p:cNvPr>
          <p:cNvSpPr txBox="1"/>
          <p:nvPr/>
        </p:nvSpPr>
        <p:spPr>
          <a:xfrm>
            <a:off x="2584938" y="64555"/>
            <a:ext cx="5334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 Challenges</a:t>
            </a:r>
          </a:p>
        </p:txBody>
      </p:sp>
    </p:spTree>
    <p:extLst>
      <p:ext uri="{BB962C8B-B14F-4D97-AF65-F5344CB8AC3E}">
        <p14:creationId xmlns:p14="http://schemas.microsoft.com/office/powerpoint/2010/main" val="31890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22+ Blank Menus Templates in AI | MS Word | Pages | PSD | Publisher |  PDF">
            <a:extLst>
              <a:ext uri="{FF2B5EF4-FFF2-40B4-BE49-F238E27FC236}">
                <a16:creationId xmlns:a16="http://schemas.microsoft.com/office/drawing/2014/main" id="{389C3A26-3701-29FD-CF57-A378A0331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5038"/>
          <a:stretch/>
        </p:blipFill>
        <p:spPr bwMode="auto">
          <a:xfrm>
            <a:off x="13349" y="0"/>
            <a:ext cx="9143979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w Corner Label transparent PNG - StickPNG">
            <a:extLst>
              <a:ext uri="{FF2B5EF4-FFF2-40B4-BE49-F238E27FC236}">
                <a16:creationId xmlns:a16="http://schemas.microsoft.com/office/drawing/2014/main" id="{7120E0FC-FA7C-8C8D-39FA-F670ECB4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082"/>
            <a:ext cx="1487016" cy="14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251B3-6263-61F2-B358-0B3E98003100}"/>
              </a:ext>
            </a:extLst>
          </p:cNvPr>
          <p:cNvSpPr txBox="1"/>
          <p:nvPr/>
        </p:nvSpPr>
        <p:spPr>
          <a:xfrm>
            <a:off x="3181908" y="877006"/>
            <a:ext cx="250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A</a:t>
            </a:r>
            <a:r>
              <a:rPr lang="en-US" sz="1400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R</a:t>
            </a:r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DOT Efficiency Study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Recommendation 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80079E-3346-C02C-7CEC-339C78D42B42}"/>
              </a:ext>
            </a:extLst>
          </p:cNvPr>
          <p:cNvSpPr txBox="1"/>
          <p:nvPr/>
        </p:nvSpPr>
        <p:spPr>
          <a:xfrm>
            <a:off x="2385881" y="6113851"/>
            <a:ext cx="5334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New on the Menu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9D98E-859D-05C7-4B7C-86BE29D461B4}"/>
              </a:ext>
            </a:extLst>
          </p:cNvPr>
          <p:cNvSpPr txBox="1"/>
          <p:nvPr/>
        </p:nvSpPr>
        <p:spPr>
          <a:xfrm>
            <a:off x="2805555" y="1523337"/>
            <a:ext cx="326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Key Performance Indicators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(Performance Measures)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971D0-8D63-7B67-0D49-E56D33ADF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561" y="2204280"/>
            <a:ext cx="3190875" cy="572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23A19-6F1C-C31F-A1CE-990CEB76106D}"/>
              </a:ext>
            </a:extLst>
          </p:cNvPr>
          <p:cNvSpPr txBox="1"/>
          <p:nvPr/>
        </p:nvSpPr>
        <p:spPr>
          <a:xfrm>
            <a:off x="3523250" y="3294665"/>
            <a:ext cx="183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Bridges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Pavement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Safety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Program Funding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3A67C-DF64-F343-C79E-FBF9472DC397}"/>
              </a:ext>
            </a:extLst>
          </p:cNvPr>
          <p:cNvSpPr txBox="1"/>
          <p:nvPr/>
        </p:nvSpPr>
        <p:spPr>
          <a:xfrm>
            <a:off x="3525688" y="2918650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Choose from:</a:t>
            </a:r>
          </a:p>
        </p:txBody>
      </p:sp>
    </p:spTree>
    <p:extLst>
      <p:ext uri="{BB962C8B-B14F-4D97-AF65-F5344CB8AC3E}">
        <p14:creationId xmlns:p14="http://schemas.microsoft.com/office/powerpoint/2010/main" val="35685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6C9DA-3FCB-C851-025E-1C883263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93" y="533400"/>
            <a:ext cx="4709138" cy="20131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7"/>
            <a:ext cx="5674724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C27BF-88F8-CA22-E3AC-1F278D21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0" y="3959867"/>
            <a:ext cx="5434674" cy="24863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61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967A4-8290-8730-B4E0-95665D16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113" y="433244"/>
            <a:ext cx="2486605" cy="32189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3862989"/>
            <a:ext cx="3469276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495BD2-7D3D-0D47-4CE3-BB2539E23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61" y="4419600"/>
            <a:ext cx="2379534" cy="23676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3D654C-4DFD-E15E-D0E3-A012A5898F29}"/>
              </a:ext>
            </a:extLst>
          </p:cNvPr>
          <p:cNvSpPr txBox="1"/>
          <p:nvPr/>
        </p:nvSpPr>
        <p:spPr>
          <a:xfrm>
            <a:off x="2177676" y="82034"/>
            <a:ext cx="1387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Arial Black" panose="020B0A04020102020204" pitchFamily="34" charset="0"/>
                <a:ea typeface="+mj-ea"/>
                <a:cs typeface="+mj-cs"/>
              </a:rPr>
              <a:t>Virginia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5062F-113E-6D6C-74B2-9E41AA29BB56}"/>
              </a:ext>
            </a:extLst>
          </p:cNvPr>
          <p:cNvSpPr txBox="1"/>
          <p:nvPr/>
        </p:nvSpPr>
        <p:spPr>
          <a:xfrm>
            <a:off x="6761421" y="70763"/>
            <a:ext cx="1387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Arial Black" panose="020B0A04020102020204" pitchFamily="34" charset="0"/>
                <a:ea typeface="+mj-ea"/>
                <a:cs typeface="+mj-cs"/>
              </a:rPr>
              <a:t>Missouri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446306-11BC-5EC8-CB21-CAA5106B05D8}"/>
              </a:ext>
            </a:extLst>
          </p:cNvPr>
          <p:cNvSpPr txBox="1"/>
          <p:nvPr/>
        </p:nvSpPr>
        <p:spPr>
          <a:xfrm>
            <a:off x="2081040" y="3537310"/>
            <a:ext cx="1728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Arial Black" panose="020B0A04020102020204" pitchFamily="34" charset="0"/>
                <a:ea typeface="+mj-ea"/>
                <a:cs typeface="+mj-cs"/>
              </a:rPr>
              <a:t>Minnesota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268647-E1E7-3034-B38F-CC37C679BE88}"/>
              </a:ext>
            </a:extLst>
          </p:cNvPr>
          <p:cNvSpPr txBox="1"/>
          <p:nvPr/>
        </p:nvSpPr>
        <p:spPr>
          <a:xfrm>
            <a:off x="7012157" y="4050268"/>
            <a:ext cx="1728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Arial Black" panose="020B0A04020102020204" pitchFamily="34" charset="0"/>
                <a:ea typeface="+mj-ea"/>
                <a:cs typeface="+mj-cs"/>
              </a:rPr>
              <a:t>Florida</a:t>
            </a:r>
          </a:p>
        </p:txBody>
      </p:sp>
    </p:spTree>
    <p:extLst>
      <p:ext uri="{BB962C8B-B14F-4D97-AF65-F5344CB8AC3E}">
        <p14:creationId xmlns:p14="http://schemas.microsoft.com/office/powerpoint/2010/main" val="17137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FREE 22+ Blank Menus Templates in AI | MS Word | Pages | PSD | Publisher |  PDF">
            <a:extLst>
              <a:ext uri="{FF2B5EF4-FFF2-40B4-BE49-F238E27FC236}">
                <a16:creationId xmlns:a16="http://schemas.microsoft.com/office/drawing/2014/main" id="{389C3A26-3701-29FD-CF57-A378A0331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5038"/>
          <a:stretch/>
        </p:blipFill>
        <p:spPr bwMode="auto">
          <a:xfrm>
            <a:off x="13329" y="-60390"/>
            <a:ext cx="9143979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7178" name="Freeform: Shape 7177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9" name="Freeform: Shape 7178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0" name="Freeform: Shape 7179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7181" name="Freeform: Shape 718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7172" name="Picture 4" descr="New Corner Label transparent PNG - StickPNG">
            <a:extLst>
              <a:ext uri="{FF2B5EF4-FFF2-40B4-BE49-F238E27FC236}">
                <a16:creationId xmlns:a16="http://schemas.microsoft.com/office/drawing/2014/main" id="{7120E0FC-FA7C-8C8D-39FA-F670ECB4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08" y="0"/>
            <a:ext cx="1487016" cy="14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A31245-8292-366C-D6D2-5CB3271811CB}"/>
              </a:ext>
            </a:extLst>
          </p:cNvPr>
          <p:cNvSpPr txBox="1"/>
          <p:nvPr/>
        </p:nvSpPr>
        <p:spPr>
          <a:xfrm>
            <a:off x="2971800" y="920082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Data Survey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80079E-3346-C02C-7CEC-339C78D42B42}"/>
              </a:ext>
            </a:extLst>
          </p:cNvPr>
          <p:cNvSpPr txBox="1"/>
          <p:nvPr/>
        </p:nvSpPr>
        <p:spPr>
          <a:xfrm>
            <a:off x="2385881" y="6113851"/>
            <a:ext cx="5334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New on the Menu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CB253-374E-DD28-E555-42605DFCBEAC}"/>
              </a:ext>
            </a:extLst>
          </p:cNvPr>
          <p:cNvSpPr txBox="1"/>
          <p:nvPr/>
        </p:nvSpPr>
        <p:spPr>
          <a:xfrm>
            <a:off x="3209470" y="1908271"/>
            <a:ext cx="2622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Kind of Data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Where is the Data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Data Attributes (Dictionary)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Maintenance of 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8C2B8-0953-E879-4F05-CAE9948ED657}"/>
              </a:ext>
            </a:extLst>
          </p:cNvPr>
          <p:cNvSpPr txBox="1"/>
          <p:nvPr/>
        </p:nvSpPr>
        <p:spPr>
          <a:xfrm>
            <a:off x="3279576" y="1368982"/>
            <a:ext cx="258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Build Your Own Response</a:t>
            </a:r>
          </a:p>
        </p:txBody>
      </p:sp>
    </p:spTree>
    <p:extLst>
      <p:ext uri="{BB962C8B-B14F-4D97-AF65-F5344CB8AC3E}">
        <p14:creationId xmlns:p14="http://schemas.microsoft.com/office/powerpoint/2010/main" val="12865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996FAC-EE76-07D1-D488-3CE83289A4DC}"/>
              </a:ext>
            </a:extLst>
          </p:cNvPr>
          <p:cNvSpPr txBox="1"/>
          <p:nvPr/>
        </p:nvSpPr>
        <p:spPr>
          <a:xfrm>
            <a:off x="2362200" y="0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Survey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5995B-BF39-46D2-4593-B2B92B62A4A1}"/>
              </a:ext>
            </a:extLst>
          </p:cNvPr>
          <p:cNvSpPr txBox="1"/>
          <p:nvPr/>
        </p:nvSpPr>
        <p:spPr>
          <a:xfrm>
            <a:off x="1160086" y="1566466"/>
            <a:ext cx="22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CONFIDENT IN DATA?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7BD91-7A46-F72F-F97F-A0A476D4289D}"/>
              </a:ext>
            </a:extLst>
          </p:cNvPr>
          <p:cNvSpPr txBox="1"/>
          <p:nvPr/>
        </p:nvSpPr>
        <p:spPr>
          <a:xfrm>
            <a:off x="5347527" y="1566466"/>
            <a:ext cx="326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DOCUMENTATION EXISTS?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349A9-74AF-DAFE-377C-A406EB9E7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8" y="1995500"/>
            <a:ext cx="3442545" cy="2895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B53F9-49C7-44E0-66A0-95D5F3991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533" y="1995500"/>
            <a:ext cx="3890407" cy="28955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B225783-39E1-C28C-5F92-128D644D527F}"/>
              </a:ext>
            </a:extLst>
          </p:cNvPr>
          <p:cNvSpPr/>
          <p:nvPr/>
        </p:nvSpPr>
        <p:spPr>
          <a:xfrm>
            <a:off x="304800" y="3124200"/>
            <a:ext cx="1352662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E90488-A022-62A6-901E-87D7CE4D8E79}"/>
              </a:ext>
            </a:extLst>
          </p:cNvPr>
          <p:cNvSpPr/>
          <p:nvPr/>
        </p:nvSpPr>
        <p:spPr>
          <a:xfrm>
            <a:off x="6302732" y="2037500"/>
            <a:ext cx="1352662" cy="28955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7BB150-4F2A-55EB-7387-61B59A88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717" y="2031827"/>
            <a:ext cx="3709683" cy="3233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75995B-BF39-46D2-4593-B2B92B62A4A1}"/>
              </a:ext>
            </a:extLst>
          </p:cNvPr>
          <p:cNvSpPr txBox="1"/>
          <p:nvPr/>
        </p:nvSpPr>
        <p:spPr>
          <a:xfrm>
            <a:off x="1332411" y="1566466"/>
            <a:ext cx="213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WHERE’S THE DATA?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7BD91-7A46-F72F-F97F-A0A476D4289D}"/>
              </a:ext>
            </a:extLst>
          </p:cNvPr>
          <p:cNvSpPr txBox="1"/>
          <p:nvPr/>
        </p:nvSpPr>
        <p:spPr>
          <a:xfrm>
            <a:off x="6323753" y="1566466"/>
            <a:ext cx="147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NEEDS?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3EB302-E82F-6563-D05A-C86881122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37500"/>
            <a:ext cx="3886200" cy="31836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B225783-39E1-C28C-5F92-128D644D527F}"/>
              </a:ext>
            </a:extLst>
          </p:cNvPr>
          <p:cNvSpPr/>
          <p:nvPr/>
        </p:nvSpPr>
        <p:spPr>
          <a:xfrm>
            <a:off x="304800" y="1935798"/>
            <a:ext cx="2819400" cy="587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878A7F-C774-2589-B327-FCD0AF25254B}"/>
              </a:ext>
            </a:extLst>
          </p:cNvPr>
          <p:cNvSpPr/>
          <p:nvPr/>
        </p:nvSpPr>
        <p:spPr>
          <a:xfrm>
            <a:off x="228600" y="4719829"/>
            <a:ext cx="3581400" cy="587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45370-206E-922F-4A83-E68D2FFAA593}"/>
              </a:ext>
            </a:extLst>
          </p:cNvPr>
          <p:cNvSpPr txBox="1"/>
          <p:nvPr/>
        </p:nvSpPr>
        <p:spPr>
          <a:xfrm>
            <a:off x="2362200" y="0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Survey 2017</a:t>
            </a:r>
          </a:p>
        </p:txBody>
      </p:sp>
    </p:spTree>
    <p:extLst>
      <p:ext uri="{BB962C8B-B14F-4D97-AF65-F5344CB8AC3E}">
        <p14:creationId xmlns:p14="http://schemas.microsoft.com/office/powerpoint/2010/main" val="23427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8" y="1774571"/>
            <a:ext cx="4581525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31" y="2797635"/>
            <a:ext cx="6219825" cy="323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78" y="3783774"/>
            <a:ext cx="8020050" cy="361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78" y="4931318"/>
            <a:ext cx="8401050" cy="371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23" y="6088387"/>
            <a:ext cx="8715375" cy="383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E0E341-91F8-D77E-EED3-A6705EF9BDDB}"/>
              </a:ext>
            </a:extLst>
          </p:cNvPr>
          <p:cNvSpPr txBox="1"/>
          <p:nvPr/>
        </p:nvSpPr>
        <p:spPr>
          <a:xfrm>
            <a:off x="2362200" y="0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Survey 2017</a:t>
            </a:r>
          </a:p>
        </p:txBody>
      </p:sp>
    </p:spTree>
    <p:extLst>
      <p:ext uri="{BB962C8B-B14F-4D97-AF65-F5344CB8AC3E}">
        <p14:creationId xmlns:p14="http://schemas.microsoft.com/office/powerpoint/2010/main" val="39845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0E341-91F8-D77E-EED3-A6705EF9BDDB}"/>
              </a:ext>
            </a:extLst>
          </p:cNvPr>
          <p:cNvSpPr txBox="1"/>
          <p:nvPr/>
        </p:nvSpPr>
        <p:spPr>
          <a:xfrm>
            <a:off x="2362200" y="0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Survey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1147FB-F674-9B46-578C-F8303F16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0" y="2971800"/>
            <a:ext cx="813593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51820"/>
            <a:ext cx="7902545" cy="6072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341100-FDE4-729F-9286-56EF91A322DF}"/>
              </a:ext>
            </a:extLst>
          </p:cNvPr>
          <p:cNvSpPr txBox="1"/>
          <p:nvPr/>
        </p:nvSpPr>
        <p:spPr>
          <a:xfrm>
            <a:off x="2438400" y="34033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Data Survey 2017</a:t>
            </a:r>
          </a:p>
        </p:txBody>
      </p:sp>
    </p:spTree>
    <p:extLst>
      <p:ext uri="{BB962C8B-B14F-4D97-AF65-F5344CB8AC3E}">
        <p14:creationId xmlns:p14="http://schemas.microsoft.com/office/powerpoint/2010/main" val="16410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5" name="Rectangle 1844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07E79-6CA9-868B-8FC1-2C698F95B43D}"/>
              </a:ext>
            </a:extLst>
          </p:cNvPr>
          <p:cNvSpPr txBox="1"/>
          <p:nvPr/>
        </p:nvSpPr>
        <p:spPr>
          <a:xfrm>
            <a:off x="628650" y="82741"/>
            <a:ext cx="78867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Data Governance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768EA-6628-CA4C-7D58-B823E40F0700}"/>
              </a:ext>
            </a:extLst>
          </p:cNvPr>
          <p:cNvSpPr txBox="1"/>
          <p:nvPr/>
        </p:nvSpPr>
        <p:spPr>
          <a:xfrm>
            <a:off x="304800" y="4958898"/>
            <a:ext cx="8762999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31520">
              <a:lnSpc>
                <a:spcPct val="90000"/>
              </a:lnSpc>
              <a:spcBef>
                <a:spcPct val="0"/>
              </a:spcBef>
              <a:spcAft>
                <a:spcPts val="48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Recognize that Data is also an asset that must be actively managed and maintained</a:t>
            </a:r>
            <a:endParaRPr lang="en-US" sz="4400" b="1" dirty="0"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8434" name="Picture 2" descr="The history—and future—of hitting the road | Popular Science">
            <a:extLst>
              <a:ext uri="{FF2B5EF4-FFF2-40B4-BE49-F238E27FC236}">
                <a16:creationId xmlns:a16="http://schemas.microsoft.com/office/drawing/2014/main" id="{DED76F0F-7A4A-1339-497A-212EBFED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4934"/>
            <a:ext cx="2389893" cy="143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Broadway Bridge over the Arkansas River | American Institute of Steel  Construction">
            <a:extLst>
              <a:ext uri="{FF2B5EF4-FFF2-40B4-BE49-F238E27FC236}">
                <a16:creationId xmlns:a16="http://schemas.microsoft.com/office/drawing/2014/main" id="{A0EFA09F-D0AC-56B4-8E95-5F751DA8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10" y="1264934"/>
            <a:ext cx="2555120" cy="143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FB0364-B6BB-662C-C72E-3D70D1BC8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342" y="2933106"/>
            <a:ext cx="5189590" cy="1142662"/>
          </a:xfrm>
          <a:prstGeom prst="rect">
            <a:avLst/>
          </a:prstGeom>
        </p:spPr>
      </p:pic>
      <p:pic>
        <p:nvPicPr>
          <p:cNvPr id="18438" name="Picture 6" descr="Cable Barrier - Cost Effectively to Secure Highway Safety">
            <a:extLst>
              <a:ext uri="{FF2B5EF4-FFF2-40B4-BE49-F238E27FC236}">
                <a16:creationId xmlns:a16="http://schemas.microsoft.com/office/drawing/2014/main" id="{A50835EB-48DE-A60B-C08F-A416ED96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71" y="1822065"/>
            <a:ext cx="2332011" cy="16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Barrier Wall – Gerdan">
            <a:extLst>
              <a:ext uri="{FF2B5EF4-FFF2-40B4-BE49-F238E27FC236}">
                <a16:creationId xmlns:a16="http://schemas.microsoft.com/office/drawing/2014/main" id="{BFFE1EFF-7E11-23D7-8C78-A83F2B47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85" y="2870740"/>
            <a:ext cx="2880127" cy="15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805965" y="2473841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8407" y="2224907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5546" y="2197322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4102" name="Picture 6" descr="Variety Of Fresh Colorful Vegetable And Fruit At Salad Bar Corner In  Supermarket With Salad Bar Sign On Top Stock Photo - Download Image Now -  iStock">
            <a:extLst>
              <a:ext uri="{FF2B5EF4-FFF2-40B4-BE49-F238E27FC236}">
                <a16:creationId xmlns:a16="http://schemas.microsoft.com/office/drawing/2014/main" id="{D62E5537-90F9-B411-A9EC-160766B4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56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09" r="12244"/>
          <a:stretch/>
        </p:blipFill>
        <p:spPr bwMode="auto">
          <a:xfrm>
            <a:off x="114300" y="76200"/>
            <a:ext cx="8915400" cy="26415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23594263-F1AE-F0E2-47E0-59EF92B8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8" y="700032"/>
            <a:ext cx="827952" cy="12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494A2-0F27-BFDD-40B3-0C6846572056}"/>
              </a:ext>
            </a:extLst>
          </p:cNvPr>
          <p:cNvSpPr txBox="1"/>
          <p:nvPr/>
        </p:nvSpPr>
        <p:spPr>
          <a:xfrm>
            <a:off x="375742" y="778351"/>
            <a:ext cx="108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csd5\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Infobase</a:t>
            </a:r>
          </a:p>
        </p:txBody>
      </p:sp>
      <p:pic>
        <p:nvPicPr>
          <p:cNvPr id="6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4EAA5BE-7267-AA99-DC4E-B2DC28A1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23" y="451164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D74-8369-0897-BE21-51C5B4880A32}"/>
              </a:ext>
            </a:extLst>
          </p:cNvPr>
          <p:cNvSpPr txBox="1"/>
          <p:nvPr/>
        </p:nvSpPr>
        <p:spPr>
          <a:xfrm>
            <a:off x="7519245" y="503802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san1\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archive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FC40845E-5947-BBD4-6CAB-A76157BF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11" y="1150133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CAB1BB-2224-87CA-3112-C71AAC368E6B}"/>
              </a:ext>
            </a:extLst>
          </p:cNvPr>
          <p:cNvSpPr txBox="1"/>
          <p:nvPr/>
        </p:nvSpPr>
        <p:spPr>
          <a:xfrm>
            <a:off x="4146733" y="1301571"/>
            <a:ext cx="156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Change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FBF56445-8FA1-D4FA-ADDD-B35D94D1D750}"/>
              </a:ext>
            </a:extLst>
          </p:cNvPr>
          <p:cNvGrpSpPr/>
          <p:nvPr/>
        </p:nvGrpSpPr>
        <p:grpSpPr>
          <a:xfrm>
            <a:off x="2816763" y="3700220"/>
            <a:ext cx="5044944" cy="2715455"/>
            <a:chOff x="3215490" y="3501162"/>
            <a:chExt cx="3515551" cy="2002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7A10F-C15C-463F-3F2D-B231B9D4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0227" y="3501162"/>
              <a:ext cx="2133564" cy="104440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E0E72D-73B0-E253-3CAF-E969A8F6E8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490" y="3707364"/>
              <a:ext cx="24473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785BA8-C6CD-580C-4636-8F120FD19394}"/>
                </a:ext>
              </a:extLst>
            </p:cNvPr>
            <p:cNvCxnSpPr>
              <a:cxnSpLocks/>
            </p:cNvCxnSpPr>
            <p:nvPr/>
          </p:nvCxnSpPr>
          <p:spPr>
            <a:xfrm>
              <a:off x="3215490" y="3707364"/>
              <a:ext cx="0" cy="990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341D1FD-F676-9ED1-EAC8-197D169B4EC8}"/>
                </a:ext>
              </a:extLst>
            </p:cNvPr>
            <p:cNvCxnSpPr>
              <a:cxnSpLocks/>
            </p:cNvCxnSpPr>
            <p:nvPr/>
          </p:nvCxnSpPr>
          <p:spPr>
            <a:xfrm>
              <a:off x="3215490" y="4697964"/>
              <a:ext cx="411398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2D8DE9-E3BD-8B4F-0FD4-85B4EF5BC0E5}"/>
                </a:ext>
              </a:extLst>
            </p:cNvPr>
            <p:cNvSpPr txBox="1"/>
            <p:nvPr/>
          </p:nvSpPr>
          <p:spPr>
            <a:xfrm>
              <a:off x="3599259" y="4568902"/>
              <a:ext cx="2629484" cy="27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Administrative Orders (Holidays, </a:t>
              </a:r>
              <a:r>
                <a:rPr lang="en-US" dirty="0" err="1">
                  <a:solidFill>
                    <a:srgbClr val="FFFF00"/>
                  </a:solidFill>
                </a:rPr>
                <a:t>etc</a:t>
              </a:r>
              <a:r>
                <a:rPr lang="en-US" dirty="0">
                  <a:solidFill>
                    <a:srgbClr val="FFFF00"/>
                  </a:solidFill>
                </a:rPr>
                <a:t>…)</a:t>
              </a:r>
            </a:p>
          </p:txBody>
        </p:sp>
        <p:cxnSp>
          <p:nvCxnSpPr>
            <p:cNvPr id="4096" name="Straight Connector 4095">
              <a:extLst>
                <a:ext uri="{FF2B5EF4-FFF2-40B4-BE49-F238E27FC236}">
                  <a16:creationId xmlns:a16="http://schemas.microsoft.com/office/drawing/2014/main" id="{4F4A5717-A504-7390-7073-85E551DDE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2184" y="4059789"/>
              <a:ext cx="24473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7" name="Straight Connector 4096">
              <a:extLst>
                <a:ext uri="{FF2B5EF4-FFF2-40B4-BE49-F238E27FC236}">
                  <a16:creationId xmlns:a16="http://schemas.microsoft.com/office/drawing/2014/main" id="{858D7735-0292-9248-A22E-2BDA74C2DDF2}"/>
                </a:ext>
              </a:extLst>
            </p:cNvPr>
            <p:cNvCxnSpPr>
              <a:cxnSpLocks/>
            </p:cNvCxnSpPr>
            <p:nvPr/>
          </p:nvCxnSpPr>
          <p:spPr>
            <a:xfrm>
              <a:off x="3332184" y="4059789"/>
              <a:ext cx="0" cy="990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9" name="Straight Arrow Connector 4098">
              <a:extLst>
                <a:ext uri="{FF2B5EF4-FFF2-40B4-BE49-F238E27FC236}">
                  <a16:creationId xmlns:a16="http://schemas.microsoft.com/office/drawing/2014/main" id="{191372BB-1E57-8F5C-18A6-18B6DE294133}"/>
                </a:ext>
              </a:extLst>
            </p:cNvPr>
            <p:cNvCxnSpPr>
              <a:cxnSpLocks/>
            </p:cNvCxnSpPr>
            <p:nvPr/>
          </p:nvCxnSpPr>
          <p:spPr>
            <a:xfrm>
              <a:off x="3332184" y="5050389"/>
              <a:ext cx="411398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1" name="Straight Connector 4100">
              <a:extLst>
                <a:ext uri="{FF2B5EF4-FFF2-40B4-BE49-F238E27FC236}">
                  <a16:creationId xmlns:a16="http://schemas.microsoft.com/office/drawing/2014/main" id="{B0D02AA5-90EC-AF2D-53F3-D29880805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1189" y="4371074"/>
              <a:ext cx="24473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Straight Connector 4102">
              <a:extLst>
                <a:ext uri="{FF2B5EF4-FFF2-40B4-BE49-F238E27FC236}">
                  <a16:creationId xmlns:a16="http://schemas.microsoft.com/office/drawing/2014/main" id="{08612B93-C508-EA2B-30A2-093F90FEEF1A}"/>
                </a:ext>
              </a:extLst>
            </p:cNvPr>
            <p:cNvCxnSpPr>
              <a:cxnSpLocks/>
            </p:cNvCxnSpPr>
            <p:nvPr/>
          </p:nvCxnSpPr>
          <p:spPr>
            <a:xfrm>
              <a:off x="3421189" y="4371074"/>
              <a:ext cx="0" cy="990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4" name="Straight Arrow Connector 4103">
              <a:extLst>
                <a:ext uri="{FF2B5EF4-FFF2-40B4-BE49-F238E27FC236}">
                  <a16:creationId xmlns:a16="http://schemas.microsoft.com/office/drawing/2014/main" id="{814AEDE6-AC14-7394-99DF-0EF6D9657DBC}"/>
                </a:ext>
              </a:extLst>
            </p:cNvPr>
            <p:cNvCxnSpPr>
              <a:cxnSpLocks/>
            </p:cNvCxnSpPr>
            <p:nvPr/>
          </p:nvCxnSpPr>
          <p:spPr>
            <a:xfrm>
              <a:off x="3421189" y="5361674"/>
              <a:ext cx="411398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TextBox 4104">
              <a:extLst>
                <a:ext uri="{FF2B5EF4-FFF2-40B4-BE49-F238E27FC236}">
                  <a16:creationId xmlns:a16="http://schemas.microsoft.com/office/drawing/2014/main" id="{879B39B1-1E38-AB4E-2356-25121BD8552F}"/>
                </a:ext>
              </a:extLst>
            </p:cNvPr>
            <p:cNvSpPr txBox="1"/>
            <p:nvPr/>
          </p:nvSpPr>
          <p:spPr>
            <a:xfrm>
              <a:off x="3732306" y="4914242"/>
              <a:ext cx="2998735" cy="27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Searchable Commission Minutes Since 1953</a:t>
              </a:r>
            </a:p>
          </p:txBody>
        </p:sp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232DCF09-3CA1-FCED-5236-E207E75D97C4}"/>
                </a:ext>
              </a:extLst>
            </p:cNvPr>
            <p:cNvSpPr txBox="1"/>
            <p:nvPr/>
          </p:nvSpPr>
          <p:spPr>
            <a:xfrm>
              <a:off x="3832587" y="5230869"/>
              <a:ext cx="2037493" cy="27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Full Scanned MOs Since 2013</a:t>
              </a:r>
            </a:p>
          </p:txBody>
        </p:sp>
      </p:grpSp>
      <p:sp>
        <p:nvSpPr>
          <p:cNvPr id="4108" name="TextBox 4107">
            <a:extLst>
              <a:ext uri="{FF2B5EF4-FFF2-40B4-BE49-F238E27FC236}">
                <a16:creationId xmlns:a16="http://schemas.microsoft.com/office/drawing/2014/main" id="{C933BE50-CFB7-2D2E-1252-7FDD18454F4C}"/>
              </a:ext>
            </a:extLst>
          </p:cNvPr>
          <p:cNvSpPr txBox="1"/>
          <p:nvPr/>
        </p:nvSpPr>
        <p:spPr>
          <a:xfrm>
            <a:off x="3251700" y="2814880"/>
            <a:ext cx="289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csd5\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infobase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te Retro Kitchen Recipe Card Template Stock Illustration - Download Image  Now - Recipe, Template, Vector - iStock">
            <a:extLst>
              <a:ext uri="{FF2B5EF4-FFF2-40B4-BE49-F238E27FC236}">
                <a16:creationId xmlns:a16="http://schemas.microsoft.com/office/drawing/2014/main" id="{837E0F13-CDCB-A756-8893-FA2FCB74D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76200"/>
            <a:ext cx="853440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07E79-6CA9-868B-8FC1-2C698F95B43D}"/>
              </a:ext>
            </a:extLst>
          </p:cNvPr>
          <p:cNvSpPr txBox="1"/>
          <p:nvPr/>
        </p:nvSpPr>
        <p:spPr>
          <a:xfrm>
            <a:off x="152400" y="6226489"/>
            <a:ext cx="96012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Drafting a Recipe for Data Governance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0A459-FDA5-5087-2673-2000FAAD6CBC}"/>
              </a:ext>
            </a:extLst>
          </p:cNvPr>
          <p:cNvSpPr txBox="1"/>
          <p:nvPr/>
        </p:nvSpPr>
        <p:spPr>
          <a:xfrm>
            <a:off x="838200" y="1828800"/>
            <a:ext cx="74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97FED-C528-5FA1-6420-6BF7585154A1}"/>
              </a:ext>
            </a:extLst>
          </p:cNvPr>
          <p:cNvSpPr txBox="1"/>
          <p:nvPr/>
        </p:nvSpPr>
        <p:spPr>
          <a:xfrm>
            <a:off x="3090195" y="1828800"/>
            <a:ext cx="4813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 and Send a Data Survey – Respond as Needed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6BFAD-55B0-7609-E868-F06E17C094EC}"/>
              </a:ext>
            </a:extLst>
          </p:cNvPr>
          <p:cNvSpPr txBox="1"/>
          <p:nvPr/>
        </p:nvSpPr>
        <p:spPr>
          <a:xfrm>
            <a:off x="830153" y="2514600"/>
            <a:ext cx="217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DATA ABOUT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CB255-63EB-350D-4B04-9AFCE1E20F83}"/>
              </a:ext>
            </a:extLst>
          </p:cNvPr>
          <p:cNvSpPr txBox="1"/>
          <p:nvPr/>
        </p:nvSpPr>
        <p:spPr>
          <a:xfrm>
            <a:off x="3090195" y="2514600"/>
            <a:ext cx="4787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 and Share Data Catalog and Data Dictionaries</a:t>
            </a:r>
          </a:p>
        </p:txBody>
      </p:sp>
    </p:spTree>
    <p:extLst>
      <p:ext uri="{BB962C8B-B14F-4D97-AF65-F5344CB8AC3E}">
        <p14:creationId xmlns:p14="http://schemas.microsoft.com/office/powerpoint/2010/main" val="13983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50EE9EE-46DE-CCE7-2464-EFE3368849DA}"/>
              </a:ext>
            </a:extLst>
          </p:cNvPr>
          <p:cNvGrpSpPr/>
          <p:nvPr/>
        </p:nvGrpSpPr>
        <p:grpSpPr>
          <a:xfrm>
            <a:off x="4995415" y="1812238"/>
            <a:ext cx="4236470" cy="3582599"/>
            <a:chOff x="183130" y="1914547"/>
            <a:chExt cx="4236470" cy="3582599"/>
          </a:xfrm>
        </p:grpSpPr>
        <p:sp>
          <p:nvSpPr>
            <p:cNvPr id="11" name="TextBox 10"/>
            <p:cNvSpPr txBox="1"/>
            <p:nvPr/>
          </p:nvSpPr>
          <p:spPr>
            <a:xfrm>
              <a:off x="304800" y="1914547"/>
              <a:ext cx="350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DICTIONARY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130" y="2327047"/>
              <a:ext cx="423647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List/Definition of attributes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Field (Text, Number, etc…)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characters allowed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expected/required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Temporality and limitations 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2061F2D-755F-A437-5DD7-BF6E94A5CDA3}"/>
              </a:ext>
            </a:extLst>
          </p:cNvPr>
          <p:cNvGrpSpPr/>
          <p:nvPr/>
        </p:nvGrpSpPr>
        <p:grpSpPr>
          <a:xfrm>
            <a:off x="304800" y="1812238"/>
            <a:ext cx="4191000" cy="3584161"/>
            <a:chOff x="4953000" y="1871938"/>
            <a:chExt cx="4191000" cy="3584161"/>
          </a:xfrm>
        </p:grpSpPr>
        <p:sp>
          <p:nvSpPr>
            <p:cNvPr id="10" name="TextBox 9"/>
            <p:cNvSpPr txBox="1"/>
            <p:nvPr/>
          </p:nvSpPr>
          <p:spPr>
            <a:xfrm>
              <a:off x="5105400" y="1871938"/>
              <a:ext cx="350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CATALOG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53000" y="2286000"/>
              <a:ext cx="41910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Lists All Available Data Sets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is the Data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Clarify Owners</a:t>
              </a:r>
            </a:p>
            <a:p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to understand the purpose and how to use the data 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593133" y="1585019"/>
            <a:ext cx="3659" cy="40386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7200" y="5761802"/>
            <a:ext cx="84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Blk Cn" panose="020B0906030702040204" pitchFamily="34" charset="0"/>
                <a:cs typeface="Arial" panose="020B0604020202020204" pitchFamily="34" charset="0"/>
              </a:rPr>
              <a:t>METADATA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CC1DE-1E6E-E3B1-D3F3-9CABD378A788}"/>
              </a:ext>
            </a:extLst>
          </p:cNvPr>
          <p:cNvSpPr txBox="1"/>
          <p:nvPr/>
        </p:nvSpPr>
        <p:spPr>
          <a:xfrm>
            <a:off x="1447800" y="64555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A Path to Data Governance</a:t>
            </a:r>
          </a:p>
        </p:txBody>
      </p:sp>
    </p:spTree>
    <p:extLst>
      <p:ext uri="{BB962C8B-B14F-4D97-AF65-F5344CB8AC3E}">
        <p14:creationId xmlns:p14="http://schemas.microsoft.com/office/powerpoint/2010/main" val="5559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1447800"/>
            <a:ext cx="8413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Blk Cn" panose="020B0906030702040204" pitchFamily="34" charset="0"/>
                <a:cs typeface="Arial" panose="020B0604020202020204" pitchFamily="34" charset="0"/>
              </a:rPr>
              <a:t>“METADATA</a:t>
            </a:r>
          </a:p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Blk Cn" panose="020B0906030702040204" pitchFamily="34" charset="0"/>
                <a:cs typeface="Arial" panose="020B0604020202020204" pitchFamily="34" charset="0"/>
              </a:rPr>
              <a:t>IS A </a:t>
            </a:r>
          </a:p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Blk Cn" panose="020B0906030702040204" pitchFamily="34" charset="0"/>
                <a:cs typeface="Arial" panose="020B0604020202020204" pitchFamily="34" charset="0"/>
              </a:rPr>
              <a:t>LOVE NOTE </a:t>
            </a:r>
          </a:p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Blk Cn" panose="020B0906030702040204" pitchFamily="34" charset="0"/>
                <a:cs typeface="Arial" panose="020B0604020202020204" pitchFamily="34" charset="0"/>
              </a:rPr>
              <a:t>TO THE FUTURE”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04C5A-4D79-0E02-FADB-D76A192514DE}"/>
              </a:ext>
            </a:extLst>
          </p:cNvPr>
          <p:cNvSpPr txBox="1"/>
          <p:nvPr/>
        </p:nvSpPr>
        <p:spPr>
          <a:xfrm>
            <a:off x="1447800" y="64555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A Path to Data Governance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6E31A-7461-682C-F882-82B5F28AEB43}"/>
              </a:ext>
            </a:extLst>
          </p:cNvPr>
          <p:cNvSpPr txBox="1"/>
          <p:nvPr/>
        </p:nvSpPr>
        <p:spPr>
          <a:xfrm>
            <a:off x="6858000" y="5410200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241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te Retro Kitchen Recipe Card Template Stock Illustration - Download Image  Now - Recipe, Template, Vector - iStock">
            <a:extLst>
              <a:ext uri="{FF2B5EF4-FFF2-40B4-BE49-F238E27FC236}">
                <a16:creationId xmlns:a16="http://schemas.microsoft.com/office/drawing/2014/main" id="{837E0F13-CDCB-A756-8893-FA2FCB74D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76200"/>
            <a:ext cx="853440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07E79-6CA9-868B-8FC1-2C698F95B43D}"/>
              </a:ext>
            </a:extLst>
          </p:cNvPr>
          <p:cNvSpPr txBox="1"/>
          <p:nvPr/>
        </p:nvSpPr>
        <p:spPr>
          <a:xfrm>
            <a:off x="152400" y="6226489"/>
            <a:ext cx="96012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  <a:ea typeface="+mj-ea"/>
                <a:cs typeface="+mj-cs"/>
              </a:rPr>
              <a:t>Drafting a Recipe for Data Governance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0A459-FDA5-5087-2673-2000FAAD6CBC}"/>
              </a:ext>
            </a:extLst>
          </p:cNvPr>
          <p:cNvSpPr txBox="1"/>
          <p:nvPr/>
        </p:nvSpPr>
        <p:spPr>
          <a:xfrm>
            <a:off x="838200" y="1828800"/>
            <a:ext cx="737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97FED-C528-5FA1-6420-6BF7585154A1}"/>
              </a:ext>
            </a:extLst>
          </p:cNvPr>
          <p:cNvSpPr txBox="1"/>
          <p:nvPr/>
        </p:nvSpPr>
        <p:spPr>
          <a:xfrm>
            <a:off x="3090195" y="1828800"/>
            <a:ext cx="4996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 and Send the Data Survey – Respond as Needed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6BFAD-55B0-7609-E868-F06E17C094EC}"/>
              </a:ext>
            </a:extLst>
          </p:cNvPr>
          <p:cNvSpPr txBox="1"/>
          <p:nvPr/>
        </p:nvSpPr>
        <p:spPr>
          <a:xfrm>
            <a:off x="839849" y="2514600"/>
            <a:ext cx="217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DATA ABOUT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CB255-63EB-350D-4B04-9AFCE1E20F83}"/>
              </a:ext>
            </a:extLst>
          </p:cNvPr>
          <p:cNvSpPr txBox="1"/>
          <p:nvPr/>
        </p:nvSpPr>
        <p:spPr>
          <a:xfrm>
            <a:off x="3091844" y="2511326"/>
            <a:ext cx="4787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 and Share Data Catalog and Data Dictionaries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945AC-6F45-5FA7-4577-7A4F47DBB62B}"/>
              </a:ext>
            </a:extLst>
          </p:cNvPr>
          <p:cNvSpPr txBox="1"/>
          <p:nvPr/>
        </p:nvSpPr>
        <p:spPr>
          <a:xfrm>
            <a:off x="789840" y="3006699"/>
            <a:ext cx="22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DATA ADVERTISING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56A8D-7382-EAAF-BA73-02E89D39C125}"/>
              </a:ext>
            </a:extLst>
          </p:cNvPr>
          <p:cNvSpPr txBox="1"/>
          <p:nvPr/>
        </p:nvSpPr>
        <p:spPr>
          <a:xfrm>
            <a:off x="3095114" y="3234154"/>
            <a:ext cx="4989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Create Newsletters – E-mails – Training – Lunch n’ Learns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F8F34D-E100-D4DA-819C-EA14CE31FC55}"/>
              </a:ext>
            </a:extLst>
          </p:cNvPr>
          <p:cNvSpPr txBox="1"/>
          <p:nvPr/>
        </p:nvSpPr>
        <p:spPr>
          <a:xfrm>
            <a:off x="789840" y="4467255"/>
            <a:ext cx="2161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TIME/DEDICATION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EEE4A-21C5-644A-48A3-1108877944C1}"/>
              </a:ext>
            </a:extLst>
          </p:cNvPr>
          <p:cNvSpPr txBox="1"/>
          <p:nvPr/>
        </p:nvSpPr>
        <p:spPr>
          <a:xfrm>
            <a:off x="3090195" y="4530790"/>
            <a:ext cx="3005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Make Data Governance a Priority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90293-2E35-3B0A-3D51-D7E5743DC01F}"/>
              </a:ext>
            </a:extLst>
          </p:cNvPr>
          <p:cNvSpPr txBox="1"/>
          <p:nvPr/>
        </p:nvSpPr>
        <p:spPr>
          <a:xfrm>
            <a:off x="389298" y="3729107"/>
            <a:ext cx="2664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FORMAL GOVERNANCE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B5041-3472-797D-D3AA-E3FDC40268FD}"/>
              </a:ext>
            </a:extLst>
          </p:cNvPr>
          <p:cNvSpPr txBox="1"/>
          <p:nvPr/>
        </p:nvSpPr>
        <p:spPr>
          <a:xfrm>
            <a:off x="3090195" y="3870389"/>
            <a:ext cx="5537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Decision Making Body with Clear Authority and Responsibilities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1FE0F-0723-E1B8-6262-B23CA5976310}"/>
              </a:ext>
            </a:extLst>
          </p:cNvPr>
          <p:cNvSpPr txBox="1"/>
          <p:nvPr/>
        </p:nvSpPr>
        <p:spPr>
          <a:xfrm>
            <a:off x="1003954" y="3975156"/>
            <a:ext cx="1435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2335B2-AE55-7FFE-065D-5F3CDA58A74B}"/>
              </a:ext>
            </a:extLst>
          </p:cNvPr>
          <p:cNvSpPr txBox="1"/>
          <p:nvPr/>
        </p:nvSpPr>
        <p:spPr>
          <a:xfrm>
            <a:off x="976745" y="3228945"/>
            <a:ext cx="1903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AND OUTREACH</a:t>
            </a:r>
          </a:p>
        </p:txBody>
      </p:sp>
    </p:spTree>
    <p:extLst>
      <p:ext uri="{BB962C8B-B14F-4D97-AF65-F5344CB8AC3E}">
        <p14:creationId xmlns:p14="http://schemas.microsoft.com/office/powerpoint/2010/main" val="1196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5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2E34D-CE66-F03D-7E7A-923DA47F0671}"/>
              </a:ext>
            </a:extLst>
          </p:cNvPr>
          <p:cNvSpPr txBox="1"/>
          <p:nvPr/>
        </p:nvSpPr>
        <p:spPr>
          <a:xfrm>
            <a:off x="1653540" y="228600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rial Black" panose="020B0A04020102020204" pitchFamily="34" charset="0"/>
                <a:ea typeface="+mj-ea"/>
                <a:cs typeface="+mj-cs"/>
              </a:rPr>
              <a:t>Celebrating Each Step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5DCB5-4138-1053-6426-F2D39AE94618}"/>
              </a:ext>
            </a:extLst>
          </p:cNvPr>
          <p:cNvSpPr/>
          <p:nvPr/>
        </p:nvSpPr>
        <p:spPr>
          <a:xfrm>
            <a:off x="327660" y="1053863"/>
            <a:ext cx="8488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DOT Administration supports moving Data Governance forward</a:t>
            </a:r>
          </a:p>
          <a:p>
            <a:pPr lvl="1"/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IT Division + Data Owners/Users collaboration with database creation, maintenance, and storage</a:t>
            </a:r>
          </a:p>
          <a:p>
            <a:pPr lvl="1"/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95% of all spatial data across A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DOT is ARNOLD compliant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Datasets across the Department that have solid policy/procedures/documentation in place </a:t>
            </a:r>
          </a:p>
          <a:p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Ice Cream Cartoon - Free vector graphic on Pixabay">
            <a:extLst>
              <a:ext uri="{FF2B5EF4-FFF2-40B4-BE49-F238E27FC236}">
                <a16:creationId xmlns:a16="http://schemas.microsoft.com/office/drawing/2014/main" id="{ED77EB4A-CF5C-FB65-129A-81DC8BD5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2932"/>
            <a:ext cx="1714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4" y="713166"/>
            <a:ext cx="7432416" cy="5646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496" y="119017"/>
            <a:ext cx="841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Talking about data isn’t always exciting…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0BD45-7064-35C1-F571-BD7BAF4A1D5C}"/>
              </a:ext>
            </a:extLst>
          </p:cNvPr>
          <p:cNvSpPr txBox="1"/>
          <p:nvPr/>
        </p:nvSpPr>
        <p:spPr>
          <a:xfrm>
            <a:off x="5257800" y="6330963"/>
            <a:ext cx="7239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https://freepowerpointtemplates.com/article/boring-presentations-problem/</a:t>
            </a:r>
          </a:p>
        </p:txBody>
      </p:sp>
    </p:spTree>
    <p:extLst>
      <p:ext uri="{BB962C8B-B14F-4D97-AF65-F5344CB8AC3E}">
        <p14:creationId xmlns:p14="http://schemas.microsoft.com/office/powerpoint/2010/main" val="20285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2667000"/>
            <a:ext cx="29927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THANK YOU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311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805965" y="2473841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8407" y="2224907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5546" y="2197322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4102" name="Picture 6" descr="Variety Of Fresh Colorful Vegetable And Fruit At Salad Bar Corner In  Supermarket With Salad Bar Sign On Top Stock Photo - Download Image Now -  iStock">
            <a:extLst>
              <a:ext uri="{FF2B5EF4-FFF2-40B4-BE49-F238E27FC236}">
                <a16:creationId xmlns:a16="http://schemas.microsoft.com/office/drawing/2014/main" id="{D62E5537-90F9-B411-A9EC-160766B4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56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09" r="12244"/>
          <a:stretch/>
        </p:blipFill>
        <p:spPr bwMode="auto">
          <a:xfrm>
            <a:off x="114300" y="76200"/>
            <a:ext cx="8915400" cy="26415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23594263-F1AE-F0E2-47E0-59EF92B8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8" y="700032"/>
            <a:ext cx="827952" cy="12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494A2-0F27-BFDD-40B3-0C6846572056}"/>
              </a:ext>
            </a:extLst>
          </p:cNvPr>
          <p:cNvSpPr txBox="1"/>
          <p:nvPr/>
        </p:nvSpPr>
        <p:spPr>
          <a:xfrm>
            <a:off x="375742" y="778351"/>
            <a:ext cx="108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csd5\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Infobase</a:t>
            </a:r>
          </a:p>
        </p:txBody>
      </p:sp>
      <p:pic>
        <p:nvPicPr>
          <p:cNvPr id="6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4EAA5BE-7267-AA99-DC4E-B2DC28A1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23" y="451164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D74-8369-0897-BE21-51C5B4880A32}"/>
              </a:ext>
            </a:extLst>
          </p:cNvPr>
          <p:cNvSpPr txBox="1"/>
          <p:nvPr/>
        </p:nvSpPr>
        <p:spPr>
          <a:xfrm>
            <a:off x="7519245" y="503802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san1\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archive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FC40845E-5947-BBD4-6CAB-A76157BF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11" y="1150133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153695-CA7E-F361-6DB4-FFB75E6DCA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2"/>
          <a:stretch/>
        </p:blipFill>
        <p:spPr>
          <a:xfrm>
            <a:off x="114300" y="2812577"/>
            <a:ext cx="3094586" cy="168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68DA64-2073-2474-DC9B-DC30B3F28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1" y="2744453"/>
            <a:ext cx="5435598" cy="4047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5A6004-C834-43B8-D8C3-BB1BC6184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9372" y="3188713"/>
            <a:ext cx="3114675" cy="14954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040A14-485C-DD94-606B-9DFF7CD8B5E9}"/>
              </a:ext>
            </a:extLst>
          </p:cNvPr>
          <p:cNvSpPr txBox="1"/>
          <p:nvPr/>
        </p:nvSpPr>
        <p:spPr>
          <a:xfrm>
            <a:off x="4146733" y="1301571"/>
            <a:ext cx="156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Change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8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805965" y="2473841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8407" y="2224907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5546" y="2197322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4102" name="Picture 6" descr="Variety Of Fresh Colorful Vegetable And Fruit At Salad Bar Corner In  Supermarket With Salad Bar Sign On Top Stock Photo - Download Image Now -  iStock">
            <a:extLst>
              <a:ext uri="{FF2B5EF4-FFF2-40B4-BE49-F238E27FC236}">
                <a16:creationId xmlns:a16="http://schemas.microsoft.com/office/drawing/2014/main" id="{D62E5537-90F9-B411-A9EC-160766B4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56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09" r="12244"/>
          <a:stretch/>
        </p:blipFill>
        <p:spPr bwMode="auto">
          <a:xfrm>
            <a:off x="114300" y="76200"/>
            <a:ext cx="8915400" cy="26415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23594263-F1AE-F0E2-47E0-59EF92B8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8" y="700032"/>
            <a:ext cx="827952" cy="12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494A2-0F27-BFDD-40B3-0C6846572056}"/>
              </a:ext>
            </a:extLst>
          </p:cNvPr>
          <p:cNvSpPr txBox="1"/>
          <p:nvPr/>
        </p:nvSpPr>
        <p:spPr>
          <a:xfrm>
            <a:off x="375742" y="778351"/>
            <a:ext cx="108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csd5\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Infobase</a:t>
            </a:r>
          </a:p>
        </p:txBody>
      </p:sp>
      <p:pic>
        <p:nvPicPr>
          <p:cNvPr id="6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4EAA5BE-7267-AA99-DC4E-B2DC28A1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23" y="451164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D74-8369-0897-BE21-51C5B4880A32}"/>
              </a:ext>
            </a:extLst>
          </p:cNvPr>
          <p:cNvSpPr txBox="1"/>
          <p:nvPr/>
        </p:nvSpPr>
        <p:spPr>
          <a:xfrm>
            <a:off x="7519245" y="503802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san1\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archive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FC40845E-5947-BBD4-6CAB-A76157BF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11" y="1150133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6099" y="2607327"/>
            <a:ext cx="569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Change Application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5FE43-8180-EE70-59A6-F91D03C50426}"/>
              </a:ext>
            </a:extLst>
          </p:cNvPr>
          <p:cNvSpPr txBox="1"/>
          <p:nvPr/>
        </p:nvSpPr>
        <p:spPr>
          <a:xfrm>
            <a:off x="4146733" y="1301571"/>
            <a:ext cx="156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Change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7BF946-CA8C-3C47-CC38-B354FC06D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61" y="4765218"/>
            <a:ext cx="3795081" cy="18852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61F8DC-54D0-E598-C104-4CE87A88C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542" y="4765218"/>
            <a:ext cx="4830306" cy="18852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6CEE70-3957-9648-BCAC-2149E561A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965" y="3220430"/>
            <a:ext cx="3795081" cy="1298612"/>
          </a:xfrm>
          <a:prstGeom prst="rect">
            <a:avLst/>
          </a:prstGeom>
        </p:spPr>
      </p:pic>
      <p:pic>
        <p:nvPicPr>
          <p:cNvPr id="4098" name="Picture 4097">
            <a:extLst>
              <a:ext uri="{FF2B5EF4-FFF2-40B4-BE49-F238E27FC236}">
                <a16:creationId xmlns:a16="http://schemas.microsoft.com/office/drawing/2014/main" id="{7FA1E547-9A16-C0FB-D15C-B7DF99BBCA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8320" y="3220430"/>
            <a:ext cx="2699542" cy="35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805965" y="2473841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8407" y="2224907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5546" y="2197322"/>
            <a:ext cx="642355" cy="62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HEAD</a:t>
            </a:r>
          </a:p>
          <a:p>
            <a:pPr defTabSz="773125">
              <a:spcAft>
                <a:spcPts val="534"/>
              </a:spcAft>
            </a:pPr>
            <a:r>
              <a:rPr lang="en-US" sz="1522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CHEF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4102" name="Picture 6" descr="Variety Of Fresh Colorful Vegetable And Fruit At Salad Bar Corner In  Supermarket With Salad Bar Sign On Top Stock Photo - Download Image Now -  iStock">
            <a:extLst>
              <a:ext uri="{FF2B5EF4-FFF2-40B4-BE49-F238E27FC236}">
                <a16:creationId xmlns:a16="http://schemas.microsoft.com/office/drawing/2014/main" id="{D62E5537-90F9-B411-A9EC-160766B4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56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09" r="12244"/>
          <a:stretch/>
        </p:blipFill>
        <p:spPr bwMode="auto">
          <a:xfrm>
            <a:off x="114300" y="76200"/>
            <a:ext cx="8915400" cy="26415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23594263-F1AE-F0E2-47E0-59EF92B8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8" y="700032"/>
            <a:ext cx="827952" cy="12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494A2-0F27-BFDD-40B3-0C6846572056}"/>
              </a:ext>
            </a:extLst>
          </p:cNvPr>
          <p:cNvSpPr txBox="1"/>
          <p:nvPr/>
        </p:nvSpPr>
        <p:spPr>
          <a:xfrm>
            <a:off x="375742" y="778351"/>
            <a:ext cx="108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csd5\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Infobase</a:t>
            </a:r>
          </a:p>
        </p:txBody>
      </p:sp>
      <p:pic>
        <p:nvPicPr>
          <p:cNvPr id="6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4EAA5BE-7267-AA99-DC4E-B2DC28A1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23" y="451164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D74-8369-0897-BE21-51C5B4880A32}"/>
              </a:ext>
            </a:extLst>
          </p:cNvPr>
          <p:cNvSpPr txBox="1"/>
          <p:nvPr/>
        </p:nvSpPr>
        <p:spPr>
          <a:xfrm>
            <a:off x="7519245" y="503802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san1\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archive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FC40845E-5947-BBD4-6CAB-A76157BF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11" y="1150133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7934" y="2807927"/>
            <a:ext cx="544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san1\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ReproductionArchive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D8DE9-E3BD-8B4F-0FD4-85B4EF5BC0E5}"/>
              </a:ext>
            </a:extLst>
          </p:cNvPr>
          <p:cNvSpPr txBox="1"/>
          <p:nvPr/>
        </p:nvSpPr>
        <p:spPr>
          <a:xfrm>
            <a:off x="1624181" y="5213493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Scanned Documents for Active and Historic Jobs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by Job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A0F014-0B20-9914-CDDF-3DFF395EF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080" y="3622005"/>
            <a:ext cx="2181168" cy="1314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82A231-128C-A1FE-1B62-452134EF2099}"/>
              </a:ext>
            </a:extLst>
          </p:cNvPr>
          <p:cNvSpPr txBox="1"/>
          <p:nvPr/>
        </p:nvSpPr>
        <p:spPr>
          <a:xfrm>
            <a:off x="4146733" y="1301571"/>
            <a:ext cx="156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Change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98BAF2-5462-8FA0-6027-3B8B4B594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11" y="3419907"/>
            <a:ext cx="2638454" cy="1717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27D32F-10C3-D918-96E4-BAD69CBCE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946" y="3419907"/>
            <a:ext cx="2743200" cy="18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untry Cottage Restaurant Is An All-You-Can-Eat Buffet In Oklahoma That's  Full Of Southern Flavor">
            <a:extLst>
              <a:ext uri="{FF2B5EF4-FFF2-40B4-BE49-F238E27FC236}">
                <a16:creationId xmlns:a16="http://schemas.microsoft.com/office/drawing/2014/main" id="{F28E3DBF-1A60-F7E4-8692-9B9029B02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15047"/>
          <a:stretch/>
        </p:blipFill>
        <p:spPr bwMode="auto"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2D5383F6-3E7D-1778-B9C2-67C0FFEE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0" y="4242889"/>
            <a:ext cx="1222861" cy="17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285DE-626D-4D4A-3336-1B4956A28AF6}"/>
              </a:ext>
            </a:extLst>
          </p:cNvPr>
          <p:cNvSpPr txBox="1"/>
          <p:nvPr/>
        </p:nvSpPr>
        <p:spPr>
          <a:xfrm>
            <a:off x="531159" y="44958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</a:t>
            </a:r>
          </a:p>
        </p:txBody>
      </p:sp>
      <p:pic>
        <p:nvPicPr>
          <p:cNvPr id="8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5B57EF4E-87C2-CD07-AF38-7CDD0C38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34">
            <a:off x="2443707" y="1495314"/>
            <a:ext cx="1117824" cy="16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773710-B6A4-8233-C7B9-2061E396B3EA}"/>
              </a:ext>
            </a:extLst>
          </p:cNvPr>
          <p:cNvSpPr txBox="1"/>
          <p:nvPr/>
        </p:nvSpPr>
        <p:spPr>
          <a:xfrm rot="1829134">
            <a:off x="2679514" y="1667460"/>
            <a:ext cx="1059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INVENTORY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146551AE-4A27-C731-0115-B34FFA234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9478">
            <a:off x="171791" y="289699"/>
            <a:ext cx="818859" cy="11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61019-043C-CF86-E0DE-AB025FA68ADA}"/>
              </a:ext>
            </a:extLst>
          </p:cNvPr>
          <p:cNvSpPr txBox="1"/>
          <p:nvPr/>
        </p:nvSpPr>
        <p:spPr>
          <a:xfrm rot="19461889">
            <a:off x="-28308" y="360326"/>
            <a:ext cx="89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301B7-0C8E-3B6A-1A2E-4F10D2477569}"/>
              </a:ext>
            </a:extLst>
          </p:cNvPr>
          <p:cNvSpPr/>
          <p:nvPr/>
        </p:nvSpPr>
        <p:spPr>
          <a:xfrm>
            <a:off x="3896283" y="4242889"/>
            <a:ext cx="3647517" cy="481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EF23AE23-71EC-0C1D-150C-4B32268B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0669">
            <a:off x="334751" y="1495314"/>
            <a:ext cx="1117824" cy="16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81CF5-2DF5-7F9D-79CD-DC2C64F85FE9}"/>
              </a:ext>
            </a:extLst>
          </p:cNvPr>
          <p:cNvSpPr txBox="1"/>
          <p:nvPr/>
        </p:nvSpPr>
        <p:spPr>
          <a:xfrm rot="19940669">
            <a:off x="373868" y="1709657"/>
            <a:ext cx="72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81B9BAAF-3390-E562-C772-3EB53062C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34">
            <a:off x="2249494" y="348045"/>
            <a:ext cx="857930" cy="12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8C4F9B3F-EE7A-B6CD-2100-155AEB42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38">
            <a:off x="1813122" y="-86492"/>
            <a:ext cx="522585" cy="7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AE3AA1-4267-C7EB-1512-95D139826F94}"/>
              </a:ext>
            </a:extLst>
          </p:cNvPr>
          <p:cNvSpPr txBox="1"/>
          <p:nvPr/>
        </p:nvSpPr>
        <p:spPr>
          <a:xfrm rot="1829134">
            <a:off x="1874067" y="18462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22002-21D8-F7AF-DD89-22A38E728E5F}"/>
              </a:ext>
            </a:extLst>
          </p:cNvPr>
          <p:cNvSpPr txBox="1"/>
          <p:nvPr/>
        </p:nvSpPr>
        <p:spPr>
          <a:xfrm rot="1725047">
            <a:off x="2305061" y="475742"/>
            <a:ext cx="10806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</a:t>
            </a:r>
          </a:p>
          <a:p>
            <a:pPr algn="ctr"/>
            <a:r>
              <a:rPr lang="en-US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INVENTORY</a:t>
            </a:r>
          </a:p>
        </p:txBody>
      </p:sp>
      <p:pic>
        <p:nvPicPr>
          <p:cNvPr id="6148" name="Picture 4" descr="Dishin' Up some Southern Comfort - Ocala Style Magazine">
            <a:extLst>
              <a:ext uri="{FF2B5EF4-FFF2-40B4-BE49-F238E27FC236}">
                <a16:creationId xmlns:a16="http://schemas.microsoft.com/office/drawing/2014/main" id="{C1381900-462E-2F80-7616-3C84B730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516">
            <a:off x="1692716" y="5208697"/>
            <a:ext cx="2247900" cy="14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CED494-71CB-1C04-6895-6527D8794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812" y="149267"/>
            <a:ext cx="2211281" cy="4268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756FEC-0D14-11CC-7BF8-200A31FF7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309" y="209038"/>
            <a:ext cx="3938299" cy="4609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A8EF8B-8DE9-49C3-8D62-356BCBD23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149" y="578999"/>
            <a:ext cx="4149349" cy="54553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AC8244-9052-933D-900C-57E7E98744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440" y="1626148"/>
            <a:ext cx="5016883" cy="3886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836C96-471D-5C73-043A-386198AEC0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8415" y="1443782"/>
            <a:ext cx="5193717" cy="429780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8E9799-9A07-6E2D-2BCE-7287CF005A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203" y="468910"/>
            <a:ext cx="4967356" cy="603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3" name="Rectangle 2094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Italian and American Sunday Brunch @barPompi every sunday special offer at  €20,00 for 2 people! | Food, Breakfast, Breakfast buffet">
            <a:extLst>
              <a:ext uri="{FF2B5EF4-FFF2-40B4-BE49-F238E27FC236}">
                <a16:creationId xmlns:a16="http://schemas.microsoft.com/office/drawing/2014/main" id="{AF3DB651-4A9C-6D7E-A1ED-A854AACCA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6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4" b="15696"/>
          <a:stretch/>
        </p:blipFill>
        <p:spPr bwMode="auto">
          <a:xfrm>
            <a:off x="20" y="1"/>
            <a:ext cx="9143979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04" name="Group 2096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5" name="Freeform: Shape 2098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106" name="Freeform: Shape 210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Picture 12" descr="September Sunday Brunch - Cafe Manna">
            <a:extLst>
              <a:ext uri="{FF2B5EF4-FFF2-40B4-BE49-F238E27FC236}">
                <a16:creationId xmlns:a16="http://schemas.microsoft.com/office/drawing/2014/main" id="{24879B19-C48A-A7C8-63E0-6348B7B3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5245"/>
            <a:ext cx="2362200" cy="16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8556746-3B7D-EE66-E340-5879399A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73122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0F796975-298F-F82C-CB7B-A75BD3C8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29">
            <a:off x="323679" y="747306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5F7B6-ACC7-6FBB-98CC-A74BF8180C72}"/>
              </a:ext>
            </a:extLst>
          </p:cNvPr>
          <p:cNvSpPr txBox="1"/>
          <p:nvPr/>
        </p:nvSpPr>
        <p:spPr>
          <a:xfrm rot="19867129">
            <a:off x="-127407" y="780323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05FCF42D-460E-DE68-FEF0-E6A95E95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712">
            <a:off x="6938865" y="381761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AE4B6A-E27E-FC3F-3212-E4D40383EB2C}"/>
              </a:ext>
            </a:extLst>
          </p:cNvPr>
          <p:cNvSpPr txBox="1"/>
          <p:nvPr/>
        </p:nvSpPr>
        <p:spPr>
          <a:xfrm rot="1569712">
            <a:off x="6771058" y="639387"/>
            <a:ext cx="15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3A9EE-D6EC-0BB5-3F6D-D9F44DC0AF36}"/>
              </a:ext>
            </a:extLst>
          </p:cNvPr>
          <p:cNvSpPr txBox="1"/>
          <p:nvPr/>
        </p:nvSpPr>
        <p:spPr>
          <a:xfrm rot="19867129">
            <a:off x="3662522" y="842678"/>
            <a:ext cx="15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NPMRDS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D74AD7-D40D-3908-9AC7-DFEA3AFF3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8" y="3155293"/>
            <a:ext cx="4878546" cy="36002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A19768-B18C-6C47-F50E-0FCCB0358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1546641"/>
            <a:ext cx="5456362" cy="509866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94A5E7B-5C8D-9261-5701-C6EB8A005243}"/>
              </a:ext>
            </a:extLst>
          </p:cNvPr>
          <p:cNvSpPr/>
          <p:nvPr/>
        </p:nvSpPr>
        <p:spPr>
          <a:xfrm>
            <a:off x="228600" y="5443774"/>
            <a:ext cx="990600" cy="970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talian and American Sunday Brunch @barPompi every sunday special offer at  €20,00 for 2 people! | Food, Breakfast, Breakfast buffet">
            <a:extLst>
              <a:ext uri="{FF2B5EF4-FFF2-40B4-BE49-F238E27FC236}">
                <a16:creationId xmlns:a16="http://schemas.microsoft.com/office/drawing/2014/main" id="{AF3DB651-4A9C-6D7E-A1ED-A854AACCA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6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4" b="15696"/>
          <a:stretch/>
        </p:blipFill>
        <p:spPr bwMode="auto">
          <a:xfrm>
            <a:off x="20" y="1"/>
            <a:ext cx="9143979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September Sunday Brunch - Cafe Manna">
            <a:extLst>
              <a:ext uri="{FF2B5EF4-FFF2-40B4-BE49-F238E27FC236}">
                <a16:creationId xmlns:a16="http://schemas.microsoft.com/office/drawing/2014/main" id="{24879B19-C48A-A7C8-63E0-6348B7B3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5245"/>
            <a:ext cx="2362200" cy="16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8556746-3B7D-EE66-E340-5879399A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73122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0F796975-298F-F82C-CB7B-A75BD3C8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29">
            <a:off x="323679" y="747306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5F7B6-ACC7-6FBB-98CC-A74BF8180C72}"/>
              </a:ext>
            </a:extLst>
          </p:cNvPr>
          <p:cNvSpPr txBox="1"/>
          <p:nvPr/>
        </p:nvSpPr>
        <p:spPr>
          <a:xfrm rot="19867129">
            <a:off x="-127407" y="780323"/>
            <a:ext cx="15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Blank Sign Board Transparen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05FCF42D-460E-DE68-FEF0-E6A95E95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712">
            <a:off x="6938865" y="381761"/>
            <a:ext cx="962054" cy="1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73A9EE-D6EC-0BB5-3F6D-D9F44DC0AF36}"/>
              </a:ext>
            </a:extLst>
          </p:cNvPr>
          <p:cNvSpPr txBox="1"/>
          <p:nvPr/>
        </p:nvSpPr>
        <p:spPr>
          <a:xfrm rot="19867129">
            <a:off x="3662522" y="842678"/>
            <a:ext cx="15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NPMRDS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972F6-9A45-78EA-EB2C-B3AC75A15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5" y="3491343"/>
            <a:ext cx="4644445" cy="1919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55816-6DEF-DB74-2FF2-E35DF321A341}"/>
              </a:ext>
            </a:extLst>
          </p:cNvPr>
          <p:cNvSpPr txBox="1"/>
          <p:nvPr/>
        </p:nvSpPr>
        <p:spPr>
          <a:xfrm>
            <a:off x="79955" y="3104142"/>
            <a:ext cx="529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Performance Management Research Data 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E0C3E-A8AE-97D3-EE2D-2157BDA17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213" y="3529616"/>
            <a:ext cx="3200400" cy="31126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A490AC-CF6A-4E47-2644-C9639E5B3C8C}"/>
              </a:ext>
            </a:extLst>
          </p:cNvPr>
          <p:cNvSpPr txBox="1"/>
          <p:nvPr/>
        </p:nvSpPr>
        <p:spPr>
          <a:xfrm rot="1569712">
            <a:off x="6771058" y="639387"/>
            <a:ext cx="15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2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4474EFC1-0D9F-4BBF-B004-1BE0299F4788}"/>
</file>

<file path=customXml/itemProps2.xml><?xml version="1.0" encoding="utf-8"?>
<ds:datastoreItem xmlns:ds="http://schemas.openxmlformats.org/officeDocument/2006/customXml" ds:itemID="{E3243659-3638-44A7-A570-94AEF92CE7CA}"/>
</file>

<file path=customXml/itemProps3.xml><?xml version="1.0" encoding="utf-8"?>
<ds:datastoreItem xmlns:ds="http://schemas.openxmlformats.org/officeDocument/2006/customXml" ds:itemID="{7A84FF48-DF92-4F71-B6CA-C1A5AD12F886}"/>
</file>

<file path=docProps/app.xml><?xml version="1.0" encoding="utf-8"?>
<Properties xmlns="http://schemas.openxmlformats.org/officeDocument/2006/extended-properties" xmlns:vt="http://schemas.openxmlformats.org/officeDocument/2006/docPropsVTypes">
  <TotalTime>30921</TotalTime>
  <Words>689</Words>
  <Application>Microsoft Office PowerPoint</Application>
  <PresentationFormat>On-screen Show (4:3)</PresentationFormat>
  <Paragraphs>269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Calibri</vt:lpstr>
      <vt:lpstr>Dreaming Outloud Pro</vt:lpstr>
      <vt:lpstr>Gill Sans Ultra Bold Condensed</vt:lpstr>
      <vt:lpstr>HelveticaNeueLT Std Blk Cn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Hawkins, Sharon</dc:creator>
  <cp:lastModifiedBy>Hawkins, Sharon</cp:lastModifiedBy>
  <cp:revision>175</cp:revision>
  <cp:lastPrinted>2023-05-23T14:57:10Z</cp:lastPrinted>
  <dcterms:created xsi:type="dcterms:W3CDTF">2018-09-17T17:38:24Z</dcterms:created>
  <dcterms:modified xsi:type="dcterms:W3CDTF">2023-05-23T15:10:01Z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