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950" r:id="rId1"/>
  </p:sldMasterIdLst>
  <p:sldIdLst>
    <p:sldId id="296" r:id="rId2"/>
    <p:sldId id="310" r:id="rId3"/>
    <p:sldId id="311" r:id="rId4"/>
    <p:sldId id="312" r:id="rId5"/>
    <p:sldId id="313" r:id="rId6"/>
    <p:sldId id="257" r:id="rId7"/>
    <p:sldId id="314" r:id="rId8"/>
    <p:sldId id="315" r:id="rId9"/>
    <p:sldId id="316" r:id="rId10"/>
    <p:sldId id="317" r:id="rId11"/>
    <p:sldId id="318" r:id="rId12"/>
    <p:sldId id="319" r:id="rId13"/>
    <p:sldId id="302" r:id="rId14"/>
    <p:sldId id="260" r:id="rId15"/>
    <p:sldId id="269" r:id="rId16"/>
    <p:sldId id="270" r:id="rId17"/>
    <p:sldId id="271" r:id="rId18"/>
    <p:sldId id="301" r:id="rId19"/>
    <p:sldId id="274" r:id="rId20"/>
    <p:sldId id="273" r:id="rId21"/>
    <p:sldId id="308" r:id="rId22"/>
    <p:sldId id="309" r:id="rId23"/>
    <p:sldId id="261" r:id="rId24"/>
    <p:sldId id="264" r:id="rId25"/>
    <p:sldId id="295" r:id="rId26"/>
    <p:sldId id="258" r:id="rId27"/>
    <p:sldId id="300" r:id="rId28"/>
    <p:sldId id="299" r:id="rId29"/>
    <p:sldId id="304" r:id="rId30"/>
    <p:sldId id="259" r:id="rId31"/>
    <p:sldId id="265" r:id="rId32"/>
    <p:sldId id="305" r:id="rId33"/>
    <p:sldId id="298" r:id="rId34"/>
    <p:sldId id="306" r:id="rId35"/>
    <p:sldId id="275" r:id="rId36"/>
    <p:sldId id="276" r:id="rId37"/>
    <p:sldId id="283" r:id="rId38"/>
    <p:sldId id="307" r:id="rId39"/>
    <p:sldId id="277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77" autoAdjust="0"/>
    <p:restoredTop sz="94660"/>
  </p:normalViewPr>
  <p:slideViewPr>
    <p:cSldViewPr snapToGrid="0">
      <p:cViewPr varScale="1">
        <p:scale>
          <a:sx n="88" d="100"/>
          <a:sy n="88" d="100"/>
        </p:scale>
        <p:origin x="35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B5247D00-8763-4D7B-B12D-C28F8C014D14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1203D7BA-0B28-4990-A29C-043F2D963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81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7D00-8763-4D7B-B12D-C28F8C014D14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D7BA-0B28-4990-A29C-043F2D963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08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7D00-8763-4D7B-B12D-C28F8C014D14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D7BA-0B28-4990-A29C-043F2D963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802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7D00-8763-4D7B-B12D-C28F8C014D14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D7BA-0B28-4990-A29C-043F2D96329C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7639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7D00-8763-4D7B-B12D-C28F8C014D14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D7BA-0B28-4990-A29C-043F2D963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405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7D00-8763-4D7B-B12D-C28F8C014D14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D7BA-0B28-4990-A29C-043F2D963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586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7D00-8763-4D7B-B12D-C28F8C014D14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D7BA-0B28-4990-A29C-043F2D963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63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7D00-8763-4D7B-B12D-C28F8C014D14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D7BA-0B28-4990-A29C-043F2D963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58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7D00-8763-4D7B-B12D-C28F8C014D14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D7BA-0B28-4990-A29C-043F2D963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49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7D00-8763-4D7B-B12D-C28F8C014D14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D7BA-0B28-4990-A29C-043F2D963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70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7D00-8763-4D7B-B12D-C28F8C014D14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D7BA-0B28-4990-A29C-043F2D963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87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7D00-8763-4D7B-B12D-C28F8C014D14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D7BA-0B28-4990-A29C-043F2D963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2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7D00-8763-4D7B-B12D-C28F8C014D14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D7BA-0B28-4990-A29C-043F2D963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40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7D00-8763-4D7B-B12D-C28F8C014D14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D7BA-0B28-4990-A29C-043F2D963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83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7D00-8763-4D7B-B12D-C28F8C014D14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D7BA-0B28-4990-A29C-043F2D963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56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7D00-8763-4D7B-B12D-C28F8C014D14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D7BA-0B28-4990-A29C-043F2D963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576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7D00-8763-4D7B-B12D-C28F8C014D14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D7BA-0B28-4990-A29C-043F2D963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61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47D00-8763-4D7B-B12D-C28F8C014D14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3D7BA-0B28-4990-A29C-043F2D963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479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951" r:id="rId1"/>
    <p:sldLayoutId id="2147484952" r:id="rId2"/>
    <p:sldLayoutId id="2147484953" r:id="rId3"/>
    <p:sldLayoutId id="2147484954" r:id="rId4"/>
    <p:sldLayoutId id="2147484955" r:id="rId5"/>
    <p:sldLayoutId id="2147484956" r:id="rId6"/>
    <p:sldLayoutId id="2147484957" r:id="rId7"/>
    <p:sldLayoutId id="2147484958" r:id="rId8"/>
    <p:sldLayoutId id="2147484959" r:id="rId9"/>
    <p:sldLayoutId id="2147484960" r:id="rId10"/>
    <p:sldLayoutId id="2147484961" r:id="rId11"/>
    <p:sldLayoutId id="2147484962" r:id="rId12"/>
    <p:sldLayoutId id="2147484963" r:id="rId13"/>
    <p:sldLayoutId id="2147484964" r:id="rId14"/>
    <p:sldLayoutId id="2147484965" r:id="rId15"/>
    <p:sldLayoutId id="2147484966" r:id="rId16"/>
    <p:sldLayoutId id="21474849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69943"/>
            <a:ext cx="9905998" cy="1478570"/>
          </a:xfrm>
        </p:spPr>
        <p:txBody>
          <a:bodyPr>
            <a:normAutofit fontScale="90000"/>
          </a:bodyPr>
          <a:lstStyle/>
          <a:p>
            <a:r>
              <a:rPr lang="en-US" sz="5000" b="1" dirty="0">
                <a:latin typeface="Lucida Handwriting" panose="03010101010101010101" pitchFamily="66" charset="0"/>
              </a:rPr>
              <a:t>Traffic Signal Warrants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320180" y="1725587"/>
            <a:ext cx="5548462" cy="3406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37502" y="5349283"/>
            <a:ext cx="303941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Stephen Sichmeller, P.E.</a:t>
            </a:r>
          </a:p>
          <a:p>
            <a:pPr>
              <a:lnSpc>
                <a:spcPct val="2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Asst. Division Head – NWA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Roadway Design Division</a:t>
            </a:r>
          </a:p>
        </p:txBody>
      </p:sp>
    </p:spTree>
    <p:extLst>
      <p:ext uri="{BB962C8B-B14F-4D97-AF65-F5344CB8AC3E}">
        <p14:creationId xmlns:p14="http://schemas.microsoft.com/office/powerpoint/2010/main" val="2918492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2">
            <a:extLst>
              <a:ext uri="{FF2B5EF4-FFF2-40B4-BE49-F238E27FC236}">
                <a16:creationId xmlns:a16="http://schemas.microsoft.com/office/drawing/2014/main" id="{9EB19A0D-88ED-4EC7-B012-FDA45662F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roup 11">
            <a:extLst>
              <a:ext uri="{FF2B5EF4-FFF2-40B4-BE49-F238E27FC236}">
                <a16:creationId xmlns:a16="http://schemas.microsoft.com/office/drawing/2014/main" id="{039C885C-7507-48BC-8DA5-9B9A8A3B2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80315E80-D09C-4AAC-A1AA-6416ADD0A7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464D5536-A035-4505-AF73-4F7CAE488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81218E36-F40D-459F-A201-0A62E0FA5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Rectangle 8">
              <a:extLst>
                <a:ext uri="{FF2B5EF4-FFF2-40B4-BE49-F238E27FC236}">
                  <a16:creationId xmlns:a16="http://schemas.microsoft.com/office/drawing/2014/main" id="{5B53825A-3A84-4E26-A19D-A61548B6A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AD90489C-7868-4D44-828E-5BD078E10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98ED0810-C456-43E0-A430-4BF3E84BB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E5A0D863-274E-498B-A757-EE462B7CF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B7819E45-002E-4BE7-9D91-AF82D3776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8B2A702D-53E8-4674-87E0-CA1F7E5627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451CEEF2-55A9-4CDF-BB69-2D07031F0D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DCEC5350-68CD-460C-999B-A6055EA50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26945734-B592-423F-BCF3-8ED9227467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D6FF6791-D332-4D35-90E0-42011DF40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B1ED9C0C-0AD0-4F60-BB85-02B00AFE7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E202B26B-3FB3-4127-9295-F6E24A75E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A9B0C70B-3686-4190-8592-736E11AB4D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3DCD01FB-20E8-42C3-AFE9-DFD3F426A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E18D3AEB-E104-4243-893A-880F9A3C4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25B79020-576E-46E2-BDDD-3D93C9DD53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F9BE123C-99CB-4F9F-B6AD-D78B41011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2652409A-0FBC-471C-8070-735AA2D18C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A7B0AC30-BECB-435E-B184-5893DAF4CF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209F3AA3-0D92-49EA-8E9E-E85193591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96C003E9-8BC2-48CC-ABF7-540233FDB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13BDD8BA-D378-486C-AAC9-F4BC3E856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04C38930-9B92-429B-915A-D0198D6AC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32660743-42C8-4FFB-A77B-66678E1E1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2">
              <a:extLst>
                <a:ext uri="{FF2B5EF4-FFF2-40B4-BE49-F238E27FC236}">
                  <a16:creationId xmlns:a16="http://schemas.microsoft.com/office/drawing/2014/main" id="{6B242301-66B7-4876-B23A-1B97410A5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Rectangle 33">
              <a:extLst>
                <a:ext uri="{FF2B5EF4-FFF2-40B4-BE49-F238E27FC236}">
                  <a16:creationId xmlns:a16="http://schemas.microsoft.com/office/drawing/2014/main" id="{B05C5127-C481-4571-9E17-90305CA0A9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id="{BC0F1F06-EBE2-4919-A902-A503E384D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2B2E1C8D-A953-4AED-8346-C34CFE3BE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6">
              <a:extLst>
                <a:ext uri="{FF2B5EF4-FFF2-40B4-BE49-F238E27FC236}">
                  <a16:creationId xmlns:a16="http://schemas.microsoft.com/office/drawing/2014/main" id="{8F150D6E-EB09-41AD-93BE-BF543BE36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7">
              <a:extLst>
                <a:ext uri="{FF2B5EF4-FFF2-40B4-BE49-F238E27FC236}">
                  <a16:creationId xmlns:a16="http://schemas.microsoft.com/office/drawing/2014/main" id="{AE3633FE-8FF6-4FC3-8422-483E7FAEDE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8">
              <a:extLst>
                <a:ext uri="{FF2B5EF4-FFF2-40B4-BE49-F238E27FC236}">
                  <a16:creationId xmlns:a16="http://schemas.microsoft.com/office/drawing/2014/main" id="{D233BC09-3785-4EA9-A80F-699EABFCD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9">
              <a:extLst>
                <a:ext uri="{FF2B5EF4-FFF2-40B4-BE49-F238E27FC236}">
                  <a16:creationId xmlns:a16="http://schemas.microsoft.com/office/drawing/2014/main" id="{DEFAAC70-9A33-41C4-9960-80B056E47F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0">
              <a:extLst>
                <a:ext uri="{FF2B5EF4-FFF2-40B4-BE49-F238E27FC236}">
                  <a16:creationId xmlns:a16="http://schemas.microsoft.com/office/drawing/2014/main" id="{FE1B6380-FA49-4E35-B2EB-BC1D322A0A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1">
              <a:extLst>
                <a:ext uri="{FF2B5EF4-FFF2-40B4-BE49-F238E27FC236}">
                  <a16:creationId xmlns:a16="http://schemas.microsoft.com/office/drawing/2014/main" id="{F578AFE9-69B9-4FE3-A349-4640D49A5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2">
              <a:extLst>
                <a:ext uri="{FF2B5EF4-FFF2-40B4-BE49-F238E27FC236}">
                  <a16:creationId xmlns:a16="http://schemas.microsoft.com/office/drawing/2014/main" id="{49C01CF4-73AC-40B8-8AA5-60072CBB34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3">
              <a:extLst>
                <a:ext uri="{FF2B5EF4-FFF2-40B4-BE49-F238E27FC236}">
                  <a16:creationId xmlns:a16="http://schemas.microsoft.com/office/drawing/2014/main" id="{B4DA1C3D-282A-4010-9263-E2F62D795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4">
              <a:extLst>
                <a:ext uri="{FF2B5EF4-FFF2-40B4-BE49-F238E27FC236}">
                  <a16:creationId xmlns:a16="http://schemas.microsoft.com/office/drawing/2014/main" id="{52475A43-7A28-4A0F-BA58-C070BB882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Rectangle 45">
              <a:extLst>
                <a:ext uri="{FF2B5EF4-FFF2-40B4-BE49-F238E27FC236}">
                  <a16:creationId xmlns:a16="http://schemas.microsoft.com/office/drawing/2014/main" id="{0C7241CC-AC61-4580-A46E-C217B329EB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4" name="Freeform 46">
              <a:extLst>
                <a:ext uri="{FF2B5EF4-FFF2-40B4-BE49-F238E27FC236}">
                  <a16:creationId xmlns:a16="http://schemas.microsoft.com/office/drawing/2014/main" id="{584FF8AA-E75D-483B-A344-7022541CF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7">
              <a:extLst>
                <a:ext uri="{FF2B5EF4-FFF2-40B4-BE49-F238E27FC236}">
                  <a16:creationId xmlns:a16="http://schemas.microsoft.com/office/drawing/2014/main" id="{AFF0ABD2-8247-432E-9F13-CCB7D0E620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8">
              <a:extLst>
                <a:ext uri="{FF2B5EF4-FFF2-40B4-BE49-F238E27FC236}">
                  <a16:creationId xmlns:a16="http://schemas.microsoft.com/office/drawing/2014/main" id="{8779D639-A8BE-46A3-BF82-B0498C36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9">
              <a:extLst>
                <a:ext uri="{FF2B5EF4-FFF2-40B4-BE49-F238E27FC236}">
                  <a16:creationId xmlns:a16="http://schemas.microsoft.com/office/drawing/2014/main" id="{62C75AD3-B601-4AB8-A449-C0375B263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0">
              <a:extLst>
                <a:ext uri="{FF2B5EF4-FFF2-40B4-BE49-F238E27FC236}">
                  <a16:creationId xmlns:a16="http://schemas.microsoft.com/office/drawing/2014/main" id="{7CEBAD4A-BB32-451F-B1E1-48D6F52EBD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1">
              <a:extLst>
                <a:ext uri="{FF2B5EF4-FFF2-40B4-BE49-F238E27FC236}">
                  <a16:creationId xmlns:a16="http://schemas.microsoft.com/office/drawing/2014/main" id="{9EA19F7F-29F8-4DF4-AB9B-C4D507FA7C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2">
              <a:extLst>
                <a:ext uri="{FF2B5EF4-FFF2-40B4-BE49-F238E27FC236}">
                  <a16:creationId xmlns:a16="http://schemas.microsoft.com/office/drawing/2014/main" id="{9A6E14CB-BA29-40ED-B9E1-9AF554AFD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3">
              <a:extLst>
                <a:ext uri="{FF2B5EF4-FFF2-40B4-BE49-F238E27FC236}">
                  <a16:creationId xmlns:a16="http://schemas.microsoft.com/office/drawing/2014/main" id="{384A67CA-9AF3-4473-9BC7-2C48C43261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4">
              <a:extLst>
                <a:ext uri="{FF2B5EF4-FFF2-40B4-BE49-F238E27FC236}">
                  <a16:creationId xmlns:a16="http://schemas.microsoft.com/office/drawing/2014/main" id="{9DE1AF00-9D03-4DFB-B862-C86659628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5">
              <a:extLst>
                <a:ext uri="{FF2B5EF4-FFF2-40B4-BE49-F238E27FC236}">
                  <a16:creationId xmlns:a16="http://schemas.microsoft.com/office/drawing/2014/main" id="{03D15E32-C507-4B36-B9AB-BD0A1AEBDE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6">
              <a:extLst>
                <a:ext uri="{FF2B5EF4-FFF2-40B4-BE49-F238E27FC236}">
                  <a16:creationId xmlns:a16="http://schemas.microsoft.com/office/drawing/2014/main" id="{978B3024-1C05-4858-A919-0ABF75EF71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7">
              <a:extLst>
                <a:ext uri="{FF2B5EF4-FFF2-40B4-BE49-F238E27FC236}">
                  <a16:creationId xmlns:a16="http://schemas.microsoft.com/office/drawing/2014/main" id="{04B0C1D6-8B63-4D35-83C5-5D4331190A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8">
              <a:extLst>
                <a:ext uri="{FF2B5EF4-FFF2-40B4-BE49-F238E27FC236}">
                  <a16:creationId xmlns:a16="http://schemas.microsoft.com/office/drawing/2014/main" id="{C0409678-BF82-43B2-8F95-46A5A0E186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56B5987-99CA-C39C-7E51-83DE3C924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233" y="4539573"/>
            <a:ext cx="8957534" cy="11828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/>
              <a:t>Warrant 7, crash experience</a:t>
            </a:r>
          </a:p>
        </p:txBody>
      </p:sp>
      <p:sp>
        <p:nvSpPr>
          <p:cNvPr id="72" name="Round Diagonal Corner Rectangle 6">
            <a:extLst>
              <a:ext uri="{FF2B5EF4-FFF2-40B4-BE49-F238E27FC236}">
                <a16:creationId xmlns:a16="http://schemas.microsoft.com/office/drawing/2014/main" id="{9CE97880-B96A-4BF9-BFFB-34DAA44F8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974" y="639965"/>
            <a:ext cx="10879991" cy="3598548"/>
          </a:xfrm>
          <a:prstGeom prst="round2DiagRect">
            <a:avLst>
              <a:gd name="adj1" fmla="val 9529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CEC91C-3403-3B89-3760-BCA5EA58F4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5325" y="831332"/>
            <a:ext cx="3814734" cy="29754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91FF2D-D4B8-A670-2C9E-E685C2F70A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176" y="1065168"/>
            <a:ext cx="6402228" cy="257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7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>
            <a:extLst>
              <a:ext uri="{FF2B5EF4-FFF2-40B4-BE49-F238E27FC236}">
                <a16:creationId xmlns:a16="http://schemas.microsoft.com/office/drawing/2014/main" id="{19AFBE53-1417-406B-8083-DBE0DA72F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Group 12">
            <a:extLst>
              <a:ext uri="{FF2B5EF4-FFF2-40B4-BE49-F238E27FC236}">
                <a16:creationId xmlns:a16="http://schemas.microsoft.com/office/drawing/2014/main" id="{FB9EE4F0-B261-4AB0-BEE3-AA9DD198F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2E326B6E-9130-4E5B-8C29-0412BDFD5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D15BBE67-0A7A-4318-94C9-9EDC68E9E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6C189044-A310-4008-ABE3-A833238AA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714E393D-E3AB-4084-8580-2EC4D75B0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5407A34B-6BDC-4CC4-9D15-2E71F3DB4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5E952981-3D27-403A-9B35-14226166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339D7F6E-841D-4697-A877-0F25113BA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226F9E1B-2970-4504-8E6C-1A42D05FC2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6F11A9CB-BE43-4423-987B-B43046D14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F21925AB-CEC6-4210-929C-5BAB1C9579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9B4BB7F4-36A3-49C5-A85E-660BF09014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89A82E2C-666C-4E88-B3A9-C95B5AE94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1363187E-6516-4018-A78B-CE0F7F232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3FF62829-5C7E-4110-A186-F4E8655E29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87E9C9B7-0C7F-44A7-B610-5B095C4425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3037E5EC-D21D-4C3F-B081-B46C3B47CF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EAE8AAB2-DE35-4AED-8C9C-0718A33A8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062ACCDA-6A76-4812-BA3A-F3C6E1443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38825C85-74E0-4664-95AC-682625B991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D87E8B0A-2B1D-48E5-8107-F2855CFFD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E46FC211-5F4B-478B-8761-A65D21166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43C493A4-4703-4917-A281-F15E323F14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4B369EDA-1458-423B-839F-4FB0EE920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DB5E8117-FFBB-49D5-87C6-24D8E06C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04D5DC4A-7C40-4236-B475-FA6AA43694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76858373-C51B-4201-80F4-803316704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D159A53F-DA7E-4CD5-AA84-55B3AC5EE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E4B70A8B-09AC-45AA-952C-242D7E1474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Rectangle 33">
              <a:extLst>
                <a:ext uri="{FF2B5EF4-FFF2-40B4-BE49-F238E27FC236}">
                  <a16:creationId xmlns:a16="http://schemas.microsoft.com/office/drawing/2014/main" id="{63C8CAD6-F5BE-4961-AC48-2A34FA4E7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AEBA7DBD-C171-47A7-9249-562A06AC2B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80F934E3-6775-4A9E-8666-7D050E428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F7E8F3A1-E3AE-4A22-82FE-71C4C163A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27DFF928-27F3-44A1-9468-219DD390B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47C61A3E-9A0A-4547-9B8A-DD8CD6D47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FC684095-4805-413B-A9EB-63A2417B5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AF830B5E-DCF9-4CBD-8746-C5219013D8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FE6882C0-1C73-4E53-A884-3202385D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9611015E-699B-4BA5-A162-8BABC9145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8C6A611F-CBE4-46B7-96F6-803B2D260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FDCF0D71-6D32-4B72-B7E1-678BA980A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Rectangle 45">
              <a:extLst>
                <a:ext uri="{FF2B5EF4-FFF2-40B4-BE49-F238E27FC236}">
                  <a16:creationId xmlns:a16="http://schemas.microsoft.com/office/drawing/2014/main" id="{FE6E605A-8ECF-47E5-ABDD-B4874FF18F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5" name="Freeform 46">
              <a:extLst>
                <a:ext uri="{FF2B5EF4-FFF2-40B4-BE49-F238E27FC236}">
                  <a16:creationId xmlns:a16="http://schemas.microsoft.com/office/drawing/2014/main" id="{1329BFCB-3C83-438B-8C18-20576CA6B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9E013566-6E0D-4B88-9731-0BBACA1408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1668707D-D4E8-40EC-94C2-F83C6E2226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0CE0CBC9-140F-475C-93C6-446BDBB76C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0ED9FFD9-3111-4C21-8013-063D0A89F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C75E760C-E1DB-475D-905D-FC3F430FE3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1F4DF02E-1FC7-48AB-8CDA-940C8A500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193ABE5A-1C12-4B38-8078-51A0BAB3C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id="{3A57AD1C-4CC5-4E62-A352-D3B142B9D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646D40AD-4384-42ED-B1A0-A47C165C6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6">
              <a:extLst>
                <a:ext uri="{FF2B5EF4-FFF2-40B4-BE49-F238E27FC236}">
                  <a16:creationId xmlns:a16="http://schemas.microsoft.com/office/drawing/2014/main" id="{0786C2FA-21FD-4F48-9E96-C5D8E6159E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7">
              <a:extLst>
                <a:ext uri="{FF2B5EF4-FFF2-40B4-BE49-F238E27FC236}">
                  <a16:creationId xmlns:a16="http://schemas.microsoft.com/office/drawing/2014/main" id="{AFE6F50A-21B5-4B98-9C3B-B89FFC6FB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8">
              <a:extLst>
                <a:ext uri="{FF2B5EF4-FFF2-40B4-BE49-F238E27FC236}">
                  <a16:creationId xmlns:a16="http://schemas.microsoft.com/office/drawing/2014/main" id="{2454210A-9717-44AF-9D76-0426534C35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5BFC44E-6B34-E659-D251-8FF40E7C7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233" y="4539573"/>
            <a:ext cx="8957534" cy="11828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dirty="0"/>
              <a:t>Warrant 9, intersection near a grade crossing</a:t>
            </a:r>
          </a:p>
        </p:txBody>
      </p:sp>
      <p:sp>
        <p:nvSpPr>
          <p:cNvPr id="73" name="Round Diagonal Corner Rectangle 6">
            <a:extLst>
              <a:ext uri="{FF2B5EF4-FFF2-40B4-BE49-F238E27FC236}">
                <a16:creationId xmlns:a16="http://schemas.microsoft.com/office/drawing/2014/main" id="{7C752539-319A-41C0-ABDD-5FBB1E2BC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974" y="639965"/>
            <a:ext cx="10879991" cy="3598548"/>
          </a:xfrm>
          <a:prstGeom prst="round2DiagRect">
            <a:avLst>
              <a:gd name="adj1" fmla="val 9529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CD03D5-386A-44D6-E0C5-41693A2AE1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07" r="1" b="1"/>
          <a:stretch/>
        </p:blipFill>
        <p:spPr>
          <a:xfrm>
            <a:off x="987014" y="951493"/>
            <a:ext cx="5044782" cy="29754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C84941-74F2-2B99-C69E-D2134E9EE2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98"/>
          <a:stretch/>
        </p:blipFill>
        <p:spPr>
          <a:xfrm>
            <a:off x="6195522" y="951493"/>
            <a:ext cx="5044782" cy="297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4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7FE0E-4810-7DD1-2B3E-846E3C8D1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135" y="2352455"/>
            <a:ext cx="10179730" cy="2153090"/>
          </a:xfrm>
        </p:spPr>
        <p:txBody>
          <a:bodyPr>
            <a:normAutofit/>
          </a:bodyPr>
          <a:lstStyle/>
          <a:p>
            <a:r>
              <a:rPr lang="en-US" dirty="0"/>
              <a:t>Warrant 4, pedestrian volume</a:t>
            </a:r>
            <a:br>
              <a:rPr lang="en-US" dirty="0"/>
            </a:br>
            <a:r>
              <a:rPr lang="en-US" dirty="0"/>
              <a:t>warrant 5, school crossing</a:t>
            </a:r>
            <a:br>
              <a:rPr lang="en-US" dirty="0"/>
            </a:br>
            <a:r>
              <a:rPr lang="en-US" dirty="0"/>
              <a:t>warrant 6, coordinated signal system</a:t>
            </a:r>
            <a:br>
              <a:rPr lang="en-US" dirty="0"/>
            </a:br>
            <a:r>
              <a:rPr lang="en-US" dirty="0"/>
              <a:t>warrant 8, roadway network</a:t>
            </a:r>
          </a:p>
        </p:txBody>
      </p:sp>
    </p:spTree>
    <p:extLst>
      <p:ext uri="{BB962C8B-B14F-4D97-AF65-F5344CB8AC3E}">
        <p14:creationId xmlns:p14="http://schemas.microsoft.com/office/powerpoint/2010/main" val="4222346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19"/>
          <p:cNvSpPr txBox="1"/>
          <p:nvPr/>
        </p:nvSpPr>
        <p:spPr>
          <a:xfrm>
            <a:off x="3638723" y="6631132"/>
            <a:ext cx="1714067" cy="87355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511" spc="-3" dirty="0">
                <a:latin typeface="Gadugi"/>
                <a:cs typeface="Gadugi"/>
              </a:rPr>
              <a:t>Copyright </a:t>
            </a:r>
            <a:r>
              <a:rPr sz="511" dirty="0">
                <a:latin typeface="Gadugi"/>
                <a:cs typeface="Gadugi"/>
              </a:rPr>
              <a:t>©</a:t>
            </a:r>
            <a:r>
              <a:rPr sz="511" spc="3" dirty="0">
                <a:latin typeface="Gadugi"/>
                <a:cs typeface="Gadugi"/>
              </a:rPr>
              <a:t> </a:t>
            </a:r>
            <a:r>
              <a:rPr sz="511" spc="-3" dirty="0">
                <a:latin typeface="Gadugi"/>
                <a:cs typeface="Gadugi"/>
              </a:rPr>
              <a:t>2021</a:t>
            </a:r>
            <a:r>
              <a:rPr sz="511" spc="3" dirty="0">
                <a:latin typeface="Gadugi"/>
                <a:cs typeface="Gadugi"/>
              </a:rPr>
              <a:t> </a:t>
            </a:r>
            <a:r>
              <a:rPr sz="511" spc="-3" dirty="0">
                <a:latin typeface="Gadugi"/>
                <a:cs typeface="Gadugi"/>
              </a:rPr>
              <a:t>University</a:t>
            </a:r>
            <a:r>
              <a:rPr sz="511" spc="3" dirty="0">
                <a:latin typeface="Gadugi"/>
                <a:cs typeface="Gadugi"/>
              </a:rPr>
              <a:t> </a:t>
            </a:r>
            <a:r>
              <a:rPr sz="511" spc="-3" dirty="0">
                <a:latin typeface="Gadugi"/>
                <a:cs typeface="Gadugi"/>
              </a:rPr>
              <a:t>of</a:t>
            </a:r>
            <a:r>
              <a:rPr sz="511" dirty="0">
                <a:latin typeface="Gadugi"/>
                <a:cs typeface="Gadugi"/>
              </a:rPr>
              <a:t> </a:t>
            </a:r>
            <a:r>
              <a:rPr sz="511" spc="-3" dirty="0">
                <a:latin typeface="Gadugi"/>
                <a:cs typeface="Gadugi"/>
              </a:rPr>
              <a:t>Florida.</a:t>
            </a:r>
            <a:r>
              <a:rPr sz="511" dirty="0">
                <a:latin typeface="Gadugi"/>
                <a:cs typeface="Gadugi"/>
              </a:rPr>
              <a:t> </a:t>
            </a:r>
            <a:r>
              <a:rPr sz="511" spc="-3" dirty="0">
                <a:latin typeface="Gadugi"/>
                <a:cs typeface="Gadugi"/>
              </a:rPr>
              <a:t>All</a:t>
            </a:r>
            <a:r>
              <a:rPr sz="511" spc="3" dirty="0">
                <a:latin typeface="Gadugi"/>
                <a:cs typeface="Gadugi"/>
              </a:rPr>
              <a:t> </a:t>
            </a:r>
            <a:r>
              <a:rPr sz="511" spc="-3" dirty="0">
                <a:latin typeface="Gadugi"/>
                <a:cs typeface="Gadugi"/>
              </a:rPr>
              <a:t>Rights </a:t>
            </a:r>
            <a:r>
              <a:rPr sz="511" spc="-7" dirty="0">
                <a:latin typeface="Gadugi"/>
                <a:cs typeface="Gadugi"/>
              </a:rPr>
              <a:t>Reserved.</a:t>
            </a:r>
            <a:endParaRPr sz="511">
              <a:latin typeface="Gadugi"/>
              <a:cs typeface="Gadug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660899" y="6631132"/>
            <a:ext cx="1070697" cy="87355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511" spc="41" dirty="0">
                <a:latin typeface="Gadugi"/>
                <a:cs typeface="Gadugi"/>
              </a:rPr>
              <a:t>HCS</a:t>
            </a:r>
            <a:r>
              <a:rPr sz="511" spc="41" dirty="0">
                <a:latin typeface="Arial"/>
                <a:cs typeface="Arial"/>
              </a:rPr>
              <a:t>™</a:t>
            </a:r>
            <a:r>
              <a:rPr sz="511" spc="-14" dirty="0">
                <a:latin typeface="Arial"/>
                <a:cs typeface="Arial"/>
              </a:rPr>
              <a:t> </a:t>
            </a:r>
            <a:r>
              <a:rPr sz="511" spc="-3" dirty="0">
                <a:latin typeface="Gadugi"/>
                <a:cs typeface="Gadugi"/>
              </a:rPr>
              <a:t>Signal</a:t>
            </a:r>
            <a:r>
              <a:rPr sz="511" spc="-10" dirty="0">
                <a:latin typeface="Gadugi"/>
                <a:cs typeface="Gadugi"/>
              </a:rPr>
              <a:t> </a:t>
            </a:r>
            <a:r>
              <a:rPr sz="511" spc="-3" dirty="0">
                <a:latin typeface="Gadugi"/>
                <a:cs typeface="Gadugi"/>
              </a:rPr>
              <a:t>Warrants</a:t>
            </a:r>
            <a:r>
              <a:rPr sz="511" spc="-7" dirty="0">
                <a:latin typeface="Gadugi"/>
                <a:cs typeface="Gadugi"/>
              </a:rPr>
              <a:t> Version</a:t>
            </a:r>
            <a:r>
              <a:rPr sz="511" spc="-10" dirty="0">
                <a:latin typeface="Gadugi"/>
                <a:cs typeface="Gadugi"/>
              </a:rPr>
              <a:t> </a:t>
            </a:r>
            <a:r>
              <a:rPr sz="511" spc="-3" dirty="0">
                <a:latin typeface="Gadugi"/>
                <a:cs typeface="Gadugi"/>
              </a:rPr>
              <a:t>7.8.5</a:t>
            </a:r>
            <a:endParaRPr sz="511">
              <a:latin typeface="Gadugi"/>
              <a:cs typeface="Gadug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96101" y="6631132"/>
            <a:ext cx="982374" cy="87355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511" spc="-3" dirty="0">
                <a:latin typeface="Gadugi"/>
                <a:cs typeface="Gadugi"/>
              </a:rPr>
              <a:t>Generated:</a:t>
            </a:r>
            <a:r>
              <a:rPr sz="511" spc="-7" dirty="0">
                <a:latin typeface="Gadugi"/>
                <a:cs typeface="Gadugi"/>
              </a:rPr>
              <a:t> </a:t>
            </a:r>
            <a:r>
              <a:rPr sz="511" spc="-3" dirty="0">
                <a:latin typeface="Gadugi"/>
                <a:cs typeface="Gadugi"/>
              </a:rPr>
              <a:t>3/16/2021</a:t>
            </a:r>
            <a:r>
              <a:rPr sz="511" spc="-7" dirty="0">
                <a:latin typeface="Gadugi"/>
                <a:cs typeface="Gadugi"/>
              </a:rPr>
              <a:t> </a:t>
            </a:r>
            <a:r>
              <a:rPr sz="511" spc="-3" dirty="0">
                <a:latin typeface="Gadugi"/>
                <a:cs typeface="Gadugi"/>
              </a:rPr>
              <a:t>7:47:21</a:t>
            </a:r>
            <a:r>
              <a:rPr sz="511" spc="-10" dirty="0">
                <a:latin typeface="Gadugi"/>
                <a:cs typeface="Gadugi"/>
              </a:rPr>
              <a:t> </a:t>
            </a:r>
            <a:r>
              <a:rPr sz="511" spc="-3" dirty="0">
                <a:latin typeface="Gadugi"/>
                <a:cs typeface="Gadugi"/>
              </a:rPr>
              <a:t>AM</a:t>
            </a:r>
            <a:endParaRPr sz="511">
              <a:latin typeface="Gadugi"/>
              <a:cs typeface="Gadugi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15" y="1968138"/>
            <a:ext cx="11463168" cy="4145280"/>
          </a:xfrm>
          <a:prstGeom prst="rect">
            <a:avLst/>
          </a:prstGeom>
        </p:spPr>
      </p:pic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1146200" y="489568"/>
            <a:ext cx="9905998" cy="1165061"/>
          </a:xfrm>
        </p:spPr>
        <p:txBody>
          <a:bodyPr/>
          <a:lstStyle/>
          <a:p>
            <a:pPr algn="ctr"/>
            <a:r>
              <a:rPr lang="en-US" dirty="0"/>
              <a:t>Traffic signal spacing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l="3491" t="1316" r="4337" b="1799"/>
          <a:stretch/>
        </p:blipFill>
        <p:spPr>
          <a:xfrm>
            <a:off x="1125451" y="3657600"/>
            <a:ext cx="235132" cy="55048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l="3491" t="1316" r="4337" b="1799"/>
          <a:stretch/>
        </p:blipFill>
        <p:spPr>
          <a:xfrm>
            <a:off x="3638723" y="3765535"/>
            <a:ext cx="235132" cy="5504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3491" t="1316" r="4337" b="1799"/>
          <a:stretch/>
        </p:blipFill>
        <p:spPr>
          <a:xfrm>
            <a:off x="9002354" y="3932842"/>
            <a:ext cx="235132" cy="55048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3491" t="1316" r="4337" b="1799"/>
          <a:stretch/>
        </p:blipFill>
        <p:spPr>
          <a:xfrm>
            <a:off x="10934632" y="4040777"/>
            <a:ext cx="235132" cy="55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74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01" y="1680755"/>
            <a:ext cx="11463168" cy="4145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491" t="1316" r="4337" b="1799"/>
          <a:stretch/>
        </p:blipFill>
        <p:spPr>
          <a:xfrm>
            <a:off x="1155667" y="3522616"/>
            <a:ext cx="235132" cy="5504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491" t="1316" r="4337" b="1799"/>
          <a:stretch/>
        </p:blipFill>
        <p:spPr>
          <a:xfrm>
            <a:off x="6153496" y="3657599"/>
            <a:ext cx="235132" cy="5504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491" t="1316" r="4337" b="1799"/>
          <a:stretch/>
        </p:blipFill>
        <p:spPr>
          <a:xfrm>
            <a:off x="11114182" y="3810000"/>
            <a:ext cx="235132" cy="55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09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6018" y="2202872"/>
            <a:ext cx="4942887" cy="1704109"/>
          </a:xfrm>
        </p:spPr>
        <p:txBody>
          <a:bodyPr>
            <a:normAutofit fontScale="90000"/>
          </a:bodyPr>
          <a:lstStyle/>
          <a:p>
            <a:r>
              <a:rPr lang="en-US" dirty="0"/>
              <a:t>REQUESTS FOR A NEW TRAFFIC SIGNAL ON A STATE HIGHWAY MADE BY THE LOCAL MUNICIPALITY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0E4294-9C08-4C2A-9C91-9BFCE0A09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097" y="329442"/>
            <a:ext cx="4714993" cy="619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93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93324" y="149629"/>
            <a:ext cx="6641869" cy="939338"/>
          </a:xfrm>
        </p:spPr>
        <p:txBody>
          <a:bodyPr/>
          <a:lstStyle/>
          <a:p>
            <a:pPr algn="ctr"/>
            <a:r>
              <a:rPr lang="en-US" dirty="0"/>
              <a:t>TRAFFIC COUNTS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A7328A-354D-467C-AE42-33C4F68AB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174" y="1217466"/>
            <a:ext cx="4252553" cy="54909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4E7422-7D35-4557-83BC-FB6337CBD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678" y="1217465"/>
            <a:ext cx="4229836" cy="549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73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7FC41A-7C11-4C40-B11E-3EEC0E86A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33" y="671051"/>
            <a:ext cx="3406877" cy="3650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F4CF62-48FC-42E5-B1BF-500D92424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614" y="656303"/>
            <a:ext cx="3302427" cy="19179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E6D0CA-1564-41F8-8552-42253BDA1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069" y="656303"/>
            <a:ext cx="4249043" cy="3678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5D7843-6975-4C3A-88E1-A1EA811D53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8141" y="4429005"/>
            <a:ext cx="6417151" cy="230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97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38" t="1547" r="5042" b="4950"/>
          <a:stretch/>
        </p:blipFill>
        <p:spPr>
          <a:xfrm>
            <a:off x="1010264" y="420328"/>
            <a:ext cx="4439266" cy="29865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036" t="1348" r="2258" b="1842"/>
          <a:stretch/>
        </p:blipFill>
        <p:spPr>
          <a:xfrm>
            <a:off x="6297560" y="420328"/>
            <a:ext cx="4439266" cy="29865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366" t="1579" r="2438" b="2812"/>
          <a:stretch/>
        </p:blipFill>
        <p:spPr>
          <a:xfrm>
            <a:off x="1010264" y="3628102"/>
            <a:ext cx="4439266" cy="29865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241" t="2101" r="1612" b="1953"/>
          <a:stretch/>
        </p:blipFill>
        <p:spPr>
          <a:xfrm>
            <a:off x="6297561" y="3628102"/>
            <a:ext cx="4439265" cy="298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29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>
          <a:xfrm>
            <a:off x="1682466" y="318413"/>
            <a:ext cx="3438173" cy="7947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Crash data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466" y="1113183"/>
            <a:ext cx="2794118" cy="17149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467" y="2983604"/>
            <a:ext cx="2794117" cy="17149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466" y="4854025"/>
            <a:ext cx="2794118" cy="17149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08C5E5-9A8E-4327-8F68-434AEBD20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4137" y="466727"/>
            <a:ext cx="4762959" cy="610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65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Picture 2">
            <a:extLst>
              <a:ext uri="{FF2B5EF4-FFF2-40B4-BE49-F238E27FC236}">
                <a16:creationId xmlns:a16="http://schemas.microsoft.com/office/drawing/2014/main" id="{33D44672-E0E3-4674-950D-BD508BE4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a14="http://schemas.microsoft.com/office/drawing/2010/main" xmlns:p14="http://schemas.microsoft.com/office/powerpoint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2" name="Group 471">
            <a:extLst>
              <a:ext uri="{FF2B5EF4-FFF2-40B4-BE49-F238E27FC236}">
                <a16:creationId xmlns:a16="http://schemas.microsoft.com/office/drawing/2014/main" id="{C320E816-B393-45A7-B72E-0E7957C1F5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473" name="Rectangle 5">
              <a:extLst>
                <a:ext uri="{FF2B5EF4-FFF2-40B4-BE49-F238E27FC236}">
                  <a16:creationId xmlns:a16="http://schemas.microsoft.com/office/drawing/2014/main" id="{FA8BF52E-F01E-4F10-AD3E-209E65611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74" name="Freeform 6">
              <a:extLst>
                <a:ext uri="{FF2B5EF4-FFF2-40B4-BE49-F238E27FC236}">
                  <a16:creationId xmlns:a16="http://schemas.microsoft.com/office/drawing/2014/main" id="{5CCD0569-C62E-48FB-A8BB-6BC8387F18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5" name="Freeform 7">
              <a:extLst>
                <a:ext uri="{FF2B5EF4-FFF2-40B4-BE49-F238E27FC236}">
                  <a16:creationId xmlns:a16="http://schemas.microsoft.com/office/drawing/2014/main" id="{174BD00C-33C4-4671-B4FE-160539C7CC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6" name="Rectangle 8">
              <a:extLst>
                <a:ext uri="{FF2B5EF4-FFF2-40B4-BE49-F238E27FC236}">
                  <a16:creationId xmlns:a16="http://schemas.microsoft.com/office/drawing/2014/main" id="{FBA088E6-2B20-422C-B1A4-FC1D5C83BD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77" name="Freeform 9">
              <a:extLst>
                <a:ext uri="{FF2B5EF4-FFF2-40B4-BE49-F238E27FC236}">
                  <a16:creationId xmlns:a16="http://schemas.microsoft.com/office/drawing/2014/main" id="{59E0759F-8BBC-4BFB-BFC8-88089196BA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8" name="Freeform 10">
              <a:extLst>
                <a:ext uri="{FF2B5EF4-FFF2-40B4-BE49-F238E27FC236}">
                  <a16:creationId xmlns:a16="http://schemas.microsoft.com/office/drawing/2014/main" id="{841556E7-C3FA-4293-BC40-79A114184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9" name="Freeform 11">
              <a:extLst>
                <a:ext uri="{FF2B5EF4-FFF2-40B4-BE49-F238E27FC236}">
                  <a16:creationId xmlns:a16="http://schemas.microsoft.com/office/drawing/2014/main" id="{5776AD70-B265-4282-9F6D-A6FF2968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0" name="Freeform 12">
              <a:extLst>
                <a:ext uri="{FF2B5EF4-FFF2-40B4-BE49-F238E27FC236}">
                  <a16:creationId xmlns:a16="http://schemas.microsoft.com/office/drawing/2014/main" id="{8B4764B4-C673-4421-9691-45A236FA5A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1" name="Freeform 13">
              <a:extLst>
                <a:ext uri="{FF2B5EF4-FFF2-40B4-BE49-F238E27FC236}">
                  <a16:creationId xmlns:a16="http://schemas.microsoft.com/office/drawing/2014/main" id="{820C4B27-9DCA-4BE7-8DA2-F0CEDA297B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2" name="Freeform 14">
              <a:extLst>
                <a:ext uri="{FF2B5EF4-FFF2-40B4-BE49-F238E27FC236}">
                  <a16:creationId xmlns:a16="http://schemas.microsoft.com/office/drawing/2014/main" id="{10228B76-9508-4406-9511-086A595AA4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3" name="Freeform 15">
              <a:extLst>
                <a:ext uri="{FF2B5EF4-FFF2-40B4-BE49-F238E27FC236}">
                  <a16:creationId xmlns:a16="http://schemas.microsoft.com/office/drawing/2014/main" id="{CB09C001-F04E-43E0-B05A-ED31B2EA1B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4" name="Freeform 16">
              <a:extLst>
                <a:ext uri="{FF2B5EF4-FFF2-40B4-BE49-F238E27FC236}">
                  <a16:creationId xmlns:a16="http://schemas.microsoft.com/office/drawing/2014/main" id="{015DC477-AE9B-4344-B43E-7C294BEA8C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5" name="Freeform 17">
              <a:extLst>
                <a:ext uri="{FF2B5EF4-FFF2-40B4-BE49-F238E27FC236}">
                  <a16:creationId xmlns:a16="http://schemas.microsoft.com/office/drawing/2014/main" id="{230F46F5-5693-4D4E-BE6D-B4721D6365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6" name="Freeform 18">
              <a:extLst>
                <a:ext uri="{FF2B5EF4-FFF2-40B4-BE49-F238E27FC236}">
                  <a16:creationId xmlns:a16="http://schemas.microsoft.com/office/drawing/2014/main" id="{C5037ACC-178A-49DD-94AD-8B2842E648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7" name="Freeform 19">
              <a:extLst>
                <a:ext uri="{FF2B5EF4-FFF2-40B4-BE49-F238E27FC236}">
                  <a16:creationId xmlns:a16="http://schemas.microsoft.com/office/drawing/2014/main" id="{B57FC6E7-5636-4B0D-BCEF-F0FF4CF63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8" name="Freeform 20">
              <a:extLst>
                <a:ext uri="{FF2B5EF4-FFF2-40B4-BE49-F238E27FC236}">
                  <a16:creationId xmlns:a16="http://schemas.microsoft.com/office/drawing/2014/main" id="{AEAF7536-4FD5-40B2-A47E-12701FBF6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9" name="Freeform 21">
              <a:extLst>
                <a:ext uri="{FF2B5EF4-FFF2-40B4-BE49-F238E27FC236}">
                  <a16:creationId xmlns:a16="http://schemas.microsoft.com/office/drawing/2014/main" id="{492EE95C-CA9E-4C04-8904-AD4E3CF12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0" name="Freeform 22">
              <a:extLst>
                <a:ext uri="{FF2B5EF4-FFF2-40B4-BE49-F238E27FC236}">
                  <a16:creationId xmlns:a16="http://schemas.microsoft.com/office/drawing/2014/main" id="{4176F3CC-BEC5-48D6-9EC4-FE53B35A5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1" name="Freeform 23">
              <a:extLst>
                <a:ext uri="{FF2B5EF4-FFF2-40B4-BE49-F238E27FC236}">
                  <a16:creationId xmlns:a16="http://schemas.microsoft.com/office/drawing/2014/main" id="{1843132F-2E68-467D-8203-4734ED67E7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2" name="Freeform 24">
              <a:extLst>
                <a:ext uri="{FF2B5EF4-FFF2-40B4-BE49-F238E27FC236}">
                  <a16:creationId xmlns:a16="http://schemas.microsoft.com/office/drawing/2014/main" id="{2BB3C725-0DC0-42C7-8DE6-1759523ECE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3" name="Freeform 25">
              <a:extLst>
                <a:ext uri="{FF2B5EF4-FFF2-40B4-BE49-F238E27FC236}">
                  <a16:creationId xmlns:a16="http://schemas.microsoft.com/office/drawing/2014/main" id="{B6DD478C-18EF-4E12-8F25-30385944FD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4" name="Freeform 26">
              <a:extLst>
                <a:ext uri="{FF2B5EF4-FFF2-40B4-BE49-F238E27FC236}">
                  <a16:creationId xmlns:a16="http://schemas.microsoft.com/office/drawing/2014/main" id="{9BF402B3-6657-427D-8B4C-4D183AE184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5" name="Freeform 27">
              <a:extLst>
                <a:ext uri="{FF2B5EF4-FFF2-40B4-BE49-F238E27FC236}">
                  <a16:creationId xmlns:a16="http://schemas.microsoft.com/office/drawing/2014/main" id="{8B9AD51E-B681-4AB6-8328-020F97F0EF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6" name="Freeform 28">
              <a:extLst>
                <a:ext uri="{FF2B5EF4-FFF2-40B4-BE49-F238E27FC236}">
                  <a16:creationId xmlns:a16="http://schemas.microsoft.com/office/drawing/2014/main" id="{965C3DF4-5EE2-438F-BAD8-1263AA5DB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7" name="Freeform 29">
              <a:extLst>
                <a:ext uri="{FF2B5EF4-FFF2-40B4-BE49-F238E27FC236}">
                  <a16:creationId xmlns:a16="http://schemas.microsoft.com/office/drawing/2014/main" id="{13FD4F16-837E-4B6E-A8BF-52FE99722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8" name="Freeform 30">
              <a:extLst>
                <a:ext uri="{FF2B5EF4-FFF2-40B4-BE49-F238E27FC236}">
                  <a16:creationId xmlns:a16="http://schemas.microsoft.com/office/drawing/2014/main" id="{E8347121-B702-41AD-9A01-4681E8E6CE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9" name="Freeform 31">
              <a:extLst>
                <a:ext uri="{FF2B5EF4-FFF2-40B4-BE49-F238E27FC236}">
                  <a16:creationId xmlns:a16="http://schemas.microsoft.com/office/drawing/2014/main" id="{AA0FA0CD-862B-4345-BD18-63E860E7F0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0" name="Freeform 32">
              <a:extLst>
                <a:ext uri="{FF2B5EF4-FFF2-40B4-BE49-F238E27FC236}">
                  <a16:creationId xmlns:a16="http://schemas.microsoft.com/office/drawing/2014/main" id="{474EBBAA-B729-410A-98FD-9B25F6459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1" name="Rectangle 33">
              <a:extLst>
                <a:ext uri="{FF2B5EF4-FFF2-40B4-BE49-F238E27FC236}">
                  <a16:creationId xmlns:a16="http://schemas.microsoft.com/office/drawing/2014/main" id="{2735A1B4-E9C7-457E-BA06-ECA0E88036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02" name="Freeform 34">
              <a:extLst>
                <a:ext uri="{FF2B5EF4-FFF2-40B4-BE49-F238E27FC236}">
                  <a16:creationId xmlns:a16="http://schemas.microsoft.com/office/drawing/2014/main" id="{43B5A362-F1A0-4795-94D2-1EDCDBC0DA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3" name="Freeform 35">
              <a:extLst>
                <a:ext uri="{FF2B5EF4-FFF2-40B4-BE49-F238E27FC236}">
                  <a16:creationId xmlns:a16="http://schemas.microsoft.com/office/drawing/2014/main" id="{DD59E06C-0307-4B04-A013-C304E597B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4" name="Freeform 36">
              <a:extLst>
                <a:ext uri="{FF2B5EF4-FFF2-40B4-BE49-F238E27FC236}">
                  <a16:creationId xmlns:a16="http://schemas.microsoft.com/office/drawing/2014/main" id="{36BC7AF8-4554-46B6-8C29-E7FDD0FD78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5" name="Freeform 37">
              <a:extLst>
                <a:ext uri="{FF2B5EF4-FFF2-40B4-BE49-F238E27FC236}">
                  <a16:creationId xmlns:a16="http://schemas.microsoft.com/office/drawing/2014/main" id="{73044F3B-8920-4F7E-BBE7-1562D8EB9C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6" name="Freeform 38">
              <a:extLst>
                <a:ext uri="{FF2B5EF4-FFF2-40B4-BE49-F238E27FC236}">
                  <a16:creationId xmlns:a16="http://schemas.microsoft.com/office/drawing/2014/main" id="{BD875300-3AEC-46E8-A480-D3A90EE32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7" name="Freeform 39">
              <a:extLst>
                <a:ext uri="{FF2B5EF4-FFF2-40B4-BE49-F238E27FC236}">
                  <a16:creationId xmlns:a16="http://schemas.microsoft.com/office/drawing/2014/main" id="{C6D2D370-CE1A-4D88-A5AA-ADF03133BC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8" name="Freeform 40">
              <a:extLst>
                <a:ext uri="{FF2B5EF4-FFF2-40B4-BE49-F238E27FC236}">
                  <a16:creationId xmlns:a16="http://schemas.microsoft.com/office/drawing/2014/main" id="{626C097A-E038-4964-B469-C38E44BB9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9" name="Freeform 41">
              <a:extLst>
                <a:ext uri="{FF2B5EF4-FFF2-40B4-BE49-F238E27FC236}">
                  <a16:creationId xmlns:a16="http://schemas.microsoft.com/office/drawing/2014/main" id="{C18F279C-F6DE-4705-B473-5804BF6147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0" name="Freeform 42">
              <a:extLst>
                <a:ext uri="{FF2B5EF4-FFF2-40B4-BE49-F238E27FC236}">
                  <a16:creationId xmlns:a16="http://schemas.microsoft.com/office/drawing/2014/main" id="{2A52CC64-02CD-443F-B158-E1AFFBB1D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1" name="Freeform 43">
              <a:extLst>
                <a:ext uri="{FF2B5EF4-FFF2-40B4-BE49-F238E27FC236}">
                  <a16:creationId xmlns:a16="http://schemas.microsoft.com/office/drawing/2014/main" id="{62DFE5BE-9D50-440B-B721-C0986EC053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0" name="Freeform 44">
              <a:extLst>
                <a:ext uri="{FF2B5EF4-FFF2-40B4-BE49-F238E27FC236}">
                  <a16:creationId xmlns:a16="http://schemas.microsoft.com/office/drawing/2014/main" id="{50FCDEE9-3395-471D-8202-A47345FEDF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1" name="Rectangle 45">
              <a:extLst>
                <a:ext uri="{FF2B5EF4-FFF2-40B4-BE49-F238E27FC236}">
                  <a16:creationId xmlns:a16="http://schemas.microsoft.com/office/drawing/2014/main" id="{702E07B4-588B-46D9-8D79-7C1CBCFB2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7" name="Freeform 46">
              <a:extLst>
                <a:ext uri="{FF2B5EF4-FFF2-40B4-BE49-F238E27FC236}">
                  <a16:creationId xmlns:a16="http://schemas.microsoft.com/office/drawing/2014/main" id="{7857BDA2-0EB8-4A46-86CC-64BA98DF4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3" name="Freeform 47">
              <a:extLst>
                <a:ext uri="{FF2B5EF4-FFF2-40B4-BE49-F238E27FC236}">
                  <a16:creationId xmlns:a16="http://schemas.microsoft.com/office/drawing/2014/main" id="{5B15FA3D-3641-430F-90AD-63F5A50E48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4" name="Freeform 48">
              <a:extLst>
                <a:ext uri="{FF2B5EF4-FFF2-40B4-BE49-F238E27FC236}">
                  <a16:creationId xmlns:a16="http://schemas.microsoft.com/office/drawing/2014/main" id="{A3A6D048-F3EC-4C4B-9F14-877821D29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5" name="Freeform 49">
              <a:extLst>
                <a:ext uri="{FF2B5EF4-FFF2-40B4-BE49-F238E27FC236}">
                  <a16:creationId xmlns:a16="http://schemas.microsoft.com/office/drawing/2014/main" id="{9A62FA7A-B423-4E71-A853-21DEEA051C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6" name="Freeform 50">
              <a:extLst>
                <a:ext uri="{FF2B5EF4-FFF2-40B4-BE49-F238E27FC236}">
                  <a16:creationId xmlns:a16="http://schemas.microsoft.com/office/drawing/2014/main" id="{4FA8E7C9-FF45-4B91-976D-1D7B5BE0C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7" name="Freeform 51">
              <a:extLst>
                <a:ext uri="{FF2B5EF4-FFF2-40B4-BE49-F238E27FC236}">
                  <a16:creationId xmlns:a16="http://schemas.microsoft.com/office/drawing/2014/main" id="{2F563A0A-EFDC-4681-BF8D-1C442B4E25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8" name="Freeform 52">
              <a:extLst>
                <a:ext uri="{FF2B5EF4-FFF2-40B4-BE49-F238E27FC236}">
                  <a16:creationId xmlns:a16="http://schemas.microsoft.com/office/drawing/2014/main" id="{478A5624-D8BD-4F2C-9660-2E2BBF487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9" name="Freeform 53">
              <a:extLst>
                <a:ext uri="{FF2B5EF4-FFF2-40B4-BE49-F238E27FC236}">
                  <a16:creationId xmlns:a16="http://schemas.microsoft.com/office/drawing/2014/main" id="{5974B6BD-6FBA-49FD-8858-BA17926FB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0" name="Freeform 54">
              <a:extLst>
                <a:ext uri="{FF2B5EF4-FFF2-40B4-BE49-F238E27FC236}">
                  <a16:creationId xmlns:a16="http://schemas.microsoft.com/office/drawing/2014/main" id="{5C02FA29-BFBF-420E-B179-99DEAC571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1" name="Freeform 55">
              <a:extLst>
                <a:ext uri="{FF2B5EF4-FFF2-40B4-BE49-F238E27FC236}">
                  <a16:creationId xmlns:a16="http://schemas.microsoft.com/office/drawing/2014/main" id="{B3165781-435B-4B36-B90A-EEF0CC1609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2" name="Freeform 56">
              <a:extLst>
                <a:ext uri="{FF2B5EF4-FFF2-40B4-BE49-F238E27FC236}">
                  <a16:creationId xmlns:a16="http://schemas.microsoft.com/office/drawing/2014/main" id="{1EAD39FE-DF4A-472E-BF18-35DC0C1D8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3" name="Freeform 57">
              <a:extLst>
                <a:ext uri="{FF2B5EF4-FFF2-40B4-BE49-F238E27FC236}">
                  <a16:creationId xmlns:a16="http://schemas.microsoft.com/office/drawing/2014/main" id="{A28CFFD1-1AA5-4840-9322-F54994B53D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4" name="Freeform 58">
              <a:extLst>
                <a:ext uri="{FF2B5EF4-FFF2-40B4-BE49-F238E27FC236}">
                  <a16:creationId xmlns:a16="http://schemas.microsoft.com/office/drawing/2014/main" id="{416BAD59-23C0-4E04-AA3B-6EFDE9DA60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513" name="Group 512">
            <a:extLst>
              <a:ext uri="{FF2B5EF4-FFF2-40B4-BE49-F238E27FC236}">
                <a16:creationId xmlns:a16="http://schemas.microsoft.com/office/drawing/2014/main" id="{6B80FDCA-5FB2-4A5A-ADD6-CF221ECFD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514" name="Rectangle 513">
              <a:extLst>
                <a:ext uri="{FF2B5EF4-FFF2-40B4-BE49-F238E27FC236}">
                  <a16:creationId xmlns:a16="http://schemas.microsoft.com/office/drawing/2014/main" id="{3500BAA6-5F68-4012-BE48-12FA10807E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5" name="Picture 2">
              <a:extLst>
                <a:ext uri="{FF2B5EF4-FFF2-40B4-BE49-F238E27FC236}">
                  <a16:creationId xmlns:a16="http://schemas.microsoft.com/office/drawing/2014/main" id="{B3C40ED8-3098-43A6-835B-0A0FFB1E38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E204105-4DF8-0B23-5B61-D96188A71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8563" y="3456781"/>
            <a:ext cx="2074951" cy="89058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part 4</a:t>
            </a:r>
          </a:p>
        </p:txBody>
      </p:sp>
      <p:grpSp>
        <p:nvGrpSpPr>
          <p:cNvPr id="517" name="Group 516">
            <a:extLst>
              <a:ext uri="{FF2B5EF4-FFF2-40B4-BE49-F238E27FC236}">
                <a16:creationId xmlns:a16="http://schemas.microsoft.com/office/drawing/2014/main" id="{9A230317-CD6B-4234-8C05-373F12DCD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518" name="Rectangle 5">
              <a:extLst>
                <a:ext uri="{FF2B5EF4-FFF2-40B4-BE49-F238E27FC236}">
                  <a16:creationId xmlns:a16="http://schemas.microsoft.com/office/drawing/2014/main" id="{B034F32D-806B-4291-B2CA-CF0EA2870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19" name="Freeform 6">
              <a:extLst>
                <a:ext uri="{FF2B5EF4-FFF2-40B4-BE49-F238E27FC236}">
                  <a16:creationId xmlns:a16="http://schemas.microsoft.com/office/drawing/2014/main" id="{2E9FE820-1AA6-4D39-AD2C-C506FFFD7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0" name="Freeform 7">
              <a:extLst>
                <a:ext uri="{FF2B5EF4-FFF2-40B4-BE49-F238E27FC236}">
                  <a16:creationId xmlns:a16="http://schemas.microsoft.com/office/drawing/2014/main" id="{37F9EF66-EB38-4E61-96C3-7D5509207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1" name="Rectangle 8">
              <a:extLst>
                <a:ext uri="{FF2B5EF4-FFF2-40B4-BE49-F238E27FC236}">
                  <a16:creationId xmlns:a16="http://schemas.microsoft.com/office/drawing/2014/main" id="{800C33A2-7DD2-44E2-B4F6-02E513EDC6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22" name="Freeform 9">
              <a:extLst>
                <a:ext uri="{FF2B5EF4-FFF2-40B4-BE49-F238E27FC236}">
                  <a16:creationId xmlns:a16="http://schemas.microsoft.com/office/drawing/2014/main" id="{CEF5FDA4-766B-4B05-9DD8-50996DF079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3" name="Freeform 10">
              <a:extLst>
                <a:ext uri="{FF2B5EF4-FFF2-40B4-BE49-F238E27FC236}">
                  <a16:creationId xmlns:a16="http://schemas.microsoft.com/office/drawing/2014/main" id="{65793AE7-532B-40FA-9C10-F638AED04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4" name="Freeform 11">
              <a:extLst>
                <a:ext uri="{FF2B5EF4-FFF2-40B4-BE49-F238E27FC236}">
                  <a16:creationId xmlns:a16="http://schemas.microsoft.com/office/drawing/2014/main" id="{E8EC63C4-C6FD-4D54-A371-25D3EC11D3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5" name="Freeform 12">
              <a:extLst>
                <a:ext uri="{FF2B5EF4-FFF2-40B4-BE49-F238E27FC236}">
                  <a16:creationId xmlns:a16="http://schemas.microsoft.com/office/drawing/2014/main" id="{5ED83C96-87F9-44CA-8B79-67229DCA8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6" name="Freeform 13">
              <a:extLst>
                <a:ext uri="{FF2B5EF4-FFF2-40B4-BE49-F238E27FC236}">
                  <a16:creationId xmlns:a16="http://schemas.microsoft.com/office/drawing/2014/main" id="{7390B534-563D-4EDE-806A-089A70828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7" name="Freeform 14">
              <a:extLst>
                <a:ext uri="{FF2B5EF4-FFF2-40B4-BE49-F238E27FC236}">
                  <a16:creationId xmlns:a16="http://schemas.microsoft.com/office/drawing/2014/main" id="{A45E36BF-D9A6-4C2F-B029-34668BE37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8" name="Freeform 15">
              <a:extLst>
                <a:ext uri="{FF2B5EF4-FFF2-40B4-BE49-F238E27FC236}">
                  <a16:creationId xmlns:a16="http://schemas.microsoft.com/office/drawing/2014/main" id="{948C6374-5B2E-480C-A38D-73C55A0B8E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9" name="Freeform 16">
              <a:extLst>
                <a:ext uri="{FF2B5EF4-FFF2-40B4-BE49-F238E27FC236}">
                  <a16:creationId xmlns:a16="http://schemas.microsoft.com/office/drawing/2014/main" id="{FBD1981E-DB7B-4A75-B3F9-E6A68B57B2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0" name="Freeform 17">
              <a:extLst>
                <a:ext uri="{FF2B5EF4-FFF2-40B4-BE49-F238E27FC236}">
                  <a16:creationId xmlns:a16="http://schemas.microsoft.com/office/drawing/2014/main" id="{CD0D87EA-0EEF-4C9A-8222-79064DEB2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1" name="Freeform 18">
              <a:extLst>
                <a:ext uri="{FF2B5EF4-FFF2-40B4-BE49-F238E27FC236}">
                  <a16:creationId xmlns:a16="http://schemas.microsoft.com/office/drawing/2014/main" id="{8E1321BD-3BB2-44EC-B993-CD66143A71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2" name="Freeform 19">
              <a:extLst>
                <a:ext uri="{FF2B5EF4-FFF2-40B4-BE49-F238E27FC236}">
                  <a16:creationId xmlns:a16="http://schemas.microsoft.com/office/drawing/2014/main" id="{FA8B81BE-6D8B-4F72-8FFE-997F0B6BF4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3" name="Freeform 20">
              <a:extLst>
                <a:ext uri="{FF2B5EF4-FFF2-40B4-BE49-F238E27FC236}">
                  <a16:creationId xmlns:a16="http://schemas.microsoft.com/office/drawing/2014/main" id="{00D5C014-4C0D-4D56-8507-F90AB49AF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4" name="Freeform 21">
              <a:extLst>
                <a:ext uri="{FF2B5EF4-FFF2-40B4-BE49-F238E27FC236}">
                  <a16:creationId xmlns:a16="http://schemas.microsoft.com/office/drawing/2014/main" id="{25F1D314-A3CF-4B41-81E1-9569D3981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5" name="Freeform 22">
              <a:extLst>
                <a:ext uri="{FF2B5EF4-FFF2-40B4-BE49-F238E27FC236}">
                  <a16:creationId xmlns:a16="http://schemas.microsoft.com/office/drawing/2014/main" id="{883778CE-F722-4002-88B4-41A1C22AC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6" name="Freeform 23">
              <a:extLst>
                <a:ext uri="{FF2B5EF4-FFF2-40B4-BE49-F238E27FC236}">
                  <a16:creationId xmlns:a16="http://schemas.microsoft.com/office/drawing/2014/main" id="{2DECBE47-6205-42E8-B5E7-95E4646D7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7" name="Freeform 24">
              <a:extLst>
                <a:ext uri="{FF2B5EF4-FFF2-40B4-BE49-F238E27FC236}">
                  <a16:creationId xmlns:a16="http://schemas.microsoft.com/office/drawing/2014/main" id="{84003F7E-B14F-4067-883E-1E0D09B267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8" name="Freeform 25">
              <a:extLst>
                <a:ext uri="{FF2B5EF4-FFF2-40B4-BE49-F238E27FC236}">
                  <a16:creationId xmlns:a16="http://schemas.microsoft.com/office/drawing/2014/main" id="{4892A300-B87F-43B3-8DC3-C32C24BFB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9" name="Freeform 26">
              <a:extLst>
                <a:ext uri="{FF2B5EF4-FFF2-40B4-BE49-F238E27FC236}">
                  <a16:creationId xmlns:a16="http://schemas.microsoft.com/office/drawing/2014/main" id="{FFF9C883-46DB-4219-B6D8-0B79024F4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0" name="Freeform 27">
              <a:extLst>
                <a:ext uri="{FF2B5EF4-FFF2-40B4-BE49-F238E27FC236}">
                  <a16:creationId xmlns:a16="http://schemas.microsoft.com/office/drawing/2014/main" id="{C78BA074-168A-4DAF-B420-0C12E6412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1" name="Freeform 28">
              <a:extLst>
                <a:ext uri="{FF2B5EF4-FFF2-40B4-BE49-F238E27FC236}">
                  <a16:creationId xmlns:a16="http://schemas.microsoft.com/office/drawing/2014/main" id="{BE5D148A-E6A5-4A00-AB88-EFC528EB45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2" name="Freeform 29">
              <a:extLst>
                <a:ext uri="{FF2B5EF4-FFF2-40B4-BE49-F238E27FC236}">
                  <a16:creationId xmlns:a16="http://schemas.microsoft.com/office/drawing/2014/main" id="{69A5ED52-C17B-40C3-BF9F-A963FB9D15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3" name="Freeform 30">
              <a:extLst>
                <a:ext uri="{FF2B5EF4-FFF2-40B4-BE49-F238E27FC236}">
                  <a16:creationId xmlns:a16="http://schemas.microsoft.com/office/drawing/2014/main" id="{F4645C5A-39F5-42DE-B5FD-EF7576471F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4" name="Freeform 31">
              <a:extLst>
                <a:ext uri="{FF2B5EF4-FFF2-40B4-BE49-F238E27FC236}">
                  <a16:creationId xmlns:a16="http://schemas.microsoft.com/office/drawing/2014/main" id="{B91630DC-0ECE-4542-AB5E-A8FDA9E2B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5" name="Freeform 32">
              <a:extLst>
                <a:ext uri="{FF2B5EF4-FFF2-40B4-BE49-F238E27FC236}">
                  <a16:creationId xmlns:a16="http://schemas.microsoft.com/office/drawing/2014/main" id="{7832E90F-90F2-4E04-A217-C3DA271EF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6" name="Rectangle 33">
              <a:extLst>
                <a:ext uri="{FF2B5EF4-FFF2-40B4-BE49-F238E27FC236}">
                  <a16:creationId xmlns:a16="http://schemas.microsoft.com/office/drawing/2014/main" id="{B7AFC095-D60B-4826-BEEA-4CA662C12E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47" name="Freeform 34">
              <a:extLst>
                <a:ext uri="{FF2B5EF4-FFF2-40B4-BE49-F238E27FC236}">
                  <a16:creationId xmlns:a16="http://schemas.microsoft.com/office/drawing/2014/main" id="{60F4427D-69AF-4CA5-82C4-A2D6F39078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8" name="Freeform 35">
              <a:extLst>
                <a:ext uri="{FF2B5EF4-FFF2-40B4-BE49-F238E27FC236}">
                  <a16:creationId xmlns:a16="http://schemas.microsoft.com/office/drawing/2014/main" id="{3819CB9F-905D-460B-BB33-B9D3447E8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9" name="Freeform 36">
              <a:extLst>
                <a:ext uri="{FF2B5EF4-FFF2-40B4-BE49-F238E27FC236}">
                  <a16:creationId xmlns:a16="http://schemas.microsoft.com/office/drawing/2014/main" id="{2AFA2992-F0FB-40D7-AE13-B66063A34A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0" name="Freeform 37">
              <a:extLst>
                <a:ext uri="{FF2B5EF4-FFF2-40B4-BE49-F238E27FC236}">
                  <a16:creationId xmlns:a16="http://schemas.microsoft.com/office/drawing/2014/main" id="{351E02E0-C3D9-4ACC-9140-20031EAECD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1" name="Freeform 38">
              <a:extLst>
                <a:ext uri="{FF2B5EF4-FFF2-40B4-BE49-F238E27FC236}">
                  <a16:creationId xmlns:a16="http://schemas.microsoft.com/office/drawing/2014/main" id="{6C4B5228-0D13-4381-AED4-C2AF72B10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2" name="Freeform 39">
              <a:extLst>
                <a:ext uri="{FF2B5EF4-FFF2-40B4-BE49-F238E27FC236}">
                  <a16:creationId xmlns:a16="http://schemas.microsoft.com/office/drawing/2014/main" id="{9953BFB6-B848-4C55-9BE7-8D0BF6636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3" name="Freeform 40">
              <a:extLst>
                <a:ext uri="{FF2B5EF4-FFF2-40B4-BE49-F238E27FC236}">
                  <a16:creationId xmlns:a16="http://schemas.microsoft.com/office/drawing/2014/main" id="{BA5F7123-0E9C-4815-8FEB-B2403DED23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4" name="Freeform 41">
              <a:extLst>
                <a:ext uri="{FF2B5EF4-FFF2-40B4-BE49-F238E27FC236}">
                  <a16:creationId xmlns:a16="http://schemas.microsoft.com/office/drawing/2014/main" id="{177E5441-2B4C-45C4-A267-80A580DF82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5" name="Freeform 42">
              <a:extLst>
                <a:ext uri="{FF2B5EF4-FFF2-40B4-BE49-F238E27FC236}">
                  <a16:creationId xmlns:a16="http://schemas.microsoft.com/office/drawing/2014/main" id="{A14DDA66-046F-4714-9241-A1A282E98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6" name="Freeform 43">
              <a:extLst>
                <a:ext uri="{FF2B5EF4-FFF2-40B4-BE49-F238E27FC236}">
                  <a16:creationId xmlns:a16="http://schemas.microsoft.com/office/drawing/2014/main" id="{7D41BD63-8F36-4344-BCAE-8A25881C4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7" name="Freeform 44">
              <a:extLst>
                <a:ext uri="{FF2B5EF4-FFF2-40B4-BE49-F238E27FC236}">
                  <a16:creationId xmlns:a16="http://schemas.microsoft.com/office/drawing/2014/main" id="{7EDC1EDF-32C2-4D2A-882C-1DB5B8EF96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8" name="Rectangle 45">
              <a:extLst>
                <a:ext uri="{FF2B5EF4-FFF2-40B4-BE49-F238E27FC236}">
                  <a16:creationId xmlns:a16="http://schemas.microsoft.com/office/drawing/2014/main" id="{B468D7FF-21DC-4039-A1C5-0FC24760D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59" name="Freeform 46">
              <a:extLst>
                <a:ext uri="{FF2B5EF4-FFF2-40B4-BE49-F238E27FC236}">
                  <a16:creationId xmlns:a16="http://schemas.microsoft.com/office/drawing/2014/main" id="{895D3AD5-6723-4106-A807-14BC85F8A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0" name="Freeform 47">
              <a:extLst>
                <a:ext uri="{FF2B5EF4-FFF2-40B4-BE49-F238E27FC236}">
                  <a16:creationId xmlns:a16="http://schemas.microsoft.com/office/drawing/2014/main" id="{C108E3D9-8BBE-4550-94D3-7138CC2C2A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1" name="Freeform 48">
              <a:extLst>
                <a:ext uri="{FF2B5EF4-FFF2-40B4-BE49-F238E27FC236}">
                  <a16:creationId xmlns:a16="http://schemas.microsoft.com/office/drawing/2014/main" id="{72F986C7-7129-4D44-955B-195BFCFFE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2" name="Freeform 49">
              <a:extLst>
                <a:ext uri="{FF2B5EF4-FFF2-40B4-BE49-F238E27FC236}">
                  <a16:creationId xmlns:a16="http://schemas.microsoft.com/office/drawing/2014/main" id="{C079794B-E9E2-4470-8752-ABF048492A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3" name="Freeform 50">
              <a:extLst>
                <a:ext uri="{FF2B5EF4-FFF2-40B4-BE49-F238E27FC236}">
                  <a16:creationId xmlns:a16="http://schemas.microsoft.com/office/drawing/2014/main" id="{25C69632-D712-4B9E-BE46-E709043D7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4" name="Freeform 51">
              <a:extLst>
                <a:ext uri="{FF2B5EF4-FFF2-40B4-BE49-F238E27FC236}">
                  <a16:creationId xmlns:a16="http://schemas.microsoft.com/office/drawing/2014/main" id="{5398A425-0BC4-4A58-A7C9-00D21CE720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5" name="Freeform 52">
              <a:extLst>
                <a:ext uri="{FF2B5EF4-FFF2-40B4-BE49-F238E27FC236}">
                  <a16:creationId xmlns:a16="http://schemas.microsoft.com/office/drawing/2014/main" id="{CEC1CD69-F03A-4FCC-912C-4D106266C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6" name="Freeform 53">
              <a:extLst>
                <a:ext uri="{FF2B5EF4-FFF2-40B4-BE49-F238E27FC236}">
                  <a16:creationId xmlns:a16="http://schemas.microsoft.com/office/drawing/2014/main" id="{BC1C7799-9A1E-4A36-ABE2-F3CAAB2E8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7" name="Freeform 54">
              <a:extLst>
                <a:ext uri="{FF2B5EF4-FFF2-40B4-BE49-F238E27FC236}">
                  <a16:creationId xmlns:a16="http://schemas.microsoft.com/office/drawing/2014/main" id="{ACA52D66-D0A7-4781-9C9B-FD063E754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8" name="Freeform 55">
              <a:extLst>
                <a:ext uri="{FF2B5EF4-FFF2-40B4-BE49-F238E27FC236}">
                  <a16:creationId xmlns:a16="http://schemas.microsoft.com/office/drawing/2014/main" id="{9505C7EC-D6ED-410C-B1F3-FE28A1EB8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9" name="Freeform 56">
              <a:extLst>
                <a:ext uri="{FF2B5EF4-FFF2-40B4-BE49-F238E27FC236}">
                  <a16:creationId xmlns:a16="http://schemas.microsoft.com/office/drawing/2014/main" id="{F31C8465-C370-4621-900B-092BFBE629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0" name="Freeform 57">
              <a:extLst>
                <a:ext uri="{FF2B5EF4-FFF2-40B4-BE49-F238E27FC236}">
                  <a16:creationId xmlns:a16="http://schemas.microsoft.com/office/drawing/2014/main" id="{47464513-398E-456D-88B4-9C61A833B5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1" name="Freeform 58">
              <a:extLst>
                <a:ext uri="{FF2B5EF4-FFF2-40B4-BE49-F238E27FC236}">
                  <a16:creationId xmlns:a16="http://schemas.microsoft.com/office/drawing/2014/main" id="{D29E8E22-04CF-4B8F-826F-D10F906858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573" name="Group 572">
            <a:extLst>
              <a:ext uri="{FF2B5EF4-FFF2-40B4-BE49-F238E27FC236}">
                <a16:creationId xmlns:a16="http://schemas.microsoft.com/office/drawing/2014/main" id="{4C0E9EE2-DDBB-4805-9BDB-0A641D4D6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tx2">
                  <a:alpha val="80000"/>
                </a:schemeClr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574" name="Freeform 32">
              <a:extLst>
                <a:ext uri="{FF2B5EF4-FFF2-40B4-BE49-F238E27FC236}">
                  <a16:creationId xmlns:a16="http://schemas.microsoft.com/office/drawing/2014/main" id="{DAD368F5-B56C-4FAD-B6D4-EE7735CFAD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5" name="Freeform 33">
              <a:extLst>
                <a:ext uri="{FF2B5EF4-FFF2-40B4-BE49-F238E27FC236}">
                  <a16:creationId xmlns:a16="http://schemas.microsoft.com/office/drawing/2014/main" id="{4AB54702-789A-4F49-AEE9-99E760709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6" name="Freeform 34">
              <a:extLst>
                <a:ext uri="{FF2B5EF4-FFF2-40B4-BE49-F238E27FC236}">
                  <a16:creationId xmlns:a16="http://schemas.microsoft.com/office/drawing/2014/main" id="{9B1CA07F-87EB-4653-A4C0-830F78ACF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7" name="Freeform 35">
              <a:extLst>
                <a:ext uri="{FF2B5EF4-FFF2-40B4-BE49-F238E27FC236}">
                  <a16:creationId xmlns:a16="http://schemas.microsoft.com/office/drawing/2014/main" id="{98F7092B-3FEC-49A1-8D20-5198389060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8" name="Freeform 36">
              <a:extLst>
                <a:ext uri="{FF2B5EF4-FFF2-40B4-BE49-F238E27FC236}">
                  <a16:creationId xmlns:a16="http://schemas.microsoft.com/office/drawing/2014/main" id="{7778A96A-836D-4D19-BA04-02CD06A61B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9" name="Freeform 37">
              <a:extLst>
                <a:ext uri="{FF2B5EF4-FFF2-40B4-BE49-F238E27FC236}">
                  <a16:creationId xmlns:a16="http://schemas.microsoft.com/office/drawing/2014/main" id="{42B8F9D0-FE29-4435-9FAE-CEDB5EE03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0" name="Freeform 38">
              <a:extLst>
                <a:ext uri="{FF2B5EF4-FFF2-40B4-BE49-F238E27FC236}">
                  <a16:creationId xmlns:a16="http://schemas.microsoft.com/office/drawing/2014/main" id="{0994342E-B827-4B78-B16A-2B14F141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1" name="Freeform 39">
              <a:extLst>
                <a:ext uri="{FF2B5EF4-FFF2-40B4-BE49-F238E27FC236}">
                  <a16:creationId xmlns:a16="http://schemas.microsoft.com/office/drawing/2014/main" id="{F3A98EAA-C90B-499C-88BA-0BEACD8B1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2" name="Freeform 40">
              <a:extLst>
                <a:ext uri="{FF2B5EF4-FFF2-40B4-BE49-F238E27FC236}">
                  <a16:creationId xmlns:a16="http://schemas.microsoft.com/office/drawing/2014/main" id="{D631486A-39BD-444D-B42C-C766427ED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3" name="Rectangle 41">
              <a:extLst>
                <a:ext uri="{FF2B5EF4-FFF2-40B4-BE49-F238E27FC236}">
                  <a16:creationId xmlns:a16="http://schemas.microsoft.com/office/drawing/2014/main" id="{96FDBF3A-05F4-49EA-A83C-3EF51D9CE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64B3CAA-5851-5729-E14D-8E67B9D2F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75" y="319013"/>
            <a:ext cx="4889065" cy="63332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DD5FB1-B037-A537-ED60-137A32D27E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1502" y="1385576"/>
            <a:ext cx="6409074" cy="80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35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71745" y="122129"/>
            <a:ext cx="9905998" cy="800980"/>
          </a:xfrm>
        </p:spPr>
        <p:txBody>
          <a:bodyPr/>
          <a:lstStyle/>
          <a:p>
            <a:pPr algn="ctr"/>
            <a:r>
              <a:rPr lang="en-US" dirty="0"/>
              <a:t>SIGNAL WARRANTS REPORT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25C455-3EDD-4015-ABC8-BFDFEFB8D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377" y="1054103"/>
            <a:ext cx="4339561" cy="52308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9512B9-94AB-47A5-8B19-75BB3AFDB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0830" y="1054103"/>
            <a:ext cx="4339561" cy="5501550"/>
          </a:xfrm>
          <a:prstGeom prst="rect">
            <a:avLst/>
          </a:prstGeom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2354518-D812-47F7-BF00-A7D4BA7B7B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05" r="64103" b="23091"/>
          <a:stretch/>
        </p:blipFill>
        <p:spPr bwMode="auto">
          <a:xfrm>
            <a:off x="381609" y="1054103"/>
            <a:ext cx="2143876" cy="22969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09536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0B6EB-2249-47C4-9540-F0C5A7D55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334433"/>
            <a:ext cx="9905998" cy="1068239"/>
          </a:xfrm>
        </p:spPr>
        <p:txBody>
          <a:bodyPr/>
          <a:lstStyle/>
          <a:p>
            <a:pPr algn="ctr"/>
            <a:r>
              <a:rPr lang="en-US" dirty="0"/>
              <a:t>Preliminary layout and cost estimate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1F60D1-AD03-4A25-89BD-D6B4AABB1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64" y="1699591"/>
            <a:ext cx="6092312" cy="39657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2AFE4F-53E9-4E68-B128-631A32395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0046" y="1699591"/>
            <a:ext cx="4414885" cy="396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93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7E8A1-CD69-4C95-982E-2CA8C5729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660" y="218735"/>
            <a:ext cx="7742679" cy="88180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Traffic signal plan development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AD4336-BF69-42B5-A420-45E9EDEDE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59" y="1100543"/>
            <a:ext cx="3390404" cy="27889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48F433-9C4F-47C1-BC12-C2E250B33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45" y="4082283"/>
            <a:ext cx="3375228" cy="26735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B5BF23-E28A-43BD-B8C9-7CFB7D9AE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7241" y="3837819"/>
            <a:ext cx="3080195" cy="2918013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67E9DB3C-BA5D-4B23-B627-F4E189B463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0058" y="1100543"/>
            <a:ext cx="3531881" cy="460181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BF406A12-4D31-4BE5-97A9-5324259483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7307" y="1100543"/>
            <a:ext cx="3520061" cy="244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20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77952" y="156963"/>
            <a:ext cx="9905998" cy="774853"/>
          </a:xfrm>
        </p:spPr>
        <p:txBody>
          <a:bodyPr/>
          <a:lstStyle/>
          <a:p>
            <a:pPr algn="ctr"/>
            <a:r>
              <a:rPr lang="en-US" dirty="0"/>
              <a:t>Traffic signal plans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147497-D828-4EC0-AED7-1744121B7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050" y="930769"/>
            <a:ext cx="4231107" cy="2763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97290D-CF88-45AD-81C2-DD0D2182D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844" y="931816"/>
            <a:ext cx="4231108" cy="27629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AEF990-C9D8-4D69-B39F-A8C4B9154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550" y="3838304"/>
            <a:ext cx="4237607" cy="27629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EDE322-B035-4B92-8B69-269BDD4A9E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7148" y="3838303"/>
            <a:ext cx="4226804" cy="276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895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612" y="913184"/>
            <a:ext cx="4059973" cy="26593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612" y="3847768"/>
            <a:ext cx="4059973" cy="265935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985" y="212651"/>
            <a:ext cx="4685229" cy="700533"/>
          </a:xfrm>
        </p:spPr>
        <p:txBody>
          <a:bodyPr/>
          <a:lstStyle/>
          <a:p>
            <a:r>
              <a:rPr lang="en-US" dirty="0"/>
              <a:t>Traffic signal plans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108" y="913184"/>
            <a:ext cx="5405623" cy="24679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3110" y="4007259"/>
            <a:ext cx="5405623" cy="2499867"/>
          </a:xfrm>
          <a:prstGeom prst="rect">
            <a:avLst/>
          </a:prstGeom>
        </p:spPr>
      </p:pic>
      <p:sp>
        <p:nvSpPr>
          <p:cNvPr id="8" name="Title 5"/>
          <p:cNvSpPr txBox="1">
            <a:spLocks/>
          </p:cNvSpPr>
          <p:nvPr/>
        </p:nvSpPr>
        <p:spPr>
          <a:xfrm>
            <a:off x="7017230" y="237185"/>
            <a:ext cx="3377381" cy="651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Before </a:t>
            </a:r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7017228" y="3381153"/>
            <a:ext cx="3377381" cy="651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AFTER </a:t>
            </a:r>
          </a:p>
        </p:txBody>
      </p:sp>
    </p:spTree>
    <p:extLst>
      <p:ext uri="{BB962C8B-B14F-4D97-AF65-F5344CB8AC3E}">
        <p14:creationId xmlns:p14="http://schemas.microsoft.com/office/powerpoint/2010/main" val="12591822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803" y="498162"/>
            <a:ext cx="4603620" cy="2805379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965194" y="11989"/>
            <a:ext cx="4685229" cy="5621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Traffic signal plans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816" y="498162"/>
            <a:ext cx="4833002" cy="2746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803" y="3955004"/>
            <a:ext cx="4603620" cy="2729383"/>
          </a:xfrm>
          <a:prstGeom prst="rect">
            <a:avLst/>
          </a:prstGeom>
        </p:spPr>
      </p:pic>
      <p:sp>
        <p:nvSpPr>
          <p:cNvPr id="7" name="Title 5"/>
          <p:cNvSpPr txBox="1">
            <a:spLocks/>
          </p:cNvSpPr>
          <p:nvPr/>
        </p:nvSpPr>
        <p:spPr>
          <a:xfrm>
            <a:off x="6803812" y="-32659"/>
            <a:ext cx="3377381" cy="651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Before 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4082644" y="3303541"/>
            <a:ext cx="3377381" cy="651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AFTER </a:t>
            </a:r>
          </a:p>
        </p:txBody>
      </p:sp>
      <p:pic>
        <p:nvPicPr>
          <p:cNvPr id="10" name="Picture 9" descr="A picture containing text, road, way, computer&#10;&#10;Description automatically generated">
            <a:extLst>
              <a:ext uri="{FF2B5EF4-FFF2-40B4-BE49-F238E27FC236}">
                <a16:creationId xmlns:a16="http://schemas.microsoft.com/office/drawing/2014/main" id="{737B1EC5-4976-46CA-8192-85939908BC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29" t="8560" r="50371" b="20987"/>
          <a:stretch/>
        </p:blipFill>
        <p:spPr bwMode="auto">
          <a:xfrm>
            <a:off x="6341817" y="3951386"/>
            <a:ext cx="4833001" cy="27366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344995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08" t="1752" r="3980" b="1534"/>
          <a:stretch/>
        </p:blipFill>
        <p:spPr>
          <a:xfrm>
            <a:off x="6560288" y="712381"/>
            <a:ext cx="4263655" cy="5571462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1329614" y="1244009"/>
            <a:ext cx="4942887" cy="76361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TRAFFIC SIGNAL TIMING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26" y="2702443"/>
            <a:ext cx="5629275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981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941" y="1220580"/>
            <a:ext cx="6550429" cy="5117522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1691121" y="371907"/>
            <a:ext cx="4433232" cy="76361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TIME SPACE DIAGRAM</a:t>
            </a:r>
          </a:p>
        </p:txBody>
      </p:sp>
    </p:spTree>
    <p:extLst>
      <p:ext uri="{BB962C8B-B14F-4D97-AF65-F5344CB8AC3E}">
        <p14:creationId xmlns:p14="http://schemas.microsoft.com/office/powerpoint/2010/main" val="35014201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926" y="545186"/>
            <a:ext cx="4346544" cy="58181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135" y="2698075"/>
            <a:ext cx="5762846" cy="3659675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1318438" y="712382"/>
            <a:ext cx="5337543" cy="114831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TRAFFIC SIGNAL TIMING – CONTROLLER INPUTS</a:t>
            </a:r>
          </a:p>
        </p:txBody>
      </p:sp>
    </p:spTree>
    <p:extLst>
      <p:ext uri="{BB962C8B-B14F-4D97-AF65-F5344CB8AC3E}">
        <p14:creationId xmlns:p14="http://schemas.microsoft.com/office/powerpoint/2010/main" val="22285282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235746"/>
            <a:ext cx="9905998" cy="678654"/>
          </a:xfrm>
        </p:spPr>
        <p:txBody>
          <a:bodyPr/>
          <a:lstStyle/>
          <a:p>
            <a:pPr algn="ctr"/>
            <a:r>
              <a:rPr lang="en-US" dirty="0"/>
              <a:t>SYNCHRO REPORTS – SIGNAL TIMING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772" y="914399"/>
            <a:ext cx="4514075" cy="53907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685" y="914399"/>
            <a:ext cx="4514075" cy="539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36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90A28-6BB4-25C2-C339-453352368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126" y="618518"/>
            <a:ext cx="8658570" cy="1478570"/>
          </a:xfrm>
        </p:spPr>
        <p:txBody>
          <a:bodyPr/>
          <a:lstStyle/>
          <a:p>
            <a:r>
              <a:rPr lang="en-US" dirty="0"/>
              <a:t>Section 4B.02 </a:t>
            </a:r>
            <a:r>
              <a:rPr lang="en-US" b="1" dirty="0"/>
              <a:t>Basis of Installation or Removal of Traffic Control Signals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E02F34-B45A-4430-AC06-E54C99D37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222" y="2097088"/>
            <a:ext cx="7192379" cy="388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948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850" y="2255550"/>
            <a:ext cx="5063283" cy="4433136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1318438" y="712382"/>
            <a:ext cx="4821695" cy="114831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LEFT TURN PHASING DETERMINATION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B87EBD-BF35-4EC3-A79E-0E768F0C1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338" y="247792"/>
            <a:ext cx="4821694" cy="644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092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621" y="791261"/>
            <a:ext cx="4789612" cy="5774344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3189769" y="132044"/>
            <a:ext cx="5528929" cy="76554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TRAFFIC SIGNAL EQUIPMENT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959" y="1893271"/>
            <a:ext cx="4933950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016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3434044" y="96513"/>
            <a:ext cx="6209417" cy="457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ABOVE GROUND VEHICLE DETECTION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329" y="1445325"/>
            <a:ext cx="2168497" cy="14663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876" y="1450975"/>
            <a:ext cx="2838893" cy="1752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3204" y="1441570"/>
            <a:ext cx="2168496" cy="17234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152" t="2828" r="2649" b="5271"/>
          <a:stretch/>
        </p:blipFill>
        <p:spPr>
          <a:xfrm>
            <a:off x="999458" y="3740722"/>
            <a:ext cx="4221126" cy="2073349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2466748" y="770919"/>
            <a:ext cx="2158413" cy="4572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VIDEO CAMERAS</a:t>
            </a: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7148619" y="773744"/>
            <a:ext cx="3441409" cy="457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VIDEO CAMERA WITH RADAR </a:t>
            </a: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7148619" y="3740722"/>
            <a:ext cx="3441409" cy="457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RADAR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4197922"/>
            <a:ext cx="2456121" cy="18413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-556" t="3819" r="4604" b="2627"/>
          <a:stretch/>
        </p:blipFill>
        <p:spPr>
          <a:xfrm>
            <a:off x="9040038" y="4197922"/>
            <a:ext cx="2759197" cy="184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326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851581" y="165918"/>
            <a:ext cx="8112373" cy="457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IN-GROUND VEHICLE DETECTION – LOOP DETECTORS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3326" r="4089"/>
          <a:stretch/>
        </p:blipFill>
        <p:spPr>
          <a:xfrm>
            <a:off x="735725" y="891513"/>
            <a:ext cx="3580896" cy="21265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479" y="912999"/>
            <a:ext cx="2728769" cy="21271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997" y="3452036"/>
            <a:ext cx="3324225" cy="31933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6558" y="935079"/>
            <a:ext cx="2897704" cy="21050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9645" y="3329985"/>
            <a:ext cx="3456124" cy="28676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056" y="3452036"/>
            <a:ext cx="3666519" cy="19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402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4286437" y="197816"/>
            <a:ext cx="3135089" cy="457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COMMUNICATIONS</a:t>
            </a: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1286539" y="972938"/>
            <a:ext cx="4827182" cy="457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SPREAD SPECTRUM RADIO WITH ANTENNA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350" t="5836" r="6115" b="6800"/>
          <a:stretch/>
        </p:blipFill>
        <p:spPr>
          <a:xfrm>
            <a:off x="501736" y="1488617"/>
            <a:ext cx="2830839" cy="14325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580" y="1488617"/>
            <a:ext cx="3197625" cy="1432576"/>
          </a:xfrm>
          <a:prstGeom prst="rect">
            <a:avLst/>
          </a:prstGeom>
        </p:spPr>
      </p:pic>
      <p:sp>
        <p:nvSpPr>
          <p:cNvPr id="12" name="Title 3"/>
          <p:cNvSpPr txBox="1">
            <a:spLocks/>
          </p:cNvSpPr>
          <p:nvPr/>
        </p:nvSpPr>
        <p:spPr>
          <a:xfrm>
            <a:off x="8261497" y="972938"/>
            <a:ext cx="2351604" cy="457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CELLULAR MODEMS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5585" y="1488617"/>
            <a:ext cx="3514993" cy="1518163"/>
          </a:xfrm>
          <a:prstGeom prst="rect">
            <a:avLst/>
          </a:prstGeom>
        </p:spPr>
      </p:pic>
      <p:sp>
        <p:nvSpPr>
          <p:cNvPr id="14" name="Title 3"/>
          <p:cNvSpPr txBox="1">
            <a:spLocks/>
          </p:cNvSpPr>
          <p:nvPr/>
        </p:nvSpPr>
        <p:spPr>
          <a:xfrm>
            <a:off x="3202558" y="3526194"/>
            <a:ext cx="5302845" cy="457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ETHERNET RADIO WITH INTEGRATED ANTENNA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11933" t="4716" r="10515" b="5358"/>
          <a:stretch/>
        </p:blipFill>
        <p:spPr>
          <a:xfrm>
            <a:off x="2153729" y="3983394"/>
            <a:ext cx="878748" cy="26287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6323" y="3983394"/>
            <a:ext cx="3684239" cy="23961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1497" y="3983394"/>
            <a:ext cx="1980567" cy="251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205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91" y="1946263"/>
            <a:ext cx="5153061" cy="443495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22166" y="480295"/>
            <a:ext cx="9905998" cy="1189017"/>
          </a:xfrm>
        </p:spPr>
        <p:txBody>
          <a:bodyPr/>
          <a:lstStyle/>
          <a:p>
            <a:r>
              <a:rPr lang="en-US" dirty="0"/>
              <a:t>TRAFFIC SIGNALS WITH RAILROAD PREEMPTION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134" y="1946263"/>
            <a:ext cx="5608583" cy="358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293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30781" y="193216"/>
            <a:ext cx="9905998" cy="933835"/>
          </a:xfrm>
        </p:spPr>
        <p:txBody>
          <a:bodyPr/>
          <a:lstStyle/>
          <a:p>
            <a:pPr algn="ctr"/>
            <a:r>
              <a:rPr lang="en-US" dirty="0"/>
              <a:t>SIX-LEGGED SIGNALIZATION INTERSECTION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98" y="1127051"/>
            <a:ext cx="5173770" cy="35514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904" y="1127051"/>
            <a:ext cx="6223197" cy="26687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955" y="3960418"/>
            <a:ext cx="6243146" cy="262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18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20148" y="299541"/>
            <a:ext cx="9905998" cy="859408"/>
          </a:xfrm>
        </p:spPr>
        <p:txBody>
          <a:bodyPr/>
          <a:lstStyle/>
          <a:p>
            <a:pPr algn="ctr"/>
            <a:r>
              <a:rPr lang="en-US" dirty="0"/>
              <a:t>PEDESTRIAN HYBRID BEACON SIGNAL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71" y="1414130"/>
            <a:ext cx="4710224" cy="37426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795" y="1804041"/>
            <a:ext cx="6574465" cy="33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330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8883" y="97523"/>
            <a:ext cx="9905998" cy="880672"/>
          </a:xfrm>
        </p:spPr>
        <p:txBody>
          <a:bodyPr/>
          <a:lstStyle/>
          <a:p>
            <a:pPr algn="ctr"/>
            <a:r>
              <a:rPr lang="en-US" dirty="0"/>
              <a:t>EMERGENCY VEHICLE TRAFFIC SIGNAL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117" y="1084520"/>
            <a:ext cx="3539437" cy="30409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883" y="4231758"/>
            <a:ext cx="4345906" cy="24120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292" t="28632" r="-1292"/>
          <a:stretch/>
        </p:blipFill>
        <p:spPr>
          <a:xfrm>
            <a:off x="7157542" y="1084520"/>
            <a:ext cx="3219107" cy="30409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4143" y="4231758"/>
            <a:ext cx="4345906" cy="241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431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1413" y="235746"/>
            <a:ext cx="9905998" cy="933835"/>
          </a:xfrm>
        </p:spPr>
        <p:txBody>
          <a:bodyPr/>
          <a:lstStyle/>
          <a:p>
            <a:pPr algn="ctr"/>
            <a:r>
              <a:rPr lang="en-US" dirty="0"/>
              <a:t>SINGLE-POINT URBAN INTERCHANGES</a:t>
            </a:r>
          </a:p>
        </p:txBody>
      </p:sp>
      <p:pic>
        <p:nvPicPr>
          <p:cNvPr id="4" name="Content Placeholder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43" y="1650009"/>
            <a:ext cx="4800600" cy="4433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1650009"/>
            <a:ext cx="5389685" cy="36769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9418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789B86A-28FA-7831-F102-4F99B34CE63D}"/>
              </a:ext>
            </a:extLst>
          </p:cNvPr>
          <p:cNvSpPr txBox="1">
            <a:spLocks/>
          </p:cNvSpPr>
          <p:nvPr/>
        </p:nvSpPr>
        <p:spPr>
          <a:xfrm>
            <a:off x="1355822" y="496598"/>
            <a:ext cx="9947903" cy="1149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Section 4B.03 </a:t>
            </a:r>
            <a:r>
              <a:rPr lang="en-US" b="1" dirty="0"/>
              <a:t>Advantages and Disadvantages of Traffic Control Signals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EE142D-732F-8BBD-533E-16917F090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484" y="1645920"/>
            <a:ext cx="7911032" cy="28274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DC534-3A87-D785-D021-198301DE0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484" y="4496720"/>
            <a:ext cx="7911032" cy="199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360BC-9341-4C49-7A77-35BF2D0EE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8638313" cy="1478570"/>
          </a:xfrm>
        </p:spPr>
        <p:txBody>
          <a:bodyPr/>
          <a:lstStyle/>
          <a:p>
            <a:r>
              <a:rPr lang="en-US" dirty="0"/>
              <a:t>Section 4B.04  </a:t>
            </a:r>
            <a:r>
              <a:rPr lang="en-US" b="1" dirty="0"/>
              <a:t>Alternatives to Traffic Control Signals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DE7BAA-7789-8733-50EE-9DC4B2D8D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374" y="1812535"/>
            <a:ext cx="8318390" cy="481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61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047499" y="310947"/>
            <a:ext cx="8094027" cy="1027402"/>
          </a:xfrm>
        </p:spPr>
        <p:txBody>
          <a:bodyPr/>
          <a:lstStyle/>
          <a:p>
            <a:r>
              <a:rPr lang="en-US" dirty="0"/>
              <a:t>WARRANTS FOR TRAFFIC SIGNALIZATION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840" y="1540462"/>
            <a:ext cx="7885343" cy="429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21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D8C84AD2-B33F-490D-BF2D-E70D251BC3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D8E6E98-D5AE-4FF0-ABF6-B6B08F482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25016678-F061-4CDB-8D2E-9BB23CF298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9F977FE0-43E5-40E1-9557-1769EF0FC1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02A35B29-7FC2-43A0-8E9D-6EAC64CA8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62FA10A2-9F1A-44AC-A180-9DD1A6261C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B597CBA1-5AC7-4A6D-B3BD-2E2854081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305FD527-79EB-43FE-99C4-DC858F4C3F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B61741F5-B72E-48B0-B7CB-6D0AE506A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FA97DCE-EF57-4F09-81AB-0A7B70D47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D0A69359-0B3B-4343-A332-D79E39F3AB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CF767C1C-3044-4287-A7DC-CDE99E2B20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8B382D5D-CDFB-4E6A-8B92-D00D417E76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EC735E7D-D06D-486A-992A-CFFC25AE53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AA04D837-E161-41B4-8C04-47A6F0EDC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9C49A735-A691-4798-8898-5EDD11061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815803F3-2E80-4C97-93F5-1B673055D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0D1FF530-1442-4BBB-9796-929E007F9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22703C0F-DD80-448B-9B1F-70DC09C5AC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1C5DD3DD-6EDA-4B8C-949D-25E71220E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BA8D6293-79AB-4F6F-8CC6-EE7CFF8DD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C24CA45A-B954-45F4-9FF3-9384955E7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42827053-1DA4-44DF-B094-D87740A8C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663213D9-7B3D-4961-A934-4CB4F4BF2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39D70833-8994-4B6D-882F-3675F1BF3E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EC5B48EA-2FC2-4C42-AD04-A9365B88D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46E9C570-9EF1-4384-B4EC-60F32BB52F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0A1D023F-5B77-4068-AE8C-796E2A7F02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E5717E79-B521-42F5-98DD-601CD5AB77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6E713F00-DAF1-4D51-A57F-E18AD7AFD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>
              <a:extLst>
                <a:ext uri="{FF2B5EF4-FFF2-40B4-BE49-F238E27FC236}">
                  <a16:creationId xmlns:a16="http://schemas.microsoft.com/office/drawing/2014/main" id="{101E3FEC-072F-4B39-B8AF-679B596F3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C6F43352-9BD3-400E-9CD5-FB0CCBF2F3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80C2FE71-F649-4FFF-9D36-357A3D643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ABC03F0B-090C-4EA1-8E48-EA17FB89F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B29CDF6F-AD1E-4258-9F31-322B1E535B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285EF5B6-B1D2-489E-9E47-D3EDD8C38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id="{D279579C-B885-4139-AD4F-E1DD124295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id="{A81A84EF-423E-475A-AC7B-8D55E337A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028AA9C5-392B-49BF-B503-208CA3055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5AEA8D02-8804-4060-B966-1B18FDFCAD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862AF8B2-37F5-41AF-9BAA-174873AFD3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id="{3BC248F9-40FB-4214-AF6F-A2FE15B4E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>
              <a:extLst>
                <a:ext uri="{FF2B5EF4-FFF2-40B4-BE49-F238E27FC236}">
                  <a16:creationId xmlns:a16="http://schemas.microsoft.com/office/drawing/2014/main" id="{F90832C5-84E1-4547-AB00-530C4DA34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>
              <a:extLst>
                <a:ext uri="{FF2B5EF4-FFF2-40B4-BE49-F238E27FC236}">
                  <a16:creationId xmlns:a16="http://schemas.microsoft.com/office/drawing/2014/main" id="{78B52A6F-2715-41A7-98CC-5D7B27DBBC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B64CED29-8C8F-4C70-BD43-24E6E5C8A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>
              <a:extLst>
                <a:ext uri="{FF2B5EF4-FFF2-40B4-BE49-F238E27FC236}">
                  <a16:creationId xmlns:a16="http://schemas.microsoft.com/office/drawing/2014/main" id="{AE9C16B4-97F1-46B9-BB2C-4272C6D9C9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id="{2F026EEF-1171-4EA2-9128-34C19DCA5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id="{4183042E-C1E5-497D-9900-A46A026BEC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id="{F5AD619A-DBEC-4B85-A8A1-3B2D174BE1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id="{5836FB6B-D1AE-4ABB-ACB2-6CAEF7722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>
              <a:extLst>
                <a:ext uri="{FF2B5EF4-FFF2-40B4-BE49-F238E27FC236}">
                  <a16:creationId xmlns:a16="http://schemas.microsoft.com/office/drawing/2014/main" id="{965312E0-6238-4837-9964-910E0C8A35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id="{73276C87-9A0F-4752-91CF-AB90B0EE81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>
              <a:extLst>
                <a:ext uri="{FF2B5EF4-FFF2-40B4-BE49-F238E27FC236}">
                  <a16:creationId xmlns:a16="http://schemas.microsoft.com/office/drawing/2014/main" id="{3E5938DD-18F9-4E7B-9985-C26BBA030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>
              <a:extLst>
                <a:ext uri="{FF2B5EF4-FFF2-40B4-BE49-F238E27FC236}">
                  <a16:creationId xmlns:a16="http://schemas.microsoft.com/office/drawing/2014/main" id="{A98B9DE5-1930-45D5-A9B6-AC2B1EAC8E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>
              <a:extLst>
                <a:ext uri="{FF2B5EF4-FFF2-40B4-BE49-F238E27FC236}">
                  <a16:creationId xmlns:a16="http://schemas.microsoft.com/office/drawing/2014/main" id="{33E0629A-1DC1-4873-B670-CB357617A7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>
              <a:extLst>
                <a:ext uri="{FF2B5EF4-FFF2-40B4-BE49-F238E27FC236}">
                  <a16:creationId xmlns:a16="http://schemas.microsoft.com/office/drawing/2014/main" id="{FA2B200B-2E81-4BD5-A8B2-ED3ABD198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2076971-5876-D638-3C0A-95D27C970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425" y="1113282"/>
            <a:ext cx="3734941" cy="23966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/>
              <a:t>Warrant 1, eight-hour vehicular volume</a:t>
            </a:r>
          </a:p>
        </p:txBody>
      </p:sp>
      <p:sp>
        <p:nvSpPr>
          <p:cNvPr id="67" name="Round Diagonal Corner Rectangle 6">
            <a:extLst>
              <a:ext uri="{FF2B5EF4-FFF2-40B4-BE49-F238E27FC236}">
                <a16:creationId xmlns:a16="http://schemas.microsoft.com/office/drawing/2014/main" id="{BDE99016-F850-4AF3-BB21-B78608122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808057"/>
            <a:ext cx="5286376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8C16C6-925F-DDEA-63ED-7FD44515C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1396" y="1617377"/>
            <a:ext cx="4635583" cy="361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56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9EB19A0D-88ED-4EC7-B012-FDA45662F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12">
            <a:extLst>
              <a:ext uri="{FF2B5EF4-FFF2-40B4-BE49-F238E27FC236}">
                <a16:creationId xmlns:a16="http://schemas.microsoft.com/office/drawing/2014/main" id="{039C885C-7507-48BC-8DA5-9B9A8A3B2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80315E80-D09C-4AAC-A1AA-6416ADD0A7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464D5536-A035-4505-AF73-4F7CAE488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81218E36-F40D-459F-A201-0A62E0FA5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5B53825A-3A84-4E26-A19D-A61548B6A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AD90489C-7868-4D44-828E-5BD078E10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ED0810-C456-43E0-A430-4BF3E84BB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E5A0D863-274E-498B-A757-EE462B7CF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B7819E45-002E-4BE7-9D91-AF82D3776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8B2A702D-53E8-4674-87E0-CA1F7E5627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451CEEF2-55A9-4CDF-BB69-2D07031F0D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DCEC5350-68CD-460C-999B-A6055EA50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26945734-B592-423F-BCF3-8ED9227467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D6FF6791-D332-4D35-90E0-42011DF40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B1ED9C0C-0AD0-4F60-BB85-02B00AFE7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E202B26B-3FB3-4127-9295-F6E24A75E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A9B0C70B-3686-4190-8592-736E11AB4D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3DCD01FB-20E8-42C3-AFE9-DFD3F426A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E18D3AEB-E104-4243-893A-880F9A3C4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25B79020-576E-46E2-BDDD-3D93C9DD53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F9BE123C-99CB-4F9F-B6AD-D78B41011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2652409A-0FBC-471C-8070-735AA2D18C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A7B0AC30-BECB-435E-B184-5893DAF4CF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209F3AA3-0D92-49EA-8E9E-E85193591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96C003E9-8BC2-48CC-ABF7-540233FDB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13BDD8BA-D378-486C-AAC9-F4BC3E856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04C38930-9B92-429B-915A-D0198D6AC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32660743-42C8-4FFB-A77B-66678E1E1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6B242301-66B7-4876-B23A-1B97410A5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Rectangle 33">
              <a:extLst>
                <a:ext uri="{FF2B5EF4-FFF2-40B4-BE49-F238E27FC236}">
                  <a16:creationId xmlns:a16="http://schemas.microsoft.com/office/drawing/2014/main" id="{B05C5127-C481-4571-9E17-90305CA0A9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BC0F1F06-EBE2-4919-A902-A503E384D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2B2E1C8D-A953-4AED-8346-C34CFE3BE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8F150D6E-EB09-41AD-93BE-BF543BE36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AE3633FE-8FF6-4FC3-8422-483E7FAEDE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D233BC09-3785-4EA9-A80F-699EABFCD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DEFAAC70-9A33-41C4-9960-80B056E47F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FE1B6380-FA49-4E35-B2EB-BC1D322A0A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F578AFE9-69B9-4FE3-A349-4640D49A5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49C01CF4-73AC-40B8-8AA5-60072CBB34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B4DA1C3D-282A-4010-9263-E2F62D795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52475A43-7A28-4A0F-BA58-C070BB882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Rectangle 45">
              <a:extLst>
                <a:ext uri="{FF2B5EF4-FFF2-40B4-BE49-F238E27FC236}">
                  <a16:creationId xmlns:a16="http://schemas.microsoft.com/office/drawing/2014/main" id="{0C7241CC-AC61-4580-A46E-C217B329EB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5" name="Freeform 46">
              <a:extLst>
                <a:ext uri="{FF2B5EF4-FFF2-40B4-BE49-F238E27FC236}">
                  <a16:creationId xmlns:a16="http://schemas.microsoft.com/office/drawing/2014/main" id="{584FF8AA-E75D-483B-A344-7022541CF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AFF0ABD2-8247-432E-9F13-CCB7D0E620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8779D639-A8BE-46A3-BF82-B0498C36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62C75AD3-B601-4AB8-A449-C0375B263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7CEBAD4A-BB32-451F-B1E1-48D6F52EBD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9EA19F7F-29F8-4DF4-AB9B-C4D507FA7C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9A6E14CB-BA29-40ED-B9E1-9AF554AFD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384A67CA-9AF3-4473-9BC7-2C48C43261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id="{9DE1AF00-9D03-4DFB-B862-C86659628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03D15E32-C507-4B36-B9AB-BD0A1AEBDE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6">
              <a:extLst>
                <a:ext uri="{FF2B5EF4-FFF2-40B4-BE49-F238E27FC236}">
                  <a16:creationId xmlns:a16="http://schemas.microsoft.com/office/drawing/2014/main" id="{978B3024-1C05-4858-A919-0ABF75EF71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7">
              <a:extLst>
                <a:ext uri="{FF2B5EF4-FFF2-40B4-BE49-F238E27FC236}">
                  <a16:creationId xmlns:a16="http://schemas.microsoft.com/office/drawing/2014/main" id="{04B0C1D6-8B63-4D35-83C5-5D4331190A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8">
              <a:extLst>
                <a:ext uri="{FF2B5EF4-FFF2-40B4-BE49-F238E27FC236}">
                  <a16:creationId xmlns:a16="http://schemas.microsoft.com/office/drawing/2014/main" id="{C0409678-BF82-43B2-8F95-46A5A0E186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923C28E-F46D-B4F9-05B7-66418EEB4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233" y="4539573"/>
            <a:ext cx="8957534" cy="11828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/>
              <a:t>Warrant 2, four-hour vehicular volume</a:t>
            </a:r>
          </a:p>
        </p:txBody>
      </p:sp>
      <p:sp>
        <p:nvSpPr>
          <p:cNvPr id="10" name="Round Diagonal Corner Rectangle 6">
            <a:extLst>
              <a:ext uri="{FF2B5EF4-FFF2-40B4-BE49-F238E27FC236}">
                <a16:creationId xmlns:a16="http://schemas.microsoft.com/office/drawing/2014/main" id="{9CE97880-B96A-4BF9-BFFB-34DAA44F8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974" y="639965"/>
            <a:ext cx="10879991" cy="3598548"/>
          </a:xfrm>
          <a:prstGeom prst="round2DiagRect">
            <a:avLst>
              <a:gd name="adj1" fmla="val 9529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E64946-599C-C81C-4DDF-A6A66078D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694" y="901489"/>
            <a:ext cx="4525464" cy="29754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25AC2E-0754-C1AD-B489-931A2E329C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350" y="843509"/>
            <a:ext cx="4857947" cy="297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8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9EB19A0D-88ED-4EC7-B012-FDA45662F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39C885C-7507-48BC-8DA5-9B9A8A3B2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80315E80-D09C-4AAC-A1AA-6416ADD0A7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464D5536-A035-4505-AF73-4F7CAE488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81218E36-F40D-459F-A201-0A62E0FA5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5B53825A-3A84-4E26-A19D-A61548B6A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AD90489C-7868-4D44-828E-5BD078E10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ED0810-C456-43E0-A430-4BF3E84BB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E5A0D863-274E-498B-A757-EE462B7CF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B7819E45-002E-4BE7-9D91-AF82D3776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8B2A702D-53E8-4674-87E0-CA1F7E5627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451CEEF2-55A9-4CDF-BB69-2D07031F0D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DCEC5350-68CD-460C-999B-A6055EA50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26945734-B592-423F-BCF3-8ED9227467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D6FF6791-D332-4D35-90E0-42011DF40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B1ED9C0C-0AD0-4F60-BB85-02B00AFE7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E202B26B-3FB3-4127-9295-F6E24A75E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A9B0C70B-3686-4190-8592-736E11AB4D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3DCD01FB-20E8-42C3-AFE9-DFD3F426A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E18D3AEB-E104-4243-893A-880F9A3C4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25B79020-576E-46E2-BDDD-3D93C9DD53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F9BE123C-99CB-4F9F-B6AD-D78B41011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2652409A-0FBC-471C-8070-735AA2D18C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A7B0AC30-BECB-435E-B184-5893DAF4CF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209F3AA3-0D92-49EA-8E9E-E85193591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96C003E9-8BC2-48CC-ABF7-540233FDB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13BDD8BA-D378-486C-AAC9-F4BC3E856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04C38930-9B92-429B-915A-D0198D6AC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32660743-42C8-4FFB-A77B-66678E1E1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6B242301-66B7-4876-B23A-1B97410A5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Rectangle 33">
              <a:extLst>
                <a:ext uri="{FF2B5EF4-FFF2-40B4-BE49-F238E27FC236}">
                  <a16:creationId xmlns:a16="http://schemas.microsoft.com/office/drawing/2014/main" id="{B05C5127-C481-4571-9E17-90305CA0A9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BC0F1F06-EBE2-4919-A902-A503E384D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2B2E1C8D-A953-4AED-8346-C34CFE3BE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8F150D6E-EB09-41AD-93BE-BF543BE36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AE3633FE-8FF6-4FC3-8422-483E7FAEDE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D233BC09-3785-4EA9-A80F-699EABFCD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DEFAAC70-9A33-41C4-9960-80B056E47F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FE1B6380-FA49-4E35-B2EB-BC1D322A0A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F578AFE9-69B9-4FE3-A349-4640D49A5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49C01CF4-73AC-40B8-8AA5-60072CBB34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B4DA1C3D-282A-4010-9263-E2F62D795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52475A43-7A28-4A0F-BA58-C070BB882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Rectangle 45">
              <a:extLst>
                <a:ext uri="{FF2B5EF4-FFF2-40B4-BE49-F238E27FC236}">
                  <a16:creationId xmlns:a16="http://schemas.microsoft.com/office/drawing/2014/main" id="{0C7241CC-AC61-4580-A46E-C217B329EB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5" name="Freeform 46">
              <a:extLst>
                <a:ext uri="{FF2B5EF4-FFF2-40B4-BE49-F238E27FC236}">
                  <a16:creationId xmlns:a16="http://schemas.microsoft.com/office/drawing/2014/main" id="{584FF8AA-E75D-483B-A344-7022541CF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AFF0ABD2-8247-432E-9F13-CCB7D0E620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8779D639-A8BE-46A3-BF82-B0498C36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62C75AD3-B601-4AB8-A449-C0375B263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7CEBAD4A-BB32-451F-B1E1-48D6F52EBD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9EA19F7F-29F8-4DF4-AB9B-C4D507FA7C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9A6E14CB-BA29-40ED-B9E1-9AF554AFD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384A67CA-9AF3-4473-9BC7-2C48C43261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id="{9DE1AF00-9D03-4DFB-B862-C86659628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03D15E32-C507-4B36-B9AB-BD0A1AEBDE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6">
              <a:extLst>
                <a:ext uri="{FF2B5EF4-FFF2-40B4-BE49-F238E27FC236}">
                  <a16:creationId xmlns:a16="http://schemas.microsoft.com/office/drawing/2014/main" id="{978B3024-1C05-4858-A919-0ABF75EF71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7">
              <a:extLst>
                <a:ext uri="{FF2B5EF4-FFF2-40B4-BE49-F238E27FC236}">
                  <a16:creationId xmlns:a16="http://schemas.microsoft.com/office/drawing/2014/main" id="{04B0C1D6-8B63-4D35-83C5-5D4331190A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8">
              <a:extLst>
                <a:ext uri="{FF2B5EF4-FFF2-40B4-BE49-F238E27FC236}">
                  <a16:creationId xmlns:a16="http://schemas.microsoft.com/office/drawing/2014/main" id="{C0409678-BF82-43B2-8F95-46A5A0E186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8E96336-97F3-A4D5-2182-CABC0BF0C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233" y="4539573"/>
            <a:ext cx="8957534" cy="11828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/>
              <a:t>Warrant 3, peak hour</a:t>
            </a:r>
          </a:p>
        </p:txBody>
      </p:sp>
      <p:sp>
        <p:nvSpPr>
          <p:cNvPr id="69" name="Round Diagonal Corner Rectangle 6">
            <a:extLst>
              <a:ext uri="{FF2B5EF4-FFF2-40B4-BE49-F238E27FC236}">
                <a16:creationId xmlns:a16="http://schemas.microsoft.com/office/drawing/2014/main" id="{9CE97880-B96A-4BF9-BFFB-34DAA44F8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974" y="639965"/>
            <a:ext cx="10879991" cy="3598548"/>
          </a:xfrm>
          <a:prstGeom prst="round2DiagRect">
            <a:avLst>
              <a:gd name="adj1" fmla="val 9529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62C258-7541-3E73-6D7C-6B496D3D4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3117" y="951492"/>
            <a:ext cx="4649208" cy="29754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E517E7-1089-8BDA-92E7-0B1414734F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8216" y="985682"/>
            <a:ext cx="5051472" cy="292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5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4D448380806849915725CB97AB94DB" ma:contentTypeVersion="14" ma:contentTypeDescription="Create a new document." ma:contentTypeScope="" ma:versionID="e68449d258c4aaf201d741d58031b298">
  <xsd:schema xmlns:xsd="http://www.w3.org/2001/XMLSchema" xmlns:xs="http://www.w3.org/2001/XMLSchema" xmlns:p="http://schemas.microsoft.com/office/2006/metadata/properties" xmlns:ns2="2bfabbae-75c3-4cd1-9a45-a28906e6cac7" xmlns:ns3="13109660-2640-404b-b779-306c06ffea21" targetNamespace="http://schemas.microsoft.com/office/2006/metadata/properties" ma:root="true" ma:fieldsID="447434e826140985180e1ee7c0e99687" ns2:_="" ns3:_="">
    <xsd:import namespace="2bfabbae-75c3-4cd1-9a45-a28906e6cac7"/>
    <xsd:import namespace="13109660-2640-404b-b779-306c06ffea2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abbae-75c3-4cd1-9a45-a28906e6cac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4051fb6-84f9-4913-88ff-bc909d5cdc73}" ma:internalName="TaxCatchAll" ma:showField="CatchAllData" ma:web="2bfabbae-75c3-4cd1-9a45-a28906e6ca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109660-2640-404b-b779-306c06ffea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2ed1bf8-33a6-463b-9893-e93613f3d2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A0819E-AD73-427C-A202-FFC58F11B49A}"/>
</file>

<file path=customXml/itemProps2.xml><?xml version="1.0" encoding="utf-8"?>
<ds:datastoreItem xmlns:ds="http://schemas.openxmlformats.org/officeDocument/2006/customXml" ds:itemID="{C2EC4829-C8C1-4E15-A867-F88F1ADC326B}"/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621</TotalTime>
  <Words>254</Words>
  <Application>Microsoft Office PowerPoint</Application>
  <PresentationFormat>Widescreen</PresentationFormat>
  <Paragraphs>52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Gadugi</vt:lpstr>
      <vt:lpstr>Lucida Handwriting</vt:lpstr>
      <vt:lpstr>Tw Cen MT</vt:lpstr>
      <vt:lpstr>Circuit</vt:lpstr>
      <vt:lpstr>Traffic Signal Warrants</vt:lpstr>
      <vt:lpstr>part 4</vt:lpstr>
      <vt:lpstr>Section 4B.02 Basis of Installation or Removal of Traffic Control Signals</vt:lpstr>
      <vt:lpstr>PowerPoint Presentation</vt:lpstr>
      <vt:lpstr>Section 4B.04  Alternatives to Traffic Control Signals</vt:lpstr>
      <vt:lpstr>WARRANTS FOR TRAFFIC SIGNALIZATION</vt:lpstr>
      <vt:lpstr>Warrant 1, eight-hour vehicular volume</vt:lpstr>
      <vt:lpstr>Warrant 2, four-hour vehicular volume</vt:lpstr>
      <vt:lpstr>Warrant 3, peak hour</vt:lpstr>
      <vt:lpstr>Warrant 7, crash experience</vt:lpstr>
      <vt:lpstr>Warrant 9, intersection near a grade crossing</vt:lpstr>
      <vt:lpstr>Warrant 4, pedestrian volume warrant 5, school crossing warrant 6, coordinated signal system warrant 8, roadway network</vt:lpstr>
      <vt:lpstr>Traffic signal spacing</vt:lpstr>
      <vt:lpstr>PowerPoint Presentation</vt:lpstr>
      <vt:lpstr>REQUESTS FOR A NEW TRAFFIC SIGNAL ON A STATE HIGHWAY MADE BY THE LOCAL MUNICIPALITY </vt:lpstr>
      <vt:lpstr>TRAFFIC COUNTS</vt:lpstr>
      <vt:lpstr>PowerPoint Presentation</vt:lpstr>
      <vt:lpstr>PowerPoint Presentation</vt:lpstr>
      <vt:lpstr>PowerPoint Presentation</vt:lpstr>
      <vt:lpstr>SIGNAL WARRANTS REPORT</vt:lpstr>
      <vt:lpstr>Preliminary layout and cost estimate</vt:lpstr>
      <vt:lpstr>Traffic signal plan development</vt:lpstr>
      <vt:lpstr>Traffic signal plans</vt:lpstr>
      <vt:lpstr>Traffic signal plans</vt:lpstr>
      <vt:lpstr>PowerPoint Presentation</vt:lpstr>
      <vt:lpstr>PowerPoint Presentation</vt:lpstr>
      <vt:lpstr>PowerPoint Presentation</vt:lpstr>
      <vt:lpstr>PowerPoint Presentation</vt:lpstr>
      <vt:lpstr>SYNCHRO REPORTS – SIGNAL TIMING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TRAFFIC SIGNALS WITH RAILROAD PREEMPTION</vt:lpstr>
      <vt:lpstr>SIX-LEGGED SIGNALIZATION INTERSECTION</vt:lpstr>
      <vt:lpstr>PEDESTRIAN HYBRID BEACON SIGNAL</vt:lpstr>
      <vt:lpstr>EMERGENCY VEHICLE TRAFFIC SIGNAL</vt:lpstr>
      <vt:lpstr>SINGLE-POINT URBAN INTERCHANGES</vt:lpstr>
    </vt:vector>
  </TitlesOfParts>
  <Company>AHTD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Bettinardi</dc:creator>
  <cp:lastModifiedBy>Sichmeller, Stephen T.</cp:lastModifiedBy>
  <cp:revision>63</cp:revision>
  <dcterms:created xsi:type="dcterms:W3CDTF">2021-06-17T22:54:03Z</dcterms:created>
  <dcterms:modified xsi:type="dcterms:W3CDTF">2023-05-22T14:17:57Z</dcterms:modified>
</cp:coreProperties>
</file>